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310" r:id="rId3"/>
    <p:sldId id="296" r:id="rId4"/>
    <p:sldId id="303" r:id="rId5"/>
    <p:sldId id="315" r:id="rId6"/>
    <p:sldId id="298" r:id="rId7"/>
    <p:sldId id="299" r:id="rId8"/>
    <p:sldId id="300" r:id="rId9"/>
    <p:sldId id="301" r:id="rId10"/>
    <p:sldId id="312" r:id="rId11"/>
    <p:sldId id="313" r:id="rId12"/>
    <p:sldId id="314" r:id="rId13"/>
    <p:sldId id="308" r:id="rId14"/>
    <p:sldId id="305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525"/>
    <a:srgbClr val="EF8D4B"/>
    <a:srgbClr val="F19E65"/>
    <a:srgbClr val="F2A36E"/>
    <a:srgbClr val="E2E2E2"/>
    <a:srgbClr val="E3E3E3"/>
    <a:srgbClr val="D2DEEF"/>
    <a:srgbClr val="F7F7F7"/>
    <a:srgbClr val="E0E0E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434" autoAdjust="0"/>
  </p:normalViewPr>
  <p:slideViewPr>
    <p:cSldViewPr snapToGrid="0">
      <p:cViewPr varScale="1">
        <p:scale>
          <a:sx n="82" d="100"/>
          <a:sy n="82" d="100"/>
        </p:scale>
        <p:origin x="10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0F345B-CC8B-4F35-BBCE-54A3AE70FF29}" type="datetimeFigureOut">
              <a:rPr lang="ar-BH" smtClean="0"/>
              <a:t>07/04/1442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72BABB-7C9D-4EF3-AA57-B65B52971FE6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4178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BABB-7C9D-4EF3-AA57-B65B52971FE6}" type="slidenum">
              <a:rPr lang="ar-BH" smtClean="0"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6205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2BABB-7C9D-4EF3-AA57-B65B52971FE6}" type="slidenum">
              <a:rPr lang="ar-BH" smtClean="0"/>
              <a:t>2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2979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emf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0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4" Type="http://schemas.openxmlformats.org/officeDocument/2006/relationships/audio" Target="../media/media8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23.m4a"/><Relationship Id="rId5" Type="http://schemas.microsoft.com/office/2007/relationships/media" Target="../media/media23.m4a"/><Relationship Id="rId4" Type="http://schemas.openxmlformats.org/officeDocument/2006/relationships/audio" Target="../media/media22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25.m4a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slideLayout" Target="../slideLayouts/slideLayout2.xml"/><Relationship Id="rId5" Type="http://schemas.microsoft.com/office/2007/relationships/media" Target="../media/media6.m4a"/><Relationship Id="rId15" Type="http://schemas.openxmlformats.org/officeDocument/2006/relationships/image" Target="../media/image6.png"/><Relationship Id="rId10" Type="http://schemas.openxmlformats.org/officeDocument/2006/relationships/audio" Target="../media/media8.m4a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2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14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16.m4a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18.m4a"/><Relationship Id="rId9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2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7466" t="9147" r="5572" b="8826"/>
          <a:stretch/>
        </p:blipFill>
        <p:spPr>
          <a:xfrm>
            <a:off x="2567890" y="2045139"/>
            <a:ext cx="6615112" cy="47787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99ADBB-84F6-4F8A-B989-F254BCACC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874" y="1117018"/>
            <a:ext cx="7867144" cy="13221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TROISIÈME  </a:t>
            </a:r>
            <a:r>
              <a:rPr lang="en-US" sz="3600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ANNÉE </a:t>
            </a:r>
            <a:br>
              <a:rPr lang="en-US" sz="3600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COLLÈGE </a:t>
            </a:r>
            <a:endParaRPr lang="en-US" sz="3600" b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AD4B1A5-FB49-42AB-9681-9C90C501D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921713" y="6347999"/>
            <a:ext cx="253677" cy="258128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7CE3EFA-C6B8-4705-B9BD-0143F07975E0}"/>
              </a:ext>
            </a:extLst>
          </p:cNvPr>
          <p:cNvSpPr/>
          <p:nvPr/>
        </p:nvSpPr>
        <p:spPr>
          <a:xfrm>
            <a:off x="8173958" y="2858217"/>
            <a:ext cx="4566839" cy="1076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Le</a:t>
            </a:r>
            <a:r>
              <a:rPr lang="fr-FR" sz="36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çon</a:t>
            </a:r>
            <a:r>
              <a:rPr lang="fr-FR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3 </a:t>
            </a:r>
          </a:p>
          <a:p>
            <a:pPr algn="ctr"/>
            <a:r>
              <a:rPr lang="fr-FR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Allons </a:t>
            </a:r>
            <a:r>
              <a:rPr lang="fr-FR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au restaurant</a:t>
            </a:r>
            <a:endParaRPr lang="fr-FR" sz="36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4E73E33-F5DE-41B3-9DF8-442F661AC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914743" y="6113360"/>
            <a:ext cx="267615" cy="267615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E515EA-86F5-4D54-B0BD-B46C3E058C83}"/>
              </a:ext>
            </a:extLst>
          </p:cNvPr>
          <p:cNvSpPr/>
          <p:nvPr/>
        </p:nvSpPr>
        <p:spPr>
          <a:xfrm>
            <a:off x="4456628" y="6024833"/>
            <a:ext cx="283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2</a:t>
            </a:r>
            <a:r>
              <a:rPr lang="fr-FR" sz="3600" baseline="300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ème</a:t>
            </a: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 séance</a:t>
            </a:r>
          </a:p>
        </p:txBody>
      </p:sp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EAD06A9-E5D7-4A3F-8DBC-E097E17C9E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921713" y="6584078"/>
            <a:ext cx="239773" cy="2397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FC5F43-3731-4DD2-B94A-227EDB2E36B8}"/>
              </a:ext>
            </a:extLst>
          </p:cNvPr>
          <p:cNvSpPr/>
          <p:nvPr/>
        </p:nvSpPr>
        <p:spPr>
          <a:xfrm>
            <a:off x="11561264" y="6113360"/>
            <a:ext cx="600222" cy="74464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5">
            <a:extLst>
              <a:ext uri="{FF2B5EF4-FFF2-40B4-BE49-F238E27FC236}">
                <a16:creationId xmlns:a16="http://schemas.microsoft.com/office/drawing/2014/main" id="{57CE3EFA-C6B8-4705-B9BD-0143F07975E0}"/>
              </a:ext>
            </a:extLst>
          </p:cNvPr>
          <p:cNvSpPr/>
          <p:nvPr/>
        </p:nvSpPr>
        <p:spPr>
          <a:xfrm>
            <a:off x="-501700" y="2257278"/>
            <a:ext cx="3848993" cy="120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Unit</a:t>
            </a:r>
            <a:r>
              <a:rPr lang="fr-FR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é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2 </a:t>
            </a:r>
            <a:r>
              <a:rPr lang="fr-FR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Nourriture</a:t>
            </a:r>
            <a:endParaRPr lang="fr-FR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2000">
        <p14:ripple/>
      </p:transition>
    </mc:Choice>
    <mc:Fallback xmlns=""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472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972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472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7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99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16" grpId="0" animBg="1"/>
      <p:bldP spid="18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6141658-956D-4E6C-866A-8FC655492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66669" y="6399953"/>
            <a:ext cx="225331" cy="2253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07F7-9767-4984-9A31-90795CE1A4AC}"/>
              </a:ext>
            </a:extLst>
          </p:cNvPr>
          <p:cNvSpPr/>
          <p:nvPr/>
        </p:nvSpPr>
        <p:spPr>
          <a:xfrm>
            <a:off x="1576917" y="236902"/>
            <a:ext cx="8128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J’observe:                     </a:t>
            </a: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pages  46 / 48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70170A-1921-48B5-BA01-0E58D210B967}"/>
              </a:ext>
            </a:extLst>
          </p:cNvPr>
          <p:cNvSpPr/>
          <p:nvPr/>
        </p:nvSpPr>
        <p:spPr>
          <a:xfrm>
            <a:off x="11816447" y="6237785"/>
            <a:ext cx="342480" cy="54966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Espace réservé du contenu 2">
            <a:extLst>
              <a:ext uri="{FF2B5EF4-FFF2-40B4-BE49-F238E27FC236}">
                <a16:creationId xmlns:a16="http://schemas.microsoft.com/office/drawing/2014/main" id="{849E7BC4-0AF0-489D-99BF-E2CB6323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045" y="1406769"/>
            <a:ext cx="10129910" cy="4770194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b. Les pronoms possessifs (un seul possesseur</a:t>
            </a:r>
            <a:r>
              <a:rPr lang="fr-FR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):</a:t>
            </a:r>
            <a:endParaRPr lang="fr-FR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sz="2000" dirty="0">
                <a:latin typeface="Arial Rounded MT Bold" panose="020F0704030504030204" pitchFamily="34" charset="0"/>
              </a:rPr>
              <a:t>C’est </a:t>
            </a:r>
            <a:r>
              <a:rPr lang="fr-FR" sz="20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mon plat</a:t>
            </a:r>
            <a:r>
              <a:rPr lang="fr-FR" sz="2000" dirty="0">
                <a:latin typeface="Arial Rounded MT Bold" panose="020F0704030504030204" pitchFamily="34" charset="0"/>
              </a:rPr>
              <a:t>.                                C’est </a:t>
            </a:r>
            <a:r>
              <a:rPr lang="fr-F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 mien</a:t>
            </a:r>
            <a:r>
              <a:rPr lang="fr-FR" sz="20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fr-FR" sz="2000" dirty="0">
                <a:latin typeface="Arial Rounded MT Bold" panose="020F0704030504030204" pitchFamily="34" charset="0"/>
              </a:rPr>
              <a:t>C’est </a:t>
            </a:r>
            <a:r>
              <a:rPr lang="fr-FR" sz="20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ma glace</a:t>
            </a:r>
            <a:r>
              <a:rPr lang="fr-FR" sz="2000" dirty="0">
                <a:latin typeface="Arial Rounded MT Bold" panose="020F0704030504030204" pitchFamily="34" charset="0"/>
              </a:rPr>
              <a:t>.                               C’est </a:t>
            </a:r>
            <a:r>
              <a:rPr lang="fr-F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la mienne</a:t>
            </a:r>
            <a:r>
              <a:rPr lang="fr-FR" sz="20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fr-FR" sz="2000" dirty="0">
                <a:latin typeface="Arial Rounded MT Bold" panose="020F0704030504030204" pitchFamily="34" charset="0"/>
              </a:rPr>
              <a:t>Ce sont </a:t>
            </a:r>
            <a:r>
              <a:rPr lang="fr-FR" sz="20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mes plats</a:t>
            </a:r>
            <a:r>
              <a:rPr lang="fr-FR" sz="2000" dirty="0">
                <a:latin typeface="Arial Rounded MT Bold" panose="020F0704030504030204" pitchFamily="34" charset="0"/>
              </a:rPr>
              <a:t>.                          Ce sont </a:t>
            </a:r>
            <a:r>
              <a:rPr lang="fr-F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 miens</a:t>
            </a:r>
            <a:r>
              <a:rPr lang="fr-FR" sz="20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fr-FR" sz="2000" dirty="0">
                <a:latin typeface="Arial Rounded MT Bold" panose="020F0704030504030204" pitchFamily="34" charset="0"/>
              </a:rPr>
              <a:t>Ce sont </a:t>
            </a:r>
            <a:r>
              <a:rPr lang="fr-FR" sz="20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mes pommes</a:t>
            </a:r>
            <a:r>
              <a:rPr lang="fr-FR" sz="2000" dirty="0">
                <a:latin typeface="Arial Rounded MT Bold" panose="020F0704030504030204" pitchFamily="34" charset="0"/>
              </a:rPr>
              <a:t>.                   Ce sont </a:t>
            </a:r>
            <a:r>
              <a:rPr lang="fr-F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 miennes</a:t>
            </a:r>
            <a:r>
              <a:rPr lang="fr-FR" sz="2000" dirty="0">
                <a:latin typeface="Arial Rounded MT Bold" panose="020F0704030504030204" pitchFamily="34" charset="0"/>
              </a:rPr>
              <a:t>.</a:t>
            </a:r>
            <a:endParaRPr lang="fr-FR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  <p:sp>
        <p:nvSpPr>
          <p:cNvPr id="87" name="Flèche courbée vers le bas 11">
            <a:extLst>
              <a:ext uri="{FF2B5EF4-FFF2-40B4-BE49-F238E27FC236}">
                <a16:creationId xmlns:a16="http://schemas.microsoft.com/office/drawing/2014/main" id="{F6244A45-A010-493E-AF5B-F3D20157FEEE}"/>
              </a:ext>
            </a:extLst>
          </p:cNvPr>
          <p:cNvSpPr/>
          <p:nvPr/>
        </p:nvSpPr>
        <p:spPr>
          <a:xfrm flipH="1">
            <a:off x="2264898" y="1764075"/>
            <a:ext cx="3938954" cy="533400"/>
          </a:xfrm>
          <a:prstGeom prst="curvedDownArrow">
            <a:avLst>
              <a:gd name="adj1" fmla="val 25000"/>
              <a:gd name="adj2" fmla="val 62262"/>
              <a:gd name="adj3" fmla="val 346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88" name="Tableau 87">
            <a:extLst>
              <a:ext uri="{FF2B5EF4-FFF2-40B4-BE49-F238E27FC236}">
                <a16:creationId xmlns:a16="http://schemas.microsoft.com/office/drawing/2014/main" id="{2A0C144E-73E1-4A64-9079-81654952D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32513"/>
              </p:ext>
            </p:extLst>
          </p:nvPr>
        </p:nvGraphicFramePr>
        <p:xfrm>
          <a:off x="1031045" y="4085399"/>
          <a:ext cx="10129910" cy="225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364"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effectLst/>
                          <a:latin typeface="Arial Rounded MT Bold" panose="020F0704030504030204" pitchFamily="34" charset="0"/>
                        </a:rPr>
                        <a:t>Un possesseur</a:t>
                      </a:r>
                      <a:endParaRPr lang="fr-FR" sz="1800" b="0" dirty="0"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Un objet</a:t>
                      </a:r>
                      <a:endParaRPr lang="fr-FR" sz="1800" dirty="0"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Plusieurs objets</a:t>
                      </a:r>
                      <a:endParaRPr lang="fr-FR" sz="1800" dirty="0"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</a:rPr>
                        <a:t>Masculin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FF66CC"/>
                          </a:solidFill>
                          <a:effectLst/>
                          <a:latin typeface="Arial Rounded MT Bold" panose="020F0704030504030204" pitchFamily="34" charset="0"/>
                        </a:rPr>
                        <a:t>Féminin</a:t>
                      </a:r>
                      <a:endParaRPr lang="fr-FR" dirty="0">
                        <a:solidFill>
                          <a:srgbClr val="FF66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</a:rPr>
                        <a:t>Masculin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FF66CC"/>
                          </a:solidFill>
                          <a:effectLst/>
                          <a:latin typeface="Arial Rounded MT Bold" panose="020F0704030504030204" pitchFamily="34" charset="0"/>
                        </a:rPr>
                        <a:t>Féminin</a:t>
                      </a:r>
                      <a:endParaRPr lang="fr-FR" dirty="0">
                        <a:solidFill>
                          <a:srgbClr val="FF66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r>
                        <a:rPr lang="fr-FR" sz="1800" baseline="30000" dirty="0">
                          <a:effectLst/>
                          <a:latin typeface="Arial Rounded MT Bold" panose="020F0704030504030204" pitchFamily="34" charset="0"/>
                        </a:rPr>
                        <a:t>ère</a:t>
                      </a: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  Personne</a:t>
                      </a:r>
                      <a:endParaRPr lang="fr-FR" sz="1800" dirty="0"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</a:t>
                      </a:r>
                      <a:r>
                        <a:rPr lang="fr-FR" sz="1800" dirty="0">
                          <a:solidFill>
                            <a:schemeClr val="accent2"/>
                          </a:solidFill>
                          <a:effectLst/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 mien</a:t>
                      </a:r>
                      <a:endParaRPr lang="fr-FR" sz="1600" dirty="0"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</a:t>
                      </a: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 mien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Les mien</a:t>
                      </a: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</a:rPr>
                        <a:t>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Les mien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ne</a:t>
                      </a: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</a:rPr>
                        <a:t>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fr-FR" sz="1800" baseline="30000" dirty="0">
                          <a:effectLst/>
                          <a:latin typeface="Arial Rounded MT Bold" panose="020F0704030504030204" pitchFamily="34" charset="0"/>
                        </a:rPr>
                        <a:t>ème</a:t>
                      </a: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 Personne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</a:t>
                      </a:r>
                      <a:r>
                        <a:rPr lang="fr-FR" sz="1800" dirty="0">
                          <a:solidFill>
                            <a:schemeClr val="accent2"/>
                          </a:solidFill>
                          <a:effectLst/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 tien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</a:t>
                      </a: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 tien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Les tien</a:t>
                      </a: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</a:rPr>
                        <a:t>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Les tien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ne</a:t>
                      </a: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</a:rPr>
                        <a:t>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r>
                        <a:rPr lang="fr-FR" sz="1800" baseline="30000" dirty="0">
                          <a:effectLst/>
                          <a:latin typeface="Arial Rounded MT Bold" panose="020F0704030504030204" pitchFamily="34" charset="0"/>
                        </a:rPr>
                        <a:t>ème</a:t>
                      </a: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 Personne</a:t>
                      </a:r>
                      <a:endParaRPr lang="fr-FR" sz="1800" dirty="0"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</a:t>
                      </a:r>
                      <a:r>
                        <a:rPr lang="fr-FR" sz="1800" dirty="0">
                          <a:solidFill>
                            <a:schemeClr val="accent2"/>
                          </a:solidFill>
                          <a:effectLst/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 sien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</a:t>
                      </a:r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 sien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Les sien</a:t>
                      </a: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</a:rPr>
                        <a:t>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  <a:latin typeface="Arial Rounded MT Bold" panose="020F0704030504030204" pitchFamily="34" charset="0"/>
                        </a:rPr>
                        <a:t>Les sien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ne</a:t>
                      </a: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</a:rPr>
                        <a:t>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9" name="Group">
            <a:extLst>
              <a:ext uri="{FF2B5EF4-FFF2-40B4-BE49-F238E27FC236}">
                <a16:creationId xmlns:a16="http://schemas.microsoft.com/office/drawing/2014/main" id="{61C0118E-BCB1-46B2-A414-A36B21C7A278}"/>
              </a:ext>
            </a:extLst>
          </p:cNvPr>
          <p:cNvGrpSpPr/>
          <p:nvPr/>
        </p:nvGrpSpPr>
        <p:grpSpPr>
          <a:xfrm>
            <a:off x="8792392" y="1683050"/>
            <a:ext cx="1382925" cy="2091287"/>
            <a:chOff x="0" y="0"/>
            <a:chExt cx="2112566" cy="3593494"/>
          </a:xfrm>
        </p:grpSpPr>
        <p:sp>
          <p:nvSpPr>
            <p:cNvPr id="90" name="Shape">
              <a:extLst>
                <a:ext uri="{FF2B5EF4-FFF2-40B4-BE49-F238E27FC236}">
                  <a16:creationId xmlns:a16="http://schemas.microsoft.com/office/drawing/2014/main" id="{DB7BDF16-D8EC-462D-BBDE-C1D97E4876C3}"/>
                </a:ext>
              </a:extLst>
            </p:cNvPr>
            <p:cNvSpPr/>
            <p:nvPr/>
          </p:nvSpPr>
          <p:spPr>
            <a:xfrm>
              <a:off x="-1" y="-1"/>
              <a:ext cx="2112568" cy="289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7" y="0"/>
                    <a:pt x="0" y="3595"/>
                    <a:pt x="0" y="8032"/>
                  </a:cubicBezTo>
                  <a:cubicBezTo>
                    <a:pt x="0" y="8856"/>
                    <a:pt x="169" y="9653"/>
                    <a:pt x="479" y="10402"/>
                  </a:cubicBezTo>
                  <a:cubicBezTo>
                    <a:pt x="479" y="10402"/>
                    <a:pt x="479" y="10405"/>
                    <a:pt x="479" y="10405"/>
                  </a:cubicBezTo>
                  <a:cubicBezTo>
                    <a:pt x="493" y="10449"/>
                    <a:pt x="528" y="10524"/>
                    <a:pt x="580" y="10630"/>
                  </a:cubicBezTo>
                  <a:cubicBezTo>
                    <a:pt x="694" y="10877"/>
                    <a:pt x="822" y="11119"/>
                    <a:pt x="966" y="11355"/>
                  </a:cubicBezTo>
                  <a:cubicBezTo>
                    <a:pt x="2223" y="13641"/>
                    <a:pt x="5442" y="19172"/>
                    <a:pt x="5442" y="20413"/>
                  </a:cubicBezTo>
                  <a:lnTo>
                    <a:pt x="5657" y="21375"/>
                  </a:lnTo>
                  <a:cubicBezTo>
                    <a:pt x="5657" y="21375"/>
                    <a:pt x="5698" y="21476"/>
                    <a:pt x="5819" y="21600"/>
                  </a:cubicBezTo>
                  <a:lnTo>
                    <a:pt x="15818" y="21600"/>
                  </a:lnTo>
                  <a:cubicBezTo>
                    <a:pt x="15938" y="21476"/>
                    <a:pt x="15976" y="21375"/>
                    <a:pt x="15976" y="21375"/>
                  </a:cubicBezTo>
                  <a:lnTo>
                    <a:pt x="16195" y="20413"/>
                  </a:lnTo>
                  <a:cubicBezTo>
                    <a:pt x="16195" y="18905"/>
                    <a:pt x="20945" y="11057"/>
                    <a:pt x="21154" y="10405"/>
                  </a:cubicBezTo>
                  <a:cubicBezTo>
                    <a:pt x="21160" y="10385"/>
                    <a:pt x="21156" y="10367"/>
                    <a:pt x="21141" y="10355"/>
                  </a:cubicBezTo>
                  <a:cubicBezTo>
                    <a:pt x="21439" y="9620"/>
                    <a:pt x="21600" y="8839"/>
                    <a:pt x="21600" y="8032"/>
                  </a:cubicBezTo>
                  <a:cubicBezTo>
                    <a:pt x="21600" y="3595"/>
                    <a:pt x="16767" y="0"/>
                    <a:pt x="108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FDFF"/>
                </a:gs>
                <a:gs pos="63000">
                  <a:srgbClr val="FFCF1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91" name="Group">
              <a:extLst>
                <a:ext uri="{FF2B5EF4-FFF2-40B4-BE49-F238E27FC236}">
                  <a16:creationId xmlns:a16="http://schemas.microsoft.com/office/drawing/2014/main" id="{72C59FB5-5D35-493A-9DE5-574D0FFEC905}"/>
                </a:ext>
              </a:extLst>
            </p:cNvPr>
            <p:cNvGrpSpPr/>
            <p:nvPr/>
          </p:nvGrpSpPr>
          <p:grpSpPr>
            <a:xfrm>
              <a:off x="557889" y="2902452"/>
              <a:ext cx="996790" cy="691043"/>
              <a:chOff x="0" y="0"/>
              <a:chExt cx="996789" cy="691041"/>
            </a:xfrm>
          </p:grpSpPr>
          <p:sp>
            <p:nvSpPr>
              <p:cNvPr id="92" name="Shape">
                <a:extLst>
                  <a:ext uri="{FF2B5EF4-FFF2-40B4-BE49-F238E27FC236}">
                    <a16:creationId xmlns:a16="http://schemas.microsoft.com/office/drawing/2014/main" id="{5624EB3B-6FDE-42F0-AD9B-AF883EF15AA4}"/>
                  </a:ext>
                </a:extLst>
              </p:cNvPr>
              <p:cNvSpPr/>
              <p:nvPr/>
            </p:nvSpPr>
            <p:spPr>
              <a:xfrm>
                <a:off x="-1" y="0"/>
                <a:ext cx="996791" cy="69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" y="0"/>
                    </a:moveTo>
                    <a:cubicBezTo>
                      <a:pt x="25" y="169"/>
                      <a:pt x="0" y="336"/>
                      <a:pt x="0" y="518"/>
                    </a:cubicBezTo>
                    <a:lnTo>
                      <a:pt x="0" y="3885"/>
                    </a:lnTo>
                    <a:cubicBezTo>
                      <a:pt x="0" y="4993"/>
                      <a:pt x="574" y="5903"/>
                      <a:pt x="1311" y="6073"/>
                    </a:cubicBezTo>
                    <a:cubicBezTo>
                      <a:pt x="1135" y="6404"/>
                      <a:pt x="1023" y="6819"/>
                      <a:pt x="1023" y="7265"/>
                    </a:cubicBezTo>
                    <a:lnTo>
                      <a:pt x="1023" y="10204"/>
                    </a:lnTo>
                    <a:cubicBezTo>
                      <a:pt x="1023" y="11280"/>
                      <a:pt x="1633" y="12147"/>
                      <a:pt x="2379" y="12147"/>
                    </a:cubicBezTo>
                    <a:lnTo>
                      <a:pt x="2801" y="12147"/>
                    </a:lnTo>
                    <a:lnTo>
                      <a:pt x="2801" y="14840"/>
                    </a:lnTo>
                    <a:cubicBezTo>
                      <a:pt x="2801" y="15881"/>
                      <a:pt x="3399" y="16731"/>
                      <a:pt x="4121" y="16731"/>
                    </a:cubicBezTo>
                    <a:lnTo>
                      <a:pt x="6410" y="16731"/>
                    </a:lnTo>
                    <a:cubicBezTo>
                      <a:pt x="6651" y="19466"/>
                      <a:pt x="8524" y="21600"/>
                      <a:pt x="10800" y="21600"/>
                    </a:cubicBezTo>
                    <a:cubicBezTo>
                      <a:pt x="13076" y="21600"/>
                      <a:pt x="14949" y="19465"/>
                      <a:pt x="15190" y="16731"/>
                    </a:cubicBezTo>
                    <a:lnTo>
                      <a:pt x="17479" y="16731"/>
                    </a:lnTo>
                    <a:cubicBezTo>
                      <a:pt x="18201" y="16731"/>
                      <a:pt x="18790" y="15881"/>
                      <a:pt x="18790" y="14840"/>
                    </a:cubicBezTo>
                    <a:lnTo>
                      <a:pt x="18790" y="12147"/>
                    </a:lnTo>
                    <a:lnTo>
                      <a:pt x="19221" y="12147"/>
                    </a:lnTo>
                    <a:cubicBezTo>
                      <a:pt x="19967" y="12147"/>
                      <a:pt x="20577" y="11281"/>
                      <a:pt x="20577" y="10204"/>
                    </a:cubicBezTo>
                    <a:lnTo>
                      <a:pt x="20577" y="7265"/>
                    </a:lnTo>
                    <a:cubicBezTo>
                      <a:pt x="20577" y="6819"/>
                      <a:pt x="20465" y="6404"/>
                      <a:pt x="20289" y="6073"/>
                    </a:cubicBezTo>
                    <a:cubicBezTo>
                      <a:pt x="21026" y="5903"/>
                      <a:pt x="21600" y="4993"/>
                      <a:pt x="21600" y="3885"/>
                    </a:cubicBezTo>
                    <a:lnTo>
                      <a:pt x="21600" y="518"/>
                    </a:lnTo>
                    <a:cubicBezTo>
                      <a:pt x="21600" y="336"/>
                      <a:pt x="21575" y="170"/>
                      <a:pt x="21546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rgbClr val="434143"/>
                  </a:gs>
                  <a:gs pos="52637">
                    <a:srgbClr val="F6F6F5"/>
                  </a:gs>
                  <a:gs pos="78000">
                    <a:srgbClr val="434143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Rectangle">
                <a:extLst>
                  <a:ext uri="{FF2B5EF4-FFF2-40B4-BE49-F238E27FC236}">
                    <a16:creationId xmlns:a16="http://schemas.microsoft.com/office/drawing/2014/main" id="{CCC0D038-99F4-4CFB-B888-CF2CDC48FBBF}"/>
                  </a:ext>
                </a:extLst>
              </p:cNvPr>
              <p:cNvSpPr/>
              <p:nvPr/>
            </p:nvSpPr>
            <p:spPr>
              <a:xfrm>
                <a:off x="69839" y="152828"/>
                <a:ext cx="863462" cy="45246"/>
              </a:xfrm>
              <a:prstGeom prst="rect">
                <a:avLst/>
              </a:prstGeom>
              <a:solidFill>
                <a:srgbClr val="43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Rectangle">
                <a:extLst>
                  <a:ext uri="{FF2B5EF4-FFF2-40B4-BE49-F238E27FC236}">
                    <a16:creationId xmlns:a16="http://schemas.microsoft.com/office/drawing/2014/main" id="{3D04C11C-425F-4457-8B4E-019FA8761778}"/>
                  </a:ext>
                </a:extLst>
              </p:cNvPr>
              <p:cNvSpPr/>
              <p:nvPr/>
            </p:nvSpPr>
            <p:spPr>
              <a:xfrm>
                <a:off x="69839" y="240759"/>
                <a:ext cx="863462" cy="58727"/>
              </a:xfrm>
              <a:prstGeom prst="rect">
                <a:avLst/>
              </a:prstGeom>
              <a:solidFill>
                <a:srgbClr val="43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A86CA5C8-EA93-47FD-A506-FB51EA20B888}"/>
                  </a:ext>
                </a:extLst>
              </p:cNvPr>
              <p:cNvSpPr/>
              <p:nvPr/>
            </p:nvSpPr>
            <p:spPr>
              <a:xfrm>
                <a:off x="152339" y="356562"/>
                <a:ext cx="698461" cy="45245"/>
              </a:xfrm>
              <a:prstGeom prst="rect">
                <a:avLst/>
              </a:prstGeom>
              <a:solidFill>
                <a:srgbClr val="43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Rectangle">
                <a:extLst>
                  <a:ext uri="{FF2B5EF4-FFF2-40B4-BE49-F238E27FC236}">
                    <a16:creationId xmlns:a16="http://schemas.microsoft.com/office/drawing/2014/main" id="{A3F12FE9-E43F-4593-B763-1D96CE167DFD}"/>
                  </a:ext>
                </a:extLst>
              </p:cNvPr>
              <p:cNvSpPr/>
              <p:nvPr/>
            </p:nvSpPr>
            <p:spPr>
              <a:xfrm>
                <a:off x="152339" y="444492"/>
                <a:ext cx="698461" cy="58727"/>
              </a:xfrm>
              <a:prstGeom prst="rect">
                <a:avLst/>
              </a:prstGeom>
              <a:solidFill>
                <a:srgbClr val="43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97" name="Image 9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73830CC-E31F-4D4D-8F27-8B775EC30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68" y="90833"/>
            <a:ext cx="651586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8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1BCE2-08D3-4A89-919B-C0829511BEBF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 6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398E52A-461D-4CE3-B44A-FCF52DFC8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75620" y="6244256"/>
            <a:ext cx="230533" cy="230533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2718320-D43C-4425-A26F-3EFD9756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052"/>
            <a:ext cx="10515600" cy="4446206"/>
          </a:xfrm>
        </p:spPr>
        <p:txBody>
          <a:bodyPr>
            <a:normAutofit fontScale="70000" lnSpcReduction="20000"/>
          </a:bodyPr>
          <a:lstStyle/>
          <a:p>
            <a:r>
              <a:rPr lang="fr-FR" sz="3400" dirty="0">
                <a:solidFill>
                  <a:srgbClr val="EB7525"/>
                </a:solidFill>
                <a:latin typeface="Arial Rounded MT Bold" panose="020F0704030504030204" pitchFamily="34" charset="0"/>
              </a:rPr>
              <a:t>Complète avec le pronom possessif qui convient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  Exemple :   C'est </a:t>
            </a:r>
            <a:r>
              <a:rPr lang="fr-FR" u="sng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mon</a:t>
            </a:r>
            <a:r>
              <a:rPr lang="fr-FR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 plat</a:t>
            </a:r>
            <a:r>
              <a:rPr lang="fr-FR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:           C’e</a:t>
            </a:r>
            <a:r>
              <a:rPr lang="fr-FR" sz="29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st  </a:t>
            </a:r>
            <a:r>
              <a:rPr lang="fr-FR" sz="2900" u="sng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le  mien</a:t>
            </a:r>
            <a:r>
              <a:rPr lang="fr-FR" sz="29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>
                <a:latin typeface="Arial Rounded MT Bold" panose="020F0704030504030204" pitchFamily="34" charset="0"/>
              </a:rPr>
              <a:t>C'est </a:t>
            </a:r>
            <a:r>
              <a:rPr lang="fr-FR" sz="3200" u="sng" dirty="0">
                <a:latin typeface="Arial Rounded MT Bold" panose="020F0704030504030204" pitchFamily="34" charset="0"/>
              </a:rPr>
              <a:t>mon repas</a:t>
            </a:r>
            <a:r>
              <a:rPr lang="fr-FR" sz="3200" dirty="0">
                <a:latin typeface="Arial Rounded MT Bold" panose="020F0704030504030204" pitchFamily="34" charset="0"/>
              </a:rPr>
              <a:t>:                       C’est  ………………..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>
                <a:latin typeface="Arial Rounded MT Bold" panose="020F0704030504030204" pitchFamily="34" charset="0"/>
              </a:rPr>
              <a:t>C'est </a:t>
            </a:r>
            <a:r>
              <a:rPr lang="fr-FR" sz="3200" u="sng" dirty="0">
                <a:latin typeface="Arial Rounded MT Bold" panose="020F0704030504030204" pitchFamily="34" charset="0"/>
              </a:rPr>
              <a:t>ton verre</a:t>
            </a:r>
            <a:r>
              <a:rPr lang="fr-FR" sz="3200" dirty="0">
                <a:latin typeface="Arial Rounded MT Bold" panose="020F0704030504030204" pitchFamily="34" charset="0"/>
              </a:rPr>
              <a:t>:                          C’est  ………………..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>
                <a:latin typeface="Arial Rounded MT Bold" panose="020F0704030504030204" pitchFamily="34" charset="0"/>
              </a:rPr>
              <a:t>C'est </a:t>
            </a:r>
            <a:r>
              <a:rPr lang="fr-FR" sz="3200" u="sng" dirty="0">
                <a:latin typeface="Arial Rounded MT Bold" panose="020F0704030504030204" pitchFamily="34" charset="0"/>
              </a:rPr>
              <a:t>ma cuillère</a:t>
            </a:r>
            <a:r>
              <a:rPr lang="fr-FR" sz="3200" dirty="0">
                <a:latin typeface="Arial Rounded MT Bold" panose="020F0704030504030204" pitchFamily="34" charset="0"/>
              </a:rPr>
              <a:t>:                      C’est  ………………..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>
                <a:latin typeface="Arial Rounded MT Bold" panose="020F0704030504030204" pitchFamily="34" charset="0"/>
              </a:rPr>
              <a:t>C'est </a:t>
            </a:r>
            <a:r>
              <a:rPr lang="fr-FR" sz="3200" u="sng" dirty="0">
                <a:latin typeface="Arial Rounded MT Bold" panose="020F0704030504030204" pitchFamily="34" charset="0"/>
              </a:rPr>
              <a:t>sa cuisine</a:t>
            </a:r>
            <a:r>
              <a:rPr lang="fr-FR" sz="3200" dirty="0">
                <a:latin typeface="Arial Rounded MT Bold" panose="020F0704030504030204" pitchFamily="34" charset="0"/>
              </a:rPr>
              <a:t>:                        C’est  ………………..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>
                <a:latin typeface="Arial Rounded MT Bold" panose="020F0704030504030204" pitchFamily="34" charset="0"/>
              </a:rPr>
              <a:t>C'est </a:t>
            </a:r>
            <a:r>
              <a:rPr lang="fr-FR" sz="3200" u="sng" dirty="0">
                <a:latin typeface="Arial Rounded MT Bold" panose="020F0704030504030204" pitchFamily="34" charset="0"/>
              </a:rPr>
              <a:t>ta tarte</a:t>
            </a:r>
            <a:r>
              <a:rPr lang="fr-FR" sz="3200" dirty="0">
                <a:latin typeface="Arial Rounded MT Bold" panose="020F0704030504030204" pitchFamily="34" charset="0"/>
              </a:rPr>
              <a:t>:                             C’est  ………………..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>
                <a:latin typeface="Arial Rounded MT Bold" panose="020F0704030504030204" pitchFamily="34" charset="0"/>
              </a:rPr>
              <a:t>C'est </a:t>
            </a:r>
            <a:r>
              <a:rPr lang="fr-FR" sz="3200" u="sng" dirty="0">
                <a:latin typeface="Arial Rounded MT Bold" panose="020F0704030504030204" pitchFamily="34" charset="0"/>
              </a:rPr>
              <a:t>son jus</a:t>
            </a:r>
            <a:r>
              <a:rPr lang="fr-FR" sz="3200" dirty="0">
                <a:latin typeface="Arial Rounded MT Bold" panose="020F0704030504030204" pitchFamily="34" charset="0"/>
              </a:rPr>
              <a:t>:                              C’est  ………………..</a:t>
            </a:r>
            <a:endParaRPr lang="fr-FR" sz="3200" dirty="0"/>
          </a:p>
        </p:txBody>
      </p:sp>
      <p:sp>
        <p:nvSpPr>
          <p:cNvPr id="8" name="Flèche droite 4">
            <a:extLst>
              <a:ext uri="{FF2B5EF4-FFF2-40B4-BE49-F238E27FC236}">
                <a16:creationId xmlns:a16="http://schemas.microsoft.com/office/drawing/2014/main" id="{176B3440-51F3-4573-BB38-269B77ACE02F}"/>
              </a:ext>
            </a:extLst>
          </p:cNvPr>
          <p:cNvSpPr/>
          <p:nvPr/>
        </p:nvSpPr>
        <p:spPr>
          <a:xfrm>
            <a:off x="3581187" y="3126841"/>
            <a:ext cx="1066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9">
            <a:extLst>
              <a:ext uri="{FF2B5EF4-FFF2-40B4-BE49-F238E27FC236}">
                <a16:creationId xmlns:a16="http://schemas.microsoft.com/office/drawing/2014/main" id="{890D3A62-BB45-4CC2-B418-E2F2B9954E02}"/>
              </a:ext>
            </a:extLst>
          </p:cNvPr>
          <p:cNvSpPr/>
          <p:nvPr/>
        </p:nvSpPr>
        <p:spPr>
          <a:xfrm>
            <a:off x="3581187" y="3674699"/>
            <a:ext cx="1066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10">
            <a:extLst>
              <a:ext uri="{FF2B5EF4-FFF2-40B4-BE49-F238E27FC236}">
                <a16:creationId xmlns:a16="http://schemas.microsoft.com/office/drawing/2014/main" id="{02D1CBF5-8A40-4815-931D-AF2F8A029635}"/>
              </a:ext>
            </a:extLst>
          </p:cNvPr>
          <p:cNvSpPr/>
          <p:nvPr/>
        </p:nvSpPr>
        <p:spPr>
          <a:xfrm>
            <a:off x="3572421" y="4222557"/>
            <a:ext cx="1066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1">
            <a:extLst>
              <a:ext uri="{FF2B5EF4-FFF2-40B4-BE49-F238E27FC236}">
                <a16:creationId xmlns:a16="http://schemas.microsoft.com/office/drawing/2014/main" id="{4C9F1731-EAF4-4C12-9266-B7B127B8EC6B}"/>
              </a:ext>
            </a:extLst>
          </p:cNvPr>
          <p:cNvSpPr/>
          <p:nvPr/>
        </p:nvSpPr>
        <p:spPr>
          <a:xfrm>
            <a:off x="3572421" y="4812812"/>
            <a:ext cx="1066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2">
            <a:extLst>
              <a:ext uri="{FF2B5EF4-FFF2-40B4-BE49-F238E27FC236}">
                <a16:creationId xmlns:a16="http://schemas.microsoft.com/office/drawing/2014/main" id="{02D3CC68-9A6F-450E-882A-8358871A7C42}"/>
              </a:ext>
            </a:extLst>
          </p:cNvPr>
          <p:cNvSpPr/>
          <p:nvPr/>
        </p:nvSpPr>
        <p:spPr>
          <a:xfrm>
            <a:off x="3572421" y="5406150"/>
            <a:ext cx="1066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3">
            <a:extLst>
              <a:ext uri="{FF2B5EF4-FFF2-40B4-BE49-F238E27FC236}">
                <a16:creationId xmlns:a16="http://schemas.microsoft.com/office/drawing/2014/main" id="{3BD72792-D2B8-4CF8-BE82-1D7C9470F267}"/>
              </a:ext>
            </a:extLst>
          </p:cNvPr>
          <p:cNvSpPr/>
          <p:nvPr/>
        </p:nvSpPr>
        <p:spPr>
          <a:xfrm>
            <a:off x="3572421" y="5934738"/>
            <a:ext cx="1066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20">
            <a:extLst>
              <a:ext uri="{FF2B5EF4-FFF2-40B4-BE49-F238E27FC236}">
                <a16:creationId xmlns:a16="http://schemas.microsoft.com/office/drawing/2014/main" id="{38F4FEB9-8C99-4F76-AA00-A89868975716}"/>
              </a:ext>
            </a:extLst>
          </p:cNvPr>
          <p:cNvSpPr/>
          <p:nvPr/>
        </p:nvSpPr>
        <p:spPr>
          <a:xfrm>
            <a:off x="4647987" y="2152123"/>
            <a:ext cx="304349" cy="43562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FE396-FB9B-4377-AB2E-4289E0000043}"/>
              </a:ext>
            </a:extLst>
          </p:cNvPr>
          <p:cNvSpPr/>
          <p:nvPr/>
        </p:nvSpPr>
        <p:spPr>
          <a:xfrm>
            <a:off x="5833728" y="2975784"/>
            <a:ext cx="2231845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 mien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3236FD-B0BA-4C3E-A552-9912673A576D}"/>
              </a:ext>
            </a:extLst>
          </p:cNvPr>
          <p:cNvSpPr/>
          <p:nvPr/>
        </p:nvSpPr>
        <p:spPr>
          <a:xfrm>
            <a:off x="5833727" y="3560707"/>
            <a:ext cx="2231845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 tien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82F2A8-5024-4643-9083-C96E332B7C3E}"/>
              </a:ext>
            </a:extLst>
          </p:cNvPr>
          <p:cNvSpPr/>
          <p:nvPr/>
        </p:nvSpPr>
        <p:spPr>
          <a:xfrm>
            <a:off x="5834801" y="4107660"/>
            <a:ext cx="2231845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la mienne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781AB-739F-47CC-9B7E-06356730CEB7}"/>
              </a:ext>
            </a:extLst>
          </p:cNvPr>
          <p:cNvSpPr/>
          <p:nvPr/>
        </p:nvSpPr>
        <p:spPr>
          <a:xfrm>
            <a:off x="5833727" y="4685151"/>
            <a:ext cx="2231845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la sienne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B58D70-699F-479A-A572-6197A701FCBA}"/>
              </a:ext>
            </a:extLst>
          </p:cNvPr>
          <p:cNvSpPr/>
          <p:nvPr/>
        </p:nvSpPr>
        <p:spPr>
          <a:xfrm>
            <a:off x="5833727" y="5241892"/>
            <a:ext cx="2231845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la tienne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8C831F-4209-4EEF-A9E4-62EFEAE07D00}"/>
              </a:ext>
            </a:extLst>
          </p:cNvPr>
          <p:cNvSpPr/>
          <p:nvPr/>
        </p:nvSpPr>
        <p:spPr>
          <a:xfrm>
            <a:off x="5833727" y="5772235"/>
            <a:ext cx="2231845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 sien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FABB8B-8879-497E-BEF3-D6ED35A086BE}"/>
              </a:ext>
            </a:extLst>
          </p:cNvPr>
          <p:cNvSpPr/>
          <p:nvPr/>
        </p:nvSpPr>
        <p:spPr>
          <a:xfrm>
            <a:off x="3822079" y="1159600"/>
            <a:ext cx="47371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Un possesseur / un objet :</a:t>
            </a:r>
            <a:endParaRPr lang="fr-FR" sz="26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408245-5DF4-40AD-9E81-FF3078AB2D80}"/>
              </a:ext>
            </a:extLst>
          </p:cNvPr>
          <p:cNvSpPr/>
          <p:nvPr/>
        </p:nvSpPr>
        <p:spPr>
          <a:xfrm rot="20739313">
            <a:off x="7242623" y="1907152"/>
            <a:ext cx="494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Vérifie tes réponses !</a:t>
            </a:r>
          </a:p>
        </p:txBody>
      </p:sp>
      <p:pic>
        <p:nvPicPr>
          <p:cNvPr id="2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CF8A87B-1915-4933-BC46-27E4999683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1467" y="6631032"/>
            <a:ext cx="230533" cy="230533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55D7BE7-1E8E-46B8-8B53-6D9D14F02819}"/>
              </a:ext>
            </a:extLst>
          </p:cNvPr>
          <p:cNvSpPr/>
          <p:nvPr/>
        </p:nvSpPr>
        <p:spPr>
          <a:xfrm rot="1909585">
            <a:off x="10342338" y="3400326"/>
            <a:ext cx="131591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 sien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A6D685DA-E0E0-4FFA-A84C-50EE205FAFFF}"/>
              </a:ext>
            </a:extLst>
          </p:cNvPr>
          <p:cNvSpPr/>
          <p:nvPr/>
        </p:nvSpPr>
        <p:spPr>
          <a:xfrm>
            <a:off x="9260078" y="5849220"/>
            <a:ext cx="131591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la tienne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B4FAFAA-897E-47B8-BB6A-9A83A5EAFB1E}"/>
              </a:ext>
            </a:extLst>
          </p:cNvPr>
          <p:cNvSpPr/>
          <p:nvPr/>
        </p:nvSpPr>
        <p:spPr>
          <a:xfrm rot="1453342">
            <a:off x="8671231" y="4685151"/>
            <a:ext cx="131591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la mienne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0AD8E24-644F-4045-9837-8242DF5DE284}"/>
              </a:ext>
            </a:extLst>
          </p:cNvPr>
          <p:cNvSpPr/>
          <p:nvPr/>
        </p:nvSpPr>
        <p:spPr>
          <a:xfrm rot="20336774">
            <a:off x="10356727" y="4924218"/>
            <a:ext cx="131591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la </a:t>
            </a:r>
            <a:r>
              <a:rPr lang="en-US" dirty="0" err="1">
                <a:latin typeface="Arial Rounded MT Bold" panose="020F0704030504030204" pitchFamily="34" charset="0"/>
              </a:rPr>
              <a:t>sienne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4D9532E-1767-4B70-B3F8-19B4DE278846}"/>
              </a:ext>
            </a:extLst>
          </p:cNvPr>
          <p:cNvSpPr/>
          <p:nvPr/>
        </p:nvSpPr>
        <p:spPr>
          <a:xfrm>
            <a:off x="9547015" y="4023823"/>
            <a:ext cx="131591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 mien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7BBCD9B-2712-4C7D-B2E5-1DDD76C8DE91}"/>
              </a:ext>
            </a:extLst>
          </p:cNvPr>
          <p:cNvSpPr/>
          <p:nvPr/>
        </p:nvSpPr>
        <p:spPr>
          <a:xfrm rot="21143456">
            <a:off x="8716596" y="2846962"/>
            <a:ext cx="1315911" cy="3466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 tien</a:t>
            </a:r>
          </a:p>
        </p:txBody>
      </p:sp>
      <p:pic>
        <p:nvPicPr>
          <p:cNvPr id="3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193BEAE-4FB1-4115-989C-C070261E91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75620" y="6437645"/>
            <a:ext cx="252124" cy="2521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C8130E-C857-4B7C-A364-3BA695B7ABB8}"/>
              </a:ext>
            </a:extLst>
          </p:cNvPr>
          <p:cNvSpPr/>
          <p:nvPr/>
        </p:nvSpPr>
        <p:spPr>
          <a:xfrm>
            <a:off x="11836710" y="6130678"/>
            <a:ext cx="342480" cy="68822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89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5000">
        <p15:prstTrans prst="wind"/>
      </p:transition>
    </mc:Choice>
    <mc:Fallback xmlns="">
      <p:transition spd="slow" advClick="0" advTm="6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8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89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239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989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739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989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239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56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E600B2-64BA-455F-99CB-0A4F2AAB8975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 7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238776E-F757-4B9B-8159-F52F5FE54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496"/>
            <a:ext cx="10515600" cy="4486467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fr-FR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Complète avec le pronom possessif qui </a:t>
            </a:r>
            <a:r>
              <a:rPr lang="fr-FR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convient:</a:t>
            </a:r>
            <a:endParaRPr lang="fr-FR" b="1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fr-FR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 Rounded MT Bold" panose="020F0704030504030204" pitchFamily="34" charset="0"/>
              </a:rPr>
              <a:t> Ce sont 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mes </a:t>
            </a:r>
            <a:r>
              <a:rPr lang="fr-FR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crevettes</a:t>
            </a:r>
            <a:r>
              <a:rPr lang="fr-FR" dirty="0" smtClean="0">
                <a:latin typeface="Arial Rounded MT Bold" panose="020F0704030504030204" pitchFamily="34" charset="0"/>
              </a:rPr>
              <a:t>:              </a:t>
            </a:r>
            <a:r>
              <a:rPr lang="fr-FR" dirty="0">
                <a:latin typeface="Arial Rounded MT Bold" panose="020F0704030504030204" pitchFamily="34" charset="0"/>
              </a:rPr>
              <a:t>Ce sont ……………….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 Rounded MT Bold" panose="020F0704030504030204" pitchFamily="34" charset="0"/>
              </a:rPr>
              <a:t> Ce sont 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tes fruits</a:t>
            </a:r>
            <a:r>
              <a:rPr lang="fr-FR" dirty="0">
                <a:latin typeface="Arial Rounded MT Bold" panose="020F0704030504030204" pitchFamily="34" charset="0"/>
              </a:rPr>
              <a:t>:                       Ce sont ……………….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 Rounded MT Bold" panose="020F0704030504030204" pitchFamily="34" charset="0"/>
              </a:rPr>
              <a:t> Ce sont 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ses crêpes</a:t>
            </a:r>
            <a:r>
              <a:rPr lang="fr-FR" dirty="0">
                <a:latin typeface="Arial Rounded MT Bold" panose="020F0704030504030204" pitchFamily="34" charset="0"/>
              </a:rPr>
              <a:t>:                   Ce sont ……………….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 Rounded MT Bold" panose="020F0704030504030204" pitchFamily="34" charset="0"/>
              </a:rPr>
              <a:t> Ce sont 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tes boissons</a:t>
            </a:r>
            <a:r>
              <a:rPr lang="fr-FR" dirty="0">
                <a:latin typeface="Arial Rounded MT Bold" panose="020F0704030504030204" pitchFamily="34" charset="0"/>
              </a:rPr>
              <a:t>:                Ce sont ……………….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 Rounded MT Bold" panose="020F0704030504030204" pitchFamily="34" charset="0"/>
              </a:rPr>
              <a:t> Ce sont 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ses ustensiles</a:t>
            </a:r>
            <a:r>
              <a:rPr lang="fr-FR" dirty="0">
                <a:latin typeface="Arial Rounded MT Bold" panose="020F0704030504030204" pitchFamily="34" charset="0"/>
              </a:rPr>
              <a:t>:             Ce sont ……………….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Arial Rounded MT Bold" panose="020F0704030504030204" pitchFamily="34" charset="0"/>
              </a:rPr>
              <a:t> Ce sont 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mes </a:t>
            </a:r>
            <a:r>
              <a:rPr lang="fr-FR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plats</a:t>
            </a:r>
            <a:r>
              <a:rPr lang="fr-FR" dirty="0" smtClean="0">
                <a:latin typeface="Arial Rounded MT Bold" panose="020F0704030504030204" pitchFamily="34" charset="0"/>
              </a:rPr>
              <a:t>:                     </a:t>
            </a:r>
            <a:r>
              <a:rPr lang="fr-FR" dirty="0">
                <a:latin typeface="Arial Rounded MT Bold" panose="020F0704030504030204" pitchFamily="34" charset="0"/>
              </a:rPr>
              <a:t>Ce sont ……………….</a:t>
            </a:r>
          </a:p>
          <a:p>
            <a:endParaRPr lang="fr-FR" dirty="0"/>
          </a:p>
        </p:txBody>
      </p:sp>
      <p:sp>
        <p:nvSpPr>
          <p:cNvPr id="7" name="Flèche droite 18">
            <a:extLst>
              <a:ext uri="{FF2B5EF4-FFF2-40B4-BE49-F238E27FC236}">
                <a16:creationId xmlns:a16="http://schemas.microsoft.com/office/drawing/2014/main" id="{D507D4A6-B580-4A97-8BB5-660572FFA836}"/>
              </a:ext>
            </a:extLst>
          </p:cNvPr>
          <p:cNvSpPr/>
          <p:nvPr/>
        </p:nvSpPr>
        <p:spPr>
          <a:xfrm>
            <a:off x="4454022" y="4502555"/>
            <a:ext cx="862612" cy="16089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19">
            <a:extLst>
              <a:ext uri="{FF2B5EF4-FFF2-40B4-BE49-F238E27FC236}">
                <a16:creationId xmlns:a16="http://schemas.microsoft.com/office/drawing/2014/main" id="{D2A39DC9-DAEE-4C8E-BC3B-497EBDB10EC5}"/>
              </a:ext>
            </a:extLst>
          </p:cNvPr>
          <p:cNvSpPr/>
          <p:nvPr/>
        </p:nvSpPr>
        <p:spPr>
          <a:xfrm>
            <a:off x="4623156" y="2759144"/>
            <a:ext cx="693478" cy="1524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20">
            <a:extLst>
              <a:ext uri="{FF2B5EF4-FFF2-40B4-BE49-F238E27FC236}">
                <a16:creationId xmlns:a16="http://schemas.microsoft.com/office/drawing/2014/main" id="{0FB0E2E8-F381-4D7E-AC93-CA0CD95C41BD}"/>
              </a:ext>
            </a:extLst>
          </p:cNvPr>
          <p:cNvSpPr/>
          <p:nvPr/>
        </p:nvSpPr>
        <p:spPr>
          <a:xfrm>
            <a:off x="3910806" y="3315233"/>
            <a:ext cx="1424699" cy="1524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21">
            <a:extLst>
              <a:ext uri="{FF2B5EF4-FFF2-40B4-BE49-F238E27FC236}">
                <a16:creationId xmlns:a16="http://schemas.microsoft.com/office/drawing/2014/main" id="{82ACC967-37E1-4FAB-B4A2-2F8A43A18E8B}"/>
              </a:ext>
            </a:extLst>
          </p:cNvPr>
          <p:cNvSpPr/>
          <p:nvPr/>
        </p:nvSpPr>
        <p:spPr>
          <a:xfrm>
            <a:off x="4200270" y="3932533"/>
            <a:ext cx="1135235" cy="16089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830592-BCAF-4E57-9483-17159257B8C3}"/>
              </a:ext>
            </a:extLst>
          </p:cNvPr>
          <p:cNvSpPr/>
          <p:nvPr/>
        </p:nvSpPr>
        <p:spPr>
          <a:xfrm>
            <a:off x="6857447" y="2590171"/>
            <a:ext cx="2144036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les miennes</a:t>
            </a:r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816A1C-D4D9-4E78-A147-7BCF7CF611A5}"/>
              </a:ext>
            </a:extLst>
          </p:cNvPr>
          <p:cNvSpPr/>
          <p:nvPr/>
        </p:nvSpPr>
        <p:spPr>
          <a:xfrm>
            <a:off x="6743143" y="3206600"/>
            <a:ext cx="2144036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les tiens</a:t>
            </a:r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0C803-8109-4DB2-946E-D20B2BA99785}"/>
              </a:ext>
            </a:extLst>
          </p:cNvPr>
          <p:cNvSpPr/>
          <p:nvPr/>
        </p:nvSpPr>
        <p:spPr>
          <a:xfrm>
            <a:off x="6743143" y="3755992"/>
            <a:ext cx="2144036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les siennes</a:t>
            </a:r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E01D7-80A2-4446-8F6D-1FD40BD4B1EB}"/>
              </a:ext>
            </a:extLst>
          </p:cNvPr>
          <p:cNvSpPr/>
          <p:nvPr/>
        </p:nvSpPr>
        <p:spPr>
          <a:xfrm>
            <a:off x="6765862" y="4366133"/>
            <a:ext cx="2144036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les tiennes</a:t>
            </a:r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51D684-5B86-43CA-A4C8-D59F996618CB}"/>
              </a:ext>
            </a:extLst>
          </p:cNvPr>
          <p:cNvSpPr/>
          <p:nvPr/>
        </p:nvSpPr>
        <p:spPr>
          <a:xfrm>
            <a:off x="3051865" y="1009795"/>
            <a:ext cx="60882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Un possesseur  </a:t>
            </a:r>
            <a:r>
              <a:rPr lang="fr-FR" sz="2600" b="1" dirty="0">
                <a:latin typeface="Arial Rounded MT Bold" panose="020F0704030504030204" pitchFamily="34" charset="0"/>
              </a:rPr>
              <a:t>/</a:t>
            </a:r>
            <a:r>
              <a:rPr lang="fr-FR" sz="2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plusieurs objets: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352ACA-9E9B-4BBB-A140-EC9A17EC5433}"/>
              </a:ext>
            </a:extLst>
          </p:cNvPr>
          <p:cNvSpPr/>
          <p:nvPr/>
        </p:nvSpPr>
        <p:spPr>
          <a:xfrm rot="20739313">
            <a:off x="7242623" y="1601358"/>
            <a:ext cx="494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Vérifie tes </a:t>
            </a: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réponses!</a:t>
            </a:r>
            <a:endParaRPr lang="fr-FR" sz="3600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C075DF3-9019-431F-BDD3-071D53683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1467" y="6631032"/>
            <a:ext cx="230533" cy="23053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0F58C33-888F-44E5-89A4-841F19EC56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4445" y="6391002"/>
            <a:ext cx="240030" cy="240030"/>
          </a:xfrm>
          <a:prstGeom prst="rect">
            <a:avLst/>
          </a:prstGeom>
        </p:spPr>
      </p:pic>
      <p:pic>
        <p:nvPicPr>
          <p:cNvPr id="2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0F2FB71-AE0D-494D-BDF2-CEBE3E01DD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6740" y="6176963"/>
            <a:ext cx="235440" cy="2354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9CD8A71-223F-499F-99AD-28B72ECFD340}"/>
              </a:ext>
            </a:extLst>
          </p:cNvPr>
          <p:cNvSpPr/>
          <p:nvPr/>
        </p:nvSpPr>
        <p:spPr>
          <a:xfrm>
            <a:off x="6819815" y="4959346"/>
            <a:ext cx="2144036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les siens</a:t>
            </a:r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A82DE1-4B40-4497-950D-EF15FA746465}"/>
              </a:ext>
            </a:extLst>
          </p:cNvPr>
          <p:cNvSpPr/>
          <p:nvPr/>
        </p:nvSpPr>
        <p:spPr>
          <a:xfrm>
            <a:off x="6818009" y="5581037"/>
            <a:ext cx="2144036" cy="3482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les miens</a:t>
            </a:r>
            <a:r>
              <a:rPr lang="fr-F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9" name="Flèche droite 18">
            <a:extLst>
              <a:ext uri="{FF2B5EF4-FFF2-40B4-BE49-F238E27FC236}">
                <a16:creationId xmlns:a16="http://schemas.microsoft.com/office/drawing/2014/main" id="{D189FF1B-971E-4990-89C3-42D076FDD0C6}"/>
              </a:ext>
            </a:extLst>
          </p:cNvPr>
          <p:cNvSpPr/>
          <p:nvPr/>
        </p:nvSpPr>
        <p:spPr>
          <a:xfrm>
            <a:off x="4633251" y="5134550"/>
            <a:ext cx="683383" cy="16089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18">
            <a:extLst>
              <a:ext uri="{FF2B5EF4-FFF2-40B4-BE49-F238E27FC236}">
                <a16:creationId xmlns:a16="http://schemas.microsoft.com/office/drawing/2014/main" id="{A3845D1B-BF23-44BA-AD4A-85396B90974B}"/>
              </a:ext>
            </a:extLst>
          </p:cNvPr>
          <p:cNvSpPr/>
          <p:nvPr/>
        </p:nvSpPr>
        <p:spPr>
          <a:xfrm>
            <a:off x="4107282" y="5724366"/>
            <a:ext cx="1228223" cy="16089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36A75C46-04D0-47F1-9F8A-1F09E7816E0D}"/>
              </a:ext>
            </a:extLst>
          </p:cNvPr>
          <p:cNvSpPr/>
          <p:nvPr/>
        </p:nvSpPr>
        <p:spPr>
          <a:xfrm rot="19602414">
            <a:off x="10382797" y="3249778"/>
            <a:ext cx="171530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les siennes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04F4E656-0ED6-482D-AF99-F4B7836AA5AB}"/>
              </a:ext>
            </a:extLst>
          </p:cNvPr>
          <p:cNvSpPr/>
          <p:nvPr/>
        </p:nvSpPr>
        <p:spPr>
          <a:xfrm>
            <a:off x="9541942" y="5859320"/>
            <a:ext cx="171530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les siens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5ADD1AA9-7010-43C5-8D89-840F8F4CD242}"/>
              </a:ext>
            </a:extLst>
          </p:cNvPr>
          <p:cNvSpPr/>
          <p:nvPr/>
        </p:nvSpPr>
        <p:spPr>
          <a:xfrm rot="1212144">
            <a:off x="9191505" y="4639735"/>
            <a:ext cx="171530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les tiennes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E12B6E49-1C22-4099-8537-CEB86270CC75}"/>
              </a:ext>
            </a:extLst>
          </p:cNvPr>
          <p:cNvSpPr/>
          <p:nvPr/>
        </p:nvSpPr>
        <p:spPr>
          <a:xfrm rot="20615773">
            <a:off x="10375832" y="5201454"/>
            <a:ext cx="171530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les miens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C4671F44-3B7C-45D6-8E83-7DAFB3FD7926}"/>
              </a:ext>
            </a:extLst>
          </p:cNvPr>
          <p:cNvSpPr/>
          <p:nvPr/>
        </p:nvSpPr>
        <p:spPr>
          <a:xfrm>
            <a:off x="10120307" y="4138001"/>
            <a:ext cx="1715301" cy="3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les miennes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25C36174-1253-4E51-A6F2-96779C7ECC66}"/>
              </a:ext>
            </a:extLst>
          </p:cNvPr>
          <p:cNvSpPr/>
          <p:nvPr/>
        </p:nvSpPr>
        <p:spPr>
          <a:xfrm rot="887494">
            <a:off x="9191504" y="2798237"/>
            <a:ext cx="1715301" cy="3466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les tiens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E26EBE-1D39-4B57-BE2C-A2A3F50FA90F}"/>
              </a:ext>
            </a:extLst>
          </p:cNvPr>
          <p:cNvSpPr/>
          <p:nvPr/>
        </p:nvSpPr>
        <p:spPr>
          <a:xfrm>
            <a:off x="11859700" y="6176963"/>
            <a:ext cx="342480" cy="68103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08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5000">
        <p15:prstTrans prst="crush"/>
      </p:transition>
    </mc:Choice>
    <mc:Fallback xmlns="">
      <p:transition spd="slow" advClick="0" advTm="6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89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39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489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239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989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239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5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3AB2785-DE0A-4758-8E0D-E8A1948924F1}"/>
              </a:ext>
            </a:extLst>
          </p:cNvPr>
          <p:cNvSpPr/>
          <p:nvPr/>
        </p:nvSpPr>
        <p:spPr>
          <a:xfrm>
            <a:off x="711570" y="639479"/>
            <a:ext cx="3371757" cy="646331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Je </a:t>
            </a: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récapitule:</a:t>
            </a:r>
            <a:endParaRPr lang="fr-FR" sz="3600"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7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508B820-D55C-48DA-BDAB-0F3398761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2719" y="6231193"/>
            <a:ext cx="229281" cy="229281"/>
          </a:xfrm>
          <a:prstGeom prst="rect">
            <a:avLst/>
          </a:prstGeom>
          <a:solidFill>
            <a:srgbClr val="E2E2E2"/>
          </a:solidFill>
          <a:ln>
            <a:noFill/>
          </a:ln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FCC6F7C-1269-4E75-93BC-8D7DD35BBE19}"/>
              </a:ext>
            </a:extLst>
          </p:cNvPr>
          <p:cNvSpPr/>
          <p:nvPr/>
        </p:nvSpPr>
        <p:spPr>
          <a:xfrm>
            <a:off x="11508535" y="6231193"/>
            <a:ext cx="394500" cy="613064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Espace réservé du contenu 2">
            <a:extLst>
              <a:ext uri="{FF2B5EF4-FFF2-40B4-BE49-F238E27FC236}">
                <a16:creationId xmlns:a16="http://schemas.microsoft.com/office/drawing/2014/main" id="{2F2585C1-2BF8-43F4-AA36-3B625062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47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Arial Rounded MT Bold" panose="020F0704030504030204" pitchFamily="34" charset="0"/>
              </a:rPr>
              <a:t>Exercice 6                 </a:t>
            </a:r>
            <a:r>
              <a:rPr lang="fr-FR" sz="2000" dirty="0" smtClean="0">
                <a:latin typeface="Arial Rounded MT Bold" panose="020F0704030504030204" pitchFamily="34" charset="0"/>
              </a:rPr>
              <a:t>Page 75 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Choisis </a:t>
            </a:r>
            <a:r>
              <a:rPr lang="fr-FR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la </a:t>
            </a:r>
            <a:r>
              <a:rPr lang="fr-FR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bonne </a:t>
            </a:r>
            <a:r>
              <a:rPr lang="fr-FR" sz="200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réponse:</a:t>
            </a:r>
            <a:r>
              <a:rPr lang="fr-FR" sz="2000" smtClean="0">
                <a:solidFill>
                  <a:schemeClr val="accent2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2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() </a:t>
            </a:r>
            <a:endParaRPr lang="fr-FR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anose="020F0704030504030204" pitchFamily="34" charset="0"/>
              </a:rPr>
              <a:t>1. C’est à moi ce </a:t>
            </a:r>
            <a:r>
              <a:rPr lang="fr-FR" sz="2000" dirty="0" smtClean="0">
                <a:latin typeface="Arial Rounded MT Bold" panose="020F0704030504030204" pitchFamily="34" charset="0"/>
              </a:rPr>
              <a:t>plat? </a:t>
            </a:r>
            <a:endParaRPr lang="fr-FR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anose="020F0704030504030204" pitchFamily="34" charset="0"/>
              </a:rPr>
              <a:t>     Oui, c’est </a:t>
            </a:r>
            <a:r>
              <a:rPr lang="fr-FR" sz="2000" dirty="0" smtClean="0">
                <a:latin typeface="Arial Rounded MT Bold" panose="020F0704030504030204" pitchFamily="34" charset="0"/>
              </a:rPr>
              <a:t>le:                          </a:t>
            </a:r>
            <a:r>
              <a:rPr lang="fr-FR" sz="2000" dirty="0">
                <a:latin typeface="Arial Rounded MT Bold" panose="020F0704030504030204" pitchFamily="34" charset="0"/>
              </a:rPr>
              <a:t>le mien                        le tien                          le sien </a:t>
            </a:r>
          </a:p>
          <a:p>
            <a:pPr marL="0" indent="0">
              <a:buNone/>
            </a:pPr>
            <a:r>
              <a:rPr lang="fr-FR" sz="2000" dirty="0">
                <a:latin typeface="Arial Rounded MT Bold" panose="020F0704030504030204" pitchFamily="34" charset="0"/>
              </a:rPr>
              <a:t>2. C’est à elle cette </a:t>
            </a:r>
            <a:r>
              <a:rPr lang="fr-FR" sz="2000" dirty="0" smtClean="0">
                <a:latin typeface="Arial Rounded MT Bold" panose="020F0704030504030204" pitchFamily="34" charset="0"/>
              </a:rPr>
              <a:t>orange? </a:t>
            </a:r>
            <a:endParaRPr lang="fr-FR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anose="020F0704030504030204" pitchFamily="34" charset="0"/>
              </a:rPr>
              <a:t>     Non, ce n’est </a:t>
            </a:r>
            <a:r>
              <a:rPr lang="fr-FR" sz="2000" dirty="0" smtClean="0">
                <a:latin typeface="Arial Rounded MT Bold" panose="020F0704030504030204" pitchFamily="34" charset="0"/>
              </a:rPr>
              <a:t>pas:               </a:t>
            </a:r>
            <a:r>
              <a:rPr lang="fr-FR" sz="2000" dirty="0">
                <a:latin typeface="Arial Rounded MT Bold" panose="020F0704030504030204" pitchFamily="34" charset="0"/>
              </a:rPr>
              <a:t>la mienne                    la tienne                     la sienne </a:t>
            </a:r>
          </a:p>
          <a:p>
            <a:pPr marL="0" indent="0">
              <a:buNone/>
            </a:pPr>
            <a:r>
              <a:rPr lang="fr-FR" sz="2000" dirty="0">
                <a:latin typeface="Arial Rounded MT Bold" panose="020F0704030504030204" pitchFamily="34" charset="0"/>
              </a:rPr>
              <a:t>3. C’est à toi ces </a:t>
            </a:r>
            <a:r>
              <a:rPr lang="fr-FR" sz="2000" dirty="0" smtClean="0">
                <a:latin typeface="Arial Rounded MT Bold" panose="020F0704030504030204" pitchFamily="34" charset="0"/>
              </a:rPr>
              <a:t>gâteaux? </a:t>
            </a:r>
            <a:endParaRPr lang="fr-FR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anose="020F0704030504030204" pitchFamily="34" charset="0"/>
              </a:rPr>
              <a:t>     Oui, ce </a:t>
            </a:r>
            <a:r>
              <a:rPr lang="fr-FR" sz="2000" dirty="0" smtClean="0">
                <a:latin typeface="Arial Rounded MT Bold" panose="020F0704030504030204" pitchFamily="34" charset="0"/>
              </a:rPr>
              <a:t>sont:                          </a:t>
            </a:r>
            <a:r>
              <a:rPr lang="fr-FR" sz="2000" dirty="0">
                <a:latin typeface="Arial Rounded MT Bold" panose="020F0704030504030204" pitchFamily="34" charset="0"/>
              </a:rPr>
              <a:t>les miens                    les tiens                     les siens </a:t>
            </a:r>
          </a:p>
          <a:p>
            <a:pPr marL="0" indent="0">
              <a:buNone/>
            </a:pPr>
            <a:r>
              <a:rPr lang="fr-FR" sz="2000" dirty="0">
                <a:latin typeface="Arial Rounded MT Bold" panose="020F0704030504030204" pitchFamily="34" charset="0"/>
              </a:rPr>
              <a:t>4. C’est à toi ces </a:t>
            </a:r>
            <a:r>
              <a:rPr lang="fr-FR" sz="2000" dirty="0" smtClean="0">
                <a:latin typeface="Arial Rounded MT Bold" panose="020F0704030504030204" pitchFamily="34" charset="0"/>
              </a:rPr>
              <a:t>bananes? </a:t>
            </a:r>
            <a:endParaRPr lang="fr-FR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anose="020F0704030504030204" pitchFamily="34" charset="0"/>
              </a:rPr>
              <a:t>     Non, ce ne sont </a:t>
            </a:r>
            <a:r>
              <a:rPr lang="fr-FR" sz="2000" dirty="0" smtClean="0">
                <a:latin typeface="Arial Rounded MT Bold" panose="020F0704030504030204" pitchFamily="34" charset="0"/>
              </a:rPr>
              <a:t>pas:           </a:t>
            </a:r>
            <a:r>
              <a:rPr lang="fr-FR" sz="2000" dirty="0">
                <a:latin typeface="Arial Rounded MT Bold" panose="020F0704030504030204" pitchFamily="34" charset="0"/>
              </a:rPr>
              <a:t>les miennes               les tiennes                les siennes</a:t>
            </a:r>
            <a:r>
              <a:rPr lang="fr-FR" sz="2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   </a:t>
            </a:r>
          </a:p>
        </p:txBody>
      </p:sp>
      <p:pic>
        <p:nvPicPr>
          <p:cNvPr id="7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18AFCDE-CBB0-4484-9EBB-A127E8AC3B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1467" y="6401751"/>
            <a:ext cx="229281" cy="229281"/>
          </a:xfrm>
          <a:prstGeom prst="rect">
            <a:avLst/>
          </a:prstGeom>
        </p:spPr>
      </p:pic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9FE81066-9805-46E2-84A6-4F37D038E782}"/>
              </a:ext>
            </a:extLst>
          </p:cNvPr>
          <p:cNvSpPr/>
          <p:nvPr/>
        </p:nvSpPr>
        <p:spPr>
          <a:xfrm>
            <a:off x="3983936" y="3312435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DAD6EC1F-B71E-4209-83A9-A5092118B034}"/>
              </a:ext>
            </a:extLst>
          </p:cNvPr>
          <p:cNvSpPr/>
          <p:nvPr/>
        </p:nvSpPr>
        <p:spPr>
          <a:xfrm>
            <a:off x="3997189" y="4090274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FEF83307-F06B-4CE4-BAC0-529AC454068B}"/>
              </a:ext>
            </a:extLst>
          </p:cNvPr>
          <p:cNvSpPr/>
          <p:nvPr/>
        </p:nvSpPr>
        <p:spPr>
          <a:xfrm>
            <a:off x="8811040" y="4889441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EB3D675F-1A2D-468F-B03E-533B8DECA4D4}"/>
              </a:ext>
            </a:extLst>
          </p:cNvPr>
          <p:cNvSpPr/>
          <p:nvPr/>
        </p:nvSpPr>
        <p:spPr>
          <a:xfrm>
            <a:off x="6440557" y="4889441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409A686F-90F1-4D97-83CE-B39E068177CB}"/>
              </a:ext>
            </a:extLst>
          </p:cNvPr>
          <p:cNvSpPr/>
          <p:nvPr/>
        </p:nvSpPr>
        <p:spPr>
          <a:xfrm>
            <a:off x="3997190" y="4889441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44C920F-0255-45C9-A2A9-693301D2520C}"/>
              </a:ext>
            </a:extLst>
          </p:cNvPr>
          <p:cNvSpPr/>
          <p:nvPr/>
        </p:nvSpPr>
        <p:spPr>
          <a:xfrm>
            <a:off x="8811040" y="5677944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BF04BAFF-8C9C-46E7-925B-E01428E2A9B6}"/>
              </a:ext>
            </a:extLst>
          </p:cNvPr>
          <p:cNvSpPr/>
          <p:nvPr/>
        </p:nvSpPr>
        <p:spPr>
          <a:xfrm>
            <a:off x="6440558" y="5688608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F4C925B6-ABA5-41A3-AF47-6D956E7ACEF4}"/>
              </a:ext>
            </a:extLst>
          </p:cNvPr>
          <p:cNvSpPr/>
          <p:nvPr/>
        </p:nvSpPr>
        <p:spPr>
          <a:xfrm>
            <a:off x="3983936" y="5688608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D037A96D-0782-456C-977A-F4821FA066C8}"/>
              </a:ext>
            </a:extLst>
          </p:cNvPr>
          <p:cNvSpPr/>
          <p:nvPr/>
        </p:nvSpPr>
        <p:spPr>
          <a:xfrm>
            <a:off x="6440557" y="3312435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E4F31A3-42BA-4DE7-B5B4-A89815FEC8D3}"/>
              </a:ext>
            </a:extLst>
          </p:cNvPr>
          <p:cNvSpPr/>
          <p:nvPr/>
        </p:nvSpPr>
        <p:spPr>
          <a:xfrm>
            <a:off x="8811040" y="3312435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1BBD6216-4FC9-4564-9C5A-691E9A0B4D68}"/>
              </a:ext>
            </a:extLst>
          </p:cNvPr>
          <p:cNvSpPr/>
          <p:nvPr/>
        </p:nvSpPr>
        <p:spPr>
          <a:xfrm>
            <a:off x="8811040" y="4100938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C4192354-E497-4353-8A32-224C624EC4C3}"/>
              </a:ext>
            </a:extLst>
          </p:cNvPr>
          <p:cNvSpPr/>
          <p:nvPr/>
        </p:nvSpPr>
        <p:spPr>
          <a:xfrm>
            <a:off x="6440557" y="4090274"/>
            <a:ext cx="172277" cy="159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 : coins arrondis 89">
            <a:extLst>
              <a:ext uri="{FF2B5EF4-FFF2-40B4-BE49-F238E27FC236}">
                <a16:creationId xmlns:a16="http://schemas.microsoft.com/office/drawing/2014/main" id="{73DC8EB0-914D-4831-8AAA-DBDE9203422C}"/>
              </a:ext>
            </a:extLst>
          </p:cNvPr>
          <p:cNvSpPr/>
          <p:nvPr/>
        </p:nvSpPr>
        <p:spPr>
          <a:xfrm>
            <a:off x="6440556" y="3312435"/>
            <a:ext cx="172277" cy="1590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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1" name="Rectangle : coins arrondis 90">
            <a:extLst>
              <a:ext uri="{FF2B5EF4-FFF2-40B4-BE49-F238E27FC236}">
                <a16:creationId xmlns:a16="http://schemas.microsoft.com/office/drawing/2014/main" id="{89C6250F-DC4A-4199-ABDF-52B37A49355F}"/>
              </a:ext>
            </a:extLst>
          </p:cNvPr>
          <p:cNvSpPr/>
          <p:nvPr/>
        </p:nvSpPr>
        <p:spPr>
          <a:xfrm>
            <a:off x="3983936" y="5688608"/>
            <a:ext cx="172277" cy="1590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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2" name="Rectangle : coins arrondis 91">
            <a:extLst>
              <a:ext uri="{FF2B5EF4-FFF2-40B4-BE49-F238E27FC236}">
                <a16:creationId xmlns:a16="http://schemas.microsoft.com/office/drawing/2014/main" id="{06552533-D6D0-4778-93B4-8B0031AA4324}"/>
              </a:ext>
            </a:extLst>
          </p:cNvPr>
          <p:cNvSpPr/>
          <p:nvPr/>
        </p:nvSpPr>
        <p:spPr>
          <a:xfrm>
            <a:off x="3997189" y="4889441"/>
            <a:ext cx="172277" cy="1590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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3" name="Rectangle : coins arrondis 92">
            <a:extLst>
              <a:ext uri="{FF2B5EF4-FFF2-40B4-BE49-F238E27FC236}">
                <a16:creationId xmlns:a16="http://schemas.microsoft.com/office/drawing/2014/main" id="{8A2CDE51-3315-4446-9ECD-CF6F2567CF74}"/>
              </a:ext>
            </a:extLst>
          </p:cNvPr>
          <p:cNvSpPr/>
          <p:nvPr/>
        </p:nvSpPr>
        <p:spPr>
          <a:xfrm>
            <a:off x="8811040" y="4100938"/>
            <a:ext cx="172277" cy="1590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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651E6BA-D844-4B50-86B3-A9649ACB6E04}"/>
              </a:ext>
            </a:extLst>
          </p:cNvPr>
          <p:cNvSpPr/>
          <p:nvPr/>
        </p:nvSpPr>
        <p:spPr>
          <a:xfrm rot="20739313">
            <a:off x="6337830" y="1613043"/>
            <a:ext cx="494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Vérifie tes </a:t>
            </a: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réponses!</a:t>
            </a:r>
            <a:endParaRPr lang="fr-FR" sz="3600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9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F5EBC4D-4078-4CF3-8F73-FD8945B95B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1467" y="6631032"/>
            <a:ext cx="230533" cy="230533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83F727DC-CD01-4605-8A67-37328BCE1128}"/>
              </a:ext>
            </a:extLst>
          </p:cNvPr>
          <p:cNvSpPr/>
          <p:nvPr/>
        </p:nvSpPr>
        <p:spPr>
          <a:xfrm>
            <a:off x="11820151" y="6084163"/>
            <a:ext cx="342480" cy="75262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7" name="Flèche droite 18">
            <a:extLst>
              <a:ext uri="{FF2B5EF4-FFF2-40B4-BE49-F238E27FC236}">
                <a16:creationId xmlns:a16="http://schemas.microsoft.com/office/drawing/2014/main" id="{82362822-779D-46F7-9960-129FE0460B0E}"/>
              </a:ext>
            </a:extLst>
          </p:cNvPr>
          <p:cNvSpPr/>
          <p:nvPr/>
        </p:nvSpPr>
        <p:spPr>
          <a:xfrm>
            <a:off x="922605" y="3266790"/>
            <a:ext cx="172277" cy="1837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lèche droite 18">
            <a:extLst>
              <a:ext uri="{FF2B5EF4-FFF2-40B4-BE49-F238E27FC236}">
                <a16:creationId xmlns:a16="http://schemas.microsoft.com/office/drawing/2014/main" id="{09E77E08-E0CB-4745-9D93-0084F5E8C7D2}"/>
              </a:ext>
            </a:extLst>
          </p:cNvPr>
          <p:cNvSpPr/>
          <p:nvPr/>
        </p:nvSpPr>
        <p:spPr>
          <a:xfrm>
            <a:off x="917861" y="4090274"/>
            <a:ext cx="172277" cy="1837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Flèche droite 18">
            <a:extLst>
              <a:ext uri="{FF2B5EF4-FFF2-40B4-BE49-F238E27FC236}">
                <a16:creationId xmlns:a16="http://schemas.microsoft.com/office/drawing/2014/main" id="{312F369C-44DB-491A-BCC2-57DB2CE62FB4}"/>
              </a:ext>
            </a:extLst>
          </p:cNvPr>
          <p:cNvSpPr/>
          <p:nvPr/>
        </p:nvSpPr>
        <p:spPr>
          <a:xfrm>
            <a:off x="917862" y="4889441"/>
            <a:ext cx="172277" cy="1837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lèche droite 18">
            <a:extLst>
              <a:ext uri="{FF2B5EF4-FFF2-40B4-BE49-F238E27FC236}">
                <a16:creationId xmlns:a16="http://schemas.microsoft.com/office/drawing/2014/main" id="{90FAE5F4-3B63-42C7-ABED-41EE1CFB4658}"/>
              </a:ext>
            </a:extLst>
          </p:cNvPr>
          <p:cNvSpPr/>
          <p:nvPr/>
        </p:nvSpPr>
        <p:spPr>
          <a:xfrm>
            <a:off x="922605" y="5677944"/>
            <a:ext cx="172277" cy="1837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915109D-012A-4342-98B0-BF56702F22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22" y="1285810"/>
            <a:ext cx="580793" cy="5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3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0">
        <p15:prstTrans prst="prestige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00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62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</p:childTnLst>
        </p:cTn>
      </p:par>
    </p:tnLst>
    <p:bldLst>
      <p:bldP spid="73" grpId="0"/>
      <p:bldP spid="90" grpId="0" animBg="1"/>
      <p:bldP spid="91" grpId="0" animBg="1"/>
      <p:bldP spid="92" grpId="0" animBg="1"/>
      <p:bldP spid="93" grpId="0" animBg="1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bâtiment, extérieur, vieux, brique&#10;&#10;Description générée automatiquement">
            <a:extLst>
              <a:ext uri="{FF2B5EF4-FFF2-40B4-BE49-F238E27FC236}">
                <a16:creationId xmlns:a16="http://schemas.microsoft.com/office/drawing/2014/main" id="{5E86D28D-8DD5-4105-ACF3-6C64E38AA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-1" b="-1"/>
          <a:stretch/>
        </p:blipFill>
        <p:spPr>
          <a:xfrm>
            <a:off x="4603000" y="1153552"/>
            <a:ext cx="6954643" cy="5100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2B20913-0C8D-40AB-B74A-8E39A96D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58" y="1515266"/>
            <a:ext cx="4442766" cy="4055540"/>
          </a:xfrm>
        </p:spPr>
        <p:txBody>
          <a:bodyPr vert="horz" lIns="91440" tIns="45720" rIns="91440" bIns="45720" rtlCol="0" anchor="t">
            <a:no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Merci pour votre attention, au revoir !</a:t>
            </a: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720032F-731F-4F76-8D66-E9C99FF2D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4560" y="6574695"/>
            <a:ext cx="283304" cy="28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3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F1352-829F-4D50-8BDD-2D31437F32C1}"/>
              </a:ext>
            </a:extLst>
          </p:cNvPr>
          <p:cNvSpPr/>
          <p:nvPr/>
        </p:nvSpPr>
        <p:spPr>
          <a:xfrm>
            <a:off x="812824" y="135374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 </a:t>
            </a:r>
            <a:r>
              <a:rPr lang="fr-FR" sz="3600" b="1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1</a:t>
            </a:r>
            <a:r>
              <a:rPr lang="en-US" sz="3600" b="1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AA76B8F-AE58-4B5F-B4CB-7FDE840C5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61239" y="5686913"/>
            <a:ext cx="239774" cy="239774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AB73E13-081B-4187-93DA-9C3835A84B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51887" y="5929421"/>
            <a:ext cx="241782" cy="2417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90B0DB-7165-41FA-9487-31A75DA23F61}"/>
              </a:ext>
            </a:extLst>
          </p:cNvPr>
          <p:cNvSpPr/>
          <p:nvPr/>
        </p:nvSpPr>
        <p:spPr>
          <a:xfrm>
            <a:off x="4790455" y="183138"/>
            <a:ext cx="2399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J’observe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5715D5-961D-4447-A8AD-CDB3A6E14CAC}"/>
              </a:ext>
            </a:extLst>
          </p:cNvPr>
          <p:cNvSpPr/>
          <p:nvPr/>
        </p:nvSpPr>
        <p:spPr>
          <a:xfrm>
            <a:off x="5888188" y="770667"/>
            <a:ext cx="5637618" cy="4141436"/>
          </a:xfrm>
          <a:prstGeom prst="rect">
            <a:avLst/>
          </a:prstGeom>
          <a:solidFill>
            <a:srgbClr val="E8CEB6"/>
          </a:solidFill>
          <a:ln w="6350">
            <a:noFill/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622B7C37-726C-4344-9D6F-69786120B3F1}"/>
              </a:ext>
            </a:extLst>
          </p:cNvPr>
          <p:cNvGrpSpPr/>
          <p:nvPr/>
        </p:nvGrpSpPr>
        <p:grpSpPr>
          <a:xfrm>
            <a:off x="5888181" y="753833"/>
            <a:ext cx="5637621" cy="486542"/>
            <a:chOff x="0" y="0"/>
            <a:chExt cx="1698761" cy="505179"/>
          </a:xfrm>
          <a:solidFill>
            <a:srgbClr val="3DADB8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E1D1D1-9848-4D28-AAEA-208EEE953054}"/>
                </a:ext>
              </a:extLst>
            </p:cNvPr>
            <p:cNvSpPr/>
            <p:nvPr/>
          </p:nvSpPr>
          <p:spPr>
            <a:xfrm>
              <a:off x="0" y="0"/>
              <a:ext cx="1698758" cy="30964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9C7196E-4947-48BE-BE2B-0F8EFA61DCAC}"/>
                </a:ext>
              </a:extLst>
            </p:cNvPr>
            <p:cNvSpPr/>
            <p:nvPr/>
          </p:nvSpPr>
          <p:spPr>
            <a:xfrm>
              <a:off x="3" y="389926"/>
              <a:ext cx="1698758" cy="8179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17838B-E704-4D95-B032-C4CB6782B1A4}"/>
                </a:ext>
              </a:extLst>
            </p:cNvPr>
            <p:cNvSpPr/>
            <p:nvPr/>
          </p:nvSpPr>
          <p:spPr>
            <a:xfrm>
              <a:off x="3" y="476603"/>
              <a:ext cx="1698758" cy="2857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0E9DDCD-98AF-42D3-BB27-7B751F0AB128}"/>
              </a:ext>
            </a:extLst>
          </p:cNvPr>
          <p:cNvSpPr/>
          <p:nvPr/>
        </p:nvSpPr>
        <p:spPr>
          <a:xfrm>
            <a:off x="5898103" y="4545261"/>
            <a:ext cx="5637618" cy="360159"/>
          </a:xfrm>
          <a:prstGeom prst="rect">
            <a:avLst/>
          </a:prstGeom>
          <a:solidFill>
            <a:srgbClr val="3DADB8"/>
          </a:solidFill>
          <a:ln w="12700">
            <a:miter lim="400000"/>
          </a:ln>
        </p:spPr>
        <p:txBody>
          <a:bodyPr lIns="45719" rIns="45719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23" name="Picture 9" descr="Picture 9">
            <a:extLst>
              <a:ext uri="{FF2B5EF4-FFF2-40B4-BE49-F238E27FC236}">
                <a16:creationId xmlns:a16="http://schemas.microsoft.com/office/drawing/2014/main" id="{009A493F-B9A6-4F7C-AC54-F1EE7EB3569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85783" y="7881"/>
            <a:ext cx="1203499" cy="12762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24" name="Group">
            <a:extLst>
              <a:ext uri="{FF2B5EF4-FFF2-40B4-BE49-F238E27FC236}">
                <a16:creationId xmlns:a16="http://schemas.microsoft.com/office/drawing/2014/main" id="{D38B37CF-00EC-4337-A348-589689A2709D}"/>
              </a:ext>
            </a:extLst>
          </p:cNvPr>
          <p:cNvGrpSpPr/>
          <p:nvPr/>
        </p:nvGrpSpPr>
        <p:grpSpPr>
          <a:xfrm>
            <a:off x="5931996" y="1327954"/>
            <a:ext cx="2890656" cy="792158"/>
            <a:chOff x="0" y="0"/>
            <a:chExt cx="3827629" cy="1091315"/>
          </a:xfrm>
        </p:grpSpPr>
        <p:pic>
          <p:nvPicPr>
            <p:cNvPr id="25" name="TinyPPT_15.png" descr="TinyPPT_15.png">
              <a:extLst>
                <a:ext uri="{FF2B5EF4-FFF2-40B4-BE49-F238E27FC236}">
                  <a16:creationId xmlns:a16="http://schemas.microsoft.com/office/drawing/2014/main" id="{EDE9C6C8-53A4-4CAB-B8D8-97A2B8D3BA36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Freeform 366">
              <a:extLst>
                <a:ext uri="{FF2B5EF4-FFF2-40B4-BE49-F238E27FC236}">
                  <a16:creationId xmlns:a16="http://schemas.microsoft.com/office/drawing/2014/main" id="{200F49AB-4ED9-4514-8C4C-59A49CF7940A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200" dirty="0">
                  <a:solidFill>
                    <a:srgbClr val="FF00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¨</a:t>
              </a:r>
              <a:r>
                <a:rPr lang="fr-FR" sz="22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Être</a:t>
              </a:r>
              <a:r>
                <a:rPr lang="fr-FR" sz="2200" dirty="0">
                  <a:solidFill>
                    <a:srgbClr val="FF00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¨ </a:t>
              </a:r>
              <a:r>
                <a:rPr lang="fr-FR" sz="22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au présent</a:t>
              </a:r>
              <a:endParaRPr sz="2200" dirty="0"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7" name="Group">
            <a:extLst>
              <a:ext uri="{FF2B5EF4-FFF2-40B4-BE49-F238E27FC236}">
                <a16:creationId xmlns:a16="http://schemas.microsoft.com/office/drawing/2014/main" id="{B3171A22-CB78-42EC-83DF-B288D0D1DE4F}"/>
              </a:ext>
            </a:extLst>
          </p:cNvPr>
          <p:cNvGrpSpPr/>
          <p:nvPr/>
        </p:nvGrpSpPr>
        <p:grpSpPr>
          <a:xfrm>
            <a:off x="5931996" y="2043380"/>
            <a:ext cx="2676026" cy="792158"/>
            <a:chOff x="0" y="0"/>
            <a:chExt cx="3827630" cy="1091315"/>
          </a:xfrm>
        </p:grpSpPr>
        <p:pic>
          <p:nvPicPr>
            <p:cNvPr id="28" name="TinyPPT_15.png" descr="TinyPPT_15.png">
              <a:extLst>
                <a:ext uri="{FF2B5EF4-FFF2-40B4-BE49-F238E27FC236}">
                  <a16:creationId xmlns:a16="http://schemas.microsoft.com/office/drawing/2014/main" id="{60BD7194-3A8C-4B8B-952B-8B88C3366663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" name="Freeform 366">
              <a:extLst>
                <a:ext uri="{FF2B5EF4-FFF2-40B4-BE49-F238E27FC236}">
                  <a16:creationId xmlns:a16="http://schemas.microsoft.com/office/drawing/2014/main" id="{70EFCEC1-50F0-46AA-AFFF-C26405392497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Je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suis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" name="Group">
            <a:extLst>
              <a:ext uri="{FF2B5EF4-FFF2-40B4-BE49-F238E27FC236}">
                <a16:creationId xmlns:a16="http://schemas.microsoft.com/office/drawing/2014/main" id="{976EA4A4-F7CD-41D4-8316-8F4697890441}"/>
              </a:ext>
            </a:extLst>
          </p:cNvPr>
          <p:cNvGrpSpPr/>
          <p:nvPr/>
        </p:nvGrpSpPr>
        <p:grpSpPr>
          <a:xfrm>
            <a:off x="5931997" y="2742171"/>
            <a:ext cx="2890656" cy="792158"/>
            <a:chOff x="0" y="0"/>
            <a:chExt cx="3827629" cy="1091315"/>
          </a:xfrm>
        </p:grpSpPr>
        <p:pic>
          <p:nvPicPr>
            <p:cNvPr id="31" name="TinyPPT_15.png" descr="TinyPPT_15.png">
              <a:extLst>
                <a:ext uri="{FF2B5EF4-FFF2-40B4-BE49-F238E27FC236}">
                  <a16:creationId xmlns:a16="http://schemas.microsoft.com/office/drawing/2014/main" id="{A7FE9B0B-C112-4647-A74B-D2767BC3CE11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Freeform 366">
              <a:extLst>
                <a:ext uri="{FF2B5EF4-FFF2-40B4-BE49-F238E27FC236}">
                  <a16:creationId xmlns:a16="http://schemas.microsoft.com/office/drawing/2014/main" id="{19C558EC-5EF8-46A3-A777-3BB34D4A3920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Tu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es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3" name="Group">
            <a:extLst>
              <a:ext uri="{FF2B5EF4-FFF2-40B4-BE49-F238E27FC236}">
                <a16:creationId xmlns:a16="http://schemas.microsoft.com/office/drawing/2014/main" id="{4DC27097-D20F-490E-9E59-3C0A0664027F}"/>
              </a:ext>
            </a:extLst>
          </p:cNvPr>
          <p:cNvGrpSpPr/>
          <p:nvPr/>
        </p:nvGrpSpPr>
        <p:grpSpPr>
          <a:xfrm>
            <a:off x="5922552" y="3438492"/>
            <a:ext cx="2890656" cy="792158"/>
            <a:chOff x="0" y="0"/>
            <a:chExt cx="3827629" cy="1091315"/>
          </a:xfrm>
        </p:grpSpPr>
        <p:pic>
          <p:nvPicPr>
            <p:cNvPr id="34" name="TinyPPT_15.png" descr="TinyPPT_15.png">
              <a:extLst>
                <a:ext uri="{FF2B5EF4-FFF2-40B4-BE49-F238E27FC236}">
                  <a16:creationId xmlns:a16="http://schemas.microsoft.com/office/drawing/2014/main" id="{AE763109-C059-4846-BB28-36AEBA6D0922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" name="Freeform 366">
              <a:extLst>
                <a:ext uri="{FF2B5EF4-FFF2-40B4-BE49-F238E27FC236}">
                  <a16:creationId xmlns:a16="http://schemas.microsoft.com/office/drawing/2014/main" id="{1E75534D-AC4C-4BF5-A9D3-0BB56BD2031D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Il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est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8" name="Group">
            <a:extLst>
              <a:ext uri="{FF2B5EF4-FFF2-40B4-BE49-F238E27FC236}">
                <a16:creationId xmlns:a16="http://schemas.microsoft.com/office/drawing/2014/main" id="{D61C5CFE-7692-4F31-A80E-4B7A7405D28A}"/>
              </a:ext>
            </a:extLst>
          </p:cNvPr>
          <p:cNvGrpSpPr/>
          <p:nvPr/>
        </p:nvGrpSpPr>
        <p:grpSpPr>
          <a:xfrm>
            <a:off x="5925382" y="4149769"/>
            <a:ext cx="2890657" cy="792159"/>
            <a:chOff x="0" y="0"/>
            <a:chExt cx="3827630" cy="1091316"/>
          </a:xfrm>
        </p:grpSpPr>
        <p:pic>
          <p:nvPicPr>
            <p:cNvPr id="49" name="TinyPPT_15.png" descr="TinyPPT_15.png">
              <a:extLst>
                <a:ext uri="{FF2B5EF4-FFF2-40B4-BE49-F238E27FC236}">
                  <a16:creationId xmlns:a16="http://schemas.microsoft.com/office/drawing/2014/main" id="{07C4F120-A3C2-4AD2-9207-F8AD1296B33B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" name="Freeform 366">
              <a:extLst>
                <a:ext uri="{FF2B5EF4-FFF2-40B4-BE49-F238E27FC236}">
                  <a16:creationId xmlns:a16="http://schemas.microsoft.com/office/drawing/2014/main" id="{BFD2E285-8E0B-4ABA-9696-C04B1B03A007}"/>
                </a:ext>
              </a:extLst>
            </p:cNvPr>
            <p:cNvSpPr/>
            <p:nvPr/>
          </p:nvSpPr>
          <p:spPr>
            <a:xfrm>
              <a:off x="310582" y="0"/>
              <a:ext cx="3213962" cy="9086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Elle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est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4" name="Group">
            <a:extLst>
              <a:ext uri="{FF2B5EF4-FFF2-40B4-BE49-F238E27FC236}">
                <a16:creationId xmlns:a16="http://schemas.microsoft.com/office/drawing/2014/main" id="{F97A9EC2-43BD-4F5A-9A75-555D158F9E5D}"/>
              </a:ext>
            </a:extLst>
          </p:cNvPr>
          <p:cNvGrpSpPr/>
          <p:nvPr/>
        </p:nvGrpSpPr>
        <p:grpSpPr>
          <a:xfrm>
            <a:off x="5931995" y="2029340"/>
            <a:ext cx="2890657" cy="792158"/>
            <a:chOff x="0" y="0"/>
            <a:chExt cx="3827630" cy="1091315"/>
          </a:xfrm>
        </p:grpSpPr>
        <p:pic>
          <p:nvPicPr>
            <p:cNvPr id="55" name="TinyPPT_15.png" descr="TinyPPT_15.png">
              <a:extLst>
                <a:ext uri="{FF2B5EF4-FFF2-40B4-BE49-F238E27FC236}">
                  <a16:creationId xmlns:a16="http://schemas.microsoft.com/office/drawing/2014/main" id="{1FE93613-FE08-44C0-96EA-50EADD37231A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Freeform 366">
              <a:extLst>
                <a:ext uri="{FF2B5EF4-FFF2-40B4-BE49-F238E27FC236}">
                  <a16:creationId xmlns:a16="http://schemas.microsoft.com/office/drawing/2014/main" id="{22EC3761-F16B-4D4C-A3FD-EFB96965EFB3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Je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suis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5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626F1D3-4EA8-48BE-BC16-987A54338F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51887" y="6152609"/>
            <a:ext cx="241782" cy="241782"/>
          </a:xfrm>
          <a:prstGeom prst="rect">
            <a:avLst/>
          </a:prstGeom>
        </p:spPr>
      </p:pic>
      <p:sp>
        <p:nvSpPr>
          <p:cNvPr id="60" name="Espace réservé du contenu 2">
            <a:extLst>
              <a:ext uri="{FF2B5EF4-FFF2-40B4-BE49-F238E27FC236}">
                <a16:creationId xmlns:a16="http://schemas.microsoft.com/office/drawing/2014/main" id="{62B5C079-2298-4D14-8C46-5ABC2FF3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001544"/>
            <a:ext cx="4619868" cy="5313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>
                <a:latin typeface="Arial Rounded MT Bold" panose="020F0704030504030204" pitchFamily="34" charset="0"/>
              </a:rPr>
              <a:t>1- C’est la conjugaison de quel </a:t>
            </a:r>
            <a:r>
              <a:rPr lang="fr-FR" sz="2400" dirty="0" smtClean="0">
                <a:latin typeface="Arial Rounded MT Bold" panose="020F0704030504030204" pitchFamily="34" charset="0"/>
              </a:rPr>
              <a:t>verbe?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…………………………………..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  …………………………………..</a:t>
            </a:r>
          </a:p>
          <a:p>
            <a:pPr marL="0" indent="0">
              <a:buNone/>
            </a:pPr>
            <a:r>
              <a:rPr lang="fr-FR" sz="2400" dirty="0">
                <a:latin typeface="Arial Rounded MT Bold" panose="020F0704030504030204" pitchFamily="34" charset="0"/>
              </a:rPr>
              <a:t>2- Il est conjugué à quel </a:t>
            </a:r>
            <a:r>
              <a:rPr lang="fr-FR" sz="2400" dirty="0" smtClean="0">
                <a:latin typeface="Arial Rounded MT Bold" panose="020F0704030504030204" pitchFamily="34" charset="0"/>
              </a:rPr>
              <a:t>temps?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…………………………………..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  …………………………………..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Arial Rounded MT Bold" panose="020F0704030504030204" pitchFamily="34" charset="0"/>
              </a:rPr>
              <a:t>3- </a:t>
            </a:r>
            <a:r>
              <a:rPr lang="fr-FR" sz="2400" dirty="0" smtClean="0">
                <a:latin typeface="Arial Rounded MT Bold" panose="020F0704030504030204" pitchFamily="34" charset="0"/>
              </a:rPr>
              <a:t>À </a:t>
            </a:r>
            <a:r>
              <a:rPr lang="fr-FR" sz="2400" dirty="0">
                <a:latin typeface="Arial Rounded MT Bold" panose="020F0704030504030204" pitchFamily="34" charset="0"/>
              </a:rPr>
              <a:t>quel temps </a:t>
            </a:r>
            <a:r>
              <a:rPr lang="fr-FR" sz="2400" dirty="0" smtClean="0">
                <a:latin typeface="Arial Rounded MT Bold" panose="020F0704030504030204" pitchFamily="34" charset="0"/>
              </a:rPr>
              <a:t>peut-on </a:t>
            </a:r>
            <a:r>
              <a:rPr lang="fr-FR" sz="2400" dirty="0">
                <a:latin typeface="Arial Rounded MT Bold" panose="020F0704030504030204" pitchFamily="34" charset="0"/>
              </a:rPr>
              <a:t>utiliser ce verbe comme auxiliaire (temps déjà étudié)?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…………………………………..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  …………………………………..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 Rounded MT Bold" panose="020F0704030504030204" pitchFamily="34" charset="0"/>
            </a:endParaRPr>
          </a:p>
          <a:p>
            <a:endParaRPr lang="fr-FR" sz="2400" dirty="0">
              <a:latin typeface="Arial Rounded MT Bold" panose="020F0704030504030204" pitchFamily="34" charset="0"/>
            </a:endParaRPr>
          </a:p>
        </p:txBody>
      </p:sp>
      <p:pic>
        <p:nvPicPr>
          <p:cNvPr id="7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A460BD5-5BC7-445E-9292-97A4D7CBFC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26017" y="6391502"/>
            <a:ext cx="239773" cy="23977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4256E31-3D00-4461-B7C3-FF70F944C092}"/>
              </a:ext>
            </a:extLst>
          </p:cNvPr>
          <p:cNvSpPr/>
          <p:nvPr/>
        </p:nvSpPr>
        <p:spPr>
          <a:xfrm>
            <a:off x="1080622" y="1669773"/>
            <a:ext cx="4294620" cy="83488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C’est la conjugaison du verbe ¨</a:t>
            </a:r>
            <a:r>
              <a:rPr lang="fr-FR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être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¨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8EA79F-6967-4895-A836-17E2E54359C2}"/>
              </a:ext>
            </a:extLst>
          </p:cNvPr>
          <p:cNvSpPr/>
          <p:nvPr/>
        </p:nvSpPr>
        <p:spPr>
          <a:xfrm>
            <a:off x="1080621" y="3172889"/>
            <a:ext cx="4294620" cy="83488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Il est conjugué au 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présent de l’indicatif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6FCAA5A-27E8-4D8C-B9F2-40312162012B}"/>
              </a:ext>
            </a:extLst>
          </p:cNvPr>
          <p:cNvSpPr/>
          <p:nvPr/>
        </p:nvSpPr>
        <p:spPr>
          <a:xfrm>
            <a:off x="1080621" y="5340625"/>
            <a:ext cx="4467813" cy="83488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On peut l’utiliser comme auxiliaire au </a:t>
            </a:r>
            <a:r>
              <a:rPr lang="fr-FR" sz="24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passé composé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7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B60E1BA-DE4A-4C22-934C-0B54B5CABB2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17004" y="6618227"/>
            <a:ext cx="239773" cy="239773"/>
          </a:xfrm>
          <a:prstGeom prst="rect">
            <a:avLst/>
          </a:prstGeom>
        </p:spPr>
      </p:pic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8ED2A6A3-FEFD-4B08-9DED-9E60EFCAE2F8}"/>
              </a:ext>
            </a:extLst>
          </p:cNvPr>
          <p:cNvCxnSpPr>
            <a:cxnSpLocks/>
          </p:cNvCxnSpPr>
          <p:nvPr/>
        </p:nvCxnSpPr>
        <p:spPr>
          <a:xfrm>
            <a:off x="5800874" y="5626378"/>
            <a:ext cx="5939064" cy="1587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C3FB5BB5-D847-4BE6-9F17-098617566ACF}"/>
              </a:ext>
            </a:extLst>
          </p:cNvPr>
          <p:cNvCxnSpPr/>
          <p:nvPr/>
        </p:nvCxnSpPr>
        <p:spPr>
          <a:xfrm rot="5400000">
            <a:off x="8572096" y="5626377"/>
            <a:ext cx="286546" cy="7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Accolade fermante 79">
            <a:extLst>
              <a:ext uri="{FF2B5EF4-FFF2-40B4-BE49-F238E27FC236}">
                <a16:creationId xmlns:a16="http://schemas.microsoft.com/office/drawing/2014/main" id="{B0273FC5-EEA9-40D4-B169-AD45BAC68D1A}"/>
              </a:ext>
            </a:extLst>
          </p:cNvPr>
          <p:cNvSpPr/>
          <p:nvPr/>
        </p:nvSpPr>
        <p:spPr>
          <a:xfrm rot="5400000" flipH="1">
            <a:off x="10096864" y="4126179"/>
            <a:ext cx="142876" cy="25717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B16C5A69-D632-43CE-97A1-304F64A18110}"/>
              </a:ext>
            </a:extLst>
          </p:cNvPr>
          <p:cNvCxnSpPr>
            <a:cxnSpLocks/>
          </p:cNvCxnSpPr>
          <p:nvPr/>
        </p:nvCxnSpPr>
        <p:spPr>
          <a:xfrm>
            <a:off x="7812436" y="5483501"/>
            <a:ext cx="0" cy="623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Accolade fermante 81">
            <a:extLst>
              <a:ext uri="{FF2B5EF4-FFF2-40B4-BE49-F238E27FC236}">
                <a16:creationId xmlns:a16="http://schemas.microsoft.com/office/drawing/2014/main" id="{BF6C670A-E9DD-43DD-B176-B57742014C09}"/>
              </a:ext>
            </a:extLst>
          </p:cNvPr>
          <p:cNvSpPr/>
          <p:nvPr/>
        </p:nvSpPr>
        <p:spPr>
          <a:xfrm rot="5400000" flipH="1">
            <a:off x="7188512" y="4108012"/>
            <a:ext cx="142876" cy="25717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F7B7018-7484-4338-B5A1-42E2943A66BA}"/>
              </a:ext>
            </a:extLst>
          </p:cNvPr>
          <p:cNvSpPr/>
          <p:nvPr/>
        </p:nvSpPr>
        <p:spPr>
          <a:xfrm>
            <a:off x="6434924" y="4967442"/>
            <a:ext cx="1630018" cy="212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 passé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4AF046-E5EF-415C-8E56-1F9731F83341}"/>
              </a:ext>
            </a:extLst>
          </p:cNvPr>
          <p:cNvSpPr/>
          <p:nvPr/>
        </p:nvSpPr>
        <p:spPr>
          <a:xfrm>
            <a:off x="9289283" y="4932994"/>
            <a:ext cx="1630018" cy="212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 futur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2FDAB4C-C34A-43C2-BE61-EBCFCCF213C3}"/>
              </a:ext>
            </a:extLst>
          </p:cNvPr>
          <p:cNvSpPr/>
          <p:nvPr/>
        </p:nvSpPr>
        <p:spPr>
          <a:xfrm>
            <a:off x="7899963" y="5806800"/>
            <a:ext cx="1630018" cy="212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 présent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D05ACF-FA61-41D1-949C-0B83BCFFA40B}"/>
              </a:ext>
            </a:extLst>
          </p:cNvPr>
          <p:cNvSpPr/>
          <p:nvPr/>
        </p:nvSpPr>
        <p:spPr>
          <a:xfrm>
            <a:off x="6096000" y="6056487"/>
            <a:ext cx="3002785" cy="412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Le passé composé</a:t>
            </a:r>
          </a:p>
        </p:txBody>
      </p:sp>
      <p:grpSp>
        <p:nvGrpSpPr>
          <p:cNvPr id="65" name="Group">
            <a:extLst>
              <a:ext uri="{FF2B5EF4-FFF2-40B4-BE49-F238E27FC236}">
                <a16:creationId xmlns:a16="http://schemas.microsoft.com/office/drawing/2014/main" id="{AFF18EFD-7B5E-49E5-97DF-E629700EC6BB}"/>
              </a:ext>
            </a:extLst>
          </p:cNvPr>
          <p:cNvGrpSpPr/>
          <p:nvPr/>
        </p:nvGrpSpPr>
        <p:grpSpPr>
          <a:xfrm>
            <a:off x="8500662" y="1346439"/>
            <a:ext cx="3032275" cy="792159"/>
            <a:chOff x="0" y="0"/>
            <a:chExt cx="3827630" cy="1091316"/>
          </a:xfrm>
        </p:grpSpPr>
        <p:pic>
          <p:nvPicPr>
            <p:cNvPr id="66" name="TinyPPT_15.png" descr="TinyPPT_15.png">
              <a:extLst>
                <a:ext uri="{FF2B5EF4-FFF2-40B4-BE49-F238E27FC236}">
                  <a16:creationId xmlns:a16="http://schemas.microsoft.com/office/drawing/2014/main" id="{3C97DD82-5100-40D0-8DC8-9FD2CA6DE350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Freeform 366">
              <a:extLst>
                <a:ext uri="{FF2B5EF4-FFF2-40B4-BE49-F238E27FC236}">
                  <a16:creationId xmlns:a16="http://schemas.microsoft.com/office/drawing/2014/main" id="{13C9B14C-247F-4529-AE19-CADA34F16C16}"/>
                </a:ext>
              </a:extLst>
            </p:cNvPr>
            <p:cNvSpPr/>
            <p:nvPr/>
          </p:nvSpPr>
          <p:spPr>
            <a:xfrm>
              <a:off x="310582" y="0"/>
              <a:ext cx="3213962" cy="9086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On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est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8" name="Group">
            <a:extLst>
              <a:ext uri="{FF2B5EF4-FFF2-40B4-BE49-F238E27FC236}">
                <a16:creationId xmlns:a16="http://schemas.microsoft.com/office/drawing/2014/main" id="{268EED0D-B5C0-4DE8-AEE8-60151E6113DD}"/>
              </a:ext>
            </a:extLst>
          </p:cNvPr>
          <p:cNvGrpSpPr/>
          <p:nvPr/>
        </p:nvGrpSpPr>
        <p:grpSpPr>
          <a:xfrm>
            <a:off x="8510945" y="2034065"/>
            <a:ext cx="3032275" cy="792159"/>
            <a:chOff x="0" y="0"/>
            <a:chExt cx="3827630" cy="1091316"/>
          </a:xfrm>
        </p:grpSpPr>
        <p:pic>
          <p:nvPicPr>
            <p:cNvPr id="69" name="TinyPPT_15.png" descr="TinyPPT_15.png">
              <a:extLst>
                <a:ext uri="{FF2B5EF4-FFF2-40B4-BE49-F238E27FC236}">
                  <a16:creationId xmlns:a16="http://schemas.microsoft.com/office/drawing/2014/main" id="{6CA5C667-B491-4CF0-B9B6-30914D577D2A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" name="Freeform 366">
              <a:extLst>
                <a:ext uri="{FF2B5EF4-FFF2-40B4-BE49-F238E27FC236}">
                  <a16:creationId xmlns:a16="http://schemas.microsoft.com/office/drawing/2014/main" id="{0DD92400-EC63-4D70-828D-FF2EAACB14AB}"/>
                </a:ext>
              </a:extLst>
            </p:cNvPr>
            <p:cNvSpPr/>
            <p:nvPr/>
          </p:nvSpPr>
          <p:spPr>
            <a:xfrm>
              <a:off x="310582" y="0"/>
              <a:ext cx="3213962" cy="9086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Nous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sommes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1" name="Group">
            <a:extLst>
              <a:ext uri="{FF2B5EF4-FFF2-40B4-BE49-F238E27FC236}">
                <a16:creationId xmlns:a16="http://schemas.microsoft.com/office/drawing/2014/main" id="{9874A3F6-2B70-4CFE-8F1F-2E247BDA344D}"/>
              </a:ext>
            </a:extLst>
          </p:cNvPr>
          <p:cNvGrpSpPr/>
          <p:nvPr/>
        </p:nvGrpSpPr>
        <p:grpSpPr>
          <a:xfrm>
            <a:off x="8493475" y="2747347"/>
            <a:ext cx="3032275" cy="792159"/>
            <a:chOff x="0" y="0"/>
            <a:chExt cx="3827630" cy="1091316"/>
          </a:xfrm>
        </p:grpSpPr>
        <p:pic>
          <p:nvPicPr>
            <p:cNvPr id="72" name="TinyPPT_15.png" descr="TinyPPT_15.png">
              <a:extLst>
                <a:ext uri="{FF2B5EF4-FFF2-40B4-BE49-F238E27FC236}">
                  <a16:creationId xmlns:a16="http://schemas.microsoft.com/office/drawing/2014/main" id="{0441CBDF-598B-449E-86B0-2605A6DB30EE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" name="Freeform 366">
              <a:extLst>
                <a:ext uri="{FF2B5EF4-FFF2-40B4-BE49-F238E27FC236}">
                  <a16:creationId xmlns:a16="http://schemas.microsoft.com/office/drawing/2014/main" id="{87F2DFA1-1146-4342-8807-A8B8A4E8C317}"/>
                </a:ext>
              </a:extLst>
            </p:cNvPr>
            <p:cNvSpPr/>
            <p:nvPr/>
          </p:nvSpPr>
          <p:spPr>
            <a:xfrm>
              <a:off x="310582" y="0"/>
              <a:ext cx="3213962" cy="9086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Vous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êtes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8" name="Group">
            <a:extLst>
              <a:ext uri="{FF2B5EF4-FFF2-40B4-BE49-F238E27FC236}">
                <a16:creationId xmlns:a16="http://schemas.microsoft.com/office/drawing/2014/main" id="{60F77A55-28A4-42DA-96BA-D50E6123105D}"/>
              </a:ext>
            </a:extLst>
          </p:cNvPr>
          <p:cNvGrpSpPr/>
          <p:nvPr/>
        </p:nvGrpSpPr>
        <p:grpSpPr>
          <a:xfrm>
            <a:off x="8493503" y="3434756"/>
            <a:ext cx="3032275" cy="792159"/>
            <a:chOff x="0" y="0"/>
            <a:chExt cx="3827630" cy="1091316"/>
          </a:xfrm>
        </p:grpSpPr>
        <p:pic>
          <p:nvPicPr>
            <p:cNvPr id="89" name="TinyPPT_15.png" descr="TinyPPT_15.png">
              <a:extLst>
                <a:ext uri="{FF2B5EF4-FFF2-40B4-BE49-F238E27FC236}">
                  <a16:creationId xmlns:a16="http://schemas.microsoft.com/office/drawing/2014/main" id="{66F40812-BAC3-41FC-B97B-D565948BAEFC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" name="Freeform 366">
              <a:extLst>
                <a:ext uri="{FF2B5EF4-FFF2-40B4-BE49-F238E27FC236}">
                  <a16:creationId xmlns:a16="http://schemas.microsoft.com/office/drawing/2014/main" id="{F28B0EDE-72D7-466A-9E76-01972D8D0AE1}"/>
                </a:ext>
              </a:extLst>
            </p:cNvPr>
            <p:cNvSpPr/>
            <p:nvPr/>
          </p:nvSpPr>
          <p:spPr>
            <a:xfrm>
              <a:off x="310582" y="0"/>
              <a:ext cx="3213962" cy="9086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Ils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sont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1" name="Group">
            <a:extLst>
              <a:ext uri="{FF2B5EF4-FFF2-40B4-BE49-F238E27FC236}">
                <a16:creationId xmlns:a16="http://schemas.microsoft.com/office/drawing/2014/main" id="{93D96A13-FB00-4085-A607-75C880243DEE}"/>
              </a:ext>
            </a:extLst>
          </p:cNvPr>
          <p:cNvGrpSpPr/>
          <p:nvPr/>
        </p:nvGrpSpPr>
        <p:grpSpPr>
          <a:xfrm>
            <a:off x="8493517" y="4163610"/>
            <a:ext cx="3032275" cy="792159"/>
            <a:chOff x="0" y="0"/>
            <a:chExt cx="3827630" cy="1091316"/>
          </a:xfrm>
        </p:grpSpPr>
        <p:pic>
          <p:nvPicPr>
            <p:cNvPr id="92" name="TinyPPT_15.png" descr="TinyPPT_15.png">
              <a:extLst>
                <a:ext uri="{FF2B5EF4-FFF2-40B4-BE49-F238E27FC236}">
                  <a16:creationId xmlns:a16="http://schemas.microsoft.com/office/drawing/2014/main" id="{A35FAD84-C1CB-4978-8F81-DE2FA997800A}"/>
                </a:ext>
              </a:extLst>
            </p:cNvPr>
            <p:cNvPicPr>
              <a:picLocks/>
            </p:cNvPicPr>
            <p:nvPr/>
          </p:nvPicPr>
          <p:blipFill>
            <a:blip r:embed="rId15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Freeform 366">
              <a:extLst>
                <a:ext uri="{FF2B5EF4-FFF2-40B4-BE49-F238E27FC236}">
                  <a16:creationId xmlns:a16="http://schemas.microsoft.com/office/drawing/2014/main" id="{C1231197-C717-4F63-AAB1-15B4B1CF0C3C}"/>
                </a:ext>
              </a:extLst>
            </p:cNvPr>
            <p:cNvSpPr/>
            <p:nvPr/>
          </p:nvSpPr>
          <p:spPr>
            <a:xfrm>
              <a:off x="310582" y="0"/>
              <a:ext cx="3213962" cy="9086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Elles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sont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4D47E68-76C9-4947-808E-AF2C0091C1CF}"/>
              </a:ext>
            </a:extLst>
          </p:cNvPr>
          <p:cNvSpPr/>
          <p:nvPr/>
        </p:nvSpPr>
        <p:spPr>
          <a:xfrm>
            <a:off x="5893146" y="4523332"/>
            <a:ext cx="5637618" cy="360159"/>
          </a:xfrm>
          <a:prstGeom prst="rect">
            <a:avLst/>
          </a:prstGeom>
          <a:solidFill>
            <a:srgbClr val="3DADB8"/>
          </a:solidFill>
          <a:ln w="12700">
            <a:miter lim="400000"/>
          </a:ln>
        </p:spPr>
        <p:txBody>
          <a:bodyPr lIns="45719" rIns="45719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444DC7C-E89F-4FB0-A451-B8E663BBCA97}"/>
              </a:ext>
            </a:extLst>
          </p:cNvPr>
          <p:cNvSpPr/>
          <p:nvPr/>
        </p:nvSpPr>
        <p:spPr>
          <a:xfrm>
            <a:off x="5877905" y="1299731"/>
            <a:ext cx="5637611" cy="32785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48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La conjugaison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A2C83-F37D-4348-9F65-072F2223E75A}"/>
              </a:ext>
            </a:extLst>
          </p:cNvPr>
          <p:cNvSpPr/>
          <p:nvPr/>
        </p:nvSpPr>
        <p:spPr>
          <a:xfrm>
            <a:off x="11713461" y="5697977"/>
            <a:ext cx="487680" cy="1129374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83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7000">
        <p15:prstTrans prst="drape"/>
      </p:transition>
    </mc:Choice>
    <mc:Fallback xmlns="">
      <p:transition spd="slow" advClick="0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60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366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356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562"/>
                            </p:stCondLst>
                            <p:childTnLst>
                              <p:par>
                                <p:cTn id="107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562"/>
                            </p:stCondLst>
                            <p:childTnLst>
                              <p:par>
                                <p:cTn id="114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562"/>
                            </p:stCondLst>
                            <p:childTnLst>
                              <p:par>
                                <p:cTn id="121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7562"/>
                            </p:stCondLst>
                            <p:childTnLst>
                              <p:par>
                                <p:cTn id="128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62"/>
                            </p:stCondLst>
                            <p:childTnLst>
                              <p:par>
                                <p:cTn id="135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062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562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8062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562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15" grpId="0"/>
      <p:bldP spid="74" grpId="0" animBg="1"/>
      <p:bldP spid="75" grpId="0" animBg="1"/>
      <p:bldP spid="76" grpId="0" animBg="1"/>
      <p:bldP spid="80" grpId="0" animBg="1"/>
      <p:bldP spid="82" grpId="0" animBg="1"/>
      <p:bldP spid="83" grpId="0"/>
      <p:bldP spid="84" grpId="0"/>
      <p:bldP spid="85" grpId="0"/>
      <p:bldP spid="86" grpId="0"/>
      <p:bldP spid="59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62AB77-C2E2-4D5A-A415-DC1CD7FE2507}"/>
              </a:ext>
            </a:extLst>
          </p:cNvPr>
          <p:cNvSpPr/>
          <p:nvPr/>
        </p:nvSpPr>
        <p:spPr>
          <a:xfrm>
            <a:off x="4655312" y="1189186"/>
            <a:ext cx="3215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  <a:cs typeface="Simplified Arabic" panose="02020603050405020304" pitchFamily="18" charset="-78"/>
              </a:rPr>
              <a:t>Objectifs</a:t>
            </a:r>
            <a:endParaRPr lang="en-US" sz="2800" b="1" u="sng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FE7492-038D-47C1-BE51-C78A7E165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42" t="40048" r="57713" b="35337"/>
          <a:stretch/>
        </p:blipFill>
        <p:spPr>
          <a:xfrm>
            <a:off x="2460753" y="654739"/>
            <a:ext cx="2194559" cy="1992225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E29BED6-DF55-46D4-A3CD-797C939FA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4900" y="6269731"/>
            <a:ext cx="287100" cy="2871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613CC2A-E040-493E-A7B8-AA54C9C928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4900" y="6570900"/>
            <a:ext cx="287100" cy="287100"/>
          </a:xfrm>
          <a:prstGeom prst="rect">
            <a:avLst/>
          </a:prstGeom>
        </p:spPr>
      </p:pic>
      <p:sp>
        <p:nvSpPr>
          <p:cNvPr id="19" name="Line">
            <a:extLst>
              <a:ext uri="{FF2B5EF4-FFF2-40B4-BE49-F238E27FC236}">
                <a16:creationId xmlns:a16="http://schemas.microsoft.com/office/drawing/2014/main" id="{B97E0C25-F1F6-4E30-BCF6-816F1E745232}"/>
              </a:ext>
            </a:extLst>
          </p:cNvPr>
          <p:cNvSpPr/>
          <p:nvPr/>
        </p:nvSpPr>
        <p:spPr>
          <a:xfrm>
            <a:off x="2046718" y="2727852"/>
            <a:ext cx="8098563" cy="1624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600" extrusionOk="0">
                <a:moveTo>
                  <a:pt x="4164" y="17450"/>
                </a:moveTo>
                <a:lnTo>
                  <a:pt x="2973" y="17497"/>
                </a:lnTo>
                <a:lnTo>
                  <a:pt x="2917" y="0"/>
                </a:lnTo>
                <a:lnTo>
                  <a:pt x="1865" y="67"/>
                </a:lnTo>
                <a:lnTo>
                  <a:pt x="245" y="2060"/>
                </a:lnTo>
                <a:lnTo>
                  <a:pt x="222" y="5070"/>
                </a:lnTo>
                <a:lnTo>
                  <a:pt x="1461" y="5136"/>
                </a:lnTo>
                <a:lnTo>
                  <a:pt x="1416" y="17404"/>
                </a:lnTo>
                <a:lnTo>
                  <a:pt x="6" y="17412"/>
                </a:lnTo>
                <a:lnTo>
                  <a:pt x="0" y="21600"/>
                </a:lnTo>
                <a:lnTo>
                  <a:pt x="19569" y="21569"/>
                </a:lnTo>
                <a:cubicBezTo>
                  <a:pt x="20231" y="21098"/>
                  <a:pt x="20796" y="19753"/>
                  <a:pt x="21139" y="17888"/>
                </a:cubicBezTo>
                <a:cubicBezTo>
                  <a:pt x="21555" y="15627"/>
                  <a:pt x="21600" y="12883"/>
                  <a:pt x="21575" y="10181"/>
                </a:cubicBezTo>
                <a:cubicBezTo>
                  <a:pt x="21552" y="7749"/>
                  <a:pt x="21471" y="5297"/>
                  <a:pt x="21072" y="3320"/>
                </a:cubicBezTo>
                <a:cubicBezTo>
                  <a:pt x="20736" y="1658"/>
                  <a:pt x="20203" y="492"/>
                  <a:pt x="19588" y="141"/>
                </a:cubicBezTo>
                <a:lnTo>
                  <a:pt x="3450" y="21"/>
                </a:lnTo>
              </a:path>
            </a:pathLst>
          </a:custGeom>
          <a:ln w="53975">
            <a:gradFill flip="none" rotWithShape="1">
              <a:gsLst>
                <a:gs pos="89000">
                  <a:srgbClr val="FFC400"/>
                </a:gs>
                <a:gs pos="16000">
                  <a:srgbClr val="FF0157"/>
                </a:gs>
              </a:gsLst>
              <a:lin ang="10800000" scaled="1"/>
              <a:tileRect/>
            </a:gradFill>
            <a:miter/>
          </a:ln>
          <a:effectLst>
            <a:outerShdw blurRad="76200" dist="12700" dir="3480000" algn="tl" rotWithShape="0">
              <a:prstClr val="black">
                <a:alpha val="27000"/>
              </a:prst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5EC183BD-BD24-45A9-A7CC-7E4D6E8D63A6}"/>
              </a:ext>
            </a:extLst>
          </p:cNvPr>
          <p:cNvSpPr/>
          <p:nvPr/>
        </p:nvSpPr>
        <p:spPr>
          <a:xfrm>
            <a:off x="1973537" y="4523933"/>
            <a:ext cx="8244923" cy="1673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19" extrusionOk="0">
                <a:moveTo>
                  <a:pt x="4546" y="17129"/>
                </a:moveTo>
                <a:lnTo>
                  <a:pt x="2303" y="17318"/>
                </a:lnTo>
                <a:cubicBezTo>
                  <a:pt x="2631" y="16260"/>
                  <a:pt x="2937" y="15203"/>
                  <a:pt x="3224" y="14134"/>
                </a:cubicBezTo>
                <a:cubicBezTo>
                  <a:pt x="3510" y="13066"/>
                  <a:pt x="3779" y="11973"/>
                  <a:pt x="3971" y="10738"/>
                </a:cubicBezTo>
                <a:cubicBezTo>
                  <a:pt x="4180" y="9395"/>
                  <a:pt x="4293" y="7864"/>
                  <a:pt x="4278" y="6388"/>
                </a:cubicBezTo>
                <a:cubicBezTo>
                  <a:pt x="4261" y="4820"/>
                  <a:pt x="4098" y="3311"/>
                  <a:pt x="3739" y="2068"/>
                </a:cubicBezTo>
                <a:cubicBezTo>
                  <a:pt x="3280" y="479"/>
                  <a:pt x="2643" y="-81"/>
                  <a:pt x="2034" y="9"/>
                </a:cubicBezTo>
                <a:cubicBezTo>
                  <a:pt x="1261" y="124"/>
                  <a:pt x="510" y="1278"/>
                  <a:pt x="0" y="3458"/>
                </a:cubicBezTo>
                <a:lnTo>
                  <a:pt x="817" y="6332"/>
                </a:lnTo>
                <a:cubicBezTo>
                  <a:pt x="1000" y="4791"/>
                  <a:pt x="1453" y="3951"/>
                  <a:pt x="1914" y="4026"/>
                </a:cubicBezTo>
                <a:cubicBezTo>
                  <a:pt x="2219" y="4075"/>
                  <a:pt x="2521" y="4538"/>
                  <a:pt x="2696" y="5478"/>
                </a:cubicBezTo>
                <a:cubicBezTo>
                  <a:pt x="2933" y="6755"/>
                  <a:pt x="2825" y="8070"/>
                  <a:pt x="2630" y="9340"/>
                </a:cubicBezTo>
                <a:cubicBezTo>
                  <a:pt x="2449" y="10515"/>
                  <a:pt x="2200" y="11778"/>
                  <a:pt x="1906" y="12842"/>
                </a:cubicBezTo>
                <a:cubicBezTo>
                  <a:pt x="1595" y="13971"/>
                  <a:pt x="1241" y="14966"/>
                  <a:pt x="900" y="15998"/>
                </a:cubicBezTo>
                <a:cubicBezTo>
                  <a:pt x="595" y="16918"/>
                  <a:pt x="299" y="17865"/>
                  <a:pt x="14" y="18847"/>
                </a:cubicBezTo>
                <a:lnTo>
                  <a:pt x="35" y="21519"/>
                </a:lnTo>
                <a:lnTo>
                  <a:pt x="19633" y="21511"/>
                </a:lnTo>
                <a:cubicBezTo>
                  <a:pt x="20212" y="21074"/>
                  <a:pt x="20714" y="19956"/>
                  <a:pt x="21046" y="18398"/>
                </a:cubicBezTo>
                <a:cubicBezTo>
                  <a:pt x="21491" y="16309"/>
                  <a:pt x="21585" y="13692"/>
                  <a:pt x="21593" y="11109"/>
                </a:cubicBezTo>
                <a:cubicBezTo>
                  <a:pt x="21600" y="8773"/>
                  <a:pt x="21538" y="6418"/>
                  <a:pt x="21185" y="4441"/>
                </a:cubicBezTo>
                <a:cubicBezTo>
                  <a:pt x="20843" y="2533"/>
                  <a:pt x="20261" y="1163"/>
                  <a:pt x="19578" y="721"/>
                </a:cubicBezTo>
                <a:lnTo>
                  <a:pt x="4368" y="816"/>
                </a:lnTo>
              </a:path>
            </a:pathLst>
          </a:custGeom>
          <a:ln w="53975">
            <a:gradFill flip="none" rotWithShape="1">
              <a:gsLst>
                <a:gs pos="17000">
                  <a:srgbClr val="00ABFF"/>
                </a:gs>
                <a:gs pos="85000">
                  <a:srgbClr val="FF0193"/>
                </a:gs>
              </a:gsLst>
              <a:lin ang="10800000" scaled="1"/>
              <a:tileRect/>
            </a:gradFill>
            <a:miter/>
          </a:ln>
          <a:effectLst>
            <a:outerShdw blurRad="76200" dist="12700" dir="3480000" algn="tl" rotWithShape="0">
              <a:prstClr val="black">
                <a:alpha val="27000"/>
              </a:prst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EDFCD1F2-C045-4094-A9DE-C8E071C8E87D}"/>
              </a:ext>
            </a:extLst>
          </p:cNvPr>
          <p:cNvSpPr txBox="1"/>
          <p:nvPr/>
        </p:nvSpPr>
        <p:spPr>
          <a:xfrm>
            <a:off x="3790227" y="2920862"/>
            <a:ext cx="610191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Conjuguer correctement les verbes : ¨</a:t>
            </a:r>
            <a:r>
              <a:rPr lang="fr-FR" sz="2400" b="1" u="sng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aller</a:t>
            </a: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¨, ¨</a:t>
            </a:r>
            <a:r>
              <a:rPr lang="fr-FR" sz="24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rester</a:t>
            </a: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¨, ¨</a:t>
            </a:r>
            <a:r>
              <a:rPr lang="fr-FR" sz="24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arriver</a:t>
            </a: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¨ et ¨</a:t>
            </a:r>
            <a:r>
              <a:rPr lang="fr-FR" sz="2400" b="1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venir</a:t>
            </a:r>
            <a:r>
              <a:rPr lang="fr-FR" sz="24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¨      au </a:t>
            </a: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passé </a:t>
            </a:r>
            <a:r>
              <a:rPr lang="fr-FR" sz="24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composé</a:t>
            </a:r>
            <a:r>
              <a:rPr lang="ar-BH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.</a:t>
            </a:r>
            <a:r>
              <a:rPr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     </a:t>
            </a:r>
            <a:endParaRPr dirty="0">
              <a:solidFill>
                <a:srgbClr val="0070C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59809FB0-2E76-4EB1-9011-382AE800C1DA}"/>
              </a:ext>
            </a:extLst>
          </p:cNvPr>
          <p:cNvSpPr txBox="1"/>
          <p:nvPr/>
        </p:nvSpPr>
        <p:spPr>
          <a:xfrm>
            <a:off x="3790227" y="4914385"/>
            <a:ext cx="5864727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Employer correctement les pronoms possessifs ( </a:t>
            </a:r>
            <a:r>
              <a:rPr lang="fr-FR" sz="28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un seul possesseur</a:t>
            </a:r>
            <a:r>
              <a:rPr lang="fr-FR" sz="2800" b="1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)</a:t>
            </a:r>
            <a:r>
              <a:rPr lang="ar-BH" dirty="0"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  <a:endParaRPr dirty="0"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9765DB-E808-4DEE-B2CC-D1DA9489A6A0}"/>
              </a:ext>
            </a:extLst>
          </p:cNvPr>
          <p:cNvSpPr/>
          <p:nvPr/>
        </p:nvSpPr>
        <p:spPr>
          <a:xfrm>
            <a:off x="11711522" y="6262696"/>
            <a:ext cx="480478" cy="588269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5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20000">
        <p15:prstTrans prst="origami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4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1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19" grpId="0" animBg="1" advAuto="0"/>
      <p:bldP spid="20" grpId="0" animBg="1" advAuto="0"/>
      <p:bldP spid="21" grpId="0" animBg="1" advAuto="0"/>
      <p:bldP spid="2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6141658-956D-4E6C-866A-8FC655492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54286" y="6399154"/>
            <a:ext cx="225331" cy="2253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07F7-9767-4984-9A31-90795CE1A4AC}"/>
              </a:ext>
            </a:extLst>
          </p:cNvPr>
          <p:cNvSpPr/>
          <p:nvPr/>
        </p:nvSpPr>
        <p:spPr>
          <a:xfrm>
            <a:off x="4688491" y="275133"/>
            <a:ext cx="2514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J’observe 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471ECBA5-80C4-45DC-AA7E-155A970D73E9}"/>
              </a:ext>
            </a:extLst>
          </p:cNvPr>
          <p:cNvSpPr/>
          <p:nvPr/>
        </p:nvSpPr>
        <p:spPr>
          <a:xfrm>
            <a:off x="855478" y="5248451"/>
            <a:ext cx="10498321" cy="771196"/>
          </a:xfrm>
          <a:prstGeom prst="rect">
            <a:avLst/>
          </a:pr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364B98FA-8E69-403F-88AF-DDE917886A7F}"/>
              </a:ext>
            </a:extLst>
          </p:cNvPr>
          <p:cNvGrpSpPr/>
          <p:nvPr/>
        </p:nvGrpSpPr>
        <p:grpSpPr>
          <a:xfrm>
            <a:off x="-131656" y="1539391"/>
            <a:ext cx="12165496" cy="694724"/>
            <a:chOff x="0" y="0"/>
            <a:chExt cx="3827629" cy="1091315"/>
          </a:xfrm>
        </p:grpSpPr>
        <p:pic>
          <p:nvPicPr>
            <p:cNvPr id="13" name="TinyPPT_15.png" descr="TinyPPT_15.png">
              <a:extLst>
                <a:ext uri="{FF2B5EF4-FFF2-40B4-BE49-F238E27FC236}">
                  <a16:creationId xmlns:a16="http://schemas.microsoft.com/office/drawing/2014/main" id="{78238178-AB79-4309-984B-3103D933A91B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Freeform 366">
              <a:extLst>
                <a:ext uri="{FF2B5EF4-FFF2-40B4-BE49-F238E27FC236}">
                  <a16:creationId xmlns:a16="http://schemas.microsoft.com/office/drawing/2014/main" id="{9231CD63-3F35-4E4B-A219-CB5547F47324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F09F7E4-84E8-45F4-A46D-903FFFBA7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10515600" cy="5037276"/>
          </a:xfrm>
        </p:spPr>
        <p:txBody>
          <a:bodyPr/>
          <a:lstStyle/>
          <a:p>
            <a:pPr algn="just">
              <a:buNone/>
            </a:pPr>
            <a:r>
              <a:rPr lang="fr-FR" dirty="0">
                <a:latin typeface="Arial Rounded MT Bold" pitchFamily="34" charset="0"/>
              </a:rPr>
              <a:t> Le passé composé avec ¨être</a:t>
            </a:r>
            <a:r>
              <a:rPr lang="fr-FR" dirty="0" smtClean="0">
                <a:latin typeface="Arial Rounded MT Bold" pitchFamily="34" charset="0"/>
              </a:rPr>
              <a:t>¨:</a:t>
            </a: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r>
              <a:rPr lang="fr-FR" dirty="0">
                <a:latin typeface="Arial Rounded MT Bold" pitchFamily="34" charset="0"/>
              </a:rPr>
              <a:t>       </a:t>
            </a: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endParaRPr lang="fr-FR" dirty="0">
              <a:latin typeface="Arial Rounded MT Bold" pitchFamily="34" charset="0"/>
            </a:endParaRPr>
          </a:p>
          <a:p>
            <a:pPr algn="just">
              <a:buNone/>
            </a:pPr>
            <a:r>
              <a:rPr lang="fr-FR" dirty="0">
                <a:solidFill>
                  <a:srgbClr val="00B050"/>
                </a:solidFill>
                <a:latin typeface="Arial Rounded MT Bold" pitchFamily="34" charset="0"/>
              </a:rPr>
              <a:t>   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Remarque : </a:t>
            </a:r>
            <a:r>
              <a:rPr lang="fr-FR" dirty="0">
                <a:latin typeface="Arial Rounded MT Bold" pitchFamily="34" charset="0"/>
              </a:rPr>
              <a:t>Avec </a:t>
            </a: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être</a:t>
            </a:r>
            <a:r>
              <a:rPr lang="fr-FR" dirty="0">
                <a:latin typeface="Arial Rounded MT Bold" pitchFamily="34" charset="0"/>
              </a:rPr>
              <a:t>, le verbe s’accorde en genre et en nombre avec son </a:t>
            </a:r>
            <a:r>
              <a:rPr lang="fr-FR" dirty="0" smtClean="0">
                <a:latin typeface="Arial Rounded MT Bold" pitchFamily="34" charset="0"/>
              </a:rPr>
              <a:t>sujet.</a:t>
            </a:r>
            <a:endParaRPr lang="en-GB" dirty="0"/>
          </a:p>
        </p:txBody>
      </p:sp>
      <p:sp>
        <p:nvSpPr>
          <p:cNvPr id="16" name="Rectangle à coins arrondis 4">
            <a:extLst>
              <a:ext uri="{FF2B5EF4-FFF2-40B4-BE49-F238E27FC236}">
                <a16:creationId xmlns:a16="http://schemas.microsoft.com/office/drawing/2014/main" id="{07E36D69-6E37-4DB0-BF8B-3DB65AE1F71E}"/>
              </a:ext>
            </a:extLst>
          </p:cNvPr>
          <p:cNvSpPr/>
          <p:nvPr/>
        </p:nvSpPr>
        <p:spPr>
          <a:xfrm>
            <a:off x="838200" y="1635286"/>
            <a:ext cx="10215055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800" u="sng" dirty="0">
                <a:solidFill>
                  <a:schemeClr val="tx1"/>
                </a:solidFill>
                <a:latin typeface="Arial Rounded MT Bold" pitchFamily="34" charset="0"/>
              </a:rPr>
              <a:t>L’auxiliaire ¨</a:t>
            </a:r>
            <a:r>
              <a:rPr lang="fr-FR" sz="2800" b="1" u="sng" dirty="0">
                <a:solidFill>
                  <a:srgbClr val="FF0000"/>
                </a:solidFill>
                <a:latin typeface="Arial Rounded MT Bold" pitchFamily="34" charset="0"/>
              </a:rPr>
              <a:t>Être</a:t>
            </a:r>
            <a:r>
              <a:rPr lang="fr-FR" sz="2800" u="sng" dirty="0">
                <a:solidFill>
                  <a:schemeClr val="tx1"/>
                </a:solidFill>
                <a:latin typeface="Arial Rounded MT Bold" pitchFamily="34" charset="0"/>
              </a:rPr>
              <a:t>¨ au présent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latin typeface="Arial Rounded MT Bold" pitchFamily="34" charset="0"/>
              </a:rPr>
              <a:t>+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800" u="sng" dirty="0">
                <a:solidFill>
                  <a:schemeClr val="tx1"/>
                </a:solidFill>
                <a:latin typeface="Arial Rounded MT Bold" pitchFamily="34" charset="0"/>
              </a:rPr>
              <a:t>le participe passé du verbe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</p:txBody>
      </p:sp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7518DAC-9113-4849-B0AB-EA756EBB06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54286" y="6632669"/>
            <a:ext cx="225331" cy="225331"/>
          </a:xfrm>
          <a:prstGeom prst="rect">
            <a:avLst/>
          </a:prstGeom>
        </p:spPr>
      </p:pic>
      <p:sp>
        <p:nvSpPr>
          <p:cNvPr id="18" name="Rectangle">
            <a:extLst>
              <a:ext uri="{FF2B5EF4-FFF2-40B4-BE49-F238E27FC236}">
                <a16:creationId xmlns:a16="http://schemas.microsoft.com/office/drawing/2014/main" id="{917B1B80-0C78-4ECF-ACDC-E90D64571A8D}"/>
              </a:ext>
            </a:extLst>
          </p:cNvPr>
          <p:cNvSpPr/>
          <p:nvPr/>
        </p:nvSpPr>
        <p:spPr>
          <a:xfrm>
            <a:off x="8901291" y="1999971"/>
            <a:ext cx="116346" cy="336520"/>
          </a:xfrm>
          <a:prstGeom prst="rect">
            <a:avLst/>
          </a:prstGeom>
          <a:gradFill>
            <a:gsLst>
              <a:gs pos="47665">
                <a:srgbClr val="FFFFFF"/>
              </a:gs>
              <a:gs pos="98243">
                <a:srgbClr val="E6EAEB"/>
              </a:gs>
              <a:gs pos="99960">
                <a:srgbClr val="CDD5D8"/>
              </a:gs>
            </a:gsLst>
            <a:lin ang="21525264"/>
          </a:gradFill>
          <a:ln w="6350">
            <a:solidFill>
              <a:srgbClr val="FFFFFF"/>
            </a:solidFill>
            <a:miter lim="400000"/>
          </a:ln>
          <a:effectLst>
            <a:outerShdw blurRad="88900" dist="32348" dir="2078015" rotWithShape="0">
              <a:srgbClr val="000000">
                <a:alpha val="3553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DF47DC57-DFE6-4B42-8463-9A4F401E5C93}"/>
              </a:ext>
            </a:extLst>
          </p:cNvPr>
          <p:cNvSpPr/>
          <p:nvPr/>
        </p:nvSpPr>
        <p:spPr>
          <a:xfrm>
            <a:off x="3203548" y="2008866"/>
            <a:ext cx="116345" cy="336520"/>
          </a:xfrm>
          <a:prstGeom prst="rect">
            <a:avLst/>
          </a:prstGeom>
          <a:gradFill>
            <a:gsLst>
              <a:gs pos="47665">
                <a:srgbClr val="FFFFFF"/>
              </a:gs>
              <a:gs pos="98243">
                <a:srgbClr val="E6EAEB"/>
              </a:gs>
              <a:gs pos="99960">
                <a:srgbClr val="CDD5D8"/>
              </a:gs>
            </a:gsLst>
            <a:lin ang="21525264"/>
          </a:gradFill>
          <a:ln w="6350">
            <a:solidFill>
              <a:srgbClr val="FFFFFF"/>
            </a:solidFill>
            <a:miter lim="400000"/>
          </a:ln>
          <a:effectLst>
            <a:outerShdw blurRad="88900" dist="32348" dir="2078015" rotWithShape="0">
              <a:srgbClr val="000000">
                <a:alpha val="3553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Circle">
            <a:extLst>
              <a:ext uri="{FF2B5EF4-FFF2-40B4-BE49-F238E27FC236}">
                <a16:creationId xmlns:a16="http://schemas.microsoft.com/office/drawing/2014/main" id="{448A33D7-9E12-43D1-8394-3C1BBBCB8569}"/>
              </a:ext>
            </a:extLst>
          </p:cNvPr>
          <p:cNvSpPr/>
          <p:nvPr/>
        </p:nvSpPr>
        <p:spPr>
          <a:xfrm>
            <a:off x="7535186" y="2345386"/>
            <a:ext cx="2964902" cy="2797363"/>
          </a:xfrm>
          <a:prstGeom prst="ellipse">
            <a:avLst/>
          </a:prstGeom>
          <a:gradFill>
            <a:gsLst>
              <a:gs pos="47665">
                <a:srgbClr val="FFFFFF"/>
              </a:gs>
              <a:gs pos="98243">
                <a:srgbClr val="E6EAEB"/>
              </a:gs>
              <a:gs pos="99960">
                <a:srgbClr val="CDD5D8"/>
              </a:gs>
            </a:gsLst>
            <a:lin ang="20504594"/>
          </a:gradFill>
          <a:ln w="25400">
            <a:solidFill>
              <a:srgbClr val="FFFFFF"/>
            </a:solidFill>
            <a:miter lim="400000"/>
          </a:ln>
          <a:effectLst>
            <a:outerShdw blurRad="152400" dist="201140" dir="2840498" rotWithShape="0">
              <a:srgbClr val="000000">
                <a:alpha val="20743"/>
              </a:srgbClr>
            </a:outerShdw>
          </a:effectLst>
        </p:spPr>
        <p:txBody>
          <a:bodyPr lIns="45719" rIns="45719" anchor="ctr"/>
          <a:lstStyle/>
          <a:p>
            <a:endParaRPr dirty="0"/>
          </a:p>
        </p:txBody>
      </p:sp>
      <p:grpSp>
        <p:nvGrpSpPr>
          <p:cNvPr id="21" name="Group">
            <a:extLst>
              <a:ext uri="{FF2B5EF4-FFF2-40B4-BE49-F238E27FC236}">
                <a16:creationId xmlns:a16="http://schemas.microsoft.com/office/drawing/2014/main" id="{EAF41363-67E6-4E76-A131-D0F1FEB57852}"/>
              </a:ext>
            </a:extLst>
          </p:cNvPr>
          <p:cNvGrpSpPr/>
          <p:nvPr/>
        </p:nvGrpSpPr>
        <p:grpSpPr>
          <a:xfrm rot="17662914">
            <a:off x="6737037" y="2858340"/>
            <a:ext cx="2486602" cy="1797323"/>
            <a:chOff x="0" y="0"/>
            <a:chExt cx="1746033" cy="1190723"/>
          </a:xfrm>
          <a:solidFill>
            <a:srgbClr val="FFC902"/>
          </a:solidFill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8C78BEB-6628-417F-A133-363CA113810C}"/>
                </a:ext>
              </a:extLst>
            </p:cNvPr>
            <p:cNvSpPr/>
            <p:nvPr/>
          </p:nvSpPr>
          <p:spPr>
            <a:xfrm rot="4026476">
              <a:off x="684169" y="-297706"/>
              <a:ext cx="441326" cy="163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43" y="473"/>
                    <a:pt x="16423" y="1022"/>
                    <a:pt x="14083" y="1652"/>
                  </a:cubicBezTo>
                  <a:cubicBezTo>
                    <a:pt x="4697" y="4178"/>
                    <a:pt x="0" y="7489"/>
                    <a:pt x="0" y="10800"/>
                  </a:cubicBezTo>
                  <a:cubicBezTo>
                    <a:pt x="0" y="14111"/>
                    <a:pt x="4697" y="17422"/>
                    <a:pt x="14083" y="19948"/>
                  </a:cubicBezTo>
                  <a:cubicBezTo>
                    <a:pt x="16423" y="20578"/>
                    <a:pt x="18943" y="21127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1221DEA1-2B40-400B-A151-BFCFC894EB1F}"/>
                </a:ext>
              </a:extLst>
            </p:cNvPr>
            <p:cNvSpPr/>
            <p:nvPr/>
          </p:nvSpPr>
          <p:spPr>
            <a:xfrm>
              <a:off x="0" y="388525"/>
              <a:ext cx="802198" cy="80219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4" name="TextBox 34">
            <a:extLst>
              <a:ext uri="{FF2B5EF4-FFF2-40B4-BE49-F238E27FC236}">
                <a16:creationId xmlns:a16="http://schemas.microsoft.com/office/drawing/2014/main" id="{5007E258-4EF4-42DC-BC0A-B5C19C807054}"/>
              </a:ext>
            </a:extLst>
          </p:cNvPr>
          <p:cNvSpPr txBox="1"/>
          <p:nvPr/>
        </p:nvSpPr>
        <p:spPr>
          <a:xfrm>
            <a:off x="7686988" y="4292436"/>
            <a:ext cx="88050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7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02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44AB7312-C4A6-476B-8CFF-EB8F481CA069}"/>
              </a:ext>
            </a:extLst>
          </p:cNvPr>
          <p:cNvSpPr/>
          <p:nvPr/>
        </p:nvSpPr>
        <p:spPr>
          <a:xfrm>
            <a:off x="1779268" y="2368050"/>
            <a:ext cx="2964904" cy="2797363"/>
          </a:xfrm>
          <a:prstGeom prst="ellipse">
            <a:avLst/>
          </a:prstGeom>
          <a:gradFill>
            <a:gsLst>
              <a:gs pos="47665">
                <a:srgbClr val="FFFFFF"/>
              </a:gs>
              <a:gs pos="98243">
                <a:srgbClr val="E6EAEB"/>
              </a:gs>
              <a:gs pos="99960">
                <a:srgbClr val="CDD5D8"/>
              </a:gs>
            </a:gsLst>
            <a:lin ang="20504594"/>
          </a:gradFill>
          <a:ln w="25400">
            <a:solidFill>
              <a:srgbClr val="FFFFFF"/>
            </a:solidFill>
            <a:miter lim="400000"/>
          </a:ln>
          <a:effectLst>
            <a:outerShdw blurRad="152400" dist="201140" dir="2840498" rotWithShape="0">
              <a:srgbClr val="000000">
                <a:alpha val="20743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6" name="Group">
            <a:extLst>
              <a:ext uri="{FF2B5EF4-FFF2-40B4-BE49-F238E27FC236}">
                <a16:creationId xmlns:a16="http://schemas.microsoft.com/office/drawing/2014/main" id="{C6367EAB-049A-49FA-ACF2-0F75487CC5BB}"/>
              </a:ext>
            </a:extLst>
          </p:cNvPr>
          <p:cNvGrpSpPr/>
          <p:nvPr/>
        </p:nvGrpSpPr>
        <p:grpSpPr>
          <a:xfrm>
            <a:off x="2015818" y="2097130"/>
            <a:ext cx="1746034" cy="1190724"/>
            <a:chOff x="0" y="0"/>
            <a:chExt cx="1746033" cy="1190723"/>
          </a:xfrm>
          <a:solidFill>
            <a:srgbClr val="1DAACD"/>
          </a:solidFill>
        </p:grpSpPr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3820569A-508F-4B4C-BBBA-B676D8DF007A}"/>
                </a:ext>
              </a:extLst>
            </p:cNvPr>
            <p:cNvSpPr/>
            <p:nvPr/>
          </p:nvSpPr>
          <p:spPr>
            <a:xfrm rot="4026476">
              <a:off x="684169" y="-297706"/>
              <a:ext cx="441326" cy="163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43" y="473"/>
                    <a:pt x="16423" y="1022"/>
                    <a:pt x="14083" y="1652"/>
                  </a:cubicBezTo>
                  <a:cubicBezTo>
                    <a:pt x="4697" y="4178"/>
                    <a:pt x="0" y="7489"/>
                    <a:pt x="0" y="10800"/>
                  </a:cubicBezTo>
                  <a:cubicBezTo>
                    <a:pt x="0" y="14111"/>
                    <a:pt x="4697" y="17422"/>
                    <a:pt x="14083" y="19948"/>
                  </a:cubicBezTo>
                  <a:cubicBezTo>
                    <a:pt x="16423" y="20578"/>
                    <a:pt x="18943" y="21127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Circle">
              <a:extLst>
                <a:ext uri="{FF2B5EF4-FFF2-40B4-BE49-F238E27FC236}">
                  <a16:creationId xmlns:a16="http://schemas.microsoft.com/office/drawing/2014/main" id="{7641D1E6-7AB0-4B4D-B76C-A7F4997181F7}"/>
                </a:ext>
              </a:extLst>
            </p:cNvPr>
            <p:cNvSpPr/>
            <p:nvPr/>
          </p:nvSpPr>
          <p:spPr>
            <a:xfrm>
              <a:off x="0" y="388525"/>
              <a:ext cx="802198" cy="802199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" name="TextBox 34">
            <a:extLst>
              <a:ext uri="{FF2B5EF4-FFF2-40B4-BE49-F238E27FC236}">
                <a16:creationId xmlns:a16="http://schemas.microsoft.com/office/drawing/2014/main" id="{EDA76C0E-BCEA-4C35-9C83-840C5767BAE5}"/>
              </a:ext>
            </a:extLst>
          </p:cNvPr>
          <p:cNvSpPr txBox="1"/>
          <p:nvPr/>
        </p:nvSpPr>
        <p:spPr>
          <a:xfrm>
            <a:off x="2179412" y="2631416"/>
            <a:ext cx="47500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7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30" name="TextBox 52">
            <a:extLst>
              <a:ext uri="{FF2B5EF4-FFF2-40B4-BE49-F238E27FC236}">
                <a16:creationId xmlns:a16="http://schemas.microsoft.com/office/drawing/2014/main" id="{5518F26D-1778-4622-8D80-1335588B7535}"/>
              </a:ext>
            </a:extLst>
          </p:cNvPr>
          <p:cNvSpPr txBox="1"/>
          <p:nvPr/>
        </p:nvSpPr>
        <p:spPr>
          <a:xfrm>
            <a:off x="2368102" y="2936132"/>
            <a:ext cx="2027581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fr-FR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Être</a:t>
            </a:r>
            <a:endParaRPr lang="fr-FR" sz="180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Je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suis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Tu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es</a:t>
            </a:r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Il/elle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est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Nous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sommes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Vous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êtes</a:t>
            </a:r>
          </a:p>
          <a:p>
            <a:r>
              <a:rPr lang="fr-FR" sz="1800" dirty="0">
                <a:solidFill>
                  <a:schemeClr val="tx1"/>
                </a:solidFill>
                <a:latin typeface="Arial Rounded MT Bold" pitchFamily="34" charset="0"/>
              </a:rPr>
              <a:t>Ils/elles </a:t>
            </a:r>
            <a:r>
              <a:rPr lang="fr-FR" sz="1800" b="1" dirty="0">
                <a:solidFill>
                  <a:srgbClr val="FF0000"/>
                </a:solidFill>
                <a:latin typeface="Arial Rounded MT Bold" pitchFamily="34" charset="0"/>
              </a:rPr>
              <a:t>sont</a:t>
            </a:r>
            <a:r>
              <a:rPr sz="2000" dirty="0"/>
              <a:t>     </a:t>
            </a: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898C47DC-7B97-4982-B096-9A940F7161B9}"/>
              </a:ext>
            </a:extLst>
          </p:cNvPr>
          <p:cNvSpPr txBox="1"/>
          <p:nvPr/>
        </p:nvSpPr>
        <p:spPr>
          <a:xfrm>
            <a:off x="7809031" y="2817567"/>
            <a:ext cx="2521983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Verbe    participe passé</a:t>
            </a:r>
          </a:p>
          <a:p>
            <a:endParaRPr lang="fr-FR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All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er</a:t>
            </a:r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all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é</a:t>
            </a:r>
          </a:p>
          <a:p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Arriv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er</a:t>
            </a:r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arriv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é</a:t>
            </a:r>
          </a:p>
          <a:p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Rest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er</a:t>
            </a:r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rest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é</a:t>
            </a:r>
          </a:p>
          <a:p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Ven</a:t>
            </a:r>
            <a:r>
              <a:rPr lang="fr-FR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ir</a:t>
            </a:r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ven</a:t>
            </a:r>
            <a:r>
              <a:rPr lang="fr-FR" sz="1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</a:t>
            </a:r>
            <a:r>
              <a:rPr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AA0DB349-5364-4487-80EF-515DA31B2CFE}"/>
              </a:ext>
            </a:extLst>
          </p:cNvPr>
          <p:cNvSpPr/>
          <p:nvPr/>
        </p:nvSpPr>
        <p:spPr>
          <a:xfrm>
            <a:off x="8574458" y="3417436"/>
            <a:ext cx="489607" cy="119478"/>
          </a:xfrm>
          <a:prstGeom prst="rightArrow">
            <a:avLst/>
          </a:prstGeom>
          <a:solidFill>
            <a:srgbClr val="FFC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9149DB01-FF58-4325-8B79-6BCAA9586C77}"/>
              </a:ext>
            </a:extLst>
          </p:cNvPr>
          <p:cNvSpPr/>
          <p:nvPr/>
        </p:nvSpPr>
        <p:spPr>
          <a:xfrm>
            <a:off x="8574458" y="3691595"/>
            <a:ext cx="489607" cy="119478"/>
          </a:xfrm>
          <a:prstGeom prst="rightArrow">
            <a:avLst/>
          </a:prstGeom>
          <a:solidFill>
            <a:srgbClr val="FFC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DDA18FE5-A742-4C11-9ADB-72B3E562227E}"/>
              </a:ext>
            </a:extLst>
          </p:cNvPr>
          <p:cNvSpPr/>
          <p:nvPr/>
        </p:nvSpPr>
        <p:spPr>
          <a:xfrm>
            <a:off x="8567493" y="3906015"/>
            <a:ext cx="489607" cy="119478"/>
          </a:xfrm>
          <a:prstGeom prst="rightArrow">
            <a:avLst/>
          </a:prstGeom>
          <a:solidFill>
            <a:srgbClr val="FFC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31243852-2FE4-42AD-A24D-68D23E7FA630}"/>
              </a:ext>
            </a:extLst>
          </p:cNvPr>
          <p:cNvSpPr/>
          <p:nvPr/>
        </p:nvSpPr>
        <p:spPr>
          <a:xfrm>
            <a:off x="8561510" y="4154012"/>
            <a:ext cx="489607" cy="119478"/>
          </a:xfrm>
          <a:prstGeom prst="rightArrow">
            <a:avLst/>
          </a:prstGeom>
          <a:solidFill>
            <a:srgbClr val="FFC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C68FE1F9-0ED0-496B-8FD8-51675EE12E49}"/>
              </a:ext>
            </a:extLst>
          </p:cNvPr>
          <p:cNvSpPr/>
          <p:nvPr/>
        </p:nvSpPr>
        <p:spPr>
          <a:xfrm>
            <a:off x="8472161" y="2959221"/>
            <a:ext cx="178697" cy="119478"/>
          </a:xfrm>
          <a:prstGeom prst="rightArrow">
            <a:avLst/>
          </a:prstGeom>
          <a:solidFill>
            <a:srgbClr val="FFC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70170A-1921-48B5-BA01-0E58D210B967}"/>
              </a:ext>
            </a:extLst>
          </p:cNvPr>
          <p:cNvSpPr/>
          <p:nvPr/>
        </p:nvSpPr>
        <p:spPr>
          <a:xfrm>
            <a:off x="11837137" y="6308334"/>
            <a:ext cx="342480" cy="54966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71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0">
        <p15:prstTrans prst="curtains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1" grpId="0" animBg="1" advAuto="0"/>
      <p:bldP spid="18" grpId="0" animBg="1"/>
      <p:bldP spid="19" grpId="0" animBg="1" advAuto="0"/>
      <p:bldP spid="20" grpId="0" animBg="1"/>
      <p:bldP spid="24" grpId="0" animBg="1"/>
      <p:bldP spid="25" grpId="0" animBg="1" advAuto="0"/>
      <p:bldP spid="26" grpId="0" animBg="1" advAuto="0"/>
      <p:bldP spid="29" grpId="0" animBg="1" advAuto="0"/>
      <p:bldP spid="30" grpId="0" animBg="1" advAuto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730DB6-4715-4C24-B4AB-57B886EA84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632" t="10462" r="29767"/>
          <a:stretch/>
        </p:blipFill>
        <p:spPr>
          <a:xfrm>
            <a:off x="10352656" y="3756429"/>
            <a:ext cx="1237065" cy="1690277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6141658-956D-4E6C-866A-8FC655492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66669" y="6399953"/>
            <a:ext cx="225331" cy="2253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07F7-9767-4984-9A31-90795CE1A4AC}"/>
              </a:ext>
            </a:extLst>
          </p:cNvPr>
          <p:cNvSpPr/>
          <p:nvPr/>
        </p:nvSpPr>
        <p:spPr>
          <a:xfrm>
            <a:off x="1254562" y="194441"/>
            <a:ext cx="251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J’observe 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1649A4B8-DDAE-4BC3-975C-1E98E931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43" y="280989"/>
            <a:ext cx="4200345" cy="100398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L’accord du verbe avec le sujet</a:t>
            </a:r>
          </a:p>
        </p:txBody>
      </p:sp>
      <p:pic>
        <p:nvPicPr>
          <p:cNvPr id="39" name="TinyPPT_8.png" descr="TinyPPT_8.png">
            <a:extLst>
              <a:ext uri="{FF2B5EF4-FFF2-40B4-BE49-F238E27FC236}">
                <a16:creationId xmlns:a16="http://schemas.microsoft.com/office/drawing/2014/main" id="{E348E757-8882-43DC-BE74-2E06B3DD9972}"/>
              </a:ext>
            </a:extLst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-226573" y="6297901"/>
            <a:ext cx="9002111" cy="20410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D0FB282C-9FD4-4749-AACC-8B8D3D566EF4}"/>
              </a:ext>
            </a:extLst>
          </p:cNvPr>
          <p:cNvSpPr/>
          <p:nvPr/>
        </p:nvSpPr>
        <p:spPr>
          <a:xfrm>
            <a:off x="1182427" y="1578572"/>
            <a:ext cx="6346633" cy="4799618"/>
          </a:xfrm>
          <a:prstGeom prst="roundRect">
            <a:avLst>
              <a:gd name="adj" fmla="val 6600"/>
            </a:avLst>
          </a:prstGeom>
          <a:gradFill>
            <a:gsLst>
              <a:gs pos="29747">
                <a:srgbClr val="6A81BE"/>
              </a:gs>
              <a:gs pos="100000">
                <a:srgbClr val="303D4C"/>
              </a:gs>
            </a:gsLst>
            <a:lin ang="10105133"/>
          </a:gra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1" name="Rectangle">
            <a:extLst>
              <a:ext uri="{FF2B5EF4-FFF2-40B4-BE49-F238E27FC236}">
                <a16:creationId xmlns:a16="http://schemas.microsoft.com/office/drawing/2014/main" id="{9824B9D5-8EEA-4A01-B790-833A0EDC35CC}"/>
              </a:ext>
            </a:extLst>
          </p:cNvPr>
          <p:cNvSpPr/>
          <p:nvPr/>
        </p:nvSpPr>
        <p:spPr>
          <a:xfrm>
            <a:off x="2145468" y="1885085"/>
            <a:ext cx="4757722" cy="4284010"/>
          </a:xfrm>
          <a:prstGeom prst="rect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01600" dist="65429" dir="2098519" rotWithShape="0">
              <a:srgbClr val="000000">
                <a:alpha val="57720"/>
              </a:srgbClr>
            </a:outerShdw>
          </a:effectLst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2" name="Rectangle">
            <a:extLst>
              <a:ext uri="{FF2B5EF4-FFF2-40B4-BE49-F238E27FC236}">
                <a16:creationId xmlns:a16="http://schemas.microsoft.com/office/drawing/2014/main" id="{B78435DD-F34E-4D0F-802A-6A685B256A6D}"/>
              </a:ext>
            </a:extLst>
          </p:cNvPr>
          <p:cNvSpPr/>
          <p:nvPr/>
        </p:nvSpPr>
        <p:spPr>
          <a:xfrm>
            <a:off x="2142643" y="2791747"/>
            <a:ext cx="4757722" cy="771196"/>
          </a:xfrm>
          <a:prstGeom prst="rect">
            <a:avLst/>
          </a:prstGeom>
          <a:solidFill>
            <a:srgbClr val="E7ACAA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3" name="Rectangle">
            <a:extLst>
              <a:ext uri="{FF2B5EF4-FFF2-40B4-BE49-F238E27FC236}">
                <a16:creationId xmlns:a16="http://schemas.microsoft.com/office/drawing/2014/main" id="{05BC988A-D593-44A7-81FC-6E345AD18911}"/>
              </a:ext>
            </a:extLst>
          </p:cNvPr>
          <p:cNvSpPr/>
          <p:nvPr/>
        </p:nvSpPr>
        <p:spPr>
          <a:xfrm>
            <a:off x="2145468" y="3627346"/>
            <a:ext cx="4757722" cy="771196"/>
          </a:xfrm>
          <a:prstGeom prst="rect">
            <a:avLst/>
          </a:prstGeom>
          <a:solidFill>
            <a:srgbClr val="D4D1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581E79E6-D367-40ED-8498-FCD3FDC12FBC}"/>
              </a:ext>
            </a:extLst>
          </p:cNvPr>
          <p:cNvSpPr/>
          <p:nvPr/>
        </p:nvSpPr>
        <p:spPr>
          <a:xfrm>
            <a:off x="2145092" y="4501579"/>
            <a:ext cx="4757722" cy="771196"/>
          </a:xfrm>
          <a:prstGeom prst="rect">
            <a:avLst/>
          </a:prstGeom>
          <a:solidFill>
            <a:srgbClr val="9F8F9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5" name="Rectangle">
            <a:extLst>
              <a:ext uri="{FF2B5EF4-FFF2-40B4-BE49-F238E27FC236}">
                <a16:creationId xmlns:a16="http://schemas.microsoft.com/office/drawing/2014/main" id="{6F6BF3E9-06AD-4747-A95D-5FE208A4732A}"/>
              </a:ext>
            </a:extLst>
          </p:cNvPr>
          <p:cNvSpPr/>
          <p:nvPr/>
        </p:nvSpPr>
        <p:spPr>
          <a:xfrm>
            <a:off x="2142643" y="5303768"/>
            <a:ext cx="4757722" cy="771195"/>
          </a:xfrm>
          <a:prstGeom prst="rect">
            <a:avLst/>
          </a:prstGeom>
          <a:solidFill>
            <a:srgbClr val="E8CEB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grpSp>
        <p:nvGrpSpPr>
          <p:cNvPr id="46" name="Group">
            <a:extLst>
              <a:ext uri="{FF2B5EF4-FFF2-40B4-BE49-F238E27FC236}">
                <a16:creationId xmlns:a16="http://schemas.microsoft.com/office/drawing/2014/main" id="{B38D65FC-BB98-4FED-9625-EFE4B2B66EA3}"/>
              </a:ext>
            </a:extLst>
          </p:cNvPr>
          <p:cNvGrpSpPr/>
          <p:nvPr/>
        </p:nvGrpSpPr>
        <p:grpSpPr>
          <a:xfrm>
            <a:off x="3874029" y="3346053"/>
            <a:ext cx="583333" cy="62328"/>
            <a:chOff x="0" y="0"/>
            <a:chExt cx="583332" cy="62327"/>
          </a:xfrm>
        </p:grpSpPr>
        <p:sp>
          <p:nvSpPr>
            <p:cNvPr id="47" name="Circle">
              <a:extLst>
                <a:ext uri="{FF2B5EF4-FFF2-40B4-BE49-F238E27FC236}">
                  <a16:creationId xmlns:a16="http://schemas.microsoft.com/office/drawing/2014/main" id="{FCF616CB-007C-4895-A53A-DC8A125ACBFA}"/>
                </a:ext>
              </a:extLst>
            </p:cNvPr>
            <p:cNvSpPr/>
            <p:nvPr/>
          </p:nvSpPr>
          <p:spPr>
            <a:xfrm>
              <a:off x="0" y="0"/>
              <a:ext cx="62328" cy="6232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" name="Circle">
              <a:extLst>
                <a:ext uri="{FF2B5EF4-FFF2-40B4-BE49-F238E27FC236}">
                  <a16:creationId xmlns:a16="http://schemas.microsoft.com/office/drawing/2014/main" id="{F58C6072-68D6-47E3-B87E-32F7BDF07176}"/>
                </a:ext>
              </a:extLst>
            </p:cNvPr>
            <p:cNvSpPr/>
            <p:nvPr/>
          </p:nvSpPr>
          <p:spPr>
            <a:xfrm>
              <a:off x="130251" y="0"/>
              <a:ext cx="62328" cy="6232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9" name="Circle">
              <a:extLst>
                <a:ext uri="{FF2B5EF4-FFF2-40B4-BE49-F238E27FC236}">
                  <a16:creationId xmlns:a16="http://schemas.microsoft.com/office/drawing/2014/main" id="{44DE8A91-BCDD-4832-88F1-CF51E4BB7CE9}"/>
                </a:ext>
              </a:extLst>
            </p:cNvPr>
            <p:cNvSpPr/>
            <p:nvPr/>
          </p:nvSpPr>
          <p:spPr>
            <a:xfrm>
              <a:off x="260502" y="0"/>
              <a:ext cx="62328" cy="62328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0" name="Circle">
              <a:extLst>
                <a:ext uri="{FF2B5EF4-FFF2-40B4-BE49-F238E27FC236}">
                  <a16:creationId xmlns:a16="http://schemas.microsoft.com/office/drawing/2014/main" id="{508F62B2-44DA-451C-A241-6E9260923058}"/>
                </a:ext>
              </a:extLst>
            </p:cNvPr>
            <p:cNvSpPr/>
            <p:nvPr/>
          </p:nvSpPr>
          <p:spPr>
            <a:xfrm>
              <a:off x="390753" y="0"/>
              <a:ext cx="62328" cy="6232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51" name="Circle">
              <a:extLst>
                <a:ext uri="{FF2B5EF4-FFF2-40B4-BE49-F238E27FC236}">
                  <a16:creationId xmlns:a16="http://schemas.microsoft.com/office/drawing/2014/main" id="{782779E3-3D69-4DB6-9ADA-92627F350C90}"/>
                </a:ext>
              </a:extLst>
            </p:cNvPr>
            <p:cNvSpPr/>
            <p:nvPr/>
          </p:nvSpPr>
          <p:spPr>
            <a:xfrm>
              <a:off x="521004" y="0"/>
              <a:ext cx="62329" cy="6232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2" name="TextBox 52">
            <a:extLst>
              <a:ext uri="{FF2B5EF4-FFF2-40B4-BE49-F238E27FC236}">
                <a16:creationId xmlns:a16="http://schemas.microsoft.com/office/drawing/2014/main" id="{B246EAE6-C18A-459C-BF05-551DA3C890F2}"/>
              </a:ext>
            </a:extLst>
          </p:cNvPr>
          <p:cNvSpPr txBox="1"/>
          <p:nvPr/>
        </p:nvSpPr>
        <p:spPr>
          <a:xfrm>
            <a:off x="2286247" y="2937130"/>
            <a:ext cx="4408769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fr-FR" sz="2000" dirty="0">
                <a:latin typeface="Arial Rounded MT Bold" pitchFamily="34" charset="0"/>
              </a:rPr>
              <a:t>1- </a:t>
            </a:r>
            <a:r>
              <a:rPr lang="fr-FR" sz="2000" dirty="0">
                <a:solidFill>
                  <a:srgbClr val="0070C0"/>
                </a:solidFill>
                <a:latin typeface="Arial Rounded MT Bold" pitchFamily="34" charset="0"/>
              </a:rPr>
              <a:t>Adam</a:t>
            </a:r>
            <a:r>
              <a:rPr lang="fr-FR" sz="2000" dirty="0">
                <a:latin typeface="Arial Rounded MT Bold" pitchFamily="34" charset="0"/>
              </a:rPr>
              <a:t> est  </a:t>
            </a:r>
            <a:r>
              <a:rPr lang="fr-FR" sz="2000" dirty="0">
                <a:solidFill>
                  <a:srgbClr val="0070C0"/>
                </a:solidFill>
                <a:latin typeface="Arial Rounded MT Bold" pitchFamily="34" charset="0"/>
              </a:rPr>
              <a:t>allé </a:t>
            </a:r>
            <a:r>
              <a:rPr lang="fr-FR" sz="2000" dirty="0">
                <a:latin typeface="Arial Rounded MT Bold" pitchFamily="34" charset="0"/>
              </a:rPr>
              <a:t> au restaurant.</a:t>
            </a:r>
            <a:r>
              <a:rPr dirty="0"/>
              <a:t>  </a:t>
            </a:r>
          </a:p>
        </p:txBody>
      </p:sp>
      <p:grpSp>
        <p:nvGrpSpPr>
          <p:cNvPr id="53" name="Group">
            <a:extLst>
              <a:ext uri="{FF2B5EF4-FFF2-40B4-BE49-F238E27FC236}">
                <a16:creationId xmlns:a16="http://schemas.microsoft.com/office/drawing/2014/main" id="{6C23F3FF-F9CA-4C8E-942B-63AA3DD35DDE}"/>
              </a:ext>
            </a:extLst>
          </p:cNvPr>
          <p:cNvGrpSpPr/>
          <p:nvPr/>
        </p:nvGrpSpPr>
        <p:grpSpPr>
          <a:xfrm>
            <a:off x="3973117" y="4148683"/>
            <a:ext cx="583333" cy="62329"/>
            <a:chOff x="0" y="0"/>
            <a:chExt cx="583332" cy="62327"/>
          </a:xfrm>
        </p:grpSpPr>
        <p:sp>
          <p:nvSpPr>
            <p:cNvPr id="54" name="Circle">
              <a:extLst>
                <a:ext uri="{FF2B5EF4-FFF2-40B4-BE49-F238E27FC236}">
                  <a16:creationId xmlns:a16="http://schemas.microsoft.com/office/drawing/2014/main" id="{45FB804C-0D08-4BB7-A121-FD5E27DA31B2}"/>
                </a:ext>
              </a:extLst>
            </p:cNvPr>
            <p:cNvSpPr/>
            <p:nvPr/>
          </p:nvSpPr>
          <p:spPr>
            <a:xfrm>
              <a:off x="0" y="0"/>
              <a:ext cx="62328" cy="6232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5" name="Circle">
              <a:extLst>
                <a:ext uri="{FF2B5EF4-FFF2-40B4-BE49-F238E27FC236}">
                  <a16:creationId xmlns:a16="http://schemas.microsoft.com/office/drawing/2014/main" id="{F3CC79B0-5D41-4483-ACE8-9FE89675D8D8}"/>
                </a:ext>
              </a:extLst>
            </p:cNvPr>
            <p:cNvSpPr/>
            <p:nvPr/>
          </p:nvSpPr>
          <p:spPr>
            <a:xfrm>
              <a:off x="130251" y="0"/>
              <a:ext cx="62328" cy="6232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6" name="Circle">
              <a:extLst>
                <a:ext uri="{FF2B5EF4-FFF2-40B4-BE49-F238E27FC236}">
                  <a16:creationId xmlns:a16="http://schemas.microsoft.com/office/drawing/2014/main" id="{79862426-C1E6-4898-9FA7-B9A6FF1A16B2}"/>
                </a:ext>
              </a:extLst>
            </p:cNvPr>
            <p:cNvSpPr/>
            <p:nvPr/>
          </p:nvSpPr>
          <p:spPr>
            <a:xfrm>
              <a:off x="260502" y="0"/>
              <a:ext cx="62328" cy="62328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Circle">
              <a:extLst>
                <a:ext uri="{FF2B5EF4-FFF2-40B4-BE49-F238E27FC236}">
                  <a16:creationId xmlns:a16="http://schemas.microsoft.com/office/drawing/2014/main" id="{B9DF9867-4010-4506-88A3-B11BA8A72EE1}"/>
                </a:ext>
              </a:extLst>
            </p:cNvPr>
            <p:cNvSpPr/>
            <p:nvPr/>
          </p:nvSpPr>
          <p:spPr>
            <a:xfrm>
              <a:off x="390753" y="0"/>
              <a:ext cx="62328" cy="6232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Circle">
              <a:extLst>
                <a:ext uri="{FF2B5EF4-FFF2-40B4-BE49-F238E27FC236}">
                  <a16:creationId xmlns:a16="http://schemas.microsoft.com/office/drawing/2014/main" id="{B2381321-678B-49A2-A522-0EB43BB1DFB1}"/>
                </a:ext>
              </a:extLst>
            </p:cNvPr>
            <p:cNvSpPr/>
            <p:nvPr/>
          </p:nvSpPr>
          <p:spPr>
            <a:xfrm>
              <a:off x="521004" y="0"/>
              <a:ext cx="62329" cy="6232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9" name="TextBox 52">
            <a:extLst>
              <a:ext uri="{FF2B5EF4-FFF2-40B4-BE49-F238E27FC236}">
                <a16:creationId xmlns:a16="http://schemas.microsoft.com/office/drawing/2014/main" id="{63B72B27-CE43-4857-9390-555C683502A2}"/>
              </a:ext>
            </a:extLst>
          </p:cNvPr>
          <p:cNvSpPr txBox="1"/>
          <p:nvPr/>
        </p:nvSpPr>
        <p:spPr>
          <a:xfrm>
            <a:off x="2330018" y="3787982"/>
            <a:ext cx="4289499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fr-FR" sz="2000" dirty="0">
                <a:latin typeface="Arial Rounded MT Bold" pitchFamily="34" charset="0"/>
              </a:rPr>
              <a:t>2- </a:t>
            </a:r>
            <a:r>
              <a:rPr lang="fr-FR" sz="2000" dirty="0">
                <a:solidFill>
                  <a:srgbClr val="FF66CC"/>
                </a:solidFill>
                <a:latin typeface="Arial Rounded MT Bold" pitchFamily="34" charset="0"/>
              </a:rPr>
              <a:t>Sarra</a:t>
            </a:r>
            <a:r>
              <a:rPr lang="fr-FR" sz="2000" dirty="0">
                <a:latin typeface="Arial Rounded MT Bold" pitchFamily="34" charset="0"/>
              </a:rPr>
              <a:t> est   </a:t>
            </a:r>
            <a:r>
              <a:rPr lang="fr-FR" sz="2000" dirty="0">
                <a:solidFill>
                  <a:srgbClr val="0070C0"/>
                </a:solidFill>
                <a:latin typeface="Arial Rounded MT Bold" pitchFamily="34" charset="0"/>
              </a:rPr>
              <a:t>allé</a:t>
            </a:r>
            <a:r>
              <a:rPr lang="fr-FR" sz="2000" b="1" dirty="0">
                <a:solidFill>
                  <a:srgbClr val="FF3399"/>
                </a:solidFill>
                <a:latin typeface="Arial Rounded MT Bold" pitchFamily="34" charset="0"/>
              </a:rPr>
              <a:t>e</a:t>
            </a:r>
            <a:r>
              <a:rPr lang="fr-FR" sz="2000" dirty="0">
                <a:latin typeface="Arial Rounded MT Bold" pitchFamily="34" charset="0"/>
              </a:rPr>
              <a:t>    au restaurant.</a:t>
            </a:r>
            <a:r>
              <a:rPr lang="fr-FR" sz="2000" dirty="0"/>
              <a:t>     </a:t>
            </a:r>
            <a:r>
              <a:rPr dirty="0"/>
              <a:t>     </a:t>
            </a:r>
          </a:p>
        </p:txBody>
      </p:sp>
      <p:grpSp>
        <p:nvGrpSpPr>
          <p:cNvPr id="60" name="Group">
            <a:extLst>
              <a:ext uri="{FF2B5EF4-FFF2-40B4-BE49-F238E27FC236}">
                <a16:creationId xmlns:a16="http://schemas.microsoft.com/office/drawing/2014/main" id="{6A28E2FB-72EF-45C7-8513-CFBA8CE19771}"/>
              </a:ext>
            </a:extLst>
          </p:cNvPr>
          <p:cNvGrpSpPr/>
          <p:nvPr/>
        </p:nvGrpSpPr>
        <p:grpSpPr>
          <a:xfrm>
            <a:off x="5089265" y="4974795"/>
            <a:ext cx="583333" cy="62328"/>
            <a:chOff x="0" y="0"/>
            <a:chExt cx="583332" cy="62327"/>
          </a:xfrm>
        </p:grpSpPr>
        <p:sp>
          <p:nvSpPr>
            <p:cNvPr id="61" name="Circle">
              <a:extLst>
                <a:ext uri="{FF2B5EF4-FFF2-40B4-BE49-F238E27FC236}">
                  <a16:creationId xmlns:a16="http://schemas.microsoft.com/office/drawing/2014/main" id="{5C9AFD80-9569-4634-8318-18409467F191}"/>
                </a:ext>
              </a:extLst>
            </p:cNvPr>
            <p:cNvSpPr/>
            <p:nvPr/>
          </p:nvSpPr>
          <p:spPr>
            <a:xfrm>
              <a:off x="0" y="0"/>
              <a:ext cx="62328" cy="6232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" name="Circle">
              <a:extLst>
                <a:ext uri="{FF2B5EF4-FFF2-40B4-BE49-F238E27FC236}">
                  <a16:creationId xmlns:a16="http://schemas.microsoft.com/office/drawing/2014/main" id="{5F6F113F-97BD-46F3-BA1C-DE540F52E09D}"/>
                </a:ext>
              </a:extLst>
            </p:cNvPr>
            <p:cNvSpPr/>
            <p:nvPr/>
          </p:nvSpPr>
          <p:spPr>
            <a:xfrm>
              <a:off x="130251" y="0"/>
              <a:ext cx="62328" cy="6232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3" name="Circle">
              <a:extLst>
                <a:ext uri="{FF2B5EF4-FFF2-40B4-BE49-F238E27FC236}">
                  <a16:creationId xmlns:a16="http://schemas.microsoft.com/office/drawing/2014/main" id="{35FFA18C-8A38-4065-ACAF-1B39FCF7374B}"/>
                </a:ext>
              </a:extLst>
            </p:cNvPr>
            <p:cNvSpPr/>
            <p:nvPr/>
          </p:nvSpPr>
          <p:spPr>
            <a:xfrm>
              <a:off x="260502" y="0"/>
              <a:ext cx="62328" cy="62328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4" name="Circle">
              <a:extLst>
                <a:ext uri="{FF2B5EF4-FFF2-40B4-BE49-F238E27FC236}">
                  <a16:creationId xmlns:a16="http://schemas.microsoft.com/office/drawing/2014/main" id="{93AA873D-E2D3-45F1-80BD-9CD4CBCD10F5}"/>
                </a:ext>
              </a:extLst>
            </p:cNvPr>
            <p:cNvSpPr/>
            <p:nvPr/>
          </p:nvSpPr>
          <p:spPr>
            <a:xfrm>
              <a:off x="390753" y="0"/>
              <a:ext cx="62328" cy="6232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5" name="Circle">
              <a:extLst>
                <a:ext uri="{FF2B5EF4-FFF2-40B4-BE49-F238E27FC236}">
                  <a16:creationId xmlns:a16="http://schemas.microsoft.com/office/drawing/2014/main" id="{968481C0-3E10-493D-ABB1-DE741E2EAB0D}"/>
                </a:ext>
              </a:extLst>
            </p:cNvPr>
            <p:cNvSpPr/>
            <p:nvPr/>
          </p:nvSpPr>
          <p:spPr>
            <a:xfrm>
              <a:off x="521004" y="0"/>
              <a:ext cx="62329" cy="6232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66" name="TextBox 52">
            <a:extLst>
              <a:ext uri="{FF2B5EF4-FFF2-40B4-BE49-F238E27FC236}">
                <a16:creationId xmlns:a16="http://schemas.microsoft.com/office/drawing/2014/main" id="{9365F3A2-B1C2-455D-A71E-1A959C67067B}"/>
              </a:ext>
            </a:extLst>
          </p:cNvPr>
          <p:cNvSpPr txBox="1"/>
          <p:nvPr/>
        </p:nvSpPr>
        <p:spPr>
          <a:xfrm>
            <a:off x="2330018" y="4571714"/>
            <a:ext cx="4289499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fr-FR" sz="2000" dirty="0">
                <a:latin typeface="Arial Rounded MT Bold" pitchFamily="34" charset="0"/>
              </a:rPr>
              <a:t>3-</a:t>
            </a:r>
            <a:r>
              <a:rPr lang="fr-FR" sz="20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fr-FR" sz="2000" dirty="0">
                <a:solidFill>
                  <a:srgbClr val="FF66CC"/>
                </a:solidFill>
                <a:latin typeface="Arial Rounded MT Bold" pitchFamily="34" charset="0"/>
              </a:rPr>
              <a:t>Sarra </a:t>
            </a:r>
            <a:r>
              <a:rPr lang="fr-FR" sz="2000" dirty="0">
                <a:latin typeface="Arial Rounded MT Bold" pitchFamily="34" charset="0"/>
              </a:rPr>
              <a:t>et</a:t>
            </a:r>
            <a:r>
              <a:rPr lang="fr-FR" sz="2000" dirty="0">
                <a:solidFill>
                  <a:srgbClr val="FF66CC"/>
                </a:solidFill>
                <a:latin typeface="Arial Rounded MT Bold" pitchFamily="34" charset="0"/>
              </a:rPr>
              <a:t> Nada</a:t>
            </a:r>
            <a:r>
              <a:rPr lang="fr-FR" sz="20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fr-FR" sz="2000" dirty="0">
                <a:latin typeface="Arial Rounded MT Bold" pitchFamily="34" charset="0"/>
              </a:rPr>
              <a:t>sont </a:t>
            </a:r>
            <a:r>
              <a:rPr lang="fr-FR" sz="2000" dirty="0">
                <a:solidFill>
                  <a:srgbClr val="0070C0"/>
                </a:solidFill>
                <a:latin typeface="Arial Rounded MT Bold" pitchFamily="34" charset="0"/>
              </a:rPr>
              <a:t>allé</a:t>
            </a:r>
            <a:r>
              <a:rPr lang="fr-FR" sz="2000" b="1" dirty="0">
                <a:solidFill>
                  <a:srgbClr val="FF3399"/>
                </a:solidFill>
                <a:latin typeface="Arial Rounded MT Bold" pitchFamily="34" charset="0"/>
              </a:rPr>
              <a:t>e</a:t>
            </a:r>
            <a:r>
              <a:rPr lang="fr-FR" sz="2000" b="1" dirty="0">
                <a:solidFill>
                  <a:srgbClr val="00B050"/>
                </a:solidFill>
                <a:latin typeface="Arial Rounded MT Bold" pitchFamily="34" charset="0"/>
              </a:rPr>
              <a:t>s</a:t>
            </a:r>
            <a:r>
              <a:rPr lang="fr-FR" sz="2000" dirty="0">
                <a:latin typeface="Arial Rounded MT Bold" pitchFamily="34" charset="0"/>
              </a:rPr>
              <a:t>   au restaurant.</a:t>
            </a:r>
            <a:r>
              <a:rPr dirty="0"/>
              <a:t>   </a:t>
            </a:r>
          </a:p>
        </p:txBody>
      </p:sp>
      <p:sp>
        <p:nvSpPr>
          <p:cNvPr id="67" name="TextBox 52">
            <a:extLst>
              <a:ext uri="{FF2B5EF4-FFF2-40B4-BE49-F238E27FC236}">
                <a16:creationId xmlns:a16="http://schemas.microsoft.com/office/drawing/2014/main" id="{66FFF45B-DCFD-4DDD-A874-D24C2BA6B5C9}"/>
              </a:ext>
            </a:extLst>
          </p:cNvPr>
          <p:cNvSpPr txBox="1"/>
          <p:nvPr/>
        </p:nvSpPr>
        <p:spPr>
          <a:xfrm>
            <a:off x="2317012" y="5374890"/>
            <a:ext cx="4289498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fr-FR" sz="2000" dirty="0">
                <a:latin typeface="Arial Rounded MT Bold" pitchFamily="34" charset="0"/>
              </a:rPr>
              <a:t>4- </a:t>
            </a:r>
            <a:r>
              <a:rPr lang="fr-FR" sz="2000" dirty="0">
                <a:solidFill>
                  <a:srgbClr val="0070C0"/>
                </a:solidFill>
                <a:latin typeface="Arial Rounded MT Bold" pitchFamily="34" charset="0"/>
              </a:rPr>
              <a:t>Adam</a:t>
            </a:r>
            <a:r>
              <a:rPr lang="fr-FR" sz="2000" dirty="0">
                <a:latin typeface="Arial Rounded MT Bold" pitchFamily="34" charset="0"/>
              </a:rPr>
              <a:t> et </a:t>
            </a:r>
            <a:r>
              <a:rPr lang="fr-FR" sz="2000" dirty="0">
                <a:solidFill>
                  <a:srgbClr val="FF66CC"/>
                </a:solidFill>
                <a:latin typeface="Arial Rounded MT Bold" pitchFamily="34" charset="0"/>
              </a:rPr>
              <a:t>Sarra</a:t>
            </a:r>
            <a:r>
              <a:rPr lang="fr-FR" sz="2000" dirty="0">
                <a:latin typeface="Arial Rounded MT Bold" pitchFamily="34" charset="0"/>
              </a:rPr>
              <a:t> sont  </a:t>
            </a:r>
            <a:r>
              <a:rPr lang="fr-FR" sz="2000" dirty="0">
                <a:solidFill>
                  <a:srgbClr val="0070C0"/>
                </a:solidFill>
                <a:latin typeface="Arial Rounded MT Bold" pitchFamily="34" charset="0"/>
              </a:rPr>
              <a:t>allé</a:t>
            </a:r>
            <a:r>
              <a:rPr lang="fr-FR" sz="2000" b="1" dirty="0">
                <a:solidFill>
                  <a:srgbClr val="00B050"/>
                </a:solidFill>
                <a:latin typeface="Arial Rounded MT Bold" pitchFamily="34" charset="0"/>
              </a:rPr>
              <a:t>s</a:t>
            </a:r>
            <a:r>
              <a:rPr lang="fr-FR" sz="20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fr-FR" sz="2000" dirty="0">
                <a:latin typeface="Arial Rounded MT Bold" pitchFamily="34" charset="0"/>
              </a:rPr>
              <a:t> au restaurant.</a:t>
            </a:r>
            <a:r>
              <a:rPr lang="fr-FR" sz="2000" dirty="0"/>
              <a:t>     </a:t>
            </a:r>
            <a:r>
              <a:rPr dirty="0"/>
              <a:t>     </a:t>
            </a:r>
          </a:p>
        </p:txBody>
      </p:sp>
      <p:grpSp>
        <p:nvGrpSpPr>
          <p:cNvPr id="68" name="Group">
            <a:extLst>
              <a:ext uri="{FF2B5EF4-FFF2-40B4-BE49-F238E27FC236}">
                <a16:creationId xmlns:a16="http://schemas.microsoft.com/office/drawing/2014/main" id="{A3C1DAD4-5045-4E4B-8D90-0B86ECA3F930}"/>
              </a:ext>
            </a:extLst>
          </p:cNvPr>
          <p:cNvGrpSpPr/>
          <p:nvPr/>
        </p:nvGrpSpPr>
        <p:grpSpPr>
          <a:xfrm>
            <a:off x="5120430" y="5780056"/>
            <a:ext cx="583333" cy="62328"/>
            <a:chOff x="0" y="0"/>
            <a:chExt cx="583332" cy="62327"/>
          </a:xfrm>
        </p:grpSpPr>
        <p:sp>
          <p:nvSpPr>
            <p:cNvPr id="69" name="Circle">
              <a:extLst>
                <a:ext uri="{FF2B5EF4-FFF2-40B4-BE49-F238E27FC236}">
                  <a16:creationId xmlns:a16="http://schemas.microsoft.com/office/drawing/2014/main" id="{C98536A3-6120-4F3F-8937-F8EB7A97B2A1}"/>
                </a:ext>
              </a:extLst>
            </p:cNvPr>
            <p:cNvSpPr/>
            <p:nvPr/>
          </p:nvSpPr>
          <p:spPr>
            <a:xfrm>
              <a:off x="0" y="0"/>
              <a:ext cx="62328" cy="6232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0" name="Circle">
              <a:extLst>
                <a:ext uri="{FF2B5EF4-FFF2-40B4-BE49-F238E27FC236}">
                  <a16:creationId xmlns:a16="http://schemas.microsoft.com/office/drawing/2014/main" id="{978614B8-DCA3-4222-952F-F3D131F05565}"/>
                </a:ext>
              </a:extLst>
            </p:cNvPr>
            <p:cNvSpPr/>
            <p:nvPr/>
          </p:nvSpPr>
          <p:spPr>
            <a:xfrm>
              <a:off x="130251" y="0"/>
              <a:ext cx="62328" cy="6232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1" name="Circle">
              <a:extLst>
                <a:ext uri="{FF2B5EF4-FFF2-40B4-BE49-F238E27FC236}">
                  <a16:creationId xmlns:a16="http://schemas.microsoft.com/office/drawing/2014/main" id="{45056F1B-64BD-4344-8665-0DF32C186DB8}"/>
                </a:ext>
              </a:extLst>
            </p:cNvPr>
            <p:cNvSpPr/>
            <p:nvPr/>
          </p:nvSpPr>
          <p:spPr>
            <a:xfrm>
              <a:off x="260502" y="0"/>
              <a:ext cx="62328" cy="62328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2" name="Circle">
              <a:extLst>
                <a:ext uri="{FF2B5EF4-FFF2-40B4-BE49-F238E27FC236}">
                  <a16:creationId xmlns:a16="http://schemas.microsoft.com/office/drawing/2014/main" id="{7910B058-83E2-4C92-94BD-14D58D3996D4}"/>
                </a:ext>
              </a:extLst>
            </p:cNvPr>
            <p:cNvSpPr/>
            <p:nvPr/>
          </p:nvSpPr>
          <p:spPr>
            <a:xfrm>
              <a:off x="390753" y="0"/>
              <a:ext cx="62328" cy="6232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3" name="Circle">
              <a:extLst>
                <a:ext uri="{FF2B5EF4-FFF2-40B4-BE49-F238E27FC236}">
                  <a16:creationId xmlns:a16="http://schemas.microsoft.com/office/drawing/2014/main" id="{83B1F7AB-C8A5-4529-9C2C-E0CA8E759805}"/>
                </a:ext>
              </a:extLst>
            </p:cNvPr>
            <p:cNvSpPr/>
            <p:nvPr/>
          </p:nvSpPr>
          <p:spPr>
            <a:xfrm>
              <a:off x="521004" y="0"/>
              <a:ext cx="62329" cy="6232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6" name="Bulle narrative : rectangle à coins arrondis 75">
            <a:extLst>
              <a:ext uri="{FF2B5EF4-FFF2-40B4-BE49-F238E27FC236}">
                <a16:creationId xmlns:a16="http://schemas.microsoft.com/office/drawing/2014/main" id="{66629724-18EE-405D-8B52-425580FA3C7B}"/>
              </a:ext>
            </a:extLst>
          </p:cNvPr>
          <p:cNvSpPr/>
          <p:nvPr/>
        </p:nvSpPr>
        <p:spPr>
          <a:xfrm>
            <a:off x="7581375" y="1644705"/>
            <a:ext cx="1864655" cy="1049049"/>
          </a:xfrm>
          <a:prstGeom prst="wedgeRoundRectCallout">
            <a:avLst>
              <a:gd name="adj1" fmla="val -10272"/>
              <a:gd name="adj2" fmla="val 1279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</a:rPr>
              <a:t>Je suis </a:t>
            </a:r>
            <a:r>
              <a:rPr lang="fr-FR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allé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au restaurant.</a:t>
            </a:r>
          </a:p>
        </p:txBody>
      </p:sp>
      <p:sp>
        <p:nvSpPr>
          <p:cNvPr id="77" name="Bulle narrative : rectangle à coins arrondis 76">
            <a:extLst>
              <a:ext uri="{FF2B5EF4-FFF2-40B4-BE49-F238E27FC236}">
                <a16:creationId xmlns:a16="http://schemas.microsoft.com/office/drawing/2014/main" id="{C234C167-6BC7-4BEE-8B97-C9B20225F4F6}"/>
              </a:ext>
            </a:extLst>
          </p:cNvPr>
          <p:cNvSpPr/>
          <p:nvPr/>
        </p:nvSpPr>
        <p:spPr>
          <a:xfrm>
            <a:off x="10207152" y="1644705"/>
            <a:ext cx="1844115" cy="880234"/>
          </a:xfrm>
          <a:prstGeom prst="wedgeRoundRectCallout">
            <a:avLst>
              <a:gd name="adj1" fmla="val 3453"/>
              <a:gd name="adj2" fmla="val 1730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</a:rPr>
              <a:t>Je suis </a:t>
            </a:r>
            <a:r>
              <a:rPr lang="fr-FR" sz="24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allé</a:t>
            </a:r>
            <a:r>
              <a:rPr lang="fr-FR" sz="2400" u="sng" dirty="0">
                <a:solidFill>
                  <a:srgbClr val="FF3399"/>
                </a:solidFill>
                <a:latin typeface="Arial Rounded MT Bold" panose="020F070403050403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au restaurant.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0065AD9-6BE3-4B6E-81D3-2ECAE65B3575}"/>
              </a:ext>
            </a:extLst>
          </p:cNvPr>
          <p:cNvSpPr/>
          <p:nvPr/>
        </p:nvSpPr>
        <p:spPr>
          <a:xfrm>
            <a:off x="8216014" y="5532632"/>
            <a:ext cx="1230016" cy="26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Adam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BC0B91F-4D4D-4E48-9616-82D2E6CBC4CC}"/>
              </a:ext>
            </a:extLst>
          </p:cNvPr>
          <p:cNvSpPr/>
          <p:nvPr/>
        </p:nvSpPr>
        <p:spPr>
          <a:xfrm>
            <a:off x="10375830" y="5542863"/>
            <a:ext cx="1213891" cy="276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Nada</a:t>
            </a:r>
          </a:p>
        </p:txBody>
      </p:sp>
      <p:sp>
        <p:nvSpPr>
          <p:cNvPr id="81" name="Rectangle">
            <a:extLst>
              <a:ext uri="{FF2B5EF4-FFF2-40B4-BE49-F238E27FC236}">
                <a16:creationId xmlns:a16="http://schemas.microsoft.com/office/drawing/2014/main" id="{891ABE36-EC86-40ED-9DA6-6B00F1DF7041}"/>
              </a:ext>
            </a:extLst>
          </p:cNvPr>
          <p:cNvSpPr/>
          <p:nvPr/>
        </p:nvSpPr>
        <p:spPr>
          <a:xfrm>
            <a:off x="2142643" y="1943043"/>
            <a:ext cx="4757723" cy="771196"/>
          </a:xfrm>
          <a:prstGeom prst="rect">
            <a:avLst/>
          </a:prstGeom>
          <a:solidFill>
            <a:srgbClr val="FFC902"/>
          </a:solidFill>
          <a:ln w="12700">
            <a:miter lim="400000"/>
          </a:ln>
        </p:spPr>
        <p:txBody>
          <a:bodyPr lIns="45719" rIns="45719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fr-FR" sz="2800" b="1" dirty="0" smtClean="0">
                <a:solidFill>
                  <a:srgbClr val="E8C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Exemples:</a:t>
            </a:r>
            <a:endParaRPr sz="2800" b="1" dirty="0">
              <a:solidFill>
                <a:srgbClr val="E8C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grpSp>
        <p:nvGrpSpPr>
          <p:cNvPr id="82" name="Group">
            <a:extLst>
              <a:ext uri="{FF2B5EF4-FFF2-40B4-BE49-F238E27FC236}">
                <a16:creationId xmlns:a16="http://schemas.microsoft.com/office/drawing/2014/main" id="{8A005AC0-763C-49FA-AFFC-9F10008A5D08}"/>
              </a:ext>
            </a:extLst>
          </p:cNvPr>
          <p:cNvGrpSpPr/>
          <p:nvPr/>
        </p:nvGrpSpPr>
        <p:grpSpPr>
          <a:xfrm>
            <a:off x="538177" y="2084822"/>
            <a:ext cx="1706530" cy="3884536"/>
            <a:chOff x="0" y="0"/>
            <a:chExt cx="1706529" cy="3884534"/>
          </a:xfrm>
        </p:grpSpPr>
        <p:sp>
          <p:nvSpPr>
            <p:cNvPr id="83" name="Shape">
              <a:extLst>
                <a:ext uri="{FF2B5EF4-FFF2-40B4-BE49-F238E27FC236}">
                  <a16:creationId xmlns:a16="http://schemas.microsoft.com/office/drawing/2014/main" id="{15076FA6-6C02-4307-B971-48760F547584}"/>
                </a:ext>
              </a:extLst>
            </p:cNvPr>
            <p:cNvSpPr/>
            <p:nvPr/>
          </p:nvSpPr>
          <p:spPr>
            <a:xfrm>
              <a:off x="591935" y="565984"/>
              <a:ext cx="641045" cy="275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21275" y="15"/>
                  </a:moveTo>
                  <a:lnTo>
                    <a:pt x="21600" y="21570"/>
                  </a:lnTo>
                  <a:cubicBezTo>
                    <a:pt x="19466" y="21518"/>
                    <a:pt x="17498" y="21278"/>
                    <a:pt x="16101" y="20899"/>
                  </a:cubicBezTo>
                  <a:cubicBezTo>
                    <a:pt x="13931" y="20311"/>
                    <a:pt x="13511" y="19551"/>
                    <a:pt x="12634" y="18818"/>
                  </a:cubicBezTo>
                  <a:cubicBezTo>
                    <a:pt x="11814" y="18132"/>
                    <a:pt x="10507" y="17457"/>
                    <a:pt x="9309" y="16795"/>
                  </a:cubicBezTo>
                  <a:cubicBezTo>
                    <a:pt x="5769" y="14840"/>
                    <a:pt x="2663" y="12846"/>
                    <a:pt x="0" y="10817"/>
                  </a:cubicBezTo>
                  <a:cubicBezTo>
                    <a:pt x="2286" y="8818"/>
                    <a:pt x="5102" y="6862"/>
                    <a:pt x="8436" y="4945"/>
                  </a:cubicBezTo>
                  <a:cubicBezTo>
                    <a:pt x="10171" y="3947"/>
                    <a:pt x="12261" y="2932"/>
                    <a:pt x="13498" y="1933"/>
                  </a:cubicBezTo>
                  <a:cubicBezTo>
                    <a:pt x="14342" y="1252"/>
                    <a:pt x="14998" y="563"/>
                    <a:pt x="17654" y="185"/>
                  </a:cubicBezTo>
                  <a:cubicBezTo>
                    <a:pt x="18737" y="30"/>
                    <a:pt x="20020" y="-30"/>
                    <a:pt x="21275" y="15"/>
                  </a:cubicBezTo>
                  <a:close/>
                </a:path>
              </a:pathLst>
            </a:custGeom>
            <a:gradFill flip="none" rotWithShape="1">
              <a:gsLst>
                <a:gs pos="25867">
                  <a:srgbClr val="FFFFFF"/>
                </a:gs>
                <a:gs pos="100000">
                  <a:srgbClr val="797979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65429" dir="6816378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Shape">
              <a:extLst>
                <a:ext uri="{FF2B5EF4-FFF2-40B4-BE49-F238E27FC236}">
                  <a16:creationId xmlns:a16="http://schemas.microsoft.com/office/drawing/2014/main" id="{D2F4B793-7E88-4A25-B548-2B8DD035370D}"/>
                </a:ext>
              </a:extLst>
            </p:cNvPr>
            <p:cNvSpPr/>
            <p:nvPr/>
          </p:nvSpPr>
          <p:spPr>
            <a:xfrm>
              <a:off x="0" y="0"/>
              <a:ext cx="1706530" cy="388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71" extrusionOk="0">
                  <a:moveTo>
                    <a:pt x="20609" y="1"/>
                  </a:moveTo>
                  <a:cubicBezTo>
                    <a:pt x="18530" y="30"/>
                    <a:pt x="16639" y="603"/>
                    <a:pt x="15796" y="1495"/>
                  </a:cubicBezTo>
                  <a:cubicBezTo>
                    <a:pt x="15325" y="1994"/>
                    <a:pt x="15236" y="2562"/>
                    <a:pt x="15141" y="3131"/>
                  </a:cubicBezTo>
                  <a:cubicBezTo>
                    <a:pt x="14993" y="4017"/>
                    <a:pt x="14793" y="4912"/>
                    <a:pt x="14416" y="5768"/>
                  </a:cubicBezTo>
                  <a:cubicBezTo>
                    <a:pt x="14286" y="6062"/>
                    <a:pt x="14141" y="6335"/>
                    <a:pt x="13585" y="6529"/>
                  </a:cubicBezTo>
                  <a:cubicBezTo>
                    <a:pt x="12802" y="6803"/>
                    <a:pt x="11722" y="6669"/>
                    <a:pt x="10754" y="6578"/>
                  </a:cubicBezTo>
                  <a:cubicBezTo>
                    <a:pt x="9890" y="6496"/>
                    <a:pt x="9028" y="6468"/>
                    <a:pt x="8253" y="6674"/>
                  </a:cubicBezTo>
                  <a:cubicBezTo>
                    <a:pt x="6940" y="7024"/>
                    <a:pt x="6791" y="7840"/>
                    <a:pt x="5702" y="8306"/>
                  </a:cubicBezTo>
                  <a:cubicBezTo>
                    <a:pt x="4650" y="8757"/>
                    <a:pt x="3053" y="8757"/>
                    <a:pt x="1830" y="9096"/>
                  </a:cubicBezTo>
                  <a:cubicBezTo>
                    <a:pt x="602" y="9436"/>
                    <a:pt x="-91" y="10061"/>
                    <a:pt x="9" y="10710"/>
                  </a:cubicBezTo>
                  <a:lnTo>
                    <a:pt x="4" y="10710"/>
                  </a:lnTo>
                  <a:cubicBezTo>
                    <a:pt x="2" y="10719"/>
                    <a:pt x="6" y="10726"/>
                    <a:pt x="4" y="10734"/>
                  </a:cubicBezTo>
                  <a:cubicBezTo>
                    <a:pt x="6" y="10744"/>
                    <a:pt x="2" y="10754"/>
                    <a:pt x="4" y="10763"/>
                  </a:cubicBezTo>
                  <a:lnTo>
                    <a:pt x="9" y="10763"/>
                  </a:lnTo>
                  <a:cubicBezTo>
                    <a:pt x="-91" y="11413"/>
                    <a:pt x="602" y="12037"/>
                    <a:pt x="1830" y="12377"/>
                  </a:cubicBezTo>
                  <a:cubicBezTo>
                    <a:pt x="3053" y="12716"/>
                    <a:pt x="4650" y="12717"/>
                    <a:pt x="5702" y="13167"/>
                  </a:cubicBezTo>
                  <a:cubicBezTo>
                    <a:pt x="6791" y="13633"/>
                    <a:pt x="6940" y="14450"/>
                    <a:pt x="8253" y="14799"/>
                  </a:cubicBezTo>
                  <a:cubicBezTo>
                    <a:pt x="9028" y="15005"/>
                    <a:pt x="9890" y="14975"/>
                    <a:pt x="10754" y="14893"/>
                  </a:cubicBezTo>
                  <a:cubicBezTo>
                    <a:pt x="11722" y="14802"/>
                    <a:pt x="12802" y="14668"/>
                    <a:pt x="13585" y="14942"/>
                  </a:cubicBezTo>
                  <a:cubicBezTo>
                    <a:pt x="14141" y="15136"/>
                    <a:pt x="14286" y="15411"/>
                    <a:pt x="14416" y="15705"/>
                  </a:cubicBezTo>
                  <a:cubicBezTo>
                    <a:pt x="14793" y="16561"/>
                    <a:pt x="14993" y="17457"/>
                    <a:pt x="15141" y="18342"/>
                  </a:cubicBezTo>
                  <a:cubicBezTo>
                    <a:pt x="15236" y="18911"/>
                    <a:pt x="15325" y="19479"/>
                    <a:pt x="15796" y="19978"/>
                  </a:cubicBezTo>
                  <a:cubicBezTo>
                    <a:pt x="16760" y="20997"/>
                    <a:pt x="19094" y="21597"/>
                    <a:pt x="21509" y="21448"/>
                  </a:cubicBezTo>
                  <a:lnTo>
                    <a:pt x="21429" y="10838"/>
                  </a:lnTo>
                  <a:lnTo>
                    <a:pt x="21429" y="10737"/>
                  </a:lnTo>
                  <a:lnTo>
                    <a:pt x="21429" y="10636"/>
                  </a:lnTo>
                  <a:lnTo>
                    <a:pt x="21509" y="23"/>
                  </a:lnTo>
                  <a:cubicBezTo>
                    <a:pt x="21207" y="4"/>
                    <a:pt x="20905" y="-3"/>
                    <a:pt x="20609" y="1"/>
                  </a:cubicBezTo>
                  <a:close/>
                  <a:moveTo>
                    <a:pt x="4651" y="9833"/>
                  </a:moveTo>
                  <a:cubicBezTo>
                    <a:pt x="5178" y="9833"/>
                    <a:pt x="5705" y="9922"/>
                    <a:pt x="6107" y="10098"/>
                  </a:cubicBezTo>
                  <a:cubicBezTo>
                    <a:pt x="6910" y="10451"/>
                    <a:pt x="6910" y="11021"/>
                    <a:pt x="6107" y="11373"/>
                  </a:cubicBezTo>
                  <a:cubicBezTo>
                    <a:pt x="5304" y="11725"/>
                    <a:pt x="3999" y="11725"/>
                    <a:pt x="3196" y="11373"/>
                  </a:cubicBezTo>
                  <a:cubicBezTo>
                    <a:pt x="2393" y="11021"/>
                    <a:pt x="2393" y="10451"/>
                    <a:pt x="3196" y="10098"/>
                  </a:cubicBezTo>
                  <a:cubicBezTo>
                    <a:pt x="3597" y="9922"/>
                    <a:pt x="4125" y="9833"/>
                    <a:pt x="4651" y="98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6D6D6"/>
                </a:gs>
                <a:gs pos="22251">
                  <a:srgbClr val="A9A9A9"/>
                </a:gs>
                <a:gs pos="47761">
                  <a:srgbClr val="FFFFFF"/>
                </a:gs>
                <a:gs pos="53112">
                  <a:srgbClr val="E6EAEB"/>
                </a:gs>
                <a:gs pos="57955">
                  <a:srgbClr val="CDD5D8"/>
                </a:gs>
                <a:gs pos="70482">
                  <a:srgbClr val="797979"/>
                </a:gs>
                <a:gs pos="87112">
                  <a:srgbClr val="FFFFFF"/>
                </a:gs>
                <a:gs pos="100000">
                  <a:srgbClr val="797979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101600" dist="65429" dir="85036" rotWithShape="0">
                <a:srgbClr val="000000">
                  <a:alpha val="5135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Circle">
              <a:extLst>
                <a:ext uri="{FF2B5EF4-FFF2-40B4-BE49-F238E27FC236}">
                  <a16:creationId xmlns:a16="http://schemas.microsoft.com/office/drawing/2014/main" id="{F30F031A-699D-4689-A0AA-38FF0992CAD3}"/>
                </a:ext>
              </a:extLst>
            </p:cNvPr>
            <p:cNvSpPr/>
            <p:nvPr/>
          </p:nvSpPr>
          <p:spPr>
            <a:xfrm>
              <a:off x="192254" y="1763196"/>
              <a:ext cx="358142" cy="358142"/>
            </a:xfrm>
            <a:prstGeom prst="ellipse">
              <a:avLst/>
            </a:prstGeom>
            <a:noFill/>
            <a:ln w="38100" cap="flat">
              <a:solidFill>
                <a:srgbClr val="7979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673814E-8985-4681-87AB-A854B8D6FF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66669" y="6625284"/>
            <a:ext cx="221937" cy="2219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70170A-1921-48B5-BA01-0E58D210B967}"/>
              </a:ext>
            </a:extLst>
          </p:cNvPr>
          <p:cNvSpPr/>
          <p:nvPr/>
        </p:nvSpPr>
        <p:spPr>
          <a:xfrm>
            <a:off x="11846126" y="6297555"/>
            <a:ext cx="342480" cy="54966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4" name="Image 2">
            <a:extLst>
              <a:ext uri="{FF2B5EF4-FFF2-40B4-BE49-F238E27FC236}">
                <a16:creationId xmlns:a16="http://schemas.microsoft.com/office/drawing/2014/main" id="{13730DB6-4715-4C24-B4AB-57B886EA84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4006"/>
          <a:stretch/>
        </p:blipFill>
        <p:spPr>
          <a:xfrm>
            <a:off x="8097408" y="3627346"/>
            <a:ext cx="1325164" cy="18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2000">
        <p14:prism/>
      </p:transition>
    </mc:Choice>
    <mc:Fallback xmlns=""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5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3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46" grpId="0" animBg="1" advAuto="0"/>
      <p:bldP spid="52" grpId="0" animBg="1" advAuto="0"/>
      <p:bldP spid="53" grpId="0" animBg="1" advAuto="0"/>
      <p:bldP spid="59" grpId="0" animBg="1" advAuto="0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54EE908-B3C8-4609-B1E6-50017E6AB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52227" y="6138681"/>
            <a:ext cx="239773" cy="2397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BEC57B-5390-438C-AB73-12B47DB84A13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 2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5" name="Titre 6">
            <a:extLst>
              <a:ext uri="{FF2B5EF4-FFF2-40B4-BE49-F238E27FC236}">
                <a16:creationId xmlns:a16="http://schemas.microsoft.com/office/drawing/2014/main" id="{FFD7468D-F4B3-4D48-951A-27DD524A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397"/>
            <a:ext cx="10515600" cy="58811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EB7525"/>
                </a:solidFill>
                <a:latin typeface="Arial Rounded MT Bold" pitchFamily="34" charset="0"/>
              </a:rPr>
              <a:t>Complète les vides avec les verbes </a:t>
            </a:r>
            <a:r>
              <a:rPr lang="fr-FR" sz="3200" dirty="0" smtClean="0">
                <a:solidFill>
                  <a:srgbClr val="EB7525"/>
                </a:solidFill>
                <a:latin typeface="Arial Rounded MT Bold" pitchFamily="34" charset="0"/>
              </a:rPr>
              <a:t>suivants:</a:t>
            </a:r>
            <a:endParaRPr lang="fr-FR" sz="3200" dirty="0">
              <a:solidFill>
                <a:srgbClr val="EB7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AFF4DF37-ED3B-42F3-9BB8-1BFDE3B79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147"/>
            <a:ext cx="10515600" cy="3751815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fr-FR" dirty="0">
                <a:latin typeface="Arial Rounded MT Bold" pitchFamily="34" charset="0"/>
              </a:rPr>
              <a:t>Je ……………………… à la boulangerie.</a:t>
            </a:r>
          </a:p>
          <a:p>
            <a:r>
              <a:rPr lang="fr-FR" dirty="0">
                <a:latin typeface="Arial Rounded MT Bold" pitchFamily="34" charset="0"/>
              </a:rPr>
              <a:t>Tu ……………………… où? </a:t>
            </a:r>
          </a:p>
          <a:p>
            <a:r>
              <a:rPr lang="fr-FR" dirty="0">
                <a:latin typeface="Arial Rounded MT Bold" pitchFamily="34" charset="0"/>
              </a:rPr>
              <a:t>Il ……………………… à l’épicerie?</a:t>
            </a:r>
          </a:p>
          <a:p>
            <a:r>
              <a:rPr lang="fr-FR" dirty="0">
                <a:latin typeface="Arial Rounded MT Bold" pitchFamily="34" charset="0"/>
              </a:rPr>
              <a:t>Elle ……………………… au restaurant.</a:t>
            </a:r>
          </a:p>
          <a:p>
            <a:r>
              <a:rPr lang="fr-FR" dirty="0">
                <a:latin typeface="Arial Rounded MT Bold" pitchFamily="34" charset="0"/>
              </a:rPr>
              <a:t>Nous ……………………… au café.</a:t>
            </a:r>
          </a:p>
          <a:p>
            <a:r>
              <a:rPr lang="fr-FR" dirty="0">
                <a:latin typeface="Arial Rounded MT Bold" pitchFamily="34" charset="0"/>
              </a:rPr>
              <a:t>Vous ……………………… au marché?</a:t>
            </a:r>
          </a:p>
          <a:p>
            <a:r>
              <a:rPr lang="fr-FR" dirty="0">
                <a:latin typeface="Arial Rounded MT Bold" pitchFamily="34" charset="0"/>
              </a:rPr>
              <a:t>Ils ………………………  à la boucherie.  </a:t>
            </a:r>
          </a:p>
          <a:p>
            <a:endParaRPr lang="fr-FR" dirty="0"/>
          </a:p>
        </p:txBody>
      </p:sp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8CB0B80-D6B4-4D9B-84AE-FA5B9F7DDF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52226" y="6356729"/>
            <a:ext cx="239774" cy="2397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8A63B74-0E45-44FE-A7C4-9FCECDD2C94A}"/>
              </a:ext>
            </a:extLst>
          </p:cNvPr>
          <p:cNvSpPr/>
          <p:nvPr/>
        </p:nvSpPr>
        <p:spPr>
          <a:xfrm>
            <a:off x="1643270" y="2843134"/>
            <a:ext cx="2955235" cy="41081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suis allé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F3B7FB-6BD1-4CA1-88AA-B445ED7D5A33}"/>
              </a:ext>
            </a:extLst>
          </p:cNvPr>
          <p:cNvSpPr/>
          <p:nvPr/>
        </p:nvSpPr>
        <p:spPr>
          <a:xfrm>
            <a:off x="1464365" y="3688465"/>
            <a:ext cx="2955235" cy="41081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est allé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F61576-B265-4BB8-99AD-217119E7884C}"/>
              </a:ext>
            </a:extLst>
          </p:cNvPr>
          <p:cNvSpPr/>
          <p:nvPr/>
        </p:nvSpPr>
        <p:spPr>
          <a:xfrm>
            <a:off x="1876286" y="4139307"/>
            <a:ext cx="2955235" cy="41081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est allé</a:t>
            </a:r>
            <a:r>
              <a:rPr lang="fr-FR" sz="2800" dirty="0">
                <a:solidFill>
                  <a:srgbClr val="FF3399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B9E1E1-3B9F-40A1-944F-F39B5190D317}"/>
              </a:ext>
            </a:extLst>
          </p:cNvPr>
          <p:cNvSpPr/>
          <p:nvPr/>
        </p:nvSpPr>
        <p:spPr>
          <a:xfrm>
            <a:off x="2080591" y="4574150"/>
            <a:ext cx="2955235" cy="41081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sommes allés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43A772-CC7A-4697-AEF0-6AD2CDF25AC4}"/>
              </a:ext>
            </a:extLst>
          </p:cNvPr>
          <p:cNvSpPr/>
          <p:nvPr/>
        </p:nvSpPr>
        <p:spPr>
          <a:xfrm>
            <a:off x="1974575" y="5065016"/>
            <a:ext cx="3061251" cy="41081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êtes allés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B3A43E-A69C-4D9E-BAC8-9129E777F2BE}"/>
              </a:ext>
            </a:extLst>
          </p:cNvPr>
          <p:cNvSpPr/>
          <p:nvPr/>
        </p:nvSpPr>
        <p:spPr>
          <a:xfrm>
            <a:off x="1643268" y="5498445"/>
            <a:ext cx="2955235" cy="41081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sont allés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A5807D-836F-4EB7-AFE1-D6D7C00EBC6E}"/>
              </a:ext>
            </a:extLst>
          </p:cNvPr>
          <p:cNvSpPr/>
          <p:nvPr/>
        </p:nvSpPr>
        <p:spPr>
          <a:xfrm>
            <a:off x="1643268" y="3256930"/>
            <a:ext cx="2955235" cy="41081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es allé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50DCA5-32B6-45DC-B66A-74735C4435DB}"/>
              </a:ext>
            </a:extLst>
          </p:cNvPr>
          <p:cNvSpPr/>
          <p:nvPr/>
        </p:nvSpPr>
        <p:spPr>
          <a:xfrm>
            <a:off x="912633" y="1758433"/>
            <a:ext cx="10272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Arial Rounded MT Bold" pitchFamily="34" charset="0"/>
              </a:rPr>
              <a:t>sont allés </a:t>
            </a:r>
            <a:r>
              <a:rPr lang="fr-FR" sz="3200" dirty="0">
                <a:latin typeface="Arial Rounded MT Bold" pitchFamily="34" charset="0"/>
              </a:rPr>
              <a:t>/ </a:t>
            </a:r>
            <a:r>
              <a:rPr lang="fr-FR" sz="3200" dirty="0">
                <a:solidFill>
                  <a:srgbClr val="0070C0"/>
                </a:solidFill>
                <a:latin typeface="Arial Rounded MT Bold" pitchFamily="34" charset="0"/>
              </a:rPr>
              <a:t>est allée </a:t>
            </a:r>
            <a:r>
              <a:rPr lang="fr-FR" sz="3200" dirty="0">
                <a:latin typeface="Arial Rounded MT Bold" pitchFamily="34" charset="0"/>
              </a:rPr>
              <a:t>/ </a:t>
            </a:r>
            <a:r>
              <a:rPr lang="fr-FR" sz="3200" dirty="0">
                <a:solidFill>
                  <a:srgbClr val="0070C0"/>
                </a:solidFill>
                <a:latin typeface="Arial Rounded MT Bold" pitchFamily="34" charset="0"/>
              </a:rPr>
              <a:t>est allé </a:t>
            </a:r>
            <a:r>
              <a:rPr lang="fr-FR" sz="3200" dirty="0">
                <a:latin typeface="Arial Rounded MT Bold" pitchFamily="34" charset="0"/>
              </a:rPr>
              <a:t>/ </a:t>
            </a:r>
            <a:r>
              <a:rPr lang="fr-FR" sz="3200" dirty="0">
                <a:solidFill>
                  <a:srgbClr val="0070C0"/>
                </a:solidFill>
                <a:latin typeface="Arial Rounded MT Bold" pitchFamily="34" charset="0"/>
              </a:rPr>
              <a:t>suis allé </a:t>
            </a:r>
            <a:r>
              <a:rPr lang="fr-FR" sz="3200" dirty="0">
                <a:latin typeface="Arial Rounded MT Bold" pitchFamily="34" charset="0"/>
              </a:rPr>
              <a:t>/ </a:t>
            </a:r>
            <a:r>
              <a:rPr lang="fr-FR" sz="3200" dirty="0">
                <a:solidFill>
                  <a:srgbClr val="0070C0"/>
                </a:solidFill>
                <a:latin typeface="Arial Rounded MT Bold" pitchFamily="34" charset="0"/>
              </a:rPr>
              <a:t>êtes allés </a:t>
            </a:r>
            <a:r>
              <a:rPr lang="fr-FR" sz="3200" dirty="0">
                <a:latin typeface="Arial Rounded MT Bold" pitchFamily="34" charset="0"/>
              </a:rPr>
              <a:t>/ </a:t>
            </a:r>
            <a:r>
              <a:rPr lang="fr-FR" sz="3200" dirty="0">
                <a:solidFill>
                  <a:srgbClr val="0070C0"/>
                </a:solidFill>
                <a:latin typeface="Arial Rounded MT Bold" pitchFamily="34" charset="0"/>
              </a:rPr>
              <a:t>es allé </a:t>
            </a:r>
            <a:r>
              <a:rPr lang="fr-FR" sz="3200" dirty="0">
                <a:latin typeface="Arial Rounded MT Bold" pitchFamily="34" charset="0"/>
              </a:rPr>
              <a:t>/ </a:t>
            </a:r>
            <a:r>
              <a:rPr lang="fr-FR" sz="3200" dirty="0">
                <a:solidFill>
                  <a:srgbClr val="0070C0"/>
                </a:solidFill>
                <a:latin typeface="Arial Rounded MT Bold" pitchFamily="34" charset="0"/>
              </a:rPr>
              <a:t>sommes allés 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282A0B-E3A1-493A-A79B-17927E39DE58}"/>
              </a:ext>
            </a:extLst>
          </p:cNvPr>
          <p:cNvSpPr/>
          <p:nvPr/>
        </p:nvSpPr>
        <p:spPr>
          <a:xfrm rot="19390260">
            <a:off x="7305675" y="3872840"/>
            <a:ext cx="494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Vérifie tes </a:t>
            </a:r>
            <a:r>
              <a:rPr lang="fr-FR" sz="3600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réponses!</a:t>
            </a:r>
            <a:endParaRPr lang="fr-FR" sz="3600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668F717-830E-4100-872C-92A4F0BF3F9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42676" y="6621792"/>
            <a:ext cx="239773" cy="2397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07D667-B28B-441B-8F64-0AD07A86D46A}"/>
              </a:ext>
            </a:extLst>
          </p:cNvPr>
          <p:cNvSpPr/>
          <p:nvPr/>
        </p:nvSpPr>
        <p:spPr>
          <a:xfrm>
            <a:off x="11830929" y="6138681"/>
            <a:ext cx="341328" cy="68103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4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0">
        <p14:prism isInverted="1"/>
      </p:transition>
    </mc:Choice>
    <mc:Fallback xmlns="">
      <p:transition spd="slow" advClick="0" advTm="7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6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FEC7C6-C204-4622-B170-144F9F46320D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 3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EA4296-6750-4A4C-9ECF-20814E1E43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15335" y="6092892"/>
            <a:ext cx="276665" cy="276665"/>
          </a:xfrm>
          <a:prstGeom prst="rect">
            <a:avLst/>
          </a:prstGeom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E0E9A589-9351-43C0-AEE9-24E2A1C0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60" y="992022"/>
            <a:ext cx="10651940" cy="698666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rial Rounded MT Bold" panose="020F0704030504030204" pitchFamily="34" charset="0"/>
              </a:rPr>
              <a:t>Exercice 1              Page 74</a:t>
            </a:r>
          </a:p>
        </p:txBody>
      </p:sp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42D7707-17AB-4514-93EF-2EBF1C3A7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3" y="686937"/>
            <a:ext cx="813487" cy="806927"/>
          </a:xfrm>
          <a:prstGeom prst="rect">
            <a:avLst/>
          </a:prstGeom>
        </p:spPr>
      </p:pic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AEE7D088-B418-4BEB-B730-977AD303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dirty="0">
                <a:solidFill>
                  <a:srgbClr val="EB7525"/>
                </a:solidFill>
                <a:latin typeface="Arial Rounded MT Bold" panose="020F0704030504030204" pitchFamily="34" charset="0"/>
              </a:rPr>
              <a:t>Coche la bonne case:</a:t>
            </a:r>
          </a:p>
          <a:p>
            <a:endParaRPr lang="fr-FR" dirty="0"/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4E08C296-9D1C-4DD1-A7D5-C593A2C15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21808"/>
              </p:ext>
            </p:extLst>
          </p:nvPr>
        </p:nvGraphicFramePr>
        <p:xfrm>
          <a:off x="701860" y="2547531"/>
          <a:ext cx="10788280" cy="3840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39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5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est venu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sommes venu(e)s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est 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arrivée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sont allées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sont allés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suis allé(e)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êtes 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resté(e)s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es 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resté(e)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Je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Tu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Il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Elle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On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Nous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Vous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Ils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Elles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1A9AE21-46D3-4471-9DB8-37435380E6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7649" y="6324829"/>
            <a:ext cx="304800" cy="304800"/>
          </a:xfrm>
          <a:prstGeom prst="rect">
            <a:avLst/>
          </a:prstGeom>
        </p:spPr>
      </p:pic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FEF5A80B-08AA-47CA-BBD4-CDD4057A8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99938"/>
              </p:ext>
            </p:extLst>
          </p:nvPr>
        </p:nvGraphicFramePr>
        <p:xfrm>
          <a:off x="701860" y="2527708"/>
          <a:ext cx="10788280" cy="3840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39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5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est venu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sommes venu(e)s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est 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arrivée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sont allées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sont allés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suis allé(e)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êtes 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resté(e)s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es 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resté(e)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Je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Tu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Il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Elle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r>
                        <a:rPr kumimoji="0" lang="fr-F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On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Nous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Vous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r>
                        <a:rPr kumimoji="0" lang="fr-F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Ils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F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Elles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r>
                        <a:rPr kumimoji="0" lang="fr-FR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54303BBE-91B0-4373-8E92-5E3F0F001BD4}"/>
              </a:ext>
            </a:extLst>
          </p:cNvPr>
          <p:cNvSpPr/>
          <p:nvPr/>
        </p:nvSpPr>
        <p:spPr>
          <a:xfrm rot="20739313">
            <a:off x="7242624" y="1298522"/>
            <a:ext cx="494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Vérifie tes réponses !</a:t>
            </a:r>
          </a:p>
        </p:txBody>
      </p:sp>
      <p:pic>
        <p:nvPicPr>
          <p:cNvPr id="2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1445B0A-45F3-4780-9C34-6525C6ED33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05784" y="6584900"/>
            <a:ext cx="276665" cy="2766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B1E054-E5E6-417C-A876-2C92A4DA3FEF}"/>
              </a:ext>
            </a:extLst>
          </p:cNvPr>
          <p:cNvSpPr/>
          <p:nvPr/>
        </p:nvSpPr>
        <p:spPr>
          <a:xfrm>
            <a:off x="11683923" y="5988455"/>
            <a:ext cx="480478" cy="86391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30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0">
        <p14:flip dir="r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77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2535FE-5BBA-4788-93DE-D0545EC527F0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 4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19FAF7-05C5-4049-BF95-478445F97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10934" y="6073068"/>
            <a:ext cx="271515" cy="271515"/>
          </a:xfrm>
          <a:prstGeom prst="rect">
            <a:avLst/>
          </a:prstGeom>
        </p:spPr>
      </p:pic>
      <p:sp>
        <p:nvSpPr>
          <p:cNvPr id="23" name="Titre 6">
            <a:extLst>
              <a:ext uri="{FF2B5EF4-FFF2-40B4-BE49-F238E27FC236}">
                <a16:creationId xmlns:a16="http://schemas.microsoft.com/office/drawing/2014/main" id="{A3CA8F15-3A00-4DF3-AC06-A5C03C9F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24" y="887341"/>
            <a:ext cx="10515600" cy="822208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rial Rounded MT Bold" panose="020F0704030504030204" pitchFamily="34" charset="0"/>
              </a:rPr>
              <a:t>Exercice 2               Page 74</a:t>
            </a:r>
          </a:p>
        </p:txBody>
      </p:sp>
      <p:pic>
        <p:nvPicPr>
          <p:cNvPr id="24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9896B09-F8EA-4A51-94CA-F634031205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92" y="648386"/>
            <a:ext cx="813487" cy="806927"/>
          </a:xfrm>
          <a:prstGeom prst="rect">
            <a:avLst/>
          </a:prstGeom>
        </p:spPr>
      </p:pic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7487052E-4DC1-403C-A874-A8342A42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23" y="2458671"/>
            <a:ext cx="10764887" cy="4351338"/>
          </a:xfrm>
        </p:spPr>
        <p:txBody>
          <a:bodyPr/>
          <a:lstStyle/>
          <a:p>
            <a:r>
              <a:rPr lang="fr-FR" dirty="0">
                <a:solidFill>
                  <a:srgbClr val="EB7525"/>
                </a:solidFill>
                <a:latin typeface="Arial Rounded MT Bold" panose="020F0704030504030204" pitchFamily="34" charset="0"/>
              </a:rPr>
              <a:t>Conjugue les verbes entre parenthèses au </a:t>
            </a:r>
            <a:r>
              <a:rPr lang="fr-FR" u="sng" dirty="0">
                <a:solidFill>
                  <a:srgbClr val="EB7525"/>
                </a:solidFill>
                <a:latin typeface="Arial Rounded MT Bold" panose="020F0704030504030204" pitchFamily="34" charset="0"/>
              </a:rPr>
              <a:t>passé </a:t>
            </a:r>
            <a:r>
              <a:rPr lang="fr-FR" u="sng" dirty="0" smtClean="0">
                <a:solidFill>
                  <a:srgbClr val="EB7525"/>
                </a:solidFill>
                <a:latin typeface="Arial Rounded MT Bold" panose="020F0704030504030204" pitchFamily="34" charset="0"/>
              </a:rPr>
              <a:t>composé</a:t>
            </a:r>
            <a:r>
              <a:rPr lang="fr-FR" dirty="0" smtClean="0">
                <a:solidFill>
                  <a:srgbClr val="EB7525"/>
                </a:solidFill>
                <a:latin typeface="Arial Rounded MT Bold" panose="020F0704030504030204" pitchFamily="34" charset="0"/>
              </a:rPr>
              <a:t>: </a:t>
            </a:r>
            <a:endParaRPr lang="fr-FR" dirty="0">
              <a:solidFill>
                <a:srgbClr val="EB7525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 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1. Je (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aller</a:t>
            </a:r>
            <a:r>
              <a:rPr lang="fr-FR" dirty="0">
                <a:latin typeface="Arial Rounded MT Bold" panose="020F0704030504030204" pitchFamily="34" charset="0"/>
              </a:rPr>
              <a:t>) …………………… au restaurant avec ma famille. 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2. Elles (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venir</a:t>
            </a:r>
            <a:r>
              <a:rPr lang="fr-FR" dirty="0">
                <a:latin typeface="Arial Rounded MT Bold" panose="020F0704030504030204" pitchFamily="34" charset="0"/>
              </a:rPr>
              <a:t>)………………… manger chez nous. 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3. Elle (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rester</a:t>
            </a:r>
            <a:r>
              <a:rPr lang="fr-FR" dirty="0">
                <a:latin typeface="Arial Rounded MT Bold" panose="020F0704030504030204" pitchFamily="34" charset="0"/>
              </a:rPr>
              <a:t>)………………… deux heures dans la cuisine. 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4. Pourquoi tu (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arriver</a:t>
            </a:r>
            <a:r>
              <a:rPr lang="fr-FR" dirty="0">
                <a:latin typeface="Arial Rounded MT Bold" panose="020F0704030504030204" pitchFamily="34" charset="0"/>
              </a:rPr>
              <a:t>) ……………………  en retard à la </a:t>
            </a:r>
            <a:r>
              <a:rPr lang="fr-FR" dirty="0" smtClean="0">
                <a:latin typeface="Arial Rounded MT Bold" panose="020F0704030504030204" pitchFamily="34" charset="0"/>
              </a:rPr>
              <a:t>réception?</a:t>
            </a:r>
            <a:endParaRPr lang="fr-FR" dirty="0"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97CE54-ED33-4E62-952F-79483E58846E}"/>
              </a:ext>
            </a:extLst>
          </p:cNvPr>
          <p:cNvSpPr/>
          <p:nvPr/>
        </p:nvSpPr>
        <p:spPr>
          <a:xfrm>
            <a:off x="2849500" y="3428548"/>
            <a:ext cx="2916324" cy="504056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suis allé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</a:t>
            </a:r>
            <a:r>
              <a:rPr lang="fr-FR" sz="2800" dirty="0">
                <a:solidFill>
                  <a:srgbClr val="FF3399"/>
                </a:solidFill>
                <a:latin typeface="Arial Rounded MT Bold" panose="020F0704030504030204" pitchFamily="34" charset="0"/>
              </a:rPr>
              <a:t>e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47DC97-F712-4637-96E3-5D927E1735E2}"/>
              </a:ext>
            </a:extLst>
          </p:cNvPr>
          <p:cNvSpPr/>
          <p:nvPr/>
        </p:nvSpPr>
        <p:spPr>
          <a:xfrm>
            <a:off x="3370612" y="4431504"/>
            <a:ext cx="2520280" cy="504056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est resté</a:t>
            </a:r>
            <a:r>
              <a:rPr lang="fr-FR" sz="2800" dirty="0">
                <a:solidFill>
                  <a:srgbClr val="FF3399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91491D-B252-42F6-836E-F62BB006E3AF}"/>
              </a:ext>
            </a:extLst>
          </p:cNvPr>
          <p:cNvSpPr/>
          <p:nvPr/>
        </p:nvSpPr>
        <p:spPr>
          <a:xfrm>
            <a:off x="4785467" y="4982960"/>
            <a:ext cx="3024336" cy="504056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es arrivé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</a:t>
            </a:r>
            <a:r>
              <a:rPr lang="fr-FR" sz="2800" dirty="0">
                <a:solidFill>
                  <a:srgbClr val="FF66CC"/>
                </a:solidFill>
                <a:latin typeface="Arial Rounded MT Bold" panose="020F0704030504030204" pitchFamily="34" charset="0"/>
              </a:rPr>
              <a:t>e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9942D1-74B6-40EC-8A84-2C679A95B3D4}"/>
              </a:ext>
            </a:extLst>
          </p:cNvPr>
          <p:cNvSpPr/>
          <p:nvPr/>
        </p:nvSpPr>
        <p:spPr>
          <a:xfrm>
            <a:off x="3353928" y="3927448"/>
            <a:ext cx="2459449" cy="504056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sont venu</a:t>
            </a:r>
            <a:r>
              <a:rPr lang="fr-FR" sz="2800" dirty="0">
                <a:solidFill>
                  <a:srgbClr val="FF3399"/>
                </a:solidFill>
                <a:latin typeface="Arial Rounded MT Bold" panose="020F0704030504030204" pitchFamily="34" charset="0"/>
              </a:rPr>
              <a:t>e</a:t>
            </a:r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</a:t>
            </a:r>
          </a:p>
        </p:txBody>
      </p:sp>
      <p:pic>
        <p:nvPicPr>
          <p:cNvPr id="3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DF7FA3D-2619-48C4-A037-9BDFA7CB08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21612" y="6344583"/>
            <a:ext cx="275134" cy="27513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547E5E6-FD18-42CE-8EE2-BB87FFC5FC24}"/>
              </a:ext>
            </a:extLst>
          </p:cNvPr>
          <p:cNvSpPr/>
          <p:nvPr/>
        </p:nvSpPr>
        <p:spPr>
          <a:xfrm rot="20739313">
            <a:off x="7242624" y="1357519"/>
            <a:ext cx="494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Vérifie tes réponses !</a:t>
            </a:r>
          </a:p>
        </p:txBody>
      </p:sp>
      <p:pic>
        <p:nvPicPr>
          <p:cNvPr id="3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E56553E-1F7A-4347-8A84-00430808B5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10934" y="6590050"/>
            <a:ext cx="271515" cy="2715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A5A43B-4FD8-4EDA-BA95-E4D1E6DAEA79}"/>
              </a:ext>
            </a:extLst>
          </p:cNvPr>
          <p:cNvSpPr/>
          <p:nvPr/>
        </p:nvSpPr>
        <p:spPr>
          <a:xfrm>
            <a:off x="11711522" y="5936565"/>
            <a:ext cx="480478" cy="873443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0">
        <p14:switch dir="r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6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D434CB-6DC4-43EC-B242-3DE9D6821131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é 5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8A28E1E-B209-421D-8262-85D96B5F6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14775" y="6087452"/>
            <a:ext cx="277226" cy="277226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D84A6A3-E0D2-4977-BE18-BAA0CCC33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dirty="0">
                <a:solidFill>
                  <a:srgbClr val="EB7525"/>
                </a:solidFill>
                <a:latin typeface="Arial Rounded MT Bold" panose="020F0704030504030204" pitchFamily="34" charset="0"/>
              </a:rPr>
              <a:t>Conjugue les verbes suivants au passé composé :</a:t>
            </a:r>
          </a:p>
          <a:p>
            <a:endParaRPr lang="fr-FR" dirty="0"/>
          </a:p>
        </p:txBody>
      </p:sp>
      <p:graphicFrame>
        <p:nvGraphicFramePr>
          <p:cNvPr id="24" name="Tableau 4">
            <a:extLst>
              <a:ext uri="{FF2B5EF4-FFF2-40B4-BE49-F238E27FC236}">
                <a16:creationId xmlns:a16="http://schemas.microsoft.com/office/drawing/2014/main" id="{1BBF22DB-021A-4CE6-B70D-3D4B3CA32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57831"/>
              </p:ext>
            </p:extLst>
          </p:nvPr>
        </p:nvGraphicFramePr>
        <p:xfrm>
          <a:off x="898856" y="2610803"/>
          <a:ext cx="1045494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187">
                  <a:extLst>
                    <a:ext uri="{9D8B030D-6E8A-4147-A177-3AD203B41FA5}">
                      <a16:colId xmlns:a16="http://schemas.microsoft.com/office/drawing/2014/main" val="3444562549"/>
                    </a:ext>
                  </a:extLst>
                </a:gridCol>
                <a:gridCol w="2239618">
                  <a:extLst>
                    <a:ext uri="{9D8B030D-6E8A-4147-A177-3AD203B41FA5}">
                      <a16:colId xmlns:a16="http://schemas.microsoft.com/office/drawing/2014/main" val="1738790283"/>
                    </a:ext>
                  </a:extLst>
                </a:gridCol>
                <a:gridCol w="2531165">
                  <a:extLst>
                    <a:ext uri="{9D8B030D-6E8A-4147-A177-3AD203B41FA5}">
                      <a16:colId xmlns:a16="http://schemas.microsoft.com/office/drawing/2014/main" val="2306183093"/>
                    </a:ext>
                  </a:extLst>
                </a:gridCol>
                <a:gridCol w="2451652">
                  <a:extLst>
                    <a:ext uri="{9D8B030D-6E8A-4147-A177-3AD203B41FA5}">
                      <a16:colId xmlns:a16="http://schemas.microsoft.com/office/drawing/2014/main" val="2694065350"/>
                    </a:ext>
                  </a:extLst>
                </a:gridCol>
                <a:gridCol w="2342323">
                  <a:extLst>
                    <a:ext uri="{9D8B030D-6E8A-4147-A177-3AD203B41FA5}">
                      <a16:colId xmlns:a16="http://schemas.microsoft.com/office/drawing/2014/main" val="7610177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 Rounded MT Bold" panose="020F0704030504030204" pitchFamily="34" charset="0"/>
                        </a:rPr>
                        <a:t>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 Rounded MT Bold" panose="020F0704030504030204" pitchFamily="34" charset="0"/>
                        </a:rPr>
                        <a:t>Arriver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 Rounded MT Bold" panose="020F0704030504030204" pitchFamily="34" charset="0"/>
                        </a:rPr>
                        <a:t>Rester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 Rounded MT Bold" panose="020F0704030504030204" pitchFamily="34" charset="0"/>
                        </a:rPr>
                        <a:t>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1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suis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endParaRPr lang="fr-FR" sz="20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11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endParaRPr lang="fr-FR" sz="2000" dirty="0">
                        <a:solidFill>
                          <a:srgbClr val="FF3399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44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</a:t>
                      </a:r>
                      <a:endParaRPr lang="fr-FR" sz="2000" dirty="0">
                        <a:solidFill>
                          <a:srgbClr val="FF3399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4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60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sommes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4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Vous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êtes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69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19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Elles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20024"/>
                  </a:ext>
                </a:extLst>
              </a:tr>
            </a:tbl>
          </a:graphicData>
        </a:graphic>
      </p:graphicFrame>
      <p:pic>
        <p:nvPicPr>
          <p:cNvPr id="2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29AEEB9-F75D-40E5-8E0F-4A5A1093F6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7201" y="6329265"/>
            <a:ext cx="304799" cy="304799"/>
          </a:xfrm>
          <a:prstGeom prst="rect">
            <a:avLst/>
          </a:prstGeom>
        </p:spPr>
      </p:pic>
      <p:graphicFrame>
        <p:nvGraphicFramePr>
          <p:cNvPr id="26" name="Tableau 4">
            <a:extLst>
              <a:ext uri="{FF2B5EF4-FFF2-40B4-BE49-F238E27FC236}">
                <a16:creationId xmlns:a16="http://schemas.microsoft.com/office/drawing/2014/main" id="{718B9546-0E70-4183-86D4-3BB58415B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00373"/>
              </p:ext>
            </p:extLst>
          </p:nvPr>
        </p:nvGraphicFramePr>
        <p:xfrm>
          <a:off x="898856" y="2610803"/>
          <a:ext cx="1045494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322">
                  <a:extLst>
                    <a:ext uri="{9D8B030D-6E8A-4147-A177-3AD203B41FA5}">
                      <a16:colId xmlns:a16="http://schemas.microsoft.com/office/drawing/2014/main" val="3444562549"/>
                    </a:ext>
                  </a:extLst>
                </a:gridCol>
                <a:gridCol w="2239618">
                  <a:extLst>
                    <a:ext uri="{9D8B030D-6E8A-4147-A177-3AD203B41FA5}">
                      <a16:colId xmlns:a16="http://schemas.microsoft.com/office/drawing/2014/main" val="1738790283"/>
                    </a:ext>
                  </a:extLst>
                </a:gridCol>
                <a:gridCol w="2530717">
                  <a:extLst>
                    <a:ext uri="{9D8B030D-6E8A-4147-A177-3AD203B41FA5}">
                      <a16:colId xmlns:a16="http://schemas.microsoft.com/office/drawing/2014/main" val="2306183093"/>
                    </a:ext>
                  </a:extLst>
                </a:gridCol>
                <a:gridCol w="2454318">
                  <a:extLst>
                    <a:ext uri="{9D8B030D-6E8A-4147-A177-3AD203B41FA5}">
                      <a16:colId xmlns:a16="http://schemas.microsoft.com/office/drawing/2014/main" val="2694065350"/>
                    </a:ext>
                  </a:extLst>
                </a:gridCol>
                <a:gridCol w="2342969">
                  <a:extLst>
                    <a:ext uri="{9D8B030D-6E8A-4147-A177-3AD203B41FA5}">
                      <a16:colId xmlns:a16="http://schemas.microsoft.com/office/drawing/2014/main" val="761017709"/>
                    </a:ext>
                  </a:extLst>
                </a:gridCol>
              </a:tblGrid>
              <a:tr h="262786">
                <a:tc>
                  <a:txBody>
                    <a:bodyPr/>
                    <a:lstStyle/>
                    <a:p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 Rounded MT Bold" panose="020F0704030504030204" pitchFamily="34" charset="0"/>
                        </a:rPr>
                        <a:t>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 Rounded MT Bold" panose="020F0704030504030204" pitchFamily="34" charset="0"/>
                        </a:rPr>
                        <a:t>Arriver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 Rounded MT Bold" panose="020F0704030504030204" pitchFamily="34" charset="0"/>
                        </a:rPr>
                        <a:t>Rester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 Rounded MT Bold" panose="020F0704030504030204" pitchFamily="34" charset="0"/>
                        </a:rPr>
                        <a:t>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1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suis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suis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arrivé(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suis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resté(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suis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venu(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11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endParaRPr lang="fr-FR" sz="2000" dirty="0">
                        <a:solidFill>
                          <a:srgbClr val="FF3399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arrivé(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resté(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venu(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44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</a:t>
                      </a:r>
                      <a:endParaRPr lang="fr-FR" sz="2000" dirty="0">
                        <a:solidFill>
                          <a:srgbClr val="FF3399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arrivé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resté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venu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4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</a:t>
                      </a:r>
                      <a:r>
                        <a:rPr lang="fr-FR" sz="2000" u="sng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arrivée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restée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est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60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sommes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sommes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arrivé(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sommes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resté(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sommes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venu(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4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Vous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êtes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êtes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arrivé(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êtes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resté(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êtes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venu(</a:t>
                      </a:r>
                      <a:r>
                        <a:rPr lang="fr-FR" sz="2000" dirty="0">
                          <a:solidFill>
                            <a:srgbClr val="FF3399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69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arrivé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resté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venu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19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 Rounded MT Bold" panose="020F0704030504030204" pitchFamily="34" charset="0"/>
                        </a:rPr>
                        <a:t>Elles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allé</a:t>
                      </a:r>
                      <a:r>
                        <a:rPr lang="fr-FR" sz="2000" u="sng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arrivée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restée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sont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venue</a:t>
                      </a:r>
                      <a:r>
                        <a:rPr lang="fr-FR" sz="200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lang="fr-F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20024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885AB292-EC44-4CF7-9D75-0AE8DECEE2EE}"/>
              </a:ext>
            </a:extLst>
          </p:cNvPr>
          <p:cNvSpPr/>
          <p:nvPr/>
        </p:nvSpPr>
        <p:spPr>
          <a:xfrm rot="20739313">
            <a:off x="7242623" y="556317"/>
            <a:ext cx="4946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Arial Rounded MT Bold" panose="020F0704030504030204" pitchFamily="34" charset="0"/>
              </a:rPr>
              <a:t>Vérifie tes réponses !</a:t>
            </a:r>
          </a:p>
        </p:txBody>
      </p:sp>
      <p:pic>
        <p:nvPicPr>
          <p:cNvPr id="4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B837BAD-92E6-47BD-9F5C-E8BCDCC281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19534" y="6598650"/>
            <a:ext cx="262915" cy="2629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B61A04-A839-4816-8C9D-1165CCE1DC81}"/>
              </a:ext>
            </a:extLst>
          </p:cNvPr>
          <p:cNvSpPr/>
          <p:nvPr/>
        </p:nvSpPr>
        <p:spPr>
          <a:xfrm>
            <a:off x="11701971" y="6060506"/>
            <a:ext cx="480478" cy="78223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27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0">
        <p15:prstTrans prst="fallOver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6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1052</Words>
  <Application>Microsoft Office PowerPoint</Application>
  <PresentationFormat>Widescreen</PresentationFormat>
  <Paragraphs>490</Paragraphs>
  <Slides>14</Slides>
  <Notes>2</Notes>
  <HiddenSlides>0</HiddenSlides>
  <MMClips>37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Impact</vt:lpstr>
      <vt:lpstr>Ravie</vt:lpstr>
      <vt:lpstr>Simplified Arabic</vt:lpstr>
      <vt:lpstr>Wingdings</vt:lpstr>
      <vt:lpstr>Office Theme</vt:lpstr>
      <vt:lpstr>TROISIÈME  ANNÉE  COLLÈGE </vt:lpstr>
      <vt:lpstr>PowerPoint Presentation</vt:lpstr>
      <vt:lpstr>PowerPoint Presentation</vt:lpstr>
      <vt:lpstr>PowerPoint Presentation</vt:lpstr>
      <vt:lpstr>L’accord du verbe avec le sujet</vt:lpstr>
      <vt:lpstr>Complète les vides avec les verbes suivants:</vt:lpstr>
      <vt:lpstr>Exercice 1              Page 74</vt:lpstr>
      <vt:lpstr>Exercice 2               Page 74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 pour votre attention, 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Premiere annee lycee</dc:title>
  <dc:creator>Abdulla Qattoura</dc:creator>
  <cp:lastModifiedBy>SONY</cp:lastModifiedBy>
  <cp:revision>273</cp:revision>
  <dcterms:created xsi:type="dcterms:W3CDTF">2020-03-23T10:17:00Z</dcterms:created>
  <dcterms:modified xsi:type="dcterms:W3CDTF">2020-11-22T07:04:35Z</dcterms:modified>
</cp:coreProperties>
</file>