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25" r:id="rId2"/>
    <p:sldId id="295" r:id="rId3"/>
    <p:sldId id="303" r:id="rId4"/>
    <p:sldId id="331" r:id="rId5"/>
    <p:sldId id="297" r:id="rId6"/>
    <p:sldId id="299" r:id="rId7"/>
    <p:sldId id="298" r:id="rId8"/>
    <p:sldId id="323" r:id="rId9"/>
    <p:sldId id="322" r:id="rId10"/>
    <p:sldId id="324" r:id="rId11"/>
    <p:sldId id="314" r:id="rId12"/>
    <p:sldId id="332" r:id="rId13"/>
    <p:sldId id="309" r:id="rId14"/>
    <p:sldId id="313" r:id="rId15"/>
    <p:sldId id="312" r:id="rId16"/>
    <p:sldId id="328" r:id="rId17"/>
    <p:sldId id="333" r:id="rId18"/>
  </p:sldIdLst>
  <p:sldSz cx="12192000" cy="6858000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66"/>
    <a:srgbClr val="F3F3F3"/>
    <a:srgbClr val="FFCCCC"/>
    <a:srgbClr val="0099CC"/>
    <a:srgbClr val="CC66FF"/>
    <a:srgbClr val="33CCFF"/>
    <a:srgbClr val="FF3399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00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94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51275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B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0312310-B50A-443B-9049-CD1F66FC0257}" type="datetimeFigureOut">
              <a:rPr lang="ar-BH"/>
              <a:pPr>
                <a:defRPr/>
              </a:pPr>
              <a:t>04/04/1442</a:t>
            </a:fld>
            <a:endParaRPr lang="ar-B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BH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51275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AD89827-DB5F-424B-B49C-1B38A0A6A4F5}" type="slidenum">
              <a:rPr lang="ar-BH"/>
              <a:pPr>
                <a:defRPr/>
              </a:pPr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7538084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BH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A594C5A5-3B59-4AF4-9A2E-228AB54A65E8}" type="slidenum">
              <a:rPr lang="ar-BH" altLang="en-US" smtClean="0"/>
              <a:pPr algn="l" rtl="0">
                <a:spcBef>
                  <a:spcPct val="0"/>
                </a:spcBef>
              </a:pPr>
              <a:t>1</a:t>
            </a:fld>
            <a:endParaRPr lang="ar-BH" altLang="en-US" smtClean="0"/>
          </a:p>
        </p:txBody>
      </p:sp>
    </p:spTree>
    <p:extLst>
      <p:ext uri="{BB962C8B-B14F-4D97-AF65-F5344CB8AC3E}">
        <p14:creationId xmlns:p14="http://schemas.microsoft.com/office/powerpoint/2010/main" val="2827172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9BF5378-C809-4F13-9A56-EC5D3EFCAADB}" type="slidenum">
              <a:rPr lang="ar-BH" altLang="en-US" smtClean="0">
                <a:latin typeface="Calibri" panose="020F0502020204030204" pitchFamily="34" charset="0"/>
              </a:rPr>
              <a:pPr/>
              <a:t>5</a:t>
            </a:fld>
            <a:endParaRPr lang="ar-BH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025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en-US" smtClean="0"/>
          </a:p>
        </p:txBody>
      </p:sp>
      <p:sp>
        <p:nvSpPr>
          <p:cNvPr id="1229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E7724C13-CAB3-4461-AB58-9C20DF2BA21A}" type="slidenum">
              <a:rPr lang="ar-BH" altLang="en-US" smtClean="0"/>
              <a:pPr algn="l" rtl="0">
                <a:spcBef>
                  <a:spcPct val="0"/>
                </a:spcBef>
              </a:pPr>
              <a:t>7</a:t>
            </a:fld>
            <a:endParaRPr lang="ar-BH" altLang="en-US" smtClean="0"/>
          </a:p>
        </p:txBody>
      </p:sp>
    </p:spTree>
    <p:extLst>
      <p:ext uri="{BB962C8B-B14F-4D97-AF65-F5344CB8AC3E}">
        <p14:creationId xmlns:p14="http://schemas.microsoft.com/office/powerpoint/2010/main" val="1672099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F571A-62BE-40EC-9A7E-5CEC3C2F868B}" type="datetimeFigureOut">
              <a:rPr lang="en-US"/>
              <a:pPr>
                <a:defRPr/>
              </a:pPr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6F7DA-D370-48DB-AAF6-C688358DC5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86312"/>
      </p:ext>
    </p:extLst>
  </p:cSld>
  <p:clrMapOvr>
    <a:masterClrMapping/>
  </p:clrMapOvr>
  <p:transition spd="slow" advTm="4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D9E7F-BD1A-4276-8A53-6E5ABC16E781}" type="datetimeFigureOut">
              <a:rPr lang="en-US"/>
              <a:pPr>
                <a:defRPr/>
              </a:pPr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DAAAF-7FFA-4ABC-BBAE-B32E61D88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974139"/>
      </p:ext>
    </p:extLst>
  </p:cSld>
  <p:clrMapOvr>
    <a:masterClrMapping/>
  </p:clrMapOvr>
  <p:transition spd="slow" advTm="4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793C0-E687-421B-895D-1105D7A922C1}" type="datetimeFigureOut">
              <a:rPr lang="en-US"/>
              <a:pPr>
                <a:defRPr/>
              </a:pPr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387A3-35D9-49ED-9759-57CA3B5B43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06538"/>
      </p:ext>
    </p:extLst>
  </p:cSld>
  <p:clrMapOvr>
    <a:masterClrMapping/>
  </p:clrMapOvr>
  <p:transition spd="slow" advTm="4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5A727-DE74-4BF0-8600-1806423AFC68}" type="datetimeFigureOut">
              <a:rPr lang="en-US"/>
              <a:pPr>
                <a:defRPr/>
              </a:pPr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D8683-2D00-48E2-BC4A-E4244C2DDF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15408"/>
      </p:ext>
    </p:extLst>
  </p:cSld>
  <p:clrMapOvr>
    <a:masterClrMapping/>
  </p:clrMapOvr>
  <p:transition spd="slow" advTm="4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4FB89-54D2-4DB5-AA04-133743542871}" type="datetimeFigureOut">
              <a:rPr lang="en-US"/>
              <a:pPr>
                <a:defRPr/>
              </a:pPr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011D3-15B7-4172-B6E5-7A93B807FA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80943"/>
      </p:ext>
    </p:extLst>
  </p:cSld>
  <p:clrMapOvr>
    <a:masterClrMapping/>
  </p:clrMapOvr>
  <p:transition spd="slow" advTm="4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16E2A-20D1-4670-B985-2DB7ADDCA7BB}" type="datetimeFigureOut">
              <a:rPr lang="en-US"/>
              <a:pPr>
                <a:defRPr/>
              </a:pPr>
              <a:t>11/19/2020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04D10-0A25-4B81-A73A-3492C786F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80200"/>
      </p:ext>
    </p:extLst>
  </p:cSld>
  <p:clrMapOvr>
    <a:masterClrMapping/>
  </p:clrMapOvr>
  <p:transition spd="slow" advTm="4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105C2-080C-450D-AC6A-7D0811F48729}" type="datetimeFigureOut">
              <a:rPr lang="en-US"/>
              <a:pPr>
                <a:defRPr/>
              </a:pPr>
              <a:t>11/19/2020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81929-8467-490D-A3A0-89BFE7161B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21891"/>
      </p:ext>
    </p:extLst>
  </p:cSld>
  <p:clrMapOvr>
    <a:masterClrMapping/>
  </p:clrMapOvr>
  <p:transition spd="slow" advTm="4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8F3C3-CE13-4AC1-867F-F30D809979B6}" type="datetimeFigureOut">
              <a:rPr lang="en-US"/>
              <a:pPr>
                <a:defRPr/>
              </a:pPr>
              <a:t>11/19/2020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F7AEB-2354-4E67-BBB9-781B9274CA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5026"/>
      </p:ext>
    </p:extLst>
  </p:cSld>
  <p:clrMapOvr>
    <a:masterClrMapping/>
  </p:clrMapOvr>
  <p:transition spd="slow" advTm="4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D7BD2-9299-4299-8699-4CEC1744ACA4}" type="datetimeFigureOut">
              <a:rPr lang="en-US"/>
              <a:pPr>
                <a:defRPr/>
              </a:pPr>
              <a:t>11/19/2020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A15EC-2172-4FA7-B74B-F9A21CE74A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84616"/>
      </p:ext>
    </p:extLst>
  </p:cSld>
  <p:clrMapOvr>
    <a:masterClrMapping/>
  </p:clrMapOvr>
  <p:transition spd="slow" advTm="4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99404-D961-4326-B2E3-89E66959345D}" type="datetimeFigureOut">
              <a:rPr lang="en-US"/>
              <a:pPr>
                <a:defRPr/>
              </a:pPr>
              <a:t>11/19/2020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CB7AF-378F-4926-8852-D230D2F8B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80494"/>
      </p:ext>
    </p:extLst>
  </p:cSld>
  <p:clrMapOvr>
    <a:masterClrMapping/>
  </p:clrMapOvr>
  <p:transition spd="slow" advTm="4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CADEA-37A4-45D7-9145-79D5EC1C8FB3}" type="datetimeFigureOut">
              <a:rPr lang="en-US"/>
              <a:pPr>
                <a:defRPr/>
              </a:pPr>
              <a:t>11/19/2020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82856-E7CC-4893-8345-82DFF8CD5B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607548"/>
      </p:ext>
    </p:extLst>
  </p:cSld>
  <p:clrMapOvr>
    <a:masterClrMapping/>
  </p:clrMapOvr>
  <p:transition spd="slow" advTm="4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95ADA2-5FA0-47AB-BE5E-B74A8EAAD3E8}" type="datetimeFigureOut">
              <a:rPr lang="en-US"/>
              <a:pPr>
                <a:defRPr/>
              </a:pPr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52223C4-1E09-40DB-BEC4-25E9B753E5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400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40.wav"/><Relationship Id="rId7" Type="http://schemas.openxmlformats.org/officeDocument/2006/relationships/image" Target="../media/image4.png"/><Relationship Id="rId2" Type="http://schemas.openxmlformats.org/officeDocument/2006/relationships/audio" Target="../media/audio3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3.wav"/><Relationship Id="rId11" Type="http://schemas.openxmlformats.org/officeDocument/2006/relationships/image" Target="../media/image28.png"/><Relationship Id="rId5" Type="http://schemas.openxmlformats.org/officeDocument/2006/relationships/audio" Target="../media/audio42.wav"/><Relationship Id="rId10" Type="http://schemas.openxmlformats.org/officeDocument/2006/relationships/image" Target="../media/image30.jpeg"/><Relationship Id="rId4" Type="http://schemas.openxmlformats.org/officeDocument/2006/relationships/audio" Target="../media/audio41.wav"/><Relationship Id="rId9" Type="http://schemas.openxmlformats.org/officeDocument/2006/relationships/image" Target="../media/image17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5.wav"/><Relationship Id="rId2" Type="http://schemas.openxmlformats.org/officeDocument/2006/relationships/audio" Target="../media/audio4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8.wav"/><Relationship Id="rId2" Type="http://schemas.openxmlformats.org/officeDocument/2006/relationships/audio" Target="../media/audio4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1.wav"/><Relationship Id="rId5" Type="http://schemas.openxmlformats.org/officeDocument/2006/relationships/audio" Target="../media/audio50.wav"/><Relationship Id="rId4" Type="http://schemas.openxmlformats.org/officeDocument/2006/relationships/audio" Target="../media/audio49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3.wav"/><Relationship Id="rId2" Type="http://schemas.openxmlformats.org/officeDocument/2006/relationships/audio" Target="../media/audio52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5.wav"/><Relationship Id="rId2" Type="http://schemas.openxmlformats.org/officeDocument/2006/relationships/audio" Target="../media/audio5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57.wav"/><Relationship Id="rId4" Type="http://schemas.openxmlformats.org/officeDocument/2006/relationships/audio" Target="../media/audio56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8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0.wav"/><Relationship Id="rId2" Type="http://schemas.openxmlformats.org/officeDocument/2006/relationships/audio" Target="../media/audio59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audio" Target="../media/audio15.wav"/><Relationship Id="rId18" Type="http://schemas.openxmlformats.org/officeDocument/2006/relationships/image" Target="../media/image5.png"/><Relationship Id="rId26" Type="http://schemas.openxmlformats.org/officeDocument/2006/relationships/image" Target="../media/image13.jpeg"/><Relationship Id="rId3" Type="http://schemas.openxmlformats.org/officeDocument/2006/relationships/audio" Target="../media/audio5.wav"/><Relationship Id="rId21" Type="http://schemas.openxmlformats.org/officeDocument/2006/relationships/image" Target="../media/image8.jpeg"/><Relationship Id="rId7" Type="http://schemas.openxmlformats.org/officeDocument/2006/relationships/audio" Target="../media/audio9.wav"/><Relationship Id="rId12" Type="http://schemas.openxmlformats.org/officeDocument/2006/relationships/audio" Target="../media/audio14.wav"/><Relationship Id="rId17" Type="http://schemas.openxmlformats.org/officeDocument/2006/relationships/image" Target="../media/image4.png"/><Relationship Id="rId25" Type="http://schemas.openxmlformats.org/officeDocument/2006/relationships/image" Target="../media/image12.jpeg"/><Relationship Id="rId2" Type="http://schemas.openxmlformats.org/officeDocument/2006/relationships/audio" Target="../media/audio4.wav"/><Relationship Id="rId16" Type="http://schemas.openxmlformats.org/officeDocument/2006/relationships/hyperlink" Target="../../../Doc1.pdf" TargetMode="External"/><Relationship Id="rId20" Type="http://schemas.openxmlformats.org/officeDocument/2006/relationships/image" Target="../media/image7.png"/><Relationship Id="rId29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audio" Target="../media/audio13.wav"/><Relationship Id="rId24" Type="http://schemas.openxmlformats.org/officeDocument/2006/relationships/image" Target="../media/image11.jpeg"/><Relationship Id="rId5" Type="http://schemas.openxmlformats.org/officeDocument/2006/relationships/audio" Target="../media/audio7.wav"/><Relationship Id="rId15" Type="http://schemas.openxmlformats.org/officeDocument/2006/relationships/image" Target="../media/image3.jpeg"/><Relationship Id="rId23" Type="http://schemas.openxmlformats.org/officeDocument/2006/relationships/image" Target="../media/image10.jpeg"/><Relationship Id="rId28" Type="http://schemas.openxmlformats.org/officeDocument/2006/relationships/image" Target="../media/image15.jpeg"/><Relationship Id="rId10" Type="http://schemas.openxmlformats.org/officeDocument/2006/relationships/audio" Target="../media/audio12.wav"/><Relationship Id="rId19" Type="http://schemas.openxmlformats.org/officeDocument/2006/relationships/image" Target="../media/image6.png"/><Relationship Id="rId4" Type="http://schemas.openxmlformats.org/officeDocument/2006/relationships/audio" Target="../media/audio6.wav"/><Relationship Id="rId9" Type="http://schemas.openxmlformats.org/officeDocument/2006/relationships/audio" Target="../media/audio11.wav"/><Relationship Id="rId14" Type="http://schemas.openxmlformats.org/officeDocument/2006/relationships/audio" Target="../media/audio16.wav"/><Relationship Id="rId22" Type="http://schemas.openxmlformats.org/officeDocument/2006/relationships/image" Target="../media/image9.png"/><Relationship Id="rId27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audio" Target="../media/audio19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7.wav"/><Relationship Id="rId5" Type="http://schemas.openxmlformats.org/officeDocument/2006/relationships/audio" Target="../media/audio26.wav"/><Relationship Id="rId4" Type="http://schemas.openxmlformats.org/officeDocument/2006/relationships/audio" Target="../media/audio2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1.png"/><Relationship Id="rId3" Type="http://schemas.openxmlformats.org/officeDocument/2006/relationships/audio" Target="../media/audio28.wav"/><Relationship Id="rId7" Type="http://schemas.openxmlformats.org/officeDocument/2006/relationships/image" Target="../media/image4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1.wav"/><Relationship Id="rId11" Type="http://schemas.openxmlformats.org/officeDocument/2006/relationships/image" Target="../media/image19.jpeg"/><Relationship Id="rId5" Type="http://schemas.openxmlformats.org/officeDocument/2006/relationships/audio" Target="../media/audio30.wav"/><Relationship Id="rId15" Type="http://schemas.openxmlformats.org/officeDocument/2006/relationships/image" Target="../media/image23.png"/><Relationship Id="rId10" Type="http://schemas.openxmlformats.org/officeDocument/2006/relationships/image" Target="../media/image18.jpeg"/><Relationship Id="rId4" Type="http://schemas.openxmlformats.org/officeDocument/2006/relationships/audio" Target="../media/audio29.wav"/><Relationship Id="rId9" Type="http://schemas.openxmlformats.org/officeDocument/2006/relationships/image" Target="../media/image17.wmf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3.wav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35.wav"/><Relationship Id="rId7" Type="http://schemas.openxmlformats.org/officeDocument/2006/relationships/image" Target="../media/image26.png"/><Relationship Id="rId2" Type="http://schemas.openxmlformats.org/officeDocument/2006/relationships/audio" Target="../media/audio3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8.wav"/><Relationship Id="rId5" Type="http://schemas.openxmlformats.org/officeDocument/2006/relationships/audio" Target="../media/audio37.wav"/><Relationship Id="rId10" Type="http://schemas.openxmlformats.org/officeDocument/2006/relationships/image" Target="../media/image29.jpeg"/><Relationship Id="rId4" Type="http://schemas.openxmlformats.org/officeDocument/2006/relationships/audio" Target="../media/audio36.wav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79988" y="5926138"/>
            <a:ext cx="2232025" cy="523875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2</a:t>
            </a:r>
            <a:r>
              <a:rPr lang="fr-FR" sz="2800" b="1" u="sng" baseline="30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ème</a:t>
            </a:r>
            <a:r>
              <a:rPr lang="fr-FR" sz="2800" b="1" u="sng" baseline="30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</a:t>
            </a:r>
            <a:r>
              <a:rPr lang="fr-FR" sz="2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séance  </a:t>
            </a:r>
            <a:endParaRPr lang="en-US" sz="28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3121925" y="3432175"/>
            <a:ext cx="5948149" cy="2387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sz="700" b="1" smtClean="0">
              <a:solidFill>
                <a:srgbClr val="C00000"/>
              </a:solidFill>
            </a:endParaRPr>
          </a:p>
          <a:p>
            <a:pPr eaLnBrk="1" hangingPunct="1">
              <a:defRPr/>
            </a:pPr>
            <a:endParaRPr lang="fr-FR" sz="2800" b="1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>
              <a:defRPr/>
            </a:pPr>
            <a:endParaRPr lang="fr-FR" sz="28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Subtitle 4"/>
          <p:cNvSpPr>
            <a:spLocks noGrp="1" noChangeArrowheads="1"/>
          </p:cNvSpPr>
          <p:nvPr>
            <p:ph type="subTitle" idx="1"/>
          </p:nvPr>
        </p:nvSpPr>
        <p:spPr>
          <a:xfrm>
            <a:off x="4656138" y="3432175"/>
            <a:ext cx="2879725" cy="1006475"/>
          </a:xfrm>
        </p:spPr>
        <p:txBody>
          <a:bodyPr>
            <a:spAutoFit/>
          </a:bodyPr>
          <a:lstStyle/>
          <a:p>
            <a:pPr eaLnBrk="1" hangingPunct="1"/>
            <a:r>
              <a:rPr lang="en-US" altLang="en-US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r>
              <a:rPr lang="fr-FR" altLang="en-US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en-US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pPr eaLnBrk="1" hangingPunct="1"/>
            <a:r>
              <a:rPr lang="en-US" altLang="en-US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Nourriture</a:t>
            </a:r>
            <a:r>
              <a:rPr lang="en-US" altLang="en-US" sz="32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endParaRPr lang="fr-F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37"/>
          <p:cNvSpPr txBox="1">
            <a:spLocks noChangeArrowheads="1"/>
          </p:cNvSpPr>
          <p:nvPr/>
        </p:nvSpPr>
        <p:spPr bwMode="auto">
          <a:xfrm>
            <a:off x="4067175" y="4529138"/>
            <a:ext cx="405765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</a:t>
            </a:r>
            <a:r>
              <a:rPr lang="fr-FR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çon</a:t>
            </a:r>
            <a:r>
              <a:rPr lang="fr-F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1 </a:t>
            </a:r>
            <a:endParaRPr lang="fr-F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Imprint MT Shadow" panose="04020605060303030202" pitchFamily="82" charset="0"/>
            </a:endParaRPr>
          </a:p>
          <a:p>
            <a:pPr eaLnBrk="1" hangingPunct="1">
              <a:defRPr/>
            </a:pPr>
            <a:r>
              <a:rPr lang="fr-FR" sz="4400" dirty="0" smtClean="0">
                <a:latin typeface="Imprint MT Shadow" panose="04020605060303030202" pitchFamily="82" charset="0"/>
              </a:rPr>
              <a:t>Faire les courses</a:t>
            </a:r>
          </a:p>
        </p:txBody>
      </p:sp>
      <p:pic>
        <p:nvPicPr>
          <p:cNvPr id="3081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295275"/>
            <a:ext cx="8035925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330DDDE-D33E-4670-89C1-27E73C8BF356}"/>
              </a:ext>
            </a:extLst>
          </p:cNvPr>
          <p:cNvSpPr txBox="1"/>
          <p:nvPr/>
        </p:nvSpPr>
        <p:spPr>
          <a:xfrm>
            <a:off x="2236443" y="1466856"/>
            <a:ext cx="74040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Français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 </a:t>
            </a:r>
          </a:p>
          <a:p>
            <a:pPr algn="ctr"/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1</a:t>
            </a:r>
            <a:r>
              <a:rPr lang="fr-FR" sz="3600" b="1" baseline="30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er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 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semestre </a:t>
            </a:r>
            <a:endParaRPr lang="ar-BH" sz="36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ndalus" panose="02020603050405020304" pitchFamily="18" charset="-78"/>
            </a:endParaRPr>
          </a:p>
          <a:p>
            <a:pPr algn="ctr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3</a:t>
            </a:r>
            <a:r>
              <a:rPr lang="en-US" sz="3600" b="1" baseline="300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ème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 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ndalus" panose="02020603050405020304" pitchFamily="18" charset="-78"/>
              </a:rPr>
              <a:t>ANNEE COLLEGE</a:t>
            </a:r>
          </a:p>
        </p:txBody>
      </p:sp>
    </p:spTree>
  </p:cSld>
  <p:clrMapOvr>
    <a:masterClrMapping/>
  </p:clrMapOvr>
  <p:transition spd="slow" advTm="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nité 2 nourritu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eçon 1 faire les cour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ème sé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build="p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5"/>
          <p:cNvSpPr txBox="1">
            <a:spLocks noChangeArrowheads="1"/>
          </p:cNvSpPr>
          <p:nvPr/>
        </p:nvSpPr>
        <p:spPr bwMode="auto">
          <a:xfrm>
            <a:off x="3290888" y="430213"/>
            <a:ext cx="897731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ts val="267"/>
              </a:spcBef>
              <a:defRPr/>
            </a:pPr>
            <a:r>
              <a:rPr lang="fr-FR" sz="2667" i="1" dirty="0" smtClean="0">
                <a:latin typeface="Century Gothic" panose="020B0502020202020204" pitchFamily="34" charset="0"/>
              </a:rPr>
              <a:t>Complète par: </a:t>
            </a:r>
            <a:r>
              <a:rPr lang="fr-FR" sz="2667" b="1" dirty="0" smtClean="0">
                <a:latin typeface="Century Gothic" panose="020B0502020202020204" pitchFamily="34" charset="0"/>
              </a:rPr>
              <a:t>« du »</a:t>
            </a:r>
            <a:r>
              <a:rPr lang="fr-FR" sz="2667" dirty="0" smtClean="0">
                <a:latin typeface="Century Gothic" panose="020B0502020202020204" pitchFamily="34" charset="0"/>
              </a:rPr>
              <a:t>,</a:t>
            </a:r>
            <a:r>
              <a:rPr lang="fr-FR" sz="2667" b="1" dirty="0" smtClean="0">
                <a:latin typeface="Century Gothic" panose="020B0502020202020204" pitchFamily="34" charset="0"/>
              </a:rPr>
              <a:t> « de la »</a:t>
            </a:r>
            <a:r>
              <a:rPr lang="fr-FR" sz="2667" dirty="0" smtClean="0">
                <a:latin typeface="Century Gothic" panose="020B0502020202020204" pitchFamily="34" charset="0"/>
              </a:rPr>
              <a:t>,</a:t>
            </a:r>
            <a:r>
              <a:rPr lang="fr-FR" sz="2667" b="1" dirty="0" smtClean="0">
                <a:latin typeface="Century Gothic" panose="020B0502020202020204" pitchFamily="34" charset="0"/>
              </a:rPr>
              <a:t> </a:t>
            </a:r>
            <a:r>
              <a:rPr lang="fr-FR" sz="2667" b="1" dirty="0">
                <a:latin typeface="Century Gothic" panose="020B0502020202020204" pitchFamily="34" charset="0"/>
              </a:rPr>
              <a:t>« </a:t>
            </a:r>
            <a:r>
              <a:rPr lang="fr-FR" sz="2667" b="1" dirty="0" smtClean="0">
                <a:latin typeface="Century Gothic" panose="020B0502020202020204" pitchFamily="34" charset="0"/>
              </a:rPr>
              <a:t>de l’ » </a:t>
            </a:r>
            <a:r>
              <a:rPr lang="fr-FR" sz="2667" i="1" dirty="0" smtClean="0">
                <a:latin typeface="Century Gothic" panose="020B0502020202020204" pitchFamily="34" charset="0"/>
              </a:rPr>
              <a:t>ou</a:t>
            </a:r>
            <a:r>
              <a:rPr lang="fr-FR" sz="2667" b="1" dirty="0" smtClean="0">
                <a:latin typeface="Century Gothic" panose="020B0502020202020204" pitchFamily="34" charset="0"/>
              </a:rPr>
              <a:t> « des »</a:t>
            </a:r>
            <a:endParaRPr lang="fr-FR" sz="2667" dirty="0" smtClean="0">
              <a:latin typeface="Century Gothic" panose="020B0502020202020204" pitchFamily="34" charset="0"/>
            </a:endParaRPr>
          </a:p>
        </p:txBody>
      </p:sp>
      <p:sp>
        <p:nvSpPr>
          <p:cNvPr id="15363" name="ZoneTexte 6"/>
          <p:cNvSpPr txBox="1">
            <a:spLocks noChangeArrowheads="1"/>
          </p:cNvSpPr>
          <p:nvPr/>
        </p:nvSpPr>
        <p:spPr bwMode="auto">
          <a:xfrm>
            <a:off x="49213" y="1722438"/>
            <a:ext cx="121427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dirty="0">
                <a:latin typeface="Century Gothic" panose="020B0502020202020204" pitchFamily="34" charset="0"/>
                <a:ea typeface="맑은 고딕" panose="020B0503020000020004" pitchFamily="34" charset="-127"/>
              </a:rPr>
              <a:t>- Au petit déjeuner, je mange </a:t>
            </a:r>
            <a:r>
              <a:rPr lang="fr-FR" altLang="en-US" sz="2400" dirty="0" smtClean="0">
                <a:latin typeface="Century Gothic" panose="020B0502020202020204" pitchFamily="34" charset="0"/>
                <a:ea typeface="맑은 고딕" panose="020B0503020000020004" pitchFamily="34" charset="-127"/>
              </a:rPr>
              <a:t>........ </a:t>
            </a:r>
            <a:r>
              <a:rPr lang="fr-FR" altLang="en-US" sz="2400" dirty="0" smtClean="0">
                <a:solidFill>
                  <a:srgbClr val="FF0000"/>
                </a:solidFill>
                <a:latin typeface="Century Gothic" panose="020B0502020202020204" pitchFamily="34" charset="0"/>
                <a:ea typeface="맑은 고딕" panose="020B0503020000020004" pitchFamily="34" charset="-127"/>
              </a:rPr>
              <a:t>pain</a:t>
            </a:r>
            <a:r>
              <a:rPr lang="fr-FR" altLang="en-US" sz="2400" dirty="0" smtClean="0">
                <a:latin typeface="Century Gothic" panose="020B0502020202020204" pitchFamily="34" charset="0"/>
                <a:ea typeface="맑은 고딕" panose="020B0503020000020004" pitchFamily="34" charset="-127"/>
              </a:rPr>
              <a:t> </a:t>
            </a:r>
            <a:r>
              <a:rPr lang="fr-FR" altLang="en-US" sz="2400" dirty="0">
                <a:latin typeface="Century Gothic" panose="020B0502020202020204" pitchFamily="34" charset="0"/>
                <a:ea typeface="맑은 고딕" panose="020B0503020000020004" pitchFamily="34" charset="-127"/>
              </a:rPr>
              <a:t>avec </a:t>
            </a:r>
            <a:r>
              <a:rPr lang="fr-FR" altLang="en-US" sz="2400" dirty="0" smtClean="0">
                <a:latin typeface="Century Gothic" panose="020B0502020202020204" pitchFamily="34" charset="0"/>
                <a:ea typeface="맑은 고딕" panose="020B0503020000020004" pitchFamily="34" charset="-127"/>
              </a:rPr>
              <a:t>…… </a:t>
            </a:r>
            <a:r>
              <a:rPr lang="fr-FR" altLang="en-US" sz="2400" dirty="0" smtClean="0">
                <a:solidFill>
                  <a:srgbClr val="FF0000"/>
                </a:solidFill>
                <a:latin typeface="Century Gothic" panose="020B0502020202020204" pitchFamily="34" charset="0"/>
                <a:ea typeface="맑은 고딕" panose="020B0503020000020004" pitchFamily="34" charset="-127"/>
              </a:rPr>
              <a:t>beurre</a:t>
            </a:r>
            <a:r>
              <a:rPr lang="fr-FR" altLang="en-US" sz="2400" dirty="0" smtClean="0">
                <a:latin typeface="Century Gothic" panose="020B0502020202020204" pitchFamily="34" charset="0"/>
                <a:ea typeface="맑은 고딕" panose="020B0503020000020004" pitchFamily="34" charset="-127"/>
              </a:rPr>
              <a:t> </a:t>
            </a:r>
            <a:r>
              <a:rPr lang="fr-FR" altLang="en-US" sz="2400" dirty="0">
                <a:latin typeface="Century Gothic" panose="020B0502020202020204" pitchFamily="34" charset="0"/>
                <a:ea typeface="맑은 고딕" panose="020B0503020000020004" pitchFamily="34" charset="-127"/>
              </a:rPr>
              <a:t>et </a:t>
            </a:r>
            <a:r>
              <a:rPr lang="fr-FR" altLang="en-US" sz="2400" dirty="0" smtClean="0">
                <a:latin typeface="Century Gothic" panose="020B0502020202020204" pitchFamily="34" charset="0"/>
                <a:ea typeface="맑은 고딕" panose="020B0503020000020004" pitchFamily="34" charset="-127"/>
              </a:rPr>
              <a:t>……... </a:t>
            </a:r>
            <a:r>
              <a:rPr lang="fr-FR" altLang="en-US" sz="2400" dirty="0" smtClean="0">
                <a:solidFill>
                  <a:srgbClr val="FF0000"/>
                </a:solidFill>
                <a:latin typeface="Century Gothic" panose="020B0502020202020204" pitchFamily="34" charset="0"/>
                <a:ea typeface="맑은 고딕" panose="020B0503020000020004" pitchFamily="34" charset="-127"/>
              </a:rPr>
              <a:t>confiture</a:t>
            </a:r>
            <a:r>
              <a:rPr lang="fr-FR" altLang="en-US" sz="2400" dirty="0">
                <a:latin typeface="Century Gothic" panose="020B0502020202020204" pitchFamily="34" charset="0"/>
                <a:ea typeface="맑은 고딕" panose="020B0503020000020004" pitchFamily="34" charset="-127"/>
              </a:rPr>
              <a:t>.</a:t>
            </a:r>
          </a:p>
        </p:txBody>
      </p:sp>
      <p:sp>
        <p:nvSpPr>
          <p:cNvPr id="15364" name="ZoneTexte 10"/>
          <p:cNvSpPr txBox="1">
            <a:spLocks noChangeArrowheads="1"/>
          </p:cNvSpPr>
          <p:nvPr/>
        </p:nvSpPr>
        <p:spPr bwMode="auto">
          <a:xfrm>
            <a:off x="0" y="3354388"/>
            <a:ext cx="1219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dirty="0">
                <a:latin typeface="Century Gothic" panose="020B0502020202020204" pitchFamily="34" charset="0"/>
                <a:ea typeface="맑은 고딕" panose="020B0503020000020004" pitchFamily="34" charset="-127"/>
              </a:rPr>
              <a:t>- Le week-end, je mange </a:t>
            </a:r>
            <a:r>
              <a:rPr lang="fr-FR" altLang="en-US" sz="2400" dirty="0" smtClean="0">
                <a:latin typeface="Century Gothic" panose="020B0502020202020204" pitchFamily="34" charset="0"/>
                <a:ea typeface="맑은 고딕" panose="020B0503020000020004" pitchFamily="34" charset="-127"/>
              </a:rPr>
              <a:t>…….. </a:t>
            </a:r>
            <a:r>
              <a:rPr lang="fr-FR" altLang="en-US" sz="2400" dirty="0">
                <a:solidFill>
                  <a:srgbClr val="FF0000"/>
                </a:solidFill>
                <a:latin typeface="Century Gothic" panose="020B0502020202020204" pitchFamily="34" charset="0"/>
                <a:ea typeface="맑은 고딕" panose="020B0503020000020004" pitchFamily="34" charset="-127"/>
              </a:rPr>
              <a:t>céréales</a:t>
            </a:r>
            <a:r>
              <a:rPr lang="fr-FR" altLang="en-US" sz="2400" dirty="0">
                <a:latin typeface="Century Gothic" panose="020B0502020202020204" pitchFamily="34" charset="0"/>
                <a:ea typeface="맑은 고딕" panose="020B0503020000020004" pitchFamily="34" charset="-127"/>
              </a:rPr>
              <a:t> et </a:t>
            </a:r>
            <a:r>
              <a:rPr lang="fr-FR" altLang="en-US" sz="2400" dirty="0" smtClean="0">
                <a:latin typeface="Century Gothic" panose="020B0502020202020204" pitchFamily="34" charset="0"/>
                <a:ea typeface="맑은 고딕" panose="020B0503020000020004" pitchFamily="34" charset="-127"/>
              </a:rPr>
              <a:t>…….. </a:t>
            </a:r>
            <a:r>
              <a:rPr lang="fr-FR" altLang="en-US" sz="2400" dirty="0">
                <a:solidFill>
                  <a:srgbClr val="FF0000"/>
                </a:solidFill>
                <a:latin typeface="Century Gothic" panose="020B0502020202020204" pitchFamily="34" charset="0"/>
                <a:ea typeface="맑은 고딕" panose="020B0503020000020004" pitchFamily="34" charset="-127"/>
              </a:rPr>
              <a:t>croissants</a:t>
            </a:r>
            <a:r>
              <a:rPr lang="fr-FR" altLang="en-US" sz="2400" dirty="0">
                <a:latin typeface="Century Gothic" panose="020B0502020202020204" pitchFamily="34" charset="0"/>
                <a:ea typeface="맑은 고딕" panose="020B0503020000020004" pitchFamily="34" charset="-127"/>
              </a:rPr>
              <a:t>.  </a:t>
            </a:r>
          </a:p>
        </p:txBody>
      </p:sp>
      <p:sp>
        <p:nvSpPr>
          <p:cNvPr id="15365" name="ZoneTexte 15"/>
          <p:cNvSpPr txBox="1">
            <a:spLocks noChangeArrowheads="1"/>
          </p:cNvSpPr>
          <p:nvPr/>
        </p:nvSpPr>
        <p:spPr bwMode="auto">
          <a:xfrm>
            <a:off x="0" y="4986338"/>
            <a:ext cx="122412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dirty="0">
                <a:latin typeface="Century Gothic" panose="020B0502020202020204" pitchFamily="34" charset="0"/>
                <a:ea typeface="맑은 고딕" panose="020B0503020000020004" pitchFamily="34" charset="-127"/>
              </a:rPr>
              <a:t>- Après chaque repas, papa boit ……… </a:t>
            </a:r>
            <a:r>
              <a:rPr lang="fr-FR" altLang="en-US" sz="2400" dirty="0">
                <a:solidFill>
                  <a:srgbClr val="FF0000"/>
                </a:solidFill>
                <a:latin typeface="Century Gothic" panose="020B0502020202020204" pitchFamily="34" charset="0"/>
                <a:ea typeface="맑은 고딕" panose="020B0503020000020004" pitchFamily="34" charset="-127"/>
              </a:rPr>
              <a:t>eau</a:t>
            </a:r>
            <a:r>
              <a:rPr lang="fr-FR" altLang="en-US" sz="2400" dirty="0">
                <a:latin typeface="Century Gothic" panose="020B0502020202020204" pitchFamily="34" charset="0"/>
                <a:ea typeface="맑은 고딕" panose="020B0503020000020004" pitchFamily="34" charset="-127"/>
              </a:rPr>
              <a:t>.  </a:t>
            </a:r>
          </a:p>
        </p:txBody>
      </p:sp>
      <p:pic>
        <p:nvPicPr>
          <p:cNvPr id="15366" name="il_fi" descr="http://4.bp.blogspot.com/_S_FCChY8dWo/TNWHlbOYxEI/AAAAAAAAAbM/eJSXHx6TKxk/s1600/pain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92070">
            <a:off x="5137150" y="1020763"/>
            <a:ext cx="1054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Image 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1028700"/>
            <a:ext cx="11557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 descr="j0287189[1]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213" y="933450"/>
            <a:ext cx="719137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Obraz 6" descr="k4815328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2660650"/>
            <a:ext cx="120015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il_fi" descr="http://www.hasslefreeclipart.com/clipart_food/pastry/croissant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19718">
            <a:off x="7246938" y="2660650"/>
            <a:ext cx="912812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il_fi" descr="http://www.hasslefreeclipart.com/clipart_food/pastry/croissant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9108">
            <a:off x="8159750" y="2805113"/>
            <a:ext cx="91281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xplosion 2 12"/>
          <p:cNvSpPr/>
          <p:nvPr/>
        </p:nvSpPr>
        <p:spPr bwMode="auto">
          <a:xfrm>
            <a:off x="82550" y="106363"/>
            <a:ext cx="3402013" cy="1139825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eaLnBrk="1" hangingPunct="1">
              <a:defRPr/>
            </a:pPr>
            <a:r>
              <a:rPr lang="en-US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Activit</a:t>
            </a:r>
            <a:r>
              <a:rPr lang="fr-FR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é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</a:t>
            </a:r>
            <a:endParaRPr lang="ar-BH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4325" y="6045200"/>
            <a:ext cx="585788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4618037" y="1709737"/>
            <a:ext cx="647700" cy="492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sz="2600" b="1" dirty="0">
                <a:solidFill>
                  <a:schemeClr val="accent1">
                    <a:lumMod val="75000"/>
                  </a:schemeClr>
                </a:solidFill>
              </a:rPr>
              <a:t>du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28492" y="1691482"/>
            <a:ext cx="611188" cy="492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sz="2600" b="1" dirty="0">
                <a:solidFill>
                  <a:schemeClr val="accent1">
                    <a:lumMod val="75000"/>
                  </a:schemeClr>
                </a:solidFill>
              </a:rPr>
              <a:t>du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99661" y="1722047"/>
            <a:ext cx="900000" cy="539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de la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10013" y="3321844"/>
            <a:ext cx="828675" cy="539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des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57894" y="3332456"/>
            <a:ext cx="828675" cy="539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des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46663" y="4929815"/>
            <a:ext cx="957551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de l’</a:t>
            </a:r>
          </a:p>
        </p:txBody>
      </p:sp>
      <p:sp>
        <p:nvSpPr>
          <p:cNvPr id="4" name="Rectangle 3"/>
          <p:cNvSpPr/>
          <p:nvPr/>
        </p:nvSpPr>
        <p:spPr>
          <a:xfrm>
            <a:off x="314325" y="1473958"/>
            <a:ext cx="163347" cy="215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Oval 5"/>
          <p:cNvSpPr/>
          <p:nvPr/>
        </p:nvSpPr>
        <p:spPr>
          <a:xfrm>
            <a:off x="218364" y="3043451"/>
            <a:ext cx="95961" cy="13647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Isosceles Triangle 6"/>
          <p:cNvSpPr/>
          <p:nvPr/>
        </p:nvSpPr>
        <p:spPr>
          <a:xfrm>
            <a:off x="205569" y="4590553"/>
            <a:ext cx="163347" cy="395785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 advTm="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2 act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13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2 act 5 tex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e 10 au petit déjeun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25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25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750"/>
                            </p:stCondLst>
                            <p:childTnLst>
                              <p:par>
                                <p:cTn id="35" presetID="1" presetClass="entr" presetSubtype="0" fill="hold" grpId="0" nodeType="after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de 10 le week e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75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675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750"/>
                            </p:stCondLst>
                            <p:childTnLst>
                              <p:par>
                                <p:cTn id="52" presetID="1" presetClass="entr" presetSubtype="0" fill="hold" grpId="0" nodeType="afterEffect" nodePh="1">
                                  <p:stCondLst>
                                    <p:cond delay="300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lide 10 après chaq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750"/>
                            </p:stCondLst>
                            <p:childTnLst>
                              <p:par>
                                <p:cTn id="55" presetID="3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4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 bwMode="auto">
          <a:xfrm>
            <a:off x="82550" y="106363"/>
            <a:ext cx="3402013" cy="1139825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eaLnBrk="1" hangingPunct="1">
              <a:defRPr/>
            </a:pPr>
            <a:r>
              <a:rPr lang="en-US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Activit</a:t>
            </a:r>
            <a:r>
              <a:rPr lang="fr-FR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é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6</a:t>
            </a:r>
            <a:endParaRPr lang="ar-BH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6387" name="ZoneTexte 2"/>
          <p:cNvSpPr txBox="1">
            <a:spLocks noChangeArrowheads="1"/>
          </p:cNvSpPr>
          <p:nvPr/>
        </p:nvSpPr>
        <p:spPr bwMode="auto">
          <a:xfrm>
            <a:off x="3216275" y="552450"/>
            <a:ext cx="3819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200" b="1" dirty="0">
                <a:latin typeface="Century Gothic" panose="020B0502020202020204" pitchFamily="34" charset="0"/>
              </a:rPr>
              <a:t>Chasse </a:t>
            </a:r>
            <a:r>
              <a:rPr lang="fr-FR" altLang="en-US" sz="3200" b="1" dirty="0" smtClean="0">
                <a:latin typeface="Century Gothic" panose="020B0502020202020204" pitchFamily="34" charset="0"/>
              </a:rPr>
              <a:t>l’intrus.</a:t>
            </a:r>
            <a:endParaRPr lang="fr-FR" alt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4" name="Rogner un rectangle avec un coin diagonal 3"/>
          <p:cNvSpPr/>
          <p:nvPr/>
        </p:nvSpPr>
        <p:spPr>
          <a:xfrm>
            <a:off x="504825" y="1671638"/>
            <a:ext cx="1655763" cy="611187"/>
          </a:xfrm>
          <a:prstGeom prst="snip2Diag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23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Groupe 1</a:t>
            </a:r>
          </a:p>
        </p:txBody>
      </p:sp>
      <p:sp>
        <p:nvSpPr>
          <p:cNvPr id="5" name="Rogner un rectangle avec un coin diagonal 4"/>
          <p:cNvSpPr/>
          <p:nvPr/>
        </p:nvSpPr>
        <p:spPr>
          <a:xfrm>
            <a:off x="498475" y="4283075"/>
            <a:ext cx="1657350" cy="611188"/>
          </a:xfrm>
          <a:prstGeom prst="snip2Diag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23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Groupe 2</a:t>
            </a:r>
          </a:p>
        </p:txBody>
      </p:sp>
      <p:sp>
        <p:nvSpPr>
          <p:cNvPr id="7" name="Rectangle 6"/>
          <p:cNvSpPr/>
          <p:nvPr/>
        </p:nvSpPr>
        <p:spPr>
          <a:xfrm>
            <a:off x="2443163" y="1371600"/>
            <a:ext cx="9175750" cy="10556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farine   –   sel   – maïs   –   pomme   –   lait   –   riz </a:t>
            </a:r>
          </a:p>
        </p:txBody>
      </p:sp>
      <p:sp>
        <p:nvSpPr>
          <p:cNvPr id="8" name="Rectangle 7"/>
          <p:cNvSpPr/>
          <p:nvPr/>
        </p:nvSpPr>
        <p:spPr>
          <a:xfrm>
            <a:off x="2454275" y="4046538"/>
            <a:ext cx="9175750" cy="10556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poire   –   tomate –   thé   –   asperge   –   banane </a:t>
            </a:r>
          </a:p>
        </p:txBody>
      </p:sp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498475" y="2663825"/>
            <a:ext cx="23018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de la </a:t>
            </a:r>
            <a:r>
              <a:rPr lang="fr-FR" altLang="en-US" sz="3200" dirty="0">
                <a:latin typeface="Arial" panose="020B0604020202020204" pitchFamily="34" charset="0"/>
              </a:rPr>
              <a:t>farine</a:t>
            </a:r>
          </a:p>
        </p:txBody>
      </p:sp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3063875" y="2659063"/>
            <a:ext cx="1331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200">
                <a:solidFill>
                  <a:srgbClr val="FF0000"/>
                </a:solidFill>
                <a:latin typeface="Arial" panose="020B0604020202020204" pitchFamily="34" charset="0"/>
              </a:rPr>
              <a:t>du </a:t>
            </a:r>
            <a:r>
              <a:rPr lang="fr-FR" altLang="en-US" sz="3200">
                <a:latin typeface="Arial" panose="020B0604020202020204" pitchFamily="34" charset="0"/>
              </a:rPr>
              <a:t>sel</a:t>
            </a:r>
          </a:p>
        </p:txBody>
      </p:sp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4530725" y="2679700"/>
            <a:ext cx="16557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200">
                <a:solidFill>
                  <a:srgbClr val="FF0000"/>
                </a:solidFill>
                <a:latin typeface="Arial" panose="020B0604020202020204" pitchFamily="34" charset="0"/>
              </a:rPr>
              <a:t>du </a:t>
            </a:r>
            <a:r>
              <a:rPr lang="fr-FR" altLang="en-US" sz="3200">
                <a:latin typeface="Arial" panose="020B0604020202020204" pitchFamily="34" charset="0"/>
              </a:rPr>
              <a:t>maïs</a:t>
            </a:r>
          </a:p>
        </p:txBody>
      </p: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8866188" y="2674938"/>
            <a:ext cx="1381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200">
                <a:solidFill>
                  <a:srgbClr val="FF0000"/>
                </a:solidFill>
                <a:latin typeface="Arial" panose="020B0604020202020204" pitchFamily="34" charset="0"/>
              </a:rPr>
              <a:t>du </a:t>
            </a:r>
            <a:r>
              <a:rPr lang="fr-FR" altLang="en-US" sz="3200">
                <a:latin typeface="Arial" panose="020B0604020202020204" pitchFamily="34" charset="0"/>
              </a:rPr>
              <a:t>lait</a:t>
            </a:r>
          </a:p>
        </p:txBody>
      </p:sp>
      <p:sp>
        <p:nvSpPr>
          <p:cNvPr id="14" name="ZoneTexte 13"/>
          <p:cNvSpPr txBox="1">
            <a:spLocks noChangeArrowheads="1"/>
          </p:cNvSpPr>
          <p:nvPr/>
        </p:nvSpPr>
        <p:spPr bwMode="auto">
          <a:xfrm>
            <a:off x="10347325" y="2674938"/>
            <a:ext cx="1187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200">
                <a:solidFill>
                  <a:srgbClr val="FF0000"/>
                </a:solidFill>
                <a:latin typeface="Arial" panose="020B0604020202020204" pitchFamily="34" charset="0"/>
              </a:rPr>
              <a:t>du </a:t>
            </a:r>
            <a:r>
              <a:rPr lang="fr-FR" altLang="en-US" sz="3200">
                <a:latin typeface="Arial" panose="020B0604020202020204" pitchFamily="34" charset="0"/>
              </a:rPr>
              <a:t>riz</a:t>
            </a:r>
          </a:p>
        </p:txBody>
      </p:sp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6353175" y="2686050"/>
            <a:ext cx="2413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200">
                <a:solidFill>
                  <a:srgbClr val="FF0000"/>
                </a:solidFill>
                <a:latin typeface="Arial" panose="020B0604020202020204" pitchFamily="34" charset="0"/>
              </a:rPr>
              <a:t>une </a:t>
            </a:r>
            <a:r>
              <a:rPr lang="fr-FR" altLang="en-US" sz="3200">
                <a:latin typeface="Arial" panose="020B0604020202020204" pitchFamily="34" charset="0"/>
              </a:rPr>
              <a:t>pomme</a:t>
            </a:r>
          </a:p>
        </p:txBody>
      </p:sp>
      <p:grpSp>
        <p:nvGrpSpPr>
          <p:cNvPr id="6" name="Groupe 20"/>
          <p:cNvGrpSpPr>
            <a:grpSpLocks/>
          </p:cNvGrpSpPr>
          <p:nvPr/>
        </p:nvGrpSpPr>
        <p:grpSpPr bwMode="auto">
          <a:xfrm>
            <a:off x="7299325" y="1781175"/>
            <a:ext cx="1260475" cy="288925"/>
            <a:chOff x="1891862" y="2737945"/>
            <a:chExt cx="1090507" cy="365255"/>
          </a:xfrm>
        </p:grpSpPr>
        <p:cxnSp>
          <p:nvCxnSpPr>
            <p:cNvPr id="19" name="Connecteur droit 18"/>
            <p:cNvCxnSpPr/>
            <p:nvPr/>
          </p:nvCxnSpPr>
          <p:spPr>
            <a:xfrm>
              <a:off x="1891862" y="2743966"/>
              <a:ext cx="1079520" cy="35923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1902849" y="2737945"/>
              <a:ext cx="1079520" cy="35923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ZoneTexte 21"/>
          <p:cNvSpPr txBox="1"/>
          <p:nvPr/>
        </p:nvSpPr>
        <p:spPr>
          <a:xfrm>
            <a:off x="661988" y="5345113"/>
            <a:ext cx="1906587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sz="3200" dirty="0">
                <a:solidFill>
                  <a:srgbClr val="FF0000"/>
                </a:solidFill>
                <a:latin typeface="+mn-lt"/>
                <a:cs typeface="+mn-cs"/>
              </a:rPr>
              <a:t>une</a:t>
            </a:r>
            <a:r>
              <a:rPr lang="fr-FR" sz="3200" dirty="0">
                <a:latin typeface="+mn-lt"/>
                <a:cs typeface="+mn-cs"/>
              </a:rPr>
              <a:t> poire 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2722563" y="5338763"/>
            <a:ext cx="2232025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sz="3200" dirty="0">
                <a:solidFill>
                  <a:srgbClr val="FF0000"/>
                </a:solidFill>
                <a:latin typeface="+mn-lt"/>
                <a:cs typeface="+mn-cs"/>
              </a:rPr>
              <a:t>une</a:t>
            </a:r>
            <a:r>
              <a:rPr lang="fr-FR" sz="3200" dirty="0">
                <a:latin typeface="+mn-lt"/>
                <a:cs typeface="+mn-cs"/>
              </a:rPr>
              <a:t> tomate 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5165725" y="5338763"/>
            <a:ext cx="1285875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fr-FR" sz="3200" dirty="0">
                <a:solidFill>
                  <a:srgbClr val="FF0000"/>
                </a:solidFill>
                <a:latin typeface="+mn-lt"/>
                <a:cs typeface="+mn-cs"/>
              </a:rPr>
              <a:t>du </a:t>
            </a:r>
            <a:r>
              <a:rPr lang="fr-FR" sz="3200" dirty="0">
                <a:latin typeface="+mn-lt"/>
                <a:cs typeface="+mn-cs"/>
              </a:rPr>
              <a:t>thé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6773863" y="5338763"/>
            <a:ext cx="2306637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sz="3200" dirty="0">
                <a:solidFill>
                  <a:srgbClr val="FF0000"/>
                </a:solidFill>
                <a:latin typeface="+mn-lt"/>
                <a:cs typeface="+mn-cs"/>
              </a:rPr>
              <a:t>une</a:t>
            </a:r>
            <a:r>
              <a:rPr lang="fr-FR" sz="3200" dirty="0">
                <a:latin typeface="+mn-lt"/>
                <a:cs typeface="+mn-cs"/>
              </a:rPr>
              <a:t> asperge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9207500" y="5349875"/>
            <a:ext cx="23066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sz="3200" dirty="0">
                <a:solidFill>
                  <a:srgbClr val="FF0000"/>
                </a:solidFill>
                <a:latin typeface="+mn-lt"/>
                <a:cs typeface="+mn-cs"/>
              </a:rPr>
              <a:t>une</a:t>
            </a:r>
            <a:r>
              <a:rPr lang="fr-FR" sz="3200" dirty="0">
                <a:latin typeface="+mn-lt"/>
                <a:cs typeface="+mn-cs"/>
              </a:rPr>
              <a:t> banane</a:t>
            </a:r>
          </a:p>
        </p:txBody>
      </p:sp>
      <p:grpSp>
        <p:nvGrpSpPr>
          <p:cNvPr id="9" name="Groupe 27"/>
          <p:cNvGrpSpPr>
            <a:grpSpLocks/>
          </p:cNvGrpSpPr>
          <p:nvPr/>
        </p:nvGrpSpPr>
        <p:grpSpPr bwMode="auto">
          <a:xfrm>
            <a:off x="6253165" y="4440238"/>
            <a:ext cx="925512" cy="288925"/>
            <a:chOff x="1814931" y="2737945"/>
            <a:chExt cx="1121280" cy="365255"/>
          </a:xfrm>
        </p:grpSpPr>
        <p:cxnSp>
          <p:nvCxnSpPr>
            <p:cNvPr id="29" name="Connecteur droit 28"/>
            <p:cNvCxnSpPr/>
            <p:nvPr/>
          </p:nvCxnSpPr>
          <p:spPr>
            <a:xfrm>
              <a:off x="1814931" y="2743965"/>
              <a:ext cx="1080891" cy="35923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flipV="1">
              <a:off x="1855320" y="2737945"/>
              <a:ext cx="1080891" cy="35923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Tm="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2 act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2 groupe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3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65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1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2 goupe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25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45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65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8500"/>
                            </p:stCondLst>
                            <p:childTnLst>
                              <p:par>
                                <p:cTn id="64" presetID="5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10" grpId="0"/>
      <p:bldP spid="11" grpId="0"/>
      <p:bldP spid="12" grpId="0"/>
      <p:bldP spid="13" grpId="0"/>
      <p:bldP spid="14" grpId="0"/>
      <p:bldP spid="16" grpId="0"/>
      <p:bldP spid="22" grpId="0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xplosion 2 5"/>
          <p:cNvSpPr/>
          <p:nvPr/>
        </p:nvSpPr>
        <p:spPr bwMode="auto">
          <a:xfrm>
            <a:off x="82550" y="106363"/>
            <a:ext cx="3402013" cy="1139825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eaLnBrk="1" hangingPunct="1"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</a:t>
            </a:r>
            <a:r>
              <a:rPr lang="fr-F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ar-BH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1" name="ZoneTexte 6"/>
          <p:cNvSpPr txBox="1">
            <a:spLocks noChangeArrowheads="1"/>
          </p:cNvSpPr>
          <p:nvPr/>
        </p:nvSpPr>
        <p:spPr bwMode="auto">
          <a:xfrm>
            <a:off x="3105150" y="552450"/>
            <a:ext cx="70326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b="1" dirty="0">
                <a:latin typeface="Arial" panose="020B0604020202020204" pitchFamily="34" charset="0"/>
              </a:rPr>
              <a:t>Coche la bonne </a:t>
            </a:r>
            <a:r>
              <a:rPr lang="fr-FR" altLang="en-US" b="1" dirty="0" smtClean="0">
                <a:latin typeface="Arial" panose="020B0604020202020204" pitchFamily="34" charset="0"/>
              </a:rPr>
              <a:t>réponse:</a:t>
            </a:r>
            <a:endParaRPr lang="fr-FR" altLang="en-US" dirty="0">
              <a:latin typeface="Arial" panose="020B0604020202020204" pitchFamily="34" charset="0"/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967682"/>
              </p:ext>
            </p:extLst>
          </p:nvPr>
        </p:nvGraphicFramePr>
        <p:xfrm>
          <a:off x="1389063" y="1697038"/>
          <a:ext cx="9264767" cy="3034846"/>
        </p:xfrm>
        <a:graphic>
          <a:graphicData uri="http://schemas.openxmlformats.org/drawingml/2006/table">
            <a:tbl>
              <a:tblPr/>
              <a:tblGrid>
                <a:gridCol w="20643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01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001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001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80010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978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4" marR="68584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Calibri"/>
                          <a:ea typeface="Calibri"/>
                          <a:cs typeface="Arial"/>
                        </a:rPr>
                        <a:t>V</a:t>
                      </a:r>
                      <a:r>
                        <a:rPr lang="fr-FR" sz="2000" b="1" dirty="0" err="1">
                          <a:latin typeface="Calibri"/>
                          <a:ea typeface="Calibri"/>
                          <a:cs typeface="Arial"/>
                        </a:rPr>
                        <a:t>iande</a:t>
                      </a:r>
                      <a:endParaRPr lang="fr-FR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latin typeface="Calibri"/>
                          <a:ea typeface="Calibri"/>
                          <a:cs typeface="Arial"/>
                        </a:rPr>
                        <a:t>Champignons</a:t>
                      </a:r>
                      <a:endParaRPr lang="fr-FR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latin typeface="Calibri"/>
                          <a:ea typeface="Calibri"/>
                          <a:cs typeface="Arial"/>
                        </a:rPr>
                        <a:t>Lait</a:t>
                      </a:r>
                      <a:endParaRPr lang="fr-FR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latin typeface="Calibri"/>
                          <a:ea typeface="Calibri"/>
                          <a:cs typeface="Arial"/>
                        </a:rPr>
                        <a:t>Sucre vanillé</a:t>
                      </a:r>
                      <a:endParaRPr lang="fr-FR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9255">
                <a:tc>
                  <a:txBody>
                    <a:bodyPr/>
                    <a:lstStyle/>
                    <a:p>
                      <a:pPr marL="1440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2000" b="1" baseline="0" dirty="0" smtClean="0"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r>
                        <a:rPr lang="fr-FR" sz="2000" b="1" dirty="0" smtClean="0">
                          <a:latin typeface="Calibri"/>
                          <a:ea typeface="Calibri"/>
                          <a:cs typeface="Arial"/>
                        </a:rPr>
                        <a:t>Un </a:t>
                      </a:r>
                      <a:r>
                        <a:rPr lang="fr-FR" sz="2000" b="1" dirty="0">
                          <a:latin typeface="Calibri"/>
                          <a:ea typeface="Calibri"/>
                          <a:cs typeface="Arial"/>
                        </a:rPr>
                        <a:t>kilo de</a:t>
                      </a:r>
                      <a:endParaRPr lang="fr-FR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9255">
                <a:tc>
                  <a:txBody>
                    <a:bodyPr/>
                    <a:lstStyle/>
                    <a:p>
                      <a:pPr marL="1440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 smtClean="0">
                          <a:latin typeface="Calibri"/>
                          <a:ea typeface="Calibri"/>
                          <a:cs typeface="Arial"/>
                        </a:rPr>
                        <a:t> Un </a:t>
                      </a:r>
                      <a:r>
                        <a:rPr lang="fr-FR" sz="2000" b="1" dirty="0">
                          <a:latin typeface="Calibri"/>
                          <a:ea typeface="Calibri"/>
                          <a:cs typeface="Arial"/>
                        </a:rPr>
                        <a:t>litre de</a:t>
                      </a:r>
                      <a:endParaRPr lang="fr-FR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9255">
                <a:tc>
                  <a:txBody>
                    <a:bodyPr/>
                    <a:lstStyle/>
                    <a:p>
                      <a:pPr marL="1440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 smtClean="0">
                          <a:latin typeface="Calibri"/>
                          <a:ea typeface="Calibri"/>
                          <a:cs typeface="Arial"/>
                        </a:rPr>
                        <a:t> Un sachet de</a:t>
                      </a:r>
                      <a:endParaRPr lang="fr-FR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9255">
                <a:tc>
                  <a:txBody>
                    <a:bodyPr/>
                    <a:lstStyle/>
                    <a:p>
                      <a:pPr marL="1440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 smtClean="0">
                          <a:latin typeface="Calibri"/>
                          <a:ea typeface="Calibri"/>
                          <a:cs typeface="Arial"/>
                        </a:rPr>
                        <a:t> Une boîte </a:t>
                      </a:r>
                      <a:r>
                        <a:rPr lang="fr-FR" sz="2000" b="1" dirty="0">
                          <a:latin typeface="Calibri"/>
                          <a:ea typeface="Calibri"/>
                          <a:cs typeface="Arial"/>
                        </a:rPr>
                        <a:t>de</a:t>
                      </a:r>
                      <a:endParaRPr lang="fr-FR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900363" y="2554288"/>
            <a:ext cx="468312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4137025" y="2509838"/>
            <a:ext cx="422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X</a:t>
            </a:r>
          </a:p>
        </p:txBody>
      </p:sp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7648575" y="3068288"/>
            <a:ext cx="399906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X</a:t>
            </a:r>
          </a:p>
        </p:txBody>
      </p: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9402041" y="3621852"/>
            <a:ext cx="4238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X</a:t>
            </a:r>
          </a:p>
        </p:txBody>
      </p:sp>
      <p:sp>
        <p:nvSpPr>
          <p:cNvPr id="14" name="ZoneTexte 13"/>
          <p:cNvSpPr txBox="1">
            <a:spLocks noChangeArrowheads="1"/>
          </p:cNvSpPr>
          <p:nvPr/>
        </p:nvSpPr>
        <p:spPr bwMode="auto">
          <a:xfrm>
            <a:off x="5894446" y="4188732"/>
            <a:ext cx="423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026069944"/>
      </p:ext>
    </p:extLst>
  </p:cSld>
  <p:clrMapOvr>
    <a:masterClrMapping/>
  </p:clrMapOvr>
  <p:transition spd="slow" advClick="0" advTm="3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de 12 énoncé - trim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12 réponse - un kilo de via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e 12 réponse - un litre de la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de 12 réponse - un sachet de sucre vanill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4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lide 12 réponse - une boite de champign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 bwMode="auto">
          <a:xfrm>
            <a:off x="146049" y="106363"/>
            <a:ext cx="3384000" cy="108426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eaLnBrk="1" hangingPunct="1">
              <a:defRPr/>
            </a:pPr>
            <a:r>
              <a:rPr lang="en-US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Activit</a:t>
            </a:r>
            <a:r>
              <a:rPr lang="fr-FR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é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8</a:t>
            </a:r>
            <a:endParaRPr lang="ar-BH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8435" name="ZoneTexte 5"/>
          <p:cNvSpPr txBox="1">
            <a:spLocks noChangeArrowheads="1"/>
          </p:cNvSpPr>
          <p:nvPr/>
        </p:nvSpPr>
        <p:spPr bwMode="auto">
          <a:xfrm>
            <a:off x="3306763" y="400050"/>
            <a:ext cx="6046787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263"/>
              </a:spcBef>
              <a:buFontTx/>
              <a:buNone/>
            </a:pPr>
            <a:r>
              <a:rPr lang="fr-FR" altLang="en-US" sz="3200" b="1" dirty="0">
                <a:latin typeface="Century Gothic" panose="020B0502020202020204" pitchFamily="34" charset="0"/>
              </a:rPr>
              <a:t>Relie par une </a:t>
            </a:r>
            <a:r>
              <a:rPr lang="fr-FR" altLang="en-US" sz="3200" b="1" dirty="0" smtClean="0">
                <a:latin typeface="Century Gothic" panose="020B0502020202020204" pitchFamily="34" charset="0"/>
              </a:rPr>
              <a:t>flèche:</a:t>
            </a:r>
            <a:endParaRPr lang="fr-FR" alt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18436" name="ZoneTexte 7"/>
          <p:cNvSpPr txBox="1">
            <a:spLocks noChangeArrowheads="1"/>
          </p:cNvSpPr>
          <p:nvPr/>
        </p:nvSpPr>
        <p:spPr bwMode="auto">
          <a:xfrm>
            <a:off x="706582" y="1403350"/>
            <a:ext cx="6226031" cy="504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fr-FR" altLang="en-US" sz="3200" dirty="0">
                <a:latin typeface="Century Gothic" panose="020B0502020202020204" pitchFamily="34" charset="0"/>
              </a:rPr>
              <a:t>Il </a:t>
            </a:r>
            <a:r>
              <a:rPr lang="fr-FR" altLang="en-US" sz="3200" dirty="0" smtClean="0">
                <a:latin typeface="Century Gothic" panose="020B0502020202020204" pitchFamily="34" charset="0"/>
              </a:rPr>
              <a:t>faut manger </a:t>
            </a: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None/>
            </a:pPr>
            <a:r>
              <a:rPr lang="fr-FR" altLang="en-US" sz="3200" dirty="0">
                <a:latin typeface="Century Gothic" panose="020B0502020202020204" pitchFamily="34" charset="0"/>
              </a:rPr>
              <a:t>Il faut acheter des légumes</a:t>
            </a: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None/>
            </a:pPr>
            <a:r>
              <a:rPr lang="fr-FR" altLang="en-US" sz="3200" dirty="0">
                <a:latin typeface="Century Gothic" panose="020B0502020202020204" pitchFamily="34" charset="0"/>
              </a:rPr>
              <a:t>Il faut boire </a:t>
            </a: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None/>
            </a:pPr>
            <a:r>
              <a:rPr lang="fr-FR" altLang="en-US" sz="3200" dirty="0">
                <a:latin typeface="Century Gothic" panose="020B0502020202020204" pitchFamily="34" charset="0"/>
              </a:rPr>
              <a:t>Il faut choisir du poisson</a:t>
            </a:r>
          </a:p>
        </p:txBody>
      </p:sp>
      <p:sp>
        <p:nvSpPr>
          <p:cNvPr id="18437" name="ZoneTexte 8"/>
          <p:cNvSpPr txBox="1">
            <a:spLocks noChangeArrowheads="1"/>
          </p:cNvSpPr>
          <p:nvPr/>
        </p:nvSpPr>
        <p:spPr bwMode="auto">
          <a:xfrm>
            <a:off x="7629100" y="1373188"/>
            <a:ext cx="4449170" cy="475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250000"/>
              </a:lnSpc>
              <a:spcBef>
                <a:spcPct val="0"/>
              </a:spcBef>
              <a:buNone/>
            </a:pPr>
            <a:r>
              <a:rPr lang="fr-FR" altLang="en-US" sz="3000" dirty="0">
                <a:latin typeface="Century Gothic" panose="020B0502020202020204" pitchFamily="34" charset="0"/>
              </a:rPr>
              <a:t>des légumes de saison </a:t>
            </a: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fr-FR" altLang="en-US" sz="3200" dirty="0">
                <a:latin typeface="Century Gothic" panose="020B0502020202020204" pitchFamily="34" charset="0"/>
              </a:rPr>
              <a:t>équilibrée</a:t>
            </a: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fr-FR" altLang="en-US" sz="3200" dirty="0">
                <a:latin typeface="Century Gothic" panose="020B0502020202020204" pitchFamily="34" charset="0"/>
              </a:rPr>
              <a:t>frais</a:t>
            </a: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fr-FR" altLang="en-US" sz="3200" dirty="0">
                <a:latin typeface="Century Gothic" panose="020B0502020202020204" pitchFamily="34" charset="0"/>
              </a:rPr>
              <a:t>beaucoup d’eau</a:t>
            </a:r>
          </a:p>
        </p:txBody>
      </p:sp>
      <p:sp>
        <p:nvSpPr>
          <p:cNvPr id="18438" name="ZoneTexte 5"/>
          <p:cNvSpPr txBox="1">
            <a:spLocks noChangeArrowheads="1"/>
          </p:cNvSpPr>
          <p:nvPr/>
        </p:nvSpPr>
        <p:spPr bwMode="auto">
          <a:xfrm>
            <a:off x="3698875" y="1077913"/>
            <a:ext cx="539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8439" name="ZoneTexte 6"/>
          <p:cNvSpPr txBox="1">
            <a:spLocks noChangeArrowheads="1"/>
          </p:cNvSpPr>
          <p:nvPr/>
        </p:nvSpPr>
        <p:spPr bwMode="auto">
          <a:xfrm>
            <a:off x="8928100" y="1052513"/>
            <a:ext cx="539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600" b="1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3819597" y="2249343"/>
            <a:ext cx="3809503" cy="1176245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6230144" y="2249343"/>
            <a:ext cx="1398956" cy="127252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3639712" y="4727968"/>
            <a:ext cx="3989388" cy="11414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5724348" y="4727969"/>
            <a:ext cx="1904752" cy="1177525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23863" y="5689600"/>
            <a:ext cx="463550" cy="450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ransition spd="slow" advClick="0" advTm="3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ctivit__ 8 rel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250"/>
                            </p:stCondLst>
                            <p:childTnLst>
                              <p:par>
                                <p:cTn id="13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2 act1 obj 2 solu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25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750"/>
                            </p:stCondLst>
                            <p:childTnLst>
                              <p:par>
                                <p:cTn id="23" presetID="35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3000"/>
                            </p:stCondLst>
                            <p:childTnLst>
                              <p:par>
                                <p:cTn id="30" presetID="35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6750"/>
                            </p:stCondLst>
                            <p:childTnLst>
                              <p:par>
                                <p:cTn id="37" presetID="3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 bwMode="auto">
          <a:xfrm>
            <a:off x="200024" y="174625"/>
            <a:ext cx="3384000" cy="1138238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eaLnBrk="1" hangingPunct="1">
              <a:defRPr/>
            </a:pPr>
            <a:r>
              <a:rPr lang="en-US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Activit</a:t>
            </a:r>
            <a:r>
              <a:rPr lang="fr-FR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é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9</a:t>
            </a:r>
            <a:endParaRPr lang="ar-BH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9459" name="ZoneTexte 5"/>
          <p:cNvSpPr txBox="1">
            <a:spLocks noChangeArrowheads="1"/>
          </p:cNvSpPr>
          <p:nvPr/>
        </p:nvSpPr>
        <p:spPr bwMode="auto">
          <a:xfrm>
            <a:off x="415925" y="1312863"/>
            <a:ext cx="11360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263"/>
              </a:spcBef>
              <a:buFontTx/>
              <a:buNone/>
            </a:pPr>
            <a:r>
              <a:rPr lang="fr-FR" altLang="en-US" sz="2600" b="1" dirty="0">
                <a:latin typeface="Century Gothic" panose="020B0502020202020204" pitchFamily="34" charset="0"/>
              </a:rPr>
              <a:t>Donne des conseils pour faire les courses comme dans cet </a:t>
            </a:r>
            <a:r>
              <a:rPr lang="fr-FR" altLang="en-US" sz="2600" b="1" dirty="0" smtClean="0">
                <a:latin typeface="Century Gothic" panose="020B0502020202020204" pitchFamily="34" charset="0"/>
              </a:rPr>
              <a:t>exemple:</a:t>
            </a:r>
            <a:endParaRPr lang="fr-FR" altLang="en-US" sz="2600" b="1" i="1" dirty="0">
              <a:latin typeface="Century Gothic" panose="020B0502020202020204" pitchFamily="34" charset="0"/>
            </a:endParaRPr>
          </a:p>
        </p:txBody>
      </p:sp>
      <p:sp>
        <p:nvSpPr>
          <p:cNvPr id="19460" name="ZoneTexte 3"/>
          <p:cNvSpPr txBox="1">
            <a:spLocks noChangeArrowheads="1"/>
          </p:cNvSpPr>
          <p:nvPr/>
        </p:nvSpPr>
        <p:spPr bwMode="auto">
          <a:xfrm>
            <a:off x="860425" y="2006600"/>
            <a:ext cx="10563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u="sng" dirty="0" smtClean="0">
                <a:latin typeface="Century Gothic" panose="020B0502020202020204" pitchFamily="34" charset="0"/>
              </a:rPr>
              <a:t>Exemple: </a:t>
            </a:r>
            <a:r>
              <a:rPr lang="fr-FR" altLang="en-US" dirty="0" smtClean="0">
                <a:latin typeface="Century Gothic" panose="020B0502020202020204" pitchFamily="34" charset="0"/>
              </a:rPr>
              <a:t>Il faut choisir du poisson frais. </a:t>
            </a:r>
            <a:endParaRPr lang="fr-FR" altLang="en-US" dirty="0">
              <a:latin typeface="Century Gothic" panose="020B0502020202020204" pitchFamily="34" charset="0"/>
            </a:endParaRPr>
          </a:p>
        </p:txBody>
      </p:sp>
      <p:sp>
        <p:nvSpPr>
          <p:cNvPr id="19461" name="ZoneTexte 4"/>
          <p:cNvSpPr txBox="1">
            <a:spLocks noChangeArrowheads="1"/>
          </p:cNvSpPr>
          <p:nvPr/>
        </p:nvSpPr>
        <p:spPr bwMode="auto">
          <a:xfrm>
            <a:off x="490538" y="3043238"/>
            <a:ext cx="104282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6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Je te conseille de  </a:t>
            </a:r>
            <a:r>
              <a:rPr lang="fr-FR" altLang="en-US" sz="3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……………….. </a:t>
            </a:r>
          </a:p>
        </p:txBody>
      </p:sp>
      <p:sp>
        <p:nvSpPr>
          <p:cNvPr id="19463" name="ZoneTexte 6"/>
          <p:cNvSpPr txBox="1">
            <a:spLocks noChangeArrowheads="1"/>
          </p:cNvSpPr>
          <p:nvPr/>
        </p:nvSpPr>
        <p:spPr bwMode="auto">
          <a:xfrm>
            <a:off x="608013" y="4029075"/>
            <a:ext cx="10426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Tu peux ……………….. </a:t>
            </a:r>
          </a:p>
        </p:txBody>
      </p:sp>
      <p:sp>
        <p:nvSpPr>
          <p:cNvPr id="19464" name="ZoneTexte 7"/>
          <p:cNvSpPr txBox="1">
            <a:spLocks noChangeArrowheads="1"/>
          </p:cNvSpPr>
          <p:nvPr/>
        </p:nvSpPr>
        <p:spPr bwMode="auto">
          <a:xfrm>
            <a:off x="495300" y="5067300"/>
            <a:ext cx="7488000" cy="6477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Il faut </a:t>
            </a:r>
            <a:r>
              <a:rPr lang="fr-FR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……………….. </a:t>
            </a:r>
          </a:p>
        </p:txBody>
      </p:sp>
      <p:sp>
        <p:nvSpPr>
          <p:cNvPr id="3" name="Rectangle 2"/>
          <p:cNvSpPr/>
          <p:nvPr/>
        </p:nvSpPr>
        <p:spPr>
          <a:xfrm>
            <a:off x="3721100" y="3026569"/>
            <a:ext cx="6553200" cy="673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fr-FR" sz="36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d’acheter des légumes frais.</a:t>
            </a:r>
          </a:p>
        </p:txBody>
      </p:sp>
      <p:sp>
        <p:nvSpPr>
          <p:cNvPr id="9" name="Rectangle 8"/>
          <p:cNvSpPr/>
          <p:nvPr/>
        </p:nvSpPr>
        <p:spPr>
          <a:xfrm>
            <a:off x="1917700" y="5055394"/>
            <a:ext cx="6084000" cy="673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choisir des fruits de saison.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76500" y="4010025"/>
            <a:ext cx="8388000" cy="673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6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t’approvisionner chez un poissonnier. </a:t>
            </a:r>
          </a:p>
        </p:txBody>
      </p:sp>
      <p:sp>
        <p:nvSpPr>
          <p:cNvPr id="4" name="Rectangle 3"/>
          <p:cNvSpPr/>
          <p:nvPr/>
        </p:nvSpPr>
        <p:spPr>
          <a:xfrm>
            <a:off x="5650173" y="368490"/>
            <a:ext cx="341194" cy="259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 advTm="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de 14 activité 9 énonc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0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15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51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14 je te conseille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76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e 14 tu peux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51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de 14 il faut choisir des frui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  <p:bldP spid="10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20700" y="393700"/>
            <a:ext cx="1871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 dirty="0">
                <a:latin typeface="Century Gothic" panose="020B0502020202020204" pitchFamily="34" charset="0"/>
              </a:rPr>
              <a:t>Production</a:t>
            </a:r>
          </a:p>
        </p:txBody>
      </p:sp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1233054" y="855663"/>
            <a:ext cx="9784195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 dirty="0">
                <a:latin typeface="Century Gothic" panose="020B0502020202020204" pitchFamily="34" charset="0"/>
              </a:rPr>
              <a:t> </a:t>
            </a:r>
            <a:r>
              <a:rPr lang="fr-FR" altLang="en-US" sz="2200" b="1" dirty="0" smtClean="0">
                <a:latin typeface="Century Gothic" panose="020B0502020202020204" pitchFamily="34" charset="0"/>
              </a:rPr>
              <a:t>Écris </a:t>
            </a:r>
            <a:r>
              <a:rPr lang="fr-FR" altLang="en-US" sz="2200" b="1" dirty="0">
                <a:latin typeface="Century Gothic" panose="020B0502020202020204" pitchFamily="34" charset="0"/>
              </a:rPr>
              <a:t>un mail à ton ami où tu lui parles de tes habitudes alimentaires. N’oublie pas de lui présenter quelques spécialités bahreïniennes.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470855"/>
              </p:ext>
            </p:extLst>
          </p:nvPr>
        </p:nvGraphicFramePr>
        <p:xfrm>
          <a:off x="1136650" y="1824038"/>
          <a:ext cx="9918700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18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2000" dirty="0" smtClean="0">
                          <a:latin typeface="Century Gothic" panose="020B0502020202020204" pitchFamily="34" charset="0"/>
                        </a:rPr>
                        <a:t>De : …………………………………………………………….</a:t>
                      </a:r>
                      <a:endParaRPr lang="fr-FR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dirty="0" smtClean="0">
                          <a:latin typeface="Century Gothic" panose="020B0502020202020204" pitchFamily="34" charset="0"/>
                        </a:rPr>
                        <a:t>À : ………………………………………………………………..</a:t>
                      </a:r>
                      <a:endParaRPr lang="fr-FR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dirty="0" smtClean="0">
                          <a:latin typeface="Century Gothic" panose="020B0502020202020204" pitchFamily="34" charset="0"/>
                        </a:rPr>
                        <a:t>Objet : …………………………………………………………………………………</a:t>
                      </a:r>
                      <a:endParaRPr lang="fr-FR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fr-FR" dirty="0" smtClean="0"/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slow" advTm="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2 PROD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348889"/>
              </p:ext>
            </p:extLst>
          </p:nvPr>
        </p:nvGraphicFramePr>
        <p:xfrm>
          <a:off x="627797" y="218359"/>
          <a:ext cx="11068334" cy="61551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683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63171">
                <a:tc>
                  <a:txBody>
                    <a:bodyPr/>
                    <a:lstStyle/>
                    <a:p>
                      <a:r>
                        <a:rPr lang="fr-FR" dirty="0" smtClean="0"/>
                        <a:t>De: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3171">
                <a:tc>
                  <a:txBody>
                    <a:bodyPr/>
                    <a:lstStyle/>
                    <a:p>
                      <a:r>
                        <a:rPr lang="fr-FR" dirty="0" smtClean="0"/>
                        <a:t>À: 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3171">
                <a:tc>
                  <a:txBody>
                    <a:bodyPr/>
                    <a:lstStyle/>
                    <a:p>
                      <a:r>
                        <a:rPr lang="fr-FR" dirty="0" smtClean="0"/>
                        <a:t>Objet: 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6563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fr-FR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09583" y="259308"/>
            <a:ext cx="663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entury Gothic" panose="020B0502020202020204" pitchFamily="34" charset="0"/>
              </a:rPr>
              <a:t>khaled_abdallah@gmail.bh</a:t>
            </a:r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1828" y="725604"/>
            <a:ext cx="663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entury Gothic" panose="020B0502020202020204" pitchFamily="34" charset="0"/>
              </a:rPr>
              <a:t>léo_martin@wanadoo.fr</a:t>
            </a:r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0506" y="1191905"/>
            <a:ext cx="663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entury Gothic" panose="020B0502020202020204" pitchFamily="34" charset="0"/>
              </a:rPr>
              <a:t>Mon régime alimentaire</a:t>
            </a:r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7057" y="1658197"/>
            <a:ext cx="10668005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algn="just">
              <a:spcAft>
                <a:spcPts val="600"/>
              </a:spcAft>
            </a:pPr>
            <a:r>
              <a:rPr lang="fr-FR" sz="2200" dirty="0">
                <a:latin typeface="Century Gothic" panose="020B0502020202020204" pitchFamily="34" charset="0"/>
              </a:rPr>
              <a:t>Cher Léo,</a:t>
            </a:r>
          </a:p>
          <a:p>
            <a:pPr algn="just">
              <a:spcAft>
                <a:spcPts val="600"/>
              </a:spcAft>
            </a:pPr>
            <a:r>
              <a:rPr lang="fr-FR" sz="2200" dirty="0">
                <a:latin typeface="Century Gothic" panose="020B0502020202020204" pitchFamily="34" charset="0"/>
              </a:rPr>
              <a:t>   Je vais te parler dans cette lettre de mes habitudes alimentaires.</a:t>
            </a:r>
          </a:p>
          <a:p>
            <a:pPr algn="just">
              <a:spcAft>
                <a:spcPts val="600"/>
              </a:spcAft>
            </a:pPr>
            <a:r>
              <a:rPr lang="fr-FR" sz="2200" dirty="0">
                <a:latin typeface="Century Gothic" panose="020B0502020202020204" pitchFamily="34" charset="0"/>
              </a:rPr>
              <a:t>   Au petit déjeuner, je bois du chocolat chaud et je mange du pain avec du beurre et du miel.</a:t>
            </a:r>
          </a:p>
          <a:p>
            <a:pPr algn="just">
              <a:spcAft>
                <a:spcPts val="600"/>
              </a:spcAft>
            </a:pPr>
            <a:r>
              <a:rPr lang="fr-FR" sz="2200" dirty="0">
                <a:latin typeface="Century Gothic" panose="020B0502020202020204" pitchFamily="34" charset="0"/>
              </a:rPr>
              <a:t>   Au déjeuner, je mange de la salade, du riz et des fruits. J’adore le </a:t>
            </a:r>
            <a:r>
              <a:rPr lang="fr-FR" sz="2200" dirty="0" err="1">
                <a:latin typeface="Century Gothic" panose="020B0502020202020204" pitchFamily="34" charset="0"/>
              </a:rPr>
              <a:t>Biryani</a:t>
            </a:r>
            <a:r>
              <a:rPr lang="fr-FR" sz="2200" dirty="0">
                <a:latin typeface="Century Gothic" panose="020B0502020202020204" pitchFamily="34" charset="0"/>
              </a:rPr>
              <a:t>, c’est un plat très connu au Bahreïn. Il est fait à base de riz, préparé avec des épices et de la viande.</a:t>
            </a:r>
          </a:p>
          <a:p>
            <a:pPr algn="just">
              <a:spcAft>
                <a:spcPts val="600"/>
              </a:spcAft>
            </a:pPr>
            <a:r>
              <a:rPr lang="fr-FR" sz="2200" dirty="0">
                <a:latin typeface="Century Gothic" panose="020B0502020202020204" pitchFamily="34" charset="0"/>
              </a:rPr>
              <a:t>   Au goûter, je mange de la </a:t>
            </a:r>
            <a:r>
              <a:rPr lang="fr-FR" sz="2200" dirty="0" err="1">
                <a:latin typeface="Century Gothic" panose="020B0502020202020204" pitchFamily="34" charset="0"/>
              </a:rPr>
              <a:t>Basboosa</a:t>
            </a:r>
            <a:r>
              <a:rPr lang="fr-FR" sz="2200" dirty="0">
                <a:latin typeface="Century Gothic" panose="020B0502020202020204" pitchFamily="34" charset="0"/>
              </a:rPr>
              <a:t>, de la Oum Ali ou du </a:t>
            </a:r>
            <a:r>
              <a:rPr lang="fr-FR" sz="2200" dirty="0" err="1">
                <a:latin typeface="Century Gothic" panose="020B0502020202020204" pitchFamily="34" charset="0"/>
              </a:rPr>
              <a:t>Maamoul</a:t>
            </a:r>
            <a:r>
              <a:rPr lang="fr-FR" sz="2200" dirty="0">
                <a:latin typeface="Century Gothic" panose="020B0502020202020204" pitchFamily="34" charset="0"/>
              </a:rPr>
              <a:t>. Ce sont des gâteaux délicieux.</a:t>
            </a:r>
          </a:p>
          <a:p>
            <a:pPr algn="just">
              <a:spcAft>
                <a:spcPts val="600"/>
              </a:spcAft>
            </a:pPr>
            <a:r>
              <a:rPr lang="fr-FR" sz="2200" dirty="0">
                <a:latin typeface="Century Gothic" panose="020B0502020202020204" pitchFamily="34" charset="0"/>
              </a:rPr>
              <a:t>   Au dîner, je mange léger : une soupe et une salade.</a:t>
            </a:r>
          </a:p>
          <a:p>
            <a:pPr algn="just">
              <a:spcAft>
                <a:spcPts val="600"/>
              </a:spcAft>
            </a:pPr>
            <a:r>
              <a:rPr lang="fr-FR" sz="2200" dirty="0">
                <a:latin typeface="Century Gothic" panose="020B0502020202020204" pitchFamily="34" charset="0"/>
              </a:rPr>
              <a:t>  À bientôt dans mon pays.</a:t>
            </a:r>
          </a:p>
          <a:p>
            <a:pPr marL="324000">
              <a:spcAft>
                <a:spcPts val="600"/>
              </a:spcAft>
            </a:pPr>
            <a:r>
              <a:rPr lang="fr-FR" sz="2200" dirty="0">
                <a:latin typeface="Century Gothic" panose="020B0502020202020204" pitchFamily="34" charset="0"/>
              </a:rPr>
              <a:t>                                                                                                                Khaled  </a:t>
            </a:r>
            <a:endParaRPr lang="fr-FR" sz="2200" dirty="0" smtClean="0">
              <a:latin typeface="Century Gothic" panose="020B0502020202020204" pitchFamily="34" charset="0"/>
            </a:endParaRPr>
          </a:p>
          <a:p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2" name="Isosceles Triangle 1"/>
          <p:cNvSpPr/>
          <p:nvPr/>
        </p:nvSpPr>
        <p:spPr>
          <a:xfrm>
            <a:off x="191067" y="477672"/>
            <a:ext cx="232012" cy="617264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8375795"/>
      </p:ext>
    </p:extLst>
  </p:cSld>
  <p:clrMapOvr>
    <a:masterClrMapping/>
  </p:clrMapOvr>
  <p:transition spd="slow" advTm="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duction slide 16 faire les courses - trim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6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6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6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500"/>
                            </p:stCondLst>
                            <p:childTnLst>
                              <p:par>
                                <p:cTn id="20" presetID="6" presetClass="entr" presetSubtype="16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ire les courses 2 prod - trim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C7A114B-5C73-4DFE-86FC-0A393B644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5" t="4513" r="14173" b="9041"/>
          <a:stretch/>
        </p:blipFill>
        <p:spPr>
          <a:xfrm>
            <a:off x="2004647" y="2592475"/>
            <a:ext cx="6777612" cy="3416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1C0681-7AA3-4695-9527-78AEC3422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53" y="1168530"/>
            <a:ext cx="10515600" cy="1325563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FF0000"/>
                </a:solidFill>
                <a:latin typeface="Century Gothic" panose="020B0502020202020204" pitchFamily="34" charset="0"/>
              </a:rPr>
              <a:t>Merci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pour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>
                <a:solidFill>
                  <a:srgbClr val="CC66FF"/>
                </a:solidFill>
                <a:latin typeface="Century Gothic" panose="020B0502020202020204" pitchFamily="34" charset="0"/>
              </a:rPr>
              <a:t>votre</a:t>
            </a:r>
            <a:r>
              <a:rPr lang="fr-FR" dirty="0">
                <a:latin typeface="Century Gothic" panose="020B0502020202020204" pitchFamily="34" charset="0"/>
              </a:rPr>
              <a:t> </a:t>
            </a:r>
            <a:r>
              <a:rPr lang="fr-FR" dirty="0">
                <a:solidFill>
                  <a:srgbClr val="FF9933"/>
                </a:solidFill>
                <a:latin typeface="Century Gothic" panose="020B0502020202020204" pitchFamily="34" charset="0"/>
              </a:rPr>
              <a:t>attention</a:t>
            </a:r>
            <a:r>
              <a:rPr lang="fr-FR" dirty="0">
                <a:latin typeface="Century Gothic" panose="020B0502020202020204" pitchFamily="34" charset="0"/>
              </a:rPr>
              <a:t> ! </a:t>
            </a:r>
            <a:endParaRPr lang="en-GB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099209"/>
      </p:ext>
    </p:extLst>
  </p:cSld>
  <p:clrMapOvr>
    <a:masterClrMapping/>
  </p:clrMapOvr>
  <p:transition spd="slow" advTm="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oneTexte 5"/>
          <p:cNvSpPr txBox="1">
            <a:spLocks noChangeArrowheads="1"/>
          </p:cNvSpPr>
          <p:nvPr/>
        </p:nvSpPr>
        <p:spPr bwMode="auto">
          <a:xfrm>
            <a:off x="9275763" y="2247900"/>
            <a:ext cx="115252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100" dirty="0">
                <a:latin typeface="Arial" panose="020B0604020202020204" pitchFamily="34" charset="0"/>
              </a:rPr>
              <a:t>Œufs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100" dirty="0">
                <a:latin typeface="Arial" panose="020B0604020202020204" pitchFamily="34" charset="0"/>
              </a:rPr>
              <a:t>Lait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100" dirty="0">
                <a:latin typeface="Arial" panose="020B0604020202020204" pitchFamily="34" charset="0"/>
              </a:rPr>
              <a:t>Pain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100" dirty="0">
                <a:latin typeface="Arial" panose="020B0604020202020204" pitchFamily="34" charset="0"/>
              </a:rPr>
              <a:t>Carotte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100" dirty="0">
                <a:latin typeface="Arial" panose="020B0604020202020204" pitchFamily="34" charset="0"/>
              </a:rPr>
              <a:t>Poire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100" dirty="0">
                <a:latin typeface="Arial" panose="020B0604020202020204" pitchFamily="34" charset="0"/>
              </a:rPr>
              <a:t>Orange</a:t>
            </a:r>
          </a:p>
        </p:txBody>
      </p:sp>
      <p:sp>
        <p:nvSpPr>
          <p:cNvPr id="5123" name="ZoneTexte 8"/>
          <p:cNvSpPr txBox="1">
            <a:spLocks noChangeArrowheads="1"/>
          </p:cNvSpPr>
          <p:nvPr/>
        </p:nvSpPr>
        <p:spPr bwMode="auto">
          <a:xfrm>
            <a:off x="10428288" y="2265363"/>
            <a:ext cx="15303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100" dirty="0">
                <a:latin typeface="Arial" panose="020B0604020202020204" pitchFamily="34" charset="0"/>
              </a:rPr>
              <a:t>Tomate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100" dirty="0" smtClean="0">
                <a:latin typeface="Arial" panose="020B0604020202020204" pitchFamily="34" charset="0"/>
              </a:rPr>
              <a:t>Viande</a:t>
            </a:r>
            <a:endParaRPr lang="fr-FR" altLang="en-US" sz="21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100" dirty="0">
                <a:latin typeface="Arial" panose="020B0604020202020204" pitchFamily="34" charset="0"/>
              </a:rPr>
              <a:t>Banane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100" dirty="0">
                <a:latin typeface="Arial" panose="020B0604020202020204" pitchFamily="34" charset="0"/>
              </a:rPr>
              <a:t>Beurre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100" dirty="0">
                <a:latin typeface="Arial" panose="020B0604020202020204" pitchFamily="34" charset="0"/>
              </a:rPr>
              <a:t>Fromage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100" dirty="0">
                <a:latin typeface="Arial" panose="020B0604020202020204" pitchFamily="34" charset="0"/>
              </a:rPr>
              <a:t>Ananas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1800" dirty="0">
              <a:latin typeface="Arial" panose="020B0604020202020204" pitchFamily="34" charset="0"/>
            </a:endParaRPr>
          </a:p>
        </p:txBody>
      </p:sp>
      <p:sp>
        <p:nvSpPr>
          <p:cNvPr id="5124" name="ZoneTexte 9"/>
          <p:cNvSpPr txBox="1">
            <a:spLocks noChangeArrowheads="1"/>
          </p:cNvSpPr>
          <p:nvPr/>
        </p:nvSpPr>
        <p:spPr bwMode="auto">
          <a:xfrm>
            <a:off x="273050" y="1439863"/>
            <a:ext cx="1801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1800" b="1" dirty="0">
                <a:latin typeface="Arial" panose="020B0604020202020204" pitchFamily="34" charset="0"/>
              </a:rPr>
              <a:t>Mots </a:t>
            </a:r>
            <a:r>
              <a:rPr lang="fr-FR" altLang="en-US" sz="1800" b="1" dirty="0" smtClean="0">
                <a:latin typeface="Arial" panose="020B0604020202020204" pitchFamily="34" charset="0"/>
              </a:rPr>
              <a:t>croisés:</a:t>
            </a:r>
            <a:endParaRPr lang="fr-FR" altLang="en-US" sz="1800" b="1" dirty="0">
              <a:latin typeface="Arial" panose="020B0604020202020204" pitchFamily="34" charset="0"/>
            </a:endParaRPr>
          </a:p>
        </p:txBody>
      </p:sp>
      <p:sp>
        <p:nvSpPr>
          <p:cNvPr id="5125" name="ZoneTexte 10"/>
          <p:cNvSpPr txBox="1">
            <a:spLocks noChangeArrowheads="1"/>
          </p:cNvSpPr>
          <p:nvPr/>
        </p:nvSpPr>
        <p:spPr bwMode="auto">
          <a:xfrm>
            <a:off x="150433" y="1889444"/>
            <a:ext cx="32414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Complète la grille.</a:t>
            </a:r>
          </a:p>
        </p:txBody>
      </p:sp>
      <p:pic>
        <p:nvPicPr>
          <p:cNvPr id="5126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t="2368" r="5637" b="999"/>
          <a:stretch>
            <a:fillRect/>
          </a:stretch>
        </p:blipFill>
        <p:spPr bwMode="auto">
          <a:xfrm>
            <a:off x="3644900" y="571500"/>
            <a:ext cx="54610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uban courbé vers le haut 13"/>
          <p:cNvSpPr/>
          <p:nvPr/>
        </p:nvSpPr>
        <p:spPr>
          <a:xfrm>
            <a:off x="246063" y="222250"/>
            <a:ext cx="3589337" cy="1104900"/>
          </a:xfrm>
          <a:prstGeom prst="ellipseRibbon2">
            <a:avLst>
              <a:gd name="adj1" fmla="val 49138"/>
              <a:gd name="adj2" fmla="val 100000"/>
              <a:gd name="adj3" fmla="val 35201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2400" b="1" dirty="0">
                <a:solidFill>
                  <a:schemeClr val="tx1"/>
                </a:solidFill>
              </a:rPr>
              <a:t>Mise en situation</a:t>
            </a:r>
          </a:p>
        </p:txBody>
      </p:sp>
      <p:sp>
        <p:nvSpPr>
          <p:cNvPr id="24" name="ZoneTexte 6"/>
          <p:cNvSpPr txBox="1"/>
          <p:nvPr/>
        </p:nvSpPr>
        <p:spPr>
          <a:xfrm>
            <a:off x="7570788" y="5292725"/>
            <a:ext cx="4392612" cy="8080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sz="1050" b="1" dirty="0"/>
              <a:t>Cliquez ici pour télécharger la version imprimable de l’exercice.</a:t>
            </a:r>
          </a:p>
          <a:p>
            <a:pPr algn="ctr" eaLnBrk="1" hangingPunct="1">
              <a:defRPr/>
            </a:pPr>
            <a:r>
              <a:rPr lang="fr-FR" sz="3600" dirty="0">
                <a:hlinkClick r:id="rId16" action="ppaction://hlinkfile"/>
              </a:rPr>
              <a:t>☺</a:t>
            </a:r>
            <a:endParaRPr lang="fr-FR" sz="3600" dirty="0"/>
          </a:p>
        </p:txBody>
      </p:sp>
      <p:pic>
        <p:nvPicPr>
          <p:cNvPr id="5129" name="il_fi" descr="http://4.bp.blogspot.com/_S_FCChY8dWo/TNWHlbOYxEI/AAAAAAAAAbM/eJSXHx6TKxk/s1600/pain.gif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92070">
            <a:off x="3763963" y="4640263"/>
            <a:ext cx="744537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Image 3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533400"/>
            <a:ext cx="7366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2" descr="Turquie Poulet Alimentaire - Images vectorielles gratuites sur Pixabay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1327150"/>
            <a:ext cx="7889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2" descr="Lait Bouteille Produits Laitiers - Images vectorielles gratuites ...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180975"/>
            <a:ext cx="455612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2" descr="http://www.caloriesecrets.net/wp-content/uploads/2013/01/eggs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3729038"/>
            <a:ext cx="8509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22" descr="Résultat de recherche d'images pour &quot;banane transparent background&quot;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67389" flipH="1">
            <a:off x="6093619" y="1908969"/>
            <a:ext cx="563563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Image 32" descr="tomates.jp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50800"/>
            <a:ext cx="6445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Image 18" descr="ananas.jp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5" b="5890"/>
          <a:stretch>
            <a:fillRect/>
          </a:stretch>
        </p:blipFill>
        <p:spPr bwMode="auto">
          <a:xfrm>
            <a:off x="6797675" y="839788"/>
            <a:ext cx="75565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Image 14" descr="oranges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t="6706" r="2991" b="14499"/>
          <a:stretch>
            <a:fillRect/>
          </a:stretch>
        </p:blipFill>
        <p:spPr bwMode="auto">
          <a:xfrm>
            <a:off x="5070475" y="3154363"/>
            <a:ext cx="6477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Image 12" descr="poires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548005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2" t="8456" r="13884" b="-2"/>
          <a:stretch>
            <a:fillRect/>
          </a:stretch>
        </p:blipFill>
        <p:spPr bwMode="auto">
          <a:xfrm>
            <a:off x="4373563" y="4213225"/>
            <a:ext cx="53975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58" descr="Un morceau de fromage Photo stock libre - Public Domain Pictures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5" y="2503488"/>
            <a:ext cx="468313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53083" y="680245"/>
            <a:ext cx="535659" cy="1512000"/>
          </a:xfrm>
          <a:prstGeom prst="rect">
            <a:avLst/>
          </a:prstGeom>
          <a:noFill/>
        </p:spPr>
        <p:txBody>
          <a:bodyPr vert="wordArtVert">
            <a:spAutoFit/>
          </a:bodyPr>
          <a:lstStyle/>
          <a:p>
            <a:pPr>
              <a:defRPr/>
            </a:pPr>
            <a:r>
              <a:rPr lang="fr-FR" sz="2100" b="1" dirty="0" smtClean="0"/>
              <a:t>lait</a:t>
            </a:r>
            <a:endParaRPr lang="fr-FR" sz="21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7704037" y="623709"/>
            <a:ext cx="552331" cy="2340000"/>
          </a:xfrm>
          <a:prstGeom prst="rect">
            <a:avLst/>
          </a:prstGeom>
          <a:noFill/>
        </p:spPr>
        <p:txBody>
          <a:bodyPr vert="wordArtVert">
            <a:spAutoFit/>
          </a:bodyPr>
          <a:lstStyle/>
          <a:p>
            <a:pPr>
              <a:defRPr/>
            </a:pPr>
            <a:r>
              <a:rPr lang="fr-FR" sz="2200" b="1" dirty="0"/>
              <a:t>tomate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672037" y="1004709"/>
            <a:ext cx="552331" cy="2340000"/>
          </a:xfrm>
          <a:prstGeom prst="rect">
            <a:avLst/>
          </a:prstGeom>
          <a:noFill/>
        </p:spPr>
        <p:txBody>
          <a:bodyPr vert="wordArtVert">
            <a:spAutoFit/>
          </a:bodyPr>
          <a:lstStyle/>
          <a:p>
            <a:pPr>
              <a:defRPr/>
            </a:pPr>
            <a:r>
              <a:rPr lang="fr-FR" sz="2200" b="1" dirty="0"/>
              <a:t>beurre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3729038" y="1412875"/>
            <a:ext cx="196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000" b="1">
                <a:latin typeface="Arial" panose="020B0604020202020204" pitchFamily="34" charset="0"/>
              </a:rPr>
              <a:t> v        a    n    d  </a:t>
            </a: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6584950" y="1792288"/>
            <a:ext cx="2520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000" b="1">
                <a:latin typeface="Arial" panose="020B0604020202020204" pitchFamily="34" charset="0"/>
              </a:rPr>
              <a:t>b    a    n         n </a:t>
            </a:r>
            <a:r>
              <a:rPr lang="fr-FR" altLang="en-US" sz="2000">
                <a:latin typeface="Arial" panose="020B0604020202020204" pitchFamily="34" charset="0"/>
              </a:rPr>
              <a:t>   </a:t>
            </a:r>
            <a:r>
              <a:rPr lang="fr-FR" altLang="en-US" sz="2000" b="1"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891237" y="1766709"/>
            <a:ext cx="552331" cy="2340000"/>
          </a:xfrm>
          <a:prstGeom prst="rect">
            <a:avLst/>
          </a:prstGeom>
          <a:noFill/>
        </p:spPr>
        <p:txBody>
          <a:bodyPr vert="wordArtVert">
            <a:spAutoFit/>
          </a:bodyPr>
          <a:lstStyle/>
          <a:p>
            <a:pPr>
              <a:defRPr/>
            </a:pPr>
            <a:r>
              <a:rPr lang="fr-FR" sz="2200" b="1" dirty="0"/>
              <a:t> nanas</a:t>
            </a: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5449888" y="2532063"/>
            <a:ext cx="2411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000" b="1">
                <a:latin typeface="Arial" panose="020B0604020202020204" pitchFamily="34" charset="0"/>
              </a:rPr>
              <a:t>f          o   m         g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5345113" y="3670300"/>
            <a:ext cx="2236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000" b="1">
                <a:latin typeface="Arial" panose="020B0604020202020204" pitchFamily="34" charset="0"/>
              </a:rPr>
              <a:t>o    e    u    f</a:t>
            </a: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5005388" y="4443413"/>
            <a:ext cx="2855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000" b="1">
                <a:latin typeface="Arial" panose="020B0604020202020204" pitchFamily="34" charset="0"/>
              </a:rPr>
              <a:t>c         r     o    t    t     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253587" y="3656360"/>
            <a:ext cx="552331" cy="2340000"/>
          </a:xfrm>
          <a:prstGeom prst="rect">
            <a:avLst/>
          </a:prstGeom>
          <a:noFill/>
        </p:spPr>
        <p:txBody>
          <a:bodyPr vert="wordArtVert">
            <a:spAutoFit/>
          </a:bodyPr>
          <a:lstStyle/>
          <a:p>
            <a:pPr>
              <a:defRPr/>
            </a:pPr>
            <a:r>
              <a:rPr lang="fr-FR" sz="2200" b="1" dirty="0"/>
              <a:t> range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446983" y="4779240"/>
            <a:ext cx="552331" cy="1753324"/>
          </a:xfrm>
          <a:prstGeom prst="rect">
            <a:avLst/>
          </a:prstGeom>
          <a:noFill/>
        </p:spPr>
        <p:txBody>
          <a:bodyPr vert="wordArtVert">
            <a:spAutoFit/>
          </a:bodyPr>
          <a:lstStyle/>
          <a:p>
            <a:pPr>
              <a:defRPr/>
            </a:pPr>
            <a:r>
              <a:rPr lang="fr-FR" sz="2200" b="1" dirty="0"/>
              <a:t>pain</a:t>
            </a: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3744913" y="5526088"/>
            <a:ext cx="2236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000" b="1">
                <a:latin typeface="Arial" panose="020B0604020202020204" pitchFamily="34" charset="0"/>
              </a:rPr>
              <a:t>p    o          r</a:t>
            </a:r>
          </a:p>
        </p:txBody>
      </p:sp>
      <p:sp>
        <p:nvSpPr>
          <p:cNvPr id="2" name="Action Button: Sound 1">
            <a:hlinkClick r:id="" action="ppaction://noaction" highlightClick="1">
              <a:snd r:embed="rId29" name="applause.wav"/>
            </a:hlinkClick>
          </p:cNvPr>
          <p:cNvSpPr/>
          <p:nvPr/>
        </p:nvSpPr>
        <p:spPr>
          <a:xfrm>
            <a:off x="342900" y="6235700"/>
            <a:ext cx="381000" cy="469900"/>
          </a:xfrm>
          <a:prstGeom prst="actionButtonSou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ransition spd="slow" advClick="0" advTm="3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3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S2 mise en situ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125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mate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325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ur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25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ia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725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nane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925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nan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125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rom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325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euf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525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ran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725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rotte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925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125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poir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utoUpdateAnimBg="0"/>
      <p:bldP spid="63" grpId="0" autoUpdateAnimBg="0"/>
      <p:bldP spid="65" grpId="0" autoUpdateAnimBg="0"/>
      <p:bldP spid="66" grpId="0" autoUpdateAnimBg="0"/>
      <p:bldP spid="69" grpId="0" autoUpdateAnimBg="0"/>
      <p:bldP spid="72" grpId="0" autoUpdateAnimBg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/>
          </p:cNvPr>
          <p:cNvSpPr txBox="1">
            <a:spLocks/>
          </p:cNvSpPr>
          <p:nvPr/>
        </p:nvSpPr>
        <p:spPr>
          <a:xfrm>
            <a:off x="1595438" y="2733675"/>
            <a:ext cx="9898062" cy="28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endParaRPr lang="fr-FR" sz="3200" b="1" dirty="0">
              <a:solidFill>
                <a:srgbClr val="00206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 bwMode="auto">
          <a:xfrm>
            <a:off x="1392277" y="1463884"/>
            <a:ext cx="2790663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000" b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171C23"/>
                </a:solidFill>
                <a:latin typeface="Century Gothic" panose="020B0502020202020204" pitchFamily="34" charset="0"/>
              </a:rPr>
              <a:t>Objectifs</a:t>
            </a:r>
          </a:p>
        </p:txBody>
      </p:sp>
      <p:sp>
        <p:nvSpPr>
          <p:cNvPr id="2" name="Rectangle 1"/>
          <p:cNvSpPr/>
          <p:nvPr/>
        </p:nvSpPr>
        <p:spPr>
          <a:xfrm>
            <a:off x="1625600" y="3149600"/>
            <a:ext cx="9867900" cy="10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1- </a:t>
            </a:r>
            <a:r>
              <a:rPr lang="fr-F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Désigner les principaux repas de la </a:t>
            </a:r>
            <a:r>
              <a:rPr lang="fr-FR" sz="3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journée</a:t>
            </a:r>
            <a:r>
              <a:rPr lang="en-US" sz="3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625600" y="4216400"/>
            <a:ext cx="4648200" cy="104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2- Donner un conseil. 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fr-FR" dirty="0"/>
          </a:p>
        </p:txBody>
      </p:sp>
    </p:spTree>
    <p:custDataLst>
      <p:tags r:id="rId1"/>
    </p:custDataLst>
  </p:cSld>
  <p:clrMapOvr>
    <a:masterClrMapping/>
  </p:clrMapOvr>
  <p:transition spd="slow" advTm="9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2 obj 1 désign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750"/>
                            </p:stCondLst>
                            <p:childTnLst>
                              <p:par>
                                <p:cTn id="12" presetID="32" presetClass="emph" presetSubtype="0" repeatCount="300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2 obj 2 donner un conse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oneTexte 1"/>
          <p:cNvSpPr txBox="1">
            <a:spLocks noChangeArrowheads="1"/>
          </p:cNvSpPr>
          <p:nvPr/>
        </p:nvSpPr>
        <p:spPr bwMode="auto">
          <a:xfrm>
            <a:off x="785813" y="1365250"/>
            <a:ext cx="10775728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3600"/>
              </a:lnSpc>
              <a:spcBef>
                <a:spcPct val="0"/>
              </a:spcBef>
              <a:buFontTx/>
              <a:buNone/>
            </a:pPr>
            <a:r>
              <a:rPr lang="fr-FR" altLang="en-US" sz="2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Clément:</a:t>
            </a:r>
            <a:r>
              <a:rPr lang="fr-FR" altLang="en-US" sz="24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/>
            </a:r>
            <a:br>
              <a:rPr lang="fr-FR" altLang="en-US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fr-FR" altLang="en-US" sz="2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Fabien:</a:t>
            </a:r>
            <a:r>
              <a:rPr lang="fr-FR" altLang="en-US" sz="24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/>
            </a:r>
            <a:br>
              <a:rPr lang="fr-FR" altLang="en-US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fr-FR" altLang="en-US" sz="2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Clément:</a:t>
            </a:r>
            <a:r>
              <a:rPr lang="fr-FR" altLang="en-US" sz="24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/>
            </a:r>
            <a:br>
              <a:rPr lang="fr-FR" altLang="en-US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fr-FR" altLang="en-US" sz="2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Fabien:</a:t>
            </a:r>
            <a:r>
              <a:rPr lang="fr-FR" altLang="en-US" sz="24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fr-FR" altLang="en-US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/>
            </a:r>
            <a:br>
              <a:rPr lang="fr-FR" altLang="en-US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fr-FR" altLang="en-US" sz="2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Clément: </a:t>
            </a:r>
            <a:r>
              <a:rPr lang="fr-FR" altLang="en-US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/>
            </a:r>
            <a:br>
              <a:rPr lang="fr-FR" altLang="en-US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endParaRPr lang="fr-FR" altLang="en-US" sz="2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36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fr-FR" altLang="en-US" sz="2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Fabien: </a:t>
            </a:r>
            <a:endParaRPr lang="fr-FR" altLang="en-US" sz="24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3600"/>
              </a:lnSpc>
              <a:spcBef>
                <a:spcPct val="0"/>
              </a:spcBef>
              <a:spcAft>
                <a:spcPts val="3000"/>
              </a:spcAft>
              <a:buFontTx/>
              <a:buNone/>
            </a:pPr>
            <a:endParaRPr lang="fr-FR" altLang="en-US" sz="24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ts val="3600"/>
              </a:lnSpc>
              <a:spcBef>
                <a:spcPct val="0"/>
              </a:spcBef>
              <a:spcAft>
                <a:spcPts val="2400"/>
              </a:spcAft>
              <a:buFontTx/>
              <a:buNone/>
            </a:pPr>
            <a:r>
              <a:rPr lang="fr-FR" altLang="en-US" sz="2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Clément:</a:t>
            </a:r>
            <a:endParaRPr lang="fr-FR" altLang="en-US" sz="2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791" y="132323"/>
            <a:ext cx="930111" cy="82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Ruban courbé vers le haut 2"/>
          <p:cNvSpPr/>
          <p:nvPr/>
        </p:nvSpPr>
        <p:spPr>
          <a:xfrm>
            <a:off x="1104900" y="546100"/>
            <a:ext cx="3152775" cy="695325"/>
          </a:xfrm>
          <a:prstGeom prst="ellipseRibbon2">
            <a:avLst>
              <a:gd name="adj1" fmla="val 25000"/>
              <a:gd name="adj2" fmla="val 47430"/>
              <a:gd name="adj3" fmla="val 12500"/>
            </a:avLst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2400" dirty="0">
                <a:solidFill>
                  <a:schemeClr val="tx1"/>
                </a:solidFill>
                <a:latin typeface="Comic Sans MS" pitchFamily="66" charset="0"/>
              </a:rPr>
              <a:t>Je lis</a:t>
            </a:r>
          </a:p>
        </p:txBody>
      </p:sp>
      <p:sp>
        <p:nvSpPr>
          <p:cNvPr id="7173" name="ZoneTexte 4"/>
          <p:cNvSpPr txBox="1">
            <a:spLocks noChangeArrowheads="1"/>
          </p:cNvSpPr>
          <p:nvPr/>
        </p:nvSpPr>
        <p:spPr bwMode="auto">
          <a:xfrm>
            <a:off x="2311545" y="1414462"/>
            <a:ext cx="26657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Bonjour </a:t>
            </a:r>
            <a:r>
              <a:rPr lang="fr-FR" altLang="en-US" sz="24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Fabien!</a:t>
            </a:r>
            <a:endParaRPr lang="fr-FR" altLang="en-US" sz="2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74" name="ZoneTexte 6"/>
          <p:cNvSpPr txBox="1">
            <a:spLocks noChangeArrowheads="1"/>
          </p:cNvSpPr>
          <p:nvPr/>
        </p:nvSpPr>
        <p:spPr bwMode="auto">
          <a:xfrm>
            <a:off x="2159000" y="1881188"/>
            <a:ext cx="71290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Salut </a:t>
            </a:r>
            <a:r>
              <a:rPr lang="fr-FR" altLang="en-US" sz="24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Clément! </a:t>
            </a:r>
            <a:r>
              <a:rPr lang="fr-FR" altLang="en-US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Qu’est-ce que tu </a:t>
            </a:r>
            <a:r>
              <a:rPr lang="fr-FR" altLang="en-US" sz="24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fais?</a:t>
            </a:r>
            <a:endParaRPr lang="fr-FR" altLang="en-US" sz="2400" dirty="0">
              <a:latin typeface="Century Gothic" panose="020B0502020202020204" pitchFamily="34" charset="0"/>
            </a:endParaRPr>
          </a:p>
        </p:txBody>
      </p:sp>
      <p:sp>
        <p:nvSpPr>
          <p:cNvPr id="7175" name="ZoneTexte 7"/>
          <p:cNvSpPr txBox="1">
            <a:spLocks noChangeArrowheads="1"/>
          </p:cNvSpPr>
          <p:nvPr/>
        </p:nvSpPr>
        <p:spPr bwMode="auto">
          <a:xfrm>
            <a:off x="2324245" y="2338388"/>
            <a:ext cx="71290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Je prends mon déjeuner.</a:t>
            </a:r>
            <a:endParaRPr lang="fr-FR" altLang="en-US" sz="2400" dirty="0">
              <a:latin typeface="Century Gothic" panose="020B0502020202020204" pitchFamily="34" charset="0"/>
            </a:endParaRPr>
          </a:p>
        </p:txBody>
      </p:sp>
      <p:sp>
        <p:nvSpPr>
          <p:cNvPr id="7176" name="ZoneTexte 8"/>
          <p:cNvSpPr txBox="1">
            <a:spLocks noChangeArrowheads="1"/>
          </p:cNvSpPr>
          <p:nvPr/>
        </p:nvSpPr>
        <p:spPr bwMode="auto">
          <a:xfrm>
            <a:off x="2111375" y="2792413"/>
            <a:ext cx="71290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T</a:t>
            </a:r>
            <a:r>
              <a:rPr lang="fr-FR" altLang="en-US" sz="24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u </a:t>
            </a:r>
            <a:r>
              <a:rPr lang="fr-FR" altLang="en-US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manges </a:t>
            </a:r>
            <a:r>
              <a:rPr lang="fr-FR" altLang="en-US" sz="24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quoi?</a:t>
            </a:r>
            <a:endParaRPr lang="fr-FR" altLang="en-US" sz="2400" dirty="0">
              <a:latin typeface="Century Gothic" panose="020B0502020202020204" pitchFamily="34" charset="0"/>
            </a:endParaRPr>
          </a:p>
        </p:txBody>
      </p:sp>
      <p:sp>
        <p:nvSpPr>
          <p:cNvPr id="7177" name="ZoneTexte 9"/>
          <p:cNvSpPr txBox="1">
            <a:spLocks noChangeArrowheads="1"/>
          </p:cNvSpPr>
          <p:nvPr/>
        </p:nvSpPr>
        <p:spPr bwMode="auto">
          <a:xfrm>
            <a:off x="2324244" y="3255268"/>
            <a:ext cx="94968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Du poisson aux légumes. C’est mon plat préféré. Et </a:t>
            </a:r>
            <a:r>
              <a:rPr lang="fr-FR" altLang="en-US" sz="24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toi, </a:t>
            </a:r>
            <a:r>
              <a:rPr lang="fr-FR" altLang="en-US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quelles sont tes habitudes </a:t>
            </a:r>
            <a:r>
              <a:rPr lang="fr-FR" altLang="en-US" sz="24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alimentaires?</a:t>
            </a:r>
            <a:endParaRPr lang="fr-FR" altLang="en-US" sz="2400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2400" dirty="0">
              <a:latin typeface="Century Gothic" panose="020B0502020202020204" pitchFamily="34" charset="0"/>
            </a:endParaRPr>
          </a:p>
        </p:txBody>
      </p:sp>
      <p:sp>
        <p:nvSpPr>
          <p:cNvPr id="7178" name="ZoneTexte 10"/>
          <p:cNvSpPr txBox="1">
            <a:spLocks noChangeArrowheads="1"/>
          </p:cNvSpPr>
          <p:nvPr/>
        </p:nvSpPr>
        <p:spPr bwMode="auto">
          <a:xfrm>
            <a:off x="2111375" y="4146203"/>
            <a:ext cx="93872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Moi, pour le petit-déjeuner, je prends du lait et des céréales. Au déjeuner, je mange du poulet ou de la viande et des légumes. Au dîner, je prends souvent des fruits et un yaourt. </a:t>
            </a:r>
            <a:endParaRPr lang="fr-FR" altLang="en-US" sz="2400" dirty="0">
              <a:latin typeface="Century Gothic" panose="020B0502020202020204" pitchFamily="34" charset="0"/>
            </a:endParaRPr>
          </a:p>
        </p:txBody>
      </p:sp>
      <p:sp>
        <p:nvSpPr>
          <p:cNvPr id="7179" name="ZoneTexte 11"/>
          <p:cNvSpPr txBox="1">
            <a:spLocks noChangeArrowheads="1"/>
          </p:cNvSpPr>
          <p:nvPr/>
        </p:nvSpPr>
        <p:spPr bwMode="auto">
          <a:xfrm>
            <a:off x="5595938" y="231775"/>
            <a:ext cx="521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1800">
              <a:latin typeface="Arial" panose="020B0604020202020204" pitchFamily="34" charset="0"/>
            </a:endParaRPr>
          </a:p>
        </p:txBody>
      </p:sp>
      <p:sp>
        <p:nvSpPr>
          <p:cNvPr id="7180" name="ZoneTexte 12"/>
          <p:cNvSpPr txBox="1">
            <a:spLocks noChangeArrowheads="1"/>
          </p:cNvSpPr>
          <p:nvPr/>
        </p:nvSpPr>
        <p:spPr bwMode="auto">
          <a:xfrm>
            <a:off x="2384136" y="5517598"/>
            <a:ext cx="54055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Bravo. C’est sain et c’est </a:t>
            </a:r>
            <a:r>
              <a:rPr lang="fr-FR" altLang="en-US" sz="24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équilibré!</a:t>
            </a:r>
            <a:endParaRPr lang="fr-FR" altLang="en-US" sz="24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618381"/>
      </p:ext>
    </p:extLst>
  </p:cSld>
  <p:clrMapOvr>
    <a:masterClrMapping/>
  </p:clrMapOvr>
  <p:transition spd="slow" advClick="0" advTm="3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de 4 lecture rectifiée8oct - trim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e 17"/>
          <p:cNvGrpSpPr>
            <a:grpSpLocks/>
          </p:cNvGrpSpPr>
          <p:nvPr/>
        </p:nvGrpSpPr>
        <p:grpSpPr bwMode="auto">
          <a:xfrm>
            <a:off x="412750" y="1123950"/>
            <a:ext cx="11640700" cy="4708981"/>
            <a:chOff x="413301" y="914401"/>
            <a:chExt cx="11639575" cy="4708693"/>
          </a:xfrm>
        </p:grpSpPr>
        <p:sp>
          <p:nvSpPr>
            <p:cNvPr id="8200" name="ZoneTexte 1"/>
            <p:cNvSpPr txBox="1">
              <a:spLocks noChangeArrowheads="1"/>
            </p:cNvSpPr>
            <p:nvPr/>
          </p:nvSpPr>
          <p:spPr bwMode="auto">
            <a:xfrm>
              <a:off x="426000" y="914401"/>
              <a:ext cx="11626876" cy="4708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fr-FR" altLang="en-US" b="1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1- Le texte est un …………………..</a:t>
              </a:r>
              <a:endParaRPr lang="fr-FR" altLang="en-US" dirty="0"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fr-FR" altLang="en-US" sz="32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               </a:t>
              </a:r>
              <a:r>
                <a:rPr lang="fr-FR" altLang="en-US" sz="3200" dirty="0" smtClean="0">
                  <a:latin typeface="Century Gothic" panose="020B0502020202020204" pitchFamily="34" charset="0"/>
                  <a:cs typeface="Times New Roman" panose="02020603050405020304" pitchFamily="18" charset="0"/>
                </a:rPr>
                <a:t>mail                </a:t>
              </a:r>
              <a:r>
                <a:rPr lang="fr-FR" altLang="en-US" sz="32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poème        </a:t>
              </a:r>
              <a:r>
                <a:rPr lang="fr-FR" altLang="en-US" sz="3200" dirty="0" smtClean="0">
                  <a:latin typeface="Century Gothic" panose="020B0502020202020204" pitchFamily="34" charset="0"/>
                  <a:cs typeface="Times New Roman" panose="02020603050405020304" pitchFamily="18" charset="0"/>
                </a:rPr>
                <a:t>    </a:t>
              </a:r>
              <a:r>
                <a:rPr lang="fr-FR" altLang="en-US" sz="32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dialogue</a:t>
              </a:r>
            </a:p>
            <a:p>
              <a:pPr eaLnBrk="1" hangingPunct="1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FontTx/>
                <a:buNone/>
              </a:pPr>
              <a:r>
                <a:rPr lang="fr-FR" altLang="en-US" b="1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2- La scène se passe entre …………………………………………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fr-FR" altLang="en-US" sz="26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  </a:t>
              </a:r>
              <a:r>
                <a:rPr lang="fr-FR" altLang="en-US" sz="2600" dirty="0" smtClean="0">
                  <a:latin typeface="Century Gothic" panose="020B0502020202020204" pitchFamily="34" charset="0"/>
                  <a:cs typeface="Times New Roman" panose="02020603050405020304" pitchFamily="18" charset="0"/>
                </a:rPr>
                <a:t>     Fabien </a:t>
              </a:r>
              <a:r>
                <a:rPr lang="fr-FR" altLang="en-US" sz="26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et Clément        </a:t>
              </a:r>
              <a:r>
                <a:rPr lang="fr-FR" altLang="en-US" sz="2600" dirty="0" smtClean="0">
                  <a:latin typeface="Century Gothic" panose="020B0502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altLang="en-US" sz="26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Juliette et Clément </a:t>
              </a:r>
              <a:r>
                <a:rPr lang="fr-FR" altLang="en-US" sz="2600" dirty="0" smtClean="0">
                  <a:latin typeface="Century Gothic" panose="020B0502020202020204" pitchFamily="34" charset="0"/>
                  <a:cs typeface="Times New Roman" panose="02020603050405020304" pitchFamily="18" charset="0"/>
                </a:rPr>
                <a:t>         Julien </a:t>
              </a:r>
              <a:r>
                <a:rPr lang="fr-FR" altLang="en-US" sz="26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et Amanda</a:t>
              </a:r>
            </a:p>
            <a:p>
              <a:pPr eaLnBrk="1" hangingPunct="1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FontTx/>
                <a:buNone/>
              </a:pPr>
              <a:r>
                <a:rPr lang="fr-FR" altLang="en-US" b="1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3- Ils parlent des ………………………….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fr-FR" altLang="en-US" sz="24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    </a:t>
              </a:r>
              <a:r>
                <a:rPr lang="fr-FR" altLang="en-US" sz="2400" dirty="0" smtClean="0">
                  <a:latin typeface="Century Gothic" panose="020B0502020202020204" pitchFamily="34" charset="0"/>
                  <a:cs typeface="Times New Roman" panose="02020603050405020304" pitchFamily="18" charset="0"/>
                </a:rPr>
                <a:t>activités </a:t>
              </a:r>
              <a:r>
                <a:rPr lang="fr-FR" altLang="en-US" sz="24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sportives </a:t>
              </a:r>
              <a:r>
                <a:rPr lang="fr-FR" altLang="en-US" sz="2400" dirty="0" smtClean="0">
                  <a:latin typeface="Century Gothic" panose="020B0502020202020204" pitchFamily="34" charset="0"/>
                  <a:cs typeface="Times New Roman" panose="02020603050405020304" pitchFamily="18" charset="0"/>
                </a:rPr>
                <a:t>       habitudes </a:t>
              </a:r>
              <a:r>
                <a:rPr lang="fr-FR" altLang="en-US" sz="24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alimentaires   </a:t>
              </a:r>
              <a:r>
                <a:rPr lang="fr-FR" altLang="en-US" sz="2400" dirty="0" smtClean="0">
                  <a:latin typeface="Century Gothic" panose="020B0502020202020204" pitchFamily="34" charset="0"/>
                  <a:cs typeface="Times New Roman" panose="02020603050405020304" pitchFamily="18" charset="0"/>
                </a:rPr>
                <a:t>     changements </a:t>
              </a:r>
              <a:r>
                <a:rPr lang="fr-FR" altLang="en-US" sz="24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climatiques</a:t>
              </a:r>
            </a:p>
            <a:p>
              <a:pPr eaLnBrk="1" hangingPunct="1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FontTx/>
                <a:buNone/>
              </a:pPr>
              <a:r>
                <a:rPr lang="fr-FR" altLang="en-US" b="1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4- Le plat préféré de Clément est ……………………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fr-FR" altLang="en-US" sz="26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  </a:t>
              </a:r>
              <a:r>
                <a:rPr lang="fr-FR" altLang="en-US" sz="2600" dirty="0" smtClean="0">
                  <a:latin typeface="Century Gothic" panose="020B0502020202020204" pitchFamily="34" charset="0"/>
                  <a:cs typeface="Times New Roman" panose="02020603050405020304" pitchFamily="18" charset="0"/>
                </a:rPr>
                <a:t>       </a:t>
              </a:r>
              <a:r>
                <a:rPr lang="fr-FR" altLang="en-US" sz="26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le poisson aux légumes </a:t>
              </a:r>
              <a:r>
                <a:rPr lang="fr-FR" altLang="en-US" sz="2600" dirty="0" smtClean="0">
                  <a:latin typeface="Century Gothic" panose="020B0502020202020204" pitchFamily="34" charset="0"/>
                  <a:cs typeface="Times New Roman" panose="02020603050405020304" pitchFamily="18" charset="0"/>
                </a:rPr>
                <a:t>          </a:t>
              </a:r>
              <a:r>
                <a:rPr lang="fr-FR" altLang="en-US" sz="26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le poulet grillé   </a:t>
              </a:r>
              <a:r>
                <a:rPr lang="fr-FR" altLang="en-US" sz="2600" dirty="0" smtClean="0">
                  <a:latin typeface="Century Gothic" panose="020B0502020202020204" pitchFamily="34" charset="0"/>
                  <a:cs typeface="Times New Roman" panose="02020603050405020304" pitchFamily="18" charset="0"/>
                </a:rPr>
                <a:t>        </a:t>
              </a:r>
              <a:r>
                <a:rPr lang="fr-FR" altLang="en-US" sz="2600" dirty="0">
                  <a:latin typeface="Century Gothic" panose="020B0502020202020204" pitchFamily="34" charset="0"/>
                  <a:cs typeface="Times New Roman" panose="02020603050405020304" pitchFamily="18" charset="0"/>
                </a:rPr>
                <a:t>la viande rôtie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1651431" y="1528726"/>
              <a:ext cx="360328" cy="3603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313411" y="1530313"/>
              <a:ext cx="360327" cy="3603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126188" y="1533488"/>
              <a:ext cx="360327" cy="3603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79976" y="2758170"/>
              <a:ext cx="358740" cy="3603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513416" y="2795475"/>
              <a:ext cx="360327" cy="3603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507179" y="2770076"/>
              <a:ext cx="358740" cy="3603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13301" y="3959041"/>
              <a:ext cx="358740" cy="35875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637201" y="3973328"/>
              <a:ext cx="358740" cy="3603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670431" y="3957453"/>
              <a:ext cx="360327" cy="3603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56171" y="5162292"/>
              <a:ext cx="360327" cy="3603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532492" y="5189279"/>
              <a:ext cx="360327" cy="35875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805600" y="5163880"/>
              <a:ext cx="360327" cy="35875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</p:grpSp>
      <p:sp>
        <p:nvSpPr>
          <p:cNvPr id="6147" name="ZoneTexte 16"/>
          <p:cNvSpPr txBox="1">
            <a:spLocks noChangeArrowheads="1"/>
          </p:cNvSpPr>
          <p:nvPr/>
        </p:nvSpPr>
        <p:spPr bwMode="auto">
          <a:xfrm>
            <a:off x="900113" y="366713"/>
            <a:ext cx="7219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200" b="1" dirty="0">
                <a:latin typeface="Century Gothic" panose="020B0502020202020204" pitchFamily="34" charset="0"/>
              </a:rPr>
              <a:t>Coche la bonne réponse :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7126288" y="1740694"/>
            <a:ext cx="360362" cy="360363"/>
          </a:xfrm>
          <a:prstGeom prst="rect">
            <a:avLst/>
          </a:prstGeom>
          <a:solidFill>
            <a:srgbClr val="FF0000"/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8" name="Rectangle 17"/>
          <p:cNvSpPr/>
          <p:nvPr/>
        </p:nvSpPr>
        <p:spPr bwMode="auto">
          <a:xfrm>
            <a:off x="677863" y="2967832"/>
            <a:ext cx="360363" cy="360362"/>
          </a:xfrm>
          <a:prstGeom prst="rect">
            <a:avLst/>
          </a:prstGeom>
          <a:solidFill>
            <a:srgbClr val="FF0000"/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19" name="Rectangle 18"/>
          <p:cNvSpPr/>
          <p:nvPr/>
        </p:nvSpPr>
        <p:spPr bwMode="auto">
          <a:xfrm>
            <a:off x="3627220" y="4183064"/>
            <a:ext cx="360362" cy="360362"/>
          </a:xfrm>
          <a:prstGeom prst="rect">
            <a:avLst/>
          </a:prstGeom>
          <a:solidFill>
            <a:srgbClr val="FF0000"/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20" name="Rectangle 19"/>
          <p:cNvSpPr/>
          <p:nvPr/>
        </p:nvSpPr>
        <p:spPr bwMode="auto">
          <a:xfrm>
            <a:off x="869157" y="5372102"/>
            <a:ext cx="360362" cy="360362"/>
          </a:xfrm>
          <a:prstGeom prst="rect">
            <a:avLst/>
          </a:prstGeom>
          <a:solidFill>
            <a:srgbClr val="FF0000"/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</p:spTree>
  </p:cSld>
  <p:clrMapOvr>
    <a:masterClrMapping/>
  </p:clrMapOvr>
  <p:transition spd="slow" advClick="0" advTm="3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che la bonne r__ponse slide 5  l1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6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2 solution compréhension - trim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525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9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475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6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8125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 bwMode="auto">
          <a:xfrm>
            <a:off x="146049" y="106363"/>
            <a:ext cx="3240000" cy="108426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eaLnBrk="1" hangingPunct="1">
              <a:defRPr/>
            </a:pPr>
            <a:r>
              <a:rPr lang="en-US" sz="21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Activit</a:t>
            </a:r>
            <a:r>
              <a:rPr lang="fr-FR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é </a:t>
            </a:r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</a:t>
            </a:r>
            <a:endParaRPr lang="ar-BH" sz="2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243" name="ZoneTexte 6"/>
          <p:cNvSpPr txBox="1">
            <a:spLocks noChangeArrowheads="1"/>
          </p:cNvSpPr>
          <p:nvPr/>
        </p:nvSpPr>
        <p:spPr bwMode="auto">
          <a:xfrm>
            <a:off x="1987550" y="1068388"/>
            <a:ext cx="5759450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200" b="1" dirty="0">
                <a:latin typeface="Century Gothic" panose="020B0502020202020204" pitchFamily="34" charset="0"/>
              </a:rPr>
              <a:t>Relie les repas aux horaires.</a:t>
            </a:r>
          </a:p>
        </p:txBody>
      </p:sp>
      <p:sp>
        <p:nvSpPr>
          <p:cNvPr id="10244" name="ZoneTexte 7"/>
          <p:cNvSpPr txBox="1">
            <a:spLocks noChangeArrowheads="1"/>
          </p:cNvSpPr>
          <p:nvPr/>
        </p:nvSpPr>
        <p:spPr bwMode="auto">
          <a:xfrm>
            <a:off x="1440873" y="1389063"/>
            <a:ext cx="3742315" cy="504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fr-FR" altLang="en-US" sz="3200" dirty="0">
                <a:latin typeface="Century Gothic" panose="020B0502020202020204" pitchFamily="34" charset="0"/>
              </a:rPr>
              <a:t>le dîner</a:t>
            </a:r>
          </a:p>
          <a:p>
            <a:pPr algn="r"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fr-FR" altLang="en-US" sz="3200" dirty="0">
                <a:latin typeface="Century Gothic" panose="020B0502020202020204" pitchFamily="34" charset="0"/>
              </a:rPr>
              <a:t>le déjeuner</a:t>
            </a:r>
          </a:p>
          <a:p>
            <a:pPr algn="r"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fr-FR" altLang="en-US" sz="3200" dirty="0">
                <a:latin typeface="Century Gothic" panose="020B0502020202020204" pitchFamily="34" charset="0"/>
              </a:rPr>
              <a:t>le goûter</a:t>
            </a:r>
          </a:p>
          <a:p>
            <a:pPr algn="r"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fr-FR" altLang="en-US" sz="3200" dirty="0">
                <a:latin typeface="Century Gothic" panose="020B0502020202020204" pitchFamily="34" charset="0"/>
              </a:rPr>
              <a:t>le </a:t>
            </a:r>
            <a:r>
              <a:rPr lang="fr-FR" altLang="en-US" sz="3200" dirty="0" smtClean="0">
                <a:latin typeface="Century Gothic" panose="020B0502020202020204" pitchFamily="34" charset="0"/>
              </a:rPr>
              <a:t>petit-déjeuner</a:t>
            </a:r>
            <a:endParaRPr lang="fr-FR" altLang="en-US" sz="3200" dirty="0">
              <a:latin typeface="Century Gothic" panose="020B0502020202020204" pitchFamily="34" charset="0"/>
            </a:endParaRPr>
          </a:p>
        </p:txBody>
      </p:sp>
      <p:sp>
        <p:nvSpPr>
          <p:cNvPr id="10245" name="ZoneTexte 8"/>
          <p:cNvSpPr txBox="1">
            <a:spLocks noChangeArrowheads="1"/>
          </p:cNvSpPr>
          <p:nvPr/>
        </p:nvSpPr>
        <p:spPr bwMode="auto">
          <a:xfrm>
            <a:off x="7008813" y="1373188"/>
            <a:ext cx="3455987" cy="482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fr-FR" altLang="en-US" sz="3200" dirty="0">
                <a:latin typeface="Century Gothic" panose="020B0502020202020204" pitchFamily="34" charset="0"/>
              </a:rPr>
              <a:t>12 heures</a:t>
            </a: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fr-FR" altLang="en-US" sz="3200" dirty="0">
                <a:latin typeface="Century Gothic" panose="020B0502020202020204" pitchFamily="34" charset="0"/>
              </a:rPr>
              <a:t>07 heures</a:t>
            </a: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fr-FR" altLang="en-US" sz="3200" dirty="0" smtClean="0">
                <a:latin typeface="Century Gothic" panose="020B0502020202020204" pitchFamily="34" charset="0"/>
              </a:rPr>
              <a:t>15 </a:t>
            </a:r>
            <a:r>
              <a:rPr lang="fr-FR" altLang="en-US" sz="3200" dirty="0">
                <a:latin typeface="Century Gothic" panose="020B0502020202020204" pitchFamily="34" charset="0"/>
              </a:rPr>
              <a:t>heures</a:t>
            </a: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fr-FR" altLang="en-US" sz="3200" dirty="0">
                <a:latin typeface="Century Gothic" panose="020B0502020202020204" pitchFamily="34" charset="0"/>
              </a:rPr>
              <a:t>19 heures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5072063" y="2344738"/>
            <a:ext cx="2016125" cy="35544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V="1">
            <a:off x="5086350" y="2249488"/>
            <a:ext cx="2014538" cy="124936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5154613" y="4664075"/>
            <a:ext cx="1919287" cy="9525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V="1">
            <a:off x="5072063" y="3471863"/>
            <a:ext cx="2016125" cy="2466975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2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2 ac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 dîne à 19 heur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5" presetID="3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n prend le déjeuner  à 12 heur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22" presetID="3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n prend le goûter à 15 heur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29" presetID="3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n prend le petit déjeuner à 7 heur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 bwMode="auto">
          <a:xfrm>
            <a:off x="146050" y="106363"/>
            <a:ext cx="3203575" cy="1084262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eaLnBrk="1" hangingPunct="1">
              <a:defRPr/>
            </a:pP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Activit</a:t>
            </a:r>
            <a:r>
              <a:rPr lang="fr-F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é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</a:t>
            </a:r>
            <a:endParaRPr lang="ar-BH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267" name="ZoneTexte 5"/>
          <p:cNvSpPr txBox="1">
            <a:spLocks noChangeArrowheads="1"/>
          </p:cNvSpPr>
          <p:nvPr/>
        </p:nvSpPr>
        <p:spPr bwMode="auto">
          <a:xfrm>
            <a:off x="3349625" y="131870"/>
            <a:ext cx="8977313" cy="130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263"/>
              </a:spcBef>
              <a:buFontTx/>
              <a:buNone/>
            </a:pPr>
            <a:r>
              <a:rPr lang="fr-FR" altLang="en-US" sz="2400" b="1" dirty="0">
                <a:latin typeface="Century Gothic" panose="020B0502020202020204" pitchFamily="34" charset="0"/>
              </a:rPr>
              <a:t>Complète par le mot qui </a:t>
            </a:r>
            <a:r>
              <a:rPr lang="fr-FR" altLang="en-US" sz="2400" b="1" dirty="0" smtClean="0">
                <a:latin typeface="Century Gothic" panose="020B0502020202020204" pitchFamily="34" charset="0"/>
              </a:rPr>
              <a:t>convient: </a:t>
            </a:r>
          </a:p>
          <a:p>
            <a:pPr algn="ctr" eaLnBrk="1" hangingPunct="1">
              <a:lnSpc>
                <a:spcPct val="100000"/>
              </a:lnSpc>
              <a:spcBef>
                <a:spcPts val="263"/>
              </a:spcBef>
              <a:buFontTx/>
              <a:buNone/>
            </a:pPr>
            <a:r>
              <a:rPr lang="fr-FR" altLang="en-US" sz="2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lait </a:t>
            </a:r>
            <a:r>
              <a:rPr lang="fr-FR" alt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/ viande / </a:t>
            </a:r>
            <a:r>
              <a:rPr lang="fr-FR" altLang="en-US" sz="2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pâtes </a:t>
            </a:r>
            <a:r>
              <a:rPr lang="fr-FR" alt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/ pain / beurre / salade / soupe </a:t>
            </a:r>
            <a:r>
              <a:rPr lang="fr-FR" altLang="en-US" sz="2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/ </a:t>
            </a:r>
            <a:r>
              <a:rPr lang="fr-FR" alt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confiture / </a:t>
            </a:r>
            <a:r>
              <a:rPr lang="fr-FR" altLang="en-US" sz="24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fruit </a:t>
            </a:r>
            <a:r>
              <a:rPr lang="fr-FR" alt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/ yaourt </a:t>
            </a:r>
          </a:p>
        </p:txBody>
      </p:sp>
      <p:sp>
        <p:nvSpPr>
          <p:cNvPr id="11268" name="ZoneTexte 6"/>
          <p:cNvSpPr txBox="1">
            <a:spLocks noChangeArrowheads="1"/>
          </p:cNvSpPr>
          <p:nvPr/>
        </p:nvSpPr>
        <p:spPr bwMode="auto">
          <a:xfrm>
            <a:off x="-9525" y="2105025"/>
            <a:ext cx="12144375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dirty="0">
                <a:latin typeface="Century Gothic" panose="020B0502020202020204" pitchFamily="34" charset="0"/>
              </a:rPr>
              <a:t>   - Au </a:t>
            </a:r>
            <a:r>
              <a:rPr lang="fr-FR" altLang="en-US" dirty="0" smtClean="0">
                <a:latin typeface="Century Gothic" panose="020B0502020202020204" pitchFamily="34" charset="0"/>
              </a:rPr>
              <a:t>petit-déjeuner</a:t>
            </a:r>
            <a:r>
              <a:rPr lang="fr-FR" altLang="en-US" dirty="0">
                <a:latin typeface="Century Gothic" panose="020B0502020202020204" pitchFamily="34" charset="0"/>
              </a:rPr>
              <a:t>, je bois du </a:t>
            </a:r>
            <a:r>
              <a:rPr lang="fr-FR" altLang="en-US" dirty="0" smtClean="0">
                <a:latin typeface="Century Gothic" panose="020B0502020202020204" pitchFamily="34" charset="0"/>
              </a:rPr>
              <a:t>…….. et </a:t>
            </a:r>
            <a:r>
              <a:rPr lang="fr-FR" altLang="en-US" dirty="0">
                <a:latin typeface="Century Gothic" panose="020B0502020202020204" pitchFamily="34" charset="0"/>
              </a:rPr>
              <a:t>je mange du </a:t>
            </a:r>
            <a:r>
              <a:rPr lang="fr-FR" altLang="en-US" dirty="0" smtClean="0">
                <a:latin typeface="Century Gothic" panose="020B0502020202020204" pitchFamily="34" charset="0"/>
              </a:rPr>
              <a:t>......  ..avec   </a:t>
            </a:r>
            <a:endParaRPr lang="fr-FR" altLang="en-US" dirty="0">
              <a:latin typeface="Century Gothic" panose="020B0502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dirty="0">
                <a:latin typeface="Comic Sans MS" panose="030F0702030302020204" pitchFamily="66" charset="0"/>
              </a:rPr>
              <a:t> 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dirty="0">
                <a:latin typeface="Comic Sans MS" panose="030F0702030302020204" pitchFamily="66" charset="0"/>
              </a:rPr>
              <a:t>   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dirty="0">
                <a:latin typeface="Comic Sans MS" panose="030F0702030302020204" pitchFamily="66" charset="0"/>
              </a:rPr>
              <a:t>     </a:t>
            </a:r>
            <a:r>
              <a:rPr lang="fr-FR" altLang="en-US" dirty="0">
                <a:latin typeface="Century Gothic" panose="020B0502020202020204" pitchFamily="34" charset="0"/>
              </a:rPr>
              <a:t>du </a:t>
            </a:r>
            <a:r>
              <a:rPr lang="fr-FR" altLang="en-US" dirty="0" smtClean="0">
                <a:latin typeface="Century Gothic" panose="020B0502020202020204" pitchFamily="34" charset="0"/>
              </a:rPr>
              <a:t>……….  </a:t>
            </a:r>
            <a:r>
              <a:rPr lang="fr-FR" altLang="en-US" dirty="0">
                <a:latin typeface="Century Gothic" panose="020B0502020202020204" pitchFamily="34" charset="0"/>
              </a:rPr>
              <a:t>et de la </a:t>
            </a:r>
            <a:r>
              <a:rPr lang="fr-FR" altLang="en-US" dirty="0" smtClean="0">
                <a:latin typeface="Century Gothic" panose="020B0502020202020204" pitchFamily="34" charset="0"/>
              </a:rPr>
              <a:t>……………..</a:t>
            </a:r>
            <a:endParaRPr lang="fr-FR" altLang="en-US" dirty="0">
              <a:latin typeface="Century Gothic" panose="020B0502020202020204" pitchFamily="34" charset="0"/>
            </a:endParaRPr>
          </a:p>
        </p:txBody>
      </p:sp>
      <p:sp>
        <p:nvSpPr>
          <p:cNvPr id="11269" name="ZoneTexte 10"/>
          <p:cNvSpPr txBox="1">
            <a:spLocks noChangeArrowheads="1"/>
          </p:cNvSpPr>
          <p:nvPr/>
        </p:nvSpPr>
        <p:spPr bwMode="auto">
          <a:xfrm>
            <a:off x="0" y="4629150"/>
            <a:ext cx="12192000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dirty="0">
                <a:latin typeface="Comic Sans MS" panose="030F0702030302020204" pitchFamily="66" charset="0"/>
              </a:rPr>
              <a:t>  </a:t>
            </a:r>
            <a:r>
              <a:rPr lang="fr-FR" altLang="en-US" dirty="0">
                <a:latin typeface="Century Gothic" panose="020B0502020202020204" pitchFamily="34" charset="0"/>
              </a:rPr>
              <a:t>- Au déjeuner, je prends une </a:t>
            </a:r>
            <a:r>
              <a:rPr lang="fr-FR" altLang="en-US" dirty="0" smtClean="0">
                <a:latin typeface="Century Gothic" panose="020B0502020202020204" pitchFamily="34" charset="0"/>
              </a:rPr>
              <a:t>……….. </a:t>
            </a:r>
            <a:r>
              <a:rPr lang="fr-FR" altLang="en-US" dirty="0">
                <a:latin typeface="Century Gothic" panose="020B0502020202020204" pitchFamily="34" charset="0"/>
              </a:rPr>
              <a:t>des </a:t>
            </a:r>
            <a:r>
              <a:rPr lang="fr-FR" altLang="en-US" dirty="0" smtClean="0">
                <a:latin typeface="Century Gothic" panose="020B0502020202020204" pitchFamily="34" charset="0"/>
              </a:rPr>
              <a:t>……….. </a:t>
            </a:r>
            <a:r>
              <a:rPr lang="fr-FR" altLang="en-US" dirty="0">
                <a:latin typeface="Century Gothic" panose="020B0502020202020204" pitchFamily="34" charset="0"/>
              </a:rPr>
              <a:t>et un </a:t>
            </a:r>
            <a:r>
              <a:rPr lang="fr-FR" altLang="en-US" dirty="0" smtClean="0">
                <a:latin typeface="Century Gothic" panose="020B0502020202020204" pitchFamily="34" charset="0"/>
              </a:rPr>
              <a:t>……… </a:t>
            </a:r>
            <a:r>
              <a:rPr lang="fr-FR" altLang="en-US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270" name="ZoneTexte 15"/>
          <p:cNvSpPr txBox="1">
            <a:spLocks noChangeArrowheads="1"/>
          </p:cNvSpPr>
          <p:nvPr/>
        </p:nvSpPr>
        <p:spPr bwMode="auto">
          <a:xfrm>
            <a:off x="0" y="5756275"/>
            <a:ext cx="12241213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dirty="0">
                <a:latin typeface="Comic Sans MS" panose="030F0702030302020204" pitchFamily="66" charset="0"/>
              </a:rPr>
              <a:t> </a:t>
            </a:r>
            <a:r>
              <a:rPr lang="fr-FR" altLang="en-US" dirty="0">
                <a:latin typeface="Century Gothic" panose="020B0502020202020204" pitchFamily="34" charset="0"/>
              </a:rPr>
              <a:t>- Au dîner, je prends une  </a:t>
            </a:r>
            <a:r>
              <a:rPr lang="fr-FR" altLang="en-US" dirty="0" smtClean="0">
                <a:latin typeface="Century Gothic" panose="020B0502020202020204" pitchFamily="34" charset="0"/>
              </a:rPr>
              <a:t>…….… </a:t>
            </a:r>
            <a:r>
              <a:rPr lang="fr-FR" altLang="en-US" dirty="0">
                <a:latin typeface="Century Gothic" panose="020B0502020202020204" pitchFamily="34" charset="0"/>
              </a:rPr>
              <a:t>du </a:t>
            </a:r>
            <a:r>
              <a:rPr lang="fr-FR" altLang="en-US" dirty="0" smtClean="0">
                <a:latin typeface="Century Gothic" panose="020B0502020202020204" pitchFamily="34" charset="0"/>
              </a:rPr>
              <a:t>…………  </a:t>
            </a:r>
            <a:r>
              <a:rPr lang="fr-FR" altLang="en-US" dirty="0">
                <a:latin typeface="Century Gothic" panose="020B0502020202020204" pitchFamily="34" charset="0"/>
              </a:rPr>
              <a:t>et un </a:t>
            </a:r>
            <a:r>
              <a:rPr lang="fr-FR" altLang="en-US" dirty="0" smtClean="0">
                <a:latin typeface="Century Gothic" panose="020B0502020202020204" pitchFamily="34" charset="0"/>
              </a:rPr>
              <a:t>………….  </a:t>
            </a:r>
            <a:endParaRPr lang="fr-FR" altLang="en-US" dirty="0">
              <a:latin typeface="Century Gothic" panose="020B0502020202020204" pitchFamily="34" charset="0"/>
            </a:endParaRPr>
          </a:p>
        </p:txBody>
      </p:sp>
      <p:pic>
        <p:nvPicPr>
          <p:cNvPr id="11271" name="il_fi" descr="http://4.bp.blogspot.com/_S_FCChY8dWo/TNWHlbOYxEI/AAAAAAAAAbM/eJSXHx6TKxk/s1600/pain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92070">
            <a:off x="9216483" y="1418896"/>
            <a:ext cx="9477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Image 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2693988"/>
            <a:ext cx="11557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j0287189[1]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5" y="2638425"/>
            <a:ext cx="719138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Image 9" descr="64035366-salade-fraîche-le-petit-déjeuner-Élément-graphique-isolé-réaliste-flat-vector-colorful-dessin-simple-sur-fond-b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6" b="21532"/>
          <a:stretch>
            <a:fillRect/>
          </a:stretch>
        </p:blipFill>
        <p:spPr bwMode="auto">
          <a:xfrm>
            <a:off x="5199063" y="3868738"/>
            <a:ext cx="11763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Image 10" descr="73522378-vecteur-eps-de-spaghetti-fourche-plaque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777" y="3594894"/>
            <a:ext cx="935038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2" descr="Turquie Poulet Alimentaire - Images vectorielles gratuites sur Pixabay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863" y="5172963"/>
            <a:ext cx="11620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4" descr="Bol Soupe Poissons - Images vectorielles gratuites sur Pixaba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815" y="5149850"/>
            <a:ext cx="7937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6" descr="Yaourt Manger Réfrigérateur - Images vectorielles gratuites sur ...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566" y="5032978"/>
            <a:ext cx="6889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8" descr="Vector graphics of plate of fruits drawing | Free SV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238" y="3817938"/>
            <a:ext cx="1008062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0" name="AutoShape 10" descr="Image vectorielle de spaghettis dans une assiette avec une ...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1800">
              <a:latin typeface="Arial" panose="020B0604020202020204" pitchFamily="34" charset="0"/>
            </a:endParaRPr>
          </a:p>
        </p:txBody>
      </p:sp>
      <p:sp>
        <p:nvSpPr>
          <p:cNvPr id="11281" name="AutoShape 12" descr="Image vectorielle de spaghettis dans une assiette avec une ...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1800">
              <a:latin typeface="Arial" panose="020B0604020202020204" pitchFamily="34" charset="0"/>
            </a:endParaRPr>
          </a:p>
        </p:txBody>
      </p:sp>
      <p:sp>
        <p:nvSpPr>
          <p:cNvPr id="11282" name="AutoShape 14" descr="Image vectorielle de spaghettis dans une assiette avec une ...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1800">
              <a:latin typeface="Arial" panose="020B0604020202020204" pitchFamily="34" charset="0"/>
            </a:endParaRPr>
          </a:p>
        </p:txBody>
      </p:sp>
      <p:sp>
        <p:nvSpPr>
          <p:cNvPr id="11283" name="AutoShape 16" descr="Image vectorielle de spaghettis dans une assiette avec une ...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1800">
              <a:latin typeface="Arial" panose="020B0604020202020204" pitchFamily="34" charset="0"/>
            </a:endParaRPr>
          </a:p>
        </p:txBody>
      </p:sp>
      <p:pic>
        <p:nvPicPr>
          <p:cNvPr id="11284" name="Picture 2" descr="Lait Bouteille Produits Laitiers - Images vectorielles gratuites ...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213" y="1279217"/>
            <a:ext cx="55086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52087" y="2116399"/>
            <a:ext cx="10440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lait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82151" y="2117394"/>
            <a:ext cx="972000" cy="5238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pain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82675" y="3402013"/>
            <a:ext cx="1439863" cy="5238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beurre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27488" y="3400425"/>
            <a:ext cx="1905721" cy="5238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confiture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8690" y="4619625"/>
            <a:ext cx="1265237" cy="522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salade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411112" y="4631170"/>
            <a:ext cx="1260475" cy="5222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pâtes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741379" y="4630407"/>
            <a:ext cx="1116000" cy="5238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fruit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17254" y="5749543"/>
            <a:ext cx="1368425" cy="5238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soupe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90031" y="5751513"/>
            <a:ext cx="1439863" cy="5238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poulet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023350" y="5768975"/>
            <a:ext cx="1404938" cy="522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yaourt</a:t>
            </a:r>
          </a:p>
        </p:txBody>
      </p:sp>
      <p:sp>
        <p:nvSpPr>
          <p:cNvPr id="5" name="Rectangle 4"/>
          <p:cNvSpPr/>
          <p:nvPr/>
        </p:nvSpPr>
        <p:spPr>
          <a:xfrm>
            <a:off x="299860" y="1891125"/>
            <a:ext cx="252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Oval 5"/>
          <p:cNvSpPr/>
          <p:nvPr/>
        </p:nvSpPr>
        <p:spPr>
          <a:xfrm>
            <a:off x="323263" y="4398375"/>
            <a:ext cx="252000" cy="252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Isosceles Triangle 6"/>
          <p:cNvSpPr/>
          <p:nvPr/>
        </p:nvSpPr>
        <p:spPr>
          <a:xfrm>
            <a:off x="334964" y="5399012"/>
            <a:ext cx="228597" cy="306387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 advClick="0" advTm="4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2 ac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30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e 7 au petit déjeuner je bois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325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65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000"/>
                            </p:stCondLst>
                            <p:childTnLst>
                              <p:par>
                                <p:cTn id="31" presetID="1" presetClass="entr" presetSubtype="0" fill="hold" grpId="0" nodeType="afterEffect" nodePh="1">
                                  <p:stCondLst>
                                    <p:cond delay="375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de 7 au déjeuner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176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476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76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760"/>
                            </p:stCondLst>
                            <p:childTnLst>
                              <p:par>
                                <p:cTn id="49" presetID="1" presetClass="entr" presetSubtype="0" fill="hold" grpId="0" nodeType="afterEffect" nodePh="1">
                                  <p:stCondLst>
                                    <p:cond delay="525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lide 7 au din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302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77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7020"/>
                            </p:stCondLst>
                            <p:childTnLst>
                              <p:par>
                                <p:cTn id="62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953465"/>
              </p:ext>
            </p:extLst>
          </p:nvPr>
        </p:nvGraphicFramePr>
        <p:xfrm>
          <a:off x="2032000" y="1130300"/>
          <a:ext cx="8128000" cy="48895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69840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entury Gothic" panose="020B0502020202020204" pitchFamily="34" charset="0"/>
                        </a:rPr>
                        <a:t>illustrations </a:t>
                      </a:r>
                      <a:endParaRPr lang="fr-FR" sz="2400" b="1" dirty="0">
                        <a:latin typeface="Century Gothic" panose="020B0502020202020204" pitchFamily="34" charset="0"/>
                      </a:endParaRPr>
                    </a:p>
                  </a:txBody>
                  <a:tcPr marL="121920" marR="121920" marT="60964" marB="609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entury Gothic" panose="020B0502020202020204" pitchFamily="34" charset="0"/>
                        </a:rPr>
                        <a:t>Écriture </a:t>
                      </a:r>
                      <a:endParaRPr lang="fr-FR" sz="2400" b="1" dirty="0">
                        <a:latin typeface="Century Gothic" panose="020B0502020202020204" pitchFamily="34" charset="0"/>
                      </a:endParaRPr>
                    </a:p>
                  </a:txBody>
                  <a:tcPr marL="121920" marR="121920" marT="60964" marB="60964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9915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fr-FR" sz="2400" dirty="0"/>
                    </a:p>
                  </a:txBody>
                  <a:tcPr marL="121920" marR="121920" marT="60964" marB="6096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4300" dirty="0" smtClean="0">
                        <a:latin typeface="Comic Sans MS" pitchFamily="66" charset="0"/>
                      </a:endParaRPr>
                    </a:p>
                  </a:txBody>
                  <a:tcPr marL="121920" marR="121920" marT="60964" marB="60964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79915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fr-FR" sz="2400" dirty="0"/>
                    </a:p>
                  </a:txBody>
                  <a:tcPr marL="121920" marR="121920" marT="60964" marB="6096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fr-FR" sz="2400" dirty="0"/>
                    </a:p>
                  </a:txBody>
                  <a:tcPr marL="121920" marR="121920" marT="60964" marB="60964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79915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fr-FR" sz="2400" dirty="0"/>
                    </a:p>
                  </a:txBody>
                  <a:tcPr marL="121920" marR="121920" marT="60964" marB="6096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fr-FR" sz="2400" dirty="0"/>
                    </a:p>
                  </a:txBody>
                  <a:tcPr marL="121920" marR="121920" marT="60964" marB="60964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79915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fr-FR" sz="2400" dirty="0"/>
                    </a:p>
                  </a:txBody>
                  <a:tcPr marL="121920" marR="121920" marT="60964" marB="6096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fr-FR" sz="2400" dirty="0"/>
                    </a:p>
                  </a:txBody>
                  <a:tcPr marL="121920" marR="121920" marT="60964" marB="60964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435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13" y="1836738"/>
            <a:ext cx="7683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59" name="Groupe 13"/>
          <p:cNvGrpSpPr>
            <a:grpSpLocks/>
          </p:cNvGrpSpPr>
          <p:nvPr/>
        </p:nvGrpSpPr>
        <p:grpSpPr bwMode="auto">
          <a:xfrm>
            <a:off x="3246438" y="2906713"/>
            <a:ext cx="1536700" cy="808037"/>
            <a:chOff x="2843808" y="1820599"/>
            <a:chExt cx="1152064" cy="607135"/>
          </a:xfrm>
        </p:grpSpPr>
        <p:pic>
          <p:nvPicPr>
            <p:cNvPr id="1437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1820599"/>
              <a:ext cx="576000" cy="607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1820599"/>
              <a:ext cx="576000" cy="607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60" name="Groupe 19"/>
          <p:cNvGrpSpPr>
            <a:grpSpLocks/>
          </p:cNvGrpSpPr>
          <p:nvPr/>
        </p:nvGrpSpPr>
        <p:grpSpPr bwMode="auto">
          <a:xfrm>
            <a:off x="2862263" y="3987800"/>
            <a:ext cx="2303462" cy="808038"/>
            <a:chOff x="2483768" y="2499742"/>
            <a:chExt cx="1728192" cy="607135"/>
          </a:xfrm>
        </p:grpSpPr>
        <p:grpSp>
          <p:nvGrpSpPr>
            <p:cNvPr id="14374" name="Groupe 15"/>
            <p:cNvGrpSpPr>
              <a:grpSpLocks/>
            </p:cNvGrpSpPr>
            <p:nvPr/>
          </p:nvGrpSpPr>
          <p:grpSpPr bwMode="auto">
            <a:xfrm>
              <a:off x="2483768" y="2499742"/>
              <a:ext cx="1152064" cy="607135"/>
              <a:chOff x="2843808" y="1820599"/>
              <a:chExt cx="1152064" cy="607135"/>
            </a:xfrm>
          </p:grpSpPr>
          <p:pic>
            <p:nvPicPr>
              <p:cNvPr id="14376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08" y="1820599"/>
                <a:ext cx="576000" cy="607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377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9872" y="1820599"/>
                <a:ext cx="576000" cy="607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37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960" y="2499742"/>
              <a:ext cx="576000" cy="607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61" name="Groupe 27"/>
          <p:cNvGrpSpPr>
            <a:grpSpLocks/>
          </p:cNvGrpSpPr>
          <p:nvPr/>
        </p:nvGrpSpPr>
        <p:grpSpPr bwMode="auto">
          <a:xfrm>
            <a:off x="2236788" y="5056188"/>
            <a:ext cx="3554412" cy="658812"/>
            <a:chOff x="1907704" y="3147814"/>
            <a:chExt cx="2664296" cy="493297"/>
          </a:xfrm>
        </p:grpSpPr>
        <p:pic>
          <p:nvPicPr>
            <p:cNvPr id="1436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3147814"/>
              <a:ext cx="468000" cy="493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752" y="3147814"/>
              <a:ext cx="468000" cy="493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3147814"/>
              <a:ext cx="468000" cy="493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04" y="3147814"/>
              <a:ext cx="468000" cy="493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952" y="3147814"/>
              <a:ext cx="468000" cy="493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4000" y="3147814"/>
              <a:ext cx="468000" cy="493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ZoneTexte 9"/>
          <p:cNvSpPr txBox="1">
            <a:spLocks noChangeArrowheads="1"/>
          </p:cNvSpPr>
          <p:nvPr/>
        </p:nvSpPr>
        <p:spPr bwMode="auto">
          <a:xfrm>
            <a:off x="6535737" y="1908175"/>
            <a:ext cx="3096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9pPr>
          </a:lstStyle>
          <a:p>
            <a:pPr algn="ctr" eaLnBrk="1" hangingPunct="1">
              <a:defRPr/>
            </a:pPr>
            <a:r>
              <a:rPr lang="fr-FR" sz="3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une</a:t>
            </a:r>
            <a:r>
              <a:rPr lang="fr-FR" sz="3600" dirty="0" smtClean="0">
                <a:latin typeface="Century Gothic" panose="020B0502020202020204" pitchFamily="34" charset="0"/>
              </a:rPr>
              <a:t> pomme</a:t>
            </a:r>
          </a:p>
        </p:txBody>
      </p:sp>
      <p:sp>
        <p:nvSpPr>
          <p:cNvPr id="20" name="ZoneTexte 10"/>
          <p:cNvSpPr txBox="1">
            <a:spLocks noChangeArrowheads="1"/>
          </p:cNvSpPr>
          <p:nvPr/>
        </p:nvSpPr>
        <p:spPr bwMode="auto">
          <a:xfrm>
            <a:off x="6350000" y="2971115"/>
            <a:ext cx="3543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9pPr>
          </a:lstStyle>
          <a:p>
            <a:pPr algn="ctr" eaLnBrk="1" hangingPunct="1">
              <a:defRPr/>
            </a:pPr>
            <a:r>
              <a:rPr lang="fr-FR" sz="3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deux </a:t>
            </a:r>
            <a:r>
              <a:rPr lang="fr-FR" sz="3600" dirty="0" smtClean="0">
                <a:latin typeface="Century Gothic" panose="020B0502020202020204" pitchFamily="34" charset="0"/>
              </a:rPr>
              <a:t>pommes</a:t>
            </a:r>
          </a:p>
        </p:txBody>
      </p:sp>
      <p:sp>
        <p:nvSpPr>
          <p:cNvPr id="21" name="ZoneTexte 14"/>
          <p:cNvSpPr txBox="1">
            <a:spLocks noChangeArrowheads="1"/>
          </p:cNvSpPr>
          <p:nvPr/>
        </p:nvSpPr>
        <p:spPr bwMode="auto">
          <a:xfrm>
            <a:off x="6489700" y="4005263"/>
            <a:ext cx="336073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9pPr>
          </a:lstStyle>
          <a:p>
            <a:pPr eaLnBrk="1" hangingPunct="1">
              <a:defRPr/>
            </a:pPr>
            <a:r>
              <a:rPr lang="fr-FR" sz="3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trois </a:t>
            </a:r>
            <a:r>
              <a:rPr lang="fr-FR" sz="3600" dirty="0" smtClean="0">
                <a:latin typeface="Century Gothic" panose="020B0502020202020204" pitchFamily="34" charset="0"/>
              </a:rPr>
              <a:t>pommes</a:t>
            </a:r>
          </a:p>
        </p:txBody>
      </p:sp>
      <p:sp>
        <p:nvSpPr>
          <p:cNvPr id="22" name="ZoneTexte 20"/>
          <p:cNvSpPr txBox="1">
            <a:spLocks noChangeArrowheads="1"/>
          </p:cNvSpPr>
          <p:nvPr/>
        </p:nvSpPr>
        <p:spPr bwMode="auto">
          <a:xfrm>
            <a:off x="6681788" y="5054600"/>
            <a:ext cx="28797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9pPr>
          </a:lstStyle>
          <a:p>
            <a:pPr eaLnBrk="1" hangingPunct="1">
              <a:defRPr/>
            </a:pPr>
            <a:r>
              <a:rPr lang="fr-FR" sz="3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six </a:t>
            </a:r>
            <a:r>
              <a:rPr lang="fr-FR" sz="3600" dirty="0" smtClean="0">
                <a:latin typeface="Century Gothic" panose="020B0502020202020204" pitchFamily="34" charset="0"/>
              </a:rPr>
              <a:t>pommes</a:t>
            </a:r>
          </a:p>
        </p:txBody>
      </p:sp>
      <p:sp>
        <p:nvSpPr>
          <p:cNvPr id="23" name="ZoneTexte 5"/>
          <p:cNvSpPr txBox="1">
            <a:spLocks noChangeArrowheads="1"/>
          </p:cNvSpPr>
          <p:nvPr/>
        </p:nvSpPr>
        <p:spPr bwMode="auto">
          <a:xfrm>
            <a:off x="3389313" y="406400"/>
            <a:ext cx="617220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</a:defRPr>
            </a:lvl9pPr>
          </a:lstStyle>
          <a:p>
            <a:pPr eaLnBrk="1" hangingPunct="1">
              <a:spcBef>
                <a:spcPts val="267"/>
              </a:spcBef>
              <a:defRPr/>
            </a:pPr>
            <a:r>
              <a:rPr lang="fr-FR" sz="2667" b="1" dirty="0" smtClean="0">
                <a:latin typeface="Century Gothic" panose="020B0502020202020204" pitchFamily="34" charset="0"/>
              </a:rPr>
              <a:t>Indique le nombre de pommes.</a:t>
            </a:r>
          </a:p>
        </p:txBody>
      </p:sp>
      <p:sp>
        <p:nvSpPr>
          <p:cNvPr id="24" name="Explosion 2 23"/>
          <p:cNvSpPr/>
          <p:nvPr/>
        </p:nvSpPr>
        <p:spPr bwMode="auto">
          <a:xfrm>
            <a:off x="82550" y="106363"/>
            <a:ext cx="3402013" cy="1139825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eaLnBrk="1" hangingPunct="1">
              <a:defRPr/>
            </a:pPr>
            <a:r>
              <a:rPr lang="en-US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Activit</a:t>
            </a:r>
            <a:r>
              <a:rPr lang="fr-FR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é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</a:t>
            </a:r>
            <a:endParaRPr lang="ar-BH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 advClick="0" advTm="2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de 8 act 3 indique le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2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2 sol act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75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425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e 10"/>
          <p:cNvGrpSpPr>
            <a:grpSpLocks/>
          </p:cNvGrpSpPr>
          <p:nvPr/>
        </p:nvGrpSpPr>
        <p:grpSpPr bwMode="auto">
          <a:xfrm>
            <a:off x="3921263" y="2261068"/>
            <a:ext cx="1870075" cy="1685925"/>
            <a:chOff x="3079673" y="1822199"/>
            <a:chExt cx="1401517" cy="1263502"/>
          </a:xfrm>
        </p:grpSpPr>
        <p:pic>
          <p:nvPicPr>
            <p:cNvPr id="13325" name="Picture 22" descr="Résultat de recherche d'images pour &quot;banane transparent background&quot;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28750" flipH="1">
              <a:off x="3079673" y="2088102"/>
              <a:ext cx="1208071" cy="568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6" name="Picture 22" descr="Résultat de recherche d'images pour &quot;banane transparent background&quot;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53546" flipH="1">
              <a:off x="3273119" y="1822199"/>
              <a:ext cx="1208071" cy="568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7" name="Picture 22" descr="Résultat de recherche d'images pour &quot;banane transparent background&quot;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67389" flipH="1">
              <a:off x="2779378" y="2197528"/>
              <a:ext cx="1208071" cy="568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15" name="Picture 2" descr="http://www.caloriesecrets.net/wp-content/uploads/2013/01/egg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081" y="2431641"/>
            <a:ext cx="2637461" cy="1126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ZoneTexte 4"/>
          <p:cNvSpPr txBox="1">
            <a:spLocks noChangeArrowheads="1"/>
          </p:cNvSpPr>
          <p:nvPr/>
        </p:nvSpPr>
        <p:spPr bwMode="auto">
          <a:xfrm>
            <a:off x="3149600" y="485775"/>
            <a:ext cx="91694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600" b="1" dirty="0">
                <a:latin typeface="Century Gothic" panose="020B0502020202020204" pitchFamily="34" charset="0"/>
                <a:ea typeface="맑은 고딕" panose="020B0503020000020004" pitchFamily="34" charset="-127"/>
              </a:rPr>
              <a:t>Compte les aliments posés sur la table.</a:t>
            </a:r>
          </a:p>
        </p:txBody>
      </p:sp>
      <p:sp>
        <p:nvSpPr>
          <p:cNvPr id="13" name="ZoneTexte 14"/>
          <p:cNvSpPr txBox="1">
            <a:spLocks noChangeArrowheads="1"/>
          </p:cNvSpPr>
          <p:nvPr/>
        </p:nvSpPr>
        <p:spPr bwMode="auto">
          <a:xfrm>
            <a:off x="230609" y="3811588"/>
            <a:ext cx="24828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000" b="1" dirty="0">
                <a:solidFill>
                  <a:srgbClr val="FF0000"/>
                </a:solidFill>
                <a:latin typeface="Century Gothic" panose="020B0502020202020204" pitchFamily="34" charset="0"/>
                <a:ea typeface="맑은 고딕" panose="020B0503020000020004" pitchFamily="34" charset="-127"/>
              </a:rPr>
              <a:t>un</a:t>
            </a:r>
            <a:r>
              <a:rPr lang="fr-FR" altLang="en-US" sz="3000" dirty="0">
                <a:latin typeface="Century Gothic" panose="020B0502020202020204" pitchFamily="34" charset="0"/>
                <a:ea typeface="맑은 고딕" panose="020B0503020000020004" pitchFamily="34" charset="-127"/>
              </a:rPr>
              <a:t> croissant</a:t>
            </a:r>
          </a:p>
        </p:txBody>
      </p:sp>
      <p:sp>
        <p:nvSpPr>
          <p:cNvPr id="14" name="ZoneTexte 15"/>
          <p:cNvSpPr txBox="1">
            <a:spLocks noChangeArrowheads="1"/>
          </p:cNvSpPr>
          <p:nvPr/>
        </p:nvSpPr>
        <p:spPr bwMode="auto">
          <a:xfrm>
            <a:off x="3358462" y="3811588"/>
            <a:ext cx="28321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000" b="1" dirty="0">
                <a:solidFill>
                  <a:srgbClr val="FF0000"/>
                </a:solidFill>
                <a:latin typeface="Century Gothic" panose="020B0502020202020204" pitchFamily="34" charset="0"/>
                <a:ea typeface="맑은 고딕" panose="020B0503020000020004" pitchFamily="34" charset="-127"/>
              </a:rPr>
              <a:t>trois</a:t>
            </a:r>
            <a:r>
              <a:rPr lang="fr-FR" altLang="en-US" sz="3000" dirty="0">
                <a:latin typeface="Century Gothic" panose="020B0502020202020204" pitchFamily="34" charset="0"/>
                <a:ea typeface="맑은 고딕" panose="020B0503020000020004" pitchFamily="34" charset="-127"/>
              </a:rPr>
              <a:t> bananes</a:t>
            </a:r>
          </a:p>
        </p:txBody>
      </p:sp>
      <p:sp>
        <p:nvSpPr>
          <p:cNvPr id="15" name="ZoneTexte 16"/>
          <p:cNvSpPr txBox="1">
            <a:spLocks noChangeArrowheads="1"/>
          </p:cNvSpPr>
          <p:nvPr/>
        </p:nvSpPr>
        <p:spPr bwMode="auto">
          <a:xfrm>
            <a:off x="6923256" y="3801803"/>
            <a:ext cx="2159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000" b="1" dirty="0">
                <a:solidFill>
                  <a:srgbClr val="FF0000"/>
                </a:solidFill>
                <a:latin typeface="Century Gothic" panose="020B0502020202020204" pitchFamily="34" charset="0"/>
                <a:ea typeface="맑은 고딕" panose="020B0503020000020004" pitchFamily="34" charset="-127"/>
              </a:rPr>
              <a:t>cinq</a:t>
            </a:r>
            <a:r>
              <a:rPr lang="fr-FR" altLang="en-US" sz="3000" dirty="0">
                <a:latin typeface="Century Gothic" panose="020B0502020202020204" pitchFamily="34" charset="0"/>
                <a:ea typeface="맑은 고딕" panose="020B0503020000020004" pitchFamily="34" charset="-127"/>
              </a:rPr>
              <a:t> œufs</a:t>
            </a:r>
          </a:p>
        </p:txBody>
      </p:sp>
      <p:sp>
        <p:nvSpPr>
          <p:cNvPr id="17" name="Explosion 2 16"/>
          <p:cNvSpPr/>
          <p:nvPr/>
        </p:nvSpPr>
        <p:spPr bwMode="auto">
          <a:xfrm>
            <a:off x="82550" y="106363"/>
            <a:ext cx="3402013" cy="1139825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eaLnBrk="1" hangingPunct="1">
              <a:defRPr/>
            </a:pPr>
            <a:r>
              <a:rPr lang="en-US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Activit</a:t>
            </a:r>
            <a:r>
              <a:rPr lang="fr-FR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é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</a:t>
            </a:r>
            <a:endParaRPr lang="ar-BH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3323" name="il_fi" descr="http://www.hasslefreeclipart.com/clipart_food/pastry/croissant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19718">
            <a:off x="713480" y="2602223"/>
            <a:ext cx="131445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6"/>
          <p:cNvSpPr txBox="1">
            <a:spLocks noChangeArrowheads="1"/>
          </p:cNvSpPr>
          <p:nvPr/>
        </p:nvSpPr>
        <p:spPr bwMode="auto">
          <a:xfrm>
            <a:off x="10065252" y="3811588"/>
            <a:ext cx="156264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000" b="1" dirty="0">
                <a:solidFill>
                  <a:srgbClr val="FF0000"/>
                </a:solidFill>
                <a:latin typeface="Century Gothic" panose="020B0502020202020204" pitchFamily="34" charset="0"/>
                <a:ea typeface="맑은 고딕" panose="020B0503020000020004" pitchFamily="34" charset="-127"/>
              </a:rPr>
              <a:t>d</a:t>
            </a:r>
            <a:r>
              <a:rPr lang="fr-FR" altLang="en-US" sz="30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맑은 고딕" panose="020B0503020000020004" pitchFamily="34" charset="-127"/>
              </a:rPr>
              <a:t>u</a:t>
            </a:r>
            <a:r>
              <a:rPr lang="fr-FR" altLang="en-US" sz="3000" dirty="0" smtClean="0">
                <a:latin typeface="Century Gothic" panose="020B0502020202020204" pitchFamily="34" charset="0"/>
                <a:ea typeface="맑은 고딕" panose="020B0503020000020004" pitchFamily="34" charset="-127"/>
              </a:rPr>
              <a:t> sel</a:t>
            </a:r>
            <a:endParaRPr lang="fr-FR" altLang="en-US" sz="3000" dirty="0">
              <a:latin typeface="Century Gothic" panose="020B0502020202020204" pitchFamily="34" charset="0"/>
              <a:ea typeface="맑은 고딕" panose="020B0503020000020004" pitchFamily="34" charset="-127"/>
            </a:endParaRPr>
          </a:p>
        </p:txBody>
      </p:sp>
      <p:pic>
        <p:nvPicPr>
          <p:cNvPr id="1026" name="Picture 2" descr="Illustration Créative Dessiné Main Salière Sel Sel, Salière, Dessin Animé,  Peinte à La Main Fichier PNG et PSD pour le téléchargement libr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4" t="5625" r="4484" b="51617"/>
          <a:stretch/>
        </p:blipFill>
        <p:spPr bwMode="auto">
          <a:xfrm rot="5862934">
            <a:off x="9874799" y="2197376"/>
            <a:ext cx="1816103" cy="111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30562" y="4725066"/>
            <a:ext cx="9720000" cy="16650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Lorsqu’on ne peut pas compter l’objet, on emploie : </a:t>
            </a:r>
            <a:r>
              <a:rPr lang="fr-FR" sz="4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du</a:t>
            </a:r>
            <a:r>
              <a:rPr lang="fr-FR" sz="4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,</a:t>
            </a:r>
            <a:r>
              <a:rPr lang="fr-FR" sz="4000" dirty="0" smtClean="0">
                <a:latin typeface="Century Gothic" panose="020B0502020202020204" pitchFamily="34" charset="0"/>
              </a:rPr>
              <a:t> </a:t>
            </a:r>
            <a:r>
              <a:rPr lang="fr-FR" sz="4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de la</a:t>
            </a:r>
            <a:r>
              <a:rPr lang="fr-FR" sz="4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fr-FR" sz="4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des</a:t>
            </a:r>
            <a:r>
              <a:rPr lang="fr-FR" sz="4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fr-FR" sz="4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 advClick="0" advTm="3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de 9 activité 4 compte les aliments posés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32" presetClass="emph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1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2 solu act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51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26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de 9 5 oeuf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76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lide 9 du s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26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orsqu’on ne peut pas compter l’objet, on emploie  du, de la ou d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  <p:bldP spid="13" grpId="0"/>
      <p:bldP spid="14" grpId="0"/>
      <p:bldP spid="15" grpId="0"/>
      <p:bldP spid="17" grpId="0" animBg="1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6408</TotalTime>
  <Words>858</Words>
  <Application>Microsoft Office PowerPoint</Application>
  <PresentationFormat>Widescreen</PresentationFormat>
  <Paragraphs>193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맑은 고딕</vt:lpstr>
      <vt:lpstr>Andalus</vt:lpstr>
      <vt:lpstr>Arial</vt:lpstr>
      <vt:lpstr>Calibri</vt:lpstr>
      <vt:lpstr>Calibri Light</vt:lpstr>
      <vt:lpstr>Century Gothic</vt:lpstr>
      <vt:lpstr>Comic Sans MS</vt:lpstr>
      <vt:lpstr>Imprint MT Shadow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Merci pour votre attention 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Premiere annee lycee</dc:title>
  <dc:creator>Abdulla Qattoura</dc:creator>
  <cp:lastModifiedBy>Admin</cp:lastModifiedBy>
  <cp:revision>350</cp:revision>
  <dcterms:created xsi:type="dcterms:W3CDTF">2020-03-23T10:17:00Z</dcterms:created>
  <dcterms:modified xsi:type="dcterms:W3CDTF">2020-11-19T07:52:39Z</dcterms:modified>
</cp:coreProperties>
</file>