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8" r:id="rId4"/>
    <p:sldId id="279" r:id="rId5"/>
    <p:sldId id="259" r:id="rId6"/>
    <p:sldId id="278" r:id="rId7"/>
    <p:sldId id="284" r:id="rId8"/>
    <p:sldId id="282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00CC6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7.wav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9.wav"/><Relationship Id="rId7" Type="http://schemas.openxmlformats.org/officeDocument/2006/relationships/image" Target="../media/image9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3" Type="http://schemas.openxmlformats.org/officeDocument/2006/relationships/audio" Target="../media/audio23.wav"/><Relationship Id="rId7" Type="http://schemas.openxmlformats.org/officeDocument/2006/relationships/audio" Target="../media/audio27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6.wav"/><Relationship Id="rId11" Type="http://schemas.openxmlformats.org/officeDocument/2006/relationships/image" Target="../media/image11.jpeg"/><Relationship Id="rId5" Type="http://schemas.openxmlformats.org/officeDocument/2006/relationships/audio" Target="../media/audio25.wav"/><Relationship Id="rId10" Type="http://schemas.openxmlformats.org/officeDocument/2006/relationships/image" Target="../media/image4.png"/><Relationship Id="rId4" Type="http://schemas.openxmlformats.org/officeDocument/2006/relationships/audio" Target="../media/audio24.wav"/><Relationship Id="rId9" Type="http://schemas.openxmlformats.org/officeDocument/2006/relationships/audio" Target="../media/audio29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378" y="2286000"/>
            <a:ext cx="9895118" cy="13309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>
                <a:solidFill>
                  <a:srgbClr val="FF3399"/>
                </a:solidFill>
                <a:latin typeface="Algerian" panose="04020705040A02060702" pitchFamily="82" charset="0"/>
              </a:rPr>
              <a:t>troisieme</a:t>
            </a:r>
            <a:r>
              <a:rPr lang="en-US" sz="5400" dirty="0">
                <a:solidFill>
                  <a:srgbClr val="FF3399"/>
                </a:solidFill>
                <a:latin typeface="Algerian" panose="04020705040A02060702" pitchFamily="82" charset="0"/>
              </a:rPr>
              <a:t>  </a:t>
            </a:r>
            <a:r>
              <a:rPr lang="en-US" sz="5400" dirty="0" err="1">
                <a:solidFill>
                  <a:srgbClr val="FF3399"/>
                </a:solidFill>
                <a:latin typeface="Algerian" panose="04020705040A02060702" pitchFamily="82" charset="0"/>
              </a:rPr>
              <a:t>annee</a:t>
            </a:r>
            <a:r>
              <a:rPr lang="en-US" sz="5400" dirty="0">
                <a:solidFill>
                  <a:srgbClr val="FF3399"/>
                </a:solidFill>
                <a:latin typeface="Algerian" panose="04020705040A02060702" pitchFamily="82" charset="0"/>
              </a:rPr>
              <a:t> </a:t>
            </a:r>
            <a:br>
              <a:rPr lang="en-US" sz="5400" dirty="0">
                <a:solidFill>
                  <a:srgbClr val="FF3399"/>
                </a:solidFill>
                <a:latin typeface="Algerian" panose="04020705040A02060702" pitchFamily="82" charset="0"/>
              </a:rPr>
            </a:br>
            <a:r>
              <a:rPr lang="en-US" sz="5400" dirty="0">
                <a:solidFill>
                  <a:srgbClr val="FF3399"/>
                </a:solidFill>
                <a:latin typeface="Algerian" panose="04020705040A02060702" pitchFamily="82" charset="0"/>
              </a:rPr>
              <a:t>college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4280" y="5539818"/>
            <a:ext cx="3023315" cy="726511"/>
          </a:xfrm>
        </p:spPr>
        <p:txBody>
          <a:bodyPr>
            <a:normAutofit/>
          </a:bodyPr>
          <a:lstStyle/>
          <a:p>
            <a:pPr lvl="0"/>
            <a:r>
              <a:rPr lang="fr-FR" sz="3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3200" b="1" u="sng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ère</a:t>
            </a:r>
            <a:r>
              <a:rPr lang="fr-FR" sz="3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séance  </a:t>
            </a:r>
            <a:endParaRPr lang="en-US" sz="32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33532" y="4042114"/>
            <a:ext cx="9895118" cy="107256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3ACAEE-DBBA-47A3-9EA8-C3B95A800115}"/>
              </a:ext>
            </a:extLst>
          </p:cNvPr>
          <p:cNvSpPr txBox="1"/>
          <p:nvPr/>
        </p:nvSpPr>
        <p:spPr>
          <a:xfrm>
            <a:off x="4462272" y="4042114"/>
            <a:ext cx="58704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Unit</a:t>
            </a:r>
            <a:r>
              <a:rPr lang="fr-FR" sz="2800" b="1" dirty="0">
                <a:solidFill>
                  <a:srgbClr val="C00000"/>
                </a:solidFill>
              </a:rPr>
              <a:t>é</a:t>
            </a:r>
            <a:r>
              <a:rPr lang="en-US" sz="2800" b="1" dirty="0">
                <a:solidFill>
                  <a:srgbClr val="C00000"/>
                </a:solidFill>
              </a:rPr>
              <a:t> 4: </a:t>
            </a:r>
            <a:r>
              <a:rPr lang="fr-FR" sz="2400" dirty="0"/>
              <a:t>Vivement la fête !</a:t>
            </a:r>
          </a:p>
          <a:p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8ED364-827B-4F4D-981C-B268089F7100}"/>
              </a:ext>
            </a:extLst>
          </p:cNvPr>
          <p:cNvSpPr/>
          <p:nvPr/>
        </p:nvSpPr>
        <p:spPr>
          <a:xfrm>
            <a:off x="4248451" y="4542416"/>
            <a:ext cx="4921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Le</a:t>
            </a:r>
            <a:r>
              <a:rPr lang="fr-FR" sz="2800" b="1" dirty="0" err="1"/>
              <a:t>çon</a:t>
            </a:r>
            <a:r>
              <a:rPr lang="fr-FR" sz="2800" b="1" dirty="0"/>
              <a:t> 2:</a:t>
            </a:r>
            <a:r>
              <a:rPr lang="fr-FR" dirty="0"/>
              <a:t> </a:t>
            </a:r>
            <a:r>
              <a:rPr lang="fr-FR" sz="2400" dirty="0"/>
              <a:t>Une cérémonie de mariage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217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1-1.wav"/>
          </p:stSnd>
        </p:sndAc>
      </p:transition>
    </mc:Choice>
    <mc:Fallback xmlns="">
      <p:transition spd="slow">
        <p:sndAc>
          <p:stSnd>
            <p:snd r:embed="rId8" name="1-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5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  <p:bldP spid="5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208" y="188258"/>
            <a:ext cx="2514601" cy="1320800"/>
          </a:xfrm>
        </p:spPr>
        <p:txBody>
          <a:bodyPr/>
          <a:lstStyle/>
          <a:p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1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BH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07"/>
            <a:ext cx="822208" cy="8222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40029" y="572345"/>
            <a:ext cx="5593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Ouvre ton livre à la </a:t>
            </a:r>
            <a:r>
              <a:rPr 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40 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7017" y="1306615"/>
            <a:ext cx="5715712" cy="52824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104" y="2496582"/>
            <a:ext cx="45374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la photo.</a:t>
            </a:r>
          </a:p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Décris les vêtements des personnages.</a:t>
            </a:r>
            <a:endParaRPr lang="ar-BH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8467" y="4804906"/>
            <a:ext cx="4976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portent des habits traditionnels.</a:t>
            </a:r>
            <a:endParaRPr lang="ar-BH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1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636401" y="3120040"/>
            <a:ext cx="8940364" cy="8468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"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Raconter une cérémonie</a:t>
            </a:r>
            <a:r>
              <a:rPr lang="fr-FR" sz="4000" dirty="0"/>
              <a:t> 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mariage</a:t>
            </a:r>
            <a:endParaRPr lang="fr-FR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391509" y="723705"/>
            <a:ext cx="5972888" cy="1992225"/>
            <a:chOff x="2391509" y="723705"/>
            <a:chExt cx="5972888" cy="1992225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4176037" y="1157893"/>
              <a:ext cx="4188360" cy="1320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5400" b="1" u="sng" dirty="0" err="1">
                  <a:solidFill>
                    <a:srgbClr val="002060"/>
                  </a:solidFill>
                  <a:latin typeface="Algerian" panose="04020705040A02060702" pitchFamily="82" charset="0"/>
                  <a:cs typeface="Simplified Arabic" panose="02020603050405020304" pitchFamily="18" charset="-78"/>
                </a:rPr>
                <a:t>Objectif</a:t>
              </a:r>
              <a:endParaRPr lang="en-US" sz="2800" b="1" u="sng" dirty="0">
                <a:solidFill>
                  <a:srgbClr val="002060"/>
                </a:solidFill>
                <a:latin typeface="Algerian" panose="04020705040A02060702" pitchFamily="8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042" t="40048" r="57713" b="35337"/>
            <a:stretch/>
          </p:blipFill>
          <p:spPr>
            <a:xfrm>
              <a:off x="2391509" y="723705"/>
              <a:ext cx="2194559" cy="1992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06658" y="363152"/>
            <a:ext cx="5841121" cy="513729"/>
          </a:xfrm>
        </p:spPr>
        <p:txBody>
          <a:bodyPr>
            <a:noAutofit/>
          </a:bodyPr>
          <a:lstStyle/>
          <a:p>
            <a:r>
              <a:rPr lang="fr-F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le tableau suivant.</a:t>
            </a:r>
            <a:endParaRPr lang="ar-BH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78634" y="-46706"/>
            <a:ext cx="2514601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</a:t>
            </a:r>
            <a:r>
              <a:rPr lang="fr-F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2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BH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590"/>
            <a:ext cx="822208" cy="8222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60919" y="879703"/>
            <a:ext cx="4914139" cy="513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Mariage</a:t>
            </a:r>
            <a:r>
              <a:rPr lang="en-US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: </a:t>
            </a:r>
            <a:r>
              <a:rPr lang="en-US" sz="40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étapes</a:t>
            </a:r>
            <a:endParaRPr lang="ar-BH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49" t="25398" r="-249" b="5538"/>
          <a:stretch/>
        </p:blipFill>
        <p:spPr>
          <a:xfrm>
            <a:off x="1479176" y="2371611"/>
            <a:ext cx="9466730" cy="3867825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596450"/>
              </p:ext>
            </p:extLst>
          </p:nvPr>
        </p:nvGraphicFramePr>
        <p:xfrm>
          <a:off x="1438835" y="4738291"/>
          <a:ext cx="9507071" cy="171629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15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65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18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9777">
                <a:tc>
                  <a:txBody>
                    <a:bodyPr/>
                    <a:lstStyle/>
                    <a:p>
                      <a:pPr rtl="1"/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Voyage</a:t>
                      </a:r>
                      <a:r>
                        <a:rPr lang="fr-FR" sz="2000" b="1" baseline="0" dirty="0">
                          <a:solidFill>
                            <a:srgbClr val="002060"/>
                          </a:solidFill>
                        </a:rPr>
                        <a:t> de noces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000" b="1" dirty="0">
                          <a:solidFill>
                            <a:srgbClr val="7030A0"/>
                          </a:solidFill>
                        </a:rPr>
                        <a:t>Soirée du henné</a:t>
                      </a:r>
                      <a:endParaRPr lang="ar-BH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000" b="1" baseline="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Achats : alliances, robe, costume</a:t>
                      </a:r>
                      <a:endParaRPr lang="ar-BH" sz="20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177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000" b="1" baseline="0" dirty="0" err="1">
                          <a:solidFill>
                            <a:srgbClr val="002060"/>
                          </a:solidFill>
                        </a:rPr>
                        <a:t>lune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US" sz="2000" b="1" baseline="0" dirty="0" err="1">
                          <a:solidFill>
                            <a:srgbClr val="002060"/>
                          </a:solidFill>
                        </a:rPr>
                        <a:t>miel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ar-BH" sz="2000" b="1" dirty="0">
                        <a:solidFill>
                          <a:srgbClr val="002060"/>
                        </a:solidFill>
                      </a:endParaRPr>
                    </a:p>
                    <a:p>
                      <a:pPr rtl="1"/>
                      <a:endParaRPr lang="ar-BH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000" b="1" dirty="0">
                          <a:solidFill>
                            <a:srgbClr val="7030A0"/>
                          </a:solidFill>
                        </a:rPr>
                        <a:t>Cérémonie dans une salle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rgbClr val="7030A0"/>
                          </a:solidFill>
                        </a:rPr>
                        <a:t>Animation</a:t>
                      </a:r>
                      <a:r>
                        <a:rPr lang="fr-FR" sz="2000" b="1" baseline="0" dirty="0">
                          <a:solidFill>
                            <a:srgbClr val="7030A0"/>
                          </a:solidFill>
                        </a:rPr>
                        <a:t> musicale</a:t>
                      </a:r>
                      <a:endParaRPr lang="ar-BH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0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Location de la salle, décoration, troupe musicale, commande au</a:t>
                      </a:r>
                      <a:r>
                        <a:rPr lang="fr-FR" sz="2000" b="1" baseline="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traiteur</a:t>
                      </a:r>
                      <a:endParaRPr lang="ar-BH" sz="20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474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rgbClr val="7030A0"/>
                          </a:solidFill>
                        </a:rPr>
                        <a:t>Repas et gâteau </a:t>
                      </a:r>
                      <a:endParaRPr lang="ar-BH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0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Envoi</a:t>
                      </a:r>
                      <a:r>
                        <a:rPr lang="fr-FR" sz="2000" b="1" baseline="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des cartes d’invitation</a:t>
                      </a:r>
                      <a:endParaRPr lang="ar-BH" sz="20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007778"/>
              </p:ext>
            </p:extLst>
          </p:nvPr>
        </p:nvGraphicFramePr>
        <p:xfrm>
          <a:off x="1443724" y="1485438"/>
          <a:ext cx="9421498" cy="883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43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390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385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80543">
                <a:tc>
                  <a:txBody>
                    <a:bodyPr/>
                    <a:lstStyle/>
                    <a:p>
                      <a:pPr algn="ctr" rtl="1"/>
                      <a:r>
                        <a:rPr lang="fr-FR" sz="3000" dirty="0">
                          <a:solidFill>
                            <a:srgbClr val="002060"/>
                          </a:solidFill>
                        </a:rPr>
                        <a:t>Après</a:t>
                      </a:r>
                    </a:p>
                    <a:p>
                      <a:pPr algn="ctr" rtl="1"/>
                      <a:r>
                        <a:rPr lang="fr-FR" sz="2200" b="1" u="sng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Voyage</a:t>
                      </a:r>
                      <a:endParaRPr lang="ar-BH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3000" dirty="0">
                          <a:solidFill>
                            <a:srgbClr val="7030A0"/>
                          </a:solidFill>
                        </a:rPr>
                        <a:t>Pendant</a:t>
                      </a:r>
                    </a:p>
                    <a:p>
                      <a:pPr algn="ctr" rtl="1"/>
                      <a:r>
                        <a:rPr lang="fr-FR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22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Fête</a:t>
                      </a:r>
                      <a:endParaRPr lang="ar-BH" sz="2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30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Avant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Préparatifs</a:t>
                      </a:r>
                      <a:endParaRPr lang="fr-FR" sz="2200" b="1" u="sng" baseline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3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449" y="125882"/>
            <a:ext cx="5344272" cy="972386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Réponds aux questions: </a:t>
            </a:r>
            <a:endParaRPr lang="ar-BH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blob:https://web.whatsapp.com/d0fa810f-64dc-4fe4-bbef-2c60d87a59b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blob:https://web.whatsapp.com/d0fa810f-64dc-4fe4-bbef-2c60d87a59b9"/>
          <p:cNvSpPr>
            <a:spLocks noChangeAspect="1" noChangeArrowheads="1"/>
          </p:cNvSpPr>
          <p:nvPr/>
        </p:nvSpPr>
        <p:spPr bwMode="auto">
          <a:xfrm>
            <a:off x="-1564697" y="7937"/>
            <a:ext cx="2177472" cy="21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6587" y="4051759"/>
            <a:ext cx="11598399" cy="997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2- Pendant la cérémonie, on organise un repas et on découpe le gâteau.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ym typeface="Wingdings 2" panose="05020102010507070707" pitchFamily="18" charset="2"/>
              </a:rPr>
              <a:t>                </a:t>
            </a:r>
            <a:r>
              <a:rPr lang="fr-FR" sz="2400" dirty="0"/>
              <a:t>Vrai                       </a:t>
            </a:r>
            <a:r>
              <a:rPr lang="fr-FR" sz="2400" dirty="0">
                <a:sym typeface="Wingdings 2" panose="05020102010507070707" pitchFamily="18" charset="2"/>
              </a:rPr>
              <a:t></a:t>
            </a:r>
            <a:r>
              <a:rPr lang="fr-FR" sz="2400" dirty="0"/>
              <a:t> Faux  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63071" y="1102385"/>
            <a:ext cx="8625355" cy="902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r-FR" sz="2400">
                <a:sym typeface="Wingdings 2" panose="05020102010507070707" pitchFamily="18" charset="2"/>
              </a:rPr>
              <a:t>Que </a:t>
            </a:r>
            <a:r>
              <a:rPr lang="fr-FR" sz="2400" smtClean="0">
                <a:sym typeface="Wingdings 2" panose="05020102010507070707" pitchFamily="18" charset="2"/>
              </a:rPr>
              <a:t>fait-on </a:t>
            </a:r>
            <a:r>
              <a:rPr lang="fr-FR" sz="2400" dirty="0">
                <a:sym typeface="Wingdings 2" panose="05020102010507070707" pitchFamily="18" charset="2"/>
              </a:rPr>
              <a:t>avant le mariage? </a:t>
            </a:r>
          </a:p>
          <a:p>
            <a:pPr marL="0" indent="0">
              <a:buNone/>
            </a:pPr>
            <a:r>
              <a:rPr lang="fr-FR" sz="2400" dirty="0">
                <a:sym typeface="Wingdings 2" panose="05020102010507070707" pitchFamily="18" charset="2"/>
              </a:rPr>
              <a:t>C</a:t>
            </a:r>
            <a:r>
              <a:rPr lang="fr-FR" sz="2400" dirty="0"/>
              <a:t>ite trois exemples de préparatifs.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/>
            </a:r>
            <a:br>
              <a:rPr lang="fr-FR" sz="2400" dirty="0"/>
            </a:br>
            <a:endParaRPr lang="ar-BH" sz="2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63071" y="2128559"/>
            <a:ext cx="4580964" cy="174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 le mariage, on achète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costu</a:t>
            </a:r>
            <a:r>
              <a:rPr lang="en-US" sz="2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</a:t>
            </a:r>
            <a:r>
              <a:rPr lang="en-US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les alliances.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loue la salle.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envoie les cartes d’invitation.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63071" y="5082050"/>
            <a:ext cx="11543303" cy="1399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3- Où partent les mariés après le mariage?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Le lendemain, ils partent: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ym typeface="Wingdings 2" panose="05020102010507070707" pitchFamily="18" charset="2"/>
              </a:rPr>
              <a:t>     au travail            en voyage de noces           à la chasse </a:t>
            </a:r>
            <a:r>
              <a:rPr lang="fr-FR" sz="2400" dirty="0"/>
              <a:t/>
            </a:r>
            <a:br>
              <a:rPr lang="fr-FR" sz="2400" dirty="0"/>
            </a:br>
            <a:endParaRPr lang="ar-BH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35" y="105351"/>
            <a:ext cx="7247966" cy="3946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859" y="4468655"/>
            <a:ext cx="4168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400" b="1" dirty="0">
                <a:solidFill>
                  <a:srgbClr val="FF3399"/>
                </a:solidFill>
              </a:rPr>
              <a:t>√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89730" y="5911972"/>
            <a:ext cx="4168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400" b="1" dirty="0">
                <a:solidFill>
                  <a:srgbClr val="FF3399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French 3_2_French Untitled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8" grpId="0"/>
      <p:bldP spid="19" grpId="0"/>
      <p:bldP spid="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1318" y="302771"/>
            <a:ext cx="8711166" cy="689251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Remets en ordre les phrases suivantes: </a:t>
            </a:r>
            <a:endParaRPr lang="ar-BH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8450" y="10162"/>
            <a:ext cx="2300785" cy="123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</a:t>
            </a:r>
            <a:r>
              <a:rPr lang="fr-F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3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BH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" y="169814"/>
            <a:ext cx="822208" cy="82220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39472" y="1249991"/>
            <a:ext cx="9533265" cy="4403972"/>
          </a:xfrm>
        </p:spPr>
        <p:txBody>
          <a:bodyPr>
            <a:no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alphaUcPeriod"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partent en voyage de noces. 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lphaUcPeriod"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envoient des invitations.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lphaUcPeriod"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organisent un repas.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lphaUcPeriod"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découpent le gâteau.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lphaUcPeriod"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 et Lucie se marient. 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46925"/>
              </p:ext>
            </p:extLst>
          </p:nvPr>
        </p:nvGraphicFramePr>
        <p:xfrm>
          <a:off x="1968842" y="5662637"/>
          <a:ext cx="8128000" cy="762000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162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303">
                <a:tc>
                  <a:txBody>
                    <a:bodyPr/>
                    <a:lstStyle/>
                    <a:p>
                      <a:pPr algn="ctr" rtl="1"/>
                      <a:r>
                        <a:rPr lang="fr-FR" sz="2000" dirty="0"/>
                        <a:t>E</a:t>
                      </a:r>
                      <a:endParaRPr lang="ar-B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000" dirty="0"/>
                        <a:t>D</a:t>
                      </a:r>
                      <a:endParaRPr lang="ar-B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000" dirty="0"/>
                        <a:t>C</a:t>
                      </a:r>
                      <a:endParaRPr lang="ar-B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000" dirty="0"/>
                        <a:t>B</a:t>
                      </a:r>
                      <a:endParaRPr lang="ar-B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000" dirty="0"/>
                        <a:t>A</a:t>
                      </a:r>
                      <a:endParaRPr lang="ar-B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860">
                <a:tc>
                  <a:txBody>
                    <a:bodyPr/>
                    <a:lstStyle/>
                    <a:p>
                      <a:pPr algn="ctr" rtl="1"/>
                      <a:endParaRPr lang="ar-B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77423" y="6036180"/>
            <a:ext cx="39389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ar-BH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1950" y="6063173"/>
            <a:ext cx="39389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ar-BH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2439" y="6063174"/>
            <a:ext cx="39389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ar-BH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0315" y="5998227"/>
            <a:ext cx="39389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BH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6377" y="6063173"/>
            <a:ext cx="39389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ar-BH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3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uiExpand="1" build="p"/>
      <p:bldP spid="3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008" y="1068542"/>
            <a:ext cx="5503495" cy="660400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Ouvre ton livre à </a:t>
            </a:r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page 6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ar-BH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78634" y="-46706"/>
            <a:ext cx="2514601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</a:t>
            </a:r>
            <a:r>
              <a:rPr lang="fr-F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4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BH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590"/>
            <a:ext cx="822208" cy="82220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78634" y="1685197"/>
            <a:ext cx="3803650" cy="909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Fais l’exercice n°2.a.  </a:t>
            </a:r>
            <a:endParaRPr lang="ar-BH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06732" y="349653"/>
            <a:ext cx="6162675" cy="6041745"/>
            <a:chOff x="5906734" y="260588"/>
            <a:chExt cx="6162675" cy="60417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14609" t="29471" r="31979" b="64183"/>
            <a:stretch/>
          </p:blipFill>
          <p:spPr>
            <a:xfrm>
              <a:off x="6002503" y="5842238"/>
              <a:ext cx="6066906" cy="4600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6734" y="260588"/>
              <a:ext cx="6162675" cy="5581650"/>
            </a:xfrm>
            <a:prstGeom prst="rect">
              <a:avLst/>
            </a:prstGeom>
          </p:spPr>
        </p:pic>
      </p:grpSp>
      <p:sp>
        <p:nvSpPr>
          <p:cNvPr id="17" name="Oval 16"/>
          <p:cNvSpPr/>
          <p:nvPr/>
        </p:nvSpPr>
        <p:spPr>
          <a:xfrm>
            <a:off x="6626431" y="2755080"/>
            <a:ext cx="2024743" cy="2137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Oval 17"/>
          <p:cNvSpPr/>
          <p:nvPr/>
        </p:nvSpPr>
        <p:spPr>
          <a:xfrm rot="19380000">
            <a:off x="7936019" y="4172807"/>
            <a:ext cx="2263272" cy="2149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Oval 18"/>
          <p:cNvSpPr/>
          <p:nvPr/>
        </p:nvSpPr>
        <p:spPr>
          <a:xfrm rot="19380000">
            <a:off x="8935964" y="2740441"/>
            <a:ext cx="2665172" cy="2149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0" name="Oval 19"/>
          <p:cNvSpPr/>
          <p:nvPr/>
        </p:nvSpPr>
        <p:spPr>
          <a:xfrm>
            <a:off x="9476509" y="3093522"/>
            <a:ext cx="279069" cy="17159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1" name="Oval 20"/>
          <p:cNvSpPr/>
          <p:nvPr/>
        </p:nvSpPr>
        <p:spPr>
          <a:xfrm>
            <a:off x="10564592" y="2249756"/>
            <a:ext cx="279069" cy="13069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977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7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9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70911" y="189143"/>
            <a:ext cx="8596668" cy="107150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texte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 les mots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suivants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ar-BH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2856" y="-46706"/>
            <a:ext cx="2514601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</a:t>
            </a:r>
            <a:r>
              <a:rPr lang="fr-F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5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BH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1" y="202590"/>
            <a:ext cx="822208" cy="82220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0564" y="2928619"/>
            <a:ext cx="11921436" cy="386574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 assisté à un mariage au Bahreïn. Le premier jour, les femmes ont participé à la soirée du ‘’henné’’. Le lendemain, la fête a été célébrée dans deux ………………………………. différentes ( hommes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femmes). Au cours de la cérémonie, les ………………………………. ont porté des habits …………………………… . Ils ont organisé un ………………………………. pour la famille et les……………………………….. </a:t>
            </a:r>
            <a:endParaRPr lang="ar-B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671" y="1531401"/>
            <a:ext cx="27107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traditionnels</a:t>
            </a:r>
            <a:endParaRPr lang="ar-BH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1602" y="1471867"/>
            <a:ext cx="15176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repas</a:t>
            </a:r>
            <a:endParaRPr lang="ar-BH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65" y="1481235"/>
            <a:ext cx="15310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invités</a:t>
            </a:r>
            <a:endParaRPr lang="ar-BH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4457" y="1484399"/>
            <a:ext cx="15357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époux</a:t>
            </a:r>
            <a:endParaRPr lang="ar-BH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9586" y="1484399"/>
            <a:ext cx="14254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salles</a:t>
            </a:r>
            <a:endParaRPr lang="ar-BH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857" y="1481235"/>
            <a:ext cx="489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/</a:t>
            </a:r>
            <a:endParaRPr lang="ar-BH" sz="36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7565" y="1471867"/>
            <a:ext cx="489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/</a:t>
            </a:r>
            <a:endParaRPr lang="ar-BH" sz="36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4479" y="1481235"/>
            <a:ext cx="489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/</a:t>
            </a:r>
            <a:endParaRPr lang="ar-BH" sz="36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49608" y="1484399"/>
            <a:ext cx="489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/</a:t>
            </a:r>
            <a:endParaRPr lang="ar-BH" sz="3600" b="1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2748EAC-22E5-4B25-B62E-1C8E62306B35}"/>
              </a:ext>
            </a:extLst>
          </p:cNvPr>
          <p:cNvSpPr/>
          <p:nvPr/>
        </p:nvSpPr>
        <p:spPr>
          <a:xfrm>
            <a:off x="3298376" y="2464683"/>
            <a:ext cx="5595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u="sng" dirty="0">
                <a:solidFill>
                  <a:srgbClr val="00B050"/>
                </a:solidFill>
              </a:rPr>
              <a:t>Mariage traditionnel au Bahreïn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975" y="1471867"/>
            <a:ext cx="1558208" cy="15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70899 0.4053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2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-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49505 0.495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53" y="24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0.53803 0.4886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1" y="2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8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17578 0.5937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29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8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16836 0.5923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2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8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8-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uiExpand="1" build="p"/>
      <p:bldP spid="8" grpId="0"/>
      <p:bldP spid="8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3458383" y="0"/>
            <a:ext cx="4800600" cy="1300163"/>
          </a:xfrm>
          <a:prstGeom prst="ellipseRibbon">
            <a:avLst>
              <a:gd name="adj1" fmla="val 31612"/>
              <a:gd name="adj2" fmla="val 50000"/>
              <a:gd name="adj3" fmla="val 12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récapitule</a:t>
            </a:r>
            <a:endParaRPr lang="ar-BH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38" y="1377926"/>
            <a:ext cx="9502089" cy="674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Entoure les mots qui appartiennent au mariage:</a:t>
            </a:r>
            <a:b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038577" y="2053883"/>
            <a:ext cx="9516533" cy="43183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fr-FR" dirty="0">
              <a:solidFill>
                <a:srgbClr val="002060"/>
              </a:solidFill>
            </a:endParaRP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algn="ctr"/>
            <a:endParaRPr lang="ar-BH" b="1" dirty="0">
              <a:solidFill>
                <a:srgbClr val="002060"/>
              </a:solidFill>
            </a:endParaRPr>
          </a:p>
          <a:p>
            <a:pPr algn="ctr"/>
            <a:r>
              <a:rPr lang="fr-FR" sz="2000" b="1" dirty="0">
                <a:solidFill>
                  <a:srgbClr val="002060"/>
                </a:solidFill>
              </a:rPr>
              <a:t>Mariage</a:t>
            </a:r>
            <a:r>
              <a:rPr lang="fr-FR" dirty="0">
                <a:solidFill>
                  <a:srgbClr val="002060"/>
                </a:solidFill>
              </a:rPr>
              <a:t>                               </a:t>
            </a:r>
            <a:r>
              <a:rPr lang="fr-FR" sz="2000" b="1" dirty="0">
                <a:solidFill>
                  <a:srgbClr val="002060"/>
                </a:solidFill>
              </a:rPr>
              <a:t>livre</a:t>
            </a: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algn="ctr"/>
            <a:r>
              <a:rPr lang="fr-FR" dirty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              </a:t>
            </a:r>
            <a:r>
              <a:rPr lang="fr-FR" sz="2000" b="1" dirty="0">
                <a:solidFill>
                  <a:srgbClr val="002060"/>
                </a:solidFill>
              </a:rPr>
              <a:t>voyage de noces</a:t>
            </a:r>
            <a:r>
              <a:rPr lang="fr-FR" dirty="0">
                <a:solidFill>
                  <a:srgbClr val="002060"/>
                </a:solidFill>
              </a:rPr>
              <a:t>                                     </a:t>
            </a:r>
            <a:r>
              <a:rPr lang="fr-FR" sz="2000" b="1" dirty="0">
                <a:solidFill>
                  <a:srgbClr val="002060"/>
                </a:solidFill>
              </a:rPr>
              <a:t>alliances</a:t>
            </a: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algn="ctr"/>
            <a:r>
              <a:rPr lang="fr-FR" sz="2000" b="1" dirty="0">
                <a:solidFill>
                  <a:srgbClr val="002060"/>
                </a:solidFill>
              </a:rPr>
              <a:t>repas</a:t>
            </a:r>
            <a:r>
              <a:rPr lang="fr-FR" b="1" dirty="0">
                <a:solidFill>
                  <a:srgbClr val="002060"/>
                </a:solidFill>
              </a:rPr>
              <a:t>                                           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    </a:t>
            </a:r>
            <a:r>
              <a:rPr lang="fr-FR" sz="2000" b="1" dirty="0">
                <a:solidFill>
                  <a:srgbClr val="002060"/>
                </a:solidFill>
              </a:rPr>
              <a:t>école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                                              </a:t>
            </a:r>
            <a:r>
              <a:rPr lang="ar-BH" dirty="0">
                <a:solidFill>
                  <a:srgbClr val="002060"/>
                </a:solidFill>
              </a:rPr>
              <a:t>                   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sz="2000" b="1" dirty="0">
                <a:solidFill>
                  <a:srgbClr val="002060"/>
                </a:solidFill>
              </a:rPr>
              <a:t>habits traditionnels</a:t>
            </a: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algn="ctr"/>
            <a:r>
              <a:rPr lang="fr-FR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r-FR" sz="2000" b="1" dirty="0">
                <a:solidFill>
                  <a:srgbClr val="002060"/>
                </a:solidFill>
              </a:rPr>
              <a:t>soirée</a:t>
            </a:r>
            <a:r>
              <a:rPr lang="fr-FR" dirty="0">
                <a:solidFill>
                  <a:srgbClr val="002060"/>
                </a:solidFill>
              </a:rPr>
              <a:t>                                    </a:t>
            </a:r>
            <a:r>
              <a:rPr lang="fr-FR" sz="2000" b="1" dirty="0">
                <a:solidFill>
                  <a:srgbClr val="002060"/>
                </a:solidFill>
              </a:rPr>
              <a:t>gâteau                     sport</a:t>
            </a: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algn="ctr"/>
            <a:r>
              <a:rPr lang="fr-FR" sz="2000" b="1" dirty="0">
                <a:solidFill>
                  <a:srgbClr val="002060"/>
                </a:solidFill>
              </a:rPr>
              <a:t>vélo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ar-BH" dirty="0">
                <a:solidFill>
                  <a:srgbClr val="002060"/>
                </a:solidFill>
              </a:rPr>
              <a:t>                       </a:t>
            </a:r>
            <a:r>
              <a:rPr lang="fr-FR" sz="2000" b="1" dirty="0">
                <a:solidFill>
                  <a:srgbClr val="002060"/>
                </a:solidFill>
              </a:rPr>
              <a:t>invités</a:t>
            </a:r>
            <a:r>
              <a:rPr lang="fr-FR" b="1" dirty="0">
                <a:solidFill>
                  <a:srgbClr val="002060"/>
                </a:solidFill>
              </a:rPr>
              <a:t>            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    </a:t>
            </a: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algn="ctr"/>
            <a:endParaRPr lang="ar-BH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882684" y="2150620"/>
            <a:ext cx="1730326" cy="549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Oval 5"/>
          <p:cNvSpPr/>
          <p:nvPr/>
        </p:nvSpPr>
        <p:spPr>
          <a:xfrm>
            <a:off x="5134707" y="3568630"/>
            <a:ext cx="1343465" cy="549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Oval 6"/>
          <p:cNvSpPr/>
          <p:nvPr/>
        </p:nvSpPr>
        <p:spPr>
          <a:xfrm>
            <a:off x="2954215" y="4666392"/>
            <a:ext cx="1294228" cy="549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Oval 7"/>
          <p:cNvSpPr/>
          <p:nvPr/>
        </p:nvSpPr>
        <p:spPr>
          <a:xfrm>
            <a:off x="3742006" y="2920809"/>
            <a:ext cx="2039815" cy="5890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Oval 8"/>
          <p:cNvSpPr/>
          <p:nvPr/>
        </p:nvSpPr>
        <p:spPr>
          <a:xfrm>
            <a:off x="7031502" y="2920809"/>
            <a:ext cx="1730326" cy="549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Oval 9"/>
          <p:cNvSpPr/>
          <p:nvPr/>
        </p:nvSpPr>
        <p:spPr>
          <a:xfrm>
            <a:off x="5384496" y="4666392"/>
            <a:ext cx="1559170" cy="549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" name="Oval 10"/>
          <p:cNvSpPr/>
          <p:nvPr/>
        </p:nvSpPr>
        <p:spPr>
          <a:xfrm>
            <a:off x="6077243" y="5547445"/>
            <a:ext cx="1448972" cy="549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Oval 11"/>
          <p:cNvSpPr/>
          <p:nvPr/>
        </p:nvSpPr>
        <p:spPr>
          <a:xfrm>
            <a:off x="6661052" y="3801862"/>
            <a:ext cx="2595490" cy="5890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1626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5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1387</TotalTime>
  <Words>396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Lucida Calligraphy</vt:lpstr>
      <vt:lpstr>Simplified Arabic</vt:lpstr>
      <vt:lpstr>Times New Roman</vt:lpstr>
      <vt:lpstr>Wingdings</vt:lpstr>
      <vt:lpstr>Wingdings 2</vt:lpstr>
      <vt:lpstr>Office Theme</vt:lpstr>
      <vt:lpstr>troisieme  annee  college </vt:lpstr>
      <vt:lpstr>Activité 1:</vt:lpstr>
      <vt:lpstr>PowerPoint Presentation</vt:lpstr>
      <vt:lpstr>Observe le tableau suivant.</vt:lpstr>
      <vt:lpstr>Réponds aux questions: </vt:lpstr>
      <vt:lpstr>Remets en ordre les phrases suivantes: </vt:lpstr>
      <vt:lpstr>Ouvre ton livre à la page 67. </vt:lpstr>
      <vt:lpstr>Complète le texte par les mots suivants: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Mohamed Saleh Khalifi</cp:lastModifiedBy>
  <cp:revision>175</cp:revision>
  <dcterms:created xsi:type="dcterms:W3CDTF">2020-03-04T10:47:58Z</dcterms:created>
  <dcterms:modified xsi:type="dcterms:W3CDTF">2020-04-06T07:58:18Z</dcterms:modified>
</cp:coreProperties>
</file>