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4" r:id="rId3"/>
    <p:sldId id="296" r:id="rId4"/>
    <p:sldId id="297" r:id="rId5"/>
    <p:sldId id="298" r:id="rId6"/>
    <p:sldId id="299" r:id="rId7"/>
    <p:sldId id="300" r:id="rId8"/>
    <p:sldId id="303" r:id="rId9"/>
    <p:sldId id="304" r:id="rId10"/>
    <p:sldId id="302" r:id="rId11"/>
    <p:sldId id="301" r:id="rId12"/>
    <p:sldId id="306" r:id="rId13"/>
    <p:sldId id="305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E2E2E2"/>
    <a:srgbClr val="E3E3E3"/>
    <a:srgbClr val="D2DEEF"/>
    <a:srgbClr val="F7F7F7"/>
    <a:srgbClr val="E0E0E0"/>
    <a:srgbClr val="E4E4E4"/>
    <a:srgbClr val="EAEFF7"/>
    <a:srgbClr val="F3F3F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0F345B-CC8B-4F35-BBCE-54A3AE70FF29}" type="datetimeFigureOut">
              <a:rPr lang="ar-BH" smtClean="0"/>
              <a:t>27/02/1442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F72BABB-7C9D-4EF3-AA57-B65B52971FE6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417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BABB-7C9D-4EF3-AA57-B65B52971FE6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6205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2BABB-7C9D-4EF3-AA57-B65B52971FE6}" type="slidenum">
              <a:rPr lang="ar-BH" smtClean="0"/>
              <a:t>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5943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20.m4a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22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8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4" Type="http://schemas.openxmlformats.org/officeDocument/2006/relationships/audio" Target="../media/media11.m4a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1.m4a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m4a"/><Relationship Id="rId7" Type="http://schemas.openxmlformats.org/officeDocument/2006/relationships/image" Target="../media/image7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9ADBB-84F6-4F8A-B989-F254BCACC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332" y="178158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40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Français</a:t>
            </a: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1er </a:t>
            </a:r>
            <a:r>
              <a:rPr lang="en-US" sz="40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semestre</a:t>
            </a: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TROISÈME  ANNÉE </a:t>
            </a:r>
            <a:b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COLLÈGE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CC52D52-3938-4836-BFC1-AE18A2A68F29}"/>
              </a:ext>
            </a:extLst>
          </p:cNvPr>
          <p:cNvSpPr/>
          <p:nvPr/>
        </p:nvSpPr>
        <p:spPr>
          <a:xfrm>
            <a:off x="1107129" y="3640199"/>
            <a:ext cx="10106017" cy="1201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Unit</a:t>
            </a:r>
            <a:r>
              <a:rPr lang="fr-FR" sz="36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</a:t>
            </a:r>
            <a:r>
              <a:rPr lang="en-US" sz="36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1 : </a:t>
            </a: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Habitat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Le</a:t>
            </a:r>
            <a:r>
              <a:rPr lang="fr-FR" sz="3600" b="1" dirty="0" err="1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çon</a:t>
            </a:r>
            <a:r>
              <a:rPr lang="fr-FR" sz="3600" b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2 : </a:t>
            </a: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Le mobilier de ma maison </a:t>
            </a:r>
          </a:p>
        </p:txBody>
      </p:sp>
      <p:pic>
        <p:nvPicPr>
          <p:cNvPr id="4" name="Enregistrement d’écran 10">
            <a:hlinkClick r:id="" action="ppaction://media"/>
            <a:extLst>
              <a:ext uri="{FF2B5EF4-FFF2-40B4-BE49-F238E27FC236}">
                <a16:creationId xmlns:a16="http://schemas.microsoft.com/office/drawing/2014/main" id="{B97A1978-EB1D-4C4D-BE85-7CF8452A2B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45894" y="4024070"/>
            <a:ext cx="78105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D600D3-47A0-4242-8280-AC1D291DE869}"/>
              </a:ext>
            </a:extLst>
          </p:cNvPr>
          <p:cNvSpPr/>
          <p:nvPr/>
        </p:nvSpPr>
        <p:spPr>
          <a:xfrm>
            <a:off x="4785323" y="5310798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2</a:t>
            </a:r>
            <a:r>
              <a:rPr lang="fr-FR" sz="3600" b="1" baseline="300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ème</a:t>
            </a: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séance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AD4B1A5-FB49-42AB-9681-9C90C501DC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98465" y="6214191"/>
            <a:ext cx="253677" cy="258128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9859B8-DD2F-41E6-BF70-7634B1C6E1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98466" y="6472319"/>
            <a:ext cx="253677" cy="253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FC5F43-3731-4DD2-B94A-227EDB2E36B8}"/>
              </a:ext>
            </a:extLst>
          </p:cNvPr>
          <p:cNvSpPr/>
          <p:nvPr/>
        </p:nvSpPr>
        <p:spPr>
          <a:xfrm>
            <a:off x="11546772" y="5633964"/>
            <a:ext cx="600222" cy="118520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2000">
        <p14:ripple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72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97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56AD61-F86B-4196-8E8B-D9192ADCFD55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6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CC0BF12-3B45-4EED-95E9-D8C387698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68701" y="5889299"/>
            <a:ext cx="320015" cy="320015"/>
          </a:xfrm>
          <a:prstGeom prst="rect">
            <a:avLst/>
          </a:prstGeom>
        </p:spPr>
      </p:pic>
      <p:sp>
        <p:nvSpPr>
          <p:cNvPr id="26" name="Titre 2">
            <a:extLst>
              <a:ext uri="{FF2B5EF4-FFF2-40B4-BE49-F238E27FC236}">
                <a16:creationId xmlns:a16="http://schemas.microsoft.com/office/drawing/2014/main" id="{58CE1CCC-7D34-4742-B63D-4565E53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22" y="755920"/>
            <a:ext cx="7195931" cy="822208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entury Gothic" panose="020B0502020202020204" pitchFamily="34" charset="0"/>
              </a:rPr>
              <a:t>Exercice 5          page 61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D74670-FDCC-4E7F-A885-0C4AF794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228"/>
            <a:ext cx="10515600" cy="4685735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Conjugue les verbes entre parenthèses au présent de l’indicatif :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1. Je ……………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venir</a:t>
            </a:r>
            <a:r>
              <a:rPr lang="fr-FR">
                <a:latin typeface="Arial Rounded MT Bold" panose="020F0704030504030204" pitchFamily="34" charset="0"/>
              </a:rPr>
              <a:t>) chez vous</a:t>
            </a:r>
            <a:r>
              <a:rPr lang="fr-FR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2. Tu ……………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retenir</a:t>
            </a:r>
            <a:r>
              <a:rPr lang="fr-FR" dirty="0">
                <a:latin typeface="Arial Rounded MT Bold" panose="020F0704030504030204" pitchFamily="34" charset="0"/>
              </a:rPr>
              <a:t>) la leçon.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3. L’étagère ……………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contenir</a:t>
            </a:r>
            <a:r>
              <a:rPr lang="fr-FR" dirty="0">
                <a:latin typeface="Arial Rounded MT Bold" panose="020F0704030504030204" pitchFamily="34" charset="0"/>
              </a:rPr>
              <a:t>) des bibelots.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4. Nous ……………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revenir</a:t>
            </a:r>
            <a:r>
              <a:rPr lang="fr-FR" dirty="0">
                <a:latin typeface="Arial Rounded MT Bold" panose="020F0704030504030204" pitchFamily="34" charset="0"/>
              </a:rPr>
              <a:t>) une deuxième fois.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5. Vous …………… 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devenir</a:t>
            </a:r>
            <a:r>
              <a:rPr lang="fr-FR" dirty="0">
                <a:latin typeface="Arial Rounded MT Bold" panose="020F0704030504030204" pitchFamily="34" charset="0"/>
              </a:rPr>
              <a:t>) plus studieux.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6. Les placards …….………… (</a:t>
            </a:r>
            <a:r>
              <a:rPr lang="fr-FR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contenir</a:t>
            </a:r>
            <a:r>
              <a:rPr lang="fr-FR" dirty="0">
                <a:latin typeface="Arial Rounded MT Bold" panose="020F0704030504030204" pitchFamily="34" charset="0"/>
              </a:rPr>
              <a:t>) les draps et les coussins.</a:t>
            </a:r>
          </a:p>
          <a:p>
            <a:endParaRPr lang="fr-FR" dirty="0"/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21EE3D7-E206-402F-AC8D-77DAF52E8E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17" y="538786"/>
            <a:ext cx="776080" cy="769821"/>
          </a:xfrm>
          <a:prstGeom prst="rect">
            <a:avLst/>
          </a:prstGeom>
        </p:spPr>
      </p:pic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F9753B-19E8-4002-BB6E-7945D0B733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61300" y="6209314"/>
            <a:ext cx="334814" cy="3348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8AAE9D0-1E3C-44CE-889F-71FB712D2B44}"/>
              </a:ext>
            </a:extLst>
          </p:cNvPr>
          <p:cNvSpPr/>
          <p:nvPr/>
        </p:nvSpPr>
        <p:spPr>
          <a:xfrm>
            <a:off x="1835642" y="2390255"/>
            <a:ext cx="186637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viens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DC8F4-46A6-4586-9611-9DC7709809A3}"/>
              </a:ext>
            </a:extLst>
          </p:cNvPr>
          <p:cNvSpPr/>
          <p:nvPr/>
        </p:nvSpPr>
        <p:spPr>
          <a:xfrm>
            <a:off x="1835642" y="2886705"/>
            <a:ext cx="186637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retiens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BC4AC-04E8-472E-83C6-CD8986AAD51B}"/>
              </a:ext>
            </a:extLst>
          </p:cNvPr>
          <p:cNvSpPr/>
          <p:nvPr/>
        </p:nvSpPr>
        <p:spPr>
          <a:xfrm>
            <a:off x="2997953" y="3398986"/>
            <a:ext cx="186637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contient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209215-07E3-4806-86A0-12D5165D0237}"/>
              </a:ext>
            </a:extLst>
          </p:cNvPr>
          <p:cNvSpPr/>
          <p:nvPr/>
        </p:nvSpPr>
        <p:spPr>
          <a:xfrm>
            <a:off x="2240471" y="3876216"/>
            <a:ext cx="186637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revenons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36A0B0-338E-4BE5-8C85-B1CDFF7D1F2B}"/>
              </a:ext>
            </a:extLst>
          </p:cNvPr>
          <p:cNvSpPr/>
          <p:nvPr/>
        </p:nvSpPr>
        <p:spPr>
          <a:xfrm>
            <a:off x="2240471" y="4358513"/>
            <a:ext cx="186637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devenez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110522-2EEE-461C-A12A-F031647BABC2}"/>
              </a:ext>
            </a:extLst>
          </p:cNvPr>
          <p:cNvSpPr/>
          <p:nvPr/>
        </p:nvSpPr>
        <p:spPr>
          <a:xfrm>
            <a:off x="3588242" y="4870794"/>
            <a:ext cx="233548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contiennent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693331-83C6-41E8-ACA0-FB8D5204E8EA}"/>
              </a:ext>
            </a:extLst>
          </p:cNvPr>
          <p:cNvSpPr/>
          <p:nvPr/>
        </p:nvSpPr>
        <p:spPr>
          <a:xfrm rot="20733014">
            <a:off x="7637949" y="491457"/>
            <a:ext cx="426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2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  <p:pic>
        <p:nvPicPr>
          <p:cNvPr id="3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6AD0E2D-B2CB-4667-AA99-CA88A5052B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1984" y="6537985"/>
            <a:ext cx="320015" cy="320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7414EE-06F3-48C0-AEEA-C2C003FD30EF}"/>
              </a:ext>
            </a:extLst>
          </p:cNvPr>
          <p:cNvSpPr/>
          <p:nvPr/>
        </p:nvSpPr>
        <p:spPr>
          <a:xfrm>
            <a:off x="11715636" y="5889298"/>
            <a:ext cx="480478" cy="90080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85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0">
        <p15:prstTrans prst="airplane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2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6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D434CB-6DC4-43EC-B242-3DE9D6821131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5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8A28E1E-B209-421D-8262-85D96B5F6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2780" y="6032353"/>
            <a:ext cx="289220" cy="289220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3293D11-DCA1-460B-A48F-CF4177492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latin typeface="Century Gothic" panose="020B0502020202020204" pitchFamily="34" charset="0"/>
              </a:rPr>
              <a:t>Complète les vides avec les verbes suivants: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viens </a:t>
            </a:r>
            <a:r>
              <a:rPr lang="ar-MA" sz="3200" b="1" dirty="0">
                <a:latin typeface="Century Gothic" panose="020B0502020202020204" pitchFamily="34" charset="0"/>
              </a:rPr>
              <a:t>/</a:t>
            </a:r>
            <a:r>
              <a:rPr lang="fr-FR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vient </a:t>
            </a:r>
            <a:r>
              <a:rPr lang="ar-MA" sz="3200" b="1" dirty="0">
                <a:latin typeface="Century Gothic" panose="020B0502020202020204" pitchFamily="34" charset="0"/>
              </a:rPr>
              <a:t>/</a:t>
            </a:r>
            <a:r>
              <a:rPr lang="fr-FR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venons </a:t>
            </a:r>
            <a:r>
              <a:rPr lang="ar-MA" sz="3200" b="1" dirty="0">
                <a:latin typeface="Century Gothic" panose="020B0502020202020204" pitchFamily="34" charset="0"/>
              </a:rPr>
              <a:t>/</a:t>
            </a:r>
            <a:r>
              <a:rPr lang="fr-FR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venez </a:t>
            </a:r>
            <a:r>
              <a:rPr lang="ar-MA" sz="3200" b="1" dirty="0">
                <a:latin typeface="Century Gothic" panose="020B0502020202020204" pitchFamily="34" charset="0"/>
              </a:rPr>
              <a:t>/</a:t>
            </a:r>
            <a:r>
              <a:rPr lang="fr-FR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viennent</a:t>
            </a:r>
          </a:p>
          <a:p>
            <a:pPr marL="0" indent="0" algn="ctr">
              <a:buNone/>
            </a:pPr>
            <a:endParaRPr lang="fr-FR" sz="11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fr-FR" dirty="0">
                <a:latin typeface="Arial Rounded MT Bold" panose="020F0704030504030204" pitchFamily="34" charset="0"/>
              </a:rPr>
              <a:t>Il ………….. d’acheter une armoire.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Elles ……….…. de déménager. 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Nous ……….…. de louer une maison.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Je …………..  de changer le mobilier chez-moi.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Tu ………….. de ranger ta chambre? 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Vous ……….…. d’équiper la cuisine?</a:t>
            </a:r>
          </a:p>
          <a:p>
            <a:endParaRPr lang="fr-FR" dirty="0"/>
          </a:p>
        </p:txBody>
      </p:sp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A92475-0E44-4316-846A-21DE166B0B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2780" y="6530228"/>
            <a:ext cx="289220" cy="289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CC9096-01C4-4D4C-9B0D-F97B9B51C68D}"/>
              </a:ext>
            </a:extLst>
          </p:cNvPr>
          <p:cNvSpPr/>
          <p:nvPr/>
        </p:nvSpPr>
        <p:spPr>
          <a:xfrm>
            <a:off x="1411743" y="2971800"/>
            <a:ext cx="171739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0C888D-EBFF-494E-ADFF-5D7F41E0BA15}"/>
              </a:ext>
            </a:extLst>
          </p:cNvPr>
          <p:cNvSpPr/>
          <p:nvPr/>
        </p:nvSpPr>
        <p:spPr>
          <a:xfrm>
            <a:off x="2053861" y="3980531"/>
            <a:ext cx="171739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venons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CDFFD9-BFBA-4171-8D1F-DBB9699F2FCD}"/>
              </a:ext>
            </a:extLst>
          </p:cNvPr>
          <p:cNvSpPr/>
          <p:nvPr/>
        </p:nvSpPr>
        <p:spPr>
          <a:xfrm>
            <a:off x="1698518" y="4454832"/>
            <a:ext cx="161237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viens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14A13E-6A71-48BF-A2B1-97ACB6C746B1}"/>
              </a:ext>
            </a:extLst>
          </p:cNvPr>
          <p:cNvSpPr/>
          <p:nvPr/>
        </p:nvSpPr>
        <p:spPr>
          <a:xfrm>
            <a:off x="1698518" y="4880910"/>
            <a:ext cx="161237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viens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892148-F43D-4454-A9B4-0E607C4C8E48}"/>
              </a:ext>
            </a:extLst>
          </p:cNvPr>
          <p:cNvSpPr/>
          <p:nvPr/>
        </p:nvSpPr>
        <p:spPr>
          <a:xfrm>
            <a:off x="2106375" y="5376027"/>
            <a:ext cx="1612370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venez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F67C1-99E7-4CE4-9DCB-B258DB6F4ECC}"/>
              </a:ext>
            </a:extLst>
          </p:cNvPr>
          <p:cNvSpPr/>
          <p:nvPr/>
        </p:nvSpPr>
        <p:spPr>
          <a:xfrm>
            <a:off x="2053861" y="3486526"/>
            <a:ext cx="1717398" cy="4572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viennent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FEB74E-D686-4971-A371-C7B7A5727711}"/>
              </a:ext>
            </a:extLst>
          </p:cNvPr>
          <p:cNvSpPr/>
          <p:nvPr/>
        </p:nvSpPr>
        <p:spPr>
          <a:xfrm rot="20739313">
            <a:off x="7385239" y="524550"/>
            <a:ext cx="47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67DCA6C-7E1C-4DFB-8682-8F30106CB3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2780" y="6273269"/>
            <a:ext cx="289219" cy="2892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B61A04-A839-4816-8C9D-1165CCE1DC81}"/>
              </a:ext>
            </a:extLst>
          </p:cNvPr>
          <p:cNvSpPr/>
          <p:nvPr/>
        </p:nvSpPr>
        <p:spPr>
          <a:xfrm>
            <a:off x="11690674" y="6032353"/>
            <a:ext cx="480478" cy="78223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27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fallOve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4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31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9E34D5-9114-44AF-8172-6C83FB4E4365}"/>
              </a:ext>
            </a:extLst>
          </p:cNvPr>
          <p:cNvSpPr/>
          <p:nvPr/>
        </p:nvSpPr>
        <p:spPr>
          <a:xfrm>
            <a:off x="4228721" y="639226"/>
            <a:ext cx="3381375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Je récapitule !</a:t>
            </a: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25F1632-8324-4BAB-ADC1-94FEEBAA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7" y="6167144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2CB3A58-06C2-42A7-91C4-4A643EFD8E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9" y="6384176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410E320-3B3E-4E5F-8357-DF005221FC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8" y="6586722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C464B-1ACF-41C8-BCF9-3A9BDF83F0C8}"/>
              </a:ext>
            </a:extLst>
          </p:cNvPr>
          <p:cNvSpPr/>
          <p:nvPr/>
        </p:nvSpPr>
        <p:spPr>
          <a:xfrm>
            <a:off x="11698625" y="6007111"/>
            <a:ext cx="480478" cy="80889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867210" y="2524071"/>
            <a:ext cx="109368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C0066"/>
                </a:solidFill>
              </a:rPr>
              <a:t>Pendant le……………………………., nous </a:t>
            </a:r>
            <a:r>
              <a:rPr lang="en-US" sz="2800" dirty="0" err="1">
                <a:solidFill>
                  <a:srgbClr val="CC0066"/>
                </a:solidFill>
              </a:rPr>
              <a:t>avons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pris</a:t>
            </a:r>
            <a:r>
              <a:rPr lang="en-US" sz="2800" dirty="0">
                <a:solidFill>
                  <a:srgbClr val="CC0066"/>
                </a:solidFill>
              </a:rPr>
              <a:t> les </a:t>
            </a:r>
            <a:r>
              <a:rPr lang="en-US" sz="2800" dirty="0" err="1">
                <a:solidFill>
                  <a:srgbClr val="CC0066"/>
                </a:solidFill>
              </a:rPr>
              <a:t>meubles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mais</a:t>
            </a:r>
            <a:r>
              <a:rPr lang="en-US" sz="2800" dirty="0">
                <a:solidFill>
                  <a:srgbClr val="CC0066"/>
                </a:solidFill>
              </a:rPr>
              <a:t> nous </a:t>
            </a:r>
            <a:r>
              <a:rPr lang="en-US" sz="2800" dirty="0" err="1">
                <a:solidFill>
                  <a:srgbClr val="CC0066"/>
                </a:solidFill>
              </a:rPr>
              <a:t>avons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oublié</a:t>
            </a:r>
            <a:r>
              <a:rPr lang="en-US" sz="2800" dirty="0">
                <a:solidFill>
                  <a:srgbClr val="CC0066"/>
                </a:solidFill>
              </a:rPr>
              <a:t> les</a:t>
            </a:r>
            <a:r>
              <a:rPr lang="en-US" sz="3200" dirty="0">
                <a:solidFill>
                  <a:srgbClr val="CC0066"/>
                </a:solidFill>
              </a:rPr>
              <a:t>……………………………</a:t>
            </a:r>
            <a:r>
              <a:rPr lang="en-US" sz="2800" dirty="0">
                <a:solidFill>
                  <a:srgbClr val="CC0066"/>
                </a:solidFill>
              </a:rPr>
              <a:t> . 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C0066"/>
                </a:solidFill>
              </a:rPr>
              <a:t>Aujourd’hui</a:t>
            </a:r>
            <a:r>
              <a:rPr lang="en-US" sz="2800" dirty="0">
                <a:solidFill>
                  <a:srgbClr val="CC0066"/>
                </a:solidFill>
              </a:rPr>
              <a:t>, </a:t>
            </a:r>
            <a:r>
              <a:rPr lang="en-US" sz="2800" dirty="0" err="1">
                <a:solidFill>
                  <a:srgbClr val="CC0066"/>
                </a:solidFill>
              </a:rPr>
              <a:t>nos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amis</a:t>
            </a:r>
            <a:r>
              <a:rPr lang="en-US" sz="2800" dirty="0">
                <a:solidFill>
                  <a:srgbClr val="CC0066"/>
                </a:solidFill>
              </a:rPr>
              <a:t> …………………………… nous </a:t>
            </a:r>
            <a:r>
              <a:rPr lang="en-US" sz="2800" dirty="0" err="1">
                <a:solidFill>
                  <a:srgbClr val="CC0066"/>
                </a:solidFill>
              </a:rPr>
              <a:t>voir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dans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 err="1">
                <a:solidFill>
                  <a:srgbClr val="CC0066"/>
                </a:solidFill>
              </a:rPr>
              <a:t>notre</a:t>
            </a:r>
            <a:r>
              <a:rPr lang="en-US" sz="2800" dirty="0">
                <a:solidFill>
                  <a:srgbClr val="CC0066"/>
                </a:solidFill>
              </a:rPr>
              <a:t> nouvelle </a:t>
            </a:r>
            <a:r>
              <a:rPr lang="en-US" sz="2800" dirty="0" err="1">
                <a:solidFill>
                  <a:srgbClr val="CC0066"/>
                </a:solidFill>
              </a:rPr>
              <a:t>maison</a:t>
            </a:r>
            <a:r>
              <a:rPr lang="en-US" sz="2800" dirty="0">
                <a:solidFill>
                  <a:srgbClr val="CC0066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C0066"/>
                </a:solidFill>
              </a:rPr>
              <a:t>Ce </a:t>
            </a:r>
            <a:r>
              <a:rPr lang="en-US" sz="2800" dirty="0" err="1">
                <a:solidFill>
                  <a:srgbClr val="CC0066"/>
                </a:solidFill>
              </a:rPr>
              <a:t>soir</a:t>
            </a:r>
            <a:r>
              <a:rPr lang="en-US" sz="2800" dirty="0">
                <a:solidFill>
                  <a:srgbClr val="CC0066"/>
                </a:solidFill>
              </a:rPr>
              <a:t>, nous </a:t>
            </a:r>
            <a:r>
              <a:rPr lang="en-US" sz="2800" dirty="0" err="1">
                <a:solidFill>
                  <a:srgbClr val="CC0066"/>
                </a:solidFill>
              </a:rPr>
              <a:t>allons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fr-FR" sz="2800" dirty="0">
                <a:solidFill>
                  <a:srgbClr val="CC0066"/>
                </a:solidFill>
              </a:rPr>
              <a:t>découvrir </a:t>
            </a:r>
            <a:r>
              <a:rPr lang="en-US" sz="2800" dirty="0">
                <a:solidFill>
                  <a:srgbClr val="CC0066"/>
                </a:solidFill>
              </a:rPr>
              <a:t>ensemble les </a:t>
            </a:r>
            <a:r>
              <a:rPr lang="en-US" sz="2800" dirty="0" err="1">
                <a:solidFill>
                  <a:srgbClr val="CC0066"/>
                </a:solidFill>
              </a:rPr>
              <a:t>programmes</a:t>
            </a:r>
            <a:r>
              <a:rPr lang="en-US" sz="2800" dirty="0">
                <a:solidFill>
                  <a:srgbClr val="CC0066"/>
                </a:solidFill>
              </a:rPr>
              <a:t> des ……………………………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510" y="1620451"/>
            <a:ext cx="931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Complète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par les mots </a:t>
            </a:r>
            <a:r>
              <a:rPr lang="en-US" sz="2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suivants</a:t>
            </a:r>
            <a:r>
              <a:rPr lang="en-US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(festivals /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viennent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/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déménagement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/ </a:t>
            </a:r>
            <a:r>
              <a:rPr lang="en-US" sz="2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rideaux</a:t>
            </a:r>
            <a:r>
              <a:rPr lang="en-US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7936" y="2691887"/>
            <a:ext cx="220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déménagement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699919" y="4057172"/>
            <a:ext cx="131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viennent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654685" y="3352232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</a:rPr>
              <a:t>rideaux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60228" y="5993565"/>
            <a:ext cx="1227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festivals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31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0">
        <p15:prstTrans prst="wind"/>
      </p:transition>
    </mc:Choice>
    <mc:Fallback xmlns="">
      <p:transition spd="slow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23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3" grpId="0"/>
      <p:bldP spid="6" grpId="0"/>
      <p:bldP spid="7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bâtiment, extérieur, vieux, brique&#10;&#10;Description générée automatiquement">
            <a:extLst>
              <a:ext uri="{FF2B5EF4-FFF2-40B4-BE49-F238E27FC236}">
                <a16:creationId xmlns:a16="http://schemas.microsoft.com/office/drawing/2014/main" id="{5E86D28D-8DD5-4105-ACF3-6C64E38AA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-1" b="-1"/>
          <a:stretch/>
        </p:blipFill>
        <p:spPr>
          <a:xfrm>
            <a:off x="4353630" y="970671"/>
            <a:ext cx="7204012" cy="528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2B20913-0C8D-40AB-B74A-8E39A96D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3" y="2830206"/>
            <a:ext cx="4762590" cy="1721916"/>
          </a:xfrm>
        </p:spPr>
        <p:txBody>
          <a:bodyPr vert="horz" lIns="91440" tIns="45720" rIns="91440" bIns="45720" rtlCol="0" anchor="t"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Merci pour votre attention, au revoir !</a:t>
            </a: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643BC7-220E-4E92-9E6A-FD7E9C64C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0492" y="6574695"/>
            <a:ext cx="283304" cy="2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F1352-829F-4D50-8BDD-2D31437F32C1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1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AA76B8F-AE58-4B5F-B4CB-7FDE840C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1066" y="6244848"/>
            <a:ext cx="308352" cy="308352"/>
          </a:xfrm>
          <a:prstGeom prst="rect">
            <a:avLst/>
          </a:prstGeom>
        </p:spPr>
      </p:pic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163898D3-5142-421A-B9F0-2E70025626EB}"/>
              </a:ext>
            </a:extLst>
          </p:cNvPr>
          <p:cNvSpPr/>
          <p:nvPr/>
        </p:nvSpPr>
        <p:spPr>
          <a:xfrm>
            <a:off x="3992803" y="5751443"/>
            <a:ext cx="649356" cy="344557"/>
          </a:xfrm>
          <a:prstGeom prst="rightArrow">
            <a:avLst>
              <a:gd name="adj1" fmla="val 50000"/>
              <a:gd name="adj2" fmla="val 8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CB33EC-587E-4EBA-A41F-9973711A5D74}"/>
              </a:ext>
            </a:extLst>
          </p:cNvPr>
          <p:cNvSpPr/>
          <p:nvPr/>
        </p:nvSpPr>
        <p:spPr>
          <a:xfrm>
            <a:off x="3617258" y="2246345"/>
            <a:ext cx="51054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Devinette: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- Mon premier est le contraire de pleure.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- Mon deuxième est une partie du corps.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- Mon tout sert à couvrir les fenêtres.</a:t>
            </a:r>
          </a:p>
          <a:p>
            <a:r>
              <a:rPr lang="fr-FR" sz="2800" b="1" dirty="0">
                <a:latin typeface="Century Gothic" panose="020B0502020202020204" pitchFamily="34" charset="0"/>
              </a:rPr>
              <a:t>             ………………..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9FEB0F-7ABA-4072-8CC7-9061C389FE9F}"/>
              </a:ext>
            </a:extLst>
          </p:cNvPr>
          <p:cNvSpPr/>
          <p:nvPr/>
        </p:nvSpPr>
        <p:spPr>
          <a:xfrm>
            <a:off x="4797288" y="5638799"/>
            <a:ext cx="3326294" cy="457201"/>
          </a:xfrm>
          <a:prstGeom prst="rect">
            <a:avLst/>
          </a:prstGeom>
          <a:solidFill>
            <a:srgbClr val="FCFC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 rideaux</a:t>
            </a:r>
          </a:p>
        </p:txBody>
      </p:sp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B7231D-065B-45A4-A482-05E6BF783E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1066" y="6553200"/>
            <a:ext cx="304800" cy="304800"/>
          </a:xfrm>
          <a:prstGeom prst="rect">
            <a:avLst/>
          </a:prstGeom>
        </p:spPr>
      </p:pic>
      <p:pic>
        <p:nvPicPr>
          <p:cNvPr id="29" name="Picture 2" descr="C:\Users\PERFECT PC\AppData\Documents\Desktop\2018-2019\banque\animé\logement\dans la chambre\giphy.gif">
            <a:extLst>
              <a:ext uri="{FF2B5EF4-FFF2-40B4-BE49-F238E27FC236}">
                <a16:creationId xmlns:a16="http://schemas.microsoft.com/office/drawing/2014/main" id="{6727C166-C29A-4CFE-B429-1197DD4FEA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25" y="1212336"/>
            <a:ext cx="8606117" cy="50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7C2B91-8037-46BD-B312-DD481DB595EE}"/>
              </a:ext>
            </a:extLst>
          </p:cNvPr>
          <p:cNvSpPr/>
          <p:nvPr/>
        </p:nvSpPr>
        <p:spPr>
          <a:xfrm>
            <a:off x="11577403" y="6096000"/>
            <a:ext cx="600222" cy="71745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59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5000">
        <p15:prstTrans prst="drape"/>
      </p:transition>
    </mc:Choice>
    <mc:Fallback xmlns=""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62AB77-C2E2-4D5A-A415-DC1CD7FE2507}"/>
              </a:ext>
            </a:extLst>
          </p:cNvPr>
          <p:cNvSpPr/>
          <p:nvPr/>
        </p:nvSpPr>
        <p:spPr>
          <a:xfrm>
            <a:off x="4586068" y="1258152"/>
            <a:ext cx="3215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  <a:cs typeface="Simplified Arabic" panose="02020603050405020304" pitchFamily="18" charset="-78"/>
              </a:rPr>
              <a:t>Objectifs</a:t>
            </a:r>
            <a:endParaRPr lang="en-US" sz="2800" b="1" u="sng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FE7492-038D-47C1-BE51-C78A7E165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42" t="40048" r="57713" b="35337"/>
          <a:stretch/>
        </p:blipFill>
        <p:spPr>
          <a:xfrm>
            <a:off x="2391509" y="723705"/>
            <a:ext cx="2194559" cy="1992225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E29BED6-DF55-46D4-A3CD-797C939FAE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4900" y="6269731"/>
            <a:ext cx="287100" cy="2871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EDA2A30-F218-45D2-81E4-8B932697A6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04899" y="6570899"/>
            <a:ext cx="287100" cy="287100"/>
          </a:xfrm>
          <a:prstGeom prst="rect">
            <a:avLst/>
          </a:prstGeom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6D4CEDE6-5993-4D4E-8BDC-B14A3C25C083}"/>
              </a:ext>
            </a:extLst>
          </p:cNvPr>
          <p:cNvSpPr/>
          <p:nvPr/>
        </p:nvSpPr>
        <p:spPr>
          <a:xfrm>
            <a:off x="2924354" y="2576802"/>
            <a:ext cx="6153386" cy="144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600" extrusionOk="0">
                <a:moveTo>
                  <a:pt x="4164" y="17450"/>
                </a:moveTo>
                <a:lnTo>
                  <a:pt x="2973" y="17497"/>
                </a:lnTo>
                <a:lnTo>
                  <a:pt x="2917" y="0"/>
                </a:lnTo>
                <a:lnTo>
                  <a:pt x="1865" y="67"/>
                </a:lnTo>
                <a:lnTo>
                  <a:pt x="245" y="2060"/>
                </a:lnTo>
                <a:lnTo>
                  <a:pt x="222" y="5070"/>
                </a:lnTo>
                <a:lnTo>
                  <a:pt x="1461" y="5136"/>
                </a:lnTo>
                <a:lnTo>
                  <a:pt x="1416" y="17404"/>
                </a:lnTo>
                <a:lnTo>
                  <a:pt x="6" y="17412"/>
                </a:lnTo>
                <a:lnTo>
                  <a:pt x="0" y="21600"/>
                </a:lnTo>
                <a:lnTo>
                  <a:pt x="19569" y="21569"/>
                </a:lnTo>
                <a:cubicBezTo>
                  <a:pt x="20231" y="21098"/>
                  <a:pt x="20796" y="19753"/>
                  <a:pt x="21139" y="17888"/>
                </a:cubicBezTo>
                <a:cubicBezTo>
                  <a:pt x="21555" y="15627"/>
                  <a:pt x="21600" y="12883"/>
                  <a:pt x="21575" y="10181"/>
                </a:cubicBezTo>
                <a:cubicBezTo>
                  <a:pt x="21552" y="7749"/>
                  <a:pt x="21471" y="5297"/>
                  <a:pt x="21072" y="3320"/>
                </a:cubicBezTo>
                <a:cubicBezTo>
                  <a:pt x="20736" y="1658"/>
                  <a:pt x="20203" y="492"/>
                  <a:pt x="19588" y="141"/>
                </a:cubicBezTo>
                <a:lnTo>
                  <a:pt x="3450" y="21"/>
                </a:lnTo>
              </a:path>
            </a:pathLst>
          </a:custGeom>
          <a:ln w="53975">
            <a:gradFill flip="none" rotWithShape="1">
              <a:gsLst>
                <a:gs pos="89000">
                  <a:srgbClr val="FFC400"/>
                </a:gs>
                <a:gs pos="16000">
                  <a:srgbClr val="FF0157"/>
                </a:gs>
              </a:gsLst>
              <a:lin ang="10800000" scaled="1"/>
              <a:tileRect/>
            </a:gradFill>
            <a:miter/>
          </a:ln>
          <a:effectLst>
            <a:outerShdw blurRad="76200" dist="12700" dir="3480000" algn="tl" rotWithShape="0">
              <a:prstClr val="black">
                <a:alpha val="27000"/>
              </a:prst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CF1E8B08-0009-4C5B-BB58-4DF615F4F0C7}"/>
              </a:ext>
            </a:extLst>
          </p:cNvPr>
          <p:cNvSpPr/>
          <p:nvPr/>
        </p:nvSpPr>
        <p:spPr>
          <a:xfrm>
            <a:off x="2924355" y="4313467"/>
            <a:ext cx="6153386" cy="149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19" extrusionOk="0">
                <a:moveTo>
                  <a:pt x="4546" y="17129"/>
                </a:moveTo>
                <a:lnTo>
                  <a:pt x="2303" y="17318"/>
                </a:lnTo>
                <a:cubicBezTo>
                  <a:pt x="2631" y="16260"/>
                  <a:pt x="2937" y="15203"/>
                  <a:pt x="3224" y="14134"/>
                </a:cubicBezTo>
                <a:cubicBezTo>
                  <a:pt x="3510" y="13066"/>
                  <a:pt x="3779" y="11973"/>
                  <a:pt x="3971" y="10738"/>
                </a:cubicBezTo>
                <a:cubicBezTo>
                  <a:pt x="4180" y="9395"/>
                  <a:pt x="4293" y="7864"/>
                  <a:pt x="4278" y="6388"/>
                </a:cubicBezTo>
                <a:cubicBezTo>
                  <a:pt x="4261" y="4820"/>
                  <a:pt x="4098" y="3311"/>
                  <a:pt x="3739" y="2068"/>
                </a:cubicBezTo>
                <a:cubicBezTo>
                  <a:pt x="3280" y="479"/>
                  <a:pt x="2643" y="-81"/>
                  <a:pt x="2034" y="9"/>
                </a:cubicBezTo>
                <a:cubicBezTo>
                  <a:pt x="1261" y="124"/>
                  <a:pt x="510" y="1278"/>
                  <a:pt x="0" y="3458"/>
                </a:cubicBezTo>
                <a:lnTo>
                  <a:pt x="817" y="6332"/>
                </a:lnTo>
                <a:cubicBezTo>
                  <a:pt x="1000" y="4791"/>
                  <a:pt x="1453" y="3951"/>
                  <a:pt x="1914" y="4026"/>
                </a:cubicBezTo>
                <a:cubicBezTo>
                  <a:pt x="2219" y="4075"/>
                  <a:pt x="2521" y="4538"/>
                  <a:pt x="2696" y="5478"/>
                </a:cubicBezTo>
                <a:cubicBezTo>
                  <a:pt x="2933" y="6755"/>
                  <a:pt x="2825" y="8070"/>
                  <a:pt x="2630" y="9340"/>
                </a:cubicBezTo>
                <a:cubicBezTo>
                  <a:pt x="2449" y="10515"/>
                  <a:pt x="2200" y="11778"/>
                  <a:pt x="1906" y="12842"/>
                </a:cubicBezTo>
                <a:cubicBezTo>
                  <a:pt x="1595" y="13971"/>
                  <a:pt x="1241" y="14966"/>
                  <a:pt x="900" y="15998"/>
                </a:cubicBezTo>
                <a:cubicBezTo>
                  <a:pt x="595" y="16918"/>
                  <a:pt x="299" y="17865"/>
                  <a:pt x="14" y="18847"/>
                </a:cubicBezTo>
                <a:lnTo>
                  <a:pt x="35" y="21519"/>
                </a:lnTo>
                <a:lnTo>
                  <a:pt x="19633" y="21511"/>
                </a:lnTo>
                <a:cubicBezTo>
                  <a:pt x="20212" y="21074"/>
                  <a:pt x="20714" y="19956"/>
                  <a:pt x="21046" y="18398"/>
                </a:cubicBezTo>
                <a:cubicBezTo>
                  <a:pt x="21491" y="16309"/>
                  <a:pt x="21585" y="13692"/>
                  <a:pt x="21593" y="11109"/>
                </a:cubicBezTo>
                <a:cubicBezTo>
                  <a:pt x="21600" y="8773"/>
                  <a:pt x="21538" y="6418"/>
                  <a:pt x="21185" y="4441"/>
                </a:cubicBezTo>
                <a:cubicBezTo>
                  <a:pt x="20843" y="2533"/>
                  <a:pt x="20261" y="1163"/>
                  <a:pt x="19578" y="721"/>
                </a:cubicBezTo>
                <a:lnTo>
                  <a:pt x="4368" y="816"/>
                </a:lnTo>
              </a:path>
            </a:pathLst>
          </a:custGeom>
          <a:ln w="53975">
            <a:gradFill flip="none" rotWithShape="1">
              <a:gsLst>
                <a:gs pos="17000">
                  <a:srgbClr val="00ABFF"/>
                </a:gs>
                <a:gs pos="85000">
                  <a:srgbClr val="FF0193"/>
                </a:gs>
              </a:gsLst>
              <a:lin ang="10800000" scaled="1"/>
              <a:tileRect/>
            </a:gradFill>
            <a:miter/>
          </a:ln>
          <a:effectLst>
            <a:outerShdw blurRad="76200" dist="12700" dir="3480000" algn="tl" rotWithShape="0">
              <a:prstClr val="black">
                <a:alpha val="27000"/>
              </a:prst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9CFF51F0-6CF2-48C1-9B18-174E25373EDC}"/>
              </a:ext>
            </a:extLst>
          </p:cNvPr>
          <p:cNvSpPr txBox="1"/>
          <p:nvPr/>
        </p:nvSpPr>
        <p:spPr>
          <a:xfrm>
            <a:off x="4152135" y="2666445"/>
            <a:ext cx="454817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Transformer des noms / des phrases au pluriel (pluriel des noms avec 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s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/ 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x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)</a:t>
            </a:r>
            <a:r>
              <a:rPr dirty="0"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26016EAD-8227-4B20-A0F0-D1A89D4E1BCB}"/>
              </a:ext>
            </a:extLst>
          </p:cNvPr>
          <p:cNvSpPr txBox="1"/>
          <p:nvPr/>
        </p:nvSpPr>
        <p:spPr>
          <a:xfrm>
            <a:off x="4316371" y="4487592"/>
            <a:ext cx="438393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err="1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Conjuguer</a:t>
            </a:r>
            <a:r>
              <a:rPr lang="en-GB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correctement</a:t>
            </a:r>
            <a:r>
              <a:rPr lang="en-GB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les </a:t>
            </a:r>
            <a:r>
              <a:rPr lang="en-GB" sz="2400" b="1" dirty="0" err="1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verbes</a:t>
            </a:r>
            <a:r>
              <a:rPr lang="en-GB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: 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venir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/ </a:t>
            </a:r>
            <a:r>
              <a:rPr lang="fr-FR" sz="24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devenir</a:t>
            </a:r>
            <a:r>
              <a:rPr lang="fr-FR" sz="24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au présent de l’indicatif</a:t>
            </a:r>
            <a:r>
              <a:rPr dirty="0"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 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9765DB-E808-4DEE-B2CC-D1DA9489A6A0}"/>
              </a:ext>
            </a:extLst>
          </p:cNvPr>
          <p:cNvSpPr/>
          <p:nvPr/>
        </p:nvSpPr>
        <p:spPr>
          <a:xfrm>
            <a:off x="11683722" y="5942244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5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20000">
        <p15:prstTrans prst="origami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19" grpId="0" animBg="1" advAuto="0"/>
      <p:bldP spid="20" grpId="0" animBg="1" advAuto="0"/>
      <p:bldP spid="21" grpId="0" animBg="1" advAuto="0"/>
      <p:bldP spid="2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BC11337E-8B1E-4F0E-93C7-CFC183A3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088"/>
            <a:ext cx="10515600" cy="789539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1- Le pluriel des noms avec ‘’</a:t>
            </a:r>
            <a:r>
              <a:rPr lang="fr-F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fr-FR" sz="3200" b="1" dirty="0">
                <a:latin typeface="Century Gothic" panose="020B0502020202020204" pitchFamily="34" charset="0"/>
              </a:rPr>
              <a:t>‘’ / ‘’ </a:t>
            </a:r>
            <a:r>
              <a:rPr lang="fr-FR" sz="3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x</a:t>
            </a:r>
            <a:r>
              <a:rPr lang="fr-FR" sz="3200" b="1" dirty="0">
                <a:latin typeface="Century Gothic" panose="020B0502020202020204" pitchFamily="34" charset="0"/>
              </a:rPr>
              <a:t>‘’ page 21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BC80BEF-D33D-4079-B5D5-E1014867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1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Arial Rounded MT Bold" panose="020F0704030504030204" pitchFamily="34" charset="0"/>
              </a:rPr>
              <a:t>En général, </a:t>
            </a:r>
            <a:r>
              <a:rPr lang="fr-FR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le pluriel </a:t>
            </a:r>
            <a:r>
              <a:rPr lang="fr-FR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=</a:t>
            </a:r>
            <a:r>
              <a:rPr lang="fr-FR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singulier + ¨ </a:t>
            </a:r>
            <a:r>
              <a:rPr lang="fr-FR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</a:t>
            </a:r>
            <a:r>
              <a:rPr lang="fr-FR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 ¨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 Les mots qui se terminent au singulier par ¨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eu</a:t>
            </a:r>
            <a:r>
              <a:rPr lang="fr-FR" dirty="0">
                <a:latin typeface="Arial Rounded MT Bold" panose="020F0704030504030204" pitchFamily="34" charset="0"/>
              </a:rPr>
              <a:t>¨ / ¨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eau</a:t>
            </a:r>
            <a:r>
              <a:rPr lang="fr-FR" dirty="0">
                <a:latin typeface="Arial Rounded MT Bold" panose="020F0704030504030204" pitchFamily="34" charset="0"/>
              </a:rPr>
              <a:t>¨  prennent ¨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x</a:t>
            </a:r>
            <a:r>
              <a:rPr lang="fr-FR" dirty="0">
                <a:latin typeface="Arial Rounded MT Bold" panose="020F0704030504030204" pitchFamily="34" charset="0"/>
              </a:rPr>
              <a:t>¨ au pluriel.</a:t>
            </a:r>
          </a:p>
          <a:p>
            <a:r>
              <a:rPr lang="fr-FR" dirty="0">
                <a:latin typeface="Arial Rounded MT Bold" panose="020F0704030504030204" pitchFamily="34" charset="0"/>
              </a:rPr>
              <a:t> La plupart des mots qui se terminent au singulier par ¨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al</a:t>
            </a:r>
            <a:r>
              <a:rPr lang="fr-FR" dirty="0">
                <a:latin typeface="Arial Rounded MT Bold" panose="020F0704030504030204" pitchFamily="34" charset="0"/>
              </a:rPr>
              <a:t>¨ prennent ¨</a:t>
            </a: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aux</a:t>
            </a:r>
            <a:r>
              <a:rPr lang="fr-FR" dirty="0">
                <a:latin typeface="Arial Rounded MT Bold" panose="020F0704030504030204" pitchFamily="34" charset="0"/>
              </a:rPr>
              <a:t>¨ au pluriel.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B1D0C53-BC90-490E-8542-074F58BA7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93595"/>
              </p:ext>
            </p:extLst>
          </p:nvPr>
        </p:nvGraphicFramePr>
        <p:xfrm>
          <a:off x="3485322" y="1968984"/>
          <a:ext cx="500932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Singulier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pluriel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Un 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Des</a:t>
                      </a:r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 lit</a:t>
                      </a:r>
                      <a:r>
                        <a:rPr lang="fr-FR" sz="24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Un lieu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Des</a:t>
                      </a:r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 lieu</a:t>
                      </a:r>
                      <a:r>
                        <a:rPr lang="fr-FR" sz="2400" b="0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Un rideau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Des</a:t>
                      </a:r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 rideau</a:t>
                      </a:r>
                      <a:r>
                        <a:rPr lang="fr-FR" sz="2400" b="0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Un bocal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Des</a:t>
                      </a:r>
                      <a:r>
                        <a:rPr lang="fr-FR" sz="2400" b="0" dirty="0">
                          <a:latin typeface="Arial Rounded MT Bold" panose="020F0704030504030204" pitchFamily="34" charset="0"/>
                        </a:rPr>
                        <a:t> bocau</a:t>
                      </a:r>
                      <a:r>
                        <a:rPr lang="fr-FR" sz="2400" b="0" dirty="0">
                          <a:solidFill>
                            <a:srgbClr val="FFC000"/>
                          </a:solidFill>
                          <a:latin typeface="Arial Rounded MT Bold" panose="020F07040305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87746C9-7686-4FD2-80BA-8FCDD4B57C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93749" y="6547066"/>
            <a:ext cx="310934" cy="3109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2942C6-B2A2-4DF7-A57D-815328BD2255}"/>
              </a:ext>
            </a:extLst>
          </p:cNvPr>
          <p:cNvSpPr/>
          <p:nvPr/>
        </p:nvSpPr>
        <p:spPr>
          <a:xfrm>
            <a:off x="4682247" y="264757"/>
            <a:ext cx="2399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J’observe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7BC04A-FA7C-4A06-8D04-D83479B192A7}"/>
              </a:ext>
            </a:extLst>
          </p:cNvPr>
          <p:cNvSpPr/>
          <p:nvPr/>
        </p:nvSpPr>
        <p:spPr>
          <a:xfrm>
            <a:off x="11704320" y="6179234"/>
            <a:ext cx="487680" cy="6787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0">
        <p15:prstTrans prst="curtains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2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2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75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75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175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54EE908-B3C8-4609-B1E6-50017E6AB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5111" y="5924581"/>
            <a:ext cx="300707" cy="3007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BC3C8F5-777E-48EE-A963-BC7632E7233E}"/>
              </a:ext>
            </a:extLst>
          </p:cNvPr>
          <p:cNvSpPr/>
          <p:nvPr/>
        </p:nvSpPr>
        <p:spPr>
          <a:xfrm>
            <a:off x="785192" y="1689901"/>
            <a:ext cx="760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Complète avec des articles définis :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571025C0-ACD0-494D-BD36-EEEDF858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63357"/>
              </p:ext>
            </p:extLst>
          </p:nvPr>
        </p:nvGraphicFramePr>
        <p:xfrm>
          <a:off x="2527913" y="2290187"/>
          <a:ext cx="66427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Masculin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Féminin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Singulier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Pluriel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16FCD21C-0798-45D3-B160-B6FEF816996E}"/>
              </a:ext>
            </a:extLst>
          </p:cNvPr>
          <p:cNvSpPr/>
          <p:nvPr/>
        </p:nvSpPr>
        <p:spPr>
          <a:xfrm>
            <a:off x="785192" y="3957131"/>
            <a:ext cx="7608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Complète avec des articles indéfinis :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8B15FCD1-C4E4-4436-9809-05BCE354E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438870"/>
              </p:ext>
            </p:extLst>
          </p:nvPr>
        </p:nvGraphicFramePr>
        <p:xfrm>
          <a:off x="2567372" y="4620365"/>
          <a:ext cx="66427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Masculin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Féminin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Singulier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Pluriel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…….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E2CD8DA-54A3-48FE-87AB-27693D1496A4}"/>
              </a:ext>
            </a:extLst>
          </p:cNvPr>
          <p:cNvSpPr/>
          <p:nvPr/>
        </p:nvSpPr>
        <p:spPr>
          <a:xfrm rot="1829885">
            <a:off x="10646143" y="2934421"/>
            <a:ext cx="634495" cy="33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AB6D97E-70A2-4AAE-A25E-EBBEF163CE61}"/>
              </a:ext>
            </a:extLst>
          </p:cNvPr>
          <p:cNvSpPr/>
          <p:nvPr/>
        </p:nvSpPr>
        <p:spPr>
          <a:xfrm>
            <a:off x="10162808" y="5837408"/>
            <a:ext cx="634495" cy="33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un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A7DB520-F308-4137-8F60-E7541A932C55}"/>
              </a:ext>
            </a:extLst>
          </p:cNvPr>
          <p:cNvSpPr/>
          <p:nvPr/>
        </p:nvSpPr>
        <p:spPr>
          <a:xfrm rot="2304721">
            <a:off x="9809397" y="4780959"/>
            <a:ext cx="634495" cy="33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une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35620B7-3CF3-4B78-9470-B5447E18EC0D}"/>
              </a:ext>
            </a:extLst>
          </p:cNvPr>
          <p:cNvSpPr/>
          <p:nvPr/>
        </p:nvSpPr>
        <p:spPr>
          <a:xfrm rot="20259831">
            <a:off x="10647561" y="5228886"/>
            <a:ext cx="634495" cy="33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des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D6DA5B1-72FD-44C1-B66C-FF1F9636D943}"/>
              </a:ext>
            </a:extLst>
          </p:cNvPr>
          <p:cNvSpPr/>
          <p:nvPr/>
        </p:nvSpPr>
        <p:spPr>
          <a:xfrm>
            <a:off x="10162808" y="3539843"/>
            <a:ext cx="634495" cy="337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la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12A8F8-7913-4D49-96E8-BF32CCB949DD}"/>
              </a:ext>
            </a:extLst>
          </p:cNvPr>
          <p:cNvSpPr/>
          <p:nvPr/>
        </p:nvSpPr>
        <p:spPr>
          <a:xfrm rot="19034542">
            <a:off x="9845561" y="2474722"/>
            <a:ext cx="634495" cy="3359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 Rounded MT Bold" panose="020F0704030504030204" pitchFamily="34" charset="0"/>
              </a:rPr>
              <a:t>les</a:t>
            </a:r>
          </a:p>
        </p:txBody>
      </p:sp>
      <p:pic>
        <p:nvPicPr>
          <p:cNvPr id="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06F8A3E-473C-4CA3-90DC-3E53BFE298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5110" y="6243354"/>
            <a:ext cx="300708" cy="300708"/>
          </a:xfrm>
          <a:prstGeom prst="rect">
            <a:avLst/>
          </a:prstGeom>
        </p:spPr>
      </p:pic>
      <p:pic>
        <p:nvPicPr>
          <p:cNvPr id="3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8E2D03-E2F4-451E-93B9-B957D0B0CB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3453" y="6557292"/>
            <a:ext cx="300708" cy="300708"/>
          </a:xfrm>
          <a:prstGeom prst="rect">
            <a:avLst/>
          </a:prstGeom>
        </p:spPr>
      </p:pic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18C07E32-FBE2-4DA3-A497-691727937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28814"/>
              </p:ext>
            </p:extLst>
          </p:nvPr>
        </p:nvGraphicFramePr>
        <p:xfrm>
          <a:off x="2527913" y="2290187"/>
          <a:ext cx="66427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Masculin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Féminin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Singulier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la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Pluriel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les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2622F2B0-DC08-4639-B422-A07009FD3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78518"/>
              </p:ext>
            </p:extLst>
          </p:nvPr>
        </p:nvGraphicFramePr>
        <p:xfrm>
          <a:off x="2567372" y="4620365"/>
          <a:ext cx="664273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Masculin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chemeClr val="lt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Féminin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Singulier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une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2800" b="0" i="0" u="none" strike="noStrike" kern="1200" baseline="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Pluriel</a:t>
                      </a:r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fr-FR" sz="2800" b="0" i="0" u="none" strike="noStrike" kern="1200" baseline="0" dirty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des</a:t>
                      </a:r>
                      <a:endParaRPr lang="fr-FR" sz="28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B07D667-B28B-441B-8F64-0AD07A86D46A}"/>
              </a:ext>
            </a:extLst>
          </p:cNvPr>
          <p:cNvSpPr/>
          <p:nvPr/>
        </p:nvSpPr>
        <p:spPr>
          <a:xfrm>
            <a:off x="11693683" y="5979980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06E6D6-4D83-40F3-9D09-695F98A25B0D}"/>
              </a:ext>
            </a:extLst>
          </p:cNvPr>
          <p:cNvSpPr/>
          <p:nvPr/>
        </p:nvSpPr>
        <p:spPr>
          <a:xfrm>
            <a:off x="673677" y="393858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2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11B45E-AFA8-4617-9EF7-F28A7B25BA5E}"/>
              </a:ext>
            </a:extLst>
          </p:cNvPr>
          <p:cNvSpPr/>
          <p:nvPr/>
        </p:nvSpPr>
        <p:spPr>
          <a:xfrm rot="20739313">
            <a:off x="6899763" y="521433"/>
            <a:ext cx="426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2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</p:spTree>
    <p:extLst>
      <p:ext uri="{BB962C8B-B14F-4D97-AF65-F5344CB8AC3E}">
        <p14:creationId xmlns:p14="http://schemas.microsoft.com/office/powerpoint/2010/main" val="13774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0">
        <p14:prism isInverted="1"/>
      </p:transition>
    </mc:Choice>
    <mc:Fallback xmlns="">
      <p:transition spd="slow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8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32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32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70"/>
                            </p:stCondLst>
                            <p:childTnLst>
                              <p:par>
                                <p:cTn id="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820"/>
                            </p:stCondLst>
                            <p:childTnLst>
                              <p:par>
                                <p:cTn id="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82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82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56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EC7C6-C204-4622-B170-144F9F46320D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3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EA4296-6750-4A4C-9ECF-20814E1E4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5335" y="6038630"/>
            <a:ext cx="276665" cy="276665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8F48B42-E93B-431C-B225-B430EB28CC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15335" y="6271958"/>
            <a:ext cx="283179" cy="283179"/>
          </a:xfrm>
          <a:prstGeom prst="rect">
            <a:avLst/>
          </a:prstGeom>
        </p:spPr>
      </p:pic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88F4472B-C14A-4C97-8BB2-5053B705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sz="3200" b="1" dirty="0">
                <a:latin typeface="Century Gothic" panose="020B0502020202020204" pitchFamily="34" charset="0"/>
              </a:rPr>
              <a:t>Mets les mots suivants au pluriel :</a:t>
            </a:r>
          </a:p>
          <a:p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EC18D89-6542-4CBE-8BF9-2352272A1D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76" y="681037"/>
            <a:ext cx="813487" cy="806927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33401A88-EF50-4555-BD8F-A22C05B16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18622"/>
              </p:ext>
            </p:extLst>
          </p:nvPr>
        </p:nvGraphicFramePr>
        <p:xfrm>
          <a:off x="2928730" y="2328018"/>
          <a:ext cx="6096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Singulier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Pluriel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une lampe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le rideau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  <a:endParaRPr lang="fr-F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un local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  <a:endParaRPr lang="fr-F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le festival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  <a:endParaRPr lang="fr-F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un matériau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  <a:endParaRPr lang="fr-F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le feu </a:t>
                      </a:r>
                      <a:endParaRPr lang="fr-FR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Arial Rounded MT Bold" panose="020F0704030504030204" pitchFamily="34" charset="0"/>
                        </a:rPr>
                        <a:t>……………….</a:t>
                      </a:r>
                      <a:endParaRPr lang="fr-FR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102B1DA5-A73F-45D2-9A2C-AE071ABAE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62526"/>
              </p:ext>
            </p:extLst>
          </p:nvPr>
        </p:nvGraphicFramePr>
        <p:xfrm>
          <a:off x="2949209" y="2328018"/>
          <a:ext cx="60960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Singulier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Pluriel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une lampe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des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lampe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le rideau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rideau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un loc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</a:t>
                      </a:r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des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le festival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festival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un matériau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des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matériau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200" b="0" dirty="0">
                          <a:latin typeface="Century Gothic" panose="020B0502020202020204" pitchFamily="34" charset="0"/>
                        </a:rPr>
                        <a:t>le feu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3200" b="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les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feu</a:t>
                      </a:r>
                      <a:r>
                        <a:rPr lang="fr-FR" sz="32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6A674E6-6EA6-412E-9B27-730F04C892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08820" y="6522293"/>
            <a:ext cx="283180" cy="2831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B1E054-E5E6-417C-A876-2C92A4DA3FEF}"/>
              </a:ext>
            </a:extLst>
          </p:cNvPr>
          <p:cNvSpPr/>
          <p:nvPr/>
        </p:nvSpPr>
        <p:spPr>
          <a:xfrm>
            <a:off x="11711522" y="5981591"/>
            <a:ext cx="480478" cy="863912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E2528-F923-4FAE-A960-AC5EB72E522F}"/>
              </a:ext>
            </a:extLst>
          </p:cNvPr>
          <p:cNvSpPr/>
          <p:nvPr/>
        </p:nvSpPr>
        <p:spPr>
          <a:xfrm rot="20739313">
            <a:off x="7425593" y="588661"/>
            <a:ext cx="47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BCE18075-E2E4-4DA1-910B-320EBE73EDC3}"/>
              </a:ext>
            </a:extLst>
          </p:cNvPr>
          <p:cNvSpPr txBox="1">
            <a:spLocks/>
          </p:cNvSpPr>
          <p:nvPr/>
        </p:nvSpPr>
        <p:spPr>
          <a:xfrm>
            <a:off x="534132" y="815331"/>
            <a:ext cx="7735957" cy="69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latin typeface="Century Gothic" panose="020B0502020202020204" pitchFamily="34" charset="0"/>
              </a:rPr>
              <a:t>Exercice 2              Page 60</a:t>
            </a:r>
          </a:p>
        </p:txBody>
      </p:sp>
    </p:spTree>
    <p:extLst>
      <p:ext uri="{BB962C8B-B14F-4D97-AF65-F5344CB8AC3E}">
        <p14:creationId xmlns:p14="http://schemas.microsoft.com/office/powerpoint/2010/main" val="26230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flip dir="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1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6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2535FE-5BBA-4788-93DE-D0545EC527F0}"/>
              </a:ext>
            </a:extLst>
          </p:cNvPr>
          <p:cNvSpPr/>
          <p:nvPr/>
        </p:nvSpPr>
        <p:spPr>
          <a:xfrm>
            <a:off x="812824" y="135374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Activit</a:t>
            </a:r>
            <a:r>
              <a:rPr lang="fr-FR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é 4 </a:t>
            </a:r>
            <a:r>
              <a:rPr lang="en-US" sz="3600" b="1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:</a:t>
            </a:r>
            <a:endParaRPr lang="ar-BH" sz="36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19FAF7-05C5-4049-BF95-478445F97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7648" y="5911662"/>
            <a:ext cx="322435" cy="3224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CDA819-99B7-4A3C-A669-0D197B6A8A18}"/>
              </a:ext>
            </a:extLst>
          </p:cNvPr>
          <p:cNvSpPr/>
          <p:nvPr/>
        </p:nvSpPr>
        <p:spPr>
          <a:xfrm rot="20739313">
            <a:off x="7581274" y="587095"/>
            <a:ext cx="426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2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B14542-C24B-4B95-9025-4099A4EB54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7648" y="6556764"/>
            <a:ext cx="304801" cy="304801"/>
          </a:xfrm>
          <a:prstGeom prst="rect">
            <a:avLst/>
          </a:prstGeom>
        </p:spPr>
      </p:pic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CD2BF96C-0821-43AA-9C15-DF6042344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9158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Réécris les phrases suivantes selon le modèle proposé :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a) Il répare une table.            Il</a:t>
            </a:r>
            <a:r>
              <a:rPr lang="fr-FR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répar</a:t>
            </a:r>
            <a:r>
              <a:rPr lang="fr-FR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ent</a:t>
            </a:r>
            <a:r>
              <a:rPr lang="fr-FR" dirty="0">
                <a:latin typeface="Arial Rounded MT Bold" panose="020F070403050403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des</a:t>
            </a:r>
            <a:r>
              <a:rPr lang="fr-FR" dirty="0">
                <a:latin typeface="Arial Rounded MT Bold" panose="020F0704030504030204" pitchFamily="34" charset="0"/>
              </a:rPr>
              <a:t> table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b) Il adopte un animal.          Il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…………………………………..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c) Elle lit le journal.                Elle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……………………………….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d) Mon frère achète un bureau.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              </a:t>
            </a:r>
            <a:r>
              <a:rPr lang="fr-F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Mes</a:t>
            </a:r>
            <a:r>
              <a:rPr lang="fr-FR" dirty="0">
                <a:latin typeface="Arial Rounded MT Bold" panose="020F0704030504030204" pitchFamily="34" charset="0"/>
              </a:rPr>
              <a:t> frère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 ……………………………………………..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e) Ma sœur met le drap sur le lit.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              </a:t>
            </a:r>
            <a:r>
              <a:rPr lang="fr-F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Mes</a:t>
            </a:r>
            <a:r>
              <a:rPr lang="fr-FR" dirty="0">
                <a:latin typeface="Arial Rounded MT Bold" panose="020F0704030504030204" pitchFamily="34" charset="0"/>
              </a:rPr>
              <a:t> sœur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………………………………………………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f)  Mon ami regarde l’horloge. </a:t>
            </a:r>
          </a:p>
          <a:p>
            <a:pPr marL="0" indent="0">
              <a:buNone/>
            </a:pPr>
            <a:r>
              <a:rPr lang="fr-FR" dirty="0">
                <a:latin typeface="Arial Rounded MT Bold" panose="020F0704030504030204" pitchFamily="34" charset="0"/>
              </a:rPr>
              <a:t>              </a:t>
            </a:r>
            <a:r>
              <a:rPr lang="fr-F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Mes</a:t>
            </a:r>
            <a:r>
              <a:rPr lang="fr-FR" dirty="0">
                <a:latin typeface="Arial Rounded MT Bold" panose="020F0704030504030204" pitchFamily="34" charset="0"/>
              </a:rPr>
              <a:t> ami</a:t>
            </a:r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dirty="0">
                <a:latin typeface="Arial Rounded MT Bold" panose="020F0704030504030204" pitchFamily="34" charset="0"/>
              </a:rPr>
              <a:t> ………………………………………………..</a:t>
            </a:r>
          </a:p>
        </p:txBody>
      </p:sp>
      <p:sp>
        <p:nvSpPr>
          <p:cNvPr id="34" name="Titre 6">
            <a:extLst>
              <a:ext uri="{FF2B5EF4-FFF2-40B4-BE49-F238E27FC236}">
                <a16:creationId xmlns:a16="http://schemas.microsoft.com/office/drawing/2014/main" id="{47C56B1D-EBDD-41BB-9080-8303E14E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40" y="977261"/>
            <a:ext cx="7063409" cy="82220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latin typeface="Century Gothic" panose="020B0502020202020204" pitchFamily="34" charset="0"/>
              </a:rPr>
              <a:t>Exercice 3              Page 61</a:t>
            </a:r>
          </a:p>
        </p:txBody>
      </p:sp>
      <p:pic>
        <p:nvPicPr>
          <p:cNvPr id="35" name="Image 3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39893D-8F7E-412D-B6BF-0AA371120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53" y="813475"/>
            <a:ext cx="813487" cy="806927"/>
          </a:xfrm>
          <a:prstGeom prst="rect">
            <a:avLst/>
          </a:prstGeom>
        </p:spPr>
      </p:pic>
      <p:sp>
        <p:nvSpPr>
          <p:cNvPr id="36" name="Flèche droite 3">
            <a:extLst>
              <a:ext uri="{FF2B5EF4-FFF2-40B4-BE49-F238E27FC236}">
                <a16:creationId xmlns:a16="http://schemas.microsoft.com/office/drawing/2014/main" id="{18CA476E-3DF3-477B-9092-3AE0C6993C83}"/>
              </a:ext>
            </a:extLst>
          </p:cNvPr>
          <p:cNvSpPr/>
          <p:nvPr/>
        </p:nvSpPr>
        <p:spPr>
          <a:xfrm>
            <a:off x="4491110" y="2372138"/>
            <a:ext cx="66398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fr-FR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3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36DD86C-9DB7-4426-B102-2B9C5256CB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877648" y="6261572"/>
            <a:ext cx="304800" cy="304800"/>
          </a:xfrm>
          <a:prstGeom prst="rect">
            <a:avLst/>
          </a:prstGeom>
        </p:spPr>
      </p:pic>
      <p:sp>
        <p:nvSpPr>
          <p:cNvPr id="38" name="Flèche droite 3">
            <a:extLst>
              <a:ext uri="{FF2B5EF4-FFF2-40B4-BE49-F238E27FC236}">
                <a16:creationId xmlns:a16="http://schemas.microsoft.com/office/drawing/2014/main" id="{DB3E65EA-0993-4183-9ECE-44A625BE6C16}"/>
              </a:ext>
            </a:extLst>
          </p:cNvPr>
          <p:cNvSpPr/>
          <p:nvPr/>
        </p:nvSpPr>
        <p:spPr>
          <a:xfrm>
            <a:off x="4163680" y="3254940"/>
            <a:ext cx="99141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">
            <a:extLst>
              <a:ext uri="{FF2B5EF4-FFF2-40B4-BE49-F238E27FC236}">
                <a16:creationId xmlns:a16="http://schemas.microsoft.com/office/drawing/2014/main" id="{100719C5-0120-4C28-A269-8A3E2E680796}"/>
              </a:ext>
            </a:extLst>
          </p:cNvPr>
          <p:cNvSpPr/>
          <p:nvPr/>
        </p:nvSpPr>
        <p:spPr>
          <a:xfrm>
            <a:off x="4491110" y="2800238"/>
            <a:ext cx="66398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">
            <a:extLst>
              <a:ext uri="{FF2B5EF4-FFF2-40B4-BE49-F238E27FC236}">
                <a16:creationId xmlns:a16="http://schemas.microsoft.com/office/drawing/2014/main" id="{916D8409-F008-4499-9ADD-9B69DCD25F14}"/>
              </a:ext>
            </a:extLst>
          </p:cNvPr>
          <p:cNvSpPr/>
          <p:nvPr/>
        </p:nvSpPr>
        <p:spPr>
          <a:xfrm>
            <a:off x="1344415" y="4993063"/>
            <a:ext cx="66398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3">
            <a:extLst>
              <a:ext uri="{FF2B5EF4-FFF2-40B4-BE49-F238E27FC236}">
                <a16:creationId xmlns:a16="http://schemas.microsoft.com/office/drawing/2014/main" id="{975B3C52-0910-4A88-8C88-6FB491CE850A}"/>
              </a:ext>
            </a:extLst>
          </p:cNvPr>
          <p:cNvSpPr/>
          <p:nvPr/>
        </p:nvSpPr>
        <p:spPr>
          <a:xfrm>
            <a:off x="1344416" y="4063905"/>
            <a:ext cx="66398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droite 3">
            <a:extLst>
              <a:ext uri="{FF2B5EF4-FFF2-40B4-BE49-F238E27FC236}">
                <a16:creationId xmlns:a16="http://schemas.microsoft.com/office/drawing/2014/main" id="{9C214575-DD1B-4A0F-8814-9DB375A6527C}"/>
              </a:ext>
            </a:extLst>
          </p:cNvPr>
          <p:cNvSpPr/>
          <p:nvPr/>
        </p:nvSpPr>
        <p:spPr>
          <a:xfrm>
            <a:off x="1344414" y="5901017"/>
            <a:ext cx="663985" cy="2784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A7CBA6-841B-48E4-8BBC-3160C5B48002}"/>
              </a:ext>
            </a:extLst>
          </p:cNvPr>
          <p:cNvSpPr/>
          <p:nvPr/>
        </p:nvSpPr>
        <p:spPr>
          <a:xfrm>
            <a:off x="5765391" y="2682128"/>
            <a:ext cx="4468069" cy="381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adoptent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anim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aux.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228F07-4A25-45E3-8973-8D49F2EFC8C3}"/>
              </a:ext>
            </a:extLst>
          </p:cNvPr>
          <p:cNvSpPr/>
          <p:nvPr/>
        </p:nvSpPr>
        <p:spPr>
          <a:xfrm>
            <a:off x="6096000" y="3148393"/>
            <a:ext cx="4137461" cy="381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li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ent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journ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aux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AAF2FE-370F-4D39-B532-CA3E2B13DE39}"/>
              </a:ext>
            </a:extLst>
          </p:cNvPr>
          <p:cNvSpPr/>
          <p:nvPr/>
        </p:nvSpPr>
        <p:spPr>
          <a:xfrm>
            <a:off x="3943631" y="4027198"/>
            <a:ext cx="5796715" cy="381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achètent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bureau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x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7B74BB-83DE-45BE-A9A4-C24BB49ECAD0}"/>
              </a:ext>
            </a:extLst>
          </p:cNvPr>
          <p:cNvSpPr/>
          <p:nvPr/>
        </p:nvSpPr>
        <p:spPr>
          <a:xfrm>
            <a:off x="3900053" y="4910000"/>
            <a:ext cx="5926515" cy="381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met</a:t>
            </a:r>
            <a:r>
              <a:rPr lang="fr-FR" sz="24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ent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drap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sur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lit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FAA5AC-D11E-49EF-987A-DBC5B8E9BADD}"/>
              </a:ext>
            </a:extLst>
          </p:cNvPr>
          <p:cNvSpPr/>
          <p:nvPr/>
        </p:nvSpPr>
        <p:spPr>
          <a:xfrm>
            <a:off x="3560174" y="5797877"/>
            <a:ext cx="6241850" cy="381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regardent 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horloge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A5A43B-4FD8-4EDA-BA95-E4D1E6DAEA79}"/>
              </a:ext>
            </a:extLst>
          </p:cNvPr>
          <p:cNvSpPr/>
          <p:nvPr/>
        </p:nvSpPr>
        <p:spPr>
          <a:xfrm>
            <a:off x="11701970" y="5696416"/>
            <a:ext cx="480478" cy="116158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0">
        <p14:switch dir="r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2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3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6141658-956D-4E6C-866A-8FC655492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7492" y="6330461"/>
            <a:ext cx="225331" cy="2253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07F7-9767-4984-9A31-90795CE1A4AC}"/>
              </a:ext>
            </a:extLst>
          </p:cNvPr>
          <p:cNvSpPr/>
          <p:nvPr/>
        </p:nvSpPr>
        <p:spPr>
          <a:xfrm>
            <a:off x="1200222" y="483635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2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J’observe</a:t>
            </a:r>
          </a:p>
        </p:txBody>
      </p:sp>
      <p:sp>
        <p:nvSpPr>
          <p:cNvPr id="79" name="Titre 2">
            <a:extLst>
              <a:ext uri="{FF2B5EF4-FFF2-40B4-BE49-F238E27FC236}">
                <a16:creationId xmlns:a16="http://schemas.microsoft.com/office/drawing/2014/main" id="{4607E7CC-8F0F-4BB4-8CB2-C767A5C9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02" y="3017896"/>
            <a:ext cx="2135286" cy="82220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page 22</a:t>
            </a:r>
          </a:p>
        </p:txBody>
      </p:sp>
      <p:pic>
        <p:nvPicPr>
          <p:cNvPr id="80" name="Image 7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F3E96A5-15F2-477C-ADF5-54F1FACB9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87" y="2276520"/>
            <a:ext cx="776080" cy="769821"/>
          </a:xfrm>
          <a:prstGeom prst="rect">
            <a:avLst/>
          </a:prstGeom>
        </p:spPr>
      </p:pic>
      <p:grpSp>
        <p:nvGrpSpPr>
          <p:cNvPr id="149" name="Group">
            <a:extLst>
              <a:ext uri="{FF2B5EF4-FFF2-40B4-BE49-F238E27FC236}">
                <a16:creationId xmlns:a16="http://schemas.microsoft.com/office/drawing/2014/main" id="{580FE1C1-4E3E-4BE9-B158-EA54BB2208A8}"/>
              </a:ext>
            </a:extLst>
          </p:cNvPr>
          <p:cNvGrpSpPr/>
          <p:nvPr/>
        </p:nvGrpSpPr>
        <p:grpSpPr>
          <a:xfrm>
            <a:off x="4275704" y="191264"/>
            <a:ext cx="4103119" cy="6209061"/>
            <a:chOff x="0" y="0"/>
            <a:chExt cx="4103117" cy="6209060"/>
          </a:xfrm>
        </p:grpSpPr>
        <p:sp>
          <p:nvSpPr>
            <p:cNvPr id="150" name="Freeform 336">
              <a:extLst>
                <a:ext uri="{FF2B5EF4-FFF2-40B4-BE49-F238E27FC236}">
                  <a16:creationId xmlns:a16="http://schemas.microsoft.com/office/drawing/2014/main" id="{8EA2A383-516D-461E-B1C4-F7BF0A623BBF}"/>
                </a:ext>
              </a:extLst>
            </p:cNvPr>
            <p:cNvSpPr/>
            <p:nvPr/>
          </p:nvSpPr>
          <p:spPr>
            <a:xfrm>
              <a:off x="0" y="74874"/>
              <a:ext cx="4103118" cy="6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2" y="0"/>
                  </a:moveTo>
                  <a:cubicBezTo>
                    <a:pt x="20653" y="0"/>
                    <a:pt x="20980" y="0"/>
                    <a:pt x="21217" y="0"/>
                  </a:cubicBezTo>
                  <a:cubicBezTo>
                    <a:pt x="21454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454" y="21600"/>
                    <a:pt x="21217" y="21600"/>
                  </a:cubicBezTo>
                  <a:cubicBezTo>
                    <a:pt x="20980" y="21600"/>
                    <a:pt x="20653" y="21600"/>
                    <a:pt x="20292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92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606867"/>
                </a:gs>
                <a:gs pos="79000">
                  <a:srgbClr val="222625"/>
                </a:gs>
              </a:gsLst>
              <a:lin ang="3514153" scaled="0"/>
            </a:gradFill>
            <a:ln w="6350" cap="flat">
              <a:solidFill>
                <a:srgbClr val="707473"/>
              </a:solidFill>
              <a:prstDash val="solid"/>
              <a:miter lim="800000"/>
            </a:ln>
            <a:effectLst>
              <a:outerShdw blurRad="241300" dist="1016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1" name="Freeform 337">
              <a:extLst>
                <a:ext uri="{FF2B5EF4-FFF2-40B4-BE49-F238E27FC236}">
                  <a16:creationId xmlns:a16="http://schemas.microsoft.com/office/drawing/2014/main" id="{018A5B94-55A0-4510-B24A-403129B4CFF4}"/>
                </a:ext>
              </a:extLst>
            </p:cNvPr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2" name="Freeform 511">
              <a:extLst>
                <a:ext uri="{FF2B5EF4-FFF2-40B4-BE49-F238E27FC236}">
                  <a16:creationId xmlns:a16="http://schemas.microsoft.com/office/drawing/2014/main" id="{51D59BD0-0AAB-4F24-A19E-085DAD7E7C82}"/>
                </a:ext>
              </a:extLst>
            </p:cNvPr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3" name="Freeform 512">
              <a:extLst>
                <a:ext uri="{FF2B5EF4-FFF2-40B4-BE49-F238E27FC236}">
                  <a16:creationId xmlns:a16="http://schemas.microsoft.com/office/drawing/2014/main" id="{BF704098-5692-4C4F-A1A0-4DD349366CFE}"/>
                </a:ext>
              </a:extLst>
            </p:cNvPr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4" name="Freeform 513">
              <a:extLst>
                <a:ext uri="{FF2B5EF4-FFF2-40B4-BE49-F238E27FC236}">
                  <a16:creationId xmlns:a16="http://schemas.microsoft.com/office/drawing/2014/main" id="{64F37B8A-588A-4CA0-9758-75F0172FAF96}"/>
                </a:ext>
              </a:extLst>
            </p:cNvPr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" name="Freeform 514">
              <a:extLst>
                <a:ext uri="{FF2B5EF4-FFF2-40B4-BE49-F238E27FC236}">
                  <a16:creationId xmlns:a16="http://schemas.microsoft.com/office/drawing/2014/main" id="{244AD556-2124-4C65-80F2-15E2A67C99B7}"/>
                </a:ext>
              </a:extLst>
            </p:cNvPr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6" name="Freeform 515">
              <a:extLst>
                <a:ext uri="{FF2B5EF4-FFF2-40B4-BE49-F238E27FC236}">
                  <a16:creationId xmlns:a16="http://schemas.microsoft.com/office/drawing/2014/main" id="{D2CF8C9E-6DC7-4BCB-8175-FA872FBC6071}"/>
                </a:ext>
              </a:extLst>
            </p:cNvPr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7" name="Freeform 516">
              <a:extLst>
                <a:ext uri="{FF2B5EF4-FFF2-40B4-BE49-F238E27FC236}">
                  <a16:creationId xmlns:a16="http://schemas.microsoft.com/office/drawing/2014/main" id="{F04816B8-7671-4C81-9F4E-FBA3CD88EF28}"/>
                </a:ext>
              </a:extLst>
            </p:cNvPr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8" name="Freeform 517">
              <a:extLst>
                <a:ext uri="{FF2B5EF4-FFF2-40B4-BE49-F238E27FC236}">
                  <a16:creationId xmlns:a16="http://schemas.microsoft.com/office/drawing/2014/main" id="{E41AB785-1EC0-4745-88AD-12CA14AD8A20}"/>
                </a:ext>
              </a:extLst>
            </p:cNvPr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" name="Freeform 518">
              <a:extLst>
                <a:ext uri="{FF2B5EF4-FFF2-40B4-BE49-F238E27FC236}">
                  <a16:creationId xmlns:a16="http://schemas.microsoft.com/office/drawing/2014/main" id="{0F34D63D-9FF2-49DF-901B-6C8E7D227C5B}"/>
                </a:ext>
              </a:extLst>
            </p:cNvPr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0" name="Freeform 519">
              <a:extLst>
                <a:ext uri="{FF2B5EF4-FFF2-40B4-BE49-F238E27FC236}">
                  <a16:creationId xmlns:a16="http://schemas.microsoft.com/office/drawing/2014/main" id="{CCD1577D-3223-4D63-A298-0914637A7C39}"/>
                </a:ext>
              </a:extLst>
            </p:cNvPr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1" name="Freeform 520">
              <a:extLst>
                <a:ext uri="{FF2B5EF4-FFF2-40B4-BE49-F238E27FC236}">
                  <a16:creationId xmlns:a16="http://schemas.microsoft.com/office/drawing/2014/main" id="{A80B8D39-80A0-4BE2-BFA9-2DD0603A3D3A}"/>
                </a:ext>
              </a:extLst>
            </p:cNvPr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2" name="Freeform 521">
              <a:extLst>
                <a:ext uri="{FF2B5EF4-FFF2-40B4-BE49-F238E27FC236}">
                  <a16:creationId xmlns:a16="http://schemas.microsoft.com/office/drawing/2014/main" id="{7F223769-4FBE-4455-A285-9EE880F231AE}"/>
                </a:ext>
              </a:extLst>
            </p:cNvPr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3" name="Freeform 522">
              <a:extLst>
                <a:ext uri="{FF2B5EF4-FFF2-40B4-BE49-F238E27FC236}">
                  <a16:creationId xmlns:a16="http://schemas.microsoft.com/office/drawing/2014/main" id="{B41784CF-946A-490B-B0DD-45C6AD9B30D7}"/>
                </a:ext>
              </a:extLst>
            </p:cNvPr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4" name="Freeform 523">
              <a:extLst>
                <a:ext uri="{FF2B5EF4-FFF2-40B4-BE49-F238E27FC236}">
                  <a16:creationId xmlns:a16="http://schemas.microsoft.com/office/drawing/2014/main" id="{8CB5F678-8CBA-47DF-833A-B10D8A420D95}"/>
                </a:ext>
              </a:extLst>
            </p:cNvPr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5" name="Freeform 524">
              <a:extLst>
                <a:ext uri="{FF2B5EF4-FFF2-40B4-BE49-F238E27FC236}">
                  <a16:creationId xmlns:a16="http://schemas.microsoft.com/office/drawing/2014/main" id="{96210ABE-A129-4F58-84E4-54F62915D911}"/>
                </a:ext>
              </a:extLst>
            </p:cNvPr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6" name="Freeform 525">
              <a:extLst>
                <a:ext uri="{FF2B5EF4-FFF2-40B4-BE49-F238E27FC236}">
                  <a16:creationId xmlns:a16="http://schemas.microsoft.com/office/drawing/2014/main" id="{F15B1086-DBBC-413E-9785-9371E93387E2}"/>
                </a:ext>
              </a:extLst>
            </p:cNvPr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7" name="Freeform 526">
              <a:extLst>
                <a:ext uri="{FF2B5EF4-FFF2-40B4-BE49-F238E27FC236}">
                  <a16:creationId xmlns:a16="http://schemas.microsoft.com/office/drawing/2014/main" id="{7CBFA923-967A-4D3D-9399-6070437F443B}"/>
                </a:ext>
              </a:extLst>
            </p:cNvPr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8" name="Freeform 527">
              <a:extLst>
                <a:ext uri="{FF2B5EF4-FFF2-40B4-BE49-F238E27FC236}">
                  <a16:creationId xmlns:a16="http://schemas.microsoft.com/office/drawing/2014/main" id="{E3845CF8-38F1-4B8B-9440-B24DE1EAD817}"/>
                </a:ext>
              </a:extLst>
            </p:cNvPr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9" name="Freeform 528">
              <a:extLst>
                <a:ext uri="{FF2B5EF4-FFF2-40B4-BE49-F238E27FC236}">
                  <a16:creationId xmlns:a16="http://schemas.microsoft.com/office/drawing/2014/main" id="{3F75E10F-7066-4D15-996D-E33C6B8337B8}"/>
                </a:ext>
              </a:extLst>
            </p:cNvPr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0" name="Freeform 529">
              <a:extLst>
                <a:ext uri="{FF2B5EF4-FFF2-40B4-BE49-F238E27FC236}">
                  <a16:creationId xmlns:a16="http://schemas.microsoft.com/office/drawing/2014/main" id="{6F73C68A-3602-43B6-8520-7B8741CB958A}"/>
                </a:ext>
              </a:extLst>
            </p:cNvPr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Freeform 530">
              <a:extLst>
                <a:ext uri="{FF2B5EF4-FFF2-40B4-BE49-F238E27FC236}">
                  <a16:creationId xmlns:a16="http://schemas.microsoft.com/office/drawing/2014/main" id="{453B82D1-3EFF-4986-AC0B-DAB6222E554B}"/>
                </a:ext>
              </a:extLst>
            </p:cNvPr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2" name="Freeform 531">
              <a:extLst>
                <a:ext uri="{FF2B5EF4-FFF2-40B4-BE49-F238E27FC236}">
                  <a16:creationId xmlns:a16="http://schemas.microsoft.com/office/drawing/2014/main" id="{CFE43F1A-0732-4BEC-B9F6-DB5C487DEA2D}"/>
                </a:ext>
              </a:extLst>
            </p:cNvPr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3" name="Freeform 532">
              <a:extLst>
                <a:ext uri="{FF2B5EF4-FFF2-40B4-BE49-F238E27FC236}">
                  <a16:creationId xmlns:a16="http://schemas.microsoft.com/office/drawing/2014/main" id="{E98FC51D-E524-4018-9CAE-6919050F8709}"/>
                </a:ext>
              </a:extLst>
            </p:cNvPr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4" name="Freeform 533">
              <a:extLst>
                <a:ext uri="{FF2B5EF4-FFF2-40B4-BE49-F238E27FC236}">
                  <a16:creationId xmlns:a16="http://schemas.microsoft.com/office/drawing/2014/main" id="{A3CB1B27-C294-4123-9FF2-2482B566ABFC}"/>
                </a:ext>
              </a:extLst>
            </p:cNvPr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5" name="Freeform 534">
              <a:extLst>
                <a:ext uri="{FF2B5EF4-FFF2-40B4-BE49-F238E27FC236}">
                  <a16:creationId xmlns:a16="http://schemas.microsoft.com/office/drawing/2014/main" id="{21010C3A-F7C3-4B1C-A4D8-636104E5112E}"/>
                </a:ext>
              </a:extLst>
            </p:cNvPr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6" name="Freeform 535">
              <a:extLst>
                <a:ext uri="{FF2B5EF4-FFF2-40B4-BE49-F238E27FC236}">
                  <a16:creationId xmlns:a16="http://schemas.microsoft.com/office/drawing/2014/main" id="{F40514B4-758B-49EF-A3B1-65495C6426CB}"/>
                </a:ext>
              </a:extLst>
            </p:cNvPr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7" name="Freeform 536">
              <a:extLst>
                <a:ext uri="{FF2B5EF4-FFF2-40B4-BE49-F238E27FC236}">
                  <a16:creationId xmlns:a16="http://schemas.microsoft.com/office/drawing/2014/main" id="{E8277D5D-A060-4A58-A11F-2C98A211C050}"/>
                </a:ext>
              </a:extLst>
            </p:cNvPr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8" name="Freeform 537">
              <a:extLst>
                <a:ext uri="{FF2B5EF4-FFF2-40B4-BE49-F238E27FC236}">
                  <a16:creationId xmlns:a16="http://schemas.microsoft.com/office/drawing/2014/main" id="{AC113924-6BFD-499C-8744-5139C5924422}"/>
                </a:ext>
              </a:extLst>
            </p:cNvPr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9" name="Freeform 538">
              <a:extLst>
                <a:ext uri="{FF2B5EF4-FFF2-40B4-BE49-F238E27FC236}">
                  <a16:creationId xmlns:a16="http://schemas.microsoft.com/office/drawing/2014/main" id="{B4FF972A-F18A-4931-8591-DE9FCDE684FC}"/>
                </a:ext>
              </a:extLst>
            </p:cNvPr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Freeform 539">
              <a:extLst>
                <a:ext uri="{FF2B5EF4-FFF2-40B4-BE49-F238E27FC236}">
                  <a16:creationId xmlns:a16="http://schemas.microsoft.com/office/drawing/2014/main" id="{BFB664DE-8494-4B29-BB5B-20677EADD34D}"/>
                </a:ext>
              </a:extLst>
            </p:cNvPr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Freeform 540">
              <a:extLst>
                <a:ext uri="{FF2B5EF4-FFF2-40B4-BE49-F238E27FC236}">
                  <a16:creationId xmlns:a16="http://schemas.microsoft.com/office/drawing/2014/main" id="{3CC99412-BDE0-4116-A309-D54D7221B2B0}"/>
                </a:ext>
              </a:extLst>
            </p:cNvPr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Freeform 541">
              <a:extLst>
                <a:ext uri="{FF2B5EF4-FFF2-40B4-BE49-F238E27FC236}">
                  <a16:creationId xmlns:a16="http://schemas.microsoft.com/office/drawing/2014/main" id="{B5A10BCE-062C-4984-B8D6-A0AF9679B772}"/>
                </a:ext>
              </a:extLst>
            </p:cNvPr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3" name="Freeform 542">
              <a:extLst>
                <a:ext uri="{FF2B5EF4-FFF2-40B4-BE49-F238E27FC236}">
                  <a16:creationId xmlns:a16="http://schemas.microsoft.com/office/drawing/2014/main" id="{8DBCD5D6-E5AF-41A9-BF69-538AA78600E4}"/>
                </a:ext>
              </a:extLst>
            </p:cNvPr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" name="Freeform 543">
              <a:extLst>
                <a:ext uri="{FF2B5EF4-FFF2-40B4-BE49-F238E27FC236}">
                  <a16:creationId xmlns:a16="http://schemas.microsoft.com/office/drawing/2014/main" id="{EC1F7992-BA63-4F9B-9D56-E1BE9663E9E0}"/>
                </a:ext>
              </a:extLst>
            </p:cNvPr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" name="Freeform 544">
              <a:extLst>
                <a:ext uri="{FF2B5EF4-FFF2-40B4-BE49-F238E27FC236}">
                  <a16:creationId xmlns:a16="http://schemas.microsoft.com/office/drawing/2014/main" id="{23A3B456-734E-40D6-A056-5520A4DB357F}"/>
                </a:ext>
              </a:extLst>
            </p:cNvPr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" name="Freeform 545">
              <a:extLst>
                <a:ext uri="{FF2B5EF4-FFF2-40B4-BE49-F238E27FC236}">
                  <a16:creationId xmlns:a16="http://schemas.microsoft.com/office/drawing/2014/main" id="{93E2C957-23C7-43B7-BE7F-9A401BF23EFB}"/>
                </a:ext>
              </a:extLst>
            </p:cNvPr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7" name="Freeform 546">
              <a:extLst>
                <a:ext uri="{FF2B5EF4-FFF2-40B4-BE49-F238E27FC236}">
                  <a16:creationId xmlns:a16="http://schemas.microsoft.com/office/drawing/2014/main" id="{4233EDB5-81A2-4516-9C6E-F745063117AD}"/>
                </a:ext>
              </a:extLst>
            </p:cNvPr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8" name="Freeform 547">
              <a:extLst>
                <a:ext uri="{FF2B5EF4-FFF2-40B4-BE49-F238E27FC236}">
                  <a16:creationId xmlns:a16="http://schemas.microsoft.com/office/drawing/2014/main" id="{1A80728A-0390-493A-9CE5-B20E4159477B}"/>
                </a:ext>
              </a:extLst>
            </p:cNvPr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9" name="Freeform 548">
              <a:extLst>
                <a:ext uri="{FF2B5EF4-FFF2-40B4-BE49-F238E27FC236}">
                  <a16:creationId xmlns:a16="http://schemas.microsoft.com/office/drawing/2014/main" id="{5A04A77A-290F-40BD-89CC-3E4CF7B50B10}"/>
                </a:ext>
              </a:extLst>
            </p:cNvPr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0" name="Freeform 549">
              <a:extLst>
                <a:ext uri="{FF2B5EF4-FFF2-40B4-BE49-F238E27FC236}">
                  <a16:creationId xmlns:a16="http://schemas.microsoft.com/office/drawing/2014/main" id="{627C6B06-FA2A-4B2B-8B69-4524FED2F0A4}"/>
                </a:ext>
              </a:extLst>
            </p:cNvPr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1" name="Freeform 550">
              <a:extLst>
                <a:ext uri="{FF2B5EF4-FFF2-40B4-BE49-F238E27FC236}">
                  <a16:creationId xmlns:a16="http://schemas.microsoft.com/office/drawing/2014/main" id="{F336AF8F-B042-48C1-A171-3E7F5C4373F1}"/>
                </a:ext>
              </a:extLst>
            </p:cNvPr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2" name="Freeform 551">
              <a:extLst>
                <a:ext uri="{FF2B5EF4-FFF2-40B4-BE49-F238E27FC236}">
                  <a16:creationId xmlns:a16="http://schemas.microsoft.com/office/drawing/2014/main" id="{D4C27793-6ECD-4364-8CFE-42721C2D2153}"/>
                </a:ext>
              </a:extLst>
            </p:cNvPr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3" name="Freeform 552">
              <a:extLst>
                <a:ext uri="{FF2B5EF4-FFF2-40B4-BE49-F238E27FC236}">
                  <a16:creationId xmlns:a16="http://schemas.microsoft.com/office/drawing/2014/main" id="{3DF0D8B1-B1FD-40C1-A1B6-F65A98241299}"/>
                </a:ext>
              </a:extLst>
            </p:cNvPr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4" name="Freeform 553">
              <a:extLst>
                <a:ext uri="{FF2B5EF4-FFF2-40B4-BE49-F238E27FC236}">
                  <a16:creationId xmlns:a16="http://schemas.microsoft.com/office/drawing/2014/main" id="{7D63DA5A-758B-4745-BDEB-A73C3B27FFD8}"/>
                </a:ext>
              </a:extLst>
            </p:cNvPr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Freeform 554">
              <a:extLst>
                <a:ext uri="{FF2B5EF4-FFF2-40B4-BE49-F238E27FC236}">
                  <a16:creationId xmlns:a16="http://schemas.microsoft.com/office/drawing/2014/main" id="{DC35C50F-FF1F-426F-833A-78368F402A5C}"/>
                </a:ext>
              </a:extLst>
            </p:cNvPr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Freeform 555">
              <a:extLst>
                <a:ext uri="{FF2B5EF4-FFF2-40B4-BE49-F238E27FC236}">
                  <a16:creationId xmlns:a16="http://schemas.microsoft.com/office/drawing/2014/main" id="{D637CE6D-BBA0-4EEF-A730-9A87ADF28818}"/>
                </a:ext>
              </a:extLst>
            </p:cNvPr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Freeform 556">
              <a:extLst>
                <a:ext uri="{FF2B5EF4-FFF2-40B4-BE49-F238E27FC236}">
                  <a16:creationId xmlns:a16="http://schemas.microsoft.com/office/drawing/2014/main" id="{DA821FED-08A2-46B2-B3E0-29E7329BCA87}"/>
                </a:ext>
              </a:extLst>
            </p:cNvPr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Freeform 557">
              <a:extLst>
                <a:ext uri="{FF2B5EF4-FFF2-40B4-BE49-F238E27FC236}">
                  <a16:creationId xmlns:a16="http://schemas.microsoft.com/office/drawing/2014/main" id="{4FB5C2F8-EAE9-4125-8D87-FC6BA40CD416}"/>
                </a:ext>
              </a:extLst>
            </p:cNvPr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Freeform 558">
              <a:extLst>
                <a:ext uri="{FF2B5EF4-FFF2-40B4-BE49-F238E27FC236}">
                  <a16:creationId xmlns:a16="http://schemas.microsoft.com/office/drawing/2014/main" id="{05AF0678-2778-4D96-9D6E-E05A36D4A98F}"/>
                </a:ext>
              </a:extLst>
            </p:cNvPr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Freeform 559">
              <a:extLst>
                <a:ext uri="{FF2B5EF4-FFF2-40B4-BE49-F238E27FC236}">
                  <a16:creationId xmlns:a16="http://schemas.microsoft.com/office/drawing/2014/main" id="{20CBA29F-E4C7-423F-B682-C7AE4509292C}"/>
                </a:ext>
              </a:extLst>
            </p:cNvPr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1" name="Freeform 560">
              <a:extLst>
                <a:ext uri="{FF2B5EF4-FFF2-40B4-BE49-F238E27FC236}">
                  <a16:creationId xmlns:a16="http://schemas.microsoft.com/office/drawing/2014/main" id="{889F8963-00FB-4132-90A1-30D9DA63360C}"/>
                </a:ext>
              </a:extLst>
            </p:cNvPr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2" name="Freeform 561">
              <a:extLst>
                <a:ext uri="{FF2B5EF4-FFF2-40B4-BE49-F238E27FC236}">
                  <a16:creationId xmlns:a16="http://schemas.microsoft.com/office/drawing/2014/main" id="{8A75855E-5F4D-4DE6-A085-1C7B3CB2F98A}"/>
                </a:ext>
              </a:extLst>
            </p:cNvPr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3" name="Freeform 562">
              <a:extLst>
                <a:ext uri="{FF2B5EF4-FFF2-40B4-BE49-F238E27FC236}">
                  <a16:creationId xmlns:a16="http://schemas.microsoft.com/office/drawing/2014/main" id="{B1A4CCFB-6FD6-45C4-98BA-58F26F8B2456}"/>
                </a:ext>
              </a:extLst>
            </p:cNvPr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4" name="Freeform 563">
              <a:extLst>
                <a:ext uri="{FF2B5EF4-FFF2-40B4-BE49-F238E27FC236}">
                  <a16:creationId xmlns:a16="http://schemas.microsoft.com/office/drawing/2014/main" id="{F3CB7744-06FF-4768-A94A-CE3A4A4E0237}"/>
                </a:ext>
              </a:extLst>
            </p:cNvPr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Freeform 564">
              <a:extLst>
                <a:ext uri="{FF2B5EF4-FFF2-40B4-BE49-F238E27FC236}">
                  <a16:creationId xmlns:a16="http://schemas.microsoft.com/office/drawing/2014/main" id="{8F25CF55-4C69-44BA-9E81-D27D764C9CCB}"/>
                </a:ext>
              </a:extLst>
            </p:cNvPr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6" name="Freeform 565">
              <a:extLst>
                <a:ext uri="{FF2B5EF4-FFF2-40B4-BE49-F238E27FC236}">
                  <a16:creationId xmlns:a16="http://schemas.microsoft.com/office/drawing/2014/main" id="{D3459774-1C96-4924-85B0-17FC08CEB436}"/>
                </a:ext>
              </a:extLst>
            </p:cNvPr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7" name="Freeform 566">
              <a:extLst>
                <a:ext uri="{FF2B5EF4-FFF2-40B4-BE49-F238E27FC236}">
                  <a16:creationId xmlns:a16="http://schemas.microsoft.com/office/drawing/2014/main" id="{85DC3ED9-F25E-43CD-BCDB-8EC787EF49A1}"/>
                </a:ext>
              </a:extLst>
            </p:cNvPr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08" name="Group">
            <a:extLst>
              <a:ext uri="{FF2B5EF4-FFF2-40B4-BE49-F238E27FC236}">
                <a16:creationId xmlns:a16="http://schemas.microsoft.com/office/drawing/2014/main" id="{9E0513BF-4635-45A9-81C1-4831392AF7AB}"/>
              </a:ext>
            </a:extLst>
          </p:cNvPr>
          <p:cNvGrpSpPr/>
          <p:nvPr/>
        </p:nvGrpSpPr>
        <p:grpSpPr>
          <a:xfrm>
            <a:off x="4430711" y="1616952"/>
            <a:ext cx="3827631" cy="792158"/>
            <a:chOff x="0" y="0"/>
            <a:chExt cx="3827629" cy="1091315"/>
          </a:xfrm>
        </p:grpSpPr>
        <p:pic>
          <p:nvPicPr>
            <p:cNvPr id="209" name="TinyPPT_15.png" descr="TinyPPT_15.png">
              <a:extLst>
                <a:ext uri="{FF2B5EF4-FFF2-40B4-BE49-F238E27FC236}">
                  <a16:creationId xmlns:a16="http://schemas.microsoft.com/office/drawing/2014/main" id="{2FB59BEC-CE96-456A-B7DF-5DCFFD1D8071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Freeform 366">
              <a:extLst>
                <a:ext uri="{FF2B5EF4-FFF2-40B4-BE49-F238E27FC236}">
                  <a16:creationId xmlns:a16="http://schemas.microsoft.com/office/drawing/2014/main" id="{FFF76E88-77C9-4F85-96ED-15891C829088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Je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</a:t>
              </a:r>
              <a:r>
                <a:rPr lang="fr-FR" sz="2800" dirty="0">
                  <a:solidFill>
                    <a:srgbClr val="00B05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1" name="Group">
            <a:extLst>
              <a:ext uri="{FF2B5EF4-FFF2-40B4-BE49-F238E27FC236}">
                <a16:creationId xmlns:a16="http://schemas.microsoft.com/office/drawing/2014/main" id="{ED82B0E7-E6E0-4F2B-976D-3F2F681B7F9E}"/>
              </a:ext>
            </a:extLst>
          </p:cNvPr>
          <p:cNvGrpSpPr/>
          <p:nvPr/>
        </p:nvGrpSpPr>
        <p:grpSpPr>
          <a:xfrm>
            <a:off x="4432167" y="3151631"/>
            <a:ext cx="3827630" cy="792159"/>
            <a:chOff x="0" y="0"/>
            <a:chExt cx="3827629" cy="1091315"/>
          </a:xfrm>
        </p:grpSpPr>
        <p:pic>
          <p:nvPicPr>
            <p:cNvPr id="212" name="TinyPPT_15.png" descr="TinyPPT_15.png">
              <a:extLst>
                <a:ext uri="{FF2B5EF4-FFF2-40B4-BE49-F238E27FC236}">
                  <a16:creationId xmlns:a16="http://schemas.microsoft.com/office/drawing/2014/main" id="{666AEF93-1BF2-4F30-9B64-2D4B6A153502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Freeform 366">
              <a:extLst>
                <a:ext uri="{FF2B5EF4-FFF2-40B4-BE49-F238E27FC236}">
                  <a16:creationId xmlns:a16="http://schemas.microsoft.com/office/drawing/2014/main" id="{C0FDABC9-2666-4AE9-904E-8C70709AC5AA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Il/elle/on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</a:t>
              </a:r>
              <a:r>
                <a:rPr lang="fr-FR" sz="2800" dirty="0">
                  <a:solidFill>
                    <a:srgbClr val="00B05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4" name="Group">
            <a:extLst>
              <a:ext uri="{FF2B5EF4-FFF2-40B4-BE49-F238E27FC236}">
                <a16:creationId xmlns:a16="http://schemas.microsoft.com/office/drawing/2014/main" id="{8E6B28B2-0717-4E4A-9A41-308D52F92E3C}"/>
              </a:ext>
            </a:extLst>
          </p:cNvPr>
          <p:cNvGrpSpPr/>
          <p:nvPr/>
        </p:nvGrpSpPr>
        <p:grpSpPr>
          <a:xfrm>
            <a:off x="4420422" y="4679531"/>
            <a:ext cx="3827631" cy="792159"/>
            <a:chOff x="0" y="0"/>
            <a:chExt cx="3827629" cy="1091315"/>
          </a:xfrm>
        </p:grpSpPr>
        <p:pic>
          <p:nvPicPr>
            <p:cNvPr id="215" name="TinyPPT_15.png" descr="TinyPPT_15.png">
              <a:extLst>
                <a:ext uri="{FF2B5EF4-FFF2-40B4-BE49-F238E27FC236}">
                  <a16:creationId xmlns:a16="http://schemas.microsoft.com/office/drawing/2014/main" id="{3A579FA9-FBD9-4719-9A0E-1150CEB0212E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Freeform 366">
              <a:extLst>
                <a:ext uri="{FF2B5EF4-FFF2-40B4-BE49-F238E27FC236}">
                  <a16:creationId xmlns:a16="http://schemas.microsoft.com/office/drawing/2014/main" id="{57C20AF8-DCCB-4B3F-8D43-822E6EBE1494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ven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ez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17" name="Group">
            <a:extLst>
              <a:ext uri="{FF2B5EF4-FFF2-40B4-BE49-F238E27FC236}">
                <a16:creationId xmlns:a16="http://schemas.microsoft.com/office/drawing/2014/main" id="{CEDC5505-2820-48B1-BE9F-C50E46BB9794}"/>
              </a:ext>
            </a:extLst>
          </p:cNvPr>
          <p:cNvGrpSpPr/>
          <p:nvPr/>
        </p:nvGrpSpPr>
        <p:grpSpPr>
          <a:xfrm>
            <a:off x="4647837" y="657926"/>
            <a:ext cx="3304445" cy="1007062"/>
            <a:chOff x="-857441" y="-104760"/>
            <a:chExt cx="3304444" cy="710898"/>
          </a:xfrm>
        </p:grpSpPr>
        <p:sp>
          <p:nvSpPr>
            <p:cNvPr id="218" name="TextBox 52">
              <a:extLst>
                <a:ext uri="{FF2B5EF4-FFF2-40B4-BE49-F238E27FC236}">
                  <a16:creationId xmlns:a16="http://schemas.microsoft.com/office/drawing/2014/main" id="{6B74964B-2C3F-44DB-8D5B-59CF00861C2A}"/>
                </a:ext>
              </a:extLst>
            </p:cNvPr>
            <p:cNvSpPr txBox="1"/>
            <p:nvPr/>
          </p:nvSpPr>
          <p:spPr>
            <a:xfrm>
              <a:off x="-857441" y="-104760"/>
              <a:ext cx="3304444" cy="7108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fr-FR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¨Venir¨</a:t>
              </a:r>
              <a:r>
                <a:rPr lang="fr-F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 au présent de l’indicatif</a:t>
              </a:r>
              <a:endPara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219" name="Line">
              <a:extLst>
                <a:ext uri="{FF2B5EF4-FFF2-40B4-BE49-F238E27FC236}">
                  <a16:creationId xmlns:a16="http://schemas.microsoft.com/office/drawing/2014/main" id="{6DE053EB-B092-4A24-ACE1-CC91A6CA4D78}"/>
                </a:ext>
              </a:extLst>
            </p:cNvPr>
            <p:cNvSpPr/>
            <p:nvPr/>
          </p:nvSpPr>
          <p:spPr>
            <a:xfrm>
              <a:off x="233525" y="556613"/>
              <a:ext cx="1244153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0" name="Group">
            <a:extLst>
              <a:ext uri="{FF2B5EF4-FFF2-40B4-BE49-F238E27FC236}">
                <a16:creationId xmlns:a16="http://schemas.microsoft.com/office/drawing/2014/main" id="{2C8261EC-B2CE-4702-902A-97CC3F4CB6D5}"/>
              </a:ext>
            </a:extLst>
          </p:cNvPr>
          <p:cNvGrpSpPr/>
          <p:nvPr/>
        </p:nvGrpSpPr>
        <p:grpSpPr>
          <a:xfrm>
            <a:off x="4423737" y="2366386"/>
            <a:ext cx="3827631" cy="792158"/>
            <a:chOff x="0" y="0"/>
            <a:chExt cx="3827629" cy="1091315"/>
          </a:xfrm>
        </p:grpSpPr>
        <p:pic>
          <p:nvPicPr>
            <p:cNvPr id="221" name="TinyPPT_15.png" descr="TinyPPT_15.png">
              <a:extLst>
                <a:ext uri="{FF2B5EF4-FFF2-40B4-BE49-F238E27FC236}">
                  <a16:creationId xmlns:a16="http://schemas.microsoft.com/office/drawing/2014/main" id="{334D3C25-4D7B-48D4-9D53-D41106D9A335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2" name="Freeform 366">
              <a:extLst>
                <a:ext uri="{FF2B5EF4-FFF2-40B4-BE49-F238E27FC236}">
                  <a16:creationId xmlns:a16="http://schemas.microsoft.com/office/drawing/2014/main" id="{E5B6853A-482A-4E54-AF77-38986CAD4FB2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Tu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</a:t>
              </a:r>
              <a:r>
                <a:rPr lang="fr-FR" sz="2800" dirty="0">
                  <a:solidFill>
                    <a:srgbClr val="00B05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3" name="Group">
            <a:extLst>
              <a:ext uri="{FF2B5EF4-FFF2-40B4-BE49-F238E27FC236}">
                <a16:creationId xmlns:a16="http://schemas.microsoft.com/office/drawing/2014/main" id="{BEEFC842-B9A8-470A-8041-043EC12219E6}"/>
              </a:ext>
            </a:extLst>
          </p:cNvPr>
          <p:cNvGrpSpPr/>
          <p:nvPr/>
        </p:nvGrpSpPr>
        <p:grpSpPr>
          <a:xfrm>
            <a:off x="4425193" y="3901065"/>
            <a:ext cx="3827630" cy="792159"/>
            <a:chOff x="0" y="0"/>
            <a:chExt cx="3827629" cy="1091315"/>
          </a:xfrm>
        </p:grpSpPr>
        <p:pic>
          <p:nvPicPr>
            <p:cNvPr id="224" name="TinyPPT_15.png" descr="TinyPPT_15.png">
              <a:extLst>
                <a:ext uri="{FF2B5EF4-FFF2-40B4-BE49-F238E27FC236}">
                  <a16:creationId xmlns:a16="http://schemas.microsoft.com/office/drawing/2014/main" id="{75D6B60E-E499-4226-B71A-520C441A0877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Freeform 366">
              <a:extLst>
                <a:ext uri="{FF2B5EF4-FFF2-40B4-BE49-F238E27FC236}">
                  <a16:creationId xmlns:a16="http://schemas.microsoft.com/office/drawing/2014/main" id="{FA7C3A14-D557-45A8-AA1B-54B573525FCD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Nous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ven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ons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6" name="Group">
            <a:extLst>
              <a:ext uri="{FF2B5EF4-FFF2-40B4-BE49-F238E27FC236}">
                <a16:creationId xmlns:a16="http://schemas.microsoft.com/office/drawing/2014/main" id="{E0150013-A8BE-4BE0-977E-1F2056FD5506}"/>
              </a:ext>
            </a:extLst>
          </p:cNvPr>
          <p:cNvGrpSpPr/>
          <p:nvPr/>
        </p:nvGrpSpPr>
        <p:grpSpPr>
          <a:xfrm>
            <a:off x="4413448" y="5428965"/>
            <a:ext cx="3827631" cy="792159"/>
            <a:chOff x="0" y="0"/>
            <a:chExt cx="3827629" cy="1091315"/>
          </a:xfrm>
        </p:grpSpPr>
        <p:pic>
          <p:nvPicPr>
            <p:cNvPr id="227" name="TinyPPT_15.png" descr="TinyPPT_15.png">
              <a:extLst>
                <a:ext uri="{FF2B5EF4-FFF2-40B4-BE49-F238E27FC236}">
                  <a16:creationId xmlns:a16="http://schemas.microsoft.com/office/drawing/2014/main" id="{0035A51A-BBE6-4F49-A3CE-F35946B5A482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Freeform 366">
              <a:extLst>
                <a:ext uri="{FF2B5EF4-FFF2-40B4-BE49-F238E27FC236}">
                  <a16:creationId xmlns:a16="http://schemas.microsoft.com/office/drawing/2014/main" id="{91B73A6E-BAF3-4201-B18B-AE4F000B7E5A}"/>
                </a:ext>
              </a:extLst>
            </p:cNvPr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  <a:scene3d>
                <a:camera prst="perspective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fr-FR" sz="2800" dirty="0"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Ils/elles 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v</a:t>
              </a:r>
              <a:r>
                <a:rPr lang="fr-FR" sz="2800" dirty="0">
                  <a:solidFill>
                    <a:srgbClr val="00B05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i</a:t>
              </a:r>
              <a:r>
                <a:rPr lang="fr-FR" sz="2800" dirty="0">
                  <a:solidFill>
                    <a:srgbClr val="0070C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en</a:t>
              </a:r>
              <a:r>
                <a:rPr lang="fr-FR" sz="2800" dirty="0">
                  <a:solidFill>
                    <a:srgbClr val="00B05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n</a:t>
              </a:r>
              <a:r>
                <a:rPr lang="fr-FR" sz="2800" dirty="0">
                  <a:solidFill>
                    <a:srgbClr val="FF0000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rial Rounded MT Bold" panose="020F0704030504030204" pitchFamily="34" charset="0"/>
                </a:rPr>
                <a:t>ent</a:t>
              </a:r>
              <a:endParaRPr sz="2800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2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790DC01-5886-4478-AE1F-84CC6BE657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1606" y="6648909"/>
            <a:ext cx="231218" cy="2312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70170A-1921-48B5-BA01-0E58D210B967}"/>
              </a:ext>
            </a:extLst>
          </p:cNvPr>
          <p:cNvSpPr/>
          <p:nvPr/>
        </p:nvSpPr>
        <p:spPr>
          <a:xfrm>
            <a:off x="11849520" y="6308334"/>
            <a:ext cx="342480" cy="54966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7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prism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811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25F1632-8324-4BAB-ADC1-94FEEBAAB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7" y="6167144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0D68D77-DEE0-453D-A6D8-C9D76CB1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8825"/>
            <a:ext cx="10515600" cy="4351338"/>
          </a:xfrm>
        </p:spPr>
        <p:txBody>
          <a:bodyPr/>
          <a:lstStyle/>
          <a:p>
            <a:r>
              <a:rPr lang="fr-FR" b="1" dirty="0">
                <a:latin typeface="Century Gothic" panose="020B0502020202020204" pitchFamily="34" charset="0"/>
              </a:rPr>
              <a:t>Conjugue au présent de l’indicatif :</a:t>
            </a:r>
          </a:p>
        </p:txBody>
      </p:sp>
      <p:sp>
        <p:nvSpPr>
          <p:cNvPr id="11" name="Rectangle à coins arrondis 13">
            <a:extLst>
              <a:ext uri="{FF2B5EF4-FFF2-40B4-BE49-F238E27FC236}">
                <a16:creationId xmlns:a16="http://schemas.microsoft.com/office/drawing/2014/main" id="{1DF6893E-1984-4C66-9A27-8C34EF72D9C2}"/>
              </a:ext>
            </a:extLst>
          </p:cNvPr>
          <p:cNvSpPr/>
          <p:nvPr/>
        </p:nvSpPr>
        <p:spPr>
          <a:xfrm>
            <a:off x="2951018" y="1963953"/>
            <a:ext cx="3962400" cy="3786778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deven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</a:p>
          <a:p>
            <a:r>
              <a:rPr lang="fr-FR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</a:p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Je …………………… </a:t>
            </a:r>
          </a:p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Tu …………………… Il/elle/on  …………… Nous  …………….....</a:t>
            </a:r>
          </a:p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Vous  ………………..</a:t>
            </a:r>
          </a:p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Ils/elles  …………….</a:t>
            </a:r>
          </a:p>
        </p:txBody>
      </p:sp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2CB3A58-06C2-42A7-91C4-4A643EFD8E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9" y="6384176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sp>
        <p:nvSpPr>
          <p:cNvPr id="14" name="Rectangle à coins arrondis 2">
            <a:extLst>
              <a:ext uri="{FF2B5EF4-FFF2-40B4-BE49-F238E27FC236}">
                <a16:creationId xmlns:a16="http://schemas.microsoft.com/office/drawing/2014/main" id="{AA5BD154-F0C3-478B-AAF3-E589E9255595}"/>
              </a:ext>
            </a:extLst>
          </p:cNvPr>
          <p:cNvSpPr/>
          <p:nvPr/>
        </p:nvSpPr>
        <p:spPr>
          <a:xfrm>
            <a:off x="2951018" y="1969944"/>
            <a:ext cx="3962400" cy="3786778"/>
          </a:xfrm>
          <a:prstGeom prst="roundRect">
            <a:avLst/>
          </a:prstGeom>
          <a:solidFill>
            <a:srgbClr val="F7F7F7"/>
          </a:solidFill>
          <a:ln>
            <a:solidFill>
              <a:srgbClr val="D2D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        </a:t>
            </a:r>
            <a:r>
              <a:rPr lang="fr-FR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deven</a:t>
            </a:r>
            <a:r>
              <a:rPr lang="fr-F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ir</a:t>
            </a:r>
          </a:p>
          <a:p>
            <a:r>
              <a:rPr lang="fr-FR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	</a:t>
            </a:r>
            <a:endParaRPr lang="fr-F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Je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	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Tu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	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Il/elle/on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dev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Nous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deven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ons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Vous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deven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ez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	</a:t>
            </a:r>
          </a:p>
          <a:p>
            <a:r>
              <a:rPr lang="fr-FR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Ils/elles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dev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i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</a:t>
            </a:r>
            <a:r>
              <a:rPr lang="fr-FR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n</a:t>
            </a:r>
            <a:r>
              <a:rPr lang="fr-FR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ent</a:t>
            </a:r>
            <a:r>
              <a:rPr lang="fr-F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5B920-DC48-46B0-8C81-2A492317DF8E}"/>
              </a:ext>
            </a:extLst>
          </p:cNvPr>
          <p:cNvSpPr/>
          <p:nvPr/>
        </p:nvSpPr>
        <p:spPr>
          <a:xfrm rot="20739313">
            <a:off x="7385240" y="720935"/>
            <a:ext cx="473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36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Vérifie tes réponses !</a:t>
            </a:r>
          </a:p>
        </p:txBody>
      </p: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410E320-3B3E-4E5F-8357-DF005221FC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962718" y="6586722"/>
            <a:ext cx="229281" cy="229281"/>
          </a:xfrm>
          <a:prstGeom prst="rect">
            <a:avLst/>
          </a:prstGeom>
          <a:solidFill>
            <a:srgbClr val="E2E2E2"/>
          </a:solidFill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5C464B-1ACF-41C8-BCF9-3A9BDF83F0C8}"/>
              </a:ext>
            </a:extLst>
          </p:cNvPr>
          <p:cNvSpPr/>
          <p:nvPr/>
        </p:nvSpPr>
        <p:spPr>
          <a:xfrm>
            <a:off x="11698625" y="6007111"/>
            <a:ext cx="480478" cy="80889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30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0">
        <p15:prstTrans prst="wind"/>
      </p:transition>
    </mc:Choice>
    <mc:Fallback xmlns="">
      <p:transition spd="slow" advClick="0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build="p"/>
      <p:bldP spid="11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675</Words>
  <Application>Microsoft Office PowerPoint</Application>
  <PresentationFormat>Widescreen</PresentationFormat>
  <Paragraphs>193</Paragraphs>
  <Slides>13</Slides>
  <Notes>2</Notes>
  <HiddenSlides>0</HiddenSlides>
  <MMClips>32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Century Gothic</vt:lpstr>
      <vt:lpstr>Simplified Arabic</vt:lpstr>
      <vt:lpstr>Wingdings</vt:lpstr>
      <vt:lpstr>Office Theme</vt:lpstr>
      <vt:lpstr>  Français 1er semestre TROISÈME  ANNÉE  COLLÈGE </vt:lpstr>
      <vt:lpstr>PowerPoint Presentation</vt:lpstr>
      <vt:lpstr>PowerPoint Presentation</vt:lpstr>
      <vt:lpstr>1- Le pluriel des noms avec ‘’s‘’ / ‘’ x‘’ page 21</vt:lpstr>
      <vt:lpstr>PowerPoint Presentation</vt:lpstr>
      <vt:lpstr>PowerPoint Presentation</vt:lpstr>
      <vt:lpstr>Exercice 3              Page 61</vt:lpstr>
      <vt:lpstr>page 22</vt:lpstr>
      <vt:lpstr>PowerPoint Presentation</vt:lpstr>
      <vt:lpstr>Exercice 5          page 61</vt:lpstr>
      <vt:lpstr>PowerPoint Presentation</vt:lpstr>
      <vt:lpstr>PowerPoint Presentation</vt:lpstr>
      <vt:lpstr>Merci pour votre attention, 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Premiere annee lycee</dc:title>
  <dc:creator>Abdulla Qattoura</dc:creator>
  <cp:lastModifiedBy>user</cp:lastModifiedBy>
  <cp:revision>227</cp:revision>
  <dcterms:created xsi:type="dcterms:W3CDTF">2020-03-23T10:17:00Z</dcterms:created>
  <dcterms:modified xsi:type="dcterms:W3CDTF">2020-10-14T10:31:16Z</dcterms:modified>
</cp:coreProperties>
</file>