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619" r:id="rId2"/>
    <p:sldId id="620" r:id="rId3"/>
    <p:sldId id="621" r:id="rId4"/>
    <p:sldId id="622" r:id="rId5"/>
    <p:sldId id="261" r:id="rId6"/>
    <p:sldId id="284" r:id="rId7"/>
    <p:sldId id="265" r:id="rId8"/>
    <p:sldId id="266" r:id="rId9"/>
    <p:sldId id="638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5" r:id="rId20"/>
    <p:sldId id="636" r:id="rId21"/>
    <p:sldId id="639" r:id="rId22"/>
    <p:sldId id="272" r:id="rId23"/>
    <p:sldId id="632" r:id="rId24"/>
    <p:sldId id="633" r:id="rId25"/>
    <p:sldId id="637" r:id="rId26"/>
    <p:sldId id="330" r:id="rId27"/>
    <p:sldId id="4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900"/>
    <a:srgbClr val="FFD966"/>
    <a:srgbClr val="FF1A1A"/>
    <a:srgbClr val="0033FF"/>
    <a:srgbClr val="055713"/>
    <a:srgbClr val="EA1F97"/>
    <a:srgbClr val="FFFFFF"/>
    <a:srgbClr val="EDBFED"/>
    <a:srgbClr val="F0F0F0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19173-AB2B-4C44-BFFD-9FB8C2C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E1F1-8E69-43DA-A28E-13285DC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021F-ED3E-4A2D-A8B1-F52A2F7D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1EEB83-8EF5-4013-BEC5-67D9F992E9A6}"/>
              </a:ext>
            </a:extLst>
          </p:cNvPr>
          <p:cNvGrpSpPr/>
          <p:nvPr userDrawn="1"/>
        </p:nvGrpSpPr>
        <p:grpSpPr>
          <a:xfrm>
            <a:off x="962687" y="145175"/>
            <a:ext cx="11034359" cy="5781217"/>
            <a:chOff x="0" y="-14096"/>
            <a:chExt cx="5481611" cy="31592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926DCF-768C-4C77-8649-A71E8A2E557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AF6BBFC-F2CB-4141-9B0B-CDED4FFA2524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2EA5D26-CA15-4D0E-A1E8-FBD351986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6A9B1F-F71E-459D-874D-41A4032B37FA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39">
              <a:extLst>
                <a:ext uri="{FF2B5EF4-FFF2-40B4-BE49-F238E27FC236}">
                  <a16:creationId xmlns:a16="http://schemas.microsoft.com/office/drawing/2014/main" id="{523E7CE3-823E-44E9-9E41-C034336FDB62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20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6B83-4304-4F1D-B32B-1E298917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3029A-42F4-47DB-8800-1DF497E5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ABD72-09F6-4D1F-B0A8-0F1579B9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65FB2-7881-4DE5-8469-D947BEE3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DFAA-ECA2-491F-8351-3E9240B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657F8-47B4-402C-8642-D31E1DC01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F7248-8F45-4CA3-A1E8-5421185A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73BAA-A45C-4F48-939D-BB57F486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6CB-BD1B-411F-AA12-2F72227B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C08F-1CF1-4137-9785-FD7411A9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9D80-2F88-4D36-A180-75F74953DB2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1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345F-D286-4598-82AF-88CA8600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DC529-C4B9-4540-9E35-F7E76C69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ABA1-9B39-4FD4-98D6-1B4AB49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35B82-40A7-429A-AA8D-FD0C6F79581F}"/>
              </a:ext>
            </a:extLst>
          </p:cNvPr>
          <p:cNvGrpSpPr/>
          <p:nvPr userDrawn="1"/>
        </p:nvGrpSpPr>
        <p:grpSpPr>
          <a:xfrm>
            <a:off x="1036828" y="126004"/>
            <a:ext cx="11014749" cy="5773960"/>
            <a:chOff x="0" y="-10130"/>
            <a:chExt cx="5471870" cy="31552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D57B00-8CAF-49BC-B094-D44D6C82B16E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D5E427B-7EFE-4A61-A4AF-08A759020DAA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82DB85C-E619-4491-842E-F39223A2E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5704881-0C60-49D8-B9BF-12A2025EF690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39">
              <a:extLst>
                <a:ext uri="{FF2B5EF4-FFF2-40B4-BE49-F238E27FC236}">
                  <a16:creationId xmlns:a16="http://schemas.microsoft.com/office/drawing/2014/main" id="{4C9E4817-D695-41A8-B7C1-21A75D573657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9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AA93-5791-4C42-9843-D1EB7DD9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4AF1-2324-4DAD-9982-2CC41E5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20D3-AD29-4DC0-8A92-7D180F69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17182F-A45E-4941-8251-325F49DE4FB5}"/>
              </a:ext>
            </a:extLst>
          </p:cNvPr>
          <p:cNvGrpSpPr/>
          <p:nvPr userDrawn="1"/>
        </p:nvGrpSpPr>
        <p:grpSpPr>
          <a:xfrm>
            <a:off x="1033634" y="139723"/>
            <a:ext cx="11013767" cy="5737317"/>
            <a:chOff x="914565" y="248907"/>
            <a:chExt cx="11013767" cy="57373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73FB92-F865-4FDA-881D-5BB90698ADC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0CF6455-95AC-4DAF-9DE7-57BF7E00563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10558D9-B6CD-43FB-8179-C82DEC1CB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28984B-FE95-4E1E-8F88-B75441A5F048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BFDFF9-6A8E-4EB8-B8C9-5EC0F10B3D1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FA645C5-C8B5-460F-9A43-0B6C2263264D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Text Box 42">
                <a:extLst>
                  <a:ext uri="{FF2B5EF4-FFF2-40B4-BE49-F238E27FC236}">
                    <a16:creationId xmlns:a16="http://schemas.microsoft.com/office/drawing/2014/main" id="{4D8BEA63-79F1-4AC0-ADBD-86CB24FA5DD7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5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2B923-26D2-4696-A553-BE333788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3E3E4-197A-498D-B76E-2A22B1F3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06A9C-A225-430B-99FC-592700C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B61052-DE32-4D65-92FC-123C664A61D7}"/>
              </a:ext>
            </a:extLst>
          </p:cNvPr>
          <p:cNvGrpSpPr/>
          <p:nvPr userDrawn="1"/>
        </p:nvGrpSpPr>
        <p:grpSpPr>
          <a:xfrm>
            <a:off x="968588" y="174549"/>
            <a:ext cx="11115682" cy="5725415"/>
            <a:chOff x="0" y="16398"/>
            <a:chExt cx="5522011" cy="31287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6DA30A-1B61-4C9D-8424-0FC71907BC84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3156175-AAA0-4FD6-9570-F0A4FA3DA58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DE5AF1D-A2A5-4606-8F65-2BF8A670B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3D8916-192B-4E25-B00A-87858D556CF0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rgbClr val="F36EBA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Text Box 39">
              <a:extLst>
                <a:ext uri="{FF2B5EF4-FFF2-40B4-BE49-F238E27FC236}">
                  <a16:creationId xmlns:a16="http://schemas.microsoft.com/office/drawing/2014/main" id="{8D21464A-3825-4E88-9F28-637D109E46D1}"/>
                </a:ext>
              </a:extLst>
            </p:cNvPr>
            <p:cNvSpPr txBox="1"/>
            <p:nvPr/>
          </p:nvSpPr>
          <p:spPr>
            <a:xfrm>
              <a:off x="4536899" y="16398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ملاحظة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98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CAD3D9D-245D-4303-83EF-0EF5A4432543}"/>
              </a:ext>
            </a:extLst>
          </p:cNvPr>
          <p:cNvGrpSpPr/>
          <p:nvPr userDrawn="1"/>
        </p:nvGrpSpPr>
        <p:grpSpPr>
          <a:xfrm>
            <a:off x="5533696" y="140066"/>
            <a:ext cx="6131365" cy="6008807"/>
            <a:chOff x="5533696" y="140066"/>
            <a:chExt cx="6131365" cy="6008807"/>
          </a:xfrm>
        </p:grpSpPr>
        <p:sp>
          <p:nvSpPr>
            <p:cNvPr id="12" name="Text Box 3925">
              <a:extLst>
                <a:ext uri="{FF2B5EF4-FFF2-40B4-BE49-F238E27FC236}">
                  <a16:creationId xmlns:a16="http://schemas.microsoft.com/office/drawing/2014/main" id="{50667FAB-5904-4E11-AB0E-32B6D8341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3696" y="140066"/>
              <a:ext cx="6120574" cy="6008807"/>
            </a:xfrm>
            <a:prstGeom prst="roundRect">
              <a:avLst>
                <a:gd name="adj" fmla="val 13946"/>
              </a:avLst>
            </a:prstGeom>
            <a:noFill/>
            <a:ln w="1905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134BA9-D0EA-4ED5-B235-4F78DAD3A16A}"/>
                </a:ext>
              </a:extLst>
            </p:cNvPr>
            <p:cNvSpPr/>
            <p:nvPr/>
          </p:nvSpPr>
          <p:spPr>
            <a:xfrm>
              <a:off x="5797402" y="140066"/>
              <a:ext cx="5867659" cy="779956"/>
            </a:xfrm>
            <a:custGeom>
              <a:avLst/>
              <a:gdLst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79068"/>
                <a:gd name="connsiteY0" fmla="*/ 264278 h 264278"/>
                <a:gd name="connsiteX1" fmla="*/ 1279068 w 1279068"/>
                <a:gd name="connsiteY1" fmla="*/ 264278 h 264278"/>
                <a:gd name="connsiteX2" fmla="*/ 1126318 w 1279068"/>
                <a:gd name="connsiteY2" fmla="*/ 0 h 264278"/>
                <a:gd name="connsiteX3" fmla="*/ 106208 w 1279068"/>
                <a:gd name="connsiteY3" fmla="*/ 0 h 264278"/>
                <a:gd name="connsiteX4" fmla="*/ 0 w 1279068"/>
                <a:gd name="connsiteY4" fmla="*/ 55403 h 264278"/>
                <a:gd name="connsiteX5" fmla="*/ 233061 w 1279068"/>
                <a:gd name="connsiteY5" fmla="*/ 264278 h 264278"/>
                <a:gd name="connsiteX0" fmla="*/ 233061 w 1279383"/>
                <a:gd name="connsiteY0" fmla="*/ 264278 h 264278"/>
                <a:gd name="connsiteX1" fmla="*/ 1279068 w 1279383"/>
                <a:gd name="connsiteY1" fmla="*/ 264278 h 264278"/>
                <a:gd name="connsiteX2" fmla="*/ 1126318 w 1279383"/>
                <a:gd name="connsiteY2" fmla="*/ 0 h 264278"/>
                <a:gd name="connsiteX3" fmla="*/ 106208 w 1279383"/>
                <a:gd name="connsiteY3" fmla="*/ 0 h 264278"/>
                <a:gd name="connsiteX4" fmla="*/ 0 w 1279383"/>
                <a:gd name="connsiteY4" fmla="*/ 55403 h 264278"/>
                <a:gd name="connsiteX5" fmla="*/ 233061 w 1279383"/>
                <a:gd name="connsiteY5" fmla="*/ 264278 h 264278"/>
                <a:gd name="connsiteX0" fmla="*/ 233061 w 1279314"/>
                <a:gd name="connsiteY0" fmla="*/ 264278 h 264278"/>
                <a:gd name="connsiteX1" fmla="*/ 1279068 w 1279314"/>
                <a:gd name="connsiteY1" fmla="*/ 264278 h 264278"/>
                <a:gd name="connsiteX2" fmla="*/ 1126318 w 1279314"/>
                <a:gd name="connsiteY2" fmla="*/ 0 h 264278"/>
                <a:gd name="connsiteX3" fmla="*/ 106208 w 1279314"/>
                <a:gd name="connsiteY3" fmla="*/ 0 h 264278"/>
                <a:gd name="connsiteX4" fmla="*/ 0 w 1279314"/>
                <a:gd name="connsiteY4" fmla="*/ 55403 h 264278"/>
                <a:gd name="connsiteX5" fmla="*/ 233061 w 1279314"/>
                <a:gd name="connsiteY5" fmla="*/ 264278 h 264278"/>
                <a:gd name="connsiteX0" fmla="*/ 233061 w 1282467"/>
                <a:gd name="connsiteY0" fmla="*/ 264278 h 264278"/>
                <a:gd name="connsiteX1" fmla="*/ 1279068 w 1282467"/>
                <a:gd name="connsiteY1" fmla="*/ 264278 h 264278"/>
                <a:gd name="connsiteX2" fmla="*/ 1126318 w 1282467"/>
                <a:gd name="connsiteY2" fmla="*/ 0 h 264278"/>
                <a:gd name="connsiteX3" fmla="*/ 106208 w 1282467"/>
                <a:gd name="connsiteY3" fmla="*/ 0 h 264278"/>
                <a:gd name="connsiteX4" fmla="*/ 0 w 1282467"/>
                <a:gd name="connsiteY4" fmla="*/ 55403 h 264278"/>
                <a:gd name="connsiteX5" fmla="*/ 233061 w 1282467"/>
                <a:gd name="connsiteY5" fmla="*/ 264278 h 264278"/>
                <a:gd name="connsiteX0" fmla="*/ 243828 w 1293234"/>
                <a:gd name="connsiteY0" fmla="*/ 264278 h 264278"/>
                <a:gd name="connsiteX1" fmla="*/ 1289835 w 1293234"/>
                <a:gd name="connsiteY1" fmla="*/ 264278 h 264278"/>
                <a:gd name="connsiteX2" fmla="*/ 1137085 w 1293234"/>
                <a:gd name="connsiteY2" fmla="*/ 0 h 264278"/>
                <a:gd name="connsiteX3" fmla="*/ 116975 w 1293234"/>
                <a:gd name="connsiteY3" fmla="*/ 0 h 264278"/>
                <a:gd name="connsiteX4" fmla="*/ 46754 w 1293234"/>
                <a:gd name="connsiteY4" fmla="*/ 25823 h 264278"/>
                <a:gd name="connsiteX5" fmla="*/ 10767 w 1293234"/>
                <a:gd name="connsiteY5" fmla="*/ 55403 h 264278"/>
                <a:gd name="connsiteX6" fmla="*/ 243828 w 1293234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22135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8303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797867 w 1847273"/>
                <a:gd name="connsiteY0" fmla="*/ 264278 h 264278"/>
                <a:gd name="connsiteX1" fmla="*/ 1843874 w 1847273"/>
                <a:gd name="connsiteY1" fmla="*/ 264278 h 264278"/>
                <a:gd name="connsiteX2" fmla="*/ 1691124 w 1847273"/>
                <a:gd name="connsiteY2" fmla="*/ 0 h 264278"/>
                <a:gd name="connsiteX3" fmla="*/ 671014 w 1847273"/>
                <a:gd name="connsiteY3" fmla="*/ 0 h 264278"/>
                <a:gd name="connsiteX4" fmla="*/ 103935 w 1847273"/>
                <a:gd name="connsiteY4" fmla="*/ 8303 h 264278"/>
                <a:gd name="connsiteX5" fmla="*/ 5946 w 1847273"/>
                <a:gd name="connsiteY5" fmla="*/ 79651 h 264278"/>
                <a:gd name="connsiteX6" fmla="*/ 797867 w 1847273"/>
                <a:gd name="connsiteY6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1400 w 1854964"/>
                <a:gd name="connsiteY6" fmla="*/ 160886 h 264278"/>
                <a:gd name="connsiteX7" fmla="*/ 805558 w 1854964"/>
                <a:gd name="connsiteY7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0053 w 1854964"/>
                <a:gd name="connsiteY6" fmla="*/ 93531 h 264278"/>
                <a:gd name="connsiteX7" fmla="*/ 805558 w 1854964"/>
                <a:gd name="connsiteY7" fmla="*/ 264278 h 264278"/>
                <a:gd name="connsiteX0" fmla="*/ 794024 w 1843430"/>
                <a:gd name="connsiteY0" fmla="*/ 264278 h 264278"/>
                <a:gd name="connsiteX1" fmla="*/ 1840031 w 1843430"/>
                <a:gd name="connsiteY1" fmla="*/ 264278 h 264278"/>
                <a:gd name="connsiteX2" fmla="*/ 1687281 w 1843430"/>
                <a:gd name="connsiteY2" fmla="*/ 0 h 264278"/>
                <a:gd name="connsiteX3" fmla="*/ 667171 w 1843430"/>
                <a:gd name="connsiteY3" fmla="*/ 0 h 264278"/>
                <a:gd name="connsiteX4" fmla="*/ 100092 w 1843430"/>
                <a:gd name="connsiteY4" fmla="*/ 8303 h 264278"/>
                <a:gd name="connsiteX5" fmla="*/ 2103 w 1843430"/>
                <a:gd name="connsiteY5" fmla="*/ 79651 h 264278"/>
                <a:gd name="connsiteX6" fmla="*/ 438519 w 1843430"/>
                <a:gd name="connsiteY6" fmla="*/ 93531 h 264278"/>
                <a:gd name="connsiteX7" fmla="*/ 794024 w 1843430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23575 w 1848060"/>
                <a:gd name="connsiteY4" fmla="*/ 6956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39735 w 1848060"/>
                <a:gd name="connsiteY4" fmla="*/ 2915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8060" h="264278">
                  <a:moveTo>
                    <a:pt x="798654" y="264278"/>
                  </a:moveTo>
                  <a:lnTo>
                    <a:pt x="1844661" y="264278"/>
                  </a:lnTo>
                  <a:cubicBezTo>
                    <a:pt x="1861759" y="91411"/>
                    <a:pt x="1814889" y="28399"/>
                    <a:pt x="1691911" y="0"/>
                  </a:cubicBezTo>
                  <a:lnTo>
                    <a:pt x="671801" y="0"/>
                  </a:lnTo>
                  <a:cubicBezTo>
                    <a:pt x="490079" y="4304"/>
                    <a:pt x="164169" y="-2278"/>
                    <a:pt x="139735" y="2915"/>
                  </a:cubicBezTo>
                  <a:cubicBezTo>
                    <a:pt x="99142" y="10802"/>
                    <a:pt x="26864" y="38055"/>
                    <a:pt x="0" y="79651"/>
                  </a:cubicBezTo>
                  <a:cubicBezTo>
                    <a:pt x="59323" y="80834"/>
                    <a:pt x="311162" y="62760"/>
                    <a:pt x="443149" y="93531"/>
                  </a:cubicBezTo>
                  <a:cubicBezTo>
                    <a:pt x="575136" y="124302"/>
                    <a:pt x="565293" y="247046"/>
                    <a:pt x="798654" y="264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55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D5DD-EC2F-43AB-AEF4-CC80FBA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E07D5-0C81-4DD8-BCE7-3F52E4F6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9EE6A-6015-485D-BF6B-91068605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DB2FD-7617-4471-8B80-8D7FE9FE3C4C}"/>
              </a:ext>
            </a:extLst>
          </p:cNvPr>
          <p:cNvGrpSpPr/>
          <p:nvPr userDrawn="1"/>
        </p:nvGrpSpPr>
        <p:grpSpPr>
          <a:xfrm>
            <a:off x="950754" y="248907"/>
            <a:ext cx="11013767" cy="5737317"/>
            <a:chOff x="914565" y="248907"/>
            <a:chExt cx="11013767" cy="5737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E3338A-7F28-4702-82DC-C6582D9174FA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F0AF931-4018-4255-8528-914ACBF5FA6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0421F24-B8C8-4E5A-8A54-DA6C40848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268A21-F48C-42BF-9D88-3B1289CDE3FE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F2626A-492E-420E-81EF-A94B3680682D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D771044-60D0-489A-BF87-8159E912AA87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" name="Text Box 42">
                <a:extLst>
                  <a:ext uri="{FF2B5EF4-FFF2-40B4-BE49-F238E27FC236}">
                    <a16:creationId xmlns:a16="http://schemas.microsoft.com/office/drawing/2014/main" id="{FDAFABA1-5415-4042-B9ED-896B0E63CD1C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C70D48-43B0-4318-B125-C48021175746}"/>
              </a:ext>
            </a:extLst>
          </p:cNvPr>
          <p:cNvSpPr txBox="1"/>
          <p:nvPr userDrawn="1"/>
        </p:nvSpPr>
        <p:spPr>
          <a:xfrm>
            <a:off x="2754217" y="440540"/>
            <a:ext cx="6717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/>
              <a:t> </a:t>
            </a:r>
            <a:endParaRPr lang="en-US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AA5B26-038E-4886-ACC4-3DBF1F00E0CC}"/>
              </a:ext>
            </a:extLst>
          </p:cNvPr>
          <p:cNvGrpSpPr/>
          <p:nvPr userDrawn="1"/>
        </p:nvGrpSpPr>
        <p:grpSpPr>
          <a:xfrm>
            <a:off x="8831393" y="1940343"/>
            <a:ext cx="548640" cy="646331"/>
            <a:chOff x="5143912" y="2974976"/>
            <a:chExt cx="548640" cy="64633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EE04F8-AF53-413A-973B-52C6EC1CCE1B}"/>
                </a:ext>
              </a:extLst>
            </p:cNvPr>
            <p:cNvSpPr/>
            <p:nvPr userDrawn="1"/>
          </p:nvSpPr>
          <p:spPr>
            <a:xfrm>
              <a:off x="5143912" y="2978759"/>
              <a:ext cx="548640" cy="548640"/>
            </a:xfrm>
            <a:prstGeom prst="ellipse">
              <a:avLst/>
            </a:prstGeom>
            <a:solidFill>
              <a:srgbClr val="883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08235E-A7CC-409B-BFED-2038A63C68F4}"/>
                </a:ext>
              </a:extLst>
            </p:cNvPr>
            <p:cNvSpPr/>
            <p:nvPr userDrawn="1"/>
          </p:nvSpPr>
          <p:spPr>
            <a:xfrm>
              <a:off x="5235398" y="2974976"/>
              <a:ext cx="4267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2B9946-15B2-48AD-A87D-DC9D2275F26B}"/>
              </a:ext>
            </a:extLst>
          </p:cNvPr>
          <p:cNvGrpSpPr/>
          <p:nvPr userDrawn="1"/>
        </p:nvGrpSpPr>
        <p:grpSpPr>
          <a:xfrm>
            <a:off x="8831393" y="3059821"/>
            <a:ext cx="548640" cy="646331"/>
            <a:chOff x="5143912" y="2978759"/>
            <a:chExt cx="548640" cy="6463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ED51FF1-1D5F-4986-AA77-0ABE2B96D2E7}"/>
                </a:ext>
              </a:extLst>
            </p:cNvPr>
            <p:cNvSpPr/>
            <p:nvPr userDrawn="1"/>
          </p:nvSpPr>
          <p:spPr>
            <a:xfrm>
              <a:off x="5143912" y="2978759"/>
              <a:ext cx="548640" cy="548640"/>
            </a:xfrm>
            <a:prstGeom prst="ellipse">
              <a:avLst/>
            </a:prstGeom>
            <a:solidFill>
              <a:srgbClr val="883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CC6713-7891-411A-A3A0-FF6A932F2A29}"/>
                </a:ext>
              </a:extLst>
            </p:cNvPr>
            <p:cNvSpPr/>
            <p:nvPr userDrawn="1"/>
          </p:nvSpPr>
          <p:spPr>
            <a:xfrm>
              <a:off x="5235399" y="2978759"/>
              <a:ext cx="4267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107221-A900-4148-8D40-4BE06DD15D4F}"/>
              </a:ext>
            </a:extLst>
          </p:cNvPr>
          <p:cNvGrpSpPr/>
          <p:nvPr userDrawn="1"/>
        </p:nvGrpSpPr>
        <p:grpSpPr>
          <a:xfrm>
            <a:off x="8831393" y="4175516"/>
            <a:ext cx="548640" cy="689104"/>
            <a:chOff x="5143912" y="2978759"/>
            <a:chExt cx="548640" cy="68910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F9B09D-9B4F-4418-883E-B2D2692A62DB}"/>
                </a:ext>
              </a:extLst>
            </p:cNvPr>
            <p:cNvSpPr/>
            <p:nvPr userDrawn="1"/>
          </p:nvSpPr>
          <p:spPr>
            <a:xfrm>
              <a:off x="5143912" y="2978759"/>
              <a:ext cx="548640" cy="548640"/>
            </a:xfrm>
            <a:prstGeom prst="ellipse">
              <a:avLst/>
            </a:prstGeom>
            <a:solidFill>
              <a:srgbClr val="883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CCFEF3-DBB1-42C5-A52D-042B22AD591E}"/>
                </a:ext>
              </a:extLst>
            </p:cNvPr>
            <p:cNvSpPr/>
            <p:nvPr userDrawn="1"/>
          </p:nvSpPr>
          <p:spPr>
            <a:xfrm>
              <a:off x="5235397" y="3021532"/>
              <a:ext cx="4267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92AC31-34A4-46E0-8C79-6671E8023B25}"/>
              </a:ext>
            </a:extLst>
          </p:cNvPr>
          <p:cNvGrpSpPr/>
          <p:nvPr userDrawn="1"/>
        </p:nvGrpSpPr>
        <p:grpSpPr>
          <a:xfrm>
            <a:off x="8831393" y="5291211"/>
            <a:ext cx="548640" cy="646331"/>
            <a:chOff x="5143912" y="2978758"/>
            <a:chExt cx="548640" cy="6463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6A91B1-92B3-406F-855E-7A4051241DB0}"/>
                </a:ext>
              </a:extLst>
            </p:cNvPr>
            <p:cNvSpPr/>
            <p:nvPr userDrawn="1"/>
          </p:nvSpPr>
          <p:spPr>
            <a:xfrm>
              <a:off x="5143912" y="2978759"/>
              <a:ext cx="548640" cy="548640"/>
            </a:xfrm>
            <a:prstGeom prst="ellipse">
              <a:avLst/>
            </a:prstGeom>
            <a:solidFill>
              <a:srgbClr val="883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67047A-B63E-43FD-A479-83A98771AE3A}"/>
                </a:ext>
              </a:extLst>
            </p:cNvPr>
            <p:cNvSpPr/>
            <p:nvPr userDrawn="1"/>
          </p:nvSpPr>
          <p:spPr>
            <a:xfrm>
              <a:off x="5204872" y="2978758"/>
              <a:ext cx="4267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5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8E9E3-4B75-4A83-9518-121B2C5F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ADF38-6557-40EA-A13E-65D5F7C0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946B9-2429-4775-B4B0-3E92B276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63EF-144B-4792-993A-29954C7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2D87-3C1F-4480-822D-1F58797D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F8DF0-4900-4508-B0F0-E9D749C9E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92352-3FF2-4538-8E84-4943370B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C1317-A7D1-4936-862E-640CFA8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E1C0F-BFD0-44B4-A35A-F531A67E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F4B6-668E-4D20-8F33-AAFFC895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4A94C-9C4E-460C-8A59-393EDE5E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1EBC7-2B3C-42D1-87FD-488624DE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BAA12-767D-4C26-BA2D-B19402E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30797-09B1-4597-8BC0-ADDF9A5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313-0FED-4B30-B334-8E000CD8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6960359" y="6306207"/>
            <a:ext cx="48086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3" y="6344281"/>
            <a:ext cx="6709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1"/>
            <a:r>
              <a:rPr lang="ar-SA" sz="2000" b="1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حل المعادلات التربيعية </a:t>
            </a:r>
            <a:r>
              <a:rPr lang="ar-BH" sz="2000" b="1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باستعمال تحليل الفرق بين مربعين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الإعدادي</a:t>
            </a:r>
            <a:endParaRPr lang="en-US" sz="2000" b="1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771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3C9CCA-24C1-40A0-854F-1762A92B05D4}"/>
              </a:ext>
            </a:extLst>
          </p:cNvPr>
          <p:cNvSpPr/>
          <p:nvPr/>
        </p:nvSpPr>
        <p:spPr>
          <a:xfrm>
            <a:off x="1362456" y="1805478"/>
            <a:ext cx="9418319" cy="40780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الثاني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حل المعادلات التربيعية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</a:t>
            </a: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الفرق بين مربعين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(76)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ED30C-5E4B-473F-9AE2-3DB56716B3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9F7BE-BB08-497B-B8DF-EA72B2EE7936}"/>
              </a:ext>
            </a:extLst>
          </p:cNvPr>
          <p:cNvSpPr/>
          <p:nvPr/>
        </p:nvSpPr>
        <p:spPr>
          <a:xfrm>
            <a:off x="5409777" y="248829"/>
            <a:ext cx="4359966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 16 ه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9أ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1B0A9CA-9FC8-4500-A8B6-C38B1587BF4D}"/>
              </a:ext>
            </a:extLst>
          </p:cNvPr>
          <p:cNvCxnSpPr>
            <a:cxnSpLocks/>
          </p:cNvCxnSpPr>
          <p:nvPr/>
        </p:nvCxnSpPr>
        <p:spPr>
          <a:xfrm>
            <a:off x="6586330" y="2332383"/>
            <a:ext cx="981906" cy="103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26B91C-D5FA-41F7-8D23-5D5BE68A87B1}"/>
              </a:ext>
            </a:extLst>
          </p:cNvPr>
          <p:cNvCxnSpPr>
            <a:cxnSpLocks/>
          </p:cNvCxnSpPr>
          <p:nvPr/>
        </p:nvCxnSpPr>
        <p:spPr>
          <a:xfrm flipH="1">
            <a:off x="4626077" y="2398953"/>
            <a:ext cx="860679" cy="1030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C7893B1-03DA-4667-8163-C683F023CBBB}"/>
              </a:ext>
            </a:extLst>
          </p:cNvPr>
          <p:cNvSpPr/>
          <p:nvPr/>
        </p:nvSpPr>
        <p:spPr>
          <a:xfrm>
            <a:off x="6453051" y="4454719"/>
            <a:ext cx="233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=(      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) 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CD9B03-ABBD-4C78-A2C0-AEE9359F924E}"/>
              </a:ext>
            </a:extLst>
          </p:cNvPr>
          <p:cNvSpPr/>
          <p:nvPr/>
        </p:nvSpPr>
        <p:spPr>
          <a:xfrm>
            <a:off x="4384031" y="4454719"/>
            <a:ext cx="233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) 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D80AA0-7EDD-4BD6-8E00-A0FC72E915DE}"/>
              </a:ext>
            </a:extLst>
          </p:cNvPr>
          <p:cNvGrpSpPr/>
          <p:nvPr/>
        </p:nvGrpSpPr>
        <p:grpSpPr>
          <a:xfrm>
            <a:off x="6115414" y="3816798"/>
            <a:ext cx="1970141" cy="730116"/>
            <a:chOff x="6191620" y="3842924"/>
            <a:chExt cx="2212819" cy="73011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3E86AB3-6000-400D-AEAE-0863722C9D1F}"/>
                </a:ext>
              </a:extLst>
            </p:cNvPr>
            <p:cNvCxnSpPr>
              <a:cxnSpLocks/>
            </p:cNvCxnSpPr>
            <p:nvPr/>
          </p:nvCxnSpPr>
          <p:spPr>
            <a:xfrm>
              <a:off x="8284531" y="3845745"/>
              <a:ext cx="119908" cy="5668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63FA09-F59A-4104-AEA6-49341377E1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620" y="3842924"/>
              <a:ext cx="2102596" cy="7301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FC3414-50CA-4EFC-8DD3-2BB43430B8DE}"/>
              </a:ext>
            </a:extLst>
          </p:cNvPr>
          <p:cNvGrpSpPr/>
          <p:nvPr/>
        </p:nvGrpSpPr>
        <p:grpSpPr>
          <a:xfrm>
            <a:off x="4260681" y="3889894"/>
            <a:ext cx="2736161" cy="564825"/>
            <a:chOff x="8284532" y="3842924"/>
            <a:chExt cx="2736161" cy="56482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990DF14-6496-4D8D-A14C-01598CEEE4D8}"/>
                </a:ext>
              </a:extLst>
            </p:cNvPr>
            <p:cNvCxnSpPr>
              <a:cxnSpLocks/>
            </p:cNvCxnSpPr>
            <p:nvPr/>
          </p:nvCxnSpPr>
          <p:spPr>
            <a:xfrm>
              <a:off x="8284532" y="3845745"/>
              <a:ext cx="619364" cy="5620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7478F9-3A82-4C42-9907-C0F192822C3C}"/>
                </a:ext>
              </a:extLst>
            </p:cNvPr>
            <p:cNvCxnSpPr>
              <a:cxnSpLocks/>
            </p:cNvCxnSpPr>
            <p:nvPr/>
          </p:nvCxnSpPr>
          <p:spPr>
            <a:xfrm>
              <a:off x="8294216" y="3842924"/>
              <a:ext cx="2726477" cy="5260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2A0F7-B466-42DE-9A50-3B996C2EE2C2}"/>
              </a:ext>
            </a:extLst>
          </p:cNvPr>
          <p:cNvSpPr/>
          <p:nvPr/>
        </p:nvSpPr>
        <p:spPr>
          <a:xfrm>
            <a:off x="4428058" y="1700632"/>
            <a:ext cx="2766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16ه</a:t>
            </a:r>
            <a:r>
              <a:rPr lang="ar-BH" sz="4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9أ</a:t>
            </a:r>
            <a:r>
              <a:rPr lang="ar-BH" sz="4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A1C391-052E-40C6-9E40-69AAE1233430}"/>
              </a:ext>
            </a:extLst>
          </p:cNvPr>
          <p:cNvSpPr/>
          <p:nvPr/>
        </p:nvSpPr>
        <p:spPr>
          <a:xfrm>
            <a:off x="6696554" y="3243949"/>
            <a:ext cx="2024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4ه × 4ه</a:t>
            </a:r>
            <a:endParaRPr lang="ar-BH" sz="48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5CD31-85BB-4A3E-89A1-A209220A495B}"/>
              </a:ext>
            </a:extLst>
          </p:cNvPr>
          <p:cNvSpPr/>
          <p:nvPr/>
        </p:nvSpPr>
        <p:spPr>
          <a:xfrm>
            <a:off x="3034995" y="3243949"/>
            <a:ext cx="15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3أ × 3أ</a:t>
            </a:r>
            <a:endParaRPr lang="ar-BH" sz="48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F4C62-A340-4F95-9B2F-419C01E6A215}"/>
              </a:ext>
            </a:extLst>
          </p:cNvPr>
          <p:cNvSpPr/>
          <p:nvPr/>
        </p:nvSpPr>
        <p:spPr>
          <a:xfrm>
            <a:off x="9306245" y="5472997"/>
            <a:ext cx="2347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16ه</a:t>
            </a:r>
            <a:r>
              <a:rPr lang="ar-BH" sz="4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9أ</a:t>
            </a:r>
            <a:r>
              <a:rPr lang="ar-BH" sz="4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73332D-1D54-4257-8340-7895F0A5E3FF}"/>
              </a:ext>
            </a:extLst>
          </p:cNvPr>
          <p:cNvSpPr/>
          <p:nvPr/>
        </p:nvSpPr>
        <p:spPr>
          <a:xfrm>
            <a:off x="7589760" y="4444630"/>
            <a:ext cx="831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4هـ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D8872F-C6DB-43AD-974F-AEFE422D6D94}"/>
              </a:ext>
            </a:extLst>
          </p:cNvPr>
          <p:cNvSpPr/>
          <p:nvPr/>
        </p:nvSpPr>
        <p:spPr>
          <a:xfrm>
            <a:off x="5699893" y="4444630"/>
            <a:ext cx="831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4هـ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F14E6E-E4AE-4C6B-A26A-8D29A1F8C91B}"/>
              </a:ext>
            </a:extLst>
          </p:cNvPr>
          <p:cNvSpPr/>
          <p:nvPr/>
        </p:nvSpPr>
        <p:spPr>
          <a:xfrm>
            <a:off x="6788816" y="4444630"/>
            <a:ext cx="67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3أ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7A1133-63C6-4B65-BBF9-EF4E03848E08}"/>
              </a:ext>
            </a:extLst>
          </p:cNvPr>
          <p:cNvSpPr/>
          <p:nvPr/>
        </p:nvSpPr>
        <p:spPr>
          <a:xfrm>
            <a:off x="4847477" y="4444630"/>
            <a:ext cx="67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3أ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BB7EFA-C1BF-414A-AB22-7A51FC7EB51D}"/>
              </a:ext>
            </a:extLst>
          </p:cNvPr>
          <p:cNvSpPr/>
          <p:nvPr/>
        </p:nvSpPr>
        <p:spPr>
          <a:xfrm>
            <a:off x="4260680" y="5472997"/>
            <a:ext cx="5090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( 4 ه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3أ) ( 4ه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3أ)</a:t>
            </a:r>
            <a:endParaRPr lang="ar-BH" sz="48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10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E81CC-D0DA-4E1B-AED4-636C18C063B4}"/>
              </a:ext>
            </a:extLst>
          </p:cNvPr>
          <p:cNvSpPr/>
          <p:nvPr/>
        </p:nvSpPr>
        <p:spPr>
          <a:xfrm>
            <a:off x="5958395" y="261119"/>
            <a:ext cx="3861848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 121 – 4ب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99FBE-3608-430B-A9CA-A30DBD36F365}"/>
              </a:ext>
            </a:extLst>
          </p:cNvPr>
          <p:cNvSpPr txBox="1"/>
          <p:nvPr/>
        </p:nvSpPr>
        <p:spPr>
          <a:xfrm>
            <a:off x="1157373" y="2525300"/>
            <a:ext cx="9602044" cy="1862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ثنائية الحد تشكّل فرق بين مربعين لأن الحد الأول والحد الثاني كلٌ منهما مربعًا كاملًا والعملية الحسابية بينهما هي عملية طرح (فرق)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2697A8-C200-4212-915C-2D68F8065FD9}"/>
              </a:ext>
            </a:extLst>
          </p:cNvPr>
          <p:cNvCxnSpPr>
            <a:cxnSpLocks/>
          </p:cNvCxnSpPr>
          <p:nvPr/>
        </p:nvCxnSpPr>
        <p:spPr>
          <a:xfrm>
            <a:off x="6586330" y="2332383"/>
            <a:ext cx="981906" cy="103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01328D-8C21-4689-B4F3-F0AF0C5A4F71}"/>
              </a:ext>
            </a:extLst>
          </p:cNvPr>
          <p:cNvCxnSpPr>
            <a:cxnSpLocks/>
          </p:cNvCxnSpPr>
          <p:nvPr/>
        </p:nvCxnSpPr>
        <p:spPr>
          <a:xfrm flipH="1">
            <a:off x="4626077" y="2398953"/>
            <a:ext cx="860679" cy="1030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E9E23B7-A693-482A-B54D-C88845330C89}"/>
              </a:ext>
            </a:extLst>
          </p:cNvPr>
          <p:cNvSpPr/>
          <p:nvPr/>
        </p:nvSpPr>
        <p:spPr>
          <a:xfrm>
            <a:off x="6453051" y="4454719"/>
            <a:ext cx="233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=(      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) 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F9295-D94D-48D3-A040-99599D70D844}"/>
              </a:ext>
            </a:extLst>
          </p:cNvPr>
          <p:cNvSpPr/>
          <p:nvPr/>
        </p:nvSpPr>
        <p:spPr>
          <a:xfrm>
            <a:off x="4305102" y="4444993"/>
            <a:ext cx="233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 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) 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80CFF0-20E1-4327-85AE-3F53FFA24AA0}"/>
              </a:ext>
            </a:extLst>
          </p:cNvPr>
          <p:cNvGrpSpPr/>
          <p:nvPr/>
        </p:nvGrpSpPr>
        <p:grpSpPr>
          <a:xfrm>
            <a:off x="6157637" y="3842924"/>
            <a:ext cx="2006298" cy="666596"/>
            <a:chOff x="6398142" y="3842924"/>
            <a:chExt cx="2006298" cy="66659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44EF054-3544-48DC-A609-9C31E61CB6E6}"/>
                </a:ext>
              </a:extLst>
            </p:cNvPr>
            <p:cNvCxnSpPr>
              <a:cxnSpLocks/>
            </p:cNvCxnSpPr>
            <p:nvPr/>
          </p:nvCxnSpPr>
          <p:spPr>
            <a:xfrm>
              <a:off x="8284531" y="3845745"/>
              <a:ext cx="119909" cy="5314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EB637BB-90B4-4C89-8CB3-8F54E884A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8142" y="3842924"/>
              <a:ext cx="1896074" cy="6665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F4540C-8382-4251-8987-5E913F03953E}"/>
              </a:ext>
            </a:extLst>
          </p:cNvPr>
          <p:cNvGrpSpPr/>
          <p:nvPr/>
        </p:nvGrpSpPr>
        <p:grpSpPr>
          <a:xfrm>
            <a:off x="4260681" y="3889894"/>
            <a:ext cx="2736161" cy="619626"/>
            <a:chOff x="8284532" y="3842924"/>
            <a:chExt cx="2736161" cy="61962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1B87CB5-F097-4C19-85A8-CC4895793105}"/>
                </a:ext>
              </a:extLst>
            </p:cNvPr>
            <p:cNvCxnSpPr>
              <a:cxnSpLocks/>
            </p:cNvCxnSpPr>
            <p:nvPr/>
          </p:nvCxnSpPr>
          <p:spPr>
            <a:xfrm>
              <a:off x="8284532" y="3845745"/>
              <a:ext cx="563859" cy="6168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D25EFC4-1E19-4E50-A6D7-884CD431C524}"/>
                </a:ext>
              </a:extLst>
            </p:cNvPr>
            <p:cNvCxnSpPr>
              <a:cxnSpLocks/>
            </p:cNvCxnSpPr>
            <p:nvPr/>
          </p:nvCxnSpPr>
          <p:spPr>
            <a:xfrm>
              <a:off x="8294216" y="3842924"/>
              <a:ext cx="2726477" cy="5260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6C268-816F-42C7-81D6-A95CB7C832BA}"/>
              </a:ext>
            </a:extLst>
          </p:cNvPr>
          <p:cNvSpPr/>
          <p:nvPr/>
        </p:nvSpPr>
        <p:spPr>
          <a:xfrm>
            <a:off x="4428058" y="1700632"/>
            <a:ext cx="2766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121 – 4ب</a:t>
            </a:r>
            <a:r>
              <a:rPr lang="ar-BH" sz="4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44AAC0-92E1-4EF7-9A31-C49902A702A7}"/>
              </a:ext>
            </a:extLst>
          </p:cNvPr>
          <p:cNvSpPr/>
          <p:nvPr/>
        </p:nvSpPr>
        <p:spPr>
          <a:xfrm>
            <a:off x="6696554" y="3243949"/>
            <a:ext cx="2024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 × 11</a:t>
            </a:r>
            <a:endParaRPr lang="ar-BH" sz="48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84570-67C7-457D-A95A-7469041303C8}"/>
              </a:ext>
            </a:extLst>
          </p:cNvPr>
          <p:cNvSpPr/>
          <p:nvPr/>
        </p:nvSpPr>
        <p:spPr>
          <a:xfrm>
            <a:off x="2738805" y="3243949"/>
            <a:ext cx="1887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2ب × 2ب</a:t>
            </a:r>
            <a:endParaRPr lang="ar-BH" sz="48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CF3C3-6CF3-46BA-B4D0-A7FD217A8E4E}"/>
              </a:ext>
            </a:extLst>
          </p:cNvPr>
          <p:cNvSpPr/>
          <p:nvPr/>
        </p:nvSpPr>
        <p:spPr>
          <a:xfrm>
            <a:off x="9306245" y="5472997"/>
            <a:ext cx="2347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121 – 4ب</a:t>
            </a:r>
            <a:r>
              <a:rPr lang="ar-BH" sz="48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9C359-8313-4354-81C7-8DFB15D41B87}"/>
              </a:ext>
            </a:extLst>
          </p:cNvPr>
          <p:cNvSpPr/>
          <p:nvPr/>
        </p:nvSpPr>
        <p:spPr>
          <a:xfrm>
            <a:off x="7589760" y="4415935"/>
            <a:ext cx="831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54D25E-F78F-432A-BFCC-82E36782B7DE}"/>
              </a:ext>
            </a:extLst>
          </p:cNvPr>
          <p:cNvSpPr/>
          <p:nvPr/>
        </p:nvSpPr>
        <p:spPr>
          <a:xfrm>
            <a:off x="5634993" y="4417198"/>
            <a:ext cx="831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ACF3EA-862C-4A72-8C6F-C6265F589A85}"/>
              </a:ext>
            </a:extLst>
          </p:cNvPr>
          <p:cNvSpPr/>
          <p:nvPr/>
        </p:nvSpPr>
        <p:spPr>
          <a:xfrm>
            <a:off x="6453052" y="4425661"/>
            <a:ext cx="1013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2ب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0A5CB-54D4-4B5D-BCF5-6E12365EABB8}"/>
              </a:ext>
            </a:extLst>
          </p:cNvPr>
          <p:cNvSpPr/>
          <p:nvPr/>
        </p:nvSpPr>
        <p:spPr>
          <a:xfrm>
            <a:off x="4467432" y="4411325"/>
            <a:ext cx="967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2ب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A380A6-0415-47B7-ADCC-573338B8E302}"/>
              </a:ext>
            </a:extLst>
          </p:cNvPr>
          <p:cNvSpPr/>
          <p:nvPr/>
        </p:nvSpPr>
        <p:spPr>
          <a:xfrm>
            <a:off x="4260680" y="5472997"/>
            <a:ext cx="5090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( 11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2ب) ( 11 </a:t>
            </a:r>
            <a:r>
              <a:rPr lang="ar-BH" sz="4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2ب)</a:t>
            </a:r>
            <a:endParaRPr lang="ar-BH" sz="48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0906C5-B933-40BD-9373-5B63376B6F63}"/>
              </a:ext>
            </a:extLst>
          </p:cNvPr>
          <p:cNvSpPr/>
          <p:nvPr/>
        </p:nvSpPr>
        <p:spPr>
          <a:xfrm>
            <a:off x="5958395" y="261119"/>
            <a:ext cx="3861848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 121 – 4ب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0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0E4B4-6386-46EF-AB03-77BEF5E13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50"/>
          <a:stretch/>
        </p:blipFill>
        <p:spPr>
          <a:xfrm>
            <a:off x="1183503" y="1972134"/>
            <a:ext cx="9925050" cy="797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5874A-54C8-4927-A002-466115B2B3EA}"/>
              </a:ext>
            </a:extLst>
          </p:cNvPr>
          <p:cNvSpPr txBox="1"/>
          <p:nvPr/>
        </p:nvSpPr>
        <p:spPr>
          <a:xfrm>
            <a:off x="1345006" y="1788256"/>
            <a:ext cx="9602044" cy="13944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ثنائية الحد لا تشكّل فرق بين مربعين لأن الحد الأول والحد الثاني كلٌ منهما ليس مربعًا كاملًا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0ACB5-BACD-4F34-B5D4-A4324E266879}"/>
              </a:ext>
            </a:extLst>
          </p:cNvPr>
          <p:cNvSpPr txBox="1"/>
          <p:nvPr/>
        </p:nvSpPr>
        <p:spPr>
          <a:xfrm>
            <a:off x="2466671" y="1788256"/>
            <a:ext cx="6794741" cy="13944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العامل المشترك الأكبر لثنائية الحد هو </a:t>
            </a:r>
            <a:r>
              <a:rPr lang="ar-BH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3</a:t>
            </a:r>
            <a:r>
              <a:rPr lang="ar-BH" dirty="0">
                <a:solidFill>
                  <a:srgbClr val="FF0000"/>
                </a:solidFill>
              </a:rPr>
              <a:t>جـ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92419-BA5D-4E98-B784-87974B4C62D2}"/>
              </a:ext>
            </a:extLst>
          </p:cNvPr>
          <p:cNvSpPr/>
          <p:nvPr/>
        </p:nvSpPr>
        <p:spPr>
          <a:xfrm>
            <a:off x="5961024" y="225326"/>
            <a:ext cx="3820285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 27جـ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3جـ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5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DB45697-3115-4A82-93AC-987D4AF25266}"/>
              </a:ext>
            </a:extLst>
          </p:cNvPr>
          <p:cNvCxnSpPr>
            <a:cxnSpLocks/>
          </p:cNvCxnSpPr>
          <p:nvPr/>
        </p:nvCxnSpPr>
        <p:spPr>
          <a:xfrm>
            <a:off x="6586330" y="2332383"/>
            <a:ext cx="981906" cy="103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6FEA77-5828-4DF7-8956-A6A43CA5ADDC}"/>
              </a:ext>
            </a:extLst>
          </p:cNvPr>
          <p:cNvCxnSpPr>
            <a:cxnSpLocks/>
          </p:cNvCxnSpPr>
          <p:nvPr/>
        </p:nvCxnSpPr>
        <p:spPr>
          <a:xfrm flipH="1">
            <a:off x="4626077" y="2398953"/>
            <a:ext cx="860679" cy="1030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ACC1870-2B91-4318-A1F9-8B19BE52B8E6}"/>
              </a:ext>
            </a:extLst>
          </p:cNvPr>
          <p:cNvSpPr/>
          <p:nvPr/>
        </p:nvSpPr>
        <p:spPr>
          <a:xfrm>
            <a:off x="3954930" y="3438322"/>
            <a:ext cx="688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1× 1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7ED15-E593-4E6F-BD64-860827CC4020}"/>
              </a:ext>
            </a:extLst>
          </p:cNvPr>
          <p:cNvSpPr/>
          <p:nvPr/>
        </p:nvSpPr>
        <p:spPr>
          <a:xfrm>
            <a:off x="5489686" y="4680339"/>
            <a:ext cx="17748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(3جـ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1)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B5DE3-D031-41C8-B32A-6A2D25716B53}"/>
              </a:ext>
            </a:extLst>
          </p:cNvPr>
          <p:cNvSpPr/>
          <p:nvPr/>
        </p:nvSpPr>
        <p:spPr>
          <a:xfrm>
            <a:off x="3992070" y="4654350"/>
            <a:ext cx="1675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3جـ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1)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CC821F-CA09-457B-978B-B15C689AEF69}"/>
              </a:ext>
            </a:extLst>
          </p:cNvPr>
          <p:cNvSpPr/>
          <p:nvPr/>
        </p:nvSpPr>
        <p:spPr>
          <a:xfrm>
            <a:off x="4626077" y="5512753"/>
            <a:ext cx="5241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=          (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3جـ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1)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(3جـ </a:t>
            </a:r>
            <a:r>
              <a:rPr lang="ar-BH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1) 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8A0CF-7D8E-4AB3-97B5-109499951F9F}"/>
              </a:ext>
            </a:extLst>
          </p:cNvPr>
          <p:cNvSpPr/>
          <p:nvPr/>
        </p:nvSpPr>
        <p:spPr>
          <a:xfrm>
            <a:off x="7391427" y="3366674"/>
            <a:ext cx="1136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3جـ </a:t>
            </a:r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3جـ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A09B7-C414-4DC3-96EC-9B89057C529D}"/>
              </a:ext>
            </a:extLst>
          </p:cNvPr>
          <p:cNvGrpSpPr/>
          <p:nvPr/>
        </p:nvGrpSpPr>
        <p:grpSpPr>
          <a:xfrm>
            <a:off x="4260681" y="3889894"/>
            <a:ext cx="1745589" cy="942851"/>
            <a:chOff x="8284532" y="3842924"/>
            <a:chExt cx="1745589" cy="94285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CE49EEA-080D-4E09-8C1C-FD45CA65947A}"/>
                </a:ext>
              </a:extLst>
            </p:cNvPr>
            <p:cNvCxnSpPr>
              <a:cxnSpLocks/>
            </p:cNvCxnSpPr>
            <p:nvPr/>
          </p:nvCxnSpPr>
          <p:spPr>
            <a:xfrm>
              <a:off x="8284532" y="3845745"/>
              <a:ext cx="247423" cy="8456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304C6A7-4922-4B4D-8C69-87DEC41FC00A}"/>
                </a:ext>
              </a:extLst>
            </p:cNvPr>
            <p:cNvCxnSpPr>
              <a:cxnSpLocks/>
            </p:cNvCxnSpPr>
            <p:nvPr/>
          </p:nvCxnSpPr>
          <p:spPr>
            <a:xfrm>
              <a:off x="8294216" y="3842924"/>
              <a:ext cx="1735905" cy="9428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C98F7-9EA8-4797-86B6-D5143BD62E0E}"/>
              </a:ext>
            </a:extLst>
          </p:cNvPr>
          <p:cNvSpPr/>
          <p:nvPr/>
        </p:nvSpPr>
        <p:spPr>
          <a:xfrm>
            <a:off x="5963824" y="4807221"/>
            <a:ext cx="1039886" cy="708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F33FA-CD3B-4EC3-8722-C2E60009F2B5}"/>
              </a:ext>
            </a:extLst>
          </p:cNvPr>
          <p:cNvSpPr/>
          <p:nvPr/>
        </p:nvSpPr>
        <p:spPr>
          <a:xfrm>
            <a:off x="4301894" y="4813440"/>
            <a:ext cx="1123699" cy="570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D02B4-3A93-4D8E-99D3-FF6E381F58D6}"/>
              </a:ext>
            </a:extLst>
          </p:cNvPr>
          <p:cNvSpPr/>
          <p:nvPr/>
        </p:nvSpPr>
        <p:spPr>
          <a:xfrm>
            <a:off x="5848302" y="4789236"/>
            <a:ext cx="587550" cy="67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FB4A57-E4C2-4314-B115-1751155057EA}"/>
              </a:ext>
            </a:extLst>
          </p:cNvPr>
          <p:cNvSpPr/>
          <p:nvPr/>
        </p:nvSpPr>
        <p:spPr>
          <a:xfrm>
            <a:off x="4351936" y="4743841"/>
            <a:ext cx="504753" cy="67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A87B1-F408-4809-95CE-E2522A68796F}"/>
              </a:ext>
            </a:extLst>
          </p:cNvPr>
          <p:cNvSpPr txBox="1"/>
          <p:nvPr/>
        </p:nvSpPr>
        <p:spPr>
          <a:xfrm>
            <a:off x="3011568" y="2849528"/>
            <a:ext cx="6124360" cy="13944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لاحظ أن 9جـ</a:t>
            </a:r>
            <a:r>
              <a:rPr lang="ar-BH" baseline="30000" dirty="0">
                <a:solidFill>
                  <a:srgbClr val="FF0000"/>
                </a:solidFill>
              </a:rPr>
              <a:t>2</a:t>
            </a:r>
            <a:r>
              <a:rPr lang="ar-BH" dirty="0">
                <a:solidFill>
                  <a:srgbClr val="FF0000"/>
                </a:solidFill>
              </a:rPr>
              <a:t> -1 هو فرق بين مربعين </a:t>
            </a:r>
          </a:p>
          <a:p>
            <a:r>
              <a:rPr lang="ar-BH" dirty="0">
                <a:solidFill>
                  <a:srgbClr val="FF0000"/>
                </a:solidFill>
              </a:rPr>
              <a:t>لذا يجب إكمال التحليل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912C60-C152-47AB-A4F7-893A1515A491}"/>
              </a:ext>
            </a:extLst>
          </p:cNvPr>
          <p:cNvSpPr/>
          <p:nvPr/>
        </p:nvSpPr>
        <p:spPr>
          <a:xfrm>
            <a:off x="5190564" y="1965764"/>
            <a:ext cx="1766369" cy="65575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90CD97-841D-4EDD-B072-F9C8CE83AAF0}"/>
              </a:ext>
            </a:extLst>
          </p:cNvPr>
          <p:cNvGrpSpPr/>
          <p:nvPr/>
        </p:nvGrpSpPr>
        <p:grpSpPr>
          <a:xfrm>
            <a:off x="5239159" y="3803062"/>
            <a:ext cx="2772865" cy="968159"/>
            <a:chOff x="5521351" y="3842924"/>
            <a:chExt cx="2772865" cy="96815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2EFCE5A-90AF-40FF-9953-FA142D3C08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6941" y="3845745"/>
              <a:ext cx="1017590" cy="9653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03BDBA-C692-451D-AC51-6A67C5D6E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1351" y="3842924"/>
              <a:ext cx="2772865" cy="9352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F7E1D07-9008-4B73-BE73-35979C734B87}"/>
              </a:ext>
            </a:extLst>
          </p:cNvPr>
          <p:cNvSpPr/>
          <p:nvPr/>
        </p:nvSpPr>
        <p:spPr>
          <a:xfrm>
            <a:off x="8017162" y="1889223"/>
            <a:ext cx="2348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27جـ</a:t>
            </a:r>
            <a:r>
              <a:rPr lang="ar-BH" sz="44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3جـ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5884D4-C88A-4657-8D54-8C7BFA7A20AE}"/>
              </a:ext>
            </a:extLst>
          </p:cNvPr>
          <p:cNvSpPr/>
          <p:nvPr/>
        </p:nvSpPr>
        <p:spPr>
          <a:xfrm>
            <a:off x="9208860" y="5512753"/>
            <a:ext cx="2117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27جـ</a:t>
            </a:r>
            <a:r>
              <a:rPr lang="ar-BH" sz="44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3جـ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F7B6E-CB02-43F5-A701-B93DE2B1D285}"/>
              </a:ext>
            </a:extLst>
          </p:cNvPr>
          <p:cNvSpPr/>
          <p:nvPr/>
        </p:nvSpPr>
        <p:spPr>
          <a:xfrm>
            <a:off x="8330787" y="1884404"/>
            <a:ext cx="734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3جـ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A00D10-0C34-43F4-9A21-6EEA711062CF}"/>
              </a:ext>
            </a:extLst>
          </p:cNvPr>
          <p:cNvSpPr/>
          <p:nvPr/>
        </p:nvSpPr>
        <p:spPr>
          <a:xfrm>
            <a:off x="5210166" y="1974982"/>
            <a:ext cx="3034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(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9جـ</a:t>
            </a:r>
            <a:r>
              <a:rPr lang="ar-BH" sz="44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14E4A-10BE-46F1-8AFF-3EE8A09E5733}"/>
              </a:ext>
            </a:extLst>
          </p:cNvPr>
          <p:cNvSpPr/>
          <p:nvPr/>
        </p:nvSpPr>
        <p:spPr>
          <a:xfrm>
            <a:off x="9384886" y="1884404"/>
            <a:ext cx="734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3جـ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B1D458-02FD-4BAF-8163-1827BE5B4274}"/>
              </a:ext>
            </a:extLst>
          </p:cNvPr>
          <p:cNvSpPr/>
          <p:nvPr/>
        </p:nvSpPr>
        <p:spPr>
          <a:xfrm>
            <a:off x="7050190" y="1890373"/>
            <a:ext cx="734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3جـ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BC38D5-3726-4B76-902E-E8C2A2A42A27}"/>
              </a:ext>
            </a:extLst>
          </p:cNvPr>
          <p:cNvSpPr/>
          <p:nvPr/>
        </p:nvSpPr>
        <p:spPr>
          <a:xfrm>
            <a:off x="5961024" y="225326"/>
            <a:ext cx="3820285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 27جـ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3جـ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1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19948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1302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0.09102 0.5289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23" grpId="0"/>
      <p:bldP spid="24" grpId="0"/>
      <p:bldP spid="24" grpId="1"/>
      <p:bldP spid="25" grpId="0"/>
      <p:bldP spid="26" grpId="0"/>
      <p:bldP spid="26" grpId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2A008A-014C-4C38-A125-2A82D10BB14E}"/>
              </a:ext>
            </a:extLst>
          </p:cNvPr>
          <p:cNvSpPr txBox="1"/>
          <p:nvPr/>
        </p:nvSpPr>
        <p:spPr>
          <a:xfrm>
            <a:off x="1438835" y="1992288"/>
            <a:ext cx="9602044" cy="1862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ثنائية الحد تشكّل فرق بين مربعين لأن الحد الأول والحد الثاني كلٌ منهما مربعًا كاملًا والعملية الحسابية بينهما هي عملية طرح (فرق)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0FEB9A-C633-44DD-B264-C424D60E7045}"/>
              </a:ext>
            </a:extLst>
          </p:cNvPr>
          <p:cNvSpPr/>
          <p:nvPr/>
        </p:nvSpPr>
        <p:spPr>
          <a:xfrm>
            <a:off x="5683933" y="205701"/>
            <a:ext cx="4125085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 ب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16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51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06492C9-E533-4EA7-82A0-8867CA846F55}"/>
              </a:ext>
            </a:extLst>
          </p:cNvPr>
          <p:cNvCxnSpPr>
            <a:cxnSpLocks/>
          </p:cNvCxnSpPr>
          <p:nvPr/>
        </p:nvCxnSpPr>
        <p:spPr>
          <a:xfrm>
            <a:off x="6586330" y="1868739"/>
            <a:ext cx="981906" cy="103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EA56B03-DB62-476B-9BC6-2EF2B9D618C9}"/>
              </a:ext>
            </a:extLst>
          </p:cNvPr>
          <p:cNvCxnSpPr>
            <a:cxnSpLocks/>
          </p:cNvCxnSpPr>
          <p:nvPr/>
        </p:nvCxnSpPr>
        <p:spPr>
          <a:xfrm flipH="1">
            <a:off x="4626077" y="1935309"/>
            <a:ext cx="860679" cy="1030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DE6390C-FD9D-4278-916E-BC6ABEBBA234}"/>
              </a:ext>
            </a:extLst>
          </p:cNvPr>
          <p:cNvSpPr/>
          <p:nvPr/>
        </p:nvSpPr>
        <p:spPr>
          <a:xfrm>
            <a:off x="3927680" y="2974678"/>
            <a:ext cx="7425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 × 4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72792-8FC4-441F-9339-02BB5A0F80A0}"/>
              </a:ext>
            </a:extLst>
          </p:cNvPr>
          <p:cNvSpPr/>
          <p:nvPr/>
        </p:nvSpPr>
        <p:spPr>
          <a:xfrm>
            <a:off x="6978661" y="3928833"/>
            <a:ext cx="1821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(ب</a:t>
            </a:r>
            <a:r>
              <a:rPr lang="ar-BH" sz="48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4)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70EBA-1A6E-4A74-A156-C3A0D4755840}"/>
              </a:ext>
            </a:extLst>
          </p:cNvPr>
          <p:cNvSpPr/>
          <p:nvPr/>
        </p:nvSpPr>
        <p:spPr>
          <a:xfrm>
            <a:off x="3484448" y="3928834"/>
            <a:ext cx="16289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4)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A5B97-4174-4BF7-AAD5-5840FE8EDAE8}"/>
              </a:ext>
            </a:extLst>
          </p:cNvPr>
          <p:cNvSpPr/>
          <p:nvPr/>
        </p:nvSpPr>
        <p:spPr>
          <a:xfrm>
            <a:off x="5095457" y="4850329"/>
            <a:ext cx="3605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= (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4)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(ب</a:t>
            </a:r>
            <a:r>
              <a:rPr lang="ar-BH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4) 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6B66B8-4E83-4EE6-A9A1-904C22F21E55}"/>
              </a:ext>
            </a:extLst>
          </p:cNvPr>
          <p:cNvSpPr/>
          <p:nvPr/>
        </p:nvSpPr>
        <p:spPr>
          <a:xfrm>
            <a:off x="7404251" y="2903030"/>
            <a:ext cx="1111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CDD33B-E521-41CE-BC7B-4ED27FCFC699}"/>
              </a:ext>
            </a:extLst>
          </p:cNvPr>
          <p:cNvGrpSpPr/>
          <p:nvPr/>
        </p:nvGrpSpPr>
        <p:grpSpPr>
          <a:xfrm>
            <a:off x="4775119" y="3379280"/>
            <a:ext cx="3472876" cy="698312"/>
            <a:chOff x="5015624" y="3842924"/>
            <a:chExt cx="3472876" cy="69831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9AE4A4-A401-4927-925F-5F007064A770}"/>
                </a:ext>
              </a:extLst>
            </p:cNvPr>
            <p:cNvCxnSpPr>
              <a:cxnSpLocks/>
            </p:cNvCxnSpPr>
            <p:nvPr/>
          </p:nvCxnSpPr>
          <p:spPr>
            <a:xfrm>
              <a:off x="8284531" y="3845745"/>
              <a:ext cx="203969" cy="4716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B02765-C856-4454-B06E-28B0D923A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5624" y="3842924"/>
              <a:ext cx="3278591" cy="698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556B52-B526-4ADA-99D3-AC4DCACB31D5}"/>
              </a:ext>
            </a:extLst>
          </p:cNvPr>
          <p:cNvGrpSpPr/>
          <p:nvPr/>
        </p:nvGrpSpPr>
        <p:grpSpPr>
          <a:xfrm>
            <a:off x="3990047" y="3426250"/>
            <a:ext cx="3006795" cy="526041"/>
            <a:chOff x="8013898" y="3842924"/>
            <a:chExt cx="3006795" cy="52604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BF59274-0969-45D5-887E-30A7F21D0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3898" y="3845745"/>
              <a:ext cx="270633" cy="4997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AB47C2-1F70-4C81-B457-3E1A2ECFC144}"/>
                </a:ext>
              </a:extLst>
            </p:cNvPr>
            <p:cNvCxnSpPr>
              <a:cxnSpLocks/>
            </p:cNvCxnSpPr>
            <p:nvPr/>
          </p:nvCxnSpPr>
          <p:spPr>
            <a:xfrm>
              <a:off x="8294216" y="3842924"/>
              <a:ext cx="2726477" cy="5260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D2C2D1C-3297-4F55-A530-A3E03906F08E}"/>
              </a:ext>
            </a:extLst>
          </p:cNvPr>
          <p:cNvSpPr/>
          <p:nvPr/>
        </p:nvSpPr>
        <p:spPr>
          <a:xfrm>
            <a:off x="3684221" y="5581295"/>
            <a:ext cx="4802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= (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4)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(ب </a:t>
            </a:r>
            <a:r>
              <a:rPr lang="ar-BH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2) (ب </a:t>
            </a:r>
            <a:r>
              <a:rPr lang="ar-BH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2) 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A962EA-07DF-4F12-B7F9-A07B65EF47E0}"/>
              </a:ext>
            </a:extLst>
          </p:cNvPr>
          <p:cNvSpPr/>
          <p:nvPr/>
        </p:nvSpPr>
        <p:spPr>
          <a:xfrm>
            <a:off x="7568236" y="4039669"/>
            <a:ext cx="872416" cy="67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283781-A40E-4F6A-9062-6F62A231FEEB}"/>
              </a:ext>
            </a:extLst>
          </p:cNvPr>
          <p:cNvSpPr/>
          <p:nvPr/>
        </p:nvSpPr>
        <p:spPr>
          <a:xfrm>
            <a:off x="3877499" y="4029664"/>
            <a:ext cx="959408" cy="570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3DBEF0-7F02-4A4C-9F1E-0753AEF117A2}"/>
              </a:ext>
            </a:extLst>
          </p:cNvPr>
          <p:cNvSpPr/>
          <p:nvPr/>
        </p:nvSpPr>
        <p:spPr>
          <a:xfrm>
            <a:off x="7371717" y="4116311"/>
            <a:ext cx="535153" cy="67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6CF5F4-B5CB-4961-8D0F-AC0BD8C15072}"/>
              </a:ext>
            </a:extLst>
          </p:cNvPr>
          <p:cNvSpPr/>
          <p:nvPr/>
        </p:nvSpPr>
        <p:spPr>
          <a:xfrm>
            <a:off x="3850605" y="4045219"/>
            <a:ext cx="419760" cy="67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F6799-40F6-4900-BFB6-CDABE13119E4}"/>
              </a:ext>
            </a:extLst>
          </p:cNvPr>
          <p:cNvSpPr txBox="1"/>
          <p:nvPr/>
        </p:nvSpPr>
        <p:spPr>
          <a:xfrm>
            <a:off x="92856" y="3139235"/>
            <a:ext cx="3171912" cy="28575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لاحظ أن ب</a:t>
            </a:r>
            <a:r>
              <a:rPr lang="ar-BH" baseline="30000" dirty="0">
                <a:solidFill>
                  <a:srgbClr val="FF0000"/>
                </a:solidFill>
              </a:rPr>
              <a:t>2</a:t>
            </a:r>
            <a:r>
              <a:rPr lang="ar-BH" dirty="0">
                <a:solidFill>
                  <a:srgbClr val="FF0000"/>
                </a:solidFill>
              </a:rPr>
              <a:t> -4 هو فرق بين مربعين </a:t>
            </a:r>
          </a:p>
          <a:p>
            <a:r>
              <a:rPr lang="ar-BH" dirty="0">
                <a:solidFill>
                  <a:srgbClr val="FF0000"/>
                </a:solidFill>
              </a:rPr>
              <a:t>لذا يجب إكمال التحليل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5CC49-0964-4138-95B1-8C0E113C4B24}"/>
              </a:ext>
            </a:extLst>
          </p:cNvPr>
          <p:cNvSpPr/>
          <p:nvPr/>
        </p:nvSpPr>
        <p:spPr>
          <a:xfrm>
            <a:off x="5378824" y="4931332"/>
            <a:ext cx="1452282" cy="649963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D87F0A-21C2-44A6-80AC-FC3604C3686D}"/>
              </a:ext>
            </a:extLst>
          </p:cNvPr>
          <p:cNvSpPr/>
          <p:nvPr/>
        </p:nvSpPr>
        <p:spPr>
          <a:xfrm>
            <a:off x="5128497" y="1244327"/>
            <a:ext cx="1624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44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16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FE845E-071E-4F79-8F7D-A00C223D2DCD}"/>
              </a:ext>
            </a:extLst>
          </p:cNvPr>
          <p:cNvSpPr/>
          <p:nvPr/>
        </p:nvSpPr>
        <p:spPr>
          <a:xfrm>
            <a:off x="8654444" y="4842635"/>
            <a:ext cx="1624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44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16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29D3C-F782-47C1-AC67-EC67D423F00E}"/>
              </a:ext>
            </a:extLst>
          </p:cNvPr>
          <p:cNvSpPr/>
          <p:nvPr/>
        </p:nvSpPr>
        <p:spPr>
          <a:xfrm>
            <a:off x="5683933" y="205701"/>
            <a:ext cx="4125085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 ب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16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9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6AD73-4A54-4A47-B0D0-3B36A6BF2E50}"/>
              </a:ext>
            </a:extLst>
          </p:cNvPr>
          <p:cNvSpPr txBox="1"/>
          <p:nvPr/>
        </p:nvSpPr>
        <p:spPr>
          <a:xfrm>
            <a:off x="1438835" y="2095320"/>
            <a:ext cx="9602044" cy="1862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ثنائية الحد تشكّل فرق بين مربعين لأن الحد الأول والحد الثاني كلٌ منهما مربع كامل والعملية الحسابية بينهما هي عملية طرح (فرق)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B86995-2370-4F84-8262-7BAF7B26CEEC}"/>
              </a:ext>
            </a:extLst>
          </p:cNvPr>
          <p:cNvSpPr/>
          <p:nvPr/>
        </p:nvSpPr>
        <p:spPr>
          <a:xfrm>
            <a:off x="4620633" y="320109"/>
            <a:ext cx="5340785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625– س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تحليلًا تامًا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1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7306E60-24A6-47B7-BC8F-748935E13DCB}"/>
              </a:ext>
            </a:extLst>
          </p:cNvPr>
          <p:cNvCxnSpPr>
            <a:cxnSpLocks/>
          </p:cNvCxnSpPr>
          <p:nvPr/>
        </p:nvCxnSpPr>
        <p:spPr>
          <a:xfrm>
            <a:off x="6586330" y="1805511"/>
            <a:ext cx="981906" cy="103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B93C4B-B58B-473F-A647-F69AEAC9200D}"/>
              </a:ext>
            </a:extLst>
          </p:cNvPr>
          <p:cNvCxnSpPr>
            <a:cxnSpLocks/>
          </p:cNvCxnSpPr>
          <p:nvPr/>
        </p:nvCxnSpPr>
        <p:spPr>
          <a:xfrm flipH="1">
            <a:off x="4626077" y="1872081"/>
            <a:ext cx="860679" cy="1030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3F46783-B300-47C7-9CF3-036380B1E6C6}"/>
              </a:ext>
            </a:extLst>
          </p:cNvPr>
          <p:cNvSpPr/>
          <p:nvPr/>
        </p:nvSpPr>
        <p:spPr>
          <a:xfrm>
            <a:off x="3687230" y="2911450"/>
            <a:ext cx="12234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baseline="300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sz="2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200" baseline="300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2BBBA-6D43-4200-A130-BBAD447A7EFE}"/>
              </a:ext>
            </a:extLst>
          </p:cNvPr>
          <p:cNvSpPr/>
          <p:nvPr/>
        </p:nvSpPr>
        <p:spPr>
          <a:xfrm>
            <a:off x="6716927" y="3865605"/>
            <a:ext cx="2291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(25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73138-E013-4986-843F-84EE53A6712E}"/>
              </a:ext>
            </a:extLst>
          </p:cNvPr>
          <p:cNvSpPr/>
          <p:nvPr/>
        </p:nvSpPr>
        <p:spPr>
          <a:xfrm>
            <a:off x="3249609" y="3865606"/>
            <a:ext cx="20986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75D88-117F-4FF2-AA74-C71070810137}"/>
              </a:ext>
            </a:extLst>
          </p:cNvPr>
          <p:cNvSpPr/>
          <p:nvPr/>
        </p:nvSpPr>
        <p:spPr>
          <a:xfrm>
            <a:off x="3604593" y="4667833"/>
            <a:ext cx="61071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=(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5400" baseline="300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(25 </a:t>
            </a:r>
            <a:r>
              <a:rPr lang="ar-BH" sz="480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5400" baseline="300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979CE-0AA0-4EE5-85E1-25C18D861726}"/>
              </a:ext>
            </a:extLst>
          </p:cNvPr>
          <p:cNvSpPr/>
          <p:nvPr/>
        </p:nvSpPr>
        <p:spPr>
          <a:xfrm>
            <a:off x="7436311" y="2839802"/>
            <a:ext cx="1047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 × </a:t>
            </a:r>
            <a:r>
              <a:rPr lang="ar-BH" sz="2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endParaRPr lang="en-US" sz="2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B5F9E9-84DC-4C6A-8F47-17111BCBEB1F}"/>
              </a:ext>
            </a:extLst>
          </p:cNvPr>
          <p:cNvGrpSpPr/>
          <p:nvPr/>
        </p:nvGrpSpPr>
        <p:grpSpPr>
          <a:xfrm>
            <a:off x="4775119" y="3316052"/>
            <a:ext cx="3472876" cy="698312"/>
            <a:chOff x="5015624" y="3842924"/>
            <a:chExt cx="3472876" cy="69831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1D66DB8-9651-44C5-8B9D-7CDC9C7946E9}"/>
                </a:ext>
              </a:extLst>
            </p:cNvPr>
            <p:cNvCxnSpPr>
              <a:cxnSpLocks/>
            </p:cNvCxnSpPr>
            <p:nvPr/>
          </p:nvCxnSpPr>
          <p:spPr>
            <a:xfrm>
              <a:off x="8284531" y="3845745"/>
              <a:ext cx="203969" cy="4716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942E7C-80A9-46B0-B614-9D903920C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5624" y="3842924"/>
              <a:ext cx="3278591" cy="698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154AA4-8C62-4CFC-A1A1-1A9E3270FD6C}"/>
              </a:ext>
            </a:extLst>
          </p:cNvPr>
          <p:cNvGrpSpPr/>
          <p:nvPr/>
        </p:nvGrpSpPr>
        <p:grpSpPr>
          <a:xfrm>
            <a:off x="3990047" y="3363022"/>
            <a:ext cx="3006795" cy="526041"/>
            <a:chOff x="8013898" y="3842924"/>
            <a:chExt cx="3006795" cy="52604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6C8939-53DC-4BF8-A290-C8D6EB81CD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3898" y="3845745"/>
              <a:ext cx="270633" cy="4997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DFD8747-C529-4147-8159-237CCD81CEC2}"/>
                </a:ext>
              </a:extLst>
            </p:cNvPr>
            <p:cNvCxnSpPr>
              <a:cxnSpLocks/>
            </p:cNvCxnSpPr>
            <p:nvPr/>
          </p:nvCxnSpPr>
          <p:spPr>
            <a:xfrm>
              <a:off x="8294216" y="3842924"/>
              <a:ext cx="2726477" cy="5260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59EF2-8456-49DD-9DC6-CCC95EDE4383}"/>
              </a:ext>
            </a:extLst>
          </p:cNvPr>
          <p:cNvSpPr/>
          <p:nvPr/>
        </p:nvSpPr>
        <p:spPr>
          <a:xfrm>
            <a:off x="3308318" y="5398799"/>
            <a:ext cx="5554726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=(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0" cap="none" spc="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ar-BH" sz="5400" baseline="300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(5 </a:t>
            </a:r>
            <a:r>
              <a:rPr lang="ar-BH" sz="480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س) (5 </a:t>
            </a:r>
            <a:r>
              <a:rPr lang="ar-BH" sz="480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س) 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23AA5E-4056-492C-AECB-A38571F52389}"/>
              </a:ext>
            </a:extLst>
          </p:cNvPr>
          <p:cNvSpPr/>
          <p:nvPr/>
        </p:nvSpPr>
        <p:spPr>
          <a:xfrm>
            <a:off x="7405408" y="4030229"/>
            <a:ext cx="1253336" cy="67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3B1D25-638E-42B5-A1FB-E285C8880A32}"/>
              </a:ext>
            </a:extLst>
          </p:cNvPr>
          <p:cNvSpPr/>
          <p:nvPr/>
        </p:nvSpPr>
        <p:spPr>
          <a:xfrm>
            <a:off x="4169079" y="4060565"/>
            <a:ext cx="903109" cy="570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C9407E-BDD8-4D0B-9662-7CFC27A38EBC}"/>
              </a:ext>
            </a:extLst>
          </p:cNvPr>
          <p:cNvSpPr/>
          <p:nvPr/>
        </p:nvSpPr>
        <p:spPr>
          <a:xfrm>
            <a:off x="7116351" y="3910322"/>
            <a:ext cx="965332" cy="76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2D6FB7-12D9-4883-A1A3-ED7AB0EDEB3A}"/>
              </a:ext>
            </a:extLst>
          </p:cNvPr>
          <p:cNvSpPr/>
          <p:nvPr/>
        </p:nvSpPr>
        <p:spPr>
          <a:xfrm>
            <a:off x="3635462" y="3923769"/>
            <a:ext cx="734831" cy="715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BB7BA-6644-415B-8643-377ED890FB56}"/>
              </a:ext>
            </a:extLst>
          </p:cNvPr>
          <p:cNvSpPr txBox="1"/>
          <p:nvPr/>
        </p:nvSpPr>
        <p:spPr>
          <a:xfrm>
            <a:off x="92856" y="1957911"/>
            <a:ext cx="2650031" cy="36086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لاحظ أن</a:t>
            </a:r>
          </a:p>
          <a:p>
            <a:r>
              <a:rPr lang="ar-BH" dirty="0">
                <a:solidFill>
                  <a:srgbClr val="FF0000"/>
                </a:solidFill>
              </a:rPr>
              <a:t> 25 - س</a:t>
            </a:r>
            <a:r>
              <a:rPr lang="ar-BH" baseline="30000" dirty="0">
                <a:solidFill>
                  <a:srgbClr val="FF0000"/>
                </a:solidFill>
              </a:rPr>
              <a:t>2</a:t>
            </a:r>
            <a:r>
              <a:rPr lang="ar-BH" dirty="0">
                <a:solidFill>
                  <a:srgbClr val="FF0000"/>
                </a:solidFill>
              </a:rPr>
              <a:t> هو فرق بين مربعين </a:t>
            </a:r>
          </a:p>
          <a:p>
            <a:r>
              <a:rPr lang="ar-BH" dirty="0">
                <a:solidFill>
                  <a:srgbClr val="FF0000"/>
                </a:solidFill>
              </a:rPr>
              <a:t>لذا يجب إكمال التحليل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240820-F7C6-4177-9FF2-7A4E99C07028}"/>
              </a:ext>
            </a:extLst>
          </p:cNvPr>
          <p:cNvSpPr/>
          <p:nvPr/>
        </p:nvSpPr>
        <p:spPr>
          <a:xfrm>
            <a:off x="4626077" y="4709016"/>
            <a:ext cx="1960253" cy="594876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5291F7-5E80-4774-9B80-FD531318F857}"/>
              </a:ext>
            </a:extLst>
          </p:cNvPr>
          <p:cNvSpPr/>
          <p:nvPr/>
        </p:nvSpPr>
        <p:spPr>
          <a:xfrm>
            <a:off x="5224462" y="1160626"/>
            <a:ext cx="1949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625 – س</a:t>
            </a:r>
            <a:r>
              <a:rPr lang="ar-BH" sz="44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FAE97B-15A8-4602-9AC8-D94DBB4CFCC4}"/>
              </a:ext>
            </a:extLst>
          </p:cNvPr>
          <p:cNvSpPr/>
          <p:nvPr/>
        </p:nvSpPr>
        <p:spPr>
          <a:xfrm>
            <a:off x="9033215" y="4662980"/>
            <a:ext cx="1949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625 – س</a:t>
            </a:r>
            <a:r>
              <a:rPr lang="ar-BH" sz="4400" baseline="3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D7C48F-F414-4722-B04A-26532D49DCA0}"/>
              </a:ext>
            </a:extLst>
          </p:cNvPr>
          <p:cNvSpPr/>
          <p:nvPr/>
        </p:nvSpPr>
        <p:spPr>
          <a:xfrm>
            <a:off x="4620633" y="320109"/>
            <a:ext cx="5340785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625– س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تحليلًا تامًا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20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7326C-688B-41B2-8FA4-8241CF9072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251" y="165854"/>
            <a:ext cx="65151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7B5D3-582F-4E65-B851-92FA70D2B4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2589" y="1414223"/>
            <a:ext cx="1447800" cy="66675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AB9F7E-CAEB-4314-86C0-5232FB8175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8671" y="1442798"/>
            <a:ext cx="1333500" cy="638175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286A24-00D8-4972-8512-A74B94AB140F}"/>
              </a:ext>
            </a:extLst>
          </p:cNvPr>
          <p:cNvSpPr txBox="1"/>
          <p:nvPr/>
        </p:nvSpPr>
        <p:spPr>
          <a:xfrm>
            <a:off x="6096000" y="5141722"/>
            <a:ext cx="3252214" cy="7851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( 2 أ </a:t>
            </a:r>
            <a:r>
              <a:rPr lang="en-US" sz="4000" dirty="0">
                <a:solidFill>
                  <a:srgbClr val="FF0000"/>
                </a:solidFill>
              </a:rPr>
              <a:t> +</a:t>
            </a:r>
            <a:r>
              <a:rPr lang="ar-BH" sz="4000" dirty="0">
                <a:solidFill>
                  <a:srgbClr val="FF0000"/>
                </a:solidFill>
              </a:rPr>
              <a:t>5)( 2أ</a:t>
            </a:r>
            <a:r>
              <a:rPr lang="en-US" sz="4000" dirty="0">
                <a:solidFill>
                  <a:srgbClr val="FF0000"/>
                </a:solidFill>
              </a:rPr>
              <a:t> - </a:t>
            </a:r>
            <a:r>
              <a:rPr lang="ar-BH" sz="4000" dirty="0">
                <a:solidFill>
                  <a:srgbClr val="FF0000"/>
                </a:solidFill>
              </a:rPr>
              <a:t>5)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E1279-066F-478E-890B-014DA730B07D}"/>
              </a:ext>
            </a:extLst>
          </p:cNvPr>
          <p:cNvSpPr txBox="1"/>
          <p:nvPr/>
        </p:nvSpPr>
        <p:spPr>
          <a:xfrm>
            <a:off x="101125" y="5141721"/>
            <a:ext cx="3790060" cy="7851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(و</a:t>
            </a:r>
            <a:r>
              <a:rPr lang="ar-BH" sz="4000" baseline="30000" dirty="0">
                <a:solidFill>
                  <a:srgbClr val="FF0000"/>
                </a:solidFill>
              </a:rPr>
              <a:t>2 </a:t>
            </a:r>
            <a:r>
              <a:rPr lang="ar-BH" sz="4000" dirty="0">
                <a:solidFill>
                  <a:srgbClr val="FF0000"/>
                </a:solidFill>
              </a:rPr>
              <a:t>+ 9) (و +3 )(و - 3 )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سداسي 3">
            <a:extLst>
              <a:ext uri="{FF2B5EF4-FFF2-40B4-BE49-F238E27FC236}">
                <a16:creationId xmlns:a16="http://schemas.microsoft.com/office/drawing/2014/main" id="{2D7E9A79-7F1C-4CBB-96C1-1B133240ED8A}"/>
              </a:ext>
            </a:extLst>
          </p:cNvPr>
          <p:cNvSpPr/>
          <p:nvPr/>
        </p:nvSpPr>
        <p:spPr>
          <a:xfrm>
            <a:off x="10522849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E07D26-4CE7-4505-BB02-61984CE94AB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90429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5B1FE-66AA-43F9-828D-3762465B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9AE2A9-F6CA-49F6-9DC3-FE2B1E678B49}"/>
              </a:ext>
            </a:extLst>
          </p:cNvPr>
          <p:cNvSpPr/>
          <p:nvPr/>
        </p:nvSpPr>
        <p:spPr>
          <a:xfrm>
            <a:off x="546410" y="2767280"/>
            <a:ext cx="11184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• تحليل ثنائية حد على صورة فرق بين مربعين.</a:t>
            </a: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• حل معادلالات باستعمال تحليل الفرق بين مربعين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83FFB-6C7A-4D22-987B-6A48DFCB2BEA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4C46E-459A-4C67-8544-3C8421AB8457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738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7326C-688B-41B2-8FA4-8241CF9072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251" y="165854"/>
            <a:ext cx="65151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35EA8-DEE4-4D77-A512-84C72E2572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4757" y="1458664"/>
            <a:ext cx="1743075" cy="71437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34815-55CE-4B3F-B47A-169F78ACDE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793" y="1430088"/>
            <a:ext cx="2600325" cy="771525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C2F145-9AB3-444D-AAF2-68DE3FE3A629}"/>
              </a:ext>
            </a:extLst>
          </p:cNvPr>
          <p:cNvSpPr txBox="1"/>
          <p:nvPr/>
        </p:nvSpPr>
        <p:spPr>
          <a:xfrm>
            <a:off x="5985559" y="5042148"/>
            <a:ext cx="3242648" cy="7851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(ر + 3ن )(ر - 3 ن)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9CC45-8776-47A1-96E0-00CD271866FA}"/>
              </a:ext>
            </a:extLst>
          </p:cNvPr>
          <p:cNvSpPr txBox="1"/>
          <p:nvPr/>
        </p:nvSpPr>
        <p:spPr>
          <a:xfrm>
            <a:off x="0" y="5042148"/>
            <a:ext cx="3898308" cy="7851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2(جـ + 4 د)(جـ - 4د)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سداسي 3">
            <a:extLst>
              <a:ext uri="{FF2B5EF4-FFF2-40B4-BE49-F238E27FC236}">
                <a16:creationId xmlns:a16="http://schemas.microsoft.com/office/drawing/2014/main" id="{D7D5B271-0DD2-4B6B-AAF8-0CCCC7725D35}"/>
              </a:ext>
            </a:extLst>
          </p:cNvPr>
          <p:cNvSpPr/>
          <p:nvPr/>
        </p:nvSpPr>
        <p:spPr>
          <a:xfrm>
            <a:off x="10522849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4A8C1-8B84-4595-9780-DF6F6C0FF3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99559" y="3716088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39CC45-8776-47A1-96E0-00CD271866FA}"/>
              </a:ext>
            </a:extLst>
          </p:cNvPr>
          <p:cNvSpPr txBox="1"/>
          <p:nvPr/>
        </p:nvSpPr>
        <p:spPr>
          <a:xfrm>
            <a:off x="360217" y="4174755"/>
            <a:ext cx="7606145" cy="196734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منى؛ عند التحقق من إجابة هلا </a:t>
            </a:r>
          </a:p>
          <a:p>
            <a:r>
              <a:rPr lang="ar-BH" dirty="0">
                <a:solidFill>
                  <a:srgbClr val="FF0000"/>
                </a:solidFill>
              </a:rPr>
              <a:t>يكون ناتج الضرب  ١٦س</a:t>
            </a:r>
            <a:r>
              <a:rPr lang="ar-BH" baseline="30000" dirty="0">
                <a:solidFill>
                  <a:srgbClr val="FF0000"/>
                </a:solidFill>
              </a:rPr>
              <a:t>٢</a:t>
            </a:r>
            <a:r>
              <a:rPr lang="ar-BH" dirty="0">
                <a:solidFill>
                  <a:srgbClr val="FF0000"/>
                </a:solidFill>
              </a:rPr>
              <a:t> – ٢٥ص</a:t>
            </a:r>
            <a:r>
              <a:rPr lang="ar-BH" baseline="30000" dirty="0">
                <a:solidFill>
                  <a:srgbClr val="FF0000"/>
                </a:solidFill>
              </a:rPr>
              <a:t>٢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1" name="سداسي 3">
            <a:extLst>
              <a:ext uri="{FF2B5EF4-FFF2-40B4-BE49-F238E27FC236}">
                <a16:creationId xmlns:a16="http://schemas.microsoft.com/office/drawing/2014/main" id="{D7D5B271-0DD2-4B6B-AAF8-0CCCC7725D35}"/>
              </a:ext>
            </a:extLst>
          </p:cNvPr>
          <p:cNvSpPr/>
          <p:nvPr/>
        </p:nvSpPr>
        <p:spPr>
          <a:xfrm>
            <a:off x="10522849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49F99-1CA6-4850-B4B4-6C5841682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11" t="32192"/>
          <a:stretch/>
        </p:blipFill>
        <p:spPr>
          <a:xfrm>
            <a:off x="965001" y="1699573"/>
            <a:ext cx="9475263" cy="20758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366219-E276-49D6-BA12-70214F581345}"/>
              </a:ext>
            </a:extLst>
          </p:cNvPr>
          <p:cNvSpPr/>
          <p:nvPr/>
        </p:nvSpPr>
        <p:spPr>
          <a:xfrm>
            <a:off x="1751736" y="172887"/>
            <a:ext cx="7866294" cy="17155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حلَّلت كلٌّ من هلا ومنى التعبير ١٦س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25ص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endParaRPr lang="ar-BH" sz="4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فأيهما إجابتها صحيحة؟ فسّر ذلك.</a:t>
            </a:r>
            <a:endParaRPr lang="en-US" sz="4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4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09BE405-2230-478F-82F1-C2F2144B1EA6}"/>
              </a:ext>
            </a:extLst>
          </p:cNvPr>
          <p:cNvSpPr/>
          <p:nvPr/>
        </p:nvSpPr>
        <p:spPr>
          <a:xfrm>
            <a:off x="4212024" y="898345"/>
            <a:ext cx="4359966" cy="2981739"/>
          </a:xfrm>
          <a:prstGeom prst="wedgeRoundRectCallout">
            <a:avLst>
              <a:gd name="adj1" fmla="val -49352"/>
              <a:gd name="adj2" fmla="val 2421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والآن سنحل معادلة تربيعية باستعمال تحليل الفرق بين مربعين</a:t>
            </a:r>
          </a:p>
        </p:txBody>
      </p:sp>
    </p:spTree>
    <p:extLst>
      <p:ext uri="{BB962C8B-B14F-4D97-AF65-F5344CB8AC3E}">
        <p14:creationId xmlns:p14="http://schemas.microsoft.com/office/powerpoint/2010/main" val="3683936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7F5429-AD32-4FDB-9839-5AA77DA1BE14}"/>
              </a:ext>
            </a:extLst>
          </p:cNvPr>
          <p:cNvSpPr/>
          <p:nvPr/>
        </p:nvSpPr>
        <p:spPr>
          <a:xfrm>
            <a:off x="5583381" y="324652"/>
            <a:ext cx="4308763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  س</a:t>
            </a:r>
            <a:r>
              <a:rPr lang="ar-BH" sz="4400" baseline="2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-9 = 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C1D951-10BC-4778-A659-A3122E06E2B5}"/>
              </a:ext>
            </a:extLst>
          </p:cNvPr>
          <p:cNvCxnSpPr>
            <a:cxnSpLocks/>
          </p:cNvCxnSpPr>
          <p:nvPr/>
        </p:nvCxnSpPr>
        <p:spPr>
          <a:xfrm>
            <a:off x="6586330" y="2139198"/>
            <a:ext cx="981906" cy="103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8593F1C-5584-45DA-9FA4-4027D013A3D0}"/>
              </a:ext>
            </a:extLst>
          </p:cNvPr>
          <p:cNvCxnSpPr>
            <a:cxnSpLocks/>
          </p:cNvCxnSpPr>
          <p:nvPr/>
        </p:nvCxnSpPr>
        <p:spPr>
          <a:xfrm flipH="1">
            <a:off x="4626079" y="2139198"/>
            <a:ext cx="1134641" cy="10966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9B2B7BB-DE1E-420D-A259-4CB556119501}"/>
              </a:ext>
            </a:extLst>
          </p:cNvPr>
          <p:cNvSpPr/>
          <p:nvPr/>
        </p:nvSpPr>
        <p:spPr>
          <a:xfrm>
            <a:off x="3888406" y="3245137"/>
            <a:ext cx="821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2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sz="32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4390E-6F90-45EC-A242-D248AEB53443}"/>
              </a:ext>
            </a:extLst>
          </p:cNvPr>
          <p:cNvSpPr/>
          <p:nvPr/>
        </p:nvSpPr>
        <p:spPr>
          <a:xfrm>
            <a:off x="2480274" y="3819425"/>
            <a:ext cx="6071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(س </a:t>
            </a:r>
            <a:r>
              <a:rPr lang="ar-BH" sz="4800" b="0" cap="none" spc="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3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(س </a:t>
            </a:r>
            <a:r>
              <a:rPr lang="ar-BH" sz="480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3) = 0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7F052-DCFF-412D-AD80-4295BEEE060B}"/>
              </a:ext>
            </a:extLst>
          </p:cNvPr>
          <p:cNvSpPr/>
          <p:nvPr/>
        </p:nvSpPr>
        <p:spPr>
          <a:xfrm>
            <a:off x="7406655" y="3173489"/>
            <a:ext cx="11063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2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× </a:t>
            </a:r>
            <a:r>
              <a:rPr lang="ar-BH" sz="32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2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60028D-79D0-4956-91EE-F75BBA024BF4}"/>
              </a:ext>
            </a:extLst>
          </p:cNvPr>
          <p:cNvSpPr/>
          <p:nvPr/>
        </p:nvSpPr>
        <p:spPr>
          <a:xfrm>
            <a:off x="4978493" y="1510130"/>
            <a:ext cx="2024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48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-9 = 0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F85ADB-9506-47CF-B83D-10D9D491BA60}"/>
              </a:ext>
            </a:extLst>
          </p:cNvPr>
          <p:cNvSpPr/>
          <p:nvPr/>
        </p:nvSpPr>
        <p:spPr>
          <a:xfrm>
            <a:off x="5870687" y="4759508"/>
            <a:ext cx="29949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4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sz="4400" b="0" cap="none" spc="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4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4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4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=0</a:t>
            </a:r>
            <a:endParaRPr lang="en-US" sz="44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60397-C0C4-42DF-AC45-ACB83575EC1F}"/>
              </a:ext>
            </a:extLst>
          </p:cNvPr>
          <p:cNvSpPr/>
          <p:nvPr/>
        </p:nvSpPr>
        <p:spPr>
          <a:xfrm>
            <a:off x="3090414" y="4707341"/>
            <a:ext cx="3495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4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en-US" sz="44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44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sz="4400" b="0" cap="none" spc="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44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3</a:t>
            </a:r>
            <a:r>
              <a:rPr lang="en-US" sz="44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=0</a:t>
            </a:r>
            <a:endParaRPr lang="en-US" sz="44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DF1AEA-5725-4914-9F48-14B1A1928D47}"/>
              </a:ext>
            </a:extLst>
          </p:cNvPr>
          <p:cNvSpPr/>
          <p:nvPr/>
        </p:nvSpPr>
        <p:spPr>
          <a:xfrm>
            <a:off x="6543452" y="5577322"/>
            <a:ext cx="24578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4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 -3</a:t>
            </a:r>
            <a:endParaRPr lang="en-US" sz="44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98272-A053-4801-B549-4802056615AB}"/>
              </a:ext>
            </a:extLst>
          </p:cNvPr>
          <p:cNvSpPr/>
          <p:nvPr/>
        </p:nvSpPr>
        <p:spPr>
          <a:xfrm>
            <a:off x="4270366" y="5555511"/>
            <a:ext cx="16003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4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=3</a:t>
            </a:r>
            <a:endParaRPr lang="en-US" sz="44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6E9D6-086A-4DBB-B102-90783594D486}"/>
              </a:ext>
            </a:extLst>
          </p:cNvPr>
          <p:cNvSpPr/>
          <p:nvPr/>
        </p:nvSpPr>
        <p:spPr>
          <a:xfrm>
            <a:off x="318276" y="5536744"/>
            <a:ext cx="357013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حلا المعادلة هما 3، -3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B3BAD9-DB66-46B1-BA7D-A34E8B3C87A7}"/>
              </a:ext>
            </a:extLst>
          </p:cNvPr>
          <p:cNvSpPr txBox="1"/>
          <p:nvPr/>
        </p:nvSpPr>
        <p:spPr>
          <a:xfrm>
            <a:off x="1069665" y="1698921"/>
            <a:ext cx="9602044" cy="737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لاحظ أن أحد طرفي المعادلة ثنائية حد على صورة فرق بين مربعين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5EFBBE-CC03-4493-91D8-C298E41479A9}"/>
              </a:ext>
            </a:extLst>
          </p:cNvPr>
          <p:cNvSpPr/>
          <p:nvPr/>
        </p:nvSpPr>
        <p:spPr>
          <a:xfrm>
            <a:off x="3205059" y="269393"/>
            <a:ext cx="6679053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100 = 25س</a:t>
            </a:r>
            <a:r>
              <a:rPr lang="ar-BH" sz="4400" baseline="2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4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6B1A49-8222-4750-8F8A-FE79929F2D12}"/>
              </a:ext>
            </a:extLst>
          </p:cNvPr>
          <p:cNvCxnSpPr>
            <a:cxnSpLocks/>
          </p:cNvCxnSpPr>
          <p:nvPr/>
        </p:nvCxnSpPr>
        <p:spPr>
          <a:xfrm>
            <a:off x="6586330" y="2152268"/>
            <a:ext cx="981906" cy="103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759664-2676-4D80-BB51-4373346D4FAA}"/>
              </a:ext>
            </a:extLst>
          </p:cNvPr>
          <p:cNvCxnSpPr>
            <a:cxnSpLocks/>
          </p:cNvCxnSpPr>
          <p:nvPr/>
        </p:nvCxnSpPr>
        <p:spPr>
          <a:xfrm flipH="1">
            <a:off x="4626077" y="2218838"/>
            <a:ext cx="860679" cy="1030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DDF4EEF-6E54-4322-A35D-89C73630D0A1}"/>
              </a:ext>
            </a:extLst>
          </p:cNvPr>
          <p:cNvSpPr/>
          <p:nvPr/>
        </p:nvSpPr>
        <p:spPr>
          <a:xfrm>
            <a:off x="3775395" y="3258207"/>
            <a:ext cx="1047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BH" sz="2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2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× </a:t>
            </a:r>
            <a:r>
              <a:rPr lang="ar-BH" sz="2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2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6CA03-155D-419C-9278-A31FD4C3A35B}"/>
              </a:ext>
            </a:extLst>
          </p:cNvPr>
          <p:cNvSpPr/>
          <p:nvPr/>
        </p:nvSpPr>
        <p:spPr>
          <a:xfrm>
            <a:off x="1842448" y="3657684"/>
            <a:ext cx="67090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0= 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(5س </a:t>
            </a:r>
            <a:r>
              <a:rPr lang="ar-BH" sz="4800" b="0" cap="none" spc="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10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(5س </a:t>
            </a:r>
            <a:r>
              <a:rPr lang="ar-BH" sz="480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10) 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3C1E7-0745-4A6D-9A60-B87CF54BFA6B}"/>
              </a:ext>
            </a:extLst>
          </p:cNvPr>
          <p:cNvSpPr/>
          <p:nvPr/>
        </p:nvSpPr>
        <p:spPr>
          <a:xfrm>
            <a:off x="7311276" y="3186559"/>
            <a:ext cx="1297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BH" sz="2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× 5</a:t>
            </a:r>
            <a:r>
              <a:rPr lang="ar-BH" sz="2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2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DF87B-B0EA-4D2B-9185-D561895348AD}"/>
              </a:ext>
            </a:extLst>
          </p:cNvPr>
          <p:cNvSpPr/>
          <p:nvPr/>
        </p:nvSpPr>
        <p:spPr>
          <a:xfrm>
            <a:off x="4919782" y="1523200"/>
            <a:ext cx="3249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0 = 25س</a:t>
            </a:r>
            <a:r>
              <a:rPr lang="ar-BH" sz="48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- 100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4AF1C-1F54-4C05-9B3A-193BF50DA189}"/>
              </a:ext>
            </a:extLst>
          </p:cNvPr>
          <p:cNvSpPr/>
          <p:nvPr/>
        </p:nvSpPr>
        <p:spPr>
          <a:xfrm>
            <a:off x="5870686" y="4315380"/>
            <a:ext cx="32869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</a:t>
            </a:r>
            <a:r>
              <a:rPr lang="ar-BH" sz="4800" b="0" cap="none" spc="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10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=0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00EF6-645E-4EEE-BD78-615C6DAE40E2}"/>
              </a:ext>
            </a:extLst>
          </p:cNvPr>
          <p:cNvSpPr/>
          <p:nvPr/>
        </p:nvSpPr>
        <p:spPr>
          <a:xfrm>
            <a:off x="2356338" y="4292323"/>
            <a:ext cx="3739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أو 5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</a:t>
            </a:r>
            <a:r>
              <a:rPr lang="ar-BH" sz="4800" b="0" cap="none" spc="0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800" dirty="0">
                <a:ln w="0"/>
                <a:latin typeface="Sakkal Majalla" panose="02000000000000000000" pitchFamily="2" charset="-78"/>
                <a:cs typeface="Sakkal Majalla" panose="02000000000000000000" pitchFamily="2" charset="-78"/>
              </a:rPr>
              <a:t> 10</a:t>
            </a:r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=0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ED096D-93F0-4F81-891F-3AEEE56B4FBD}"/>
              </a:ext>
            </a:extLst>
          </p:cNvPr>
          <p:cNvSpPr/>
          <p:nvPr/>
        </p:nvSpPr>
        <p:spPr>
          <a:xfrm>
            <a:off x="8987217" y="4954150"/>
            <a:ext cx="2457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= -10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ECCA1-4A22-4F95-8C9C-0B0C060A3FF9}"/>
              </a:ext>
            </a:extLst>
          </p:cNvPr>
          <p:cNvSpPr/>
          <p:nvPr/>
        </p:nvSpPr>
        <p:spPr>
          <a:xfrm>
            <a:off x="2064490" y="4954150"/>
            <a:ext cx="19710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س = 2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06129-DF52-47F9-9BA2-DB91F2BAA658}"/>
              </a:ext>
            </a:extLst>
          </p:cNvPr>
          <p:cNvSpPr/>
          <p:nvPr/>
        </p:nvSpPr>
        <p:spPr>
          <a:xfrm>
            <a:off x="182251" y="5602109"/>
            <a:ext cx="3786087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0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حلا المعادلة هما 2، -2</a:t>
            </a:r>
            <a:endParaRPr lang="en-US" sz="40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5B2CD-DB7C-4999-B8EB-B9C041F4560F}"/>
              </a:ext>
            </a:extLst>
          </p:cNvPr>
          <p:cNvSpPr txBox="1"/>
          <p:nvPr/>
        </p:nvSpPr>
        <p:spPr>
          <a:xfrm>
            <a:off x="9254236" y="1294251"/>
            <a:ext cx="2652582" cy="31249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تذكر: </a:t>
            </a:r>
          </a:p>
          <a:p>
            <a:r>
              <a:rPr lang="ar-BH" sz="4000" dirty="0">
                <a:solidFill>
                  <a:srgbClr val="FF0000"/>
                </a:solidFill>
              </a:rPr>
              <a:t>أن تجعل أحد طرفي المعادلة صفرًا قبل حل المعادلة بالتحليل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A163AF-13D5-4C5E-9778-8D2D77EAA7AA}"/>
              </a:ext>
            </a:extLst>
          </p:cNvPr>
          <p:cNvSpPr txBox="1"/>
          <p:nvPr/>
        </p:nvSpPr>
        <p:spPr>
          <a:xfrm>
            <a:off x="1069664" y="2376008"/>
            <a:ext cx="9602044" cy="737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لاحظ أن أحد طرفي المعادلة ثنائية حد على صورة فرق بين مربعين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D93602-3570-454B-AD89-51228DED36C6}"/>
              </a:ext>
            </a:extLst>
          </p:cNvPr>
          <p:cNvSpPr/>
          <p:nvPr/>
        </p:nvSpPr>
        <p:spPr>
          <a:xfrm>
            <a:off x="6926516" y="4954150"/>
            <a:ext cx="2457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س = -2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25D67A-9872-4846-8B54-967521E9420C}"/>
              </a:ext>
            </a:extLst>
          </p:cNvPr>
          <p:cNvSpPr/>
          <p:nvPr/>
        </p:nvSpPr>
        <p:spPr>
          <a:xfrm>
            <a:off x="3485879" y="4954150"/>
            <a:ext cx="2457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800" b="0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5س = 10</a:t>
            </a:r>
            <a:endParaRPr lang="en-US" sz="4800" b="0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8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سداسي 3">
            <a:extLst>
              <a:ext uri="{FF2B5EF4-FFF2-40B4-BE49-F238E27FC236}">
                <a16:creationId xmlns:a16="http://schemas.microsoft.com/office/drawing/2014/main" id="{D7D5B271-0DD2-4B6B-AAF8-0CCCC7725D35}"/>
              </a:ext>
            </a:extLst>
          </p:cNvPr>
          <p:cNvSpPr/>
          <p:nvPr/>
        </p:nvSpPr>
        <p:spPr>
          <a:xfrm>
            <a:off x="10522849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4A8C1-8B84-4595-9780-DF6F6C0FF3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90429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84F4738-F5E7-4AE6-B0B7-C1501DB8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8157" y="259136"/>
            <a:ext cx="5019675" cy="771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0210CE-0632-4FE1-8902-B4EE8A5439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746" y="1694831"/>
            <a:ext cx="2257425" cy="685800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CD2E63-6899-4285-B608-78EBE45C8B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7994" y="1723406"/>
            <a:ext cx="2390775" cy="657225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3B13DF-A2F5-4273-A4BE-100AF735EAEE}"/>
              </a:ext>
            </a:extLst>
          </p:cNvPr>
          <p:cNvSpPr txBox="1"/>
          <p:nvPr/>
        </p:nvSpPr>
        <p:spPr>
          <a:xfrm>
            <a:off x="6301367" y="5134594"/>
            <a:ext cx="2263397" cy="7851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د = 3 ،  د = -3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91E30B-B48D-4AC0-BBDF-3F1D8822EB6B}"/>
                  </a:ext>
                </a:extLst>
              </p:cNvPr>
              <p:cNvSpPr txBox="1"/>
              <p:nvPr/>
            </p:nvSpPr>
            <p:spPr>
              <a:xfrm>
                <a:off x="512169" y="5134593"/>
                <a:ext cx="3488082" cy="78519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1">
                  <a:defRPr sz="4400"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ar-BH" sz="4000" dirty="0">
                    <a:solidFill>
                      <a:srgbClr val="FF0000"/>
                    </a:solidFill>
                  </a:rPr>
                  <a:t>ل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BH" sz="3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ar-BH" sz="3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ar-BH" sz="3200" dirty="0">
                    <a:solidFill>
                      <a:srgbClr val="FF0000"/>
                    </a:solidFill>
                  </a:rPr>
                  <a:t>       </a:t>
                </a:r>
                <a:r>
                  <a:rPr lang="ar-BH" sz="4000" dirty="0">
                    <a:solidFill>
                      <a:srgbClr val="FF0000"/>
                    </a:solidFill>
                  </a:rPr>
                  <a:t>،     ل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BH" sz="3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ar-BH" sz="3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91E30B-B48D-4AC0-BBDF-3F1D8822E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69" y="5134593"/>
                <a:ext cx="3488082" cy="785191"/>
              </a:xfrm>
              <a:prstGeom prst="rect">
                <a:avLst/>
              </a:prstGeom>
              <a:blipFill>
                <a:blip r:embed="rId5"/>
                <a:stretch>
                  <a:fillRect t="-1550" r="-6294" b="-348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6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الثاني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78، 79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3300984" y="586276"/>
            <a:ext cx="5102352" cy="51023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11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300984" y="2680252"/>
            <a:ext cx="5138928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3605182" y="1914832"/>
            <a:ext cx="4238661" cy="195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2DBF74B-12AB-4AA3-99C6-994F710CDE4A}"/>
              </a:ext>
            </a:extLst>
          </p:cNvPr>
          <p:cNvSpPr/>
          <p:nvPr/>
        </p:nvSpPr>
        <p:spPr>
          <a:xfrm>
            <a:off x="2908987" y="2340798"/>
            <a:ext cx="5104556" cy="2176404"/>
          </a:xfrm>
          <a:prstGeom prst="wedgeRoundRectCallout">
            <a:avLst>
              <a:gd name="adj1" fmla="val -22596"/>
              <a:gd name="adj2" fmla="val 4264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متى يكون العدد مربعًا كاملًا؟</a:t>
            </a:r>
            <a:endParaRPr lang="en-US" sz="4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peech Bubble: Rectangle with Corners Rounded 3">
            <a:extLst>
              <a:ext uri="{FF2B5EF4-FFF2-40B4-BE49-F238E27FC236}">
                <a16:creationId xmlns:a16="http://schemas.microsoft.com/office/drawing/2014/main" id="{3EF77734-92AD-4C48-91F4-6E0BCC489DC0}"/>
              </a:ext>
            </a:extLst>
          </p:cNvPr>
          <p:cNvSpPr/>
          <p:nvPr/>
        </p:nvSpPr>
        <p:spPr>
          <a:xfrm>
            <a:off x="1300745" y="647148"/>
            <a:ext cx="8321040" cy="1278740"/>
          </a:xfrm>
          <a:prstGeom prst="wedgeRoundRectCallout">
            <a:avLst>
              <a:gd name="adj1" fmla="val -25016"/>
              <a:gd name="adj2" fmla="val 446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قبل أن نبدأ الدرس دعونا نُجيب عن الأسئلة الآتية:</a:t>
            </a:r>
            <a:endParaRPr lang="en-US" sz="4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9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3">
            <a:extLst>
              <a:ext uri="{FF2B5EF4-FFF2-40B4-BE49-F238E27FC236}">
                <a16:creationId xmlns:a16="http://schemas.microsoft.com/office/drawing/2014/main" id="{0BB0C485-8CED-475A-B6BB-927E3B7A05CC}"/>
              </a:ext>
            </a:extLst>
          </p:cNvPr>
          <p:cNvSpPr/>
          <p:nvPr/>
        </p:nvSpPr>
        <p:spPr>
          <a:xfrm>
            <a:off x="119941" y="391887"/>
            <a:ext cx="11338560" cy="5734594"/>
          </a:xfrm>
          <a:prstGeom prst="wedgeRoundRectCallout">
            <a:avLst>
              <a:gd name="adj1" fmla="val -49539"/>
              <a:gd name="adj2" fmla="val 30795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يكون العدد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مربعًا كاملًا 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يساوي حاصل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عامل في نفسه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مثلًا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مربع كامل لأن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5 × 5  </a:t>
            </a:r>
          </a:p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36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مربع كامل لأن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36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6 × 6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مربع كامل لأن 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10 × 10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وهكذا</a:t>
            </a:r>
          </a:p>
        </p:txBody>
      </p:sp>
    </p:spTree>
    <p:extLst>
      <p:ext uri="{BB962C8B-B14F-4D97-AF65-F5344CB8AC3E}">
        <p14:creationId xmlns:p14="http://schemas.microsoft.com/office/powerpoint/2010/main" val="25550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09BE405-2230-478F-82F1-C2F2144B1EA6}"/>
              </a:ext>
            </a:extLst>
          </p:cNvPr>
          <p:cNvSpPr/>
          <p:nvPr/>
        </p:nvSpPr>
        <p:spPr>
          <a:xfrm>
            <a:off x="4286132" y="2182918"/>
            <a:ext cx="4359966" cy="2176404"/>
          </a:xfrm>
          <a:prstGeom prst="wedgeRoundRectCallout">
            <a:avLst>
              <a:gd name="adj1" fmla="val -25016"/>
              <a:gd name="adj2" fmla="val 446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ومتى تكون وحيدة الحد مربعًا كاملًا؟</a:t>
            </a:r>
            <a:endParaRPr lang="en-US" sz="4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41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3">
            <a:extLst>
              <a:ext uri="{FF2B5EF4-FFF2-40B4-BE49-F238E27FC236}">
                <a16:creationId xmlns:a16="http://schemas.microsoft.com/office/drawing/2014/main" id="{809BE405-2230-478F-82F1-C2F2144B1EA6}"/>
              </a:ext>
            </a:extLst>
          </p:cNvPr>
          <p:cNvSpPr/>
          <p:nvPr/>
        </p:nvSpPr>
        <p:spPr>
          <a:xfrm>
            <a:off x="535578" y="391887"/>
            <a:ext cx="11338560" cy="5734594"/>
          </a:xfrm>
          <a:prstGeom prst="wedgeRoundRectCallout">
            <a:avLst>
              <a:gd name="adj1" fmla="val -49539"/>
              <a:gd name="adj2" fmla="val 30795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في العدد المربع الكامل تكون وحيدة الحد مربعًا كاملًا عندما يكون حاصل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وحيدة حد في نفسها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مثلًا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25س</a:t>
            </a:r>
            <a:r>
              <a:rPr lang="ar-BH" sz="44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مربع كامل لأن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25س</a:t>
            </a:r>
            <a:r>
              <a:rPr lang="ar-BH" sz="44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5س × 5س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36س</a:t>
            </a:r>
            <a:r>
              <a:rPr lang="ar-BH" sz="44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مربع كامل لأن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36س</a:t>
            </a:r>
            <a:r>
              <a:rPr lang="ar-BH" sz="44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6س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× 6س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44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مربع كامل لأن 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44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ص × ص</a:t>
            </a:r>
            <a:endParaRPr lang="ar-BH" sz="4400" baseline="30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وهكذا</a:t>
            </a:r>
          </a:p>
        </p:txBody>
      </p:sp>
    </p:spTree>
    <p:extLst>
      <p:ext uri="{BB962C8B-B14F-4D97-AF65-F5344CB8AC3E}">
        <p14:creationId xmlns:p14="http://schemas.microsoft.com/office/powerpoint/2010/main" val="22441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09BE405-2230-478F-82F1-C2F2144B1EA6}"/>
              </a:ext>
            </a:extLst>
          </p:cNvPr>
          <p:cNvSpPr/>
          <p:nvPr/>
        </p:nvSpPr>
        <p:spPr>
          <a:xfrm>
            <a:off x="1094437" y="3185098"/>
            <a:ext cx="9794121" cy="2820801"/>
          </a:xfrm>
          <a:prstGeom prst="wedgeRoundRectCallout">
            <a:avLst>
              <a:gd name="adj1" fmla="val -48747"/>
              <a:gd name="adj2" fmla="val 1986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 ثنائية الحد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فرق بين مربعين 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يكون الحد الأول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مربعًا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كاملًا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والحد الثاني </a:t>
            </a:r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مربعًا كاملًا 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والعملية الحسابية بين الحدين هي عملية </a:t>
            </a:r>
            <a:r>
              <a:rPr lang="ar-BH" sz="44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</a:t>
            </a:r>
            <a:endParaRPr lang="en-US" sz="4400" dirty="0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peech Bubble: Rectangle with Corners Rounded 3">
            <a:extLst>
              <a:ext uri="{FF2B5EF4-FFF2-40B4-BE49-F238E27FC236}">
                <a16:creationId xmlns:a16="http://schemas.microsoft.com/office/drawing/2014/main" id="{809BE405-2230-478F-82F1-C2F2144B1EA6}"/>
              </a:ext>
            </a:extLst>
          </p:cNvPr>
          <p:cNvSpPr/>
          <p:nvPr/>
        </p:nvSpPr>
        <p:spPr>
          <a:xfrm>
            <a:off x="2303585" y="643369"/>
            <a:ext cx="7894983" cy="1229394"/>
          </a:xfrm>
          <a:prstGeom prst="wedgeRoundRectCallout">
            <a:avLst>
              <a:gd name="adj1" fmla="val -42899"/>
              <a:gd name="adj2" fmla="val 1684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ثنائية حد على صورة فرق بين مربعين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96410" y="4087666"/>
            <a:ext cx="744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aseline="5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6000" baseline="5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805" y="4087666"/>
            <a:ext cx="93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60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9257" y="4867126"/>
            <a:ext cx="50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BH" sz="40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60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98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24037 -0.29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00677 -0.3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393 L -0.07657 -0.385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89149" y="1891328"/>
            <a:ext cx="744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6000" baseline="30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60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8936" y="1780710"/>
            <a:ext cx="93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6000" baseline="30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60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3865" y="1945673"/>
            <a:ext cx="5022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BH" sz="4000" dirty="0">
                <a:solidFill>
                  <a:schemeClr val="accent2"/>
                </a:solidFill>
              </a:rPr>
              <a:t>–</a:t>
            </a:r>
            <a:r>
              <a:rPr lang="ar-BH" sz="2800" dirty="0"/>
              <a:t> </a:t>
            </a:r>
            <a:endParaRPr lang="en-US" sz="60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ight Brace 12"/>
          <p:cNvSpPr/>
          <p:nvPr/>
        </p:nvSpPr>
        <p:spPr>
          <a:xfrm rot="16200000">
            <a:off x="5643437" y="1487527"/>
            <a:ext cx="1323110" cy="3940803"/>
          </a:xfrm>
          <a:prstGeom prst="rightBrace">
            <a:avLst>
              <a:gd name="adj1" fmla="val 68494"/>
              <a:gd name="adj2" fmla="val 49642"/>
            </a:avLst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97941" y="4151420"/>
            <a:ext cx="5022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               ) (                )</a:t>
            </a:r>
            <a:endParaRPr lang="en-US" sz="6000" baseline="30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Speech Bubble: Rectangle with Corners Rounded 3">
            <a:extLst>
              <a:ext uri="{FF2B5EF4-FFF2-40B4-BE49-F238E27FC236}">
                <a16:creationId xmlns:a16="http://schemas.microsoft.com/office/drawing/2014/main" id="{809BE405-2230-478F-82F1-C2F2144B1EA6}"/>
              </a:ext>
            </a:extLst>
          </p:cNvPr>
          <p:cNvSpPr/>
          <p:nvPr/>
        </p:nvSpPr>
        <p:spPr>
          <a:xfrm>
            <a:off x="2261721" y="535394"/>
            <a:ext cx="7894983" cy="1229394"/>
          </a:xfrm>
          <a:prstGeom prst="wedgeRoundRectCallout">
            <a:avLst>
              <a:gd name="adj1" fmla="val -42899"/>
              <a:gd name="adj2" fmla="val 1684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ثنائية حد على صورة فرق بين مربعين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9149" y="1891327"/>
            <a:ext cx="744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endParaRPr lang="en-US" sz="60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2716" y="1889681"/>
            <a:ext cx="744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endParaRPr lang="en-US" sz="6000" baseline="30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3052" y="1799199"/>
            <a:ext cx="93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endParaRPr lang="en-US" sz="60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6619" y="1789955"/>
            <a:ext cx="93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endParaRPr lang="en-US" sz="60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3904" y="1953087"/>
            <a:ext cx="50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accent2"/>
                </a:solidFill>
              </a:rPr>
              <a:t>+</a:t>
            </a:r>
            <a:endParaRPr lang="en-US" sz="6000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2577" y="1985023"/>
            <a:ext cx="50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6000" b="1" baseline="30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45FB33-1963-4725-A11F-C63FC5BB6A34}"/>
              </a:ext>
            </a:extLst>
          </p:cNvPr>
          <p:cNvSpPr txBox="1"/>
          <p:nvPr/>
        </p:nvSpPr>
        <p:spPr>
          <a:xfrm>
            <a:off x="9063319" y="2288541"/>
            <a:ext cx="2164976" cy="2333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نأخذ الجذر التربيعي للحد الأول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45FB33-1963-4725-A11F-C63FC5BB6A34}"/>
              </a:ext>
            </a:extLst>
          </p:cNvPr>
          <p:cNvSpPr txBox="1"/>
          <p:nvPr/>
        </p:nvSpPr>
        <p:spPr>
          <a:xfrm>
            <a:off x="739589" y="2224126"/>
            <a:ext cx="2505583" cy="23337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>
                <a:solidFill>
                  <a:srgbClr val="FF0000"/>
                </a:solidFill>
              </a:rPr>
              <a:t>وأيضًا نأخذ الجذر التربيعي للحد الثاني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397921" y="4319427"/>
            <a:ext cx="457200" cy="4572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05728" y="4339486"/>
            <a:ext cx="457200" cy="4572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10612 0.322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613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09388 0.325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11614 0.32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1601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8659 0.318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1108 0.32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164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9141 0.32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18" grpId="0"/>
      <p:bldP spid="20" grpId="0"/>
      <p:bldP spid="21" grpId="0"/>
      <p:bldP spid="21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569B04-3597-46AE-B648-FE8CE01394E1}"/>
              </a:ext>
            </a:extLst>
          </p:cNvPr>
          <p:cNvSpPr txBox="1"/>
          <p:nvPr/>
        </p:nvSpPr>
        <p:spPr>
          <a:xfrm>
            <a:off x="1333098" y="1512560"/>
            <a:ext cx="9602044" cy="1862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 rtl="1">
              <a:defRPr sz="44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4000" dirty="0">
                <a:solidFill>
                  <a:srgbClr val="FF0000"/>
                </a:solidFill>
              </a:rPr>
              <a:t>ثنائية الحد تشكّل فرق بين مربعين لأن الحد الأول والحد الثاني كلٌ منهما مربعًا كاملًا والعملية الحسابية بينهما هي عملية طرح (فرق)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0D8151-D365-4C11-B575-08E5718C2F0B}"/>
              </a:ext>
            </a:extLst>
          </p:cNvPr>
          <p:cNvSpPr/>
          <p:nvPr/>
        </p:nvSpPr>
        <p:spPr>
          <a:xfrm>
            <a:off x="5409777" y="248829"/>
            <a:ext cx="4359966" cy="9806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حلل  16 ه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9أ</a:t>
            </a:r>
            <a:r>
              <a:rPr lang="ar-BH" sz="4400" baseline="30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41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49561</TotalTime>
  <Words>918</Words>
  <Application>Microsoft Office PowerPoint</Application>
  <PresentationFormat>Widescreen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Sakkal Majalla</vt:lpstr>
      <vt:lpstr>Times New Roman</vt:lpstr>
      <vt:lpstr>Wingdings 2</vt:lpstr>
      <vt:lpstr>رموز الرياضيات العربية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Dell</cp:lastModifiedBy>
  <cp:revision>1939</cp:revision>
  <dcterms:created xsi:type="dcterms:W3CDTF">2020-03-03T05:43:55Z</dcterms:created>
  <dcterms:modified xsi:type="dcterms:W3CDTF">2021-02-28T08:42:32Z</dcterms:modified>
</cp:coreProperties>
</file>