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612" r:id="rId2"/>
    <p:sldId id="613" r:id="rId3"/>
    <p:sldId id="319" r:id="rId4"/>
    <p:sldId id="697" r:id="rId5"/>
    <p:sldId id="640" r:id="rId6"/>
    <p:sldId id="664" r:id="rId7"/>
    <p:sldId id="665" r:id="rId8"/>
    <p:sldId id="666" r:id="rId9"/>
    <p:sldId id="668" r:id="rId10"/>
    <p:sldId id="675" r:id="rId11"/>
    <p:sldId id="678" r:id="rId12"/>
    <p:sldId id="676" r:id="rId13"/>
    <p:sldId id="677" r:id="rId14"/>
    <p:sldId id="679" r:id="rId15"/>
    <p:sldId id="669" r:id="rId16"/>
    <p:sldId id="670" r:id="rId17"/>
    <p:sldId id="671" r:id="rId18"/>
    <p:sldId id="647" r:id="rId19"/>
    <p:sldId id="673" r:id="rId20"/>
    <p:sldId id="680" r:id="rId21"/>
    <p:sldId id="674" r:id="rId22"/>
    <p:sldId id="681" r:id="rId23"/>
    <p:sldId id="690" r:id="rId24"/>
    <p:sldId id="682" r:id="rId25"/>
    <p:sldId id="683" r:id="rId26"/>
    <p:sldId id="692" r:id="rId27"/>
    <p:sldId id="698" r:id="rId28"/>
    <p:sldId id="281" r:id="rId29"/>
    <p:sldId id="651" r:id="rId30"/>
    <p:sldId id="685" r:id="rId31"/>
    <p:sldId id="686" r:id="rId32"/>
    <p:sldId id="687" r:id="rId33"/>
    <p:sldId id="696" r:id="rId34"/>
    <p:sldId id="689" r:id="rId35"/>
    <p:sldId id="688" r:id="rId36"/>
    <p:sldId id="691" r:id="rId37"/>
    <p:sldId id="694" r:id="rId38"/>
    <p:sldId id="693" r:id="rId39"/>
    <p:sldId id="662" r:id="rId40"/>
    <p:sldId id="695" r:id="rId41"/>
    <p:sldId id="330" r:id="rId42"/>
    <p:sldId id="46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3EBBF"/>
    <a:srgbClr val="5FC8F6"/>
    <a:srgbClr val="56D0EC"/>
    <a:srgbClr val="0C6DFF"/>
    <a:srgbClr val="D9BA46"/>
    <a:srgbClr val="EA1F97"/>
    <a:srgbClr val="F36EBA"/>
    <a:srgbClr val="02BE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2" autoAdjust="0"/>
    <p:restoredTop sz="94660"/>
  </p:normalViewPr>
  <p:slideViewPr>
    <p:cSldViewPr snapToGrid="0">
      <p:cViewPr varScale="1">
        <p:scale>
          <a:sx n="114" d="100"/>
          <a:sy n="114" d="100"/>
        </p:scale>
        <p:origin x="42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4527-95A6-4884-9E17-1744C0F14A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ABCE74-3A06-4451-875A-1155D40923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D19173-AB2B-4C44-BFFD-9FB8C2CF8DC5}"/>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5" name="Footer Placeholder 4">
            <a:extLst>
              <a:ext uri="{FF2B5EF4-FFF2-40B4-BE49-F238E27FC236}">
                <a16:creationId xmlns:a16="http://schemas.microsoft.com/office/drawing/2014/main" id="{93B0E1F1-8E69-43DA-A28E-13285DC5BB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26021F-ED3E-4A2D-A8B1-F52A2F7D47DF}"/>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85220068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6B83-4304-4F1D-B32B-1E29891726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63029A-42F4-47DB-8800-1DF497E598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ABD72-09F6-4D1F-B0A8-0F1579B9DABA}"/>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5" name="Footer Placeholder 4">
            <a:extLst>
              <a:ext uri="{FF2B5EF4-FFF2-40B4-BE49-F238E27FC236}">
                <a16:creationId xmlns:a16="http://schemas.microsoft.com/office/drawing/2014/main" id="{10565FB2-7881-4DE5-8469-D947BEE352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83DFAA-ECA2-491F-8351-3E9240BCFD39}"/>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186684752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3657F8-47B4-402C-8642-D31E1DC016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AF7248-8F45-4CA3-A1E8-5421185AEDF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73BAA-A45C-4F48-939D-BB57F486B21E}"/>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5" name="Footer Placeholder 4">
            <a:extLst>
              <a:ext uri="{FF2B5EF4-FFF2-40B4-BE49-F238E27FC236}">
                <a16:creationId xmlns:a16="http://schemas.microsoft.com/office/drawing/2014/main" id="{1E9BE6CB-BD1B-411F-AA12-2F72227BCA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BC08F-1CF1-4137-9785-FD7411A92094}"/>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25653347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BB0B-54F2-40CA-8493-8B897DB862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1F4B90B-D0E7-4A0F-8996-0B2439FD223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8345F-D286-4598-82AF-88CA86003BE6}"/>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5" name="Footer Placeholder 4">
            <a:extLst>
              <a:ext uri="{FF2B5EF4-FFF2-40B4-BE49-F238E27FC236}">
                <a16:creationId xmlns:a16="http://schemas.microsoft.com/office/drawing/2014/main" id="{BF7DC529-C4B9-4540-9E35-F7E76C69AB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D7ABA1-9B39-4FD4-98D6-1B4AB49AC2A7}"/>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403292843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683B-9FAD-46EC-A2AA-740F36D1F5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3EDA4D-9D20-4853-978F-88796D419BB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CAA93-5791-4C42-9843-D1EB7DD9345A}"/>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5" name="Footer Placeholder 4">
            <a:extLst>
              <a:ext uri="{FF2B5EF4-FFF2-40B4-BE49-F238E27FC236}">
                <a16:creationId xmlns:a16="http://schemas.microsoft.com/office/drawing/2014/main" id="{A9CD4AF1-2324-4DAD-9982-2CC41E5CC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DF20D3-AD29-4DC0-8A92-7D180F69BD7B}"/>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98959570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A206-24B8-4E6E-A350-F045B84380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33470C-E47D-4AB6-BBD2-D287D6071D3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9A0B76-6D26-44A4-B9EB-6B40FDCAC4D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22B923-26D2-4696-A553-BE3337886285}"/>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6" name="Footer Placeholder 5">
            <a:extLst>
              <a:ext uri="{FF2B5EF4-FFF2-40B4-BE49-F238E27FC236}">
                <a16:creationId xmlns:a16="http://schemas.microsoft.com/office/drawing/2014/main" id="{36B3E3E4-197A-498D-B76E-2A22B1F33C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606A9C-A225-430B-99FC-592700C2C689}"/>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10229832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DEAE-D89D-40C9-BA12-246CA13361F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3D29BD6-EEFC-4B2B-A144-68EE751E1B8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F3F1AC-3619-49B4-BE01-EDE459B977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8C44B-F928-4398-B4F7-353278C3C3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AA2E5-88AE-4F47-BF6E-EC8034282E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54B55D-90BD-4A58-A958-7CFF0022F747}"/>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8" name="Footer Placeholder 7">
            <a:extLst>
              <a:ext uri="{FF2B5EF4-FFF2-40B4-BE49-F238E27FC236}">
                <a16:creationId xmlns:a16="http://schemas.microsoft.com/office/drawing/2014/main" id="{B9C74135-5E6D-4628-9098-9D3B265D4F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1829F8-39E0-4FD2-BDC1-86B374193897}"/>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42005511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644E-6F1E-445E-8A53-9F87505DC1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82DD5DD-EC2F-43AB-AEF4-CC80FBA5E892}"/>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4" name="Footer Placeholder 3">
            <a:extLst>
              <a:ext uri="{FF2B5EF4-FFF2-40B4-BE49-F238E27FC236}">
                <a16:creationId xmlns:a16="http://schemas.microsoft.com/office/drawing/2014/main" id="{BE5E07D5-0C81-4DD8-BCE7-3F52E4F69E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899EE6A-6015-485D-BF6B-91068605C0E9}"/>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9185379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8E9E3-4B75-4A83-9518-121B2C5F691E}"/>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3" name="Footer Placeholder 2">
            <a:extLst>
              <a:ext uri="{FF2B5EF4-FFF2-40B4-BE49-F238E27FC236}">
                <a16:creationId xmlns:a16="http://schemas.microsoft.com/office/drawing/2014/main" id="{916ADF38-6557-40EA-A13E-65D5F7C030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79946B9-2429-4775-B4B0-3E92B2768941}"/>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29328139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63EF-144B-4792-993A-29954C746EF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C42D87-3C1F-4480-822D-1F58797D154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8F8DF0-4900-4508-B0F0-E9D749C9EB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92352-3FF2-4538-8E84-4943370BD071}"/>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6" name="Footer Placeholder 5">
            <a:extLst>
              <a:ext uri="{FF2B5EF4-FFF2-40B4-BE49-F238E27FC236}">
                <a16:creationId xmlns:a16="http://schemas.microsoft.com/office/drawing/2014/main" id="{0CBC1317-A7D1-4936-862E-640CFA8735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74E1C0F-BFD0-44B4-A35A-F531A67E59B1}"/>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92843634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F4B6-668E-4D20-8F33-AAFFC895F0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94A94C-9C4E-460C-8A59-393EDE5E96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F1EBC7-2B3C-42D1-87FD-488624DED2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CBAA12-767D-4C26-BA2D-B19402E558AC}"/>
              </a:ext>
            </a:extLst>
          </p:cNvPr>
          <p:cNvSpPr>
            <a:spLocks noGrp="1"/>
          </p:cNvSpPr>
          <p:nvPr>
            <p:ph type="dt" sz="half" idx="10"/>
          </p:nvPr>
        </p:nvSpPr>
        <p:spPr>
          <a:xfrm>
            <a:off x="838200" y="6356350"/>
            <a:ext cx="2743200" cy="365125"/>
          </a:xfrm>
          <a:prstGeom prst="rect">
            <a:avLst/>
          </a:prstGeom>
        </p:spPr>
        <p:txBody>
          <a:bodyPr/>
          <a:lstStyle/>
          <a:p>
            <a:fld id="{62600917-4507-4A97-8A80-FFAED216960C}" type="datetimeFigureOut">
              <a:rPr lang="en-US" smtClean="0"/>
              <a:t>2/14/2021</a:t>
            </a:fld>
            <a:endParaRPr lang="en-US"/>
          </a:p>
        </p:txBody>
      </p:sp>
      <p:sp>
        <p:nvSpPr>
          <p:cNvPr id="6" name="Footer Placeholder 5">
            <a:extLst>
              <a:ext uri="{FF2B5EF4-FFF2-40B4-BE49-F238E27FC236}">
                <a16:creationId xmlns:a16="http://schemas.microsoft.com/office/drawing/2014/main" id="{03930797-09B1-4597-8BC0-ADDF9A56FE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B5D313-0FED-4B30-B334-8E000CD8D6C8}"/>
              </a:ext>
            </a:extLst>
          </p:cNvPr>
          <p:cNvSpPr>
            <a:spLocks noGrp="1"/>
          </p:cNvSpPr>
          <p:nvPr>
            <p:ph type="sldNum" sz="quarter" idx="12"/>
          </p:nvPr>
        </p:nvSpPr>
        <p:spPr>
          <a:xfrm>
            <a:off x="8610600" y="6356350"/>
            <a:ext cx="2743200" cy="365125"/>
          </a:xfrm>
          <a:prstGeom prst="rect">
            <a:avLst/>
          </a:prstGeom>
        </p:spPr>
        <p:txBody>
          <a:bodyPr/>
          <a:lstStyle/>
          <a:p>
            <a:fld id="{D1C735DA-5289-4E55-97F9-B4FFB24C22A1}" type="slidenum">
              <a:rPr lang="en-US" smtClean="0"/>
              <a:t>‹#›</a:t>
            </a:fld>
            <a:endParaRPr lang="en-US"/>
          </a:p>
        </p:txBody>
      </p:sp>
    </p:spTree>
    <p:extLst>
      <p:ext uri="{BB962C8B-B14F-4D97-AF65-F5344CB8AC3E}">
        <p14:creationId xmlns:p14="http://schemas.microsoft.com/office/powerpoint/2010/main" val="386204416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0E2274D-389F-4EAC-879B-02337B4E49D1}"/>
              </a:ext>
            </a:extLst>
          </p:cNvPr>
          <p:cNvCxnSpPr/>
          <p:nvPr userDrawn="1"/>
        </p:nvCxnSpPr>
        <p:spPr>
          <a:xfrm flipV="1">
            <a:off x="270641" y="6264165"/>
            <a:ext cx="1149831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4B62D21-9553-48E2-A394-CD29787AB479}"/>
              </a:ext>
            </a:extLst>
          </p:cNvPr>
          <p:cNvSpPr>
            <a:spLocks/>
          </p:cNvSpPr>
          <p:nvPr userDrawn="1"/>
        </p:nvSpPr>
        <p:spPr>
          <a:xfrm>
            <a:off x="6752255" y="6332333"/>
            <a:ext cx="50167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20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006F531-B51C-479E-9961-FFCE9C969DBF}"/>
              </a:ext>
            </a:extLst>
          </p:cNvPr>
          <p:cNvSpPr/>
          <p:nvPr userDrawn="1"/>
        </p:nvSpPr>
        <p:spPr>
          <a:xfrm>
            <a:off x="250734" y="6315230"/>
            <a:ext cx="6222494" cy="40011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000" b="1" kern="1200" dirty="0">
                <a:solidFill>
                  <a:srgbClr val="FF0000"/>
                </a:solidFill>
                <a:latin typeface="Sakkal Majalla" panose="02000000000000000000" pitchFamily="2" charset="-78"/>
                <a:ea typeface="+mn-ea"/>
                <a:cs typeface="Sakkal Majalla" panose="02000000000000000000" pitchFamily="2" charset="-78"/>
              </a:rPr>
              <a:t>حل المعادلات التربيعية على الصورة: س</a:t>
            </a:r>
            <a:r>
              <a:rPr lang="ar-BH" sz="2000" b="1" kern="1200" baseline="30000" dirty="0">
                <a:solidFill>
                  <a:srgbClr val="FF0000"/>
                </a:solidFill>
                <a:latin typeface="Sakkal Majalla" panose="02000000000000000000" pitchFamily="2" charset="-78"/>
                <a:ea typeface="+mn-ea"/>
                <a:cs typeface="Sakkal Majalla" panose="02000000000000000000" pitchFamily="2" charset="-78"/>
              </a:rPr>
              <a:t>2</a:t>
            </a:r>
            <a:r>
              <a:rPr lang="ar-BH" sz="2000" b="1" kern="1200" dirty="0">
                <a:solidFill>
                  <a:srgbClr val="FF0000"/>
                </a:solidFill>
                <a:latin typeface="Sakkal Majalla" panose="02000000000000000000" pitchFamily="2" charset="-78"/>
                <a:ea typeface="+mn-ea"/>
                <a:cs typeface="Sakkal Majalla" panose="02000000000000000000" pitchFamily="2" charset="-78"/>
              </a:rPr>
              <a:t> + ب س + حـ = 0</a:t>
            </a:r>
            <a:r>
              <a:rPr lang="ar-BH" sz="2000" b="1" dirty="0">
                <a:solidFill>
                  <a:schemeClr val="tx1"/>
                </a:solidFill>
                <a:latin typeface="Sakkal Majalla" panose="02000000000000000000" pitchFamily="2" charset="-78"/>
                <a:cs typeface="Sakkal Majalla" panose="02000000000000000000" pitchFamily="2" charset="-78"/>
              </a:rPr>
              <a:t>-</a:t>
            </a:r>
            <a:r>
              <a:rPr lang="ar-BH" sz="2000" b="1" dirty="0">
                <a:latin typeface="Sakkal Majalla" panose="02000000000000000000" pitchFamily="2" charset="-78"/>
                <a:cs typeface="Sakkal Majalla" panose="02000000000000000000" pitchFamily="2" charset="-78"/>
              </a:rPr>
              <a:t> </a:t>
            </a:r>
            <a:r>
              <a:rPr lang="ar-BH" sz="2000" b="1" kern="1200" dirty="0">
                <a:solidFill>
                  <a:schemeClr val="tx1"/>
                </a:solidFill>
                <a:latin typeface="Sakkal Majalla" panose="02000000000000000000" pitchFamily="2" charset="-78"/>
                <a:ea typeface="+mn-ea"/>
                <a:cs typeface="Sakkal Majalla" panose="02000000000000000000" pitchFamily="2" charset="-78"/>
              </a:rPr>
              <a:t>الصف الثالث إعدادي</a:t>
            </a:r>
            <a:endParaRPr lang="en-US" sz="2000" b="1" kern="1200" dirty="0">
              <a:solidFill>
                <a:schemeClr val="tx1"/>
              </a:solidFill>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6077148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1752C8-84D4-4A3F-AA98-309E74040158}"/>
              </a:ext>
            </a:extLst>
          </p:cNvPr>
          <p:cNvSpPr/>
          <p:nvPr/>
        </p:nvSpPr>
        <p:spPr>
          <a:xfrm>
            <a:off x="83126" y="1805478"/>
            <a:ext cx="12032673" cy="3247043"/>
          </a:xfrm>
          <a:prstGeom prst="rect">
            <a:avLst/>
          </a:prstGeom>
          <a:noFill/>
        </p:spPr>
        <p:txBody>
          <a:bodyPr wrap="square" lIns="91440" tIns="45720" rIns="91440" bIns="45720">
            <a:spAutoFit/>
          </a:bodyPr>
          <a:lstStyle/>
          <a:p>
            <a:pPr algn="ctr" rtl="1"/>
            <a:r>
              <a:rPr lang="ar-BH" sz="5400" dirty="0">
                <a:solidFill>
                  <a:srgbClr val="FF0000"/>
                </a:solidFill>
                <a:latin typeface="Sakkal Majalla" panose="02000000000000000000" pitchFamily="2" charset="-78"/>
                <a:cs typeface="Sakkal Majalla" panose="02000000000000000000" pitchFamily="2" charset="-78"/>
              </a:rPr>
              <a:t>رياضيات الصف الثالث الإعدادي – الجزء الثاني</a:t>
            </a:r>
          </a:p>
          <a:p>
            <a:pPr algn="ctr" rtl="1"/>
            <a:endParaRPr lang="ar-BH" sz="3200" dirty="0">
              <a:solidFill>
                <a:srgbClr val="0070C0"/>
              </a:solidFill>
              <a:latin typeface="Sakkal Majalla" panose="02000000000000000000" pitchFamily="2" charset="-78"/>
              <a:cs typeface="Sakkal Majalla" panose="02000000000000000000" pitchFamily="2" charset="-78"/>
            </a:endParaRPr>
          </a:p>
          <a:p>
            <a:pPr algn="ctr" rtl="1"/>
            <a:r>
              <a:rPr lang="ar-SA" sz="5400" dirty="0">
                <a:solidFill>
                  <a:srgbClr val="0070C0"/>
                </a:solidFill>
                <a:latin typeface="Sakkal Majalla" panose="02000000000000000000" pitchFamily="2" charset="-78"/>
                <a:cs typeface="Sakkal Majalla" panose="02000000000000000000" pitchFamily="2" charset="-78"/>
              </a:rPr>
              <a:t>(</a:t>
            </a:r>
            <a:r>
              <a:rPr lang="ar-BH" sz="5400" dirty="0">
                <a:solidFill>
                  <a:srgbClr val="0070C0"/>
                </a:solidFill>
                <a:latin typeface="Sakkal Majalla" panose="02000000000000000000" pitchFamily="2" charset="-78"/>
                <a:cs typeface="Sakkal Majalla" panose="02000000000000000000" pitchFamily="2" charset="-78"/>
              </a:rPr>
              <a:t>7</a:t>
            </a:r>
            <a:r>
              <a:rPr lang="ar-SA" sz="5400" dirty="0">
                <a:solidFill>
                  <a:srgbClr val="0070C0"/>
                </a:solidFill>
                <a:latin typeface="Sakkal Majalla" panose="02000000000000000000" pitchFamily="2" charset="-78"/>
                <a:cs typeface="Sakkal Majalla" panose="02000000000000000000" pitchFamily="2" charset="-78"/>
              </a:rPr>
              <a:t> – </a:t>
            </a:r>
            <a:r>
              <a:rPr lang="ar-BH" sz="5400" dirty="0">
                <a:solidFill>
                  <a:srgbClr val="0070C0"/>
                </a:solidFill>
                <a:latin typeface="Sakkal Majalla" panose="02000000000000000000" pitchFamily="2" charset="-78"/>
                <a:cs typeface="Sakkal Majalla" panose="02000000000000000000" pitchFamily="2" charset="-78"/>
              </a:rPr>
              <a:t>3</a:t>
            </a:r>
            <a:r>
              <a:rPr lang="ar-SA" sz="5400" dirty="0">
                <a:solidFill>
                  <a:srgbClr val="0070C0"/>
                </a:solidFill>
                <a:latin typeface="Sakkal Majalla" panose="02000000000000000000" pitchFamily="2" charset="-78"/>
                <a:cs typeface="Sakkal Majalla" panose="02000000000000000000" pitchFamily="2" charset="-78"/>
              </a:rPr>
              <a:t>): </a:t>
            </a:r>
            <a:r>
              <a:rPr lang="ar-BH" sz="4800" dirty="0">
                <a:solidFill>
                  <a:srgbClr val="0070C0"/>
                </a:solidFill>
                <a:latin typeface="Sakkal Majalla" panose="02000000000000000000" pitchFamily="2" charset="-78"/>
                <a:cs typeface="Sakkal Majalla" panose="02000000000000000000" pitchFamily="2" charset="-78"/>
              </a:rPr>
              <a:t>حل المعادلات التربيعية على الصورة:  س</a:t>
            </a:r>
            <a:r>
              <a:rPr lang="ar-BH" sz="4800" baseline="30000" dirty="0">
                <a:solidFill>
                  <a:srgbClr val="0070C0"/>
                </a:solidFill>
                <a:latin typeface="Sakkal Majalla" panose="02000000000000000000" pitchFamily="2" charset="-78"/>
                <a:cs typeface="Sakkal Majalla" panose="02000000000000000000" pitchFamily="2" charset="-78"/>
              </a:rPr>
              <a:t>2</a:t>
            </a:r>
            <a:r>
              <a:rPr lang="ar-BH" sz="4800" dirty="0">
                <a:solidFill>
                  <a:srgbClr val="0070C0"/>
                </a:solidFill>
                <a:latin typeface="Sakkal Majalla" panose="02000000000000000000" pitchFamily="2" charset="-78"/>
                <a:cs typeface="Sakkal Majalla" panose="02000000000000000000" pitchFamily="2" charset="-78"/>
              </a:rPr>
              <a:t> + </a:t>
            </a:r>
            <a:r>
              <a:rPr lang="ar-BH" sz="4800" dirty="0">
                <a:solidFill>
                  <a:srgbClr val="FF00FF"/>
                </a:solidFill>
                <a:latin typeface="Sakkal Majalla" panose="02000000000000000000" pitchFamily="2" charset="-78"/>
                <a:cs typeface="Sakkal Majalla" panose="02000000000000000000" pitchFamily="2" charset="-78"/>
              </a:rPr>
              <a:t>ب</a:t>
            </a:r>
            <a:r>
              <a:rPr lang="ar-BH" sz="4800" dirty="0">
                <a:solidFill>
                  <a:srgbClr val="0070C0"/>
                </a:solidFill>
                <a:latin typeface="Sakkal Majalla" panose="02000000000000000000" pitchFamily="2" charset="-78"/>
                <a:cs typeface="Sakkal Majalla" panose="02000000000000000000" pitchFamily="2" charset="-78"/>
              </a:rPr>
              <a:t> س + </a:t>
            </a:r>
            <a:r>
              <a:rPr lang="ar-BH" sz="4800" dirty="0">
                <a:solidFill>
                  <a:srgbClr val="FF0000"/>
                </a:solidFill>
                <a:latin typeface="Sakkal Majalla" panose="02000000000000000000" pitchFamily="2" charset="-78"/>
                <a:cs typeface="Sakkal Majalla" panose="02000000000000000000" pitchFamily="2" charset="-78"/>
              </a:rPr>
              <a:t>حـ</a:t>
            </a:r>
            <a:r>
              <a:rPr lang="ar-BH" sz="4800" dirty="0">
                <a:solidFill>
                  <a:srgbClr val="0070C0"/>
                </a:solidFill>
                <a:latin typeface="Sakkal Majalla" panose="02000000000000000000" pitchFamily="2" charset="-78"/>
                <a:cs typeface="Sakkal Majalla" panose="02000000000000000000" pitchFamily="2" charset="-78"/>
              </a:rPr>
              <a:t> = 0</a:t>
            </a:r>
            <a:endParaRPr lang="en-US" sz="4000" dirty="0">
              <a:solidFill>
                <a:srgbClr val="0070C0"/>
              </a:solidFill>
              <a:latin typeface="Sakkal Majalla" panose="02000000000000000000" pitchFamily="2" charset="-78"/>
              <a:cs typeface="Sakkal Majalla" panose="02000000000000000000" pitchFamily="2" charset="-78"/>
            </a:endParaRPr>
          </a:p>
          <a:p>
            <a:pPr algn="r" rtl="1"/>
            <a:endParaRPr lang="ar-BH" sz="1100" dirty="0">
              <a:solidFill>
                <a:srgbClr val="0070C0"/>
              </a:solidFill>
              <a:latin typeface="Sakkal Majalla" panose="02000000000000000000" pitchFamily="2" charset="-78"/>
              <a:cs typeface="Sakkal Majalla" panose="02000000000000000000" pitchFamily="2" charset="-78"/>
            </a:endParaRPr>
          </a:p>
          <a:p>
            <a:pPr algn="ctr" rtl="1"/>
            <a:r>
              <a:rPr lang="ar-BH" sz="5400" dirty="0">
                <a:solidFill>
                  <a:srgbClr val="0070C0"/>
                </a:solidFill>
                <a:latin typeface="Sakkal Majalla" panose="02000000000000000000" pitchFamily="2" charset="-78"/>
                <a:cs typeface="Sakkal Majalla" panose="02000000000000000000" pitchFamily="2" charset="-78"/>
              </a:rPr>
              <a:t>صفحة (65)</a:t>
            </a:r>
            <a:endParaRPr lang="en-US" sz="5400" dirty="0">
              <a:solidFill>
                <a:srgbClr val="0070C0"/>
              </a:solidFill>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CD48E60C-D523-4EFB-9659-7FE890D2C3B1}"/>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Tree>
    <p:extLst>
      <p:ext uri="{BB962C8B-B14F-4D97-AF65-F5344CB8AC3E}">
        <p14:creationId xmlns:p14="http://schemas.microsoft.com/office/powerpoint/2010/main" val="157913938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81078" y="1995807"/>
            <a:ext cx="684389" cy="646331"/>
          </a:xfrm>
          <a:prstGeom prst="rect">
            <a:avLst/>
          </a:prstGeom>
          <a:ln>
            <a:noFill/>
          </a:ln>
        </p:spPr>
        <p:txBody>
          <a:bodyPr wrap="square">
            <a:spAutoFit/>
          </a:bodyPr>
          <a:lstStyle/>
          <a:p>
            <a:pPr algn="r" rtl="1"/>
            <a:r>
              <a:rPr lang="ar-SA"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164073" y="313486"/>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8</a:t>
            </a:r>
            <a:r>
              <a:rPr lang="ar-SA" sz="3600" dirty="0">
                <a:latin typeface="Sakkal Majalla" panose="02000000000000000000" pitchFamily="2" charset="-78"/>
                <a:cs typeface="Sakkal Majalla" panose="02000000000000000000" pitchFamily="2" charset="-78"/>
              </a:rPr>
              <a:t> س  +  </a:t>
            </a:r>
            <a:r>
              <a:rPr lang="ar-BH" sz="3600" dirty="0">
                <a:latin typeface="Sakkal Majalla" panose="02000000000000000000" pitchFamily="2" charset="-78"/>
                <a:cs typeface="Sakkal Majalla" panose="02000000000000000000" pitchFamily="2" charset="-78"/>
              </a:rPr>
              <a:t>12</a:t>
            </a:r>
            <a:endParaRPr lang="ar-SA" sz="3600" baseline="30000" dirty="0">
              <a:latin typeface="Sakkal Majalla" panose="02000000000000000000" pitchFamily="2" charset="-78"/>
              <a:cs typeface="Sakkal Majalla" panose="02000000000000000000" pitchFamily="2" charset="-78"/>
            </a:endParaRPr>
          </a:p>
        </p:txBody>
      </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727113"/>
            <a:ext cx="0" cy="513146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0" y="944128"/>
            <a:ext cx="4417295"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سالبة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موجبة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43439" y="1981538"/>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6537310" y="1986329"/>
            <a:ext cx="212257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8</a:t>
            </a:r>
            <a:r>
              <a:rPr lang="ar-SA" sz="3600" dirty="0">
                <a:latin typeface="Sakkal Majalla" panose="02000000000000000000" pitchFamily="2" charset="-78"/>
                <a:cs typeface="Sakkal Majalla" panose="02000000000000000000" pitchFamily="2" charset="-78"/>
              </a:rPr>
              <a:t> س</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12</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41190" y="1981534"/>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66678"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12</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6</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175442" y="2095152"/>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12</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48215" y="4351558"/>
            <a:ext cx="4269081"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جمعهما </a:t>
            </a:r>
            <a:r>
              <a:rPr lang="ar-BH" dirty="0">
                <a:solidFill>
                  <a:srgbClr val="FF00FF"/>
                </a:solidFill>
              </a:rPr>
              <a:t>8</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4690" y="2574440"/>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84510" y="2580527"/>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6</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متشابهة</a:t>
            </a:r>
            <a:r>
              <a:rPr lang="ar-BH" dirty="0"/>
              <a:t> لأن إشارة جـ </a:t>
            </a:r>
            <a:r>
              <a:rPr lang="ar-BH" dirty="0">
                <a:solidFill>
                  <a:srgbClr val="FF0000"/>
                </a:solidFill>
              </a:rPr>
              <a:t>موجبة</a:t>
            </a:r>
            <a:r>
              <a:rPr lang="ar-BH" dirty="0"/>
              <a:t>  وتكون هي إشارة </a:t>
            </a:r>
            <a:r>
              <a:rPr lang="ar-BH" dirty="0">
                <a:solidFill>
                  <a:srgbClr val="FF00FF"/>
                </a:solidFill>
              </a:rPr>
              <a:t>ب</a:t>
            </a:r>
            <a:r>
              <a:rPr lang="ar-BH" dirty="0"/>
              <a:t> نفسها.  </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6727304" y="29385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358322" y="1905246"/>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 name="Group 51">
            <a:extLst>
              <a:ext uri="{FF2B5EF4-FFF2-40B4-BE49-F238E27FC236}">
                <a16:creationId xmlns:a16="http://schemas.microsoft.com/office/drawing/2014/main" id="{02E0F9E1-9A16-48DC-9A2E-73143C1B9C79}"/>
              </a:ext>
            </a:extLst>
          </p:cNvPr>
          <p:cNvGrpSpPr/>
          <p:nvPr/>
        </p:nvGrpSpPr>
        <p:grpSpPr>
          <a:xfrm>
            <a:off x="5187850" y="3056617"/>
            <a:ext cx="931323" cy="523220"/>
            <a:chOff x="5175608" y="1685508"/>
            <a:chExt cx="931323" cy="523220"/>
          </a:xfrm>
        </p:grpSpPr>
        <p:sp>
          <p:nvSpPr>
            <p:cNvPr id="53" name="Rectangle 52">
              <a:extLst>
                <a:ext uri="{FF2B5EF4-FFF2-40B4-BE49-F238E27FC236}">
                  <a16:creationId xmlns:a16="http://schemas.microsoft.com/office/drawing/2014/main" id="{D2EA3CD0-3DF2-40F2-89BA-CF7E7F4C237A}"/>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CB89939-6FCE-425B-A4B6-886DEE7B932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4</a:t>
              </a:r>
              <a:endParaRPr lang="en-US" sz="2800" dirty="0">
                <a:solidFill>
                  <a:schemeClr val="tx1"/>
                </a:solidFill>
              </a:endParaRPr>
            </a:p>
          </p:txBody>
        </p:sp>
      </p:grpSp>
      <p:grpSp>
        <p:nvGrpSpPr>
          <p:cNvPr id="51" name="Group 50">
            <a:extLst>
              <a:ext uri="{FF2B5EF4-FFF2-40B4-BE49-F238E27FC236}">
                <a16:creationId xmlns:a16="http://schemas.microsoft.com/office/drawing/2014/main" id="{D59FE2A6-B09D-4DF5-B20D-98D6A2B3EB89}"/>
              </a:ext>
            </a:extLst>
          </p:cNvPr>
          <p:cNvGrpSpPr/>
          <p:nvPr/>
        </p:nvGrpSpPr>
        <p:grpSpPr>
          <a:xfrm>
            <a:off x="968588" y="126004"/>
            <a:ext cx="11014749" cy="5773960"/>
            <a:chOff x="0" y="-10130"/>
            <a:chExt cx="5471870" cy="3155271"/>
          </a:xfrm>
        </p:grpSpPr>
        <p:grpSp>
          <p:nvGrpSpPr>
            <p:cNvPr id="55" name="Group 54">
              <a:extLst>
                <a:ext uri="{FF2B5EF4-FFF2-40B4-BE49-F238E27FC236}">
                  <a16:creationId xmlns:a16="http://schemas.microsoft.com/office/drawing/2014/main" id="{3D1E53E6-C476-4AB0-ABC9-AACC87A77DDF}"/>
                </a:ext>
              </a:extLst>
            </p:cNvPr>
            <p:cNvGrpSpPr/>
            <p:nvPr/>
          </p:nvGrpSpPr>
          <p:grpSpPr>
            <a:xfrm>
              <a:off x="0" y="50334"/>
              <a:ext cx="5471870" cy="3094807"/>
              <a:chOff x="0" y="0"/>
              <a:chExt cx="5471870" cy="3094807"/>
            </a:xfrm>
          </p:grpSpPr>
          <p:cxnSp>
            <p:nvCxnSpPr>
              <p:cNvPr id="57" name="Straight Connector 56">
                <a:extLst>
                  <a:ext uri="{FF2B5EF4-FFF2-40B4-BE49-F238E27FC236}">
                    <a16:creationId xmlns:a16="http://schemas.microsoft.com/office/drawing/2014/main" id="{4E3CEE1D-6ACB-4BD3-BDF1-7C83F1A3A4D5}"/>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68B8B5-3DA6-45B0-8E58-833B85959097}"/>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186ABE78-9ECC-4029-A341-07668139E774}"/>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Text Box 39">
              <a:extLst>
                <a:ext uri="{FF2B5EF4-FFF2-40B4-BE49-F238E27FC236}">
                  <a16:creationId xmlns:a16="http://schemas.microsoft.com/office/drawing/2014/main" id="{5B876597-8004-4D6A-95ED-D28FD52B569D}"/>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Tree>
    <p:extLst>
      <p:ext uri="{BB962C8B-B14F-4D97-AF65-F5344CB8AC3E}">
        <p14:creationId xmlns:p14="http://schemas.microsoft.com/office/powerpoint/2010/main" val="2999413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ppt_x</p:attrName>
                                        </p:attrNameLst>
                                      </p:cBhvr>
                                      <p:tavLst>
                                        <p:tav tm="0">
                                          <p:val>
                                            <p:strVal val="#ppt_x-#ppt_w*1.125000"/>
                                          </p:val>
                                        </p:tav>
                                        <p:tav tm="100000">
                                          <p:val>
                                            <p:strVal val="#ppt_x"/>
                                          </p:val>
                                        </p:tav>
                                      </p:tavLst>
                                    </p:anim>
                                    <p:animEffect transition="in" filter="wipe(right)">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25E-6 3.7037E-7 L 1.25E-6 0.13241 " pathEditMode="relative" rAng="0" ptsTypes="AA">
                                      <p:cBhvr>
                                        <p:cTn id="48" dur="2000" fill="hold"/>
                                        <p:tgtEl>
                                          <p:spTgt spid="14"/>
                                        </p:tgtEl>
                                        <p:attrNameLst>
                                          <p:attrName>ppt_x</p:attrName>
                                          <p:attrName>ppt_y</p:attrName>
                                        </p:attrNameLst>
                                      </p:cBhvr>
                                      <p:rCtr x="0" y="6620"/>
                                    </p:animMotion>
                                  </p:childTnLst>
                                </p:cTn>
                              </p:par>
                              <p:par>
                                <p:cTn id="49" presetID="42" presetClass="path" presetSubtype="0" accel="50000" decel="50000" fill="hold" grpId="0" nodeType="withEffect">
                                  <p:stCondLst>
                                    <p:cond delay="0"/>
                                  </p:stCondLst>
                                  <p:childTnLst>
                                    <p:animMotion origin="layout" path="M 1.66667E-6 3.7037E-7 L -0.13099 0.13102 " pathEditMode="relative" rAng="0" ptsTypes="AA">
                                      <p:cBhvr>
                                        <p:cTn id="50" dur="2000" fill="hold"/>
                                        <p:tgtEl>
                                          <p:spTgt spid="20"/>
                                        </p:tgtEl>
                                        <p:attrNameLst>
                                          <p:attrName>ppt_x</p:attrName>
                                          <p:attrName>ppt_y</p:attrName>
                                        </p:attrNameLst>
                                      </p:cBhvr>
                                      <p:rCtr x="-6549" y="6551"/>
                                    </p:animMotion>
                                  </p:childTnLst>
                                </p:cTn>
                              </p:par>
                              <p:par>
                                <p:cTn id="51" presetID="1" presetClass="exit"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ppt_x</p:attrName>
                                        </p:attrNameLst>
                                      </p:cBhvr>
                                      <p:tavLst>
                                        <p:tav tm="0">
                                          <p:val>
                                            <p:strVal val="#ppt_x-#ppt_w*1.125000"/>
                                          </p:val>
                                        </p:tav>
                                        <p:tav tm="100000">
                                          <p:val>
                                            <p:strVal val="#ppt_x"/>
                                          </p:val>
                                        </p:tav>
                                      </p:tavLst>
                                    </p:anim>
                                    <p:animEffect transition="in" filter="wipe(righ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2"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p:tgtEl>
                                          <p:spTgt spid="25"/>
                                        </p:tgtEl>
                                        <p:attrNameLst>
                                          <p:attrName>ppt_x</p:attrName>
                                        </p:attrNameLst>
                                      </p:cBhvr>
                                      <p:tavLst>
                                        <p:tav tm="0">
                                          <p:val>
                                            <p:strVal val="#ppt_x+#ppt_w*1.125000"/>
                                          </p:val>
                                        </p:tav>
                                        <p:tav tm="100000">
                                          <p:val>
                                            <p:strVal val="#ppt_x"/>
                                          </p:val>
                                        </p:tav>
                                      </p:tavLst>
                                    </p:anim>
                                    <p:animEffect transition="in" filter="wipe(left)">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p:tgtEl>
                                          <p:spTgt spid="28"/>
                                        </p:tgtEl>
                                        <p:attrNameLst>
                                          <p:attrName>ppt_x</p:attrName>
                                        </p:attrNameLst>
                                      </p:cBhvr>
                                      <p:tavLst>
                                        <p:tav tm="0">
                                          <p:val>
                                            <p:strVal val="#ppt_x+#ppt_w*1.125000"/>
                                          </p:val>
                                        </p:tav>
                                        <p:tav tm="100000">
                                          <p:val>
                                            <p:strVal val="#ppt_x"/>
                                          </p:val>
                                        </p:tav>
                                      </p:tavLst>
                                    </p:anim>
                                    <p:animEffect transition="in" filter="wipe(left)">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2"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p:tgtEl>
                                          <p:spTgt spid="52"/>
                                        </p:tgtEl>
                                        <p:attrNameLst>
                                          <p:attrName>ppt_x</p:attrName>
                                        </p:attrNameLst>
                                      </p:cBhvr>
                                      <p:tavLst>
                                        <p:tav tm="0">
                                          <p:val>
                                            <p:strVal val="#ppt_x+#ppt_w*1.125000"/>
                                          </p:val>
                                        </p:tav>
                                        <p:tav tm="100000">
                                          <p:val>
                                            <p:strVal val="#ppt_x"/>
                                          </p:val>
                                        </p:tav>
                                      </p:tavLst>
                                    </p:anim>
                                    <p:animEffect transition="in" filter="wipe(left)">
                                      <p:cBhvr>
                                        <p:cTn id="78" dur="500"/>
                                        <p:tgtEl>
                                          <p:spTgt spid="52"/>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p:tgtEl>
                                          <p:spTgt spid="34"/>
                                        </p:tgtEl>
                                        <p:attrNameLst>
                                          <p:attrName>ppt_x</p:attrName>
                                        </p:attrNameLst>
                                      </p:cBhvr>
                                      <p:tavLst>
                                        <p:tav tm="0">
                                          <p:val>
                                            <p:strVal val="#ppt_x-#ppt_w*1.125000"/>
                                          </p:val>
                                        </p:tav>
                                        <p:tav tm="100000">
                                          <p:val>
                                            <p:strVal val="#ppt_x"/>
                                          </p:val>
                                        </p:tav>
                                      </p:tavLst>
                                    </p:anim>
                                    <p:animEffect transition="in" filter="wipe(right)">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500"/>
                                        <p:tgtEl>
                                          <p:spTgt spid="2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25"/>
                                        </p:tgtEl>
                                        <p:attrNameLst>
                                          <p:attrName>ppt_x</p:attrName>
                                        </p:attrNameLst>
                                      </p:cBhvr>
                                      <p:tavLst>
                                        <p:tav tm="0">
                                          <p:val>
                                            <p:strVal val="ppt_x"/>
                                          </p:val>
                                        </p:tav>
                                        <p:tav tm="100000">
                                          <p:val>
                                            <p:strVal val="ppt_x"/>
                                          </p:val>
                                        </p:tav>
                                      </p:tavLst>
                                    </p:anim>
                                    <p:anim calcmode="lin" valueType="num">
                                      <p:cBhvr additive="base">
                                        <p:cTn id="97" dur="500"/>
                                        <p:tgtEl>
                                          <p:spTgt spid="25"/>
                                        </p:tgtEl>
                                        <p:attrNameLst>
                                          <p:attrName>ppt_y</p:attrName>
                                        </p:attrNameLst>
                                      </p:cBhvr>
                                      <p:tavLst>
                                        <p:tav tm="0">
                                          <p:val>
                                            <p:strVal val="ppt_y"/>
                                          </p:val>
                                        </p:tav>
                                        <p:tav tm="100000">
                                          <p:val>
                                            <p:strVal val="1+ppt_h/2"/>
                                          </p:val>
                                        </p:tav>
                                      </p:tavLst>
                                    </p:anim>
                                    <p:set>
                                      <p:cBhvr>
                                        <p:cTn id="98" dur="1" fill="hold">
                                          <p:stCondLst>
                                            <p:cond delay="499"/>
                                          </p:stCondLst>
                                        </p:cTn>
                                        <p:tgtEl>
                                          <p:spTgt spid="25"/>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52"/>
                                        </p:tgtEl>
                                        <p:attrNameLst>
                                          <p:attrName>ppt_x</p:attrName>
                                        </p:attrNameLst>
                                      </p:cBhvr>
                                      <p:tavLst>
                                        <p:tav tm="0">
                                          <p:val>
                                            <p:strVal val="ppt_x"/>
                                          </p:val>
                                        </p:tav>
                                        <p:tav tm="100000">
                                          <p:val>
                                            <p:strVal val="ppt_x"/>
                                          </p:val>
                                        </p:tav>
                                      </p:tavLst>
                                    </p:anim>
                                    <p:anim calcmode="lin" valueType="num">
                                      <p:cBhvr additive="base">
                                        <p:cTn id="101" dur="500"/>
                                        <p:tgtEl>
                                          <p:spTgt spid="52"/>
                                        </p:tgtEl>
                                        <p:attrNameLst>
                                          <p:attrName>ppt_y</p:attrName>
                                        </p:attrNameLst>
                                      </p:cBhvr>
                                      <p:tavLst>
                                        <p:tav tm="0">
                                          <p:val>
                                            <p:strVal val="ppt_y"/>
                                          </p:val>
                                        </p:tav>
                                        <p:tav tm="100000">
                                          <p:val>
                                            <p:strVal val="1+ppt_h/2"/>
                                          </p:val>
                                        </p:tav>
                                      </p:tavLst>
                                    </p:anim>
                                    <p:set>
                                      <p:cBhvr>
                                        <p:cTn id="102" dur="1" fill="hold">
                                          <p:stCondLst>
                                            <p:cond delay="499"/>
                                          </p:stCondLst>
                                        </p:cTn>
                                        <p:tgtEl>
                                          <p:spTgt spid="5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par>
                                <p:cTn id="109" presetID="42" presetClass="path" presetSubtype="0" accel="50000" decel="50000" fill="hold" grpId="1" nodeType="withEffect">
                                  <p:stCondLst>
                                    <p:cond delay="0"/>
                                  </p:stCondLst>
                                  <p:childTnLst>
                                    <p:animMotion origin="layout" path="M -1.875E-6 4.07407E-6 L 0.17956 0.06018 " pathEditMode="relative" rAng="0" ptsTypes="AA">
                                      <p:cBhvr>
                                        <p:cTn id="110" dur="2000" fill="hold"/>
                                        <p:tgtEl>
                                          <p:spTgt spid="36"/>
                                        </p:tgtEl>
                                        <p:attrNameLst>
                                          <p:attrName>ppt_x</p:attrName>
                                          <p:attrName>ppt_y</p:attrName>
                                        </p:attrNameLst>
                                      </p:cBhvr>
                                      <p:rCtr x="8971" y="3009"/>
                                    </p:animMotion>
                                  </p:childTnLst>
                                </p:cTn>
                              </p:par>
                              <p:par>
                                <p:cTn id="111" presetID="42" presetClass="path" presetSubtype="0" accel="50000" decel="50000" fill="hold" grpId="1" nodeType="withEffect">
                                  <p:stCondLst>
                                    <p:cond delay="0"/>
                                  </p:stCondLst>
                                  <p:childTnLst>
                                    <p:animMotion origin="layout" path="M -3.33333E-6 -1.85185E-6 L 0.08868 0.0581 " pathEditMode="relative" rAng="0" ptsTypes="AA">
                                      <p:cBhvr>
                                        <p:cTn id="112" dur="2000" fill="hold"/>
                                        <p:tgtEl>
                                          <p:spTgt spid="37"/>
                                        </p:tgtEl>
                                        <p:attrNameLst>
                                          <p:attrName>ppt_x</p:attrName>
                                          <p:attrName>ppt_y</p:attrName>
                                        </p:attrNameLst>
                                      </p:cBhvr>
                                      <p:rCtr x="4427" y="2894"/>
                                    </p:animMotion>
                                  </p:childTnLst>
                                </p:cTn>
                              </p:par>
                            </p:childTnLst>
                          </p:cTn>
                        </p:par>
                      </p:childTnLst>
                    </p:cTn>
                  </p:par>
                  <p:par>
                    <p:cTn id="113" fill="hold">
                      <p:stCondLst>
                        <p:cond delay="indefinite"/>
                      </p:stCondLst>
                      <p:childTnLst>
                        <p:par>
                          <p:cTn id="114" fill="hold">
                            <p:stCondLst>
                              <p:cond delay="0"/>
                            </p:stCondLst>
                            <p:childTnLst>
                              <p:par>
                                <p:cTn id="115" presetID="12" presetClass="entr" presetSubtype="8"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p:tgtEl>
                                          <p:spTgt spid="38"/>
                                        </p:tgtEl>
                                        <p:attrNameLst>
                                          <p:attrName>ppt_x</p:attrName>
                                        </p:attrNameLst>
                                      </p:cBhvr>
                                      <p:tavLst>
                                        <p:tav tm="0">
                                          <p:val>
                                            <p:strVal val="#ppt_x-#ppt_w*1.125000"/>
                                          </p:val>
                                        </p:tav>
                                        <p:tav tm="100000">
                                          <p:val>
                                            <p:strVal val="#ppt_x"/>
                                          </p:val>
                                        </p:tav>
                                      </p:tavLst>
                                    </p:anim>
                                    <p:animEffect transition="in" filter="wipe(right)">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1000"/>
                                        <p:tgtEl>
                                          <p:spTgt spid="40"/>
                                        </p:tgtEl>
                                      </p:cBhvr>
                                    </p:animEffect>
                                    <p:anim calcmode="lin" valueType="num">
                                      <p:cBhvr>
                                        <p:cTn id="124" dur="1000" fill="hold"/>
                                        <p:tgtEl>
                                          <p:spTgt spid="40"/>
                                        </p:tgtEl>
                                        <p:attrNameLst>
                                          <p:attrName>ppt_x</p:attrName>
                                        </p:attrNameLst>
                                      </p:cBhvr>
                                      <p:tavLst>
                                        <p:tav tm="0">
                                          <p:val>
                                            <p:strVal val="#ppt_x"/>
                                          </p:val>
                                        </p:tav>
                                        <p:tav tm="100000">
                                          <p:val>
                                            <p:strVal val="#ppt_x"/>
                                          </p:val>
                                        </p:tav>
                                      </p:tavLst>
                                    </p:anim>
                                    <p:anim calcmode="lin" valueType="num">
                                      <p:cBhvr>
                                        <p:cTn id="125" dur="1000" fill="hold"/>
                                        <p:tgtEl>
                                          <p:spTgt spid="40"/>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strVal val="#ppt_x"/>
                                          </p:val>
                                        </p:tav>
                                        <p:tav tm="100000">
                                          <p:val>
                                            <p:strVal val="#ppt_x"/>
                                          </p:val>
                                        </p:tav>
                                      </p:tavLst>
                                    </p:anim>
                                    <p:anim calcmode="lin" valueType="num">
                                      <p:cBhvr>
                                        <p:cTn id="1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81078" y="1995807"/>
            <a:ext cx="684389" cy="646331"/>
          </a:xfrm>
          <a:prstGeom prst="rect">
            <a:avLst/>
          </a:prstGeom>
          <a:ln>
            <a:noFill/>
          </a:ln>
        </p:spPr>
        <p:txBody>
          <a:bodyPr wrap="square">
            <a:spAutoFit/>
          </a:bodyPr>
          <a:lstStyle/>
          <a:p>
            <a:pPr algn="r" rtl="1"/>
            <a:r>
              <a:rPr lang="ar-SA"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164073" y="313486"/>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11</a:t>
            </a:r>
            <a:r>
              <a:rPr lang="ar-SA" sz="3600" dirty="0">
                <a:latin typeface="Sakkal Majalla" panose="02000000000000000000" pitchFamily="2" charset="-78"/>
                <a:cs typeface="Sakkal Majalla" panose="02000000000000000000" pitchFamily="2" charset="-78"/>
              </a:rPr>
              <a:t> س  +  </a:t>
            </a:r>
            <a:r>
              <a:rPr lang="ar-BH" sz="3600" dirty="0">
                <a:latin typeface="Sakkal Majalla" panose="02000000000000000000" pitchFamily="2" charset="-78"/>
                <a:cs typeface="Sakkal Majalla" panose="02000000000000000000" pitchFamily="2" charset="-78"/>
              </a:rPr>
              <a:t>30</a:t>
            </a:r>
            <a:endParaRPr lang="ar-SA" sz="3600" baseline="30000" dirty="0">
              <a:latin typeface="Sakkal Majalla" panose="02000000000000000000" pitchFamily="2" charset="-78"/>
              <a:cs typeface="Sakkal Majalla" panose="02000000000000000000" pitchFamily="2" charset="-78"/>
            </a:endParaRPr>
          </a:p>
        </p:txBody>
      </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727113"/>
            <a:ext cx="0" cy="513146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0" y="944128"/>
            <a:ext cx="4417295"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سالبة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موجبة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43439" y="1981538"/>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7238226" y="1986329"/>
            <a:ext cx="1421659"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11</a:t>
            </a:r>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69B80E6A-2C20-4458-B503-507E5F97AF31}"/>
              </a:ext>
            </a:extLst>
          </p:cNvPr>
          <p:cNvSpPr/>
          <p:nvPr/>
        </p:nvSpPr>
        <p:spPr>
          <a:xfrm>
            <a:off x="6455398" y="1989300"/>
            <a:ext cx="93132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30</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41190" y="1981534"/>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66678"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30</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15</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029968" y="2095152"/>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30</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48215" y="4351558"/>
            <a:ext cx="4269081"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جمعهما </a:t>
            </a:r>
            <a:r>
              <a:rPr lang="ar-BH" dirty="0">
                <a:solidFill>
                  <a:srgbClr val="FF00FF"/>
                </a:solidFill>
              </a:rPr>
              <a:t>11</a:t>
            </a:r>
            <a:endParaRPr lang="ar-SA" baseline="30000" dirty="0">
              <a:solidFill>
                <a:srgbClr val="FF00FF"/>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متشابهة</a:t>
            </a:r>
            <a:r>
              <a:rPr lang="ar-BH" dirty="0"/>
              <a:t> لأن إشارة جـ </a:t>
            </a:r>
            <a:r>
              <a:rPr lang="ar-BH" dirty="0">
                <a:solidFill>
                  <a:srgbClr val="FF0000"/>
                </a:solidFill>
              </a:rPr>
              <a:t>موجبة</a:t>
            </a:r>
            <a:r>
              <a:rPr lang="ar-BH" dirty="0"/>
              <a:t>  وتكون هي إشارة </a:t>
            </a:r>
            <a:r>
              <a:rPr lang="ar-BH" dirty="0">
                <a:solidFill>
                  <a:srgbClr val="FF00FF"/>
                </a:solidFill>
              </a:rPr>
              <a:t>ب</a:t>
            </a:r>
            <a:r>
              <a:rPr lang="ar-BH" dirty="0"/>
              <a:t> نفسها.  </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6727304" y="29385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212848" y="1905246"/>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 name="Group 51">
            <a:extLst>
              <a:ext uri="{FF2B5EF4-FFF2-40B4-BE49-F238E27FC236}">
                <a16:creationId xmlns:a16="http://schemas.microsoft.com/office/drawing/2014/main" id="{02E0F9E1-9A16-48DC-9A2E-73143C1B9C79}"/>
              </a:ext>
            </a:extLst>
          </p:cNvPr>
          <p:cNvGrpSpPr/>
          <p:nvPr/>
        </p:nvGrpSpPr>
        <p:grpSpPr>
          <a:xfrm>
            <a:off x="5187850" y="3056617"/>
            <a:ext cx="931323" cy="523220"/>
            <a:chOff x="5175608" y="1685508"/>
            <a:chExt cx="931323" cy="523220"/>
          </a:xfrm>
        </p:grpSpPr>
        <p:sp>
          <p:nvSpPr>
            <p:cNvPr id="53" name="Rectangle 52">
              <a:extLst>
                <a:ext uri="{FF2B5EF4-FFF2-40B4-BE49-F238E27FC236}">
                  <a16:creationId xmlns:a16="http://schemas.microsoft.com/office/drawing/2014/main" id="{D2EA3CD0-3DF2-40F2-89BA-CF7E7F4C237A}"/>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CB89939-6FCE-425B-A4B6-886DEE7B932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10</a:t>
              </a:r>
              <a:endParaRPr lang="en-US" sz="2800" dirty="0">
                <a:solidFill>
                  <a:schemeClr val="tx1"/>
                </a:solidFill>
              </a:endParaRPr>
            </a:p>
          </p:txBody>
        </p:sp>
      </p:grpSp>
      <p:grpSp>
        <p:nvGrpSpPr>
          <p:cNvPr id="51" name="Group 50">
            <a:extLst>
              <a:ext uri="{FF2B5EF4-FFF2-40B4-BE49-F238E27FC236}">
                <a16:creationId xmlns:a16="http://schemas.microsoft.com/office/drawing/2014/main" id="{D59FE2A6-B09D-4DF5-B20D-98D6A2B3EB89}"/>
              </a:ext>
            </a:extLst>
          </p:cNvPr>
          <p:cNvGrpSpPr/>
          <p:nvPr/>
        </p:nvGrpSpPr>
        <p:grpSpPr>
          <a:xfrm>
            <a:off x="968588" y="126004"/>
            <a:ext cx="11014749" cy="5773960"/>
            <a:chOff x="0" y="-10130"/>
            <a:chExt cx="5471870" cy="3155271"/>
          </a:xfrm>
        </p:grpSpPr>
        <p:grpSp>
          <p:nvGrpSpPr>
            <p:cNvPr id="55" name="Group 54">
              <a:extLst>
                <a:ext uri="{FF2B5EF4-FFF2-40B4-BE49-F238E27FC236}">
                  <a16:creationId xmlns:a16="http://schemas.microsoft.com/office/drawing/2014/main" id="{3D1E53E6-C476-4AB0-ABC9-AACC87A77DDF}"/>
                </a:ext>
              </a:extLst>
            </p:cNvPr>
            <p:cNvGrpSpPr/>
            <p:nvPr/>
          </p:nvGrpSpPr>
          <p:grpSpPr>
            <a:xfrm>
              <a:off x="0" y="50334"/>
              <a:ext cx="5471870" cy="3094807"/>
              <a:chOff x="0" y="0"/>
              <a:chExt cx="5471870" cy="3094807"/>
            </a:xfrm>
          </p:grpSpPr>
          <p:cxnSp>
            <p:nvCxnSpPr>
              <p:cNvPr id="57" name="Straight Connector 56">
                <a:extLst>
                  <a:ext uri="{FF2B5EF4-FFF2-40B4-BE49-F238E27FC236}">
                    <a16:creationId xmlns:a16="http://schemas.microsoft.com/office/drawing/2014/main" id="{4E3CEE1D-6ACB-4BD3-BDF1-7C83F1A3A4D5}"/>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68B8B5-3DA6-45B0-8E58-833B85959097}"/>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186ABE78-9ECC-4029-A341-07668139E774}"/>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6" name="Text Box 39">
              <a:extLst>
                <a:ext uri="{FF2B5EF4-FFF2-40B4-BE49-F238E27FC236}">
                  <a16:creationId xmlns:a16="http://schemas.microsoft.com/office/drawing/2014/main" id="{5B876597-8004-4D6A-95ED-D28FD52B569D}"/>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grpSp>
        <p:nvGrpSpPr>
          <p:cNvPr id="41" name="Group 40">
            <a:extLst>
              <a:ext uri="{FF2B5EF4-FFF2-40B4-BE49-F238E27FC236}">
                <a16:creationId xmlns:a16="http://schemas.microsoft.com/office/drawing/2014/main" id="{23F49BE0-A826-4BE1-9DF8-B3337FB10EBA}"/>
              </a:ext>
            </a:extLst>
          </p:cNvPr>
          <p:cNvGrpSpPr/>
          <p:nvPr/>
        </p:nvGrpSpPr>
        <p:grpSpPr>
          <a:xfrm>
            <a:off x="5175608" y="3498731"/>
            <a:ext cx="931323" cy="523220"/>
            <a:chOff x="5175608" y="1685508"/>
            <a:chExt cx="931323" cy="523220"/>
          </a:xfrm>
        </p:grpSpPr>
        <p:sp>
          <p:nvSpPr>
            <p:cNvPr id="42" name="Rectangle 41">
              <a:extLst>
                <a:ext uri="{FF2B5EF4-FFF2-40B4-BE49-F238E27FC236}">
                  <a16:creationId xmlns:a16="http://schemas.microsoft.com/office/drawing/2014/main" id="{D03C3405-80D4-4D37-8C98-0D1F1FDB0433}"/>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690BA98-EF55-4EB3-9863-A0B5DCE86564}"/>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5 ، 6</a:t>
              </a:r>
              <a:endParaRPr lang="en-US" sz="2800" dirty="0">
                <a:solidFill>
                  <a:schemeClr val="tx1"/>
                </a:solidFill>
              </a:endParaRPr>
            </a:p>
          </p:txBody>
        </p:sp>
      </p:grpSp>
      <p:sp>
        <p:nvSpPr>
          <p:cNvPr id="36" name="TextBox 35">
            <a:extLst>
              <a:ext uri="{FF2B5EF4-FFF2-40B4-BE49-F238E27FC236}">
                <a16:creationId xmlns:a16="http://schemas.microsoft.com/office/drawing/2014/main" id="{A0C2746A-4840-418C-B0BA-935EF1DC44E1}"/>
              </a:ext>
            </a:extLst>
          </p:cNvPr>
          <p:cNvSpPr txBox="1"/>
          <p:nvPr/>
        </p:nvSpPr>
        <p:spPr>
          <a:xfrm>
            <a:off x="5653135" y="3510773"/>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5</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199043" y="3498731"/>
            <a:ext cx="548105"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6</a:t>
            </a:r>
            <a:endParaRPr lang="en-US" sz="2800" dirty="0">
              <a:solidFill>
                <a:schemeClr val="tx1"/>
              </a:solidFill>
            </a:endParaRPr>
          </a:p>
        </p:txBody>
      </p:sp>
    </p:spTree>
    <p:extLst>
      <p:ext uri="{BB962C8B-B14F-4D97-AF65-F5344CB8AC3E}">
        <p14:creationId xmlns:p14="http://schemas.microsoft.com/office/powerpoint/2010/main" val="4201047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1.25E-6 3.7037E-7 L 1.25E-6 0.13241 " pathEditMode="relative" rAng="0" ptsTypes="AA">
                                      <p:cBhvr>
                                        <p:cTn id="51" dur="2000" fill="hold"/>
                                        <p:tgtEl>
                                          <p:spTgt spid="14"/>
                                        </p:tgtEl>
                                        <p:attrNameLst>
                                          <p:attrName>ppt_x</p:attrName>
                                          <p:attrName>ppt_y</p:attrName>
                                        </p:attrNameLst>
                                      </p:cBhvr>
                                      <p:rCtr x="0" y="6620"/>
                                    </p:animMotion>
                                  </p:childTnLst>
                                </p:cTn>
                              </p:par>
                              <p:par>
                                <p:cTn id="52" presetID="42" presetClass="path" presetSubtype="0" accel="50000" decel="50000" fill="hold" grpId="0" nodeType="withEffect">
                                  <p:stCondLst>
                                    <p:cond delay="0"/>
                                  </p:stCondLst>
                                  <p:childTnLst>
                                    <p:animMotion origin="layout" path="M 1.66667E-6 3.7037E-7 L -0.13099 0.13102 " pathEditMode="relative" rAng="0" ptsTypes="AA">
                                      <p:cBhvr>
                                        <p:cTn id="53" dur="2000" fill="hold"/>
                                        <p:tgtEl>
                                          <p:spTgt spid="20"/>
                                        </p:tgtEl>
                                        <p:attrNameLst>
                                          <p:attrName>ppt_x</p:attrName>
                                          <p:attrName>ppt_y</p:attrName>
                                        </p:attrNameLst>
                                      </p:cBhvr>
                                      <p:rCtr x="-6549" y="6551"/>
                                    </p:animMotion>
                                  </p:childTnLst>
                                </p:cTn>
                              </p:par>
                              <p:par>
                                <p:cTn id="54" presetID="1" presetClass="exit"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p:tgtEl>
                                          <p:spTgt spid="25"/>
                                        </p:tgtEl>
                                        <p:attrNameLst>
                                          <p:attrName>ppt_x</p:attrName>
                                        </p:attrNameLst>
                                      </p:cBhvr>
                                      <p:tavLst>
                                        <p:tav tm="0">
                                          <p:val>
                                            <p:strVal val="#ppt_x+#ppt_w*1.125000"/>
                                          </p:val>
                                        </p:tav>
                                        <p:tav tm="100000">
                                          <p:val>
                                            <p:strVal val="#ppt_x"/>
                                          </p:val>
                                        </p:tav>
                                      </p:tavLst>
                                    </p:anim>
                                    <p:animEffect transition="in" filter="wipe(left)">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ppt_x</p:attrName>
                                        </p:attrNameLst>
                                      </p:cBhvr>
                                      <p:tavLst>
                                        <p:tav tm="0">
                                          <p:val>
                                            <p:strVal val="#ppt_x+#ppt_w*1.125000"/>
                                          </p:val>
                                        </p:tav>
                                        <p:tav tm="100000">
                                          <p:val>
                                            <p:strVal val="#ppt_x"/>
                                          </p:val>
                                        </p:tav>
                                      </p:tavLst>
                                    </p:anim>
                                    <p:animEffect transition="in" filter="wipe(left)">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2" fill="hold" nodeType="click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additive="base">
                                        <p:cTn id="80" dur="500"/>
                                        <p:tgtEl>
                                          <p:spTgt spid="52"/>
                                        </p:tgtEl>
                                        <p:attrNameLst>
                                          <p:attrName>ppt_x</p:attrName>
                                        </p:attrNameLst>
                                      </p:cBhvr>
                                      <p:tavLst>
                                        <p:tav tm="0">
                                          <p:val>
                                            <p:strVal val="#ppt_x+#ppt_w*1.125000"/>
                                          </p:val>
                                        </p:tav>
                                        <p:tav tm="100000">
                                          <p:val>
                                            <p:strVal val="#ppt_x"/>
                                          </p:val>
                                        </p:tav>
                                      </p:tavLst>
                                    </p:anim>
                                    <p:animEffect transition="in" filter="wipe(left)">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2" fill="hold" nodeType="click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500"/>
                                        <p:tgtEl>
                                          <p:spTgt spid="41"/>
                                        </p:tgtEl>
                                        <p:attrNameLst>
                                          <p:attrName>ppt_x</p:attrName>
                                        </p:attrNameLst>
                                      </p:cBhvr>
                                      <p:tavLst>
                                        <p:tav tm="0">
                                          <p:val>
                                            <p:strVal val="#ppt_x+#ppt_w*1.125000"/>
                                          </p:val>
                                        </p:tav>
                                        <p:tav tm="100000">
                                          <p:val>
                                            <p:strVal val="#ppt_x"/>
                                          </p:val>
                                        </p:tav>
                                      </p:tavLst>
                                    </p:anim>
                                    <p:animEffect transition="in" filter="wipe(left)">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8"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p:tgtEl>
                                          <p:spTgt spid="34"/>
                                        </p:tgtEl>
                                        <p:attrNameLst>
                                          <p:attrName>ppt_x</p:attrName>
                                        </p:attrNameLst>
                                      </p:cBhvr>
                                      <p:tavLst>
                                        <p:tav tm="0">
                                          <p:val>
                                            <p:strVal val="#ppt_x-#ppt_w*1.125000"/>
                                          </p:val>
                                        </p:tav>
                                        <p:tav tm="100000">
                                          <p:val>
                                            <p:strVal val="#ppt_x"/>
                                          </p:val>
                                        </p:tav>
                                      </p:tavLst>
                                    </p:anim>
                                    <p:animEffect transition="in" filter="wipe(right)">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up)">
                                      <p:cBhvr>
                                        <p:cTn id="98" dur="500"/>
                                        <p:tgtEl>
                                          <p:spTgt spid="2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wipe(left)">
                                      <p:cBhvr>
                                        <p:cTn id="101" dur="500"/>
                                        <p:tgtEl>
                                          <p:spTgt spid="31"/>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xit" presetSubtype="4" fill="hold" nodeType="clickEffect">
                                  <p:stCondLst>
                                    <p:cond delay="0"/>
                                  </p:stCondLst>
                                  <p:childTnLst>
                                    <p:anim calcmode="lin" valueType="num">
                                      <p:cBhvr additive="base">
                                        <p:cTn id="105" dur="500"/>
                                        <p:tgtEl>
                                          <p:spTgt spid="25"/>
                                        </p:tgtEl>
                                        <p:attrNameLst>
                                          <p:attrName>ppt_x</p:attrName>
                                        </p:attrNameLst>
                                      </p:cBhvr>
                                      <p:tavLst>
                                        <p:tav tm="0">
                                          <p:val>
                                            <p:strVal val="ppt_x"/>
                                          </p:val>
                                        </p:tav>
                                        <p:tav tm="100000">
                                          <p:val>
                                            <p:strVal val="ppt_x"/>
                                          </p:val>
                                        </p:tav>
                                      </p:tavLst>
                                    </p:anim>
                                    <p:anim calcmode="lin" valueType="num">
                                      <p:cBhvr additive="base">
                                        <p:cTn id="106" dur="500"/>
                                        <p:tgtEl>
                                          <p:spTgt spid="25"/>
                                        </p:tgtEl>
                                        <p:attrNameLst>
                                          <p:attrName>ppt_y</p:attrName>
                                        </p:attrNameLst>
                                      </p:cBhvr>
                                      <p:tavLst>
                                        <p:tav tm="0">
                                          <p:val>
                                            <p:strVal val="ppt_y"/>
                                          </p:val>
                                        </p:tav>
                                        <p:tav tm="100000">
                                          <p:val>
                                            <p:strVal val="1+ppt_h/2"/>
                                          </p:val>
                                        </p:tav>
                                      </p:tavLst>
                                    </p:anim>
                                    <p:set>
                                      <p:cBhvr>
                                        <p:cTn id="107" dur="1" fill="hold">
                                          <p:stCondLst>
                                            <p:cond delay="499"/>
                                          </p:stCondLst>
                                        </p:cTn>
                                        <p:tgtEl>
                                          <p:spTgt spid="25"/>
                                        </p:tgtEl>
                                        <p:attrNameLst>
                                          <p:attrName>style.visibility</p:attrName>
                                        </p:attrNameLst>
                                      </p:cBhvr>
                                      <p:to>
                                        <p:strVal val="hidden"/>
                                      </p:to>
                                    </p:set>
                                  </p:childTnLst>
                                </p:cTn>
                              </p:par>
                              <p:par>
                                <p:cTn id="108" presetID="2" presetClass="exit" presetSubtype="4" fill="hold" nodeType="withEffect">
                                  <p:stCondLst>
                                    <p:cond delay="0"/>
                                  </p:stCondLst>
                                  <p:childTnLst>
                                    <p:anim calcmode="lin" valueType="num">
                                      <p:cBhvr additive="base">
                                        <p:cTn id="109" dur="500"/>
                                        <p:tgtEl>
                                          <p:spTgt spid="52"/>
                                        </p:tgtEl>
                                        <p:attrNameLst>
                                          <p:attrName>ppt_x</p:attrName>
                                        </p:attrNameLst>
                                      </p:cBhvr>
                                      <p:tavLst>
                                        <p:tav tm="0">
                                          <p:val>
                                            <p:strVal val="ppt_x"/>
                                          </p:val>
                                        </p:tav>
                                        <p:tav tm="100000">
                                          <p:val>
                                            <p:strVal val="ppt_x"/>
                                          </p:val>
                                        </p:tav>
                                      </p:tavLst>
                                    </p:anim>
                                    <p:anim calcmode="lin" valueType="num">
                                      <p:cBhvr additive="base">
                                        <p:cTn id="110" dur="500"/>
                                        <p:tgtEl>
                                          <p:spTgt spid="52"/>
                                        </p:tgtEl>
                                        <p:attrNameLst>
                                          <p:attrName>ppt_y</p:attrName>
                                        </p:attrNameLst>
                                      </p:cBhvr>
                                      <p:tavLst>
                                        <p:tav tm="0">
                                          <p:val>
                                            <p:strVal val="ppt_y"/>
                                          </p:val>
                                        </p:tav>
                                        <p:tav tm="100000">
                                          <p:val>
                                            <p:strVal val="1+ppt_h/2"/>
                                          </p:val>
                                        </p:tav>
                                      </p:tavLst>
                                    </p:anim>
                                    <p:set>
                                      <p:cBhvr>
                                        <p:cTn id="111" dur="1" fill="hold">
                                          <p:stCondLst>
                                            <p:cond delay="499"/>
                                          </p:stCondLst>
                                        </p:cTn>
                                        <p:tgtEl>
                                          <p:spTgt spid="52"/>
                                        </p:tgtEl>
                                        <p:attrNameLst>
                                          <p:attrName>style.visibility</p:attrName>
                                        </p:attrNameLst>
                                      </p:cBhvr>
                                      <p:to>
                                        <p:strVal val="hidden"/>
                                      </p:to>
                                    </p:set>
                                  </p:childTnLst>
                                </p:cTn>
                              </p:par>
                              <p:par>
                                <p:cTn id="112" presetID="2" presetClass="exit" presetSubtype="4" fill="hold" nodeType="withEffect">
                                  <p:stCondLst>
                                    <p:cond delay="0"/>
                                  </p:stCondLst>
                                  <p:childTnLst>
                                    <p:anim calcmode="lin" valueType="num">
                                      <p:cBhvr additive="base">
                                        <p:cTn id="113" dur="500"/>
                                        <p:tgtEl>
                                          <p:spTgt spid="28"/>
                                        </p:tgtEl>
                                        <p:attrNameLst>
                                          <p:attrName>ppt_x</p:attrName>
                                        </p:attrNameLst>
                                      </p:cBhvr>
                                      <p:tavLst>
                                        <p:tav tm="0">
                                          <p:val>
                                            <p:strVal val="ppt_x"/>
                                          </p:val>
                                        </p:tav>
                                        <p:tav tm="100000">
                                          <p:val>
                                            <p:strVal val="ppt_x"/>
                                          </p:val>
                                        </p:tav>
                                      </p:tavLst>
                                    </p:anim>
                                    <p:anim calcmode="lin" valueType="num">
                                      <p:cBhvr additive="base">
                                        <p:cTn id="114" dur="500"/>
                                        <p:tgtEl>
                                          <p:spTgt spid="28"/>
                                        </p:tgtEl>
                                        <p:attrNameLst>
                                          <p:attrName>ppt_y</p:attrName>
                                        </p:attrNameLst>
                                      </p:cBhvr>
                                      <p:tavLst>
                                        <p:tav tm="0">
                                          <p:val>
                                            <p:strVal val="ppt_y"/>
                                          </p:val>
                                        </p:tav>
                                        <p:tav tm="100000">
                                          <p:val>
                                            <p:strVal val="1+ppt_h/2"/>
                                          </p:val>
                                        </p:tav>
                                      </p:tavLst>
                                    </p:anim>
                                    <p:set>
                                      <p:cBhvr>
                                        <p:cTn id="115" dur="1" fill="hold">
                                          <p:stCondLst>
                                            <p:cond delay="499"/>
                                          </p:stCondLst>
                                        </p:cTn>
                                        <p:tgtEl>
                                          <p:spTgt spid="28"/>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childTnLst>
                                </p:cTn>
                              </p:par>
                              <p:par>
                                <p:cTn id="122" presetID="42" presetClass="path" presetSubtype="0" accel="50000" decel="50000" fill="hold" grpId="1" nodeType="withEffect">
                                  <p:stCondLst>
                                    <p:cond delay="0"/>
                                  </p:stCondLst>
                                  <p:childTnLst>
                                    <p:animMotion origin="layout" path="M -1.66667E-6 0 L 0.17709 -0.07523 " pathEditMode="relative" rAng="0" ptsTypes="AA">
                                      <p:cBhvr>
                                        <p:cTn id="123" dur="2000" fill="hold"/>
                                        <p:tgtEl>
                                          <p:spTgt spid="36"/>
                                        </p:tgtEl>
                                        <p:attrNameLst>
                                          <p:attrName>ppt_x</p:attrName>
                                          <p:attrName>ppt_y</p:attrName>
                                        </p:attrNameLst>
                                      </p:cBhvr>
                                      <p:rCtr x="8854" y="-3773"/>
                                    </p:animMotion>
                                  </p:childTnLst>
                                </p:cTn>
                              </p:par>
                              <p:par>
                                <p:cTn id="124" presetID="42" presetClass="path" presetSubtype="0" accel="50000" decel="50000" fill="hold" grpId="1" nodeType="withEffect">
                                  <p:stCondLst>
                                    <p:cond delay="0"/>
                                  </p:stCondLst>
                                  <p:childTnLst>
                                    <p:animMotion origin="layout" path="M 1.875E-6 3.7037E-7 L 0.08646 -0.0706 " pathEditMode="relative" rAng="0" ptsTypes="AA">
                                      <p:cBhvr>
                                        <p:cTn id="125" dur="2000" fill="hold"/>
                                        <p:tgtEl>
                                          <p:spTgt spid="37"/>
                                        </p:tgtEl>
                                        <p:attrNameLst>
                                          <p:attrName>ppt_x</p:attrName>
                                          <p:attrName>ppt_y</p:attrName>
                                        </p:attrNameLst>
                                      </p:cBhvr>
                                      <p:rCtr x="4323" y="-3542"/>
                                    </p:animMotion>
                                  </p:childTnLst>
                                </p:cTn>
                              </p:par>
                            </p:childTnLst>
                          </p:cTn>
                        </p:par>
                      </p:childTnLst>
                    </p:cTn>
                  </p:par>
                  <p:par>
                    <p:cTn id="126" fill="hold">
                      <p:stCondLst>
                        <p:cond delay="indefinite"/>
                      </p:stCondLst>
                      <p:childTnLst>
                        <p:par>
                          <p:cTn id="127" fill="hold">
                            <p:stCondLst>
                              <p:cond delay="0"/>
                            </p:stCondLst>
                            <p:childTnLst>
                              <p:par>
                                <p:cTn id="128" presetID="12" presetClass="entr" presetSubtype="8" fill="hold" grpId="0" nodeType="clickEffect">
                                  <p:stCondLst>
                                    <p:cond delay="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500"/>
                                        <p:tgtEl>
                                          <p:spTgt spid="38"/>
                                        </p:tgtEl>
                                        <p:attrNameLst>
                                          <p:attrName>ppt_x</p:attrName>
                                        </p:attrNameLst>
                                      </p:cBhvr>
                                      <p:tavLst>
                                        <p:tav tm="0">
                                          <p:val>
                                            <p:strVal val="#ppt_x-#ppt_w*1.125000"/>
                                          </p:val>
                                        </p:tav>
                                        <p:tav tm="100000">
                                          <p:val>
                                            <p:strVal val="#ppt_x"/>
                                          </p:val>
                                        </p:tav>
                                      </p:tavLst>
                                    </p:anim>
                                    <p:animEffect transition="in" filter="wipe(right)">
                                      <p:cBhvr>
                                        <p:cTn id="131" dur="500"/>
                                        <p:tgtEl>
                                          <p:spTgt spid="38"/>
                                        </p:tgtEl>
                                      </p:cBhvr>
                                    </p:animEffect>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fade">
                                      <p:cBhvr>
                                        <p:cTn id="136" dur="1000"/>
                                        <p:tgtEl>
                                          <p:spTgt spid="40"/>
                                        </p:tgtEl>
                                      </p:cBhvr>
                                    </p:animEffect>
                                    <p:anim calcmode="lin" valueType="num">
                                      <p:cBhvr>
                                        <p:cTn id="137" dur="1000" fill="hold"/>
                                        <p:tgtEl>
                                          <p:spTgt spid="40"/>
                                        </p:tgtEl>
                                        <p:attrNameLst>
                                          <p:attrName>ppt_x</p:attrName>
                                        </p:attrNameLst>
                                      </p:cBhvr>
                                      <p:tavLst>
                                        <p:tav tm="0">
                                          <p:val>
                                            <p:strVal val="#ppt_x"/>
                                          </p:val>
                                        </p:tav>
                                        <p:tav tm="100000">
                                          <p:val>
                                            <p:strVal val="#ppt_x"/>
                                          </p:val>
                                        </p:tav>
                                      </p:tavLst>
                                    </p:anim>
                                    <p:anim calcmode="lin" valueType="num">
                                      <p:cBhvr>
                                        <p:cTn id="138" dur="1000" fill="hold"/>
                                        <p:tgtEl>
                                          <p:spTgt spid="40"/>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1000"/>
                                        <p:tgtEl>
                                          <p:spTgt spid="39"/>
                                        </p:tgtEl>
                                      </p:cBhvr>
                                    </p:animEffect>
                                    <p:anim calcmode="lin" valueType="num">
                                      <p:cBhvr>
                                        <p:cTn id="142" dur="1000" fill="hold"/>
                                        <p:tgtEl>
                                          <p:spTgt spid="39"/>
                                        </p:tgtEl>
                                        <p:attrNameLst>
                                          <p:attrName>ppt_x</p:attrName>
                                        </p:attrNameLst>
                                      </p:cBhvr>
                                      <p:tavLst>
                                        <p:tav tm="0">
                                          <p:val>
                                            <p:strVal val="#ppt_x"/>
                                          </p:val>
                                        </p:tav>
                                        <p:tav tm="100000">
                                          <p:val>
                                            <p:strVal val="#ppt_x"/>
                                          </p:val>
                                        </p:tav>
                                      </p:tavLst>
                                    </p:anim>
                                    <p:anim calcmode="lin" valueType="num">
                                      <p:cBhvr>
                                        <p:cTn id="14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6" grpId="0"/>
      <p:bldP spid="17" grpId="0"/>
      <p:bldP spid="18" grpId="0"/>
      <p:bldP spid="20" grpId="0"/>
      <p:bldP spid="20" grpId="1"/>
      <p:bldP spid="19" grpId="0"/>
      <p:bldP spid="19" grpId="1"/>
      <p:bldP spid="24" grpId="0" animBg="1"/>
      <p:bldP spid="32" grpId="0"/>
      <p:bldP spid="33" grpId="0"/>
      <p:bldP spid="34" grpId="0"/>
      <p:bldP spid="38" grpId="0"/>
      <p:bldP spid="39" grpId="0"/>
      <p:bldP spid="40" grpId="0"/>
      <p:bldP spid="31" grpId="0" animBg="1"/>
      <p:bldP spid="36" grpId="0"/>
      <p:bldP spid="36" grpId="1"/>
      <p:bldP spid="37" grpId="0"/>
      <p:bldP spid="3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81078" y="1995807"/>
            <a:ext cx="505247"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م</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164073" y="313486"/>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21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م</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م</a:t>
            </a:r>
            <a:r>
              <a:rPr lang="ar-SA" sz="3600" spc="-100" baseline="30000" dirty="0">
                <a:latin typeface="Sakkal Majalla" panose="02000000000000000000" pitchFamily="2" charset="-78"/>
                <a:cs typeface="Sakkal Majalla" panose="02000000000000000000" pitchFamily="2" charset="-78"/>
              </a:rPr>
              <a:t>2</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727113"/>
            <a:ext cx="0" cy="513146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0" y="944128"/>
            <a:ext cx="4417295"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موجبة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موجبة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362048" y="2005285"/>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م</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7337977" y="1986329"/>
            <a:ext cx="132190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22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م</a:t>
            </a:r>
            <a:endParaRPr lang="ar-SA" sz="3600" baseline="300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69B80E6A-2C20-4458-B503-507E5F97AF31}"/>
              </a:ext>
            </a:extLst>
          </p:cNvPr>
          <p:cNvSpPr/>
          <p:nvPr/>
        </p:nvSpPr>
        <p:spPr>
          <a:xfrm>
            <a:off x="6455398" y="1989300"/>
            <a:ext cx="93132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21</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371054" y="199434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م</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36534"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8" name="Group 27">
            <a:extLst>
              <a:ext uri="{FF2B5EF4-FFF2-40B4-BE49-F238E27FC236}">
                <a16:creationId xmlns:a16="http://schemas.microsoft.com/office/drawing/2014/main" id="{0F5C02FF-2D28-48E9-B616-FD218CBCBD54}"/>
              </a:ext>
            </a:extLst>
          </p:cNvPr>
          <p:cNvGrpSpPr/>
          <p:nvPr/>
        </p:nvGrpSpPr>
        <p:grpSpPr>
          <a:xfrm>
            <a:off x="5156492" y="1946103"/>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21</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029968" y="2095152"/>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م</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م</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م</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21</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48215" y="4351558"/>
            <a:ext cx="4269081"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جمعهما </a:t>
            </a:r>
            <a:r>
              <a:rPr lang="ar-BH" dirty="0">
                <a:solidFill>
                  <a:srgbClr val="FF00FF"/>
                </a:solidFill>
              </a:rPr>
              <a:t>22</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29793" y="1943982"/>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30723" y="1953676"/>
            <a:ext cx="50842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21</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متشابهة</a:t>
            </a:r>
            <a:r>
              <a:rPr lang="ar-BH" dirty="0"/>
              <a:t> لأن إشارة جـ </a:t>
            </a:r>
            <a:r>
              <a:rPr lang="ar-BH" dirty="0">
                <a:solidFill>
                  <a:srgbClr val="FF0000"/>
                </a:solidFill>
              </a:rPr>
              <a:t>موجبة</a:t>
            </a:r>
            <a:r>
              <a:rPr lang="ar-BH" dirty="0"/>
              <a:t>  وتكون هي إشارة </a:t>
            </a:r>
            <a:r>
              <a:rPr lang="ar-BH" dirty="0">
                <a:solidFill>
                  <a:srgbClr val="FF00FF"/>
                </a:solidFill>
              </a:rPr>
              <a:t>ب</a:t>
            </a:r>
            <a:r>
              <a:rPr lang="ar-BH" dirty="0"/>
              <a:t> نفسها.  </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6727304" y="29385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212848" y="1905246"/>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 name="Group 51">
            <a:extLst>
              <a:ext uri="{FF2B5EF4-FFF2-40B4-BE49-F238E27FC236}">
                <a16:creationId xmlns:a16="http://schemas.microsoft.com/office/drawing/2014/main" id="{02E0F9E1-9A16-48DC-9A2E-73143C1B9C79}"/>
              </a:ext>
            </a:extLst>
          </p:cNvPr>
          <p:cNvGrpSpPr/>
          <p:nvPr/>
        </p:nvGrpSpPr>
        <p:grpSpPr>
          <a:xfrm>
            <a:off x="5156491" y="2366255"/>
            <a:ext cx="931323" cy="523220"/>
            <a:chOff x="5175608" y="1685508"/>
            <a:chExt cx="931323" cy="523220"/>
          </a:xfrm>
        </p:grpSpPr>
        <p:sp>
          <p:nvSpPr>
            <p:cNvPr id="53" name="Rectangle 52">
              <a:extLst>
                <a:ext uri="{FF2B5EF4-FFF2-40B4-BE49-F238E27FC236}">
                  <a16:creationId xmlns:a16="http://schemas.microsoft.com/office/drawing/2014/main" id="{D2EA3CD0-3DF2-40F2-89BA-CF7E7F4C237A}"/>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CB89939-6FCE-425B-A4B6-886DEE7B932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7</a:t>
              </a:r>
              <a:endParaRPr lang="en-US" sz="2800" dirty="0">
                <a:solidFill>
                  <a:schemeClr val="tx1"/>
                </a:solidFill>
              </a:endParaRPr>
            </a:p>
          </p:txBody>
        </p:sp>
      </p:grpSp>
      <p:sp>
        <p:nvSpPr>
          <p:cNvPr id="51" name="Rectangle 50">
            <a:extLst>
              <a:ext uri="{FF2B5EF4-FFF2-40B4-BE49-F238E27FC236}">
                <a16:creationId xmlns:a16="http://schemas.microsoft.com/office/drawing/2014/main" id="{F1065930-1146-4D50-B705-2CC254688C50}"/>
              </a:ext>
            </a:extLst>
          </p:cNvPr>
          <p:cNvSpPr/>
          <p:nvPr/>
        </p:nvSpPr>
        <p:spPr>
          <a:xfrm>
            <a:off x="6515375" y="990954"/>
            <a:ext cx="271342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م</a:t>
            </a:r>
            <a:r>
              <a:rPr lang="ar-SA" sz="3600" spc="-1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a:t>
            </a:r>
            <a:r>
              <a:rPr lang="ar-SA"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22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م</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21</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grpSp>
        <p:nvGrpSpPr>
          <p:cNvPr id="55" name="Group 54">
            <a:extLst>
              <a:ext uri="{FF2B5EF4-FFF2-40B4-BE49-F238E27FC236}">
                <a16:creationId xmlns:a16="http://schemas.microsoft.com/office/drawing/2014/main" id="{CAD21B47-3599-4F88-9B07-E420760CA4E8}"/>
              </a:ext>
            </a:extLst>
          </p:cNvPr>
          <p:cNvGrpSpPr/>
          <p:nvPr/>
        </p:nvGrpSpPr>
        <p:grpSpPr>
          <a:xfrm>
            <a:off x="968588" y="126004"/>
            <a:ext cx="11014749" cy="5773960"/>
            <a:chOff x="0" y="-10130"/>
            <a:chExt cx="5471870" cy="3155271"/>
          </a:xfrm>
        </p:grpSpPr>
        <p:grpSp>
          <p:nvGrpSpPr>
            <p:cNvPr id="56" name="Group 55">
              <a:extLst>
                <a:ext uri="{FF2B5EF4-FFF2-40B4-BE49-F238E27FC236}">
                  <a16:creationId xmlns:a16="http://schemas.microsoft.com/office/drawing/2014/main" id="{50654746-5B47-415E-9A07-E9814F2284A5}"/>
                </a:ext>
              </a:extLst>
            </p:cNvPr>
            <p:cNvGrpSpPr/>
            <p:nvPr/>
          </p:nvGrpSpPr>
          <p:grpSpPr>
            <a:xfrm>
              <a:off x="0" y="50334"/>
              <a:ext cx="5471870" cy="3094807"/>
              <a:chOff x="0" y="0"/>
              <a:chExt cx="5471870" cy="3094807"/>
            </a:xfrm>
          </p:grpSpPr>
          <p:cxnSp>
            <p:nvCxnSpPr>
              <p:cNvPr id="58" name="Straight Connector 57">
                <a:extLst>
                  <a:ext uri="{FF2B5EF4-FFF2-40B4-BE49-F238E27FC236}">
                    <a16:creationId xmlns:a16="http://schemas.microsoft.com/office/drawing/2014/main" id="{CA52DA33-E401-4D2D-904B-AE82FE2613E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7163AAE-FC39-4612-A841-C5CD9FA2F9E8}"/>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1FB5C83F-6870-4C5A-BC82-57A082B2A87F}"/>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7" name="Text Box 39">
              <a:extLst>
                <a:ext uri="{FF2B5EF4-FFF2-40B4-BE49-F238E27FC236}">
                  <a16:creationId xmlns:a16="http://schemas.microsoft.com/office/drawing/2014/main" id="{D3C310AD-D136-4A4A-90FA-32381EE08030}"/>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Tree>
    <p:extLst>
      <p:ext uri="{BB962C8B-B14F-4D97-AF65-F5344CB8AC3E}">
        <p14:creationId xmlns:p14="http://schemas.microsoft.com/office/powerpoint/2010/main" val="1663044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22" presetClass="entr" presetSubtype="2"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1"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p:tgtEl>
                                          <p:spTgt spid="32"/>
                                        </p:tgtEl>
                                        <p:attrNameLst>
                                          <p:attrName>ppt_x</p:attrName>
                                        </p:attrNameLst>
                                      </p:cBhvr>
                                      <p:tavLst>
                                        <p:tav tm="0">
                                          <p:val>
                                            <p:strVal val="#ppt_x-#ppt_w*1.125000"/>
                                          </p:val>
                                        </p:tav>
                                        <p:tav tm="100000">
                                          <p:val>
                                            <p:strVal val="#ppt_x"/>
                                          </p:val>
                                        </p:tav>
                                      </p:tavLst>
                                    </p:anim>
                                    <p:animEffect transition="in" filter="wipe(righ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4.79167E-6 -1.85185E-6 L -4.79167E-6 0.13241 " pathEditMode="relative" rAng="0" ptsTypes="AA">
                                      <p:cBhvr>
                                        <p:cTn id="58" dur="2000" fill="hold"/>
                                        <p:tgtEl>
                                          <p:spTgt spid="14"/>
                                        </p:tgtEl>
                                        <p:attrNameLst>
                                          <p:attrName>ppt_x</p:attrName>
                                          <p:attrName>ppt_y</p:attrName>
                                        </p:attrNameLst>
                                      </p:cBhvr>
                                      <p:rCtr x="0" y="6620"/>
                                    </p:animMotion>
                                  </p:childTnLst>
                                </p:cTn>
                              </p:par>
                              <p:par>
                                <p:cTn id="59" presetID="42" presetClass="path" presetSubtype="0" accel="50000" decel="50000" fill="hold" grpId="0" nodeType="withEffect">
                                  <p:stCondLst>
                                    <p:cond delay="0"/>
                                  </p:stCondLst>
                                  <p:childTnLst>
                                    <p:animMotion origin="layout" path="M 3.95833E-6 -1.48148E-6 L -0.12357 0.12963 " pathEditMode="relative" rAng="0" ptsTypes="AA">
                                      <p:cBhvr>
                                        <p:cTn id="60" dur="2000" fill="hold"/>
                                        <p:tgtEl>
                                          <p:spTgt spid="20"/>
                                        </p:tgtEl>
                                        <p:attrNameLst>
                                          <p:attrName>ppt_x</p:attrName>
                                          <p:attrName>ppt_y</p:attrName>
                                        </p:attrNameLst>
                                      </p:cBhvr>
                                      <p:rCtr x="-6185" y="6481"/>
                                    </p:animMotion>
                                  </p:childTnLst>
                                </p:cTn>
                              </p:par>
                              <p:par>
                                <p:cTn id="61" presetID="1" presetClass="exit"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p:tgtEl>
                                          <p:spTgt spid="33"/>
                                        </p:tgtEl>
                                        <p:attrNameLst>
                                          <p:attrName>ppt_x</p:attrName>
                                        </p:attrNameLst>
                                      </p:cBhvr>
                                      <p:tavLst>
                                        <p:tav tm="0">
                                          <p:val>
                                            <p:strVal val="#ppt_x-#ppt_w*1.125000"/>
                                          </p:val>
                                        </p:tav>
                                        <p:tav tm="100000">
                                          <p:val>
                                            <p:strVal val="#ppt_x"/>
                                          </p:val>
                                        </p:tav>
                                      </p:tavLst>
                                    </p:anim>
                                    <p:animEffect transition="in" filter="wipe(right)">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2"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p:tgtEl>
                                          <p:spTgt spid="28"/>
                                        </p:tgtEl>
                                        <p:attrNameLst>
                                          <p:attrName>ppt_x</p:attrName>
                                        </p:attrNameLst>
                                      </p:cBhvr>
                                      <p:tavLst>
                                        <p:tav tm="0">
                                          <p:val>
                                            <p:strVal val="#ppt_x+#ppt_w*1.125000"/>
                                          </p:val>
                                        </p:tav>
                                        <p:tav tm="100000">
                                          <p:val>
                                            <p:strVal val="#ppt_x"/>
                                          </p:val>
                                        </p:tav>
                                      </p:tavLst>
                                    </p:anim>
                                    <p:animEffect transition="in" filter="wipe(left)">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2"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p:tgtEl>
                                          <p:spTgt spid="52"/>
                                        </p:tgtEl>
                                        <p:attrNameLst>
                                          <p:attrName>ppt_x</p:attrName>
                                        </p:attrNameLst>
                                      </p:cBhvr>
                                      <p:tavLst>
                                        <p:tav tm="0">
                                          <p:val>
                                            <p:strVal val="#ppt_x+#ppt_w*1.125000"/>
                                          </p:val>
                                        </p:tav>
                                        <p:tav tm="100000">
                                          <p:val>
                                            <p:strVal val="#ppt_x"/>
                                          </p:val>
                                        </p:tav>
                                      </p:tavLst>
                                    </p:anim>
                                    <p:animEffect transition="in" filter="wipe(left)">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p:tgtEl>
                                          <p:spTgt spid="34"/>
                                        </p:tgtEl>
                                        <p:attrNameLst>
                                          <p:attrName>ppt_x</p:attrName>
                                        </p:attrNameLst>
                                      </p:cBhvr>
                                      <p:tavLst>
                                        <p:tav tm="0">
                                          <p:val>
                                            <p:strVal val="#ppt_x-#ppt_w*1.125000"/>
                                          </p:val>
                                        </p:tav>
                                        <p:tav tm="100000">
                                          <p:val>
                                            <p:strVal val="#ppt_x"/>
                                          </p:val>
                                        </p:tav>
                                      </p:tavLst>
                                    </p:anim>
                                    <p:animEffect transition="in" filter="wipe(right)">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nodeType="clickEffect">
                                  <p:stCondLst>
                                    <p:cond delay="0"/>
                                  </p:stCondLst>
                                  <p:childTnLst>
                                    <p:anim calcmode="lin" valueType="num">
                                      <p:cBhvr additive="base">
                                        <p:cTn id="100" dur="500"/>
                                        <p:tgtEl>
                                          <p:spTgt spid="52"/>
                                        </p:tgtEl>
                                        <p:attrNameLst>
                                          <p:attrName>ppt_x</p:attrName>
                                        </p:attrNameLst>
                                      </p:cBhvr>
                                      <p:tavLst>
                                        <p:tav tm="0">
                                          <p:val>
                                            <p:strVal val="ppt_x"/>
                                          </p:val>
                                        </p:tav>
                                        <p:tav tm="100000">
                                          <p:val>
                                            <p:strVal val="ppt_x"/>
                                          </p:val>
                                        </p:tav>
                                      </p:tavLst>
                                    </p:anim>
                                    <p:anim calcmode="lin" valueType="num">
                                      <p:cBhvr additive="base">
                                        <p:cTn id="101" dur="500"/>
                                        <p:tgtEl>
                                          <p:spTgt spid="52"/>
                                        </p:tgtEl>
                                        <p:attrNameLst>
                                          <p:attrName>ppt_y</p:attrName>
                                        </p:attrNameLst>
                                      </p:cBhvr>
                                      <p:tavLst>
                                        <p:tav tm="0">
                                          <p:val>
                                            <p:strVal val="ppt_y"/>
                                          </p:val>
                                        </p:tav>
                                        <p:tav tm="100000">
                                          <p:val>
                                            <p:strVal val="1+ppt_h/2"/>
                                          </p:val>
                                        </p:tav>
                                      </p:tavLst>
                                    </p:anim>
                                    <p:set>
                                      <p:cBhvr>
                                        <p:cTn id="102" dur="1" fill="hold">
                                          <p:stCondLst>
                                            <p:cond delay="499"/>
                                          </p:stCondLst>
                                        </p:cTn>
                                        <p:tgtEl>
                                          <p:spTgt spid="5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par>
                                <p:cTn id="109" presetID="42" presetClass="path" presetSubtype="0" accel="50000" decel="50000" fill="hold" grpId="1" nodeType="withEffect">
                                  <p:stCondLst>
                                    <p:cond delay="0"/>
                                  </p:stCondLst>
                                  <p:childTnLst>
                                    <p:animMotion origin="layout" path="M 1.25E-6 2.22222E-6 L 0.18581 0.14791 " pathEditMode="relative" rAng="0" ptsTypes="AA">
                                      <p:cBhvr>
                                        <p:cTn id="110" dur="2000" fill="hold"/>
                                        <p:tgtEl>
                                          <p:spTgt spid="36"/>
                                        </p:tgtEl>
                                        <p:attrNameLst>
                                          <p:attrName>ppt_x</p:attrName>
                                          <p:attrName>ppt_y</p:attrName>
                                        </p:attrNameLst>
                                      </p:cBhvr>
                                      <p:rCtr x="9284" y="7384"/>
                                    </p:animMotion>
                                  </p:childTnLst>
                                </p:cTn>
                              </p:par>
                              <p:par>
                                <p:cTn id="111" presetID="42" presetClass="path" presetSubtype="0" accel="50000" decel="50000" fill="hold" grpId="1" nodeType="withEffect">
                                  <p:stCondLst>
                                    <p:cond delay="0"/>
                                  </p:stCondLst>
                                  <p:childTnLst>
                                    <p:animMotion origin="layout" path="M 2.08333E-7 3.33333E-6 L 0.09089 0.15185 " pathEditMode="relative" rAng="0" ptsTypes="AA">
                                      <p:cBhvr>
                                        <p:cTn id="112" dur="2000" fill="hold"/>
                                        <p:tgtEl>
                                          <p:spTgt spid="37"/>
                                        </p:tgtEl>
                                        <p:attrNameLst>
                                          <p:attrName>ppt_x</p:attrName>
                                          <p:attrName>ppt_y</p:attrName>
                                        </p:attrNameLst>
                                      </p:cBhvr>
                                      <p:rCtr x="4544" y="7593"/>
                                    </p:animMotion>
                                  </p:childTnLst>
                                </p:cTn>
                              </p:par>
                            </p:childTnLst>
                          </p:cTn>
                        </p:par>
                      </p:childTnLst>
                    </p:cTn>
                  </p:par>
                  <p:par>
                    <p:cTn id="113" fill="hold">
                      <p:stCondLst>
                        <p:cond delay="indefinite"/>
                      </p:stCondLst>
                      <p:childTnLst>
                        <p:par>
                          <p:cTn id="114" fill="hold">
                            <p:stCondLst>
                              <p:cond delay="0"/>
                            </p:stCondLst>
                            <p:childTnLst>
                              <p:par>
                                <p:cTn id="115" presetID="12" presetClass="entr" presetSubtype="8"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p:tgtEl>
                                          <p:spTgt spid="38"/>
                                        </p:tgtEl>
                                        <p:attrNameLst>
                                          <p:attrName>ppt_x</p:attrName>
                                        </p:attrNameLst>
                                      </p:cBhvr>
                                      <p:tavLst>
                                        <p:tav tm="0">
                                          <p:val>
                                            <p:strVal val="#ppt_x-#ppt_w*1.125000"/>
                                          </p:val>
                                        </p:tav>
                                        <p:tav tm="100000">
                                          <p:val>
                                            <p:strVal val="#ppt_x"/>
                                          </p:val>
                                        </p:tav>
                                      </p:tavLst>
                                    </p:anim>
                                    <p:animEffect transition="in" filter="wipe(right)">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1000"/>
                                        <p:tgtEl>
                                          <p:spTgt spid="40"/>
                                        </p:tgtEl>
                                      </p:cBhvr>
                                    </p:animEffect>
                                    <p:anim calcmode="lin" valueType="num">
                                      <p:cBhvr>
                                        <p:cTn id="124" dur="1000" fill="hold"/>
                                        <p:tgtEl>
                                          <p:spTgt spid="40"/>
                                        </p:tgtEl>
                                        <p:attrNameLst>
                                          <p:attrName>ppt_x</p:attrName>
                                        </p:attrNameLst>
                                      </p:cBhvr>
                                      <p:tavLst>
                                        <p:tav tm="0">
                                          <p:val>
                                            <p:strVal val="#ppt_x"/>
                                          </p:val>
                                        </p:tav>
                                        <p:tav tm="100000">
                                          <p:val>
                                            <p:strVal val="#ppt_x"/>
                                          </p:val>
                                        </p:tav>
                                      </p:tavLst>
                                    </p:anim>
                                    <p:anim calcmode="lin" valueType="num">
                                      <p:cBhvr>
                                        <p:cTn id="125" dur="1000" fill="hold"/>
                                        <p:tgtEl>
                                          <p:spTgt spid="40"/>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strVal val="#ppt_x"/>
                                          </p:val>
                                        </p:tav>
                                        <p:tav tm="100000">
                                          <p:val>
                                            <p:strVal val="#ppt_x"/>
                                          </p:val>
                                        </p:tav>
                                      </p:tavLst>
                                    </p:anim>
                                    <p:anim calcmode="lin" valueType="num">
                                      <p:cBhvr>
                                        <p:cTn id="1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6"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31" grpId="0" animBg="1"/>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3600" dirty="0">
                <a:solidFill>
                  <a:schemeClr val="bg1"/>
                </a:solidFill>
                <a:latin typeface="Sakkal Majalla" panose="02000000000000000000" pitchFamily="2" charset="-78"/>
                <a:cs typeface="Sakkal Majalla" panose="02000000000000000000" pitchFamily="2" charset="-78"/>
              </a:rPr>
              <a:t>دقيقتان</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AF15942C-FABD-416D-BE97-27AD268D4A91}"/>
              </a:ext>
            </a:extLst>
          </p:cNvPr>
          <p:cNvSpPr/>
          <p:nvPr/>
        </p:nvSpPr>
        <p:spPr>
          <a:xfrm>
            <a:off x="5476429" y="5443777"/>
            <a:ext cx="274981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ه – 2 ) ( ه – 7 )</a:t>
            </a:r>
            <a:endParaRPr lang="en-US" sz="3600" dirty="0">
              <a:solidFill>
                <a:srgbClr val="EA1F97"/>
              </a:solidFill>
            </a:endParaRPr>
          </a:p>
        </p:txBody>
      </p:sp>
      <p:sp>
        <p:nvSpPr>
          <p:cNvPr id="18" name="Rectangle 17">
            <a:extLst>
              <a:ext uri="{FF2B5EF4-FFF2-40B4-BE49-F238E27FC236}">
                <a16:creationId xmlns:a16="http://schemas.microsoft.com/office/drawing/2014/main" id="{DDE00777-03A6-4CF9-AC2E-8F24EEFC896F}"/>
              </a:ext>
            </a:extLst>
          </p:cNvPr>
          <p:cNvSpPr/>
          <p:nvPr/>
        </p:nvSpPr>
        <p:spPr>
          <a:xfrm>
            <a:off x="6017221"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ه</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9</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ه</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14</a:t>
            </a:r>
            <a:endParaRPr lang="ar-SA" sz="3600" baseline="30000" dirty="0">
              <a:latin typeface="Sakkal Majalla" panose="02000000000000000000" pitchFamily="2" charset="-78"/>
              <a:cs typeface="Sakkal Majalla" panose="02000000000000000000" pitchFamily="2" charset="-78"/>
            </a:endParaRPr>
          </a:p>
        </p:txBody>
      </p:sp>
      <p:cxnSp>
        <p:nvCxnSpPr>
          <p:cNvPr id="20" name="Straight Connector 19">
            <a:extLst>
              <a:ext uri="{FF2B5EF4-FFF2-40B4-BE49-F238E27FC236}">
                <a16:creationId xmlns:a16="http://schemas.microsoft.com/office/drawing/2014/main" id="{BF54834B-552B-428C-9203-EA6FA24F3C2B}"/>
              </a:ext>
            </a:extLst>
          </p:cNvPr>
          <p:cNvCxnSpPr>
            <a:cxnSpLocks/>
          </p:cNvCxnSpPr>
          <p:nvPr/>
        </p:nvCxnSpPr>
        <p:spPr>
          <a:xfrm rot="16200000" flipH="1">
            <a:off x="3190429" y="3700224"/>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2FD3B16-7E26-455E-8568-BD69FF4FE00C}"/>
              </a:ext>
            </a:extLst>
          </p:cNvPr>
          <p:cNvSpPr/>
          <p:nvPr/>
        </p:nvSpPr>
        <p:spPr>
          <a:xfrm>
            <a:off x="652462" y="5443777"/>
            <a:ext cx="274981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ن – 8 ) ( ن – 7 )</a:t>
            </a:r>
            <a:endParaRPr lang="en-US" sz="3600" dirty="0">
              <a:solidFill>
                <a:srgbClr val="EA1F97"/>
              </a:solidFill>
            </a:endParaRPr>
          </a:p>
        </p:txBody>
      </p:sp>
      <p:sp>
        <p:nvSpPr>
          <p:cNvPr id="23" name="Rectangle 22">
            <a:extLst>
              <a:ext uri="{FF2B5EF4-FFF2-40B4-BE49-F238E27FC236}">
                <a16:creationId xmlns:a16="http://schemas.microsoft.com/office/drawing/2014/main" id="{F8EE0D3B-4F8E-4CA5-AE86-9BE810D02FAA}"/>
              </a:ext>
            </a:extLst>
          </p:cNvPr>
          <p:cNvSpPr/>
          <p:nvPr/>
        </p:nvSpPr>
        <p:spPr>
          <a:xfrm>
            <a:off x="1193254"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56</a:t>
            </a:r>
            <a:r>
              <a:rPr lang="ar-BH" sz="3600" dirty="0">
                <a:solidFill>
                  <a:srgbClr val="FF0000"/>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15</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ن  +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ن</a:t>
            </a:r>
            <a:r>
              <a:rPr lang="ar-SA" sz="3600" spc="-100" baseline="30000" dirty="0">
                <a:latin typeface="Sakkal Majalla" panose="02000000000000000000" pitchFamily="2" charset="-78"/>
                <a:cs typeface="Sakkal Majalla" panose="02000000000000000000" pitchFamily="2" charset="-78"/>
              </a:rPr>
              <a:t>2</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133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3600" dirty="0">
                <a:solidFill>
                  <a:schemeClr val="bg1"/>
                </a:solidFill>
                <a:latin typeface="Sakkal Majalla" panose="02000000000000000000" pitchFamily="2" charset="-78"/>
                <a:cs typeface="Sakkal Majalla" panose="02000000000000000000" pitchFamily="2" charset="-78"/>
              </a:rPr>
              <a:t>دقيقتان</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AF15942C-FABD-416D-BE97-27AD268D4A91}"/>
              </a:ext>
            </a:extLst>
          </p:cNvPr>
          <p:cNvSpPr/>
          <p:nvPr/>
        </p:nvSpPr>
        <p:spPr>
          <a:xfrm>
            <a:off x="5476428" y="5443777"/>
            <a:ext cx="3225445"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س – 28 ) ( س – 1 )</a:t>
            </a:r>
            <a:endParaRPr lang="en-US" sz="3600" dirty="0">
              <a:solidFill>
                <a:srgbClr val="EA1F97"/>
              </a:solidFill>
            </a:endParaRPr>
          </a:p>
        </p:txBody>
      </p:sp>
      <p:sp>
        <p:nvSpPr>
          <p:cNvPr id="18" name="Rectangle 17">
            <a:extLst>
              <a:ext uri="{FF2B5EF4-FFF2-40B4-BE49-F238E27FC236}">
                <a16:creationId xmlns:a16="http://schemas.microsoft.com/office/drawing/2014/main" id="{DDE00777-03A6-4CF9-AC2E-8F24EEFC896F}"/>
              </a:ext>
            </a:extLst>
          </p:cNvPr>
          <p:cNvSpPr/>
          <p:nvPr/>
        </p:nvSpPr>
        <p:spPr>
          <a:xfrm>
            <a:off x="6017221"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29</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28</a:t>
            </a:r>
            <a:endParaRPr lang="ar-SA" sz="3600" baseline="30000" dirty="0">
              <a:latin typeface="Sakkal Majalla" panose="02000000000000000000" pitchFamily="2" charset="-78"/>
              <a:cs typeface="Sakkal Majalla" panose="02000000000000000000" pitchFamily="2" charset="-78"/>
            </a:endParaRPr>
          </a:p>
        </p:txBody>
      </p:sp>
      <p:cxnSp>
        <p:nvCxnSpPr>
          <p:cNvPr id="20" name="Straight Connector 19">
            <a:extLst>
              <a:ext uri="{FF2B5EF4-FFF2-40B4-BE49-F238E27FC236}">
                <a16:creationId xmlns:a16="http://schemas.microsoft.com/office/drawing/2014/main" id="{BF54834B-552B-428C-9203-EA6FA24F3C2B}"/>
              </a:ext>
            </a:extLst>
          </p:cNvPr>
          <p:cNvCxnSpPr>
            <a:cxnSpLocks/>
          </p:cNvCxnSpPr>
          <p:nvPr/>
        </p:nvCxnSpPr>
        <p:spPr>
          <a:xfrm rot="16200000" flipH="1">
            <a:off x="3190429" y="3700224"/>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2FD3B16-7E26-455E-8568-BD69FF4FE00C}"/>
              </a:ext>
            </a:extLst>
          </p:cNvPr>
          <p:cNvSpPr/>
          <p:nvPr/>
        </p:nvSpPr>
        <p:spPr>
          <a:xfrm>
            <a:off x="652462" y="5443777"/>
            <a:ext cx="3346782"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ص – 21 ) ( ص – 2 )</a:t>
            </a:r>
            <a:endParaRPr lang="en-US" sz="3600" dirty="0">
              <a:solidFill>
                <a:srgbClr val="EA1F97"/>
              </a:solidFill>
            </a:endParaRPr>
          </a:p>
        </p:txBody>
      </p:sp>
      <p:sp>
        <p:nvSpPr>
          <p:cNvPr id="23" name="Rectangle 22">
            <a:extLst>
              <a:ext uri="{FF2B5EF4-FFF2-40B4-BE49-F238E27FC236}">
                <a16:creationId xmlns:a16="http://schemas.microsoft.com/office/drawing/2014/main" id="{F8EE0D3B-4F8E-4CA5-AE86-9BE810D02FAA}"/>
              </a:ext>
            </a:extLst>
          </p:cNvPr>
          <p:cNvSpPr/>
          <p:nvPr/>
        </p:nvSpPr>
        <p:spPr>
          <a:xfrm>
            <a:off x="1193254"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42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23</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14853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37146" y="1995807"/>
            <a:ext cx="757056" cy="646331"/>
          </a:xfrm>
          <a:prstGeom prst="rect">
            <a:avLst/>
          </a:prstGeom>
          <a:ln>
            <a:noFill/>
          </a:ln>
        </p:spPr>
        <p:txBody>
          <a:bodyPr wrap="square">
            <a:spAutoFit/>
          </a:bodyPr>
          <a:lstStyle/>
          <a:p>
            <a:pPr algn="r" rtl="1"/>
            <a:r>
              <a:rPr lang="ar-SA"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296277" y="280435"/>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س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15</a:t>
            </a:r>
            <a:endParaRPr lang="ar-SA" sz="3600" baseline="300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878221"/>
            <a:ext cx="0" cy="498035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180117" y="999427"/>
            <a:ext cx="4323360"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موجبة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سالبة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61545" y="1981538"/>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7385520" y="1992472"/>
            <a:ext cx="132190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س</a:t>
            </a:r>
            <a:endParaRPr lang="ar-SA" sz="3600" baseline="300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69B80E6A-2C20-4458-B503-507E5F97AF31}"/>
              </a:ext>
            </a:extLst>
          </p:cNvPr>
          <p:cNvSpPr/>
          <p:nvPr/>
        </p:nvSpPr>
        <p:spPr>
          <a:xfrm>
            <a:off x="6528475" y="1978195"/>
            <a:ext cx="1056744"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15</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69925" y="1986729"/>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84784"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15</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5</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207550" y="2088141"/>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15</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281513" y="4351558"/>
            <a:ext cx="413578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a:t>
            </a:r>
            <a:r>
              <a:rPr lang="ar-BH" dirty="0"/>
              <a:t>طرحهما</a:t>
            </a:r>
            <a:r>
              <a:rPr lang="ar-SA" dirty="0"/>
              <a:t> </a:t>
            </a:r>
            <a:r>
              <a:rPr lang="ar-BH" dirty="0">
                <a:solidFill>
                  <a:srgbClr val="FF00FF"/>
                </a:solidFill>
              </a:rPr>
              <a:t>2</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3707" y="2573069"/>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88696" y="2567598"/>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5</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مختلفة</a:t>
            </a:r>
            <a:r>
              <a:rPr lang="ar-BH" dirty="0"/>
              <a:t> لأن إشارة جـ </a:t>
            </a:r>
            <a:r>
              <a:rPr lang="ar-BH" dirty="0">
                <a:solidFill>
                  <a:srgbClr val="FF0000"/>
                </a:solidFill>
              </a:rPr>
              <a:t>سالبة</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8264316" y="199914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390430" y="1898235"/>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مربع نص 30">
            <a:extLst>
              <a:ext uri="{FF2B5EF4-FFF2-40B4-BE49-F238E27FC236}">
                <a16:creationId xmlns:a16="http://schemas.microsoft.com/office/drawing/2014/main" id="{1854F5D9-E9EB-440C-8837-5A962CDBD175}"/>
              </a:ext>
            </a:extLst>
          </p:cNvPr>
          <p:cNvSpPr txBox="1"/>
          <p:nvPr/>
        </p:nvSpPr>
        <p:spPr>
          <a:xfrm>
            <a:off x="4635848" y="4255828"/>
            <a:ext cx="7079335" cy="1384995"/>
          </a:xfrm>
          <a:prstGeom prst="rect">
            <a:avLst/>
          </a:prstGeom>
          <a:noFill/>
          <a:ln>
            <a:solidFill>
              <a:srgbClr val="FF00FF"/>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لاحظ </a:t>
            </a:r>
            <a:r>
              <a:rPr lang="ar-BH" dirty="0">
                <a:solidFill>
                  <a:schemeClr val="tx1"/>
                </a:solidFill>
                <a:latin typeface="Lotus-Light"/>
              </a:rPr>
              <a:t>عندما تكون </a:t>
            </a:r>
            <a:r>
              <a:rPr lang="ar-BH" dirty="0">
                <a:solidFill>
                  <a:srgbClr val="FF0000"/>
                </a:solidFill>
                <a:latin typeface="Lotus-Light"/>
              </a:rPr>
              <a:t>جـ</a:t>
            </a:r>
            <a:r>
              <a:rPr lang="ar-BH" dirty="0">
                <a:solidFill>
                  <a:schemeClr val="tx1"/>
                </a:solidFill>
                <a:latin typeface="Lotus-Light"/>
              </a:rPr>
              <a:t> سالبة، يكون عاملاها </a:t>
            </a:r>
            <a:r>
              <a:rPr lang="ar-BH" dirty="0">
                <a:solidFill>
                  <a:srgbClr val="FF0000"/>
                </a:solidFill>
                <a:latin typeface="Lotus-Light"/>
              </a:rPr>
              <a:t>مختلفين في الإشارة</a:t>
            </a:r>
            <a:r>
              <a:rPr lang="ar-BH" dirty="0">
                <a:solidFill>
                  <a:schemeClr val="tx1"/>
                </a:solidFill>
                <a:latin typeface="Lotus-Light"/>
              </a:rPr>
              <a:t>. ولتحدد أي عامل منهما موجب وأيهما سالب، انظر إلى إشارة </a:t>
            </a:r>
            <a:r>
              <a:rPr lang="ar-BH" dirty="0">
                <a:solidFill>
                  <a:srgbClr val="FF00FF"/>
                </a:solidFill>
                <a:latin typeface="Lotus-Light"/>
              </a:rPr>
              <a:t>ب</a:t>
            </a:r>
            <a:r>
              <a:rPr lang="ar-BH" dirty="0">
                <a:solidFill>
                  <a:schemeClr val="tx1"/>
                </a:solidFill>
                <a:latin typeface="Lotus-Light"/>
              </a:rPr>
              <a:t>؛ فالعامل الذي له القيمة المطلقة الكبرى له إشارة </a:t>
            </a:r>
            <a:r>
              <a:rPr lang="ar-BH" dirty="0">
                <a:solidFill>
                  <a:srgbClr val="FF00FF"/>
                </a:solidFill>
                <a:latin typeface="Lotus-Light"/>
              </a:rPr>
              <a:t>ب</a:t>
            </a:r>
            <a:r>
              <a:rPr lang="ar-BH" dirty="0">
                <a:solidFill>
                  <a:schemeClr val="tx1"/>
                </a:solidFill>
                <a:latin typeface="Lotus-Light"/>
              </a:rPr>
              <a:t> نفسها.</a:t>
            </a:r>
            <a:endParaRPr lang="en-US" dirty="0">
              <a:solidFill>
                <a:schemeClr val="tx1"/>
              </a:solidFill>
            </a:endParaRPr>
          </a:p>
        </p:txBody>
      </p:sp>
    </p:spTree>
    <p:extLst>
      <p:ext uri="{BB962C8B-B14F-4D97-AF65-F5344CB8AC3E}">
        <p14:creationId xmlns:p14="http://schemas.microsoft.com/office/powerpoint/2010/main" val="428020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1.25E-6 3.7037E-7 L 1.25E-6 0.13241 " pathEditMode="relative" rAng="0" ptsTypes="AA">
                                      <p:cBhvr>
                                        <p:cTn id="51" dur="2000" fill="hold"/>
                                        <p:tgtEl>
                                          <p:spTgt spid="14"/>
                                        </p:tgtEl>
                                        <p:attrNameLst>
                                          <p:attrName>ppt_x</p:attrName>
                                          <p:attrName>ppt_y</p:attrName>
                                        </p:attrNameLst>
                                      </p:cBhvr>
                                      <p:rCtr x="0" y="6620"/>
                                    </p:animMotion>
                                  </p:childTnLst>
                                </p:cTn>
                              </p:par>
                              <p:par>
                                <p:cTn id="52" presetID="42" presetClass="path" presetSubtype="0" accel="50000" decel="50000" fill="hold" grpId="0" nodeType="withEffect">
                                  <p:stCondLst>
                                    <p:cond delay="0"/>
                                  </p:stCondLst>
                                  <p:childTnLst>
                                    <p:animMotion origin="layout" path="M -2.08333E-6 4.44444E-6 L -0.13099 0.13101 " pathEditMode="relative" rAng="0" ptsTypes="AA">
                                      <p:cBhvr>
                                        <p:cTn id="53" dur="2000" fill="hold"/>
                                        <p:tgtEl>
                                          <p:spTgt spid="20"/>
                                        </p:tgtEl>
                                        <p:attrNameLst>
                                          <p:attrName>ppt_x</p:attrName>
                                          <p:attrName>ppt_y</p:attrName>
                                        </p:attrNameLst>
                                      </p:cBhvr>
                                      <p:rCtr x="-6549" y="6551"/>
                                    </p:animMotion>
                                  </p:childTnLst>
                                </p:cTn>
                              </p:par>
                              <p:par>
                                <p:cTn id="54" presetID="1" presetClass="exit"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p:tgtEl>
                                          <p:spTgt spid="25"/>
                                        </p:tgtEl>
                                        <p:attrNameLst>
                                          <p:attrName>ppt_x</p:attrName>
                                        </p:attrNameLst>
                                      </p:cBhvr>
                                      <p:tavLst>
                                        <p:tav tm="0">
                                          <p:val>
                                            <p:strVal val="#ppt_x+#ppt_w*1.125000"/>
                                          </p:val>
                                        </p:tav>
                                        <p:tav tm="100000">
                                          <p:val>
                                            <p:strVal val="#ppt_x"/>
                                          </p:val>
                                        </p:tav>
                                      </p:tavLst>
                                    </p:anim>
                                    <p:animEffect transition="in" filter="wipe(left)">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ppt_x</p:attrName>
                                        </p:attrNameLst>
                                      </p:cBhvr>
                                      <p:tavLst>
                                        <p:tav tm="0">
                                          <p:val>
                                            <p:strVal val="#ppt_x+#ppt_w*1.125000"/>
                                          </p:val>
                                        </p:tav>
                                        <p:tav tm="100000">
                                          <p:val>
                                            <p:strVal val="#ppt_x"/>
                                          </p:val>
                                        </p:tav>
                                      </p:tavLst>
                                    </p:anim>
                                    <p:animEffect transition="in" filter="wipe(left)">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p:tgtEl>
                                          <p:spTgt spid="34"/>
                                        </p:tgtEl>
                                        <p:attrNameLst>
                                          <p:attrName>ppt_x</p:attrName>
                                        </p:attrNameLst>
                                      </p:cBhvr>
                                      <p:tavLst>
                                        <p:tav tm="0">
                                          <p:val>
                                            <p:strVal val="#ppt_x-#ppt_w*1.125000"/>
                                          </p:val>
                                        </p:tav>
                                        <p:tav tm="100000">
                                          <p:val>
                                            <p:strVal val="#ppt_x"/>
                                          </p:val>
                                        </p:tav>
                                      </p:tavLst>
                                    </p:anim>
                                    <p:animEffect transition="in" filter="wipe(right)">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up)">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nodeType="clickEffect">
                                  <p:stCondLst>
                                    <p:cond delay="0"/>
                                  </p:stCondLst>
                                  <p:childTnLst>
                                    <p:anim calcmode="lin" valueType="num">
                                      <p:cBhvr additive="base">
                                        <p:cTn id="93" dur="500"/>
                                        <p:tgtEl>
                                          <p:spTgt spid="25"/>
                                        </p:tgtEl>
                                        <p:attrNameLst>
                                          <p:attrName>ppt_x</p:attrName>
                                        </p:attrNameLst>
                                      </p:cBhvr>
                                      <p:tavLst>
                                        <p:tav tm="0">
                                          <p:val>
                                            <p:strVal val="ppt_x"/>
                                          </p:val>
                                        </p:tav>
                                        <p:tav tm="100000">
                                          <p:val>
                                            <p:strVal val="ppt_x"/>
                                          </p:val>
                                        </p:tav>
                                      </p:tavLst>
                                    </p:anim>
                                    <p:anim calcmode="lin" valueType="num">
                                      <p:cBhvr additive="base">
                                        <p:cTn id="94" dur="500"/>
                                        <p:tgtEl>
                                          <p:spTgt spid="25"/>
                                        </p:tgtEl>
                                        <p:attrNameLst>
                                          <p:attrName>ppt_y</p:attrName>
                                        </p:attrNameLst>
                                      </p:cBhvr>
                                      <p:tavLst>
                                        <p:tav tm="0">
                                          <p:val>
                                            <p:strVal val="ppt_y"/>
                                          </p:val>
                                        </p:tav>
                                        <p:tav tm="100000">
                                          <p:val>
                                            <p:strVal val="1+ppt_h/2"/>
                                          </p:val>
                                        </p:tav>
                                      </p:tavLst>
                                    </p:anim>
                                    <p:set>
                                      <p:cBhvr>
                                        <p:cTn id="95" dur="1" fill="hold">
                                          <p:stCondLst>
                                            <p:cond delay="499"/>
                                          </p:stCondLst>
                                        </p:cTn>
                                        <p:tgtEl>
                                          <p:spTgt spid="2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childTnLst>
                                </p:cTn>
                              </p:par>
                              <p:par>
                                <p:cTn id="102" presetID="42" presetClass="path" presetSubtype="0" accel="50000" decel="50000" fill="hold" grpId="1" nodeType="withEffect">
                                  <p:stCondLst>
                                    <p:cond delay="0"/>
                                  </p:stCondLst>
                                  <p:childTnLst>
                                    <p:animMotion origin="layout" path="M -1.45833E-6 1.11111E-6 L 0.17956 0.06018 " pathEditMode="relative" rAng="0" ptsTypes="AA">
                                      <p:cBhvr>
                                        <p:cTn id="103" dur="2000" fill="hold"/>
                                        <p:tgtEl>
                                          <p:spTgt spid="36"/>
                                        </p:tgtEl>
                                        <p:attrNameLst>
                                          <p:attrName>ppt_x</p:attrName>
                                          <p:attrName>ppt_y</p:attrName>
                                        </p:attrNameLst>
                                      </p:cBhvr>
                                      <p:rCtr x="8971" y="3009"/>
                                    </p:animMotion>
                                  </p:childTnLst>
                                </p:cTn>
                              </p:par>
                              <p:par>
                                <p:cTn id="104" presetID="42" presetClass="path" presetSubtype="0" accel="50000" decel="50000" fill="hold" grpId="1" nodeType="withEffect">
                                  <p:stCondLst>
                                    <p:cond delay="0"/>
                                  </p:stCondLst>
                                  <p:childTnLst>
                                    <p:animMotion origin="layout" path="M -3.95833E-6 0 L 0.08868 0.0581 " pathEditMode="relative" rAng="0" ptsTypes="AA">
                                      <p:cBhvr>
                                        <p:cTn id="105" dur="2000" fill="hold"/>
                                        <p:tgtEl>
                                          <p:spTgt spid="37"/>
                                        </p:tgtEl>
                                        <p:attrNameLst>
                                          <p:attrName>ppt_x</p:attrName>
                                          <p:attrName>ppt_y</p:attrName>
                                        </p:attrNameLst>
                                      </p:cBhvr>
                                      <p:rCtr x="4427" y="2894"/>
                                    </p:animMotion>
                                  </p:childTnLst>
                                </p:cTn>
                              </p:par>
                            </p:childTnLst>
                          </p:cTn>
                        </p:par>
                      </p:childTnLst>
                    </p:cTn>
                  </p:par>
                  <p:par>
                    <p:cTn id="106" fill="hold">
                      <p:stCondLst>
                        <p:cond delay="indefinite"/>
                      </p:stCondLst>
                      <p:childTnLst>
                        <p:par>
                          <p:cTn id="107" fill="hold">
                            <p:stCondLst>
                              <p:cond delay="0"/>
                            </p:stCondLst>
                            <p:childTnLst>
                              <p:par>
                                <p:cTn id="108" presetID="12" presetClass="entr" presetSubtype="8"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additive="base">
                                        <p:cTn id="110" dur="500"/>
                                        <p:tgtEl>
                                          <p:spTgt spid="38"/>
                                        </p:tgtEl>
                                        <p:attrNameLst>
                                          <p:attrName>ppt_x</p:attrName>
                                        </p:attrNameLst>
                                      </p:cBhvr>
                                      <p:tavLst>
                                        <p:tav tm="0">
                                          <p:val>
                                            <p:strVal val="#ppt_x-#ppt_w*1.125000"/>
                                          </p:val>
                                        </p:tav>
                                        <p:tav tm="100000">
                                          <p:val>
                                            <p:strVal val="#ppt_x"/>
                                          </p:val>
                                        </p:tav>
                                      </p:tavLst>
                                    </p:anim>
                                    <p:animEffect transition="in" filter="wipe(right)">
                                      <p:cBhvr>
                                        <p:cTn id="111" dur="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p:tgtEl>
                                          <p:spTgt spid="41"/>
                                        </p:tgtEl>
                                        <p:attrNameLst>
                                          <p:attrName>ppt_x</p:attrName>
                                        </p:attrNameLst>
                                      </p:cBhvr>
                                      <p:tavLst>
                                        <p:tav tm="0">
                                          <p:val>
                                            <p:strVal val="#ppt_x-#ppt_w*1.125000"/>
                                          </p:val>
                                        </p:tav>
                                        <p:tav tm="100000">
                                          <p:val>
                                            <p:strVal val="#ppt_x"/>
                                          </p:val>
                                        </p:tav>
                                      </p:tavLst>
                                    </p:anim>
                                    <p:animEffect transition="in" filter="wipe(right)">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childTnLst>
                                </p:cTn>
                              </p:par>
                              <p:par>
                                <p:cTn id="122" presetID="42" presetClass="path" presetSubtype="0" accel="50000" decel="50000" fill="hold" grpId="1" nodeType="withEffect">
                                  <p:stCondLst>
                                    <p:cond delay="0"/>
                                  </p:stCondLst>
                                  <p:childTnLst>
                                    <p:animMotion origin="layout" path="M -3.95833E-6 4.07407E-6 L -0.12513 0.14074 " pathEditMode="relative" rAng="0" ptsTypes="AA">
                                      <p:cBhvr>
                                        <p:cTn id="123" dur="2000" fill="hold"/>
                                        <p:tgtEl>
                                          <p:spTgt spid="40"/>
                                        </p:tgtEl>
                                        <p:attrNameLst>
                                          <p:attrName>ppt_x</p:attrName>
                                          <p:attrName>ppt_y</p:attrName>
                                        </p:attrNameLst>
                                      </p:cBhvr>
                                      <p:rCtr x="-6263" y="7037"/>
                                    </p:animMotion>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grpId="0"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wipe(right)">
                                      <p:cBhvr>
                                        <p:cTn id="1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6"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40" grpId="1"/>
      <p:bldP spid="31"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37146" y="1995807"/>
            <a:ext cx="757056" cy="646331"/>
          </a:xfrm>
          <a:prstGeom prst="rect">
            <a:avLst/>
          </a:prstGeom>
          <a:ln>
            <a:noFill/>
          </a:ln>
        </p:spPr>
        <p:txBody>
          <a:bodyPr wrap="square">
            <a:spAutoFit/>
          </a:bodyPr>
          <a:lstStyle/>
          <a:p>
            <a:pPr algn="r" rtl="1"/>
            <a:r>
              <a:rPr lang="ar-SA"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296277" y="280435"/>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3</a:t>
            </a:r>
            <a:r>
              <a:rPr lang="ar-SA" sz="3600" dirty="0">
                <a:latin typeface="Sakkal Majalla" panose="02000000000000000000" pitchFamily="2" charset="-78"/>
                <a:cs typeface="Sakkal Majalla" panose="02000000000000000000" pitchFamily="2" charset="-78"/>
              </a:rPr>
              <a:t> س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18</a:t>
            </a:r>
            <a:endParaRPr lang="ar-SA" sz="3600" baseline="300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878221"/>
            <a:ext cx="0" cy="498035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110836" y="999427"/>
            <a:ext cx="4392641"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موجبة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سالبة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61545" y="1981538"/>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7385520" y="1992472"/>
            <a:ext cx="132190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3</a:t>
            </a:r>
            <a:r>
              <a:rPr lang="ar-SA" sz="3600" dirty="0">
                <a:latin typeface="Sakkal Majalla" panose="02000000000000000000" pitchFamily="2" charset="-78"/>
                <a:cs typeface="Sakkal Majalla" panose="02000000000000000000" pitchFamily="2" charset="-78"/>
              </a:rPr>
              <a:t> س</a:t>
            </a:r>
            <a:endParaRPr lang="ar-SA" sz="3600" baseline="300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69B80E6A-2C20-4458-B503-507E5F97AF31}"/>
              </a:ext>
            </a:extLst>
          </p:cNvPr>
          <p:cNvSpPr/>
          <p:nvPr/>
        </p:nvSpPr>
        <p:spPr>
          <a:xfrm>
            <a:off x="6528475" y="1978195"/>
            <a:ext cx="1056744"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18</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69925" y="1986729"/>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84784"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9</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6</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207550" y="2088141"/>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18</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281513" y="4351558"/>
            <a:ext cx="413578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a:t>
            </a:r>
            <a:r>
              <a:rPr lang="ar-BH" dirty="0"/>
              <a:t>طرحهما</a:t>
            </a:r>
            <a:r>
              <a:rPr lang="ar-SA" dirty="0"/>
              <a:t> </a:t>
            </a:r>
            <a:r>
              <a:rPr lang="ar-BH" dirty="0">
                <a:solidFill>
                  <a:srgbClr val="FF00FF"/>
                </a:solidFill>
              </a:rPr>
              <a:t>3</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3707" y="2573069"/>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96277" y="2575954"/>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6</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مختلفة</a:t>
            </a:r>
            <a:r>
              <a:rPr lang="ar-BH" dirty="0"/>
              <a:t> لأن إشارة جـ </a:t>
            </a:r>
            <a:r>
              <a:rPr lang="ar-BH" dirty="0">
                <a:solidFill>
                  <a:srgbClr val="FF0000"/>
                </a:solidFill>
              </a:rPr>
              <a:t>سالبة</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8258833" y="199247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390430" y="1898235"/>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مربع نص 30">
            <a:extLst>
              <a:ext uri="{FF2B5EF4-FFF2-40B4-BE49-F238E27FC236}">
                <a16:creationId xmlns:a16="http://schemas.microsoft.com/office/drawing/2014/main" id="{1854F5D9-E9EB-440C-8837-5A962CDBD175}"/>
              </a:ext>
            </a:extLst>
          </p:cNvPr>
          <p:cNvSpPr txBox="1"/>
          <p:nvPr/>
        </p:nvSpPr>
        <p:spPr>
          <a:xfrm>
            <a:off x="4635848" y="4255828"/>
            <a:ext cx="7079335" cy="1384995"/>
          </a:xfrm>
          <a:prstGeom prst="rect">
            <a:avLst/>
          </a:prstGeom>
          <a:noFill/>
          <a:ln>
            <a:solidFill>
              <a:srgbClr val="FF00FF"/>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لاحظ </a:t>
            </a:r>
            <a:r>
              <a:rPr lang="ar-BH" dirty="0">
                <a:solidFill>
                  <a:schemeClr val="tx1"/>
                </a:solidFill>
                <a:latin typeface="Lotus-Light"/>
              </a:rPr>
              <a:t>عندما تكون </a:t>
            </a:r>
            <a:r>
              <a:rPr lang="ar-BH" dirty="0">
                <a:solidFill>
                  <a:srgbClr val="FF0000"/>
                </a:solidFill>
                <a:latin typeface="Lotus-Light"/>
              </a:rPr>
              <a:t>جـ</a:t>
            </a:r>
            <a:r>
              <a:rPr lang="ar-BH" dirty="0">
                <a:solidFill>
                  <a:schemeClr val="tx1"/>
                </a:solidFill>
                <a:latin typeface="Lotus-Light"/>
              </a:rPr>
              <a:t> سالبة، يكون عاملاها </a:t>
            </a:r>
            <a:r>
              <a:rPr lang="ar-BH" dirty="0">
                <a:solidFill>
                  <a:srgbClr val="FF0000"/>
                </a:solidFill>
                <a:latin typeface="Lotus-Light"/>
              </a:rPr>
              <a:t>مختلفين في الإشارة</a:t>
            </a:r>
            <a:r>
              <a:rPr lang="ar-BH" dirty="0">
                <a:solidFill>
                  <a:schemeClr val="tx1"/>
                </a:solidFill>
                <a:latin typeface="Lotus-Light"/>
              </a:rPr>
              <a:t>. ولتحدد أي عامل منهما موجب وأيهما سالب، انظر إلى إشارة </a:t>
            </a:r>
            <a:r>
              <a:rPr lang="ar-BH" dirty="0">
                <a:solidFill>
                  <a:srgbClr val="FF00FF"/>
                </a:solidFill>
                <a:latin typeface="Lotus-Light"/>
              </a:rPr>
              <a:t>ب</a:t>
            </a:r>
            <a:r>
              <a:rPr lang="ar-BH" dirty="0">
                <a:solidFill>
                  <a:schemeClr val="tx1"/>
                </a:solidFill>
                <a:latin typeface="Lotus-Light"/>
              </a:rPr>
              <a:t>؛ فالعامل الذي له القيمة المطلقة الكبرى له إشارة </a:t>
            </a:r>
            <a:r>
              <a:rPr lang="ar-BH" dirty="0">
                <a:solidFill>
                  <a:srgbClr val="FF00FF"/>
                </a:solidFill>
                <a:latin typeface="Lotus-Light"/>
              </a:rPr>
              <a:t>ب</a:t>
            </a:r>
            <a:r>
              <a:rPr lang="ar-BH" dirty="0">
                <a:solidFill>
                  <a:schemeClr val="tx1"/>
                </a:solidFill>
                <a:latin typeface="Lotus-Light"/>
              </a:rPr>
              <a:t> نفسها.</a:t>
            </a:r>
            <a:endParaRPr lang="en-US" dirty="0">
              <a:solidFill>
                <a:schemeClr val="tx1"/>
              </a:solidFill>
            </a:endParaRPr>
          </a:p>
        </p:txBody>
      </p:sp>
      <p:grpSp>
        <p:nvGrpSpPr>
          <p:cNvPr id="42" name="Group 41">
            <a:extLst>
              <a:ext uri="{FF2B5EF4-FFF2-40B4-BE49-F238E27FC236}">
                <a16:creationId xmlns:a16="http://schemas.microsoft.com/office/drawing/2014/main" id="{82A0F7DC-73AF-4253-9D57-E960A756817D}"/>
              </a:ext>
            </a:extLst>
          </p:cNvPr>
          <p:cNvGrpSpPr/>
          <p:nvPr/>
        </p:nvGrpSpPr>
        <p:grpSpPr>
          <a:xfrm>
            <a:off x="5157714" y="1691924"/>
            <a:ext cx="931323" cy="523220"/>
            <a:chOff x="5175608" y="1685508"/>
            <a:chExt cx="931323" cy="523220"/>
          </a:xfrm>
        </p:grpSpPr>
        <p:sp>
          <p:nvSpPr>
            <p:cNvPr id="43" name="Rectangle 42">
              <a:extLst>
                <a:ext uri="{FF2B5EF4-FFF2-40B4-BE49-F238E27FC236}">
                  <a16:creationId xmlns:a16="http://schemas.microsoft.com/office/drawing/2014/main" id="{5E1912DB-2E60-4D7E-8FE4-BA1137DAC6E1}"/>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991E8D7-859B-40E4-8101-C3A2E183F38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18</a:t>
              </a:r>
              <a:endParaRPr lang="en-US" sz="2800" dirty="0">
                <a:solidFill>
                  <a:schemeClr val="tx1"/>
                </a:solidFill>
              </a:endParaRPr>
            </a:p>
          </p:txBody>
        </p:sp>
      </p:grpSp>
    </p:spTree>
    <p:extLst>
      <p:ext uri="{BB962C8B-B14F-4D97-AF65-F5344CB8AC3E}">
        <p14:creationId xmlns:p14="http://schemas.microsoft.com/office/powerpoint/2010/main" val="981798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1.25E-6 3.7037E-7 L 1.25E-6 0.13241 " pathEditMode="relative" rAng="0" ptsTypes="AA">
                                      <p:cBhvr>
                                        <p:cTn id="51" dur="2000" fill="hold"/>
                                        <p:tgtEl>
                                          <p:spTgt spid="14"/>
                                        </p:tgtEl>
                                        <p:attrNameLst>
                                          <p:attrName>ppt_x</p:attrName>
                                          <p:attrName>ppt_y</p:attrName>
                                        </p:attrNameLst>
                                      </p:cBhvr>
                                      <p:rCtr x="0" y="6620"/>
                                    </p:animMotion>
                                  </p:childTnLst>
                                </p:cTn>
                              </p:par>
                              <p:par>
                                <p:cTn id="52" presetID="42" presetClass="path" presetSubtype="0" accel="50000" decel="50000" fill="hold" grpId="0" nodeType="withEffect">
                                  <p:stCondLst>
                                    <p:cond delay="0"/>
                                  </p:stCondLst>
                                  <p:childTnLst>
                                    <p:animMotion origin="layout" path="M -2.08333E-6 4.44444E-6 L -0.13099 0.13101 " pathEditMode="relative" rAng="0" ptsTypes="AA">
                                      <p:cBhvr>
                                        <p:cTn id="53" dur="2000" fill="hold"/>
                                        <p:tgtEl>
                                          <p:spTgt spid="20"/>
                                        </p:tgtEl>
                                        <p:attrNameLst>
                                          <p:attrName>ppt_x</p:attrName>
                                          <p:attrName>ppt_y</p:attrName>
                                        </p:attrNameLst>
                                      </p:cBhvr>
                                      <p:rCtr x="-6549" y="6551"/>
                                    </p:animMotion>
                                  </p:childTnLst>
                                </p:cTn>
                              </p:par>
                              <p:par>
                                <p:cTn id="54" presetID="1" presetClass="exit"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p:tgtEl>
                                          <p:spTgt spid="42"/>
                                        </p:tgtEl>
                                        <p:attrNameLst>
                                          <p:attrName>ppt_x</p:attrName>
                                        </p:attrNameLst>
                                      </p:cBhvr>
                                      <p:tavLst>
                                        <p:tav tm="0">
                                          <p:val>
                                            <p:strVal val="#ppt_x+#ppt_w*1.125000"/>
                                          </p:val>
                                        </p:tav>
                                        <p:tav tm="100000">
                                          <p:val>
                                            <p:strVal val="#ppt_x"/>
                                          </p:val>
                                        </p:tav>
                                      </p:tavLst>
                                    </p:anim>
                                    <p:animEffect transition="in" filter="wipe(left)">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p:tgtEl>
                                          <p:spTgt spid="25"/>
                                        </p:tgtEl>
                                        <p:attrNameLst>
                                          <p:attrName>ppt_x</p:attrName>
                                        </p:attrNameLst>
                                      </p:cBhvr>
                                      <p:tavLst>
                                        <p:tav tm="0">
                                          <p:val>
                                            <p:strVal val="#ppt_x+#ppt_w*1.125000"/>
                                          </p:val>
                                        </p:tav>
                                        <p:tav tm="100000">
                                          <p:val>
                                            <p:strVal val="#ppt_x"/>
                                          </p:val>
                                        </p:tav>
                                      </p:tavLst>
                                    </p:anim>
                                    <p:animEffect transition="in" filter="wipe(lef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p:tgtEl>
                                          <p:spTgt spid="28"/>
                                        </p:tgtEl>
                                        <p:attrNameLst>
                                          <p:attrName>ppt_x</p:attrName>
                                        </p:attrNameLst>
                                      </p:cBhvr>
                                      <p:tavLst>
                                        <p:tav tm="0">
                                          <p:val>
                                            <p:strVal val="#ppt_x+#ppt_w*1.125000"/>
                                          </p:val>
                                        </p:tav>
                                        <p:tav tm="100000">
                                          <p:val>
                                            <p:strVal val="#ppt_x"/>
                                          </p:val>
                                        </p:tav>
                                      </p:tavLst>
                                    </p:anim>
                                    <p:animEffect transition="in" filter="wipe(left)">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p:tgtEl>
                                          <p:spTgt spid="34"/>
                                        </p:tgtEl>
                                        <p:attrNameLst>
                                          <p:attrName>ppt_x</p:attrName>
                                        </p:attrNameLst>
                                      </p:cBhvr>
                                      <p:tavLst>
                                        <p:tav tm="0">
                                          <p:val>
                                            <p:strVal val="#ppt_x-#ppt_w*1.125000"/>
                                          </p:val>
                                        </p:tav>
                                        <p:tav tm="100000">
                                          <p:val>
                                            <p:strVal val="#ppt_x"/>
                                          </p:val>
                                        </p:tav>
                                      </p:tavLst>
                                    </p:anim>
                                    <p:animEffect transition="in" filter="wipe(right)">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up)">
                                      <p:cBhvr>
                                        <p:cTn id="92" dur="500"/>
                                        <p:tgtEl>
                                          <p:spTgt spid="2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par>
                                <p:cTn id="96" presetID="2" presetClass="exit" presetSubtype="4" fill="hold" nodeType="withEffect">
                                  <p:stCondLst>
                                    <p:cond delay="0"/>
                                  </p:stCondLst>
                                  <p:childTnLst>
                                    <p:anim calcmode="lin" valueType="num">
                                      <p:cBhvr additive="base">
                                        <p:cTn id="97" dur="500"/>
                                        <p:tgtEl>
                                          <p:spTgt spid="25"/>
                                        </p:tgtEl>
                                        <p:attrNameLst>
                                          <p:attrName>ppt_x</p:attrName>
                                        </p:attrNameLst>
                                      </p:cBhvr>
                                      <p:tavLst>
                                        <p:tav tm="0">
                                          <p:val>
                                            <p:strVal val="ppt_x"/>
                                          </p:val>
                                        </p:tav>
                                        <p:tav tm="100000">
                                          <p:val>
                                            <p:strVal val="ppt_x"/>
                                          </p:val>
                                        </p:tav>
                                      </p:tavLst>
                                    </p:anim>
                                    <p:anim calcmode="lin" valueType="num">
                                      <p:cBhvr additive="base">
                                        <p:cTn id="98" dur="500"/>
                                        <p:tgtEl>
                                          <p:spTgt spid="25"/>
                                        </p:tgtEl>
                                        <p:attrNameLst>
                                          <p:attrName>ppt_y</p:attrName>
                                        </p:attrNameLst>
                                      </p:cBhvr>
                                      <p:tavLst>
                                        <p:tav tm="0">
                                          <p:val>
                                            <p:strVal val="ppt_y"/>
                                          </p:val>
                                        </p:tav>
                                        <p:tav tm="100000">
                                          <p:val>
                                            <p:strVal val="1+ppt_h/2"/>
                                          </p:val>
                                        </p:tav>
                                      </p:tavLst>
                                    </p:anim>
                                    <p:set>
                                      <p:cBhvr>
                                        <p:cTn id="99" dur="1" fill="hold">
                                          <p:stCondLst>
                                            <p:cond delay="499"/>
                                          </p:stCondLst>
                                        </p:cTn>
                                        <p:tgtEl>
                                          <p:spTgt spid="25"/>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additive="base">
                                        <p:cTn id="101" dur="500"/>
                                        <p:tgtEl>
                                          <p:spTgt spid="42"/>
                                        </p:tgtEl>
                                        <p:attrNameLst>
                                          <p:attrName>ppt_x</p:attrName>
                                        </p:attrNameLst>
                                      </p:cBhvr>
                                      <p:tavLst>
                                        <p:tav tm="0">
                                          <p:val>
                                            <p:strVal val="ppt_x"/>
                                          </p:val>
                                        </p:tav>
                                        <p:tav tm="100000">
                                          <p:val>
                                            <p:strVal val="ppt_x"/>
                                          </p:val>
                                        </p:tav>
                                      </p:tavLst>
                                    </p:anim>
                                    <p:anim calcmode="lin" valueType="num">
                                      <p:cBhvr additive="base">
                                        <p:cTn id="102" dur="500"/>
                                        <p:tgtEl>
                                          <p:spTgt spid="42"/>
                                        </p:tgtEl>
                                        <p:attrNameLst>
                                          <p:attrName>ppt_y</p:attrName>
                                        </p:attrNameLst>
                                      </p:cBhvr>
                                      <p:tavLst>
                                        <p:tav tm="0">
                                          <p:val>
                                            <p:strVal val="ppt_y"/>
                                          </p:val>
                                        </p:tav>
                                        <p:tav tm="100000">
                                          <p:val>
                                            <p:strVal val="1+ppt_h/2"/>
                                          </p:val>
                                        </p:tav>
                                      </p:tavLst>
                                    </p:anim>
                                    <p:set>
                                      <p:cBhvr>
                                        <p:cTn id="103" dur="1" fill="hold">
                                          <p:stCondLst>
                                            <p:cond delay="499"/>
                                          </p:stCondLst>
                                        </p:cTn>
                                        <p:tgtEl>
                                          <p:spTgt spid="4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42" presetClass="path" presetSubtype="0" accel="50000" decel="50000" fill="hold" grpId="1" nodeType="withEffect">
                                  <p:stCondLst>
                                    <p:cond delay="0"/>
                                  </p:stCondLst>
                                  <p:childTnLst>
                                    <p:animMotion origin="layout" path="M -1.45833E-6 1.11111E-6 L 0.17956 0.06018 " pathEditMode="relative" rAng="0" ptsTypes="AA">
                                      <p:cBhvr>
                                        <p:cTn id="111" dur="2000" fill="hold"/>
                                        <p:tgtEl>
                                          <p:spTgt spid="36"/>
                                        </p:tgtEl>
                                        <p:attrNameLst>
                                          <p:attrName>ppt_x</p:attrName>
                                          <p:attrName>ppt_y</p:attrName>
                                        </p:attrNameLst>
                                      </p:cBhvr>
                                      <p:rCtr x="8971" y="3009"/>
                                    </p:animMotion>
                                  </p:childTnLst>
                                </p:cTn>
                              </p:par>
                              <p:par>
                                <p:cTn id="112" presetID="42" presetClass="path" presetSubtype="0" accel="50000" decel="50000" fill="hold" grpId="1" nodeType="withEffect">
                                  <p:stCondLst>
                                    <p:cond delay="0"/>
                                  </p:stCondLst>
                                  <p:childTnLst>
                                    <p:animMotion origin="layout" path="M 5E-6 2.59259E-6 L 0.08868 0.0581 " pathEditMode="relative" rAng="0" ptsTypes="AA">
                                      <p:cBhvr>
                                        <p:cTn id="113" dur="2000" fill="hold"/>
                                        <p:tgtEl>
                                          <p:spTgt spid="37"/>
                                        </p:tgtEl>
                                        <p:attrNameLst>
                                          <p:attrName>ppt_x</p:attrName>
                                          <p:attrName>ppt_y</p:attrName>
                                        </p:attrNameLst>
                                      </p:cBhvr>
                                      <p:rCtr x="4427" y="2894"/>
                                    </p:animMotion>
                                  </p:childTnLst>
                                </p:cTn>
                              </p:par>
                            </p:childTnLst>
                          </p:cTn>
                        </p:par>
                      </p:childTnLst>
                    </p:cTn>
                  </p:par>
                  <p:par>
                    <p:cTn id="114" fill="hold">
                      <p:stCondLst>
                        <p:cond delay="indefinite"/>
                      </p:stCondLst>
                      <p:childTnLst>
                        <p:par>
                          <p:cTn id="115" fill="hold">
                            <p:stCondLst>
                              <p:cond delay="0"/>
                            </p:stCondLst>
                            <p:childTnLst>
                              <p:par>
                                <p:cTn id="116" presetID="12" presetClass="entr" presetSubtype="8" fill="hold" grpId="0" nodeType="clickEffect">
                                  <p:stCondLst>
                                    <p:cond delay="0"/>
                                  </p:stCondLst>
                                  <p:childTnLst>
                                    <p:set>
                                      <p:cBhvr>
                                        <p:cTn id="117" dur="1" fill="hold">
                                          <p:stCondLst>
                                            <p:cond delay="0"/>
                                          </p:stCondLst>
                                        </p:cTn>
                                        <p:tgtEl>
                                          <p:spTgt spid="38"/>
                                        </p:tgtEl>
                                        <p:attrNameLst>
                                          <p:attrName>style.visibility</p:attrName>
                                        </p:attrNameLst>
                                      </p:cBhvr>
                                      <p:to>
                                        <p:strVal val="visible"/>
                                      </p:to>
                                    </p:set>
                                    <p:anim calcmode="lin" valueType="num">
                                      <p:cBhvr additive="base">
                                        <p:cTn id="118" dur="500"/>
                                        <p:tgtEl>
                                          <p:spTgt spid="38"/>
                                        </p:tgtEl>
                                        <p:attrNameLst>
                                          <p:attrName>ppt_x</p:attrName>
                                        </p:attrNameLst>
                                      </p:cBhvr>
                                      <p:tavLst>
                                        <p:tav tm="0">
                                          <p:val>
                                            <p:strVal val="#ppt_x-#ppt_w*1.125000"/>
                                          </p:val>
                                        </p:tav>
                                        <p:tav tm="100000">
                                          <p:val>
                                            <p:strVal val="#ppt_x"/>
                                          </p:val>
                                        </p:tav>
                                      </p:tavLst>
                                    </p:anim>
                                    <p:animEffect transition="in" filter="wipe(right)">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12" presetClass="entr" presetSubtype="8"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 calcmode="lin" valueType="num">
                                      <p:cBhvr additive="base">
                                        <p:cTn id="124" dur="500"/>
                                        <p:tgtEl>
                                          <p:spTgt spid="41"/>
                                        </p:tgtEl>
                                        <p:attrNameLst>
                                          <p:attrName>ppt_x</p:attrName>
                                        </p:attrNameLst>
                                      </p:cBhvr>
                                      <p:tavLst>
                                        <p:tav tm="0">
                                          <p:val>
                                            <p:strVal val="#ppt_x-#ppt_w*1.125000"/>
                                          </p:val>
                                        </p:tav>
                                        <p:tav tm="100000">
                                          <p:val>
                                            <p:strVal val="#ppt_x"/>
                                          </p:val>
                                        </p:tav>
                                      </p:tavLst>
                                    </p:anim>
                                    <p:animEffect transition="in" filter="wipe(right)">
                                      <p:cBhvr>
                                        <p:cTn id="125" dur="500"/>
                                        <p:tgtEl>
                                          <p:spTgt spid="41"/>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40"/>
                                        </p:tgtEl>
                                        <p:attrNameLst>
                                          <p:attrName>style.visibility</p:attrName>
                                        </p:attrNameLst>
                                      </p:cBhvr>
                                      <p:to>
                                        <p:strVal val="visible"/>
                                      </p:to>
                                    </p:set>
                                  </p:childTnLst>
                                </p:cTn>
                              </p:par>
                              <p:par>
                                <p:cTn id="130" presetID="42" presetClass="path" presetSubtype="0" accel="50000" decel="50000" fill="hold" grpId="1" nodeType="withEffect">
                                  <p:stCondLst>
                                    <p:cond delay="0"/>
                                  </p:stCondLst>
                                  <p:childTnLst>
                                    <p:animMotion origin="layout" path="M -3.125E-6 5.55112E-17 L -0.12864 0.14167 " pathEditMode="relative" rAng="0" ptsTypes="AA">
                                      <p:cBhvr>
                                        <p:cTn id="131" dur="2000" fill="hold"/>
                                        <p:tgtEl>
                                          <p:spTgt spid="40"/>
                                        </p:tgtEl>
                                        <p:attrNameLst>
                                          <p:attrName>ppt_x</p:attrName>
                                          <p:attrName>ppt_y</p:attrName>
                                        </p:attrNameLst>
                                      </p:cBhvr>
                                      <p:rCtr x="-6432" y="7083"/>
                                    </p:animMotion>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grpId="0" nodeType="click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wipe(right)">
                                      <p:cBhvr>
                                        <p:cTn id="1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6"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40" grpId="1"/>
      <p:bldP spid="31"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37146" y="1995807"/>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ص</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296277" y="280435"/>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13</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48</a:t>
            </a:r>
            <a:endParaRPr lang="ar-SA" sz="3600" baseline="300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878221"/>
            <a:ext cx="0" cy="498035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162605" y="999427"/>
            <a:ext cx="434087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موجبة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سالبة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65548" y="1989137"/>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7207550" y="1992472"/>
            <a:ext cx="149987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13</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69B80E6A-2C20-4458-B503-507E5F97AF31}"/>
              </a:ext>
            </a:extLst>
          </p:cNvPr>
          <p:cNvSpPr/>
          <p:nvPr/>
        </p:nvSpPr>
        <p:spPr>
          <a:xfrm>
            <a:off x="6374571" y="1978195"/>
            <a:ext cx="1056744"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48</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63060" y="1994855"/>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21413"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24</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16</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026486" y="2088141"/>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ص</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ص</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ص</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48</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62605" y="4351558"/>
            <a:ext cx="4254692"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حاصل </a:t>
            </a:r>
            <a:r>
              <a:rPr lang="ar-BH" dirty="0"/>
              <a:t>طرحهما</a:t>
            </a:r>
            <a:r>
              <a:rPr lang="ar-SA" dirty="0"/>
              <a:t> </a:t>
            </a:r>
            <a:r>
              <a:rPr lang="ar-BH" dirty="0">
                <a:solidFill>
                  <a:srgbClr val="FF00FF"/>
                </a:solidFill>
              </a:rPr>
              <a:t>13</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5169" y="2569230"/>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28267" y="2573069"/>
            <a:ext cx="518074"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16</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مختلفة</a:t>
            </a:r>
            <a:r>
              <a:rPr lang="ar-BH" dirty="0"/>
              <a:t> لأن إشارة جـ </a:t>
            </a:r>
            <a:r>
              <a:rPr lang="ar-BH" dirty="0">
                <a:solidFill>
                  <a:srgbClr val="FF0000"/>
                </a:solidFill>
              </a:rPr>
              <a:t>سالبة</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8263469" y="1991347"/>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209366" y="1898235"/>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مربع نص 30">
            <a:extLst>
              <a:ext uri="{FF2B5EF4-FFF2-40B4-BE49-F238E27FC236}">
                <a16:creationId xmlns:a16="http://schemas.microsoft.com/office/drawing/2014/main" id="{1854F5D9-E9EB-440C-8837-5A962CDBD175}"/>
              </a:ext>
            </a:extLst>
          </p:cNvPr>
          <p:cNvSpPr txBox="1"/>
          <p:nvPr/>
        </p:nvSpPr>
        <p:spPr>
          <a:xfrm>
            <a:off x="4635848" y="4255828"/>
            <a:ext cx="7079335" cy="1384995"/>
          </a:xfrm>
          <a:prstGeom prst="rect">
            <a:avLst/>
          </a:prstGeom>
          <a:noFill/>
          <a:ln>
            <a:solidFill>
              <a:srgbClr val="FF00FF"/>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لاحظ </a:t>
            </a:r>
            <a:r>
              <a:rPr lang="ar-BH" dirty="0">
                <a:solidFill>
                  <a:schemeClr val="tx1"/>
                </a:solidFill>
                <a:latin typeface="Lotus-Light"/>
              </a:rPr>
              <a:t>عندما تكون </a:t>
            </a:r>
            <a:r>
              <a:rPr lang="ar-BH" dirty="0">
                <a:solidFill>
                  <a:srgbClr val="FF0000"/>
                </a:solidFill>
                <a:latin typeface="Lotus-Light"/>
              </a:rPr>
              <a:t>جـ</a:t>
            </a:r>
            <a:r>
              <a:rPr lang="ar-BH" dirty="0">
                <a:solidFill>
                  <a:schemeClr val="tx1"/>
                </a:solidFill>
                <a:latin typeface="Lotus-Light"/>
              </a:rPr>
              <a:t> سالبة، يكون عاملاها </a:t>
            </a:r>
            <a:r>
              <a:rPr lang="ar-BH" dirty="0">
                <a:solidFill>
                  <a:srgbClr val="FF0000"/>
                </a:solidFill>
                <a:latin typeface="Lotus-Light"/>
              </a:rPr>
              <a:t>مختلفين في الإشارة</a:t>
            </a:r>
            <a:r>
              <a:rPr lang="ar-BH" dirty="0">
                <a:solidFill>
                  <a:schemeClr val="tx1"/>
                </a:solidFill>
                <a:latin typeface="Lotus-Light"/>
              </a:rPr>
              <a:t>. ولتحدد أي عامل منهما موجب وأيهما سالب، انظر إلى إشارة </a:t>
            </a:r>
            <a:r>
              <a:rPr lang="ar-BH" dirty="0">
                <a:solidFill>
                  <a:srgbClr val="FF00FF"/>
                </a:solidFill>
                <a:latin typeface="Lotus-Light"/>
              </a:rPr>
              <a:t>ب</a:t>
            </a:r>
            <a:r>
              <a:rPr lang="ar-BH" dirty="0">
                <a:solidFill>
                  <a:schemeClr val="tx1"/>
                </a:solidFill>
                <a:latin typeface="Lotus-Light"/>
              </a:rPr>
              <a:t>؛ فالعامل الذي له القيمة المطلقة الكبرى له إشارة </a:t>
            </a:r>
            <a:r>
              <a:rPr lang="ar-BH" dirty="0">
                <a:solidFill>
                  <a:srgbClr val="FF00FF"/>
                </a:solidFill>
                <a:latin typeface="Lotus-Light"/>
              </a:rPr>
              <a:t>ب</a:t>
            </a:r>
            <a:r>
              <a:rPr lang="ar-BH" dirty="0">
                <a:solidFill>
                  <a:schemeClr val="tx1"/>
                </a:solidFill>
                <a:latin typeface="Lotus-Light"/>
              </a:rPr>
              <a:t> نفسها.</a:t>
            </a:r>
            <a:endParaRPr lang="en-US" dirty="0">
              <a:solidFill>
                <a:schemeClr val="tx1"/>
              </a:solidFill>
            </a:endParaRPr>
          </a:p>
        </p:txBody>
      </p:sp>
      <p:grpSp>
        <p:nvGrpSpPr>
          <p:cNvPr id="42" name="Group 41">
            <a:extLst>
              <a:ext uri="{FF2B5EF4-FFF2-40B4-BE49-F238E27FC236}">
                <a16:creationId xmlns:a16="http://schemas.microsoft.com/office/drawing/2014/main" id="{82A0F7DC-73AF-4253-9D57-E960A756817D}"/>
              </a:ext>
            </a:extLst>
          </p:cNvPr>
          <p:cNvGrpSpPr/>
          <p:nvPr/>
        </p:nvGrpSpPr>
        <p:grpSpPr>
          <a:xfrm>
            <a:off x="5157714" y="1691924"/>
            <a:ext cx="931323" cy="523220"/>
            <a:chOff x="5175608" y="1685508"/>
            <a:chExt cx="931323" cy="523220"/>
          </a:xfrm>
        </p:grpSpPr>
        <p:sp>
          <p:nvSpPr>
            <p:cNvPr id="43" name="Rectangle 42">
              <a:extLst>
                <a:ext uri="{FF2B5EF4-FFF2-40B4-BE49-F238E27FC236}">
                  <a16:creationId xmlns:a16="http://schemas.microsoft.com/office/drawing/2014/main" id="{5E1912DB-2E60-4D7E-8FE4-BA1137DAC6E1}"/>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991E8D7-859B-40E4-8101-C3A2E183F38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48</a:t>
              </a:r>
              <a:endParaRPr lang="en-US" sz="2800" dirty="0">
                <a:solidFill>
                  <a:schemeClr val="tx1"/>
                </a:solidFill>
              </a:endParaRPr>
            </a:p>
          </p:txBody>
        </p:sp>
      </p:grpSp>
      <p:grpSp>
        <p:nvGrpSpPr>
          <p:cNvPr id="45" name="Group 44">
            <a:extLst>
              <a:ext uri="{FF2B5EF4-FFF2-40B4-BE49-F238E27FC236}">
                <a16:creationId xmlns:a16="http://schemas.microsoft.com/office/drawing/2014/main" id="{2031BD4F-4F61-4385-9662-580F8E40D232}"/>
              </a:ext>
            </a:extLst>
          </p:cNvPr>
          <p:cNvGrpSpPr/>
          <p:nvPr/>
        </p:nvGrpSpPr>
        <p:grpSpPr>
          <a:xfrm>
            <a:off x="5175608" y="2976056"/>
            <a:ext cx="931323" cy="523220"/>
            <a:chOff x="5175608" y="1685508"/>
            <a:chExt cx="931323" cy="523220"/>
          </a:xfrm>
        </p:grpSpPr>
        <p:sp>
          <p:nvSpPr>
            <p:cNvPr id="46" name="Rectangle 45">
              <a:extLst>
                <a:ext uri="{FF2B5EF4-FFF2-40B4-BE49-F238E27FC236}">
                  <a16:creationId xmlns:a16="http://schemas.microsoft.com/office/drawing/2014/main" id="{A16CF22E-FE1A-469D-AAF3-3166BCC43390}"/>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50D714B-796A-4FE9-BCCA-6C9F0FF66FDF}"/>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 ، 12</a:t>
              </a:r>
              <a:endParaRPr lang="en-US" sz="2800" dirty="0">
                <a:solidFill>
                  <a:schemeClr val="tx1"/>
                </a:solidFill>
              </a:endParaRPr>
            </a:p>
          </p:txBody>
        </p:sp>
      </p:grpSp>
      <p:grpSp>
        <p:nvGrpSpPr>
          <p:cNvPr id="49" name="Group 48">
            <a:extLst>
              <a:ext uri="{FF2B5EF4-FFF2-40B4-BE49-F238E27FC236}">
                <a16:creationId xmlns:a16="http://schemas.microsoft.com/office/drawing/2014/main" id="{FE279FB9-C8B0-4595-9A6E-CFF3206688CB}"/>
              </a:ext>
            </a:extLst>
          </p:cNvPr>
          <p:cNvGrpSpPr/>
          <p:nvPr/>
        </p:nvGrpSpPr>
        <p:grpSpPr>
          <a:xfrm>
            <a:off x="5175608" y="3429000"/>
            <a:ext cx="931323" cy="523220"/>
            <a:chOff x="5175608" y="1685508"/>
            <a:chExt cx="931323" cy="523220"/>
          </a:xfrm>
        </p:grpSpPr>
        <p:sp>
          <p:nvSpPr>
            <p:cNvPr id="50" name="Rectangle 49">
              <a:extLst>
                <a:ext uri="{FF2B5EF4-FFF2-40B4-BE49-F238E27FC236}">
                  <a16:creationId xmlns:a16="http://schemas.microsoft.com/office/drawing/2014/main" id="{82D22147-E6CC-4627-88E3-0B51E2DBEC44}"/>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B829FC6-3FC8-4CCE-9D7D-E1EE8704D97F}"/>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6 ، 8</a:t>
              </a:r>
              <a:endParaRPr lang="en-US" sz="2800" dirty="0">
                <a:solidFill>
                  <a:schemeClr val="tx1"/>
                </a:solidFill>
              </a:endParaRPr>
            </a:p>
          </p:txBody>
        </p:sp>
      </p:grpSp>
    </p:spTree>
    <p:extLst>
      <p:ext uri="{BB962C8B-B14F-4D97-AF65-F5344CB8AC3E}">
        <p14:creationId xmlns:p14="http://schemas.microsoft.com/office/powerpoint/2010/main" val="4230631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1.66667E-6 2.96296E-6 L -1.66667E-6 0.1324 " pathEditMode="relative" rAng="0" ptsTypes="AA">
                                      <p:cBhvr>
                                        <p:cTn id="51" dur="2000" fill="hold"/>
                                        <p:tgtEl>
                                          <p:spTgt spid="14"/>
                                        </p:tgtEl>
                                        <p:attrNameLst>
                                          <p:attrName>ppt_x</p:attrName>
                                          <p:attrName>ppt_y</p:attrName>
                                        </p:attrNameLst>
                                      </p:cBhvr>
                                      <p:rCtr x="0" y="6620"/>
                                    </p:animMotion>
                                  </p:childTnLst>
                                </p:cTn>
                              </p:par>
                              <p:par>
                                <p:cTn id="52" presetID="42" presetClass="path" presetSubtype="0" accel="50000" decel="50000" fill="hold" grpId="0" nodeType="withEffect">
                                  <p:stCondLst>
                                    <p:cond delay="0"/>
                                  </p:stCondLst>
                                  <p:childTnLst>
                                    <p:animMotion origin="layout" path="M -1.25E-6 -2.96296E-6 L -0.13099 0.13102 " pathEditMode="relative" rAng="0" ptsTypes="AA">
                                      <p:cBhvr>
                                        <p:cTn id="53" dur="2000" fill="hold"/>
                                        <p:tgtEl>
                                          <p:spTgt spid="20"/>
                                        </p:tgtEl>
                                        <p:attrNameLst>
                                          <p:attrName>ppt_x</p:attrName>
                                          <p:attrName>ppt_y</p:attrName>
                                        </p:attrNameLst>
                                      </p:cBhvr>
                                      <p:rCtr x="-6549" y="6551"/>
                                    </p:animMotion>
                                  </p:childTnLst>
                                </p:cTn>
                              </p:par>
                              <p:par>
                                <p:cTn id="54" presetID="1" presetClass="exit"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p:tgtEl>
                                          <p:spTgt spid="42"/>
                                        </p:tgtEl>
                                        <p:attrNameLst>
                                          <p:attrName>ppt_x</p:attrName>
                                        </p:attrNameLst>
                                      </p:cBhvr>
                                      <p:tavLst>
                                        <p:tav tm="0">
                                          <p:val>
                                            <p:strVal val="#ppt_x+#ppt_w*1.125000"/>
                                          </p:val>
                                        </p:tav>
                                        <p:tav tm="100000">
                                          <p:val>
                                            <p:strVal val="#ppt_x"/>
                                          </p:val>
                                        </p:tav>
                                      </p:tavLst>
                                    </p:anim>
                                    <p:animEffect transition="in" filter="wipe(left)">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p:tgtEl>
                                          <p:spTgt spid="25"/>
                                        </p:tgtEl>
                                        <p:attrNameLst>
                                          <p:attrName>ppt_x</p:attrName>
                                        </p:attrNameLst>
                                      </p:cBhvr>
                                      <p:tavLst>
                                        <p:tav tm="0">
                                          <p:val>
                                            <p:strVal val="#ppt_x+#ppt_w*1.125000"/>
                                          </p:val>
                                        </p:tav>
                                        <p:tav tm="100000">
                                          <p:val>
                                            <p:strVal val="#ppt_x"/>
                                          </p:val>
                                        </p:tav>
                                      </p:tavLst>
                                    </p:anim>
                                    <p:animEffect transition="in" filter="wipe(lef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p:tgtEl>
                                          <p:spTgt spid="28"/>
                                        </p:tgtEl>
                                        <p:attrNameLst>
                                          <p:attrName>ppt_x</p:attrName>
                                        </p:attrNameLst>
                                      </p:cBhvr>
                                      <p:tavLst>
                                        <p:tav tm="0">
                                          <p:val>
                                            <p:strVal val="#ppt_x+#ppt_w*1.125000"/>
                                          </p:val>
                                        </p:tav>
                                        <p:tav tm="100000">
                                          <p:val>
                                            <p:strVal val="#ppt_x"/>
                                          </p:val>
                                        </p:tav>
                                      </p:tavLst>
                                    </p:anim>
                                    <p:animEffect transition="in" filter="wipe(left)">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2" fill="hold" nodeType="click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p:tgtEl>
                                          <p:spTgt spid="45"/>
                                        </p:tgtEl>
                                        <p:attrNameLst>
                                          <p:attrName>ppt_x</p:attrName>
                                        </p:attrNameLst>
                                      </p:cBhvr>
                                      <p:tavLst>
                                        <p:tav tm="0">
                                          <p:val>
                                            <p:strVal val="#ppt_x+#ppt_w*1.125000"/>
                                          </p:val>
                                        </p:tav>
                                        <p:tav tm="100000">
                                          <p:val>
                                            <p:strVal val="#ppt_x"/>
                                          </p:val>
                                        </p:tav>
                                      </p:tavLst>
                                    </p:anim>
                                    <p:animEffect transition="in" filter="wipe(left)">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2"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500"/>
                                        <p:tgtEl>
                                          <p:spTgt spid="49"/>
                                        </p:tgtEl>
                                        <p:attrNameLst>
                                          <p:attrName>ppt_x</p:attrName>
                                        </p:attrNameLst>
                                      </p:cBhvr>
                                      <p:tavLst>
                                        <p:tav tm="0">
                                          <p:val>
                                            <p:strVal val="#ppt_x+#ppt_w*1.125000"/>
                                          </p:val>
                                        </p:tav>
                                        <p:tav tm="100000">
                                          <p:val>
                                            <p:strVal val="#ppt_x"/>
                                          </p:val>
                                        </p:tav>
                                      </p:tavLst>
                                    </p:anim>
                                    <p:animEffect transition="in" filter="wipe(left)">
                                      <p:cBhvr>
                                        <p:cTn id="93" dur="5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8"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p:tgtEl>
                                          <p:spTgt spid="34"/>
                                        </p:tgtEl>
                                        <p:attrNameLst>
                                          <p:attrName>ppt_x</p:attrName>
                                        </p:attrNameLst>
                                      </p:cBhvr>
                                      <p:tavLst>
                                        <p:tav tm="0">
                                          <p:val>
                                            <p:strVal val="#ppt_x-#ppt_w*1.125000"/>
                                          </p:val>
                                        </p:tav>
                                        <p:tav tm="100000">
                                          <p:val>
                                            <p:strVal val="#ppt_x"/>
                                          </p:val>
                                        </p:tav>
                                      </p:tavLst>
                                    </p:anim>
                                    <p:animEffect transition="in" filter="wipe(right)">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up)">
                                      <p:cBhvr>
                                        <p:cTn id="104" dur="500"/>
                                        <p:tgtEl>
                                          <p:spTgt spid="24"/>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nodeType="clickEffect">
                                  <p:stCondLst>
                                    <p:cond delay="0"/>
                                  </p:stCondLst>
                                  <p:childTnLst>
                                    <p:anim calcmode="lin" valueType="num">
                                      <p:cBhvr additive="base">
                                        <p:cTn id="111" dur="500"/>
                                        <p:tgtEl>
                                          <p:spTgt spid="25"/>
                                        </p:tgtEl>
                                        <p:attrNameLst>
                                          <p:attrName>ppt_x</p:attrName>
                                        </p:attrNameLst>
                                      </p:cBhvr>
                                      <p:tavLst>
                                        <p:tav tm="0">
                                          <p:val>
                                            <p:strVal val="ppt_x"/>
                                          </p:val>
                                        </p:tav>
                                        <p:tav tm="100000">
                                          <p:val>
                                            <p:strVal val="ppt_x"/>
                                          </p:val>
                                        </p:tav>
                                      </p:tavLst>
                                    </p:anim>
                                    <p:anim calcmode="lin" valueType="num">
                                      <p:cBhvr additive="base">
                                        <p:cTn id="112" dur="500"/>
                                        <p:tgtEl>
                                          <p:spTgt spid="25"/>
                                        </p:tgtEl>
                                        <p:attrNameLst>
                                          <p:attrName>ppt_y</p:attrName>
                                        </p:attrNameLst>
                                      </p:cBhvr>
                                      <p:tavLst>
                                        <p:tav tm="0">
                                          <p:val>
                                            <p:strVal val="ppt_y"/>
                                          </p:val>
                                        </p:tav>
                                        <p:tav tm="100000">
                                          <p:val>
                                            <p:strVal val="1+ppt_h/2"/>
                                          </p:val>
                                        </p:tav>
                                      </p:tavLst>
                                    </p:anim>
                                    <p:set>
                                      <p:cBhvr>
                                        <p:cTn id="113" dur="1" fill="hold">
                                          <p:stCondLst>
                                            <p:cond delay="499"/>
                                          </p:stCondLst>
                                        </p:cTn>
                                        <p:tgtEl>
                                          <p:spTgt spid="25"/>
                                        </p:tgtEl>
                                        <p:attrNameLst>
                                          <p:attrName>style.visibility</p:attrName>
                                        </p:attrNameLst>
                                      </p:cBhvr>
                                      <p:to>
                                        <p:strVal val="hidden"/>
                                      </p:to>
                                    </p:set>
                                  </p:childTnLst>
                                </p:cTn>
                              </p:par>
                              <p:par>
                                <p:cTn id="114" presetID="2" presetClass="exit" presetSubtype="4" fill="hold" nodeType="withEffect">
                                  <p:stCondLst>
                                    <p:cond delay="0"/>
                                  </p:stCondLst>
                                  <p:childTnLst>
                                    <p:anim calcmode="lin" valueType="num">
                                      <p:cBhvr additive="base">
                                        <p:cTn id="115" dur="500"/>
                                        <p:tgtEl>
                                          <p:spTgt spid="42"/>
                                        </p:tgtEl>
                                        <p:attrNameLst>
                                          <p:attrName>ppt_x</p:attrName>
                                        </p:attrNameLst>
                                      </p:cBhvr>
                                      <p:tavLst>
                                        <p:tav tm="0">
                                          <p:val>
                                            <p:strVal val="ppt_x"/>
                                          </p:val>
                                        </p:tav>
                                        <p:tav tm="100000">
                                          <p:val>
                                            <p:strVal val="ppt_x"/>
                                          </p:val>
                                        </p:tav>
                                      </p:tavLst>
                                    </p:anim>
                                    <p:anim calcmode="lin" valueType="num">
                                      <p:cBhvr additive="base">
                                        <p:cTn id="116" dur="500"/>
                                        <p:tgtEl>
                                          <p:spTgt spid="42"/>
                                        </p:tgtEl>
                                        <p:attrNameLst>
                                          <p:attrName>ppt_y</p:attrName>
                                        </p:attrNameLst>
                                      </p:cBhvr>
                                      <p:tavLst>
                                        <p:tav tm="0">
                                          <p:val>
                                            <p:strVal val="ppt_y"/>
                                          </p:val>
                                        </p:tav>
                                        <p:tav tm="100000">
                                          <p:val>
                                            <p:strVal val="1+ppt_h/2"/>
                                          </p:val>
                                        </p:tav>
                                      </p:tavLst>
                                    </p:anim>
                                    <p:set>
                                      <p:cBhvr>
                                        <p:cTn id="117" dur="1" fill="hold">
                                          <p:stCondLst>
                                            <p:cond delay="499"/>
                                          </p:stCondLst>
                                        </p:cTn>
                                        <p:tgtEl>
                                          <p:spTgt spid="42"/>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45"/>
                                        </p:tgtEl>
                                        <p:attrNameLst>
                                          <p:attrName>ppt_x</p:attrName>
                                        </p:attrNameLst>
                                      </p:cBhvr>
                                      <p:tavLst>
                                        <p:tav tm="0">
                                          <p:val>
                                            <p:strVal val="ppt_x"/>
                                          </p:val>
                                        </p:tav>
                                        <p:tav tm="100000">
                                          <p:val>
                                            <p:strVal val="ppt_x"/>
                                          </p:val>
                                        </p:tav>
                                      </p:tavLst>
                                    </p:anim>
                                    <p:anim calcmode="lin" valueType="num">
                                      <p:cBhvr additive="base">
                                        <p:cTn id="120" dur="500"/>
                                        <p:tgtEl>
                                          <p:spTgt spid="45"/>
                                        </p:tgtEl>
                                        <p:attrNameLst>
                                          <p:attrName>ppt_y</p:attrName>
                                        </p:attrNameLst>
                                      </p:cBhvr>
                                      <p:tavLst>
                                        <p:tav tm="0">
                                          <p:val>
                                            <p:strVal val="ppt_y"/>
                                          </p:val>
                                        </p:tav>
                                        <p:tav tm="100000">
                                          <p:val>
                                            <p:strVal val="1+ppt_h/2"/>
                                          </p:val>
                                        </p:tav>
                                      </p:tavLst>
                                    </p:anim>
                                    <p:set>
                                      <p:cBhvr>
                                        <p:cTn id="121" dur="1" fill="hold">
                                          <p:stCondLst>
                                            <p:cond delay="499"/>
                                          </p:stCondLst>
                                        </p:cTn>
                                        <p:tgtEl>
                                          <p:spTgt spid="45"/>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0"/>
                                        <p:tgtEl>
                                          <p:spTgt spid="49"/>
                                        </p:tgtEl>
                                        <p:attrNameLst>
                                          <p:attrName>ppt_x</p:attrName>
                                        </p:attrNameLst>
                                      </p:cBhvr>
                                      <p:tavLst>
                                        <p:tav tm="0">
                                          <p:val>
                                            <p:strVal val="ppt_x"/>
                                          </p:val>
                                        </p:tav>
                                        <p:tav tm="100000">
                                          <p:val>
                                            <p:strVal val="ppt_x"/>
                                          </p:val>
                                        </p:tav>
                                      </p:tavLst>
                                    </p:anim>
                                    <p:anim calcmode="lin" valueType="num">
                                      <p:cBhvr additive="base">
                                        <p:cTn id="124" dur="500"/>
                                        <p:tgtEl>
                                          <p:spTgt spid="49"/>
                                        </p:tgtEl>
                                        <p:attrNameLst>
                                          <p:attrName>ppt_y</p:attrName>
                                        </p:attrNameLst>
                                      </p:cBhvr>
                                      <p:tavLst>
                                        <p:tav tm="0">
                                          <p:val>
                                            <p:strVal val="ppt_y"/>
                                          </p:val>
                                        </p:tav>
                                        <p:tav tm="100000">
                                          <p:val>
                                            <p:strVal val="1+ppt_h/2"/>
                                          </p:val>
                                        </p:tav>
                                      </p:tavLst>
                                    </p:anim>
                                    <p:set>
                                      <p:cBhvr>
                                        <p:cTn id="125" dur="1" fill="hold">
                                          <p:stCondLst>
                                            <p:cond delay="499"/>
                                          </p:stCondLst>
                                        </p:cTn>
                                        <p:tgtEl>
                                          <p:spTgt spid="4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childTnLst>
                                </p:cTn>
                              </p:par>
                              <p:par>
                                <p:cTn id="132" presetID="42" presetClass="path" presetSubtype="0" accel="50000" decel="50000" fill="hold" grpId="1" nodeType="withEffect">
                                  <p:stCondLst>
                                    <p:cond delay="0"/>
                                  </p:stCondLst>
                                  <p:childTnLst>
                                    <p:animMotion origin="layout" path="M -2.08333E-6 -1.48148E-6 L 0.17956 0.06019 " pathEditMode="relative" rAng="0" ptsTypes="AA">
                                      <p:cBhvr>
                                        <p:cTn id="133" dur="2000" fill="hold"/>
                                        <p:tgtEl>
                                          <p:spTgt spid="36"/>
                                        </p:tgtEl>
                                        <p:attrNameLst>
                                          <p:attrName>ppt_x</p:attrName>
                                          <p:attrName>ppt_y</p:attrName>
                                        </p:attrNameLst>
                                      </p:cBhvr>
                                      <p:rCtr x="8971" y="3009"/>
                                    </p:animMotion>
                                  </p:childTnLst>
                                </p:cTn>
                              </p:par>
                              <p:par>
                                <p:cTn id="134" presetID="42" presetClass="path" presetSubtype="0" accel="50000" decel="50000" fill="hold" grpId="1" nodeType="withEffect">
                                  <p:stCondLst>
                                    <p:cond delay="0"/>
                                  </p:stCondLst>
                                  <p:childTnLst>
                                    <p:animMotion origin="layout" path="M 0 -4.44444E-6 L 0.08867 0.05811 " pathEditMode="relative" rAng="0" ptsTypes="AA">
                                      <p:cBhvr>
                                        <p:cTn id="135" dur="2000" fill="hold"/>
                                        <p:tgtEl>
                                          <p:spTgt spid="37"/>
                                        </p:tgtEl>
                                        <p:attrNameLst>
                                          <p:attrName>ppt_x</p:attrName>
                                          <p:attrName>ppt_y</p:attrName>
                                        </p:attrNameLst>
                                      </p:cBhvr>
                                      <p:rCtr x="4427" y="2894"/>
                                    </p:animMotion>
                                  </p:childTnLst>
                                </p:cTn>
                              </p:par>
                            </p:childTnLst>
                          </p:cTn>
                        </p:par>
                      </p:childTnLst>
                    </p:cTn>
                  </p:par>
                  <p:par>
                    <p:cTn id="136" fill="hold">
                      <p:stCondLst>
                        <p:cond delay="indefinite"/>
                      </p:stCondLst>
                      <p:childTnLst>
                        <p:par>
                          <p:cTn id="137" fill="hold">
                            <p:stCondLst>
                              <p:cond delay="0"/>
                            </p:stCondLst>
                            <p:childTnLst>
                              <p:par>
                                <p:cTn id="138" presetID="12" presetClass="entr" presetSubtype="8" fill="hold" grpId="0" nodeType="clickEffect">
                                  <p:stCondLst>
                                    <p:cond delay="0"/>
                                  </p:stCondLst>
                                  <p:childTnLst>
                                    <p:set>
                                      <p:cBhvr>
                                        <p:cTn id="139" dur="1" fill="hold">
                                          <p:stCondLst>
                                            <p:cond delay="0"/>
                                          </p:stCondLst>
                                        </p:cTn>
                                        <p:tgtEl>
                                          <p:spTgt spid="38"/>
                                        </p:tgtEl>
                                        <p:attrNameLst>
                                          <p:attrName>style.visibility</p:attrName>
                                        </p:attrNameLst>
                                      </p:cBhvr>
                                      <p:to>
                                        <p:strVal val="visible"/>
                                      </p:to>
                                    </p:set>
                                    <p:anim calcmode="lin" valueType="num">
                                      <p:cBhvr additive="base">
                                        <p:cTn id="140" dur="500"/>
                                        <p:tgtEl>
                                          <p:spTgt spid="38"/>
                                        </p:tgtEl>
                                        <p:attrNameLst>
                                          <p:attrName>ppt_x</p:attrName>
                                        </p:attrNameLst>
                                      </p:cBhvr>
                                      <p:tavLst>
                                        <p:tav tm="0">
                                          <p:val>
                                            <p:strVal val="#ppt_x-#ppt_w*1.125000"/>
                                          </p:val>
                                        </p:tav>
                                        <p:tav tm="100000">
                                          <p:val>
                                            <p:strVal val="#ppt_x"/>
                                          </p:val>
                                        </p:tav>
                                      </p:tavLst>
                                    </p:anim>
                                    <p:animEffect transition="in" filter="wipe(right)">
                                      <p:cBhvr>
                                        <p:cTn id="141" dur="500"/>
                                        <p:tgtEl>
                                          <p:spTgt spid="38"/>
                                        </p:tgtEl>
                                      </p:cBhvr>
                                    </p:animEffect>
                                  </p:childTnLst>
                                </p:cTn>
                              </p:par>
                            </p:childTnLst>
                          </p:cTn>
                        </p:par>
                      </p:childTnLst>
                    </p:cTn>
                  </p:par>
                  <p:par>
                    <p:cTn id="142" fill="hold">
                      <p:stCondLst>
                        <p:cond delay="indefinite"/>
                      </p:stCondLst>
                      <p:childTnLst>
                        <p:par>
                          <p:cTn id="143" fill="hold">
                            <p:stCondLst>
                              <p:cond delay="0"/>
                            </p:stCondLst>
                            <p:childTnLst>
                              <p:par>
                                <p:cTn id="144" presetID="12" presetClass="entr" presetSubtype="8"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 calcmode="lin" valueType="num">
                                      <p:cBhvr additive="base">
                                        <p:cTn id="146" dur="500"/>
                                        <p:tgtEl>
                                          <p:spTgt spid="41"/>
                                        </p:tgtEl>
                                        <p:attrNameLst>
                                          <p:attrName>ppt_x</p:attrName>
                                        </p:attrNameLst>
                                      </p:cBhvr>
                                      <p:tavLst>
                                        <p:tav tm="0">
                                          <p:val>
                                            <p:strVal val="#ppt_x-#ppt_w*1.125000"/>
                                          </p:val>
                                        </p:tav>
                                        <p:tav tm="100000">
                                          <p:val>
                                            <p:strVal val="#ppt_x"/>
                                          </p:val>
                                        </p:tav>
                                      </p:tavLst>
                                    </p:anim>
                                    <p:animEffect transition="in" filter="wipe(right)">
                                      <p:cBhvr>
                                        <p:cTn id="147" dur="500"/>
                                        <p:tgtEl>
                                          <p:spTgt spid="41"/>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40"/>
                                        </p:tgtEl>
                                        <p:attrNameLst>
                                          <p:attrName>style.visibility</p:attrName>
                                        </p:attrNameLst>
                                      </p:cBhvr>
                                      <p:to>
                                        <p:strVal val="visible"/>
                                      </p:to>
                                    </p:set>
                                  </p:childTnLst>
                                </p:cTn>
                              </p:par>
                              <p:par>
                                <p:cTn id="152" presetID="42" presetClass="path" presetSubtype="0" accel="50000" decel="50000" fill="hold" grpId="1" nodeType="withEffect">
                                  <p:stCondLst>
                                    <p:cond delay="0"/>
                                  </p:stCondLst>
                                  <p:childTnLst>
                                    <p:animMotion origin="layout" path="M -3.75E-6 5.55112E-17 L -0.1289 0.14167 " pathEditMode="relative" rAng="0" ptsTypes="AA">
                                      <p:cBhvr>
                                        <p:cTn id="153" dur="2000" fill="hold"/>
                                        <p:tgtEl>
                                          <p:spTgt spid="40"/>
                                        </p:tgtEl>
                                        <p:attrNameLst>
                                          <p:attrName>ppt_x</p:attrName>
                                          <p:attrName>ppt_y</p:attrName>
                                        </p:attrNameLst>
                                      </p:cBhvr>
                                      <p:rCtr x="-6445" y="7083"/>
                                    </p:animMotion>
                                  </p:childTnLst>
                                </p:cTn>
                              </p:par>
                            </p:childTnLst>
                          </p:cTn>
                        </p:par>
                      </p:childTnLst>
                    </p:cTn>
                  </p:par>
                  <p:par>
                    <p:cTn id="154" fill="hold">
                      <p:stCondLst>
                        <p:cond delay="indefinite"/>
                      </p:stCondLst>
                      <p:childTnLst>
                        <p:par>
                          <p:cTn id="155" fill="hold">
                            <p:stCondLst>
                              <p:cond delay="0"/>
                            </p:stCondLst>
                            <p:childTnLst>
                              <p:par>
                                <p:cTn id="156" presetID="22" presetClass="entr" presetSubtype="2" fill="hold" grpId="0" nodeType="click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wipe(right)">
                                      <p:cBhvr>
                                        <p:cTn id="1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6"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40" grpId="1"/>
      <p:bldP spid="31"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3600" dirty="0">
                <a:solidFill>
                  <a:schemeClr val="bg1"/>
                </a:solidFill>
                <a:latin typeface="Sakkal Majalla" panose="02000000000000000000" pitchFamily="2" charset="-78"/>
                <a:cs typeface="Sakkal Majalla" panose="02000000000000000000" pitchFamily="2" charset="-78"/>
              </a:rPr>
              <a:t>دقيقتان</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AF15942C-FABD-416D-BE97-27AD268D4A91}"/>
              </a:ext>
            </a:extLst>
          </p:cNvPr>
          <p:cNvSpPr/>
          <p:nvPr/>
        </p:nvSpPr>
        <p:spPr>
          <a:xfrm>
            <a:off x="5476429" y="5443777"/>
            <a:ext cx="274981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ل – 5) ( ل + 9 )</a:t>
            </a:r>
            <a:endParaRPr lang="en-US" sz="3600" dirty="0">
              <a:solidFill>
                <a:srgbClr val="EA1F97"/>
              </a:solidFill>
            </a:endParaRPr>
          </a:p>
        </p:txBody>
      </p:sp>
      <p:sp>
        <p:nvSpPr>
          <p:cNvPr id="18" name="Rectangle 17">
            <a:extLst>
              <a:ext uri="{FF2B5EF4-FFF2-40B4-BE49-F238E27FC236}">
                <a16:creationId xmlns:a16="http://schemas.microsoft.com/office/drawing/2014/main" id="{DDE00777-03A6-4CF9-AC2E-8F24EEFC896F}"/>
              </a:ext>
            </a:extLst>
          </p:cNvPr>
          <p:cNvSpPr/>
          <p:nvPr/>
        </p:nvSpPr>
        <p:spPr>
          <a:xfrm>
            <a:off x="6017221"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ل</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4</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45</a:t>
            </a:r>
            <a:endParaRPr lang="ar-SA" sz="3600" baseline="30000" dirty="0">
              <a:latin typeface="Sakkal Majalla" panose="02000000000000000000" pitchFamily="2" charset="-78"/>
              <a:cs typeface="Sakkal Majalla" panose="02000000000000000000" pitchFamily="2" charset="-78"/>
            </a:endParaRPr>
          </a:p>
        </p:txBody>
      </p:sp>
      <p:cxnSp>
        <p:nvCxnSpPr>
          <p:cNvPr id="20" name="Straight Connector 19">
            <a:extLst>
              <a:ext uri="{FF2B5EF4-FFF2-40B4-BE49-F238E27FC236}">
                <a16:creationId xmlns:a16="http://schemas.microsoft.com/office/drawing/2014/main" id="{BF54834B-552B-428C-9203-EA6FA24F3C2B}"/>
              </a:ext>
            </a:extLst>
          </p:cNvPr>
          <p:cNvCxnSpPr>
            <a:cxnSpLocks/>
          </p:cNvCxnSpPr>
          <p:nvPr/>
        </p:nvCxnSpPr>
        <p:spPr>
          <a:xfrm rot="16200000" flipH="1">
            <a:off x="3190429" y="3700224"/>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2FD3B16-7E26-455E-8568-BD69FF4FE00C}"/>
              </a:ext>
            </a:extLst>
          </p:cNvPr>
          <p:cNvSpPr/>
          <p:nvPr/>
        </p:nvSpPr>
        <p:spPr>
          <a:xfrm>
            <a:off x="652462" y="5443777"/>
            <a:ext cx="274981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ن – 4 ) ( ن + 8 )</a:t>
            </a:r>
            <a:endParaRPr lang="en-US" sz="3600" dirty="0">
              <a:solidFill>
                <a:srgbClr val="EA1F97"/>
              </a:solidFill>
            </a:endParaRPr>
          </a:p>
        </p:txBody>
      </p:sp>
      <p:sp>
        <p:nvSpPr>
          <p:cNvPr id="23" name="Rectangle 22">
            <a:extLst>
              <a:ext uri="{FF2B5EF4-FFF2-40B4-BE49-F238E27FC236}">
                <a16:creationId xmlns:a16="http://schemas.microsoft.com/office/drawing/2014/main" id="{F8EE0D3B-4F8E-4CA5-AE86-9BE810D02FAA}"/>
              </a:ext>
            </a:extLst>
          </p:cNvPr>
          <p:cNvSpPr/>
          <p:nvPr/>
        </p:nvSpPr>
        <p:spPr>
          <a:xfrm>
            <a:off x="1193254"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ن</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4</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ن</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32</a:t>
            </a:r>
            <a:endParaRPr lang="ar-SA" sz="3600" baseline="30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40097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3600" dirty="0">
                <a:solidFill>
                  <a:schemeClr val="bg1"/>
                </a:solidFill>
                <a:latin typeface="Sakkal Majalla" panose="02000000000000000000" pitchFamily="2" charset="-78"/>
                <a:cs typeface="Sakkal Majalla" panose="02000000000000000000" pitchFamily="2" charset="-78"/>
              </a:rPr>
              <a:t>دقيقتان</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AF15942C-FABD-416D-BE97-27AD268D4A91}"/>
              </a:ext>
            </a:extLst>
          </p:cNvPr>
          <p:cNvSpPr/>
          <p:nvPr/>
        </p:nvSpPr>
        <p:spPr>
          <a:xfrm>
            <a:off x="5476429" y="5443777"/>
            <a:ext cx="274981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ه – 4) ( ه + 7 )</a:t>
            </a:r>
            <a:endParaRPr lang="en-US" sz="3600" dirty="0">
              <a:solidFill>
                <a:srgbClr val="EA1F97"/>
              </a:solidFill>
            </a:endParaRPr>
          </a:p>
        </p:txBody>
      </p:sp>
      <p:sp>
        <p:nvSpPr>
          <p:cNvPr id="18" name="Rectangle 17">
            <a:extLst>
              <a:ext uri="{FF2B5EF4-FFF2-40B4-BE49-F238E27FC236}">
                <a16:creationId xmlns:a16="http://schemas.microsoft.com/office/drawing/2014/main" id="{DDE00777-03A6-4CF9-AC2E-8F24EEFC896F}"/>
              </a:ext>
            </a:extLst>
          </p:cNvPr>
          <p:cNvSpPr/>
          <p:nvPr/>
        </p:nvSpPr>
        <p:spPr>
          <a:xfrm>
            <a:off x="6017221"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ه</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3</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ه</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28</a:t>
            </a:r>
            <a:endParaRPr lang="ar-SA" sz="3600" baseline="30000" dirty="0">
              <a:latin typeface="Sakkal Majalla" panose="02000000000000000000" pitchFamily="2" charset="-78"/>
              <a:cs typeface="Sakkal Majalla" panose="02000000000000000000" pitchFamily="2" charset="-78"/>
            </a:endParaRPr>
          </a:p>
        </p:txBody>
      </p:sp>
      <p:cxnSp>
        <p:nvCxnSpPr>
          <p:cNvPr id="20" name="Straight Connector 19">
            <a:extLst>
              <a:ext uri="{FF2B5EF4-FFF2-40B4-BE49-F238E27FC236}">
                <a16:creationId xmlns:a16="http://schemas.microsoft.com/office/drawing/2014/main" id="{BF54834B-552B-428C-9203-EA6FA24F3C2B}"/>
              </a:ext>
            </a:extLst>
          </p:cNvPr>
          <p:cNvCxnSpPr>
            <a:cxnSpLocks/>
          </p:cNvCxnSpPr>
          <p:nvPr/>
        </p:nvCxnSpPr>
        <p:spPr>
          <a:xfrm rot="16200000" flipH="1">
            <a:off x="3190429" y="3700224"/>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2FD3B16-7E26-455E-8568-BD69FF4FE00C}"/>
              </a:ext>
            </a:extLst>
          </p:cNvPr>
          <p:cNvSpPr/>
          <p:nvPr/>
        </p:nvSpPr>
        <p:spPr>
          <a:xfrm>
            <a:off x="652462" y="5443777"/>
            <a:ext cx="324897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ص – 1) ( ص + 15  )</a:t>
            </a:r>
            <a:endParaRPr lang="en-US" sz="3600" dirty="0">
              <a:solidFill>
                <a:srgbClr val="EA1F97"/>
              </a:solidFill>
            </a:endParaRPr>
          </a:p>
        </p:txBody>
      </p:sp>
      <p:sp>
        <p:nvSpPr>
          <p:cNvPr id="23" name="Rectangle 22">
            <a:extLst>
              <a:ext uri="{FF2B5EF4-FFF2-40B4-BE49-F238E27FC236}">
                <a16:creationId xmlns:a16="http://schemas.microsoft.com/office/drawing/2014/main" id="{F8EE0D3B-4F8E-4CA5-AE86-9BE810D02FAA}"/>
              </a:ext>
            </a:extLst>
          </p:cNvPr>
          <p:cNvSpPr/>
          <p:nvPr/>
        </p:nvSpPr>
        <p:spPr>
          <a:xfrm>
            <a:off x="975360" y="1556540"/>
            <a:ext cx="3911887"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14</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15</a:t>
            </a:r>
            <a:endParaRPr lang="ar-SA" sz="3600" baseline="30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98788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25D2B1-E055-4B7A-9D9F-8A30C454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3" name="Rectangle 2">
            <a:extLst>
              <a:ext uri="{FF2B5EF4-FFF2-40B4-BE49-F238E27FC236}">
                <a16:creationId xmlns:a16="http://schemas.microsoft.com/office/drawing/2014/main" id="{8F50FF89-1B69-4C18-908E-D03ED2508BAD}"/>
              </a:ext>
            </a:extLst>
          </p:cNvPr>
          <p:cNvSpPr/>
          <p:nvPr/>
        </p:nvSpPr>
        <p:spPr>
          <a:xfrm>
            <a:off x="1045029" y="2767280"/>
            <a:ext cx="10686054" cy="1323439"/>
          </a:xfrm>
          <a:prstGeom prst="rect">
            <a:avLst/>
          </a:prstGeom>
        </p:spPr>
        <p:txBody>
          <a:bodyPr wrap="square">
            <a:spAutoFit/>
          </a:bodyPr>
          <a:lstStyle/>
          <a:p>
            <a:pPr marL="571500" indent="-571500" algn="r" rtl="1">
              <a:buFont typeface="Arial" panose="020B0604020202020204" pitchFamily="34" charset="0"/>
              <a:buChar char="•"/>
            </a:pPr>
            <a:r>
              <a:rPr lang="ar-BH" sz="4000" dirty="0">
                <a:latin typeface="Sakkal Majalla" panose="02000000000000000000" pitchFamily="2" charset="-78"/>
                <a:cs typeface="Sakkal Majalla" panose="02000000000000000000" pitchFamily="2" charset="-78"/>
              </a:rPr>
              <a:t>تحليل ثلاثية حدود على الصورة: س</a:t>
            </a:r>
            <a:r>
              <a:rPr lang="ar-BH" sz="4000" baseline="30000" dirty="0">
                <a:latin typeface="Sakkal Majalla" panose="02000000000000000000" pitchFamily="2" charset="-78"/>
                <a:cs typeface="Sakkal Majalla" panose="02000000000000000000" pitchFamily="2" charset="-78"/>
              </a:rPr>
              <a:t>2</a:t>
            </a:r>
            <a:r>
              <a:rPr lang="ar-BH" sz="4000" dirty="0">
                <a:latin typeface="Sakkal Majalla" panose="02000000000000000000" pitchFamily="2" charset="-78"/>
                <a:cs typeface="Sakkal Majalla" panose="02000000000000000000" pitchFamily="2" charset="-78"/>
              </a:rPr>
              <a:t> + </a:t>
            </a:r>
            <a:r>
              <a:rPr lang="ar-BH" sz="4000" dirty="0">
                <a:solidFill>
                  <a:srgbClr val="FF00FF"/>
                </a:solidFill>
                <a:latin typeface="Sakkal Majalla" panose="02000000000000000000" pitchFamily="2" charset="-78"/>
                <a:cs typeface="Sakkal Majalla" panose="02000000000000000000" pitchFamily="2" charset="-78"/>
              </a:rPr>
              <a:t>ب</a:t>
            </a:r>
            <a:r>
              <a:rPr lang="ar-BH" sz="4000" dirty="0">
                <a:latin typeface="Sakkal Majalla" panose="02000000000000000000" pitchFamily="2" charset="-78"/>
                <a:cs typeface="Sakkal Majalla" panose="02000000000000000000" pitchFamily="2" charset="-78"/>
              </a:rPr>
              <a:t> س + </a:t>
            </a:r>
            <a:r>
              <a:rPr lang="ar-BH" sz="4000" dirty="0">
                <a:solidFill>
                  <a:srgbClr val="FF0000"/>
                </a:solidFill>
                <a:latin typeface="Sakkal Majalla" panose="02000000000000000000" pitchFamily="2" charset="-78"/>
                <a:cs typeface="Sakkal Majalla" panose="02000000000000000000" pitchFamily="2" charset="-78"/>
              </a:rPr>
              <a:t>حـ</a:t>
            </a:r>
            <a:r>
              <a:rPr lang="ar-BH" sz="4000" dirty="0">
                <a:latin typeface="Sakkal Majalla" panose="02000000000000000000" pitchFamily="2" charset="-78"/>
                <a:cs typeface="Sakkal Majalla" panose="02000000000000000000" pitchFamily="2" charset="-78"/>
              </a:rPr>
              <a:t> </a:t>
            </a:r>
          </a:p>
          <a:p>
            <a:pPr marL="571500" indent="-571500" algn="r" rtl="1">
              <a:buFont typeface="Arial" panose="020B0604020202020204" pitchFamily="34" charset="0"/>
              <a:buChar char="•"/>
            </a:pPr>
            <a:r>
              <a:rPr lang="ar-BH" sz="4000" dirty="0">
                <a:latin typeface="Sakkal Majalla" panose="02000000000000000000" pitchFamily="2" charset="-78"/>
                <a:cs typeface="Sakkal Majalla" panose="02000000000000000000" pitchFamily="2" charset="-78"/>
              </a:rPr>
              <a:t>حل معادلات تربيعية </a:t>
            </a:r>
            <a:r>
              <a:rPr lang="ar-BH" sz="4000">
                <a:latin typeface="Sakkal Majalla" panose="02000000000000000000" pitchFamily="2" charset="-78"/>
                <a:cs typeface="Sakkal Majalla" panose="02000000000000000000" pitchFamily="2" charset="-78"/>
              </a:rPr>
              <a:t>على الصورة:  </a:t>
            </a:r>
            <a:r>
              <a:rPr lang="ar-BH" sz="4000" dirty="0">
                <a:latin typeface="Sakkal Majalla" panose="02000000000000000000" pitchFamily="2" charset="-78"/>
                <a:cs typeface="Sakkal Majalla" panose="02000000000000000000" pitchFamily="2" charset="-78"/>
              </a:rPr>
              <a:t>س</a:t>
            </a:r>
            <a:r>
              <a:rPr lang="ar-BH" sz="4000" baseline="30000" dirty="0">
                <a:latin typeface="Sakkal Majalla" panose="02000000000000000000" pitchFamily="2" charset="-78"/>
                <a:cs typeface="Sakkal Majalla" panose="02000000000000000000" pitchFamily="2" charset="-78"/>
              </a:rPr>
              <a:t>2</a:t>
            </a:r>
            <a:r>
              <a:rPr lang="ar-BH" sz="4000" dirty="0">
                <a:latin typeface="Sakkal Majalla" panose="02000000000000000000" pitchFamily="2" charset="-78"/>
                <a:cs typeface="Sakkal Majalla" panose="02000000000000000000" pitchFamily="2" charset="-78"/>
              </a:rPr>
              <a:t> + </a:t>
            </a:r>
            <a:r>
              <a:rPr lang="ar-BH" sz="4000" dirty="0">
                <a:solidFill>
                  <a:srgbClr val="FF00FF"/>
                </a:solidFill>
                <a:latin typeface="Sakkal Majalla" panose="02000000000000000000" pitchFamily="2" charset="-78"/>
                <a:cs typeface="Sakkal Majalla" panose="02000000000000000000" pitchFamily="2" charset="-78"/>
              </a:rPr>
              <a:t>ب</a:t>
            </a:r>
            <a:r>
              <a:rPr lang="ar-BH" sz="4000" dirty="0">
                <a:latin typeface="Sakkal Majalla" panose="02000000000000000000" pitchFamily="2" charset="-78"/>
                <a:cs typeface="Sakkal Majalla" panose="02000000000000000000" pitchFamily="2" charset="-78"/>
              </a:rPr>
              <a:t> س + </a:t>
            </a:r>
            <a:r>
              <a:rPr lang="ar-BH" sz="4000" dirty="0">
                <a:solidFill>
                  <a:srgbClr val="FF0000"/>
                </a:solidFill>
                <a:latin typeface="Sakkal Majalla" panose="02000000000000000000" pitchFamily="2" charset="-78"/>
                <a:cs typeface="Sakkal Majalla" panose="02000000000000000000" pitchFamily="2" charset="-78"/>
              </a:rPr>
              <a:t>حـ</a:t>
            </a:r>
            <a:r>
              <a:rPr lang="ar-BH" sz="4000" dirty="0">
                <a:latin typeface="Sakkal Majalla" panose="02000000000000000000" pitchFamily="2" charset="-78"/>
                <a:cs typeface="Sakkal Majalla" panose="02000000000000000000" pitchFamily="2" charset="-78"/>
              </a:rPr>
              <a:t> = 0</a:t>
            </a:r>
          </a:p>
        </p:txBody>
      </p:sp>
      <p:sp>
        <p:nvSpPr>
          <p:cNvPr id="4" name="Rectangle 3">
            <a:extLst>
              <a:ext uri="{FF2B5EF4-FFF2-40B4-BE49-F238E27FC236}">
                <a16:creationId xmlns:a16="http://schemas.microsoft.com/office/drawing/2014/main" id="{C9DB4B8E-8CB8-4956-B592-40DC382FEEE5}"/>
              </a:ext>
            </a:extLst>
          </p:cNvPr>
          <p:cNvSpPr/>
          <p:nvPr/>
        </p:nvSpPr>
        <p:spPr>
          <a:xfrm>
            <a:off x="0" y="1533838"/>
            <a:ext cx="12192000" cy="813050"/>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BH"/>
          </a:p>
        </p:txBody>
      </p:sp>
      <p:sp>
        <p:nvSpPr>
          <p:cNvPr id="5" name="Rectangle 4">
            <a:extLst>
              <a:ext uri="{FF2B5EF4-FFF2-40B4-BE49-F238E27FC236}">
                <a16:creationId xmlns:a16="http://schemas.microsoft.com/office/drawing/2014/main" id="{DB4171E2-5DD1-4E51-83B4-4BE7D77F47E4}"/>
              </a:ext>
            </a:extLst>
          </p:cNvPr>
          <p:cNvSpPr/>
          <p:nvPr/>
        </p:nvSpPr>
        <p:spPr>
          <a:xfrm>
            <a:off x="4693133" y="1555643"/>
            <a:ext cx="2505814" cy="76944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BH" sz="4400" dirty="0">
                <a:solidFill>
                  <a:srgbClr val="FF0000"/>
                </a:solidFill>
                <a:latin typeface="Sakkal Majalla" panose="02000000000000000000" pitchFamily="2" charset="-78"/>
                <a:cs typeface="Sakkal Majalla" panose="02000000000000000000" pitchFamily="2" charset="-78"/>
              </a:rPr>
              <a:t>أهداف الدرس:</a:t>
            </a:r>
            <a:endParaRPr lang="en-US" sz="4400" dirty="0"/>
          </a:p>
        </p:txBody>
      </p:sp>
    </p:spTree>
    <p:extLst>
      <p:ext uri="{BB962C8B-B14F-4D97-AF65-F5344CB8AC3E}">
        <p14:creationId xmlns:p14="http://schemas.microsoft.com/office/powerpoint/2010/main" val="22920265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37146" y="1995807"/>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ص</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296277" y="280435"/>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6</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55</a:t>
            </a:r>
            <a:endParaRPr lang="ar-SA" sz="3600" baseline="300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878221"/>
            <a:ext cx="0" cy="498035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0" y="999427"/>
            <a:ext cx="4503477"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سالبة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سالبة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63521" y="1992131"/>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7207550" y="1992472"/>
            <a:ext cx="149987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6</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69B80E6A-2C20-4458-B503-507E5F97AF31}"/>
              </a:ext>
            </a:extLst>
          </p:cNvPr>
          <p:cNvSpPr/>
          <p:nvPr/>
        </p:nvSpPr>
        <p:spPr>
          <a:xfrm>
            <a:off x="6374571" y="1978195"/>
            <a:ext cx="1056744"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55</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57368" y="1987837"/>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29668" y="2100627"/>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5 ، 11</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026486" y="2088141"/>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ص</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ص</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ص</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55</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62605" y="4351558"/>
            <a:ext cx="4254692"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a:t>
            </a:r>
            <a:r>
              <a:rPr lang="ar-BH" dirty="0"/>
              <a:t>طرحهما</a:t>
            </a:r>
            <a:r>
              <a:rPr lang="ar-SA" dirty="0"/>
              <a:t> </a:t>
            </a:r>
            <a:r>
              <a:rPr lang="ar-BH" dirty="0">
                <a:solidFill>
                  <a:srgbClr val="FF00FF"/>
                </a:solidFill>
              </a:rPr>
              <a:t>6</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2551" y="2566661"/>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5</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39219" y="2566661"/>
            <a:ext cx="518074"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11</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مختلفة</a:t>
            </a:r>
            <a:r>
              <a:rPr lang="ar-BH" dirty="0"/>
              <a:t> لأن إشارة جـ </a:t>
            </a:r>
            <a:r>
              <a:rPr lang="ar-BH" dirty="0">
                <a:solidFill>
                  <a:srgbClr val="FF0000"/>
                </a:solidFill>
              </a:rPr>
              <a:t>سالبة</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8265015" y="1995806"/>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209366" y="1898235"/>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مربع نص 30">
            <a:extLst>
              <a:ext uri="{FF2B5EF4-FFF2-40B4-BE49-F238E27FC236}">
                <a16:creationId xmlns:a16="http://schemas.microsoft.com/office/drawing/2014/main" id="{1854F5D9-E9EB-440C-8837-5A962CDBD175}"/>
              </a:ext>
            </a:extLst>
          </p:cNvPr>
          <p:cNvSpPr txBox="1"/>
          <p:nvPr/>
        </p:nvSpPr>
        <p:spPr>
          <a:xfrm>
            <a:off x="4635848" y="4255828"/>
            <a:ext cx="7079335" cy="1384995"/>
          </a:xfrm>
          <a:prstGeom prst="rect">
            <a:avLst/>
          </a:prstGeom>
          <a:noFill/>
          <a:ln>
            <a:solidFill>
              <a:srgbClr val="FF00FF"/>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لاحظ </a:t>
            </a:r>
            <a:r>
              <a:rPr lang="ar-BH" dirty="0">
                <a:solidFill>
                  <a:schemeClr val="tx1"/>
                </a:solidFill>
                <a:latin typeface="Lotus-Light"/>
              </a:rPr>
              <a:t>عندما تكون </a:t>
            </a:r>
            <a:r>
              <a:rPr lang="ar-BH" dirty="0">
                <a:solidFill>
                  <a:srgbClr val="FF0000"/>
                </a:solidFill>
                <a:latin typeface="Lotus-Light"/>
              </a:rPr>
              <a:t>جـ</a:t>
            </a:r>
            <a:r>
              <a:rPr lang="ar-BH" dirty="0">
                <a:solidFill>
                  <a:schemeClr val="tx1"/>
                </a:solidFill>
                <a:latin typeface="Lotus-Light"/>
              </a:rPr>
              <a:t> سالبة، يكون عاملاها </a:t>
            </a:r>
            <a:r>
              <a:rPr lang="ar-BH" dirty="0">
                <a:solidFill>
                  <a:srgbClr val="FF0000"/>
                </a:solidFill>
                <a:latin typeface="Lotus-Light"/>
              </a:rPr>
              <a:t>مختلفين في الإشارة</a:t>
            </a:r>
            <a:r>
              <a:rPr lang="ar-BH" dirty="0">
                <a:solidFill>
                  <a:schemeClr val="tx1"/>
                </a:solidFill>
                <a:latin typeface="Lotus-Light"/>
              </a:rPr>
              <a:t>. ولتحدد أي عامل منهما موجب وأيهما سالب، انظر إلى إشارة </a:t>
            </a:r>
            <a:r>
              <a:rPr lang="ar-BH" dirty="0">
                <a:solidFill>
                  <a:srgbClr val="FF00FF"/>
                </a:solidFill>
                <a:latin typeface="Lotus-Light"/>
              </a:rPr>
              <a:t>ب</a:t>
            </a:r>
            <a:r>
              <a:rPr lang="ar-BH" dirty="0">
                <a:solidFill>
                  <a:schemeClr val="tx1"/>
                </a:solidFill>
                <a:latin typeface="Lotus-Light"/>
              </a:rPr>
              <a:t>؛ فالعامل الذي له القيمة المطلقة الكبرى له إشارة </a:t>
            </a:r>
            <a:r>
              <a:rPr lang="ar-BH" dirty="0">
                <a:solidFill>
                  <a:srgbClr val="FF00FF"/>
                </a:solidFill>
                <a:latin typeface="Lotus-Light"/>
              </a:rPr>
              <a:t>ب</a:t>
            </a:r>
            <a:r>
              <a:rPr lang="ar-BH" dirty="0">
                <a:solidFill>
                  <a:schemeClr val="tx1"/>
                </a:solidFill>
                <a:latin typeface="Lotus-Light"/>
              </a:rPr>
              <a:t> نفسها.</a:t>
            </a:r>
            <a:endParaRPr lang="en-US" dirty="0">
              <a:solidFill>
                <a:schemeClr val="tx1"/>
              </a:solidFill>
            </a:endParaRPr>
          </a:p>
        </p:txBody>
      </p:sp>
      <p:grpSp>
        <p:nvGrpSpPr>
          <p:cNvPr id="42" name="Group 41">
            <a:extLst>
              <a:ext uri="{FF2B5EF4-FFF2-40B4-BE49-F238E27FC236}">
                <a16:creationId xmlns:a16="http://schemas.microsoft.com/office/drawing/2014/main" id="{82A0F7DC-73AF-4253-9D57-E960A756817D}"/>
              </a:ext>
            </a:extLst>
          </p:cNvPr>
          <p:cNvGrpSpPr/>
          <p:nvPr/>
        </p:nvGrpSpPr>
        <p:grpSpPr>
          <a:xfrm>
            <a:off x="5158298" y="2102444"/>
            <a:ext cx="931323" cy="523220"/>
            <a:chOff x="5175608" y="1685508"/>
            <a:chExt cx="931323" cy="523220"/>
          </a:xfrm>
        </p:grpSpPr>
        <p:sp>
          <p:nvSpPr>
            <p:cNvPr id="43" name="Rectangle 42">
              <a:extLst>
                <a:ext uri="{FF2B5EF4-FFF2-40B4-BE49-F238E27FC236}">
                  <a16:creationId xmlns:a16="http://schemas.microsoft.com/office/drawing/2014/main" id="{5E1912DB-2E60-4D7E-8FE4-BA1137DAC6E1}"/>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991E8D7-859B-40E4-8101-C3A2E183F38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55</a:t>
              </a:r>
              <a:endParaRPr lang="en-US" sz="2800" dirty="0">
                <a:solidFill>
                  <a:schemeClr val="tx1"/>
                </a:solidFill>
              </a:endParaRPr>
            </a:p>
          </p:txBody>
        </p:sp>
      </p:grpSp>
    </p:spTree>
    <p:extLst>
      <p:ext uri="{BB962C8B-B14F-4D97-AF65-F5344CB8AC3E}">
        <p14:creationId xmlns:p14="http://schemas.microsoft.com/office/powerpoint/2010/main" val="1415791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2.08333E-7 4.44444E-6 L 2.08333E-7 0.1324 " pathEditMode="relative" rAng="0" ptsTypes="AA">
                                      <p:cBhvr>
                                        <p:cTn id="51" dur="2000" fill="hold"/>
                                        <p:tgtEl>
                                          <p:spTgt spid="14"/>
                                        </p:tgtEl>
                                        <p:attrNameLst>
                                          <p:attrName>ppt_x</p:attrName>
                                          <p:attrName>ppt_y</p:attrName>
                                        </p:attrNameLst>
                                      </p:cBhvr>
                                      <p:rCtr x="0" y="6620"/>
                                    </p:animMotion>
                                  </p:childTnLst>
                                </p:cTn>
                              </p:par>
                              <p:par>
                                <p:cTn id="52" presetID="42" presetClass="path" presetSubtype="0" accel="50000" decel="50000" fill="hold" grpId="0" nodeType="withEffect">
                                  <p:stCondLst>
                                    <p:cond delay="0"/>
                                  </p:stCondLst>
                                  <p:childTnLst>
                                    <p:animMotion origin="layout" path="M 4.16667E-7 0 L -0.13099 0.13102 " pathEditMode="relative" rAng="0" ptsTypes="AA">
                                      <p:cBhvr>
                                        <p:cTn id="53" dur="2000" fill="hold"/>
                                        <p:tgtEl>
                                          <p:spTgt spid="20"/>
                                        </p:tgtEl>
                                        <p:attrNameLst>
                                          <p:attrName>ppt_x</p:attrName>
                                          <p:attrName>ppt_y</p:attrName>
                                        </p:attrNameLst>
                                      </p:cBhvr>
                                      <p:rCtr x="-6549" y="6551"/>
                                    </p:animMotion>
                                  </p:childTnLst>
                                </p:cTn>
                              </p:par>
                              <p:par>
                                <p:cTn id="54" presetID="1" presetClass="exit"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p:tgtEl>
                                          <p:spTgt spid="42"/>
                                        </p:tgtEl>
                                        <p:attrNameLst>
                                          <p:attrName>ppt_x</p:attrName>
                                        </p:attrNameLst>
                                      </p:cBhvr>
                                      <p:tavLst>
                                        <p:tav tm="0">
                                          <p:val>
                                            <p:strVal val="#ppt_x+#ppt_w*1.125000"/>
                                          </p:val>
                                        </p:tav>
                                        <p:tav tm="100000">
                                          <p:val>
                                            <p:strVal val="#ppt_x"/>
                                          </p:val>
                                        </p:tav>
                                      </p:tavLst>
                                    </p:anim>
                                    <p:animEffect transition="in" filter="wipe(left)">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ppt_x</p:attrName>
                                        </p:attrNameLst>
                                      </p:cBhvr>
                                      <p:tavLst>
                                        <p:tav tm="0">
                                          <p:val>
                                            <p:strVal val="#ppt_x+#ppt_w*1.125000"/>
                                          </p:val>
                                        </p:tav>
                                        <p:tav tm="100000">
                                          <p:val>
                                            <p:strVal val="#ppt_x"/>
                                          </p:val>
                                        </p:tav>
                                      </p:tavLst>
                                    </p:anim>
                                    <p:animEffect transition="in" filter="wipe(left)">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p:tgtEl>
                                          <p:spTgt spid="34"/>
                                        </p:tgtEl>
                                        <p:attrNameLst>
                                          <p:attrName>ppt_x</p:attrName>
                                        </p:attrNameLst>
                                      </p:cBhvr>
                                      <p:tavLst>
                                        <p:tav tm="0">
                                          <p:val>
                                            <p:strVal val="#ppt_x-#ppt_w*1.125000"/>
                                          </p:val>
                                        </p:tav>
                                        <p:tav tm="100000">
                                          <p:val>
                                            <p:strVal val="#ppt_x"/>
                                          </p:val>
                                        </p:tav>
                                      </p:tavLst>
                                    </p:anim>
                                    <p:animEffect transition="in" filter="wipe(right)">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up)">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nodeType="clickEffect">
                                  <p:stCondLst>
                                    <p:cond delay="0"/>
                                  </p:stCondLst>
                                  <p:childTnLst>
                                    <p:anim calcmode="lin" valueType="num">
                                      <p:cBhvr additive="base">
                                        <p:cTn id="93" dur="500"/>
                                        <p:tgtEl>
                                          <p:spTgt spid="42"/>
                                        </p:tgtEl>
                                        <p:attrNameLst>
                                          <p:attrName>ppt_x</p:attrName>
                                        </p:attrNameLst>
                                      </p:cBhvr>
                                      <p:tavLst>
                                        <p:tav tm="0">
                                          <p:val>
                                            <p:strVal val="ppt_x"/>
                                          </p:val>
                                        </p:tav>
                                        <p:tav tm="100000">
                                          <p:val>
                                            <p:strVal val="ppt_x"/>
                                          </p:val>
                                        </p:tav>
                                      </p:tavLst>
                                    </p:anim>
                                    <p:anim calcmode="lin" valueType="num">
                                      <p:cBhvr additive="base">
                                        <p:cTn id="94" dur="500"/>
                                        <p:tgtEl>
                                          <p:spTgt spid="42"/>
                                        </p:tgtEl>
                                        <p:attrNameLst>
                                          <p:attrName>ppt_y</p:attrName>
                                        </p:attrNameLst>
                                      </p:cBhvr>
                                      <p:tavLst>
                                        <p:tav tm="0">
                                          <p:val>
                                            <p:strVal val="ppt_y"/>
                                          </p:val>
                                        </p:tav>
                                        <p:tav tm="100000">
                                          <p:val>
                                            <p:strVal val="1+ppt_h/2"/>
                                          </p:val>
                                        </p:tav>
                                      </p:tavLst>
                                    </p:anim>
                                    <p:set>
                                      <p:cBhvr>
                                        <p:cTn id="95" dur="1" fill="hold">
                                          <p:stCondLst>
                                            <p:cond delay="499"/>
                                          </p:stCondLst>
                                        </p:cTn>
                                        <p:tgtEl>
                                          <p:spTgt spid="4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childTnLst>
                                </p:cTn>
                              </p:par>
                              <p:par>
                                <p:cTn id="102" presetID="42" presetClass="path" presetSubtype="0" accel="50000" decel="50000" fill="hold" grpId="1" nodeType="withEffect">
                                  <p:stCondLst>
                                    <p:cond delay="0"/>
                                  </p:stCondLst>
                                  <p:childTnLst>
                                    <p:animMotion origin="layout" path="M -1.66667E-6 1.48148E-6 L 0.17956 0.06018 " pathEditMode="relative" rAng="0" ptsTypes="AA">
                                      <p:cBhvr>
                                        <p:cTn id="103" dur="2000" fill="hold"/>
                                        <p:tgtEl>
                                          <p:spTgt spid="36"/>
                                        </p:tgtEl>
                                        <p:attrNameLst>
                                          <p:attrName>ppt_x</p:attrName>
                                          <p:attrName>ppt_y</p:attrName>
                                        </p:attrNameLst>
                                      </p:cBhvr>
                                      <p:rCtr x="8971" y="3009"/>
                                    </p:animMotion>
                                  </p:childTnLst>
                                </p:cTn>
                              </p:par>
                              <p:par>
                                <p:cTn id="104" presetID="42" presetClass="path" presetSubtype="0" accel="50000" decel="50000" fill="hold" grpId="1" nodeType="withEffect">
                                  <p:stCondLst>
                                    <p:cond delay="0"/>
                                  </p:stCondLst>
                                  <p:childTnLst>
                                    <p:animMotion origin="layout" path="M -1.45833E-6 1.48148E-6 L 0.08815 0.06829 " pathEditMode="relative" rAng="0" ptsTypes="AA">
                                      <p:cBhvr>
                                        <p:cTn id="105" dur="2000" fill="hold"/>
                                        <p:tgtEl>
                                          <p:spTgt spid="37"/>
                                        </p:tgtEl>
                                        <p:attrNameLst>
                                          <p:attrName>ppt_x</p:attrName>
                                          <p:attrName>ppt_y</p:attrName>
                                        </p:attrNameLst>
                                      </p:cBhvr>
                                      <p:rCtr x="4401" y="3403"/>
                                    </p:animMotion>
                                  </p:childTnLst>
                                </p:cTn>
                              </p:par>
                            </p:childTnLst>
                          </p:cTn>
                        </p:par>
                      </p:childTnLst>
                    </p:cTn>
                  </p:par>
                  <p:par>
                    <p:cTn id="106" fill="hold">
                      <p:stCondLst>
                        <p:cond delay="indefinite"/>
                      </p:stCondLst>
                      <p:childTnLst>
                        <p:par>
                          <p:cTn id="107" fill="hold">
                            <p:stCondLst>
                              <p:cond delay="0"/>
                            </p:stCondLst>
                            <p:childTnLst>
                              <p:par>
                                <p:cTn id="108" presetID="12" presetClass="entr" presetSubtype="8"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additive="base">
                                        <p:cTn id="110" dur="500"/>
                                        <p:tgtEl>
                                          <p:spTgt spid="38"/>
                                        </p:tgtEl>
                                        <p:attrNameLst>
                                          <p:attrName>ppt_x</p:attrName>
                                        </p:attrNameLst>
                                      </p:cBhvr>
                                      <p:tavLst>
                                        <p:tav tm="0">
                                          <p:val>
                                            <p:strVal val="#ppt_x-#ppt_w*1.125000"/>
                                          </p:val>
                                        </p:tav>
                                        <p:tav tm="100000">
                                          <p:val>
                                            <p:strVal val="#ppt_x"/>
                                          </p:val>
                                        </p:tav>
                                      </p:tavLst>
                                    </p:anim>
                                    <p:animEffect transition="in" filter="wipe(right)">
                                      <p:cBhvr>
                                        <p:cTn id="111" dur="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p:tgtEl>
                                          <p:spTgt spid="41"/>
                                        </p:tgtEl>
                                        <p:attrNameLst>
                                          <p:attrName>ppt_x</p:attrName>
                                        </p:attrNameLst>
                                      </p:cBhvr>
                                      <p:tavLst>
                                        <p:tav tm="0">
                                          <p:val>
                                            <p:strVal val="#ppt_x-#ppt_w*1.125000"/>
                                          </p:val>
                                        </p:tav>
                                        <p:tav tm="100000">
                                          <p:val>
                                            <p:strVal val="#ppt_x"/>
                                          </p:val>
                                        </p:tav>
                                      </p:tavLst>
                                    </p:anim>
                                    <p:animEffect transition="in" filter="wipe(right)">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childTnLst>
                                </p:cTn>
                              </p:par>
                              <p:par>
                                <p:cTn id="122" presetID="42" presetClass="path" presetSubtype="0" accel="50000" decel="50000" fill="hold" grpId="1" nodeType="withEffect">
                                  <p:stCondLst>
                                    <p:cond delay="0"/>
                                  </p:stCondLst>
                                  <p:childTnLst>
                                    <p:animMotion origin="layout" path="M -3.95833E-6 -2.96296E-6 L -0.13033 0.14121 " pathEditMode="relative" rAng="0" ptsTypes="AA">
                                      <p:cBhvr>
                                        <p:cTn id="123" dur="2000" fill="hold"/>
                                        <p:tgtEl>
                                          <p:spTgt spid="40"/>
                                        </p:tgtEl>
                                        <p:attrNameLst>
                                          <p:attrName>ppt_x</p:attrName>
                                          <p:attrName>ppt_y</p:attrName>
                                        </p:attrNameLst>
                                      </p:cBhvr>
                                      <p:rCtr x="-6523" y="7060"/>
                                    </p:animMotion>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grpId="0"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wipe(right)">
                                      <p:cBhvr>
                                        <p:cTn id="1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6"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40" grpId="1"/>
      <p:bldP spid="31"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37146" y="1995807"/>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ص</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296277" y="280435"/>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13</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48</a:t>
            </a:r>
            <a:endParaRPr lang="ar-SA" sz="3600" baseline="300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878221"/>
            <a:ext cx="0" cy="498035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162605" y="999427"/>
            <a:ext cx="434087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سالبة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سالبة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63521" y="1992131"/>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7207550" y="1992472"/>
            <a:ext cx="1499878"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13</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69B80E6A-2C20-4458-B503-507E5F97AF31}"/>
              </a:ext>
            </a:extLst>
          </p:cNvPr>
          <p:cNvSpPr/>
          <p:nvPr/>
        </p:nvSpPr>
        <p:spPr>
          <a:xfrm>
            <a:off x="6374571" y="1978195"/>
            <a:ext cx="1056744"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48</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57368" y="1987837"/>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29668" y="2100627"/>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24</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16</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026486" y="2088141"/>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ص</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ص</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ص</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48</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62605" y="4351558"/>
            <a:ext cx="4254692"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a:t>
            </a:r>
            <a:r>
              <a:rPr lang="ar-BH" dirty="0"/>
              <a:t>طرحهما</a:t>
            </a:r>
            <a:r>
              <a:rPr lang="ar-SA" dirty="0"/>
              <a:t> </a:t>
            </a:r>
            <a:r>
              <a:rPr lang="ar-BH" dirty="0">
                <a:solidFill>
                  <a:srgbClr val="FF00FF"/>
                </a:solidFill>
              </a:rPr>
              <a:t>13</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5169" y="2569230"/>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28267" y="2573069"/>
            <a:ext cx="518074"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16</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مختلفة</a:t>
            </a:r>
            <a:r>
              <a:rPr lang="ar-BH" dirty="0"/>
              <a:t> لأن إشارة جـ </a:t>
            </a:r>
            <a:r>
              <a:rPr lang="ar-BH" dirty="0">
                <a:solidFill>
                  <a:srgbClr val="FF0000"/>
                </a:solidFill>
              </a:rPr>
              <a:t>سالبة</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8260126" y="1995786"/>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209366" y="1898235"/>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مربع نص 30">
            <a:extLst>
              <a:ext uri="{FF2B5EF4-FFF2-40B4-BE49-F238E27FC236}">
                <a16:creationId xmlns:a16="http://schemas.microsoft.com/office/drawing/2014/main" id="{1854F5D9-E9EB-440C-8837-5A962CDBD175}"/>
              </a:ext>
            </a:extLst>
          </p:cNvPr>
          <p:cNvSpPr txBox="1"/>
          <p:nvPr/>
        </p:nvSpPr>
        <p:spPr>
          <a:xfrm>
            <a:off x="4635848" y="4255828"/>
            <a:ext cx="7079335" cy="1384995"/>
          </a:xfrm>
          <a:prstGeom prst="rect">
            <a:avLst/>
          </a:prstGeom>
          <a:noFill/>
          <a:ln>
            <a:solidFill>
              <a:srgbClr val="FF00FF"/>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لاحظ </a:t>
            </a:r>
            <a:r>
              <a:rPr lang="ar-BH" dirty="0">
                <a:solidFill>
                  <a:schemeClr val="tx1"/>
                </a:solidFill>
                <a:latin typeface="Lotus-Light"/>
              </a:rPr>
              <a:t>عندما تكون </a:t>
            </a:r>
            <a:r>
              <a:rPr lang="ar-BH" dirty="0">
                <a:solidFill>
                  <a:srgbClr val="FF0000"/>
                </a:solidFill>
                <a:latin typeface="Lotus-Light"/>
              </a:rPr>
              <a:t>جـ</a:t>
            </a:r>
            <a:r>
              <a:rPr lang="ar-BH" dirty="0">
                <a:solidFill>
                  <a:schemeClr val="tx1"/>
                </a:solidFill>
                <a:latin typeface="Lotus-Light"/>
              </a:rPr>
              <a:t> سالبة، يكون عاملاها </a:t>
            </a:r>
            <a:r>
              <a:rPr lang="ar-BH" dirty="0">
                <a:solidFill>
                  <a:srgbClr val="FF0000"/>
                </a:solidFill>
                <a:latin typeface="Lotus-Light"/>
              </a:rPr>
              <a:t>مختلفين في الإشارة</a:t>
            </a:r>
            <a:r>
              <a:rPr lang="ar-BH" dirty="0">
                <a:solidFill>
                  <a:schemeClr val="tx1"/>
                </a:solidFill>
                <a:latin typeface="Lotus-Light"/>
              </a:rPr>
              <a:t>. ولتحدد أي عامل منهما موجب وأيهما سالب، انظر إلى إشارة </a:t>
            </a:r>
            <a:r>
              <a:rPr lang="ar-BH" dirty="0">
                <a:solidFill>
                  <a:srgbClr val="FF00FF"/>
                </a:solidFill>
                <a:latin typeface="Lotus-Light"/>
              </a:rPr>
              <a:t>ب</a:t>
            </a:r>
            <a:r>
              <a:rPr lang="ar-BH" dirty="0">
                <a:solidFill>
                  <a:schemeClr val="tx1"/>
                </a:solidFill>
                <a:latin typeface="Lotus-Light"/>
              </a:rPr>
              <a:t>؛ فالعامل الذي له القيمة المطلقة الكبرى له إشارة </a:t>
            </a:r>
            <a:r>
              <a:rPr lang="ar-BH" dirty="0">
                <a:solidFill>
                  <a:srgbClr val="FF00FF"/>
                </a:solidFill>
                <a:latin typeface="Lotus-Light"/>
              </a:rPr>
              <a:t>ب</a:t>
            </a:r>
            <a:r>
              <a:rPr lang="ar-BH" dirty="0">
                <a:solidFill>
                  <a:schemeClr val="tx1"/>
                </a:solidFill>
                <a:latin typeface="Lotus-Light"/>
              </a:rPr>
              <a:t> نفسها.</a:t>
            </a:r>
            <a:endParaRPr lang="en-US" dirty="0">
              <a:solidFill>
                <a:schemeClr val="tx1"/>
              </a:solidFill>
            </a:endParaRPr>
          </a:p>
        </p:txBody>
      </p:sp>
      <p:grpSp>
        <p:nvGrpSpPr>
          <p:cNvPr id="42" name="Group 41">
            <a:extLst>
              <a:ext uri="{FF2B5EF4-FFF2-40B4-BE49-F238E27FC236}">
                <a16:creationId xmlns:a16="http://schemas.microsoft.com/office/drawing/2014/main" id="{82A0F7DC-73AF-4253-9D57-E960A756817D}"/>
              </a:ext>
            </a:extLst>
          </p:cNvPr>
          <p:cNvGrpSpPr/>
          <p:nvPr/>
        </p:nvGrpSpPr>
        <p:grpSpPr>
          <a:xfrm>
            <a:off x="5157714" y="1691924"/>
            <a:ext cx="931323" cy="523220"/>
            <a:chOff x="5175608" y="1685508"/>
            <a:chExt cx="931323" cy="523220"/>
          </a:xfrm>
        </p:grpSpPr>
        <p:sp>
          <p:nvSpPr>
            <p:cNvPr id="43" name="Rectangle 42">
              <a:extLst>
                <a:ext uri="{FF2B5EF4-FFF2-40B4-BE49-F238E27FC236}">
                  <a16:creationId xmlns:a16="http://schemas.microsoft.com/office/drawing/2014/main" id="{5E1912DB-2E60-4D7E-8FE4-BA1137DAC6E1}"/>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991E8D7-859B-40E4-8101-C3A2E183F38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48</a:t>
              </a:r>
              <a:endParaRPr lang="en-US" sz="2800" dirty="0">
                <a:solidFill>
                  <a:schemeClr val="tx1"/>
                </a:solidFill>
              </a:endParaRPr>
            </a:p>
          </p:txBody>
        </p:sp>
      </p:grpSp>
      <p:grpSp>
        <p:nvGrpSpPr>
          <p:cNvPr id="45" name="Group 44">
            <a:extLst>
              <a:ext uri="{FF2B5EF4-FFF2-40B4-BE49-F238E27FC236}">
                <a16:creationId xmlns:a16="http://schemas.microsoft.com/office/drawing/2014/main" id="{2031BD4F-4F61-4385-9662-580F8E40D232}"/>
              </a:ext>
            </a:extLst>
          </p:cNvPr>
          <p:cNvGrpSpPr/>
          <p:nvPr/>
        </p:nvGrpSpPr>
        <p:grpSpPr>
          <a:xfrm>
            <a:off x="5175608" y="2976056"/>
            <a:ext cx="931323" cy="523220"/>
            <a:chOff x="5175608" y="1685508"/>
            <a:chExt cx="931323" cy="523220"/>
          </a:xfrm>
        </p:grpSpPr>
        <p:sp>
          <p:nvSpPr>
            <p:cNvPr id="46" name="Rectangle 45">
              <a:extLst>
                <a:ext uri="{FF2B5EF4-FFF2-40B4-BE49-F238E27FC236}">
                  <a16:creationId xmlns:a16="http://schemas.microsoft.com/office/drawing/2014/main" id="{A16CF22E-FE1A-469D-AAF3-3166BCC43390}"/>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50D714B-796A-4FE9-BCCA-6C9F0FF66FDF}"/>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 ، 12</a:t>
              </a:r>
              <a:endParaRPr lang="en-US" sz="2800" dirty="0">
                <a:solidFill>
                  <a:schemeClr val="tx1"/>
                </a:solidFill>
              </a:endParaRPr>
            </a:p>
          </p:txBody>
        </p:sp>
      </p:grpSp>
      <p:grpSp>
        <p:nvGrpSpPr>
          <p:cNvPr id="49" name="Group 48">
            <a:extLst>
              <a:ext uri="{FF2B5EF4-FFF2-40B4-BE49-F238E27FC236}">
                <a16:creationId xmlns:a16="http://schemas.microsoft.com/office/drawing/2014/main" id="{FE279FB9-C8B0-4595-9A6E-CFF3206688CB}"/>
              </a:ext>
            </a:extLst>
          </p:cNvPr>
          <p:cNvGrpSpPr/>
          <p:nvPr/>
        </p:nvGrpSpPr>
        <p:grpSpPr>
          <a:xfrm>
            <a:off x="5175608" y="3429000"/>
            <a:ext cx="931323" cy="523220"/>
            <a:chOff x="5175608" y="1685508"/>
            <a:chExt cx="931323" cy="523220"/>
          </a:xfrm>
        </p:grpSpPr>
        <p:sp>
          <p:nvSpPr>
            <p:cNvPr id="50" name="Rectangle 49">
              <a:extLst>
                <a:ext uri="{FF2B5EF4-FFF2-40B4-BE49-F238E27FC236}">
                  <a16:creationId xmlns:a16="http://schemas.microsoft.com/office/drawing/2014/main" id="{82D22147-E6CC-4627-88E3-0B51E2DBEC44}"/>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B829FC6-3FC8-4CCE-9D7D-E1EE8704D97F}"/>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6 ، 8</a:t>
              </a:r>
              <a:endParaRPr lang="en-US" sz="2800" dirty="0">
                <a:solidFill>
                  <a:schemeClr val="tx1"/>
                </a:solidFill>
              </a:endParaRPr>
            </a:p>
          </p:txBody>
        </p:sp>
      </p:grpSp>
    </p:spTree>
    <p:extLst>
      <p:ext uri="{BB962C8B-B14F-4D97-AF65-F5344CB8AC3E}">
        <p14:creationId xmlns:p14="http://schemas.microsoft.com/office/powerpoint/2010/main" val="3440736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2.08333E-7 4.44444E-6 L 2.08333E-7 0.1324 " pathEditMode="relative" rAng="0" ptsTypes="AA">
                                      <p:cBhvr>
                                        <p:cTn id="51" dur="2000" fill="hold"/>
                                        <p:tgtEl>
                                          <p:spTgt spid="14"/>
                                        </p:tgtEl>
                                        <p:attrNameLst>
                                          <p:attrName>ppt_x</p:attrName>
                                          <p:attrName>ppt_y</p:attrName>
                                        </p:attrNameLst>
                                      </p:cBhvr>
                                      <p:rCtr x="0" y="6620"/>
                                    </p:animMotion>
                                  </p:childTnLst>
                                </p:cTn>
                              </p:par>
                              <p:par>
                                <p:cTn id="52" presetID="42" presetClass="path" presetSubtype="0" accel="50000" decel="50000" fill="hold" grpId="0" nodeType="withEffect">
                                  <p:stCondLst>
                                    <p:cond delay="0"/>
                                  </p:stCondLst>
                                  <p:childTnLst>
                                    <p:animMotion origin="layout" path="M -4.16667E-7 4.44444E-6 L -0.13099 0.13101 " pathEditMode="relative" rAng="0" ptsTypes="AA">
                                      <p:cBhvr>
                                        <p:cTn id="53" dur="2000" fill="hold"/>
                                        <p:tgtEl>
                                          <p:spTgt spid="20"/>
                                        </p:tgtEl>
                                        <p:attrNameLst>
                                          <p:attrName>ppt_x</p:attrName>
                                          <p:attrName>ppt_y</p:attrName>
                                        </p:attrNameLst>
                                      </p:cBhvr>
                                      <p:rCtr x="-6549" y="6551"/>
                                    </p:animMotion>
                                  </p:childTnLst>
                                </p:cTn>
                              </p:par>
                              <p:par>
                                <p:cTn id="54" presetID="1" presetClass="exit"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p:tgtEl>
                                          <p:spTgt spid="42"/>
                                        </p:tgtEl>
                                        <p:attrNameLst>
                                          <p:attrName>ppt_x</p:attrName>
                                        </p:attrNameLst>
                                      </p:cBhvr>
                                      <p:tavLst>
                                        <p:tav tm="0">
                                          <p:val>
                                            <p:strVal val="#ppt_x+#ppt_w*1.125000"/>
                                          </p:val>
                                        </p:tav>
                                        <p:tav tm="100000">
                                          <p:val>
                                            <p:strVal val="#ppt_x"/>
                                          </p:val>
                                        </p:tav>
                                      </p:tavLst>
                                    </p:anim>
                                    <p:animEffect transition="in" filter="wipe(left)">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p:tgtEl>
                                          <p:spTgt spid="25"/>
                                        </p:tgtEl>
                                        <p:attrNameLst>
                                          <p:attrName>ppt_x</p:attrName>
                                        </p:attrNameLst>
                                      </p:cBhvr>
                                      <p:tavLst>
                                        <p:tav tm="0">
                                          <p:val>
                                            <p:strVal val="#ppt_x+#ppt_w*1.125000"/>
                                          </p:val>
                                        </p:tav>
                                        <p:tav tm="100000">
                                          <p:val>
                                            <p:strVal val="#ppt_x"/>
                                          </p:val>
                                        </p:tav>
                                      </p:tavLst>
                                    </p:anim>
                                    <p:animEffect transition="in" filter="wipe(lef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p:tgtEl>
                                          <p:spTgt spid="28"/>
                                        </p:tgtEl>
                                        <p:attrNameLst>
                                          <p:attrName>ppt_x</p:attrName>
                                        </p:attrNameLst>
                                      </p:cBhvr>
                                      <p:tavLst>
                                        <p:tav tm="0">
                                          <p:val>
                                            <p:strVal val="#ppt_x+#ppt_w*1.125000"/>
                                          </p:val>
                                        </p:tav>
                                        <p:tav tm="100000">
                                          <p:val>
                                            <p:strVal val="#ppt_x"/>
                                          </p:val>
                                        </p:tav>
                                      </p:tavLst>
                                    </p:anim>
                                    <p:animEffect transition="in" filter="wipe(left)">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2" fill="hold" nodeType="click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p:tgtEl>
                                          <p:spTgt spid="45"/>
                                        </p:tgtEl>
                                        <p:attrNameLst>
                                          <p:attrName>ppt_x</p:attrName>
                                        </p:attrNameLst>
                                      </p:cBhvr>
                                      <p:tavLst>
                                        <p:tav tm="0">
                                          <p:val>
                                            <p:strVal val="#ppt_x+#ppt_w*1.125000"/>
                                          </p:val>
                                        </p:tav>
                                        <p:tav tm="100000">
                                          <p:val>
                                            <p:strVal val="#ppt_x"/>
                                          </p:val>
                                        </p:tav>
                                      </p:tavLst>
                                    </p:anim>
                                    <p:animEffect transition="in" filter="wipe(left)">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2"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500"/>
                                        <p:tgtEl>
                                          <p:spTgt spid="49"/>
                                        </p:tgtEl>
                                        <p:attrNameLst>
                                          <p:attrName>ppt_x</p:attrName>
                                        </p:attrNameLst>
                                      </p:cBhvr>
                                      <p:tavLst>
                                        <p:tav tm="0">
                                          <p:val>
                                            <p:strVal val="#ppt_x+#ppt_w*1.125000"/>
                                          </p:val>
                                        </p:tav>
                                        <p:tav tm="100000">
                                          <p:val>
                                            <p:strVal val="#ppt_x"/>
                                          </p:val>
                                        </p:tav>
                                      </p:tavLst>
                                    </p:anim>
                                    <p:animEffect transition="in" filter="wipe(left)">
                                      <p:cBhvr>
                                        <p:cTn id="93" dur="5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8"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p:tgtEl>
                                          <p:spTgt spid="34"/>
                                        </p:tgtEl>
                                        <p:attrNameLst>
                                          <p:attrName>ppt_x</p:attrName>
                                        </p:attrNameLst>
                                      </p:cBhvr>
                                      <p:tavLst>
                                        <p:tav tm="0">
                                          <p:val>
                                            <p:strVal val="#ppt_x-#ppt_w*1.125000"/>
                                          </p:val>
                                        </p:tav>
                                        <p:tav tm="100000">
                                          <p:val>
                                            <p:strVal val="#ppt_x"/>
                                          </p:val>
                                        </p:tav>
                                      </p:tavLst>
                                    </p:anim>
                                    <p:animEffect transition="in" filter="wipe(right)">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up)">
                                      <p:cBhvr>
                                        <p:cTn id="104" dur="500"/>
                                        <p:tgtEl>
                                          <p:spTgt spid="24"/>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nodeType="clickEffect">
                                  <p:stCondLst>
                                    <p:cond delay="0"/>
                                  </p:stCondLst>
                                  <p:childTnLst>
                                    <p:anim calcmode="lin" valueType="num">
                                      <p:cBhvr additive="base">
                                        <p:cTn id="111" dur="500"/>
                                        <p:tgtEl>
                                          <p:spTgt spid="25"/>
                                        </p:tgtEl>
                                        <p:attrNameLst>
                                          <p:attrName>ppt_x</p:attrName>
                                        </p:attrNameLst>
                                      </p:cBhvr>
                                      <p:tavLst>
                                        <p:tav tm="0">
                                          <p:val>
                                            <p:strVal val="ppt_x"/>
                                          </p:val>
                                        </p:tav>
                                        <p:tav tm="100000">
                                          <p:val>
                                            <p:strVal val="ppt_x"/>
                                          </p:val>
                                        </p:tav>
                                      </p:tavLst>
                                    </p:anim>
                                    <p:anim calcmode="lin" valueType="num">
                                      <p:cBhvr additive="base">
                                        <p:cTn id="112" dur="500"/>
                                        <p:tgtEl>
                                          <p:spTgt spid="25"/>
                                        </p:tgtEl>
                                        <p:attrNameLst>
                                          <p:attrName>ppt_y</p:attrName>
                                        </p:attrNameLst>
                                      </p:cBhvr>
                                      <p:tavLst>
                                        <p:tav tm="0">
                                          <p:val>
                                            <p:strVal val="ppt_y"/>
                                          </p:val>
                                        </p:tav>
                                        <p:tav tm="100000">
                                          <p:val>
                                            <p:strVal val="1+ppt_h/2"/>
                                          </p:val>
                                        </p:tav>
                                      </p:tavLst>
                                    </p:anim>
                                    <p:set>
                                      <p:cBhvr>
                                        <p:cTn id="113" dur="1" fill="hold">
                                          <p:stCondLst>
                                            <p:cond delay="499"/>
                                          </p:stCondLst>
                                        </p:cTn>
                                        <p:tgtEl>
                                          <p:spTgt spid="25"/>
                                        </p:tgtEl>
                                        <p:attrNameLst>
                                          <p:attrName>style.visibility</p:attrName>
                                        </p:attrNameLst>
                                      </p:cBhvr>
                                      <p:to>
                                        <p:strVal val="hidden"/>
                                      </p:to>
                                    </p:set>
                                  </p:childTnLst>
                                </p:cTn>
                              </p:par>
                              <p:par>
                                <p:cTn id="114" presetID="2" presetClass="exit" presetSubtype="4" fill="hold" nodeType="withEffect">
                                  <p:stCondLst>
                                    <p:cond delay="0"/>
                                  </p:stCondLst>
                                  <p:childTnLst>
                                    <p:anim calcmode="lin" valueType="num">
                                      <p:cBhvr additive="base">
                                        <p:cTn id="115" dur="500"/>
                                        <p:tgtEl>
                                          <p:spTgt spid="42"/>
                                        </p:tgtEl>
                                        <p:attrNameLst>
                                          <p:attrName>ppt_x</p:attrName>
                                        </p:attrNameLst>
                                      </p:cBhvr>
                                      <p:tavLst>
                                        <p:tav tm="0">
                                          <p:val>
                                            <p:strVal val="ppt_x"/>
                                          </p:val>
                                        </p:tav>
                                        <p:tav tm="100000">
                                          <p:val>
                                            <p:strVal val="ppt_x"/>
                                          </p:val>
                                        </p:tav>
                                      </p:tavLst>
                                    </p:anim>
                                    <p:anim calcmode="lin" valueType="num">
                                      <p:cBhvr additive="base">
                                        <p:cTn id="116" dur="500"/>
                                        <p:tgtEl>
                                          <p:spTgt spid="42"/>
                                        </p:tgtEl>
                                        <p:attrNameLst>
                                          <p:attrName>ppt_y</p:attrName>
                                        </p:attrNameLst>
                                      </p:cBhvr>
                                      <p:tavLst>
                                        <p:tav tm="0">
                                          <p:val>
                                            <p:strVal val="ppt_y"/>
                                          </p:val>
                                        </p:tav>
                                        <p:tav tm="100000">
                                          <p:val>
                                            <p:strVal val="1+ppt_h/2"/>
                                          </p:val>
                                        </p:tav>
                                      </p:tavLst>
                                    </p:anim>
                                    <p:set>
                                      <p:cBhvr>
                                        <p:cTn id="117" dur="1" fill="hold">
                                          <p:stCondLst>
                                            <p:cond delay="499"/>
                                          </p:stCondLst>
                                        </p:cTn>
                                        <p:tgtEl>
                                          <p:spTgt spid="42"/>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45"/>
                                        </p:tgtEl>
                                        <p:attrNameLst>
                                          <p:attrName>ppt_x</p:attrName>
                                        </p:attrNameLst>
                                      </p:cBhvr>
                                      <p:tavLst>
                                        <p:tav tm="0">
                                          <p:val>
                                            <p:strVal val="ppt_x"/>
                                          </p:val>
                                        </p:tav>
                                        <p:tav tm="100000">
                                          <p:val>
                                            <p:strVal val="ppt_x"/>
                                          </p:val>
                                        </p:tav>
                                      </p:tavLst>
                                    </p:anim>
                                    <p:anim calcmode="lin" valueType="num">
                                      <p:cBhvr additive="base">
                                        <p:cTn id="120" dur="500"/>
                                        <p:tgtEl>
                                          <p:spTgt spid="45"/>
                                        </p:tgtEl>
                                        <p:attrNameLst>
                                          <p:attrName>ppt_y</p:attrName>
                                        </p:attrNameLst>
                                      </p:cBhvr>
                                      <p:tavLst>
                                        <p:tav tm="0">
                                          <p:val>
                                            <p:strVal val="ppt_y"/>
                                          </p:val>
                                        </p:tav>
                                        <p:tav tm="100000">
                                          <p:val>
                                            <p:strVal val="1+ppt_h/2"/>
                                          </p:val>
                                        </p:tav>
                                      </p:tavLst>
                                    </p:anim>
                                    <p:set>
                                      <p:cBhvr>
                                        <p:cTn id="121" dur="1" fill="hold">
                                          <p:stCondLst>
                                            <p:cond delay="499"/>
                                          </p:stCondLst>
                                        </p:cTn>
                                        <p:tgtEl>
                                          <p:spTgt spid="45"/>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0"/>
                                        <p:tgtEl>
                                          <p:spTgt spid="49"/>
                                        </p:tgtEl>
                                        <p:attrNameLst>
                                          <p:attrName>ppt_x</p:attrName>
                                        </p:attrNameLst>
                                      </p:cBhvr>
                                      <p:tavLst>
                                        <p:tav tm="0">
                                          <p:val>
                                            <p:strVal val="ppt_x"/>
                                          </p:val>
                                        </p:tav>
                                        <p:tav tm="100000">
                                          <p:val>
                                            <p:strVal val="ppt_x"/>
                                          </p:val>
                                        </p:tav>
                                      </p:tavLst>
                                    </p:anim>
                                    <p:anim calcmode="lin" valueType="num">
                                      <p:cBhvr additive="base">
                                        <p:cTn id="124" dur="500"/>
                                        <p:tgtEl>
                                          <p:spTgt spid="49"/>
                                        </p:tgtEl>
                                        <p:attrNameLst>
                                          <p:attrName>ppt_y</p:attrName>
                                        </p:attrNameLst>
                                      </p:cBhvr>
                                      <p:tavLst>
                                        <p:tav tm="0">
                                          <p:val>
                                            <p:strVal val="ppt_y"/>
                                          </p:val>
                                        </p:tav>
                                        <p:tav tm="100000">
                                          <p:val>
                                            <p:strVal val="1+ppt_h/2"/>
                                          </p:val>
                                        </p:tav>
                                      </p:tavLst>
                                    </p:anim>
                                    <p:set>
                                      <p:cBhvr>
                                        <p:cTn id="125" dur="1" fill="hold">
                                          <p:stCondLst>
                                            <p:cond delay="499"/>
                                          </p:stCondLst>
                                        </p:cTn>
                                        <p:tgtEl>
                                          <p:spTgt spid="4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childTnLst>
                                </p:cTn>
                              </p:par>
                              <p:par>
                                <p:cTn id="132" presetID="42" presetClass="path" presetSubtype="0" accel="50000" decel="50000" fill="hold" grpId="1" nodeType="withEffect">
                                  <p:stCondLst>
                                    <p:cond delay="0"/>
                                  </p:stCondLst>
                                  <p:childTnLst>
                                    <p:animMotion origin="layout" path="M -2.08333E-6 -1.48148E-6 L 0.17956 0.06019 " pathEditMode="relative" rAng="0" ptsTypes="AA">
                                      <p:cBhvr>
                                        <p:cTn id="133" dur="2000" fill="hold"/>
                                        <p:tgtEl>
                                          <p:spTgt spid="36"/>
                                        </p:tgtEl>
                                        <p:attrNameLst>
                                          <p:attrName>ppt_x</p:attrName>
                                          <p:attrName>ppt_y</p:attrName>
                                        </p:attrNameLst>
                                      </p:cBhvr>
                                      <p:rCtr x="8971" y="3009"/>
                                    </p:animMotion>
                                  </p:childTnLst>
                                </p:cTn>
                              </p:par>
                              <p:par>
                                <p:cTn id="134" presetID="42" presetClass="path" presetSubtype="0" accel="50000" decel="50000" fill="hold" grpId="1" nodeType="withEffect">
                                  <p:stCondLst>
                                    <p:cond delay="0"/>
                                  </p:stCondLst>
                                  <p:childTnLst>
                                    <p:animMotion origin="layout" path="M 0 -4.44444E-6 L 0.08867 0.05811 " pathEditMode="relative" rAng="0" ptsTypes="AA">
                                      <p:cBhvr>
                                        <p:cTn id="135" dur="2000" fill="hold"/>
                                        <p:tgtEl>
                                          <p:spTgt spid="37"/>
                                        </p:tgtEl>
                                        <p:attrNameLst>
                                          <p:attrName>ppt_x</p:attrName>
                                          <p:attrName>ppt_y</p:attrName>
                                        </p:attrNameLst>
                                      </p:cBhvr>
                                      <p:rCtr x="4427" y="2894"/>
                                    </p:animMotion>
                                  </p:childTnLst>
                                </p:cTn>
                              </p:par>
                            </p:childTnLst>
                          </p:cTn>
                        </p:par>
                      </p:childTnLst>
                    </p:cTn>
                  </p:par>
                  <p:par>
                    <p:cTn id="136" fill="hold">
                      <p:stCondLst>
                        <p:cond delay="indefinite"/>
                      </p:stCondLst>
                      <p:childTnLst>
                        <p:par>
                          <p:cTn id="137" fill="hold">
                            <p:stCondLst>
                              <p:cond delay="0"/>
                            </p:stCondLst>
                            <p:childTnLst>
                              <p:par>
                                <p:cTn id="138" presetID="12" presetClass="entr" presetSubtype="8" fill="hold" grpId="0" nodeType="clickEffect">
                                  <p:stCondLst>
                                    <p:cond delay="0"/>
                                  </p:stCondLst>
                                  <p:childTnLst>
                                    <p:set>
                                      <p:cBhvr>
                                        <p:cTn id="139" dur="1" fill="hold">
                                          <p:stCondLst>
                                            <p:cond delay="0"/>
                                          </p:stCondLst>
                                        </p:cTn>
                                        <p:tgtEl>
                                          <p:spTgt spid="38"/>
                                        </p:tgtEl>
                                        <p:attrNameLst>
                                          <p:attrName>style.visibility</p:attrName>
                                        </p:attrNameLst>
                                      </p:cBhvr>
                                      <p:to>
                                        <p:strVal val="visible"/>
                                      </p:to>
                                    </p:set>
                                    <p:anim calcmode="lin" valueType="num">
                                      <p:cBhvr additive="base">
                                        <p:cTn id="140" dur="500"/>
                                        <p:tgtEl>
                                          <p:spTgt spid="38"/>
                                        </p:tgtEl>
                                        <p:attrNameLst>
                                          <p:attrName>ppt_x</p:attrName>
                                        </p:attrNameLst>
                                      </p:cBhvr>
                                      <p:tavLst>
                                        <p:tav tm="0">
                                          <p:val>
                                            <p:strVal val="#ppt_x-#ppt_w*1.125000"/>
                                          </p:val>
                                        </p:tav>
                                        <p:tav tm="100000">
                                          <p:val>
                                            <p:strVal val="#ppt_x"/>
                                          </p:val>
                                        </p:tav>
                                      </p:tavLst>
                                    </p:anim>
                                    <p:animEffect transition="in" filter="wipe(right)">
                                      <p:cBhvr>
                                        <p:cTn id="141" dur="500"/>
                                        <p:tgtEl>
                                          <p:spTgt spid="38"/>
                                        </p:tgtEl>
                                      </p:cBhvr>
                                    </p:animEffect>
                                  </p:childTnLst>
                                </p:cTn>
                              </p:par>
                            </p:childTnLst>
                          </p:cTn>
                        </p:par>
                      </p:childTnLst>
                    </p:cTn>
                  </p:par>
                  <p:par>
                    <p:cTn id="142" fill="hold">
                      <p:stCondLst>
                        <p:cond delay="indefinite"/>
                      </p:stCondLst>
                      <p:childTnLst>
                        <p:par>
                          <p:cTn id="143" fill="hold">
                            <p:stCondLst>
                              <p:cond delay="0"/>
                            </p:stCondLst>
                            <p:childTnLst>
                              <p:par>
                                <p:cTn id="144" presetID="12" presetClass="entr" presetSubtype="8"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 calcmode="lin" valueType="num">
                                      <p:cBhvr additive="base">
                                        <p:cTn id="146" dur="500"/>
                                        <p:tgtEl>
                                          <p:spTgt spid="41"/>
                                        </p:tgtEl>
                                        <p:attrNameLst>
                                          <p:attrName>ppt_x</p:attrName>
                                        </p:attrNameLst>
                                      </p:cBhvr>
                                      <p:tavLst>
                                        <p:tav tm="0">
                                          <p:val>
                                            <p:strVal val="#ppt_x-#ppt_w*1.125000"/>
                                          </p:val>
                                        </p:tav>
                                        <p:tav tm="100000">
                                          <p:val>
                                            <p:strVal val="#ppt_x"/>
                                          </p:val>
                                        </p:tav>
                                      </p:tavLst>
                                    </p:anim>
                                    <p:animEffect transition="in" filter="wipe(right)">
                                      <p:cBhvr>
                                        <p:cTn id="147" dur="500"/>
                                        <p:tgtEl>
                                          <p:spTgt spid="41"/>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40"/>
                                        </p:tgtEl>
                                        <p:attrNameLst>
                                          <p:attrName>style.visibility</p:attrName>
                                        </p:attrNameLst>
                                      </p:cBhvr>
                                      <p:to>
                                        <p:strVal val="visible"/>
                                      </p:to>
                                    </p:set>
                                  </p:childTnLst>
                                </p:cTn>
                              </p:par>
                              <p:par>
                                <p:cTn id="152" presetID="42" presetClass="path" presetSubtype="0" accel="50000" decel="50000" fill="hold" grpId="1" nodeType="withEffect">
                                  <p:stCondLst>
                                    <p:cond delay="0"/>
                                  </p:stCondLst>
                                  <p:childTnLst>
                                    <p:animMotion origin="layout" path="M -3.33333E-6 -2.96296E-6 L -0.1263 0.13148 " pathEditMode="relative" rAng="0" ptsTypes="AA">
                                      <p:cBhvr>
                                        <p:cTn id="153" dur="2000" fill="hold"/>
                                        <p:tgtEl>
                                          <p:spTgt spid="40"/>
                                        </p:tgtEl>
                                        <p:attrNameLst>
                                          <p:attrName>ppt_x</p:attrName>
                                          <p:attrName>ppt_y</p:attrName>
                                        </p:attrNameLst>
                                      </p:cBhvr>
                                      <p:rCtr x="-6315" y="6574"/>
                                    </p:animMotion>
                                  </p:childTnLst>
                                </p:cTn>
                              </p:par>
                            </p:childTnLst>
                          </p:cTn>
                        </p:par>
                      </p:childTnLst>
                    </p:cTn>
                  </p:par>
                  <p:par>
                    <p:cTn id="154" fill="hold">
                      <p:stCondLst>
                        <p:cond delay="indefinite"/>
                      </p:stCondLst>
                      <p:childTnLst>
                        <p:par>
                          <p:cTn id="155" fill="hold">
                            <p:stCondLst>
                              <p:cond delay="0"/>
                            </p:stCondLst>
                            <p:childTnLst>
                              <p:par>
                                <p:cTn id="156" presetID="22" presetClass="entr" presetSubtype="2" fill="hold" grpId="0" nodeType="click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wipe(right)">
                                      <p:cBhvr>
                                        <p:cTn id="1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6"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40" grpId="1"/>
      <p:bldP spid="31"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37146" y="1995807"/>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296277" y="280435"/>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س</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20</a:t>
            </a:r>
            <a:endParaRPr lang="ar-SA" sz="3600" baseline="300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878221"/>
            <a:ext cx="0" cy="498035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162605" y="999427"/>
            <a:ext cx="434087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سالبة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سالبة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73753" y="1978516"/>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7763990" y="1992472"/>
            <a:ext cx="94343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س</a:t>
            </a:r>
            <a:endParaRPr lang="ar-SA" sz="3600" baseline="30000" dirty="0">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69B80E6A-2C20-4458-B503-507E5F97AF31}"/>
              </a:ext>
            </a:extLst>
          </p:cNvPr>
          <p:cNvSpPr/>
          <p:nvPr/>
        </p:nvSpPr>
        <p:spPr>
          <a:xfrm>
            <a:off x="6772917" y="1978195"/>
            <a:ext cx="1056744"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20</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69925" y="197987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91596" y="2100625"/>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10</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 ، 5</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424832" y="2088141"/>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20</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62605" y="4351558"/>
            <a:ext cx="4254692"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a:t>
            </a:r>
            <a:r>
              <a:rPr lang="ar-BH" dirty="0"/>
              <a:t>طرحهما</a:t>
            </a:r>
            <a:r>
              <a:rPr lang="ar-SA" dirty="0"/>
              <a:t> </a:t>
            </a:r>
            <a:r>
              <a:rPr lang="ar-BH" dirty="0">
                <a:solidFill>
                  <a:srgbClr val="FF00FF"/>
                </a:solidFill>
              </a:rPr>
              <a:t>1</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9554" y="2572075"/>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28881" y="2572572"/>
            <a:ext cx="518074"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5</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مختلفة</a:t>
            </a:r>
            <a:r>
              <a:rPr lang="ar-BH" dirty="0"/>
              <a:t> لأن إشارة جـ </a:t>
            </a:r>
            <a:r>
              <a:rPr lang="ar-BH" dirty="0">
                <a:solidFill>
                  <a:srgbClr val="FF0000"/>
                </a:solidFill>
              </a:rPr>
              <a:t>سالبة</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8260125" y="1995807"/>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607712" y="1898235"/>
            <a:ext cx="615760"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مربع نص 30">
            <a:extLst>
              <a:ext uri="{FF2B5EF4-FFF2-40B4-BE49-F238E27FC236}">
                <a16:creationId xmlns:a16="http://schemas.microsoft.com/office/drawing/2014/main" id="{1854F5D9-E9EB-440C-8837-5A962CDBD175}"/>
              </a:ext>
            </a:extLst>
          </p:cNvPr>
          <p:cNvSpPr txBox="1"/>
          <p:nvPr/>
        </p:nvSpPr>
        <p:spPr>
          <a:xfrm>
            <a:off x="4635848" y="4255828"/>
            <a:ext cx="7079335" cy="1384995"/>
          </a:xfrm>
          <a:prstGeom prst="rect">
            <a:avLst/>
          </a:prstGeom>
          <a:noFill/>
          <a:ln>
            <a:solidFill>
              <a:srgbClr val="FF00FF"/>
            </a:solid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لاحظ </a:t>
            </a:r>
            <a:r>
              <a:rPr lang="ar-BH" dirty="0">
                <a:solidFill>
                  <a:schemeClr val="tx1"/>
                </a:solidFill>
                <a:latin typeface="Lotus-Light"/>
              </a:rPr>
              <a:t>عندما تكون </a:t>
            </a:r>
            <a:r>
              <a:rPr lang="ar-BH" dirty="0">
                <a:solidFill>
                  <a:srgbClr val="FF0000"/>
                </a:solidFill>
                <a:latin typeface="Lotus-Light"/>
              </a:rPr>
              <a:t>جـ</a:t>
            </a:r>
            <a:r>
              <a:rPr lang="ar-BH" dirty="0">
                <a:solidFill>
                  <a:schemeClr val="tx1"/>
                </a:solidFill>
                <a:latin typeface="Lotus-Light"/>
              </a:rPr>
              <a:t> سالبة، يكون عاملاها </a:t>
            </a:r>
            <a:r>
              <a:rPr lang="ar-BH" dirty="0">
                <a:solidFill>
                  <a:srgbClr val="FF0000"/>
                </a:solidFill>
                <a:latin typeface="Lotus-Light"/>
              </a:rPr>
              <a:t>مختلفين في الإشارة</a:t>
            </a:r>
            <a:r>
              <a:rPr lang="ar-BH" dirty="0">
                <a:solidFill>
                  <a:schemeClr val="tx1"/>
                </a:solidFill>
                <a:latin typeface="Lotus-Light"/>
              </a:rPr>
              <a:t>. ولتحدد أي عامل منهما موجب وأيهما سالب، انظر إلى إشارة </a:t>
            </a:r>
            <a:r>
              <a:rPr lang="ar-BH" dirty="0">
                <a:solidFill>
                  <a:srgbClr val="FF00FF"/>
                </a:solidFill>
                <a:latin typeface="Lotus-Light"/>
              </a:rPr>
              <a:t>ب</a:t>
            </a:r>
            <a:r>
              <a:rPr lang="ar-BH" dirty="0">
                <a:solidFill>
                  <a:schemeClr val="tx1"/>
                </a:solidFill>
                <a:latin typeface="Lotus-Light"/>
              </a:rPr>
              <a:t>؛ فالعامل الذي له القيمة المطلقة الكبرى له إشارة </a:t>
            </a:r>
            <a:r>
              <a:rPr lang="ar-BH" dirty="0">
                <a:solidFill>
                  <a:srgbClr val="FF00FF"/>
                </a:solidFill>
                <a:latin typeface="Lotus-Light"/>
              </a:rPr>
              <a:t>ب</a:t>
            </a:r>
            <a:r>
              <a:rPr lang="ar-BH" dirty="0">
                <a:solidFill>
                  <a:schemeClr val="tx1"/>
                </a:solidFill>
                <a:latin typeface="Lotus-Light"/>
              </a:rPr>
              <a:t> نفسها.</a:t>
            </a:r>
            <a:endParaRPr lang="en-US" dirty="0">
              <a:solidFill>
                <a:schemeClr val="tx1"/>
              </a:solidFill>
            </a:endParaRPr>
          </a:p>
        </p:txBody>
      </p:sp>
      <p:grpSp>
        <p:nvGrpSpPr>
          <p:cNvPr id="42" name="Group 41">
            <a:extLst>
              <a:ext uri="{FF2B5EF4-FFF2-40B4-BE49-F238E27FC236}">
                <a16:creationId xmlns:a16="http://schemas.microsoft.com/office/drawing/2014/main" id="{82A0F7DC-73AF-4253-9D57-E960A756817D}"/>
              </a:ext>
            </a:extLst>
          </p:cNvPr>
          <p:cNvGrpSpPr/>
          <p:nvPr/>
        </p:nvGrpSpPr>
        <p:grpSpPr>
          <a:xfrm>
            <a:off x="5157714" y="1691924"/>
            <a:ext cx="931323" cy="523220"/>
            <a:chOff x="5175608" y="1685508"/>
            <a:chExt cx="931323" cy="523220"/>
          </a:xfrm>
        </p:grpSpPr>
        <p:sp>
          <p:nvSpPr>
            <p:cNvPr id="43" name="Rectangle 42">
              <a:extLst>
                <a:ext uri="{FF2B5EF4-FFF2-40B4-BE49-F238E27FC236}">
                  <a16:creationId xmlns:a16="http://schemas.microsoft.com/office/drawing/2014/main" id="{5E1912DB-2E60-4D7E-8FE4-BA1137DAC6E1}"/>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991E8D7-859B-40E4-8101-C3A2E183F38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20</a:t>
              </a:r>
              <a:endParaRPr lang="en-US" sz="2800" dirty="0">
                <a:solidFill>
                  <a:schemeClr val="tx1"/>
                </a:solidFill>
              </a:endParaRPr>
            </a:p>
          </p:txBody>
        </p:sp>
      </p:grpSp>
      <p:sp>
        <p:nvSpPr>
          <p:cNvPr id="52" name="Rectangle 51">
            <a:extLst>
              <a:ext uri="{FF2B5EF4-FFF2-40B4-BE49-F238E27FC236}">
                <a16:creationId xmlns:a16="http://schemas.microsoft.com/office/drawing/2014/main" id="{74DA61F9-2098-4A0E-975D-1020B4D4D288}"/>
              </a:ext>
            </a:extLst>
          </p:cNvPr>
          <p:cNvSpPr/>
          <p:nvPr/>
        </p:nvSpPr>
        <p:spPr>
          <a:xfrm>
            <a:off x="8133498" y="2031927"/>
            <a:ext cx="334336" cy="646331"/>
          </a:xfrm>
          <a:prstGeom prst="rect">
            <a:avLst/>
          </a:prstGeom>
          <a:ln>
            <a:noFill/>
          </a:ln>
        </p:spPr>
        <p:txBody>
          <a:bodyPr wrap="square">
            <a:spAutoFit/>
          </a:bodyPr>
          <a:lstStyle/>
          <a:p>
            <a:pPr algn="r" rtl="1"/>
            <a:r>
              <a:rPr lang="ar-BH" sz="3600" dirty="0">
                <a:solidFill>
                  <a:srgbClr val="FF00FF"/>
                </a:solidFill>
                <a:latin typeface="Sakkal Majalla" panose="02000000000000000000" pitchFamily="2" charset="-78"/>
                <a:cs typeface="Sakkal Majalla" panose="02000000000000000000" pitchFamily="2" charset="-78"/>
              </a:rPr>
              <a:t>1</a:t>
            </a:r>
            <a:endParaRPr lang="ar-SA" sz="3600" baseline="30000" dirty="0">
              <a:solidFill>
                <a:srgbClr val="FF00FF"/>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55198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righ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2.70833E-6 3.33333E-6 L -2.70833E-6 0.1324 " pathEditMode="relative" rAng="0" ptsTypes="AA">
                                      <p:cBhvr>
                                        <p:cTn id="51" dur="2000" fill="hold"/>
                                        <p:tgtEl>
                                          <p:spTgt spid="14"/>
                                        </p:tgtEl>
                                        <p:attrNameLst>
                                          <p:attrName>ppt_x</p:attrName>
                                          <p:attrName>ppt_y</p:attrName>
                                        </p:attrNameLst>
                                      </p:cBhvr>
                                      <p:rCtr x="0" y="6620"/>
                                    </p:animMotion>
                                  </p:childTnLst>
                                </p:cTn>
                              </p:par>
                              <p:par>
                                <p:cTn id="52" presetID="42" presetClass="path" presetSubtype="0" accel="50000" decel="50000" fill="hold" grpId="0" nodeType="withEffect">
                                  <p:stCondLst>
                                    <p:cond delay="0"/>
                                  </p:stCondLst>
                                  <p:childTnLst>
                                    <p:animMotion origin="layout" path="M -2.08333E-6 1.85185E-6 L -0.13099 0.13102 " pathEditMode="relative" rAng="0" ptsTypes="AA">
                                      <p:cBhvr>
                                        <p:cTn id="53" dur="2000" fill="hold"/>
                                        <p:tgtEl>
                                          <p:spTgt spid="20"/>
                                        </p:tgtEl>
                                        <p:attrNameLst>
                                          <p:attrName>ppt_x</p:attrName>
                                          <p:attrName>ppt_y</p:attrName>
                                        </p:attrNameLst>
                                      </p:cBhvr>
                                      <p:rCtr x="-6549" y="6551"/>
                                    </p:animMotion>
                                  </p:childTnLst>
                                </p:cTn>
                              </p:par>
                              <p:par>
                                <p:cTn id="54" presetID="1" presetClass="exit"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p:tgtEl>
                                          <p:spTgt spid="42"/>
                                        </p:tgtEl>
                                        <p:attrNameLst>
                                          <p:attrName>ppt_x</p:attrName>
                                        </p:attrNameLst>
                                      </p:cBhvr>
                                      <p:tavLst>
                                        <p:tav tm="0">
                                          <p:val>
                                            <p:strVal val="#ppt_x+#ppt_w*1.125000"/>
                                          </p:val>
                                        </p:tav>
                                        <p:tav tm="100000">
                                          <p:val>
                                            <p:strVal val="#ppt_x"/>
                                          </p:val>
                                        </p:tav>
                                      </p:tavLst>
                                    </p:anim>
                                    <p:animEffect transition="in" filter="wipe(left)">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p:tgtEl>
                                          <p:spTgt spid="25"/>
                                        </p:tgtEl>
                                        <p:attrNameLst>
                                          <p:attrName>ppt_x</p:attrName>
                                        </p:attrNameLst>
                                      </p:cBhvr>
                                      <p:tavLst>
                                        <p:tav tm="0">
                                          <p:val>
                                            <p:strVal val="#ppt_x+#ppt_w*1.125000"/>
                                          </p:val>
                                        </p:tav>
                                        <p:tav tm="100000">
                                          <p:val>
                                            <p:strVal val="#ppt_x"/>
                                          </p:val>
                                        </p:tav>
                                      </p:tavLst>
                                    </p:anim>
                                    <p:animEffect transition="in" filter="wipe(left)">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p:tgtEl>
                                          <p:spTgt spid="28"/>
                                        </p:tgtEl>
                                        <p:attrNameLst>
                                          <p:attrName>ppt_x</p:attrName>
                                        </p:attrNameLst>
                                      </p:cBhvr>
                                      <p:tavLst>
                                        <p:tav tm="0">
                                          <p:val>
                                            <p:strVal val="#ppt_x+#ppt_w*1.125000"/>
                                          </p:val>
                                        </p:tav>
                                        <p:tav tm="100000">
                                          <p:val>
                                            <p:strVal val="#ppt_x"/>
                                          </p:val>
                                        </p:tav>
                                      </p:tavLst>
                                    </p:anim>
                                    <p:animEffect transition="in" filter="wipe(left)">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p:tgtEl>
                                          <p:spTgt spid="34"/>
                                        </p:tgtEl>
                                        <p:attrNameLst>
                                          <p:attrName>ppt_x</p:attrName>
                                        </p:attrNameLst>
                                      </p:cBhvr>
                                      <p:tavLst>
                                        <p:tav tm="0">
                                          <p:val>
                                            <p:strVal val="#ppt_x-#ppt_w*1.125000"/>
                                          </p:val>
                                        </p:tav>
                                        <p:tav tm="100000">
                                          <p:val>
                                            <p:strVal val="#ppt_x"/>
                                          </p:val>
                                        </p:tav>
                                      </p:tavLst>
                                    </p:anim>
                                    <p:animEffect transition="in" filter="wipe(right)">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up)">
                                      <p:cBhvr>
                                        <p:cTn id="92" dur="500"/>
                                        <p:tgtEl>
                                          <p:spTgt spid="2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right)">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500"/>
                                        <p:tgtEl>
                                          <p:spTgt spid="25"/>
                                        </p:tgtEl>
                                        <p:attrNameLst>
                                          <p:attrName>ppt_x</p:attrName>
                                        </p:attrNameLst>
                                      </p:cBhvr>
                                      <p:tavLst>
                                        <p:tav tm="0">
                                          <p:val>
                                            <p:strVal val="ppt_x"/>
                                          </p:val>
                                        </p:tav>
                                        <p:tav tm="100000">
                                          <p:val>
                                            <p:strVal val="ppt_x"/>
                                          </p:val>
                                        </p:tav>
                                      </p:tavLst>
                                    </p:anim>
                                    <p:anim calcmode="lin" valueType="num">
                                      <p:cBhvr additive="base">
                                        <p:cTn id="103" dur="500"/>
                                        <p:tgtEl>
                                          <p:spTgt spid="25"/>
                                        </p:tgtEl>
                                        <p:attrNameLst>
                                          <p:attrName>ppt_y</p:attrName>
                                        </p:attrNameLst>
                                      </p:cBhvr>
                                      <p:tavLst>
                                        <p:tav tm="0">
                                          <p:val>
                                            <p:strVal val="ppt_y"/>
                                          </p:val>
                                        </p:tav>
                                        <p:tav tm="100000">
                                          <p:val>
                                            <p:strVal val="1+ppt_h/2"/>
                                          </p:val>
                                        </p:tav>
                                      </p:tavLst>
                                    </p:anim>
                                    <p:set>
                                      <p:cBhvr>
                                        <p:cTn id="104" dur="1" fill="hold">
                                          <p:stCondLst>
                                            <p:cond delay="499"/>
                                          </p:stCondLst>
                                        </p:cTn>
                                        <p:tgtEl>
                                          <p:spTgt spid="25"/>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42"/>
                                        </p:tgtEl>
                                        <p:attrNameLst>
                                          <p:attrName>ppt_x</p:attrName>
                                        </p:attrNameLst>
                                      </p:cBhvr>
                                      <p:tavLst>
                                        <p:tav tm="0">
                                          <p:val>
                                            <p:strVal val="ppt_x"/>
                                          </p:val>
                                        </p:tav>
                                        <p:tav tm="100000">
                                          <p:val>
                                            <p:strVal val="ppt_x"/>
                                          </p:val>
                                        </p:tav>
                                      </p:tavLst>
                                    </p:anim>
                                    <p:anim calcmode="lin" valueType="num">
                                      <p:cBhvr additive="base">
                                        <p:cTn id="107" dur="500"/>
                                        <p:tgtEl>
                                          <p:spTgt spid="42"/>
                                        </p:tgtEl>
                                        <p:attrNameLst>
                                          <p:attrName>ppt_y</p:attrName>
                                        </p:attrNameLst>
                                      </p:cBhvr>
                                      <p:tavLst>
                                        <p:tav tm="0">
                                          <p:val>
                                            <p:strVal val="ppt_y"/>
                                          </p:val>
                                        </p:tav>
                                        <p:tav tm="100000">
                                          <p:val>
                                            <p:strVal val="1+ppt_h/2"/>
                                          </p:val>
                                        </p:tav>
                                      </p:tavLst>
                                    </p:anim>
                                    <p:set>
                                      <p:cBhvr>
                                        <p:cTn id="108" dur="1" fill="hold">
                                          <p:stCondLst>
                                            <p:cond delay="499"/>
                                          </p:stCondLst>
                                        </p:cTn>
                                        <p:tgtEl>
                                          <p:spTgt spid="4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par>
                                <p:cTn id="115" presetID="42" presetClass="path" presetSubtype="0" accel="50000" decel="50000" fill="hold" grpId="1" nodeType="withEffect">
                                  <p:stCondLst>
                                    <p:cond delay="0"/>
                                  </p:stCondLst>
                                  <p:childTnLst>
                                    <p:animMotion origin="layout" path="M -2.5E-6 -4.44444E-6 L 0.17956 0.06019 " pathEditMode="relative" rAng="0" ptsTypes="AA">
                                      <p:cBhvr>
                                        <p:cTn id="116" dur="2000" fill="hold"/>
                                        <p:tgtEl>
                                          <p:spTgt spid="36"/>
                                        </p:tgtEl>
                                        <p:attrNameLst>
                                          <p:attrName>ppt_x</p:attrName>
                                          <p:attrName>ppt_y</p:attrName>
                                        </p:attrNameLst>
                                      </p:cBhvr>
                                      <p:rCtr x="8971" y="3009"/>
                                    </p:animMotion>
                                  </p:childTnLst>
                                </p:cTn>
                              </p:par>
                              <p:par>
                                <p:cTn id="117" presetID="42" presetClass="path" presetSubtype="0" accel="50000" decel="50000" fill="hold" grpId="1" nodeType="withEffect">
                                  <p:stCondLst>
                                    <p:cond delay="0"/>
                                  </p:stCondLst>
                                  <p:childTnLst>
                                    <p:animMotion origin="layout" path="M -2.08333E-7 -4.44444E-6 L 0.08867 0.05811 " pathEditMode="relative" rAng="0" ptsTypes="AA">
                                      <p:cBhvr>
                                        <p:cTn id="118" dur="2000" fill="hold"/>
                                        <p:tgtEl>
                                          <p:spTgt spid="37"/>
                                        </p:tgtEl>
                                        <p:attrNameLst>
                                          <p:attrName>ppt_x</p:attrName>
                                          <p:attrName>ppt_y</p:attrName>
                                        </p:attrNameLst>
                                      </p:cBhvr>
                                      <p:rCtr x="4427" y="2894"/>
                                    </p:animMotion>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additive="base">
                                        <p:cTn id="123" dur="500"/>
                                        <p:tgtEl>
                                          <p:spTgt spid="38"/>
                                        </p:tgtEl>
                                        <p:attrNameLst>
                                          <p:attrName>ppt_x</p:attrName>
                                        </p:attrNameLst>
                                      </p:cBhvr>
                                      <p:tavLst>
                                        <p:tav tm="0">
                                          <p:val>
                                            <p:strVal val="#ppt_x-#ppt_w*1.125000"/>
                                          </p:val>
                                        </p:tav>
                                        <p:tav tm="100000">
                                          <p:val>
                                            <p:strVal val="#ppt_x"/>
                                          </p:val>
                                        </p:tav>
                                      </p:tavLst>
                                    </p:anim>
                                    <p:animEffect transition="in" filter="wipe(right)">
                                      <p:cBhvr>
                                        <p:cTn id="124" dur="500"/>
                                        <p:tgtEl>
                                          <p:spTgt spid="38"/>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8" fill="hold" grpId="0" nodeType="click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additive="base">
                                        <p:cTn id="129" dur="500"/>
                                        <p:tgtEl>
                                          <p:spTgt spid="41"/>
                                        </p:tgtEl>
                                        <p:attrNameLst>
                                          <p:attrName>ppt_x</p:attrName>
                                        </p:attrNameLst>
                                      </p:cBhvr>
                                      <p:tavLst>
                                        <p:tav tm="0">
                                          <p:val>
                                            <p:strVal val="#ppt_x-#ppt_w*1.125000"/>
                                          </p:val>
                                        </p:tav>
                                        <p:tav tm="100000">
                                          <p:val>
                                            <p:strVal val="#ppt_x"/>
                                          </p:val>
                                        </p:tav>
                                      </p:tavLst>
                                    </p:anim>
                                    <p:animEffect transition="in" filter="wipe(right)">
                                      <p:cBhvr>
                                        <p:cTn id="130" dur="500"/>
                                        <p:tgtEl>
                                          <p:spTgt spid="41"/>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par>
                                <p:cTn id="135" presetID="42" presetClass="path" presetSubtype="0" accel="50000" decel="50000" fill="hold" grpId="1" nodeType="withEffect">
                                  <p:stCondLst>
                                    <p:cond delay="0"/>
                                  </p:stCondLst>
                                  <p:childTnLst>
                                    <p:animMotion origin="layout" path="M -3.33333E-6 -2.96296E-6 L -0.12708 0.13033 " pathEditMode="relative" rAng="0" ptsTypes="AA">
                                      <p:cBhvr>
                                        <p:cTn id="136" dur="2000" fill="hold"/>
                                        <p:tgtEl>
                                          <p:spTgt spid="40"/>
                                        </p:tgtEl>
                                        <p:attrNameLst>
                                          <p:attrName>ppt_x</p:attrName>
                                          <p:attrName>ppt_y</p:attrName>
                                        </p:attrNameLst>
                                      </p:cBhvr>
                                      <p:rCtr x="-6354" y="6505"/>
                                    </p:animMotion>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grpId="0"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right)">
                                      <p:cBhvr>
                                        <p:cTn id="1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6"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40" grpId="1"/>
      <p:bldP spid="31" grpId="0" animBg="1"/>
      <p:bldP spid="41" grpId="0" animBg="1"/>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629483" y="2433686"/>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12023" y="280435"/>
            <a:ext cx="1001211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يمثّل التعبير (س</a:t>
            </a:r>
            <a:r>
              <a:rPr lang="ar-SA" sz="3600" spc="-100" baseline="30000" dirty="0">
                <a:latin typeface="Sakkal Majalla" panose="02000000000000000000" pitchFamily="2" charset="-78"/>
                <a:cs typeface="Sakkal Majalla" panose="02000000000000000000" pitchFamily="2" charset="-78"/>
              </a:rPr>
              <a:t>2 </a:t>
            </a:r>
            <a:r>
              <a:rPr lang="ar-BH" sz="3600" dirty="0">
                <a:latin typeface="Sakkal Majalla" panose="02000000000000000000" pitchFamily="2" charset="-78"/>
                <a:cs typeface="Sakkal Majalla" panose="02000000000000000000" pitchFamily="2" charset="-78"/>
              </a:rPr>
              <a:t>– ٤س – ١٢) سم</a:t>
            </a:r>
            <a:r>
              <a:rPr lang="ar-SA" sz="3600" spc="-100" baseline="30000" dirty="0">
                <a:latin typeface="Sakkal Majalla" panose="02000000000000000000" pitchFamily="2" charset="-78"/>
                <a:cs typeface="Sakkal Majalla" panose="02000000000000000000" pitchFamily="2" charset="-78"/>
              </a:rPr>
              <a:t> 2 </a:t>
            </a:r>
            <a:r>
              <a:rPr lang="ar-BH" sz="3600" dirty="0">
                <a:latin typeface="Sakkal Majalla" panose="02000000000000000000" pitchFamily="2" charset="-78"/>
                <a:cs typeface="Sakkal Majalla" panose="02000000000000000000" pitchFamily="2" charset="-78"/>
              </a:rPr>
              <a:t>مساحة مستطيل فما بعداه؟</a:t>
            </a: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878221"/>
            <a:ext cx="0" cy="498035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0" y="999427"/>
            <a:ext cx="4503477" cy="83099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400" dirty="0">
                <a:solidFill>
                  <a:srgbClr val="0C6DFF"/>
                </a:solidFill>
                <a:latin typeface="Sakkal Majalla" panose="02000000000000000000" pitchFamily="2" charset="-78"/>
                <a:cs typeface="Sakkal Majalla" panose="02000000000000000000" pitchFamily="2" charset="-78"/>
              </a:rPr>
              <a:t>المساحة ثلاثية الحدود على صورة: س</a:t>
            </a:r>
            <a:r>
              <a:rPr lang="ar-BH" sz="2400" baseline="30000" dirty="0">
                <a:solidFill>
                  <a:srgbClr val="0C6DFF"/>
                </a:solidFill>
                <a:latin typeface="Sakkal Majalla" panose="02000000000000000000" pitchFamily="2" charset="-78"/>
                <a:cs typeface="Sakkal Majalla" panose="02000000000000000000" pitchFamily="2" charset="-78"/>
              </a:rPr>
              <a:t>2</a:t>
            </a:r>
            <a:r>
              <a:rPr lang="ar-BH" sz="2400" dirty="0">
                <a:solidFill>
                  <a:srgbClr val="0C6DFF"/>
                </a:solidFill>
                <a:latin typeface="Sakkal Majalla" panose="02000000000000000000" pitchFamily="2" charset="-78"/>
                <a:cs typeface="Sakkal Majalla" panose="02000000000000000000" pitchFamily="2" charset="-78"/>
              </a:rPr>
              <a:t> + </a:t>
            </a:r>
            <a:r>
              <a:rPr lang="ar-BH" sz="2400" dirty="0">
                <a:solidFill>
                  <a:srgbClr val="FF00FF"/>
                </a:solidFill>
                <a:latin typeface="Sakkal Majalla" panose="02000000000000000000" pitchFamily="2" charset="-78"/>
                <a:cs typeface="Sakkal Majalla" panose="02000000000000000000" pitchFamily="2" charset="-78"/>
              </a:rPr>
              <a:t>ب</a:t>
            </a:r>
            <a:r>
              <a:rPr lang="ar-BH" sz="2400" dirty="0">
                <a:solidFill>
                  <a:srgbClr val="0C6DFF"/>
                </a:solidFill>
                <a:latin typeface="Sakkal Majalla" panose="02000000000000000000" pitchFamily="2" charset="-78"/>
                <a:cs typeface="Sakkal Majalla" panose="02000000000000000000" pitchFamily="2" charset="-78"/>
              </a:rPr>
              <a:t> س + </a:t>
            </a:r>
            <a:r>
              <a:rPr lang="ar-BH" sz="2400" dirty="0">
                <a:solidFill>
                  <a:srgbClr val="FF0000"/>
                </a:solidFill>
                <a:latin typeface="Sakkal Majalla" panose="02000000000000000000" pitchFamily="2" charset="-78"/>
                <a:cs typeface="Sakkal Majalla" panose="02000000000000000000" pitchFamily="2" charset="-78"/>
              </a:rPr>
              <a:t>جـ </a:t>
            </a:r>
            <a:r>
              <a:rPr lang="ar-BH" sz="2400" dirty="0">
                <a:solidFill>
                  <a:srgbClr val="0C6DFF"/>
                </a:solidFill>
                <a:latin typeface="Sakkal Majalla" panose="02000000000000000000" pitchFamily="2" charset="-78"/>
                <a:cs typeface="Sakkal Majalla" panose="02000000000000000000" pitchFamily="2" charset="-78"/>
              </a:rPr>
              <a:t>وإشارة</a:t>
            </a:r>
            <a:r>
              <a:rPr lang="ar-BH" sz="2400" dirty="0">
                <a:solidFill>
                  <a:srgbClr val="FF0000"/>
                </a:solidFill>
                <a:latin typeface="Sakkal Majalla" panose="02000000000000000000" pitchFamily="2" charset="-78"/>
                <a:cs typeface="Sakkal Majalla" panose="02000000000000000000" pitchFamily="2" charset="-78"/>
              </a:rPr>
              <a:t> </a:t>
            </a:r>
            <a:r>
              <a:rPr lang="ar-BH" sz="2400" dirty="0">
                <a:solidFill>
                  <a:srgbClr val="FF00FF"/>
                </a:solidFill>
                <a:latin typeface="Sakkal Majalla" panose="02000000000000000000" pitchFamily="2" charset="-78"/>
                <a:cs typeface="Sakkal Majalla" panose="02000000000000000000" pitchFamily="2" charset="-78"/>
              </a:rPr>
              <a:t>ب</a:t>
            </a:r>
            <a:r>
              <a:rPr lang="ar-BH" sz="2400" dirty="0">
                <a:solidFill>
                  <a:srgbClr val="FF0000"/>
                </a:solidFill>
                <a:latin typeface="Sakkal Majalla" panose="02000000000000000000" pitchFamily="2" charset="-78"/>
                <a:cs typeface="Sakkal Majalla" panose="02000000000000000000" pitchFamily="2" charset="-78"/>
              </a:rPr>
              <a:t> سالبة </a:t>
            </a:r>
            <a:r>
              <a:rPr lang="ar-BH" sz="2400" dirty="0">
                <a:solidFill>
                  <a:srgbClr val="0C6DFF"/>
                </a:solidFill>
                <a:latin typeface="Sakkal Majalla" panose="02000000000000000000" pitchFamily="2" charset="-78"/>
                <a:cs typeface="Sakkal Majalla" panose="02000000000000000000" pitchFamily="2" charset="-78"/>
              </a:rPr>
              <a:t>و إشارة </a:t>
            </a:r>
            <a:r>
              <a:rPr lang="ar-BH" sz="2400" dirty="0">
                <a:solidFill>
                  <a:srgbClr val="FF0000"/>
                </a:solidFill>
                <a:latin typeface="Sakkal Majalla" panose="02000000000000000000" pitchFamily="2" charset="-78"/>
                <a:cs typeface="Sakkal Majalla" panose="02000000000000000000" pitchFamily="2" charset="-78"/>
              </a:rPr>
              <a:t>جـ سالبة</a:t>
            </a:r>
            <a:r>
              <a:rPr lang="ar-BH" sz="2400" dirty="0">
                <a:solidFill>
                  <a:srgbClr val="FF00FF"/>
                </a:solidFill>
                <a:latin typeface="Sakkal Majalla" panose="02000000000000000000" pitchFamily="2" charset="-78"/>
                <a:cs typeface="Sakkal Majalla" panose="02000000000000000000" pitchFamily="2" charset="-78"/>
              </a:rPr>
              <a:t> </a:t>
            </a:r>
            <a:endParaRPr lang="ar-SA" sz="24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666090" y="2416395"/>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6692098" y="2430351"/>
            <a:ext cx="210766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4 س </a:t>
            </a:r>
            <a:r>
              <a:rPr lang="ar-BH" sz="3600" dirty="0">
                <a:solidFill>
                  <a:srgbClr val="FF0000"/>
                </a:solidFill>
                <a:latin typeface="Sakkal Majalla" panose="02000000000000000000" pitchFamily="2" charset="-78"/>
                <a:cs typeface="Sakkal Majalla" panose="02000000000000000000" pitchFamily="2" charset="-78"/>
              </a:rPr>
              <a:t>–</a:t>
            </a:r>
            <a:r>
              <a:rPr lang="ar-BH" sz="3600" dirty="0">
                <a:latin typeface="Sakkal Majalla" panose="02000000000000000000" pitchFamily="2" charset="-78"/>
                <a:cs typeface="Sakkal Majalla" panose="02000000000000000000" pitchFamily="2" charset="-78"/>
              </a:rPr>
              <a:t> 12</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0" y="2126452"/>
            <a:ext cx="446335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للحصول على بُعدي المستطيل</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188337" y="3386300"/>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662262" y="2417757"/>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783933" y="2538504"/>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5267945" y="2564331"/>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6</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267945" y="3010948"/>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4</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408886" y="2526020"/>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12</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62605" y="4351558"/>
            <a:ext cx="4254692"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a:t>
            </a:r>
            <a:r>
              <a:rPr lang="ar-BH" dirty="0"/>
              <a:t>طرحهما</a:t>
            </a:r>
            <a:r>
              <a:rPr lang="ar-SA" dirty="0"/>
              <a:t> </a:t>
            </a:r>
            <a:r>
              <a:rPr lang="ar-BH" dirty="0">
                <a:solidFill>
                  <a:srgbClr val="FF00FF"/>
                </a:solidFill>
              </a:rPr>
              <a:t>4</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737952" y="2576420"/>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315995" y="2564042"/>
            <a:ext cx="518074"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6</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مختلفة</a:t>
            </a:r>
            <a:r>
              <a:rPr lang="ar-BH" dirty="0"/>
              <a:t> لأن إشارة جـ </a:t>
            </a:r>
            <a:r>
              <a:rPr lang="ar-BH" dirty="0">
                <a:solidFill>
                  <a:srgbClr val="FF0000"/>
                </a:solidFill>
              </a:rPr>
              <a:t>سالبة</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389872" y="3384841"/>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6819641" y="3376441"/>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591766" y="2336114"/>
            <a:ext cx="615760"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a:extLst>
              <a:ext uri="{FF2B5EF4-FFF2-40B4-BE49-F238E27FC236}">
                <a16:creationId xmlns:a16="http://schemas.microsoft.com/office/drawing/2014/main" id="{82A0F7DC-73AF-4253-9D57-E960A756817D}"/>
              </a:ext>
            </a:extLst>
          </p:cNvPr>
          <p:cNvGrpSpPr/>
          <p:nvPr/>
        </p:nvGrpSpPr>
        <p:grpSpPr>
          <a:xfrm>
            <a:off x="5274115" y="2129803"/>
            <a:ext cx="931323" cy="523220"/>
            <a:chOff x="5175608" y="1685508"/>
            <a:chExt cx="931323" cy="523220"/>
          </a:xfrm>
        </p:grpSpPr>
        <p:sp>
          <p:nvSpPr>
            <p:cNvPr id="43" name="Rectangle 42">
              <a:extLst>
                <a:ext uri="{FF2B5EF4-FFF2-40B4-BE49-F238E27FC236}">
                  <a16:creationId xmlns:a16="http://schemas.microsoft.com/office/drawing/2014/main" id="{5E1912DB-2E60-4D7E-8FE4-BA1137DAC6E1}"/>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991E8D7-859B-40E4-8101-C3A2E183F38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12</a:t>
              </a:r>
              <a:endParaRPr lang="en-US" sz="2800" dirty="0">
                <a:solidFill>
                  <a:schemeClr val="tx1"/>
                </a:solidFill>
              </a:endParaRPr>
            </a:p>
          </p:txBody>
        </p:sp>
      </p:grpSp>
      <p:sp>
        <p:nvSpPr>
          <p:cNvPr id="45" name="Rectangle 44">
            <a:extLst>
              <a:ext uri="{FF2B5EF4-FFF2-40B4-BE49-F238E27FC236}">
                <a16:creationId xmlns:a16="http://schemas.microsoft.com/office/drawing/2014/main" id="{495E71DB-626C-455D-BF35-4DFBA31B6C5A}"/>
              </a:ext>
            </a:extLst>
          </p:cNvPr>
          <p:cNvSpPr/>
          <p:nvPr/>
        </p:nvSpPr>
        <p:spPr>
          <a:xfrm>
            <a:off x="5732913" y="1456038"/>
            <a:ext cx="5218546"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مساحة المستطيل = (الطول) (العرض) </a:t>
            </a:r>
            <a:endParaRPr lang="ar-SA" sz="3600" baseline="30000" dirty="0">
              <a:latin typeface="Sakkal Majalla" panose="02000000000000000000" pitchFamily="2" charset="-78"/>
              <a:cs typeface="Sakkal Majalla" panose="02000000000000000000" pitchFamily="2" charset="-78"/>
            </a:endParaRPr>
          </a:p>
        </p:txBody>
      </p:sp>
      <p:sp>
        <p:nvSpPr>
          <p:cNvPr id="46" name="Rectangle 45">
            <a:extLst>
              <a:ext uri="{FF2B5EF4-FFF2-40B4-BE49-F238E27FC236}">
                <a16:creationId xmlns:a16="http://schemas.microsoft.com/office/drawing/2014/main" id="{B09B2F7D-FEED-44DA-83A7-82861253BEDA}"/>
              </a:ext>
            </a:extLst>
          </p:cNvPr>
          <p:cNvSpPr/>
          <p:nvPr/>
        </p:nvSpPr>
        <p:spPr>
          <a:xfrm>
            <a:off x="4862958" y="4494933"/>
            <a:ext cx="630162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بُعدا المستطيل هما (س + 2)سم ،  (س – 6) سم </a:t>
            </a:r>
            <a:endParaRPr lang="ar-SA" sz="3600" baseline="30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48086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right)">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par>
                                <p:cTn id="24" presetID="22" presetClass="entr" presetSubtype="2" fill="hold" grpId="1"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par>
                                <p:cTn id="27" presetID="22" presetClass="entr" presetSubtype="2" fill="hold" grpId="1"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ppt_x</p:attrName>
                                        </p:attrNameLst>
                                      </p:cBhvr>
                                      <p:tavLst>
                                        <p:tav tm="0">
                                          <p:val>
                                            <p:strVal val="#ppt_x-#ppt_w*1.125000"/>
                                          </p:val>
                                        </p:tav>
                                        <p:tav tm="100000">
                                          <p:val>
                                            <p:strVal val="#ppt_x"/>
                                          </p:val>
                                        </p:tav>
                                      </p:tavLst>
                                    </p:anim>
                                    <p:animEffect transition="in" filter="wipe(righ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p:tgtEl>
                                          <p:spTgt spid="32"/>
                                        </p:tgtEl>
                                        <p:attrNameLst>
                                          <p:attrName>ppt_x</p:attrName>
                                        </p:attrNameLst>
                                      </p:cBhvr>
                                      <p:tavLst>
                                        <p:tav tm="0">
                                          <p:val>
                                            <p:strVal val="#ppt_x-#ppt_w*1.125000"/>
                                          </p:val>
                                        </p:tav>
                                        <p:tav tm="100000">
                                          <p:val>
                                            <p:strVal val="#ppt_x"/>
                                          </p:val>
                                        </p:tav>
                                      </p:tavLst>
                                    </p:anim>
                                    <p:animEffect transition="in" filter="wipe(righ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0" nodeType="clickEffect">
                                  <p:stCondLst>
                                    <p:cond delay="0"/>
                                  </p:stCondLst>
                                  <p:childTnLst>
                                    <p:animMotion origin="layout" path="M -4.79167E-6 4.44444E-6 L -4.79167E-6 0.1324 " pathEditMode="relative" rAng="0" ptsTypes="AA">
                                      <p:cBhvr>
                                        <p:cTn id="53" dur="2000" fill="hold"/>
                                        <p:tgtEl>
                                          <p:spTgt spid="14"/>
                                        </p:tgtEl>
                                        <p:attrNameLst>
                                          <p:attrName>ppt_x</p:attrName>
                                          <p:attrName>ppt_y</p:attrName>
                                        </p:attrNameLst>
                                      </p:cBhvr>
                                      <p:rCtr x="0" y="6620"/>
                                    </p:animMotion>
                                  </p:childTnLst>
                                </p:cTn>
                              </p:par>
                              <p:par>
                                <p:cTn id="54" presetID="42" presetClass="path" presetSubtype="0" accel="50000" decel="50000" fill="hold" grpId="0" nodeType="withEffect">
                                  <p:stCondLst>
                                    <p:cond delay="0"/>
                                  </p:stCondLst>
                                  <p:childTnLst>
                                    <p:animMotion origin="layout" path="M -4.375E-6 2.96296E-6 L -0.13099 0.13102 " pathEditMode="relative" rAng="0" ptsTypes="AA">
                                      <p:cBhvr>
                                        <p:cTn id="55" dur="2000" fill="hold"/>
                                        <p:tgtEl>
                                          <p:spTgt spid="20"/>
                                        </p:tgtEl>
                                        <p:attrNameLst>
                                          <p:attrName>ppt_x</p:attrName>
                                          <p:attrName>ppt_y</p:attrName>
                                        </p:attrNameLst>
                                      </p:cBhvr>
                                      <p:rCtr x="-6549" y="6551"/>
                                    </p:animMotion>
                                  </p:childTnLst>
                                </p:cTn>
                              </p:par>
                              <p:par>
                                <p:cTn id="56" presetID="1" presetClass="exit"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p:tgtEl>
                                          <p:spTgt spid="33"/>
                                        </p:tgtEl>
                                        <p:attrNameLst>
                                          <p:attrName>ppt_x</p:attrName>
                                        </p:attrNameLst>
                                      </p:cBhvr>
                                      <p:tavLst>
                                        <p:tav tm="0">
                                          <p:val>
                                            <p:strVal val="#ppt_x-#ppt_w*1.125000"/>
                                          </p:val>
                                        </p:tav>
                                        <p:tav tm="100000">
                                          <p:val>
                                            <p:strVal val="#ppt_x"/>
                                          </p:val>
                                        </p:tav>
                                      </p:tavLst>
                                    </p:anim>
                                    <p:animEffect transition="in" filter="wipe(right)">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2" fill="hold" nodeType="click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500"/>
                                        <p:tgtEl>
                                          <p:spTgt spid="42"/>
                                        </p:tgtEl>
                                        <p:attrNameLst>
                                          <p:attrName>ppt_x</p:attrName>
                                        </p:attrNameLst>
                                      </p:cBhvr>
                                      <p:tavLst>
                                        <p:tav tm="0">
                                          <p:val>
                                            <p:strVal val="#ppt_x+#ppt_w*1.125000"/>
                                          </p:val>
                                        </p:tav>
                                        <p:tav tm="100000">
                                          <p:val>
                                            <p:strVal val="#ppt_x"/>
                                          </p:val>
                                        </p:tav>
                                      </p:tavLst>
                                    </p:anim>
                                    <p:animEffect transition="in" filter="wipe(left)">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2"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p:tgtEl>
                                          <p:spTgt spid="25"/>
                                        </p:tgtEl>
                                        <p:attrNameLst>
                                          <p:attrName>ppt_x</p:attrName>
                                        </p:attrNameLst>
                                      </p:cBhvr>
                                      <p:tavLst>
                                        <p:tav tm="0">
                                          <p:val>
                                            <p:strVal val="#ppt_x+#ppt_w*1.125000"/>
                                          </p:val>
                                        </p:tav>
                                        <p:tav tm="100000">
                                          <p:val>
                                            <p:strVal val="#ppt_x"/>
                                          </p:val>
                                        </p:tav>
                                      </p:tavLst>
                                    </p:anim>
                                    <p:animEffect transition="in" filter="wipe(left)">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2"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p:tgtEl>
                                          <p:spTgt spid="28"/>
                                        </p:tgtEl>
                                        <p:attrNameLst>
                                          <p:attrName>ppt_x</p:attrName>
                                        </p:attrNameLst>
                                      </p:cBhvr>
                                      <p:tavLst>
                                        <p:tav tm="0">
                                          <p:val>
                                            <p:strVal val="#ppt_x+#ppt_w*1.125000"/>
                                          </p:val>
                                        </p:tav>
                                        <p:tav tm="100000">
                                          <p:val>
                                            <p:strVal val="#ppt_x"/>
                                          </p:val>
                                        </p:tav>
                                      </p:tavLst>
                                    </p:anim>
                                    <p:animEffect transition="in" filter="wipe(left)">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p:tgtEl>
                                          <p:spTgt spid="34"/>
                                        </p:tgtEl>
                                        <p:attrNameLst>
                                          <p:attrName>ppt_x</p:attrName>
                                        </p:attrNameLst>
                                      </p:cBhvr>
                                      <p:tavLst>
                                        <p:tav tm="0">
                                          <p:val>
                                            <p:strVal val="#ppt_x-#ppt_w*1.125000"/>
                                          </p:val>
                                        </p:tav>
                                        <p:tav tm="100000">
                                          <p:val>
                                            <p:strVal val="#ppt_x"/>
                                          </p:val>
                                        </p:tav>
                                      </p:tavLst>
                                    </p:anim>
                                    <p:animEffect transition="in" filter="wipe(right)">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up)">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xit" presetSubtype="4" fill="hold" nodeType="clickEffect">
                                  <p:stCondLst>
                                    <p:cond delay="0"/>
                                  </p:stCondLst>
                                  <p:childTnLst>
                                    <p:anim calcmode="lin" valueType="num">
                                      <p:cBhvr additive="base">
                                        <p:cTn id="101" dur="500"/>
                                        <p:tgtEl>
                                          <p:spTgt spid="42"/>
                                        </p:tgtEl>
                                        <p:attrNameLst>
                                          <p:attrName>ppt_x</p:attrName>
                                        </p:attrNameLst>
                                      </p:cBhvr>
                                      <p:tavLst>
                                        <p:tav tm="0">
                                          <p:val>
                                            <p:strVal val="ppt_x"/>
                                          </p:val>
                                        </p:tav>
                                        <p:tav tm="100000">
                                          <p:val>
                                            <p:strVal val="ppt_x"/>
                                          </p:val>
                                        </p:tav>
                                      </p:tavLst>
                                    </p:anim>
                                    <p:anim calcmode="lin" valueType="num">
                                      <p:cBhvr additive="base">
                                        <p:cTn id="102" dur="500"/>
                                        <p:tgtEl>
                                          <p:spTgt spid="42"/>
                                        </p:tgtEl>
                                        <p:attrNameLst>
                                          <p:attrName>ppt_y</p:attrName>
                                        </p:attrNameLst>
                                      </p:cBhvr>
                                      <p:tavLst>
                                        <p:tav tm="0">
                                          <p:val>
                                            <p:strVal val="ppt_y"/>
                                          </p:val>
                                        </p:tav>
                                        <p:tav tm="100000">
                                          <p:val>
                                            <p:strVal val="1+ppt_h/2"/>
                                          </p:val>
                                        </p:tav>
                                      </p:tavLst>
                                    </p:anim>
                                    <p:set>
                                      <p:cBhvr>
                                        <p:cTn id="103" dur="1" fill="hold">
                                          <p:stCondLst>
                                            <p:cond delay="499"/>
                                          </p:stCondLst>
                                        </p:cTn>
                                        <p:tgtEl>
                                          <p:spTgt spid="42"/>
                                        </p:tgtEl>
                                        <p:attrNameLst>
                                          <p:attrName>style.visibility</p:attrName>
                                        </p:attrNameLst>
                                      </p:cBhvr>
                                      <p:to>
                                        <p:strVal val="hidden"/>
                                      </p:to>
                                    </p:set>
                                  </p:childTnLst>
                                </p:cTn>
                              </p:par>
                              <p:par>
                                <p:cTn id="104" presetID="2" presetClass="exit" presetSubtype="4" fill="hold" nodeType="withEffect">
                                  <p:stCondLst>
                                    <p:cond delay="0"/>
                                  </p:stCondLst>
                                  <p:childTnLst>
                                    <p:anim calcmode="lin" valueType="num">
                                      <p:cBhvr additive="base">
                                        <p:cTn id="105" dur="500"/>
                                        <p:tgtEl>
                                          <p:spTgt spid="28"/>
                                        </p:tgtEl>
                                        <p:attrNameLst>
                                          <p:attrName>ppt_x</p:attrName>
                                        </p:attrNameLst>
                                      </p:cBhvr>
                                      <p:tavLst>
                                        <p:tav tm="0">
                                          <p:val>
                                            <p:strVal val="ppt_x"/>
                                          </p:val>
                                        </p:tav>
                                        <p:tav tm="100000">
                                          <p:val>
                                            <p:strVal val="ppt_x"/>
                                          </p:val>
                                        </p:tav>
                                      </p:tavLst>
                                    </p:anim>
                                    <p:anim calcmode="lin" valueType="num">
                                      <p:cBhvr additive="base">
                                        <p:cTn id="106" dur="500"/>
                                        <p:tgtEl>
                                          <p:spTgt spid="28"/>
                                        </p:tgtEl>
                                        <p:attrNameLst>
                                          <p:attrName>ppt_y</p:attrName>
                                        </p:attrNameLst>
                                      </p:cBhvr>
                                      <p:tavLst>
                                        <p:tav tm="0">
                                          <p:val>
                                            <p:strVal val="ppt_y"/>
                                          </p:val>
                                        </p:tav>
                                        <p:tav tm="100000">
                                          <p:val>
                                            <p:strVal val="1+ppt_h/2"/>
                                          </p:val>
                                        </p:tav>
                                      </p:tavLst>
                                    </p:anim>
                                    <p:set>
                                      <p:cBhvr>
                                        <p:cTn id="107" dur="1" fill="hold">
                                          <p:stCondLst>
                                            <p:cond delay="499"/>
                                          </p:stCondLst>
                                        </p:cTn>
                                        <p:tgtEl>
                                          <p:spTgt spid="2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childTnLst>
                                </p:cTn>
                              </p:par>
                              <p:par>
                                <p:cTn id="114" presetID="42" presetClass="path" presetSubtype="0" accel="50000" decel="50000" fill="hold" grpId="1" nodeType="withEffect">
                                  <p:stCondLst>
                                    <p:cond delay="0"/>
                                  </p:stCondLst>
                                  <p:childTnLst>
                                    <p:animMotion origin="layout" path="M -2.91667E-6 1.11111E-6 L 0.18386 0.12292 " pathEditMode="relative" rAng="0" ptsTypes="AA">
                                      <p:cBhvr>
                                        <p:cTn id="115" dur="2000" fill="hold"/>
                                        <p:tgtEl>
                                          <p:spTgt spid="36"/>
                                        </p:tgtEl>
                                        <p:attrNameLst>
                                          <p:attrName>ppt_x</p:attrName>
                                          <p:attrName>ppt_y</p:attrName>
                                        </p:attrNameLst>
                                      </p:cBhvr>
                                      <p:rCtr x="9193" y="6134"/>
                                    </p:animMotion>
                                  </p:childTnLst>
                                </p:cTn>
                              </p:par>
                              <p:par>
                                <p:cTn id="116" presetID="42" presetClass="path" presetSubtype="0" accel="50000" decel="50000" fill="hold" grpId="1" nodeType="withEffect">
                                  <p:stCondLst>
                                    <p:cond delay="0"/>
                                  </p:stCondLst>
                                  <p:childTnLst>
                                    <p:animMotion origin="layout" path="M -1.66667E-6 2.96296E-6 L 0.08659 0.13264 " pathEditMode="relative" rAng="0" ptsTypes="AA">
                                      <p:cBhvr>
                                        <p:cTn id="117" dur="2000" fill="hold"/>
                                        <p:tgtEl>
                                          <p:spTgt spid="37"/>
                                        </p:tgtEl>
                                        <p:attrNameLst>
                                          <p:attrName>ppt_x</p:attrName>
                                          <p:attrName>ppt_y</p:attrName>
                                        </p:attrNameLst>
                                      </p:cBhvr>
                                      <p:rCtr x="4323" y="6620"/>
                                    </p:animMotion>
                                  </p:childTnLst>
                                </p:cTn>
                              </p:par>
                            </p:childTnLst>
                          </p:cTn>
                        </p:par>
                      </p:childTnLst>
                    </p:cTn>
                  </p:par>
                  <p:par>
                    <p:cTn id="118" fill="hold">
                      <p:stCondLst>
                        <p:cond delay="indefinite"/>
                      </p:stCondLst>
                      <p:childTnLst>
                        <p:par>
                          <p:cTn id="119" fill="hold">
                            <p:stCondLst>
                              <p:cond delay="0"/>
                            </p:stCondLst>
                            <p:childTnLst>
                              <p:par>
                                <p:cTn id="120" presetID="12" presetClass="entr" presetSubtype="8" fill="hold" grpId="0" nodeType="clickEffect">
                                  <p:stCondLst>
                                    <p:cond delay="0"/>
                                  </p:stCondLst>
                                  <p:childTnLst>
                                    <p:set>
                                      <p:cBhvr>
                                        <p:cTn id="121" dur="1" fill="hold">
                                          <p:stCondLst>
                                            <p:cond delay="0"/>
                                          </p:stCondLst>
                                        </p:cTn>
                                        <p:tgtEl>
                                          <p:spTgt spid="38"/>
                                        </p:tgtEl>
                                        <p:attrNameLst>
                                          <p:attrName>style.visibility</p:attrName>
                                        </p:attrNameLst>
                                      </p:cBhvr>
                                      <p:to>
                                        <p:strVal val="visible"/>
                                      </p:to>
                                    </p:set>
                                    <p:anim calcmode="lin" valueType="num">
                                      <p:cBhvr additive="base">
                                        <p:cTn id="122" dur="500"/>
                                        <p:tgtEl>
                                          <p:spTgt spid="38"/>
                                        </p:tgtEl>
                                        <p:attrNameLst>
                                          <p:attrName>ppt_x</p:attrName>
                                        </p:attrNameLst>
                                      </p:cBhvr>
                                      <p:tavLst>
                                        <p:tav tm="0">
                                          <p:val>
                                            <p:strVal val="#ppt_x-#ppt_w*1.125000"/>
                                          </p:val>
                                        </p:tav>
                                        <p:tav tm="100000">
                                          <p:val>
                                            <p:strVal val="#ppt_x"/>
                                          </p:val>
                                        </p:tav>
                                      </p:tavLst>
                                    </p:anim>
                                    <p:animEffect transition="in" filter="wipe(right)">
                                      <p:cBhvr>
                                        <p:cTn id="123" dur="500"/>
                                        <p:tgtEl>
                                          <p:spTgt spid="38"/>
                                        </p:tgtEl>
                                      </p:cBhvr>
                                    </p:animEffect>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1000"/>
                                        <p:tgtEl>
                                          <p:spTgt spid="40"/>
                                        </p:tgtEl>
                                      </p:cBhvr>
                                    </p:animEffect>
                                    <p:anim calcmode="lin" valueType="num">
                                      <p:cBhvr>
                                        <p:cTn id="129" dur="1000" fill="hold"/>
                                        <p:tgtEl>
                                          <p:spTgt spid="40"/>
                                        </p:tgtEl>
                                        <p:attrNameLst>
                                          <p:attrName>ppt_x</p:attrName>
                                        </p:attrNameLst>
                                      </p:cBhvr>
                                      <p:tavLst>
                                        <p:tav tm="0">
                                          <p:val>
                                            <p:strVal val="#ppt_x"/>
                                          </p:val>
                                        </p:tav>
                                        <p:tav tm="100000">
                                          <p:val>
                                            <p:strVal val="#ppt_x"/>
                                          </p:val>
                                        </p:tav>
                                      </p:tavLst>
                                    </p:anim>
                                    <p:anim calcmode="lin" valueType="num">
                                      <p:cBhvr>
                                        <p:cTn id="130" dur="1000" fill="hold"/>
                                        <p:tgtEl>
                                          <p:spTgt spid="40"/>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fade">
                                      <p:cBhvr>
                                        <p:cTn id="133" dur="1000"/>
                                        <p:tgtEl>
                                          <p:spTgt spid="39"/>
                                        </p:tgtEl>
                                      </p:cBhvr>
                                    </p:animEffect>
                                    <p:anim calcmode="lin" valueType="num">
                                      <p:cBhvr>
                                        <p:cTn id="134" dur="1000" fill="hold"/>
                                        <p:tgtEl>
                                          <p:spTgt spid="39"/>
                                        </p:tgtEl>
                                        <p:attrNameLst>
                                          <p:attrName>ppt_x</p:attrName>
                                        </p:attrNameLst>
                                      </p:cBhvr>
                                      <p:tavLst>
                                        <p:tav tm="0">
                                          <p:val>
                                            <p:strVal val="#ppt_x"/>
                                          </p:val>
                                        </p:tav>
                                        <p:tav tm="100000">
                                          <p:val>
                                            <p:strVal val="#ppt_x"/>
                                          </p:val>
                                        </p:tav>
                                      </p:tavLst>
                                    </p:anim>
                                    <p:anim calcmode="lin" valueType="num">
                                      <p:cBhvr>
                                        <p:cTn id="1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grpId="1" nodeType="click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wipe(right)">
                                      <p:cBhvr>
                                        <p:cTn id="1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31" grpId="0" animBg="1"/>
      <p:bldP spid="45" grpId="1"/>
      <p:bldP spid="4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3600" dirty="0">
                <a:solidFill>
                  <a:schemeClr val="bg1"/>
                </a:solidFill>
                <a:latin typeface="Sakkal Majalla" panose="02000000000000000000" pitchFamily="2" charset="-78"/>
                <a:cs typeface="Sakkal Majalla" panose="02000000000000000000" pitchFamily="2" charset="-78"/>
              </a:rPr>
              <a:t>دقيقتان</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AF15942C-FABD-416D-BE97-27AD268D4A91}"/>
              </a:ext>
            </a:extLst>
          </p:cNvPr>
          <p:cNvSpPr/>
          <p:nvPr/>
        </p:nvSpPr>
        <p:spPr>
          <a:xfrm>
            <a:off x="5476429" y="5443777"/>
            <a:ext cx="274981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م + 1 ) ( م – 17 )</a:t>
            </a:r>
            <a:endParaRPr lang="en-US" sz="3600" dirty="0">
              <a:solidFill>
                <a:srgbClr val="EA1F97"/>
              </a:solidFill>
            </a:endParaRPr>
          </a:p>
        </p:txBody>
      </p:sp>
      <p:sp>
        <p:nvSpPr>
          <p:cNvPr id="18" name="Rectangle 17">
            <a:extLst>
              <a:ext uri="{FF2B5EF4-FFF2-40B4-BE49-F238E27FC236}">
                <a16:creationId xmlns:a16="http://schemas.microsoft.com/office/drawing/2014/main" id="{DDE00777-03A6-4CF9-AC2E-8F24EEFC896F}"/>
              </a:ext>
            </a:extLst>
          </p:cNvPr>
          <p:cNvSpPr/>
          <p:nvPr/>
        </p:nvSpPr>
        <p:spPr>
          <a:xfrm>
            <a:off x="6017221"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م</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16</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م</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17</a:t>
            </a:r>
            <a:endParaRPr lang="ar-SA" sz="3600" baseline="30000" dirty="0">
              <a:latin typeface="Sakkal Majalla" panose="02000000000000000000" pitchFamily="2" charset="-78"/>
              <a:cs typeface="Sakkal Majalla" panose="02000000000000000000" pitchFamily="2" charset="-78"/>
            </a:endParaRPr>
          </a:p>
        </p:txBody>
      </p:sp>
      <p:cxnSp>
        <p:nvCxnSpPr>
          <p:cNvPr id="20" name="Straight Connector 19">
            <a:extLst>
              <a:ext uri="{FF2B5EF4-FFF2-40B4-BE49-F238E27FC236}">
                <a16:creationId xmlns:a16="http://schemas.microsoft.com/office/drawing/2014/main" id="{BF54834B-552B-428C-9203-EA6FA24F3C2B}"/>
              </a:ext>
            </a:extLst>
          </p:cNvPr>
          <p:cNvCxnSpPr>
            <a:cxnSpLocks/>
          </p:cNvCxnSpPr>
          <p:nvPr/>
        </p:nvCxnSpPr>
        <p:spPr>
          <a:xfrm rot="16200000" flipH="1">
            <a:off x="3190429" y="3700224"/>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2FD3B16-7E26-455E-8568-BD69FF4FE00C}"/>
              </a:ext>
            </a:extLst>
          </p:cNvPr>
          <p:cNvSpPr/>
          <p:nvPr/>
        </p:nvSpPr>
        <p:spPr>
          <a:xfrm>
            <a:off x="652462" y="5443777"/>
            <a:ext cx="324897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س + 3 ) ( س – 4 )</a:t>
            </a:r>
            <a:endParaRPr lang="en-US" sz="3600" dirty="0">
              <a:solidFill>
                <a:srgbClr val="EA1F97"/>
              </a:solidFill>
            </a:endParaRPr>
          </a:p>
        </p:txBody>
      </p:sp>
      <p:sp>
        <p:nvSpPr>
          <p:cNvPr id="23" name="Rectangle 22">
            <a:extLst>
              <a:ext uri="{FF2B5EF4-FFF2-40B4-BE49-F238E27FC236}">
                <a16:creationId xmlns:a16="http://schemas.microsoft.com/office/drawing/2014/main" id="{F8EE0D3B-4F8E-4CA5-AE86-9BE810D02FAA}"/>
              </a:ext>
            </a:extLst>
          </p:cNvPr>
          <p:cNvSpPr/>
          <p:nvPr/>
        </p:nvSpPr>
        <p:spPr>
          <a:xfrm>
            <a:off x="975360" y="1556540"/>
            <a:ext cx="3911887"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س</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12</a:t>
            </a:r>
            <a:endParaRPr lang="ar-SA" sz="3600" baseline="30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24328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3600" dirty="0">
                <a:solidFill>
                  <a:schemeClr val="bg1"/>
                </a:solidFill>
                <a:latin typeface="Sakkal Majalla" panose="02000000000000000000" pitchFamily="2" charset="-78"/>
                <a:cs typeface="Sakkal Majalla" panose="02000000000000000000" pitchFamily="2" charset="-78"/>
              </a:rPr>
              <a:t>دقيقتان</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AF15942C-FABD-416D-BE97-27AD268D4A91}"/>
              </a:ext>
            </a:extLst>
          </p:cNvPr>
          <p:cNvSpPr/>
          <p:nvPr/>
        </p:nvSpPr>
        <p:spPr>
          <a:xfrm>
            <a:off x="5476428" y="5443777"/>
            <a:ext cx="3088145"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س + 3 ) ( س – 5 )</a:t>
            </a:r>
            <a:endParaRPr lang="en-US" sz="3600" dirty="0">
              <a:solidFill>
                <a:srgbClr val="EA1F97"/>
              </a:solidFill>
            </a:endParaRPr>
          </a:p>
        </p:txBody>
      </p:sp>
      <p:sp>
        <p:nvSpPr>
          <p:cNvPr id="18" name="Rectangle 17">
            <a:extLst>
              <a:ext uri="{FF2B5EF4-FFF2-40B4-BE49-F238E27FC236}">
                <a16:creationId xmlns:a16="http://schemas.microsoft.com/office/drawing/2014/main" id="{DDE00777-03A6-4CF9-AC2E-8F24EEFC896F}"/>
              </a:ext>
            </a:extLst>
          </p:cNvPr>
          <p:cNvSpPr/>
          <p:nvPr/>
        </p:nvSpPr>
        <p:spPr>
          <a:xfrm>
            <a:off x="6017221" y="1556540"/>
            <a:ext cx="369399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15</a:t>
            </a:r>
            <a:endParaRPr lang="ar-SA" sz="3600" baseline="30000" dirty="0">
              <a:latin typeface="Sakkal Majalla" panose="02000000000000000000" pitchFamily="2" charset="-78"/>
              <a:cs typeface="Sakkal Majalla" panose="02000000000000000000" pitchFamily="2" charset="-78"/>
            </a:endParaRPr>
          </a:p>
        </p:txBody>
      </p:sp>
      <p:cxnSp>
        <p:nvCxnSpPr>
          <p:cNvPr id="20" name="Straight Connector 19">
            <a:extLst>
              <a:ext uri="{FF2B5EF4-FFF2-40B4-BE49-F238E27FC236}">
                <a16:creationId xmlns:a16="http://schemas.microsoft.com/office/drawing/2014/main" id="{BF54834B-552B-428C-9203-EA6FA24F3C2B}"/>
              </a:ext>
            </a:extLst>
          </p:cNvPr>
          <p:cNvCxnSpPr>
            <a:cxnSpLocks/>
          </p:cNvCxnSpPr>
          <p:nvPr/>
        </p:nvCxnSpPr>
        <p:spPr>
          <a:xfrm rot="16200000" flipH="1">
            <a:off x="3190429" y="3700224"/>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2FD3B16-7E26-455E-8568-BD69FF4FE00C}"/>
              </a:ext>
            </a:extLst>
          </p:cNvPr>
          <p:cNvSpPr/>
          <p:nvPr/>
        </p:nvSpPr>
        <p:spPr>
          <a:xfrm>
            <a:off x="652462" y="5443777"/>
            <a:ext cx="3248978"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 ن + 4 ) ( ن – 9 )</a:t>
            </a:r>
            <a:endParaRPr lang="en-US" sz="3600" dirty="0">
              <a:solidFill>
                <a:srgbClr val="EA1F97"/>
              </a:solidFill>
            </a:endParaRPr>
          </a:p>
        </p:txBody>
      </p:sp>
      <p:sp>
        <p:nvSpPr>
          <p:cNvPr id="23" name="Rectangle 22">
            <a:extLst>
              <a:ext uri="{FF2B5EF4-FFF2-40B4-BE49-F238E27FC236}">
                <a16:creationId xmlns:a16="http://schemas.microsoft.com/office/drawing/2014/main" id="{F8EE0D3B-4F8E-4CA5-AE86-9BE810D02FAA}"/>
              </a:ext>
            </a:extLst>
          </p:cNvPr>
          <p:cNvSpPr/>
          <p:nvPr/>
        </p:nvSpPr>
        <p:spPr>
          <a:xfrm>
            <a:off x="975360" y="1556540"/>
            <a:ext cx="3911887"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ن</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36 – 5ن</a:t>
            </a:r>
            <a:endParaRPr lang="ar-SA" sz="3600" baseline="30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70191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1129170"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627588"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3600" dirty="0">
                <a:solidFill>
                  <a:schemeClr val="bg1"/>
                </a:solidFill>
                <a:latin typeface="Sakkal Majalla" panose="02000000000000000000" pitchFamily="2" charset="-78"/>
                <a:cs typeface="Sakkal Majalla" panose="02000000000000000000" pitchFamily="2" charset="-78"/>
              </a:rPr>
              <a:t>دقيقتان</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21" name="Rectangle 20">
            <a:extLst>
              <a:ext uri="{FF2B5EF4-FFF2-40B4-BE49-F238E27FC236}">
                <a16:creationId xmlns:a16="http://schemas.microsoft.com/office/drawing/2014/main" id="{62FD3B16-7E26-455E-8568-BD69FF4FE00C}"/>
              </a:ext>
            </a:extLst>
          </p:cNvPr>
          <p:cNvSpPr/>
          <p:nvPr/>
        </p:nvSpPr>
        <p:spPr>
          <a:xfrm>
            <a:off x="529394" y="3025429"/>
            <a:ext cx="11032948" cy="1754326"/>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خليل إجابته صحيحة</a:t>
            </a:r>
          </a:p>
          <a:p>
            <a:pPr algn="r" rtl="1"/>
            <a:r>
              <a:rPr lang="ar-BH" sz="3600" dirty="0">
                <a:latin typeface="Sakkal Majalla" panose="02000000000000000000" pitchFamily="2" charset="-78"/>
                <a:cs typeface="Sakkal Majalla" panose="02000000000000000000" pitchFamily="2" charset="-78"/>
              </a:rPr>
              <a:t>إشارة </a:t>
            </a:r>
            <a:r>
              <a:rPr lang="ar-BH" sz="3600" dirty="0">
                <a:solidFill>
                  <a:srgbClr val="FF0000"/>
                </a:solidFill>
                <a:latin typeface="Sakkal Majalla" panose="02000000000000000000" pitchFamily="2" charset="-78"/>
                <a:cs typeface="Sakkal Majalla" panose="02000000000000000000" pitchFamily="2" charset="-78"/>
              </a:rPr>
              <a:t>جـ</a:t>
            </a:r>
            <a:r>
              <a:rPr lang="ar-BH" sz="3600" dirty="0">
                <a:solidFill>
                  <a:srgbClr val="EA1F97"/>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سالبة، فيكون عاملاها </a:t>
            </a:r>
            <a:r>
              <a:rPr lang="ar-BH" sz="3600" dirty="0">
                <a:solidFill>
                  <a:srgbClr val="FF0000"/>
                </a:solidFill>
                <a:latin typeface="Sakkal Majalla" panose="02000000000000000000" pitchFamily="2" charset="-78"/>
                <a:cs typeface="Sakkal Majalla" panose="02000000000000000000" pitchFamily="2" charset="-78"/>
              </a:rPr>
              <a:t>مختلفين في الإشارة</a:t>
            </a:r>
            <a:r>
              <a:rPr lang="ar-BH" sz="3600" dirty="0">
                <a:latin typeface="Sakkal Majalla" panose="02000000000000000000" pitchFamily="2" charset="-78"/>
                <a:cs typeface="Sakkal Majalla" panose="02000000000000000000" pitchFamily="2" charset="-78"/>
              </a:rPr>
              <a:t>، والعامل الذي له القيمة المطلقة الكبرى (8)  له إشارة </a:t>
            </a:r>
            <a:r>
              <a:rPr lang="ar-BH" sz="3600" dirty="0">
                <a:solidFill>
                  <a:srgbClr val="FF00FF"/>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الموجبة.</a:t>
            </a:r>
            <a:endParaRPr lang="en-US" sz="3600"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0C624881-CB02-4F65-9EFB-DFAFDAD9D84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6827" y="496280"/>
            <a:ext cx="9160030" cy="2052472"/>
          </a:xfrm>
          <a:prstGeom prst="rect">
            <a:avLst/>
          </a:prstGeom>
        </p:spPr>
      </p:pic>
      <p:pic>
        <p:nvPicPr>
          <p:cNvPr id="13" name="Picture 12">
            <a:extLst>
              <a:ext uri="{FF2B5EF4-FFF2-40B4-BE49-F238E27FC236}">
                <a16:creationId xmlns:a16="http://schemas.microsoft.com/office/drawing/2014/main" id="{78DA17CF-E872-4138-8791-15C04DD6B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62704" y="2192237"/>
            <a:ext cx="1016887" cy="917781"/>
          </a:xfrm>
          <a:prstGeom prst="rect">
            <a:avLst/>
          </a:prstGeom>
        </p:spPr>
      </p:pic>
      <p:sp>
        <p:nvSpPr>
          <p:cNvPr id="2" name="Oval 1">
            <a:extLst>
              <a:ext uri="{FF2B5EF4-FFF2-40B4-BE49-F238E27FC236}">
                <a16:creationId xmlns:a16="http://schemas.microsoft.com/office/drawing/2014/main" id="{ECE9D63F-526A-4BC2-80F7-E5ECF7BDF4AF}"/>
              </a:ext>
            </a:extLst>
          </p:cNvPr>
          <p:cNvSpPr/>
          <p:nvPr/>
        </p:nvSpPr>
        <p:spPr>
          <a:xfrm>
            <a:off x="1222689" y="1786280"/>
            <a:ext cx="274320" cy="2743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A32CCFA-8016-4D12-B2EE-D9BE5C8EB35E}"/>
              </a:ext>
            </a:extLst>
          </p:cNvPr>
          <p:cNvSpPr/>
          <p:nvPr/>
        </p:nvSpPr>
        <p:spPr>
          <a:xfrm>
            <a:off x="5796628" y="1859128"/>
            <a:ext cx="274320" cy="2743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16">
            <a:extLst>
              <a:ext uri="{FF2B5EF4-FFF2-40B4-BE49-F238E27FC236}">
                <a16:creationId xmlns:a16="http://schemas.microsoft.com/office/drawing/2014/main" id="{B524B96A-125F-45C5-AF09-69CAA2F5D284}"/>
              </a:ext>
            </a:extLst>
          </p:cNvPr>
          <p:cNvSpPr/>
          <p:nvPr/>
        </p:nvSpPr>
        <p:spPr>
          <a:xfrm>
            <a:off x="3089839" y="108546"/>
            <a:ext cx="1745550" cy="461665"/>
          </a:xfrm>
          <a:prstGeom prst="wedgeRectCallout">
            <a:avLst>
              <a:gd name="adj1" fmla="val 61018"/>
              <a:gd name="adj2" fmla="val 85195"/>
            </a:avLst>
          </a:prstGeom>
          <a:solidFill>
            <a:schemeClr val="accent2">
              <a:lumMod val="60000"/>
              <a:lumOff val="40000"/>
            </a:schemeClr>
          </a:solidFill>
        </p:spPr>
        <p:txBody>
          <a:bodyPr wrap="square">
            <a:spAutoFit/>
          </a:bodyPr>
          <a:lstStyle/>
          <a:p>
            <a:pPr algn="r" rtl="1"/>
            <a:r>
              <a:rPr lang="ar-BH" sz="2400" dirty="0">
                <a:solidFill>
                  <a:srgbClr val="FF0000"/>
                </a:solidFill>
                <a:latin typeface="Sakkal Majalla" panose="02000000000000000000" pitchFamily="2" charset="-78"/>
                <a:cs typeface="Sakkal Majalla" panose="02000000000000000000" pitchFamily="2" charset="-78"/>
              </a:rPr>
              <a:t> </a:t>
            </a:r>
            <a:r>
              <a:rPr lang="ar-BH" sz="2400" dirty="0">
                <a:latin typeface="Sakkal Majalla" panose="02000000000000000000" pitchFamily="2" charset="-78"/>
                <a:cs typeface="Sakkal Majalla" panose="02000000000000000000" pitchFamily="2" charset="-78"/>
              </a:rPr>
              <a:t>إشارة </a:t>
            </a:r>
            <a:r>
              <a:rPr lang="ar-BH" sz="2400" dirty="0">
                <a:solidFill>
                  <a:srgbClr val="FF0000"/>
                </a:solidFill>
                <a:latin typeface="Sakkal Majalla" panose="02000000000000000000" pitchFamily="2" charset="-78"/>
                <a:cs typeface="Sakkal Majalla" panose="02000000000000000000" pitchFamily="2" charset="-78"/>
              </a:rPr>
              <a:t>جـ</a:t>
            </a:r>
            <a:r>
              <a:rPr lang="ar-BH" sz="2400" dirty="0">
                <a:solidFill>
                  <a:srgbClr val="EA1F97"/>
                </a:solidFill>
                <a:latin typeface="Sakkal Majalla" panose="02000000000000000000" pitchFamily="2" charset="-78"/>
                <a:cs typeface="Sakkal Majalla" panose="02000000000000000000" pitchFamily="2" charset="-78"/>
              </a:rPr>
              <a:t> </a:t>
            </a:r>
            <a:r>
              <a:rPr lang="ar-BH" sz="2400" dirty="0">
                <a:latin typeface="Sakkal Majalla" panose="02000000000000000000" pitchFamily="2" charset="-78"/>
                <a:cs typeface="Sakkal Majalla" panose="02000000000000000000" pitchFamily="2" charset="-78"/>
              </a:rPr>
              <a:t>سالبة</a:t>
            </a:r>
            <a:endParaRPr lang="en-US" sz="2400" dirty="0">
              <a:latin typeface="Sakkal Majalla" panose="02000000000000000000" pitchFamily="2" charset="-78"/>
              <a:cs typeface="Sakkal Majalla" panose="02000000000000000000" pitchFamily="2" charset="-78"/>
            </a:endParaRPr>
          </a:p>
        </p:txBody>
      </p:sp>
      <p:sp>
        <p:nvSpPr>
          <p:cNvPr id="18" name="Speech Bubble: Rectangle 17">
            <a:extLst>
              <a:ext uri="{FF2B5EF4-FFF2-40B4-BE49-F238E27FC236}">
                <a16:creationId xmlns:a16="http://schemas.microsoft.com/office/drawing/2014/main" id="{16406E2A-58E4-4740-A7F8-F9FEFBF2F7E3}"/>
              </a:ext>
            </a:extLst>
          </p:cNvPr>
          <p:cNvSpPr/>
          <p:nvPr/>
        </p:nvSpPr>
        <p:spPr>
          <a:xfrm>
            <a:off x="6238875" y="98041"/>
            <a:ext cx="1653459" cy="461665"/>
          </a:xfrm>
          <a:prstGeom prst="wedgeRectCallout">
            <a:avLst>
              <a:gd name="adj1" fmla="val -65190"/>
              <a:gd name="adj2" fmla="val 103764"/>
            </a:avLst>
          </a:prstGeom>
          <a:solidFill>
            <a:schemeClr val="accent2">
              <a:lumMod val="60000"/>
              <a:lumOff val="40000"/>
            </a:schemeClr>
          </a:solidFill>
        </p:spPr>
        <p:txBody>
          <a:bodyPr wrap="square">
            <a:spAutoFit/>
          </a:bodyPr>
          <a:lstStyle/>
          <a:p>
            <a:pPr algn="r" rtl="1"/>
            <a:r>
              <a:rPr lang="ar-BH" sz="2400" dirty="0">
                <a:latin typeface="Sakkal Majalla" panose="02000000000000000000" pitchFamily="2" charset="-78"/>
                <a:cs typeface="Sakkal Majalla" panose="02000000000000000000" pitchFamily="2" charset="-78"/>
              </a:rPr>
              <a:t>إشارة </a:t>
            </a:r>
            <a:r>
              <a:rPr lang="ar-BH" sz="2400" dirty="0">
                <a:solidFill>
                  <a:srgbClr val="FF00FF"/>
                </a:solidFill>
                <a:latin typeface="Sakkal Majalla" panose="02000000000000000000" pitchFamily="2" charset="-78"/>
                <a:cs typeface="Sakkal Majalla" panose="02000000000000000000" pitchFamily="2" charset="-78"/>
              </a:rPr>
              <a:t>ب</a:t>
            </a:r>
            <a:r>
              <a:rPr lang="ar-BH" sz="2400" dirty="0">
                <a:latin typeface="Sakkal Majalla" panose="02000000000000000000" pitchFamily="2" charset="-78"/>
                <a:cs typeface="Sakkal Majalla" panose="02000000000000000000" pitchFamily="2" charset="-78"/>
              </a:rPr>
              <a:t> موجبة</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51934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2"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wipe(right)">
                                      <p:cBhvr>
                                        <p:cTn id="10" dur="5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1">
                                            <p:txEl>
                                              <p:pRg st="1" end="1"/>
                                            </p:txEl>
                                          </p:spTgt>
                                        </p:tgtEl>
                                        <p:attrNameLst>
                                          <p:attrName>style.visibility</p:attrName>
                                        </p:attrNameLst>
                                      </p:cBhvr>
                                      <p:to>
                                        <p:strVal val="visible"/>
                                      </p:to>
                                    </p:set>
                                    <p:animEffect transition="in" filter="wipe(right)">
                                      <p:cBhvr>
                                        <p:cTn id="5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D0EE7C4B-F41D-4EAA-BD74-72828F7DA7E1}"/>
              </a:ext>
            </a:extLst>
          </p:cNvPr>
          <p:cNvSpPr txBox="1"/>
          <p:nvPr/>
        </p:nvSpPr>
        <p:spPr>
          <a:xfrm>
            <a:off x="3837160" y="548829"/>
            <a:ext cx="4517679" cy="10445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r>
              <a:rPr lang="ar-BH" sz="4400" dirty="0">
                <a:latin typeface="Sakkal Majalla" panose="02000000000000000000" pitchFamily="2" charset="-78"/>
                <a:cs typeface="Sakkal Majalla" panose="02000000000000000000" pitchFamily="2" charset="-78"/>
              </a:rPr>
              <a:t>سينقسم هذا الدرس إلى</a:t>
            </a:r>
            <a:endParaRPr lang="hi-IN" altLang="en-US" sz="4400" dirty="0">
              <a:solidFill>
                <a:schemeClr val="accent2">
                  <a:lumMod val="50000"/>
                </a:schemeClr>
              </a:solidFill>
              <a:latin typeface="Sakkal Majalla" panose="02000000000000000000" pitchFamily="2" charset="-78"/>
              <a:cs typeface="Sakkal Majalla" panose="02000000000000000000" pitchFamily="2" charset="-78"/>
            </a:endParaRPr>
          </a:p>
        </p:txBody>
      </p:sp>
      <p:sp>
        <p:nvSpPr>
          <p:cNvPr id="3" name="Right Brace 2">
            <a:extLst>
              <a:ext uri="{FF2B5EF4-FFF2-40B4-BE49-F238E27FC236}">
                <a16:creationId xmlns:a16="http://schemas.microsoft.com/office/drawing/2014/main" id="{4B25AB34-BC90-42E7-8F26-058E3F6A23A7}"/>
              </a:ext>
            </a:extLst>
          </p:cNvPr>
          <p:cNvSpPr/>
          <p:nvPr/>
        </p:nvSpPr>
        <p:spPr>
          <a:xfrm rot="16200000">
            <a:off x="5279680" y="-2261861"/>
            <a:ext cx="1336895" cy="8365405"/>
          </a:xfrm>
          <a:prstGeom prst="rightBrace">
            <a:avLst>
              <a:gd name="adj1" fmla="val 36513"/>
              <a:gd name="adj2" fmla="val 50000"/>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 name="Text Box 61">
            <a:extLst>
              <a:ext uri="{FF2B5EF4-FFF2-40B4-BE49-F238E27FC236}">
                <a16:creationId xmlns:a16="http://schemas.microsoft.com/office/drawing/2014/main" id="{562E6080-B466-4FBA-AD75-26FDFC3495BC}"/>
              </a:ext>
            </a:extLst>
          </p:cNvPr>
          <p:cNvSpPr txBox="1"/>
          <p:nvPr/>
        </p:nvSpPr>
        <p:spPr>
          <a:xfrm>
            <a:off x="8487626" y="2589290"/>
            <a:ext cx="3286408" cy="16794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r>
              <a:rPr lang="ar-BH" sz="3600" dirty="0">
                <a:solidFill>
                  <a:srgbClr val="0C6DFF"/>
                </a:solidFill>
                <a:latin typeface="Sakkal Majalla" panose="02000000000000000000" pitchFamily="2" charset="-78"/>
                <a:cs typeface="Sakkal Majalla" panose="02000000000000000000" pitchFamily="2" charset="-78"/>
              </a:rPr>
              <a:t>تحليل ثلاثية حدود</a:t>
            </a:r>
          </a:p>
          <a:p>
            <a:pPr algn="ctr" rtl="1"/>
            <a:r>
              <a:rPr lang="ar-BH" sz="3600" dirty="0">
                <a:latin typeface="Sakkal Majalla" panose="02000000000000000000" pitchFamily="2" charset="-78"/>
                <a:cs typeface="Sakkal Majalla" panose="02000000000000000000" pitchFamily="2" charset="-78"/>
              </a:rPr>
              <a:t>على الصورة: س</a:t>
            </a:r>
            <a:r>
              <a:rPr lang="ar-BH" sz="36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 </a:t>
            </a:r>
            <a:r>
              <a:rPr lang="ar-BH" sz="3600" dirty="0">
                <a:solidFill>
                  <a:srgbClr val="FF00FF"/>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س + </a:t>
            </a:r>
            <a:r>
              <a:rPr lang="ar-BH" sz="3600" dirty="0">
                <a:solidFill>
                  <a:srgbClr val="FF0000"/>
                </a:solidFill>
                <a:latin typeface="Sakkal Majalla" panose="02000000000000000000" pitchFamily="2" charset="-78"/>
                <a:cs typeface="Sakkal Majalla" panose="02000000000000000000" pitchFamily="2" charset="-78"/>
              </a:rPr>
              <a:t>حـ</a:t>
            </a:r>
            <a:r>
              <a:rPr lang="ar-BH" sz="3600" dirty="0">
                <a:solidFill>
                  <a:srgbClr val="0C6DFF"/>
                </a:solidFill>
                <a:latin typeface="Sakkal Majalla" panose="02000000000000000000" pitchFamily="2" charset="-78"/>
                <a:cs typeface="Sakkal Majalla" panose="02000000000000000000" pitchFamily="2" charset="-78"/>
              </a:rPr>
              <a:t> </a:t>
            </a:r>
            <a:endParaRPr lang="hi-IN" altLang="en-US" sz="3600" dirty="0">
              <a:solidFill>
                <a:srgbClr val="0C6DFF"/>
              </a:solidFill>
              <a:latin typeface="Sakkal Majalla" panose="02000000000000000000" pitchFamily="2" charset="-78"/>
              <a:cs typeface="Sakkal Majalla" panose="02000000000000000000" pitchFamily="2" charset="-78"/>
            </a:endParaRPr>
          </a:p>
        </p:txBody>
      </p:sp>
      <p:sp>
        <p:nvSpPr>
          <p:cNvPr id="5" name="Text Box 61">
            <a:extLst>
              <a:ext uri="{FF2B5EF4-FFF2-40B4-BE49-F238E27FC236}">
                <a16:creationId xmlns:a16="http://schemas.microsoft.com/office/drawing/2014/main" id="{FC589EE8-0A0E-437A-882D-7FB8F2DEB16F}"/>
              </a:ext>
            </a:extLst>
          </p:cNvPr>
          <p:cNvSpPr txBox="1"/>
          <p:nvPr/>
        </p:nvSpPr>
        <p:spPr>
          <a:xfrm>
            <a:off x="98082" y="2589290"/>
            <a:ext cx="3286408" cy="16794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r>
              <a:rPr lang="ar-BH" sz="3600" dirty="0">
                <a:solidFill>
                  <a:srgbClr val="FF0000"/>
                </a:solidFill>
                <a:latin typeface="Sakkal Majalla" panose="02000000000000000000" pitchFamily="2" charset="-78"/>
                <a:cs typeface="Sakkal Majalla" panose="02000000000000000000" pitchFamily="2" charset="-78"/>
              </a:rPr>
              <a:t>حلّ معادلة تربيعية</a:t>
            </a:r>
          </a:p>
          <a:p>
            <a:pPr algn="ctr" rtl="1"/>
            <a:r>
              <a:rPr lang="ar-BH" sz="3600" dirty="0">
                <a:latin typeface="Sakkal Majalla" panose="02000000000000000000" pitchFamily="2" charset="-78"/>
                <a:cs typeface="Sakkal Majalla" panose="02000000000000000000" pitchFamily="2" charset="-78"/>
              </a:rPr>
              <a:t>على الصورة: س</a:t>
            </a:r>
            <a:r>
              <a:rPr lang="ar-BH" sz="36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 </a:t>
            </a:r>
            <a:r>
              <a:rPr lang="ar-BH" sz="3600" dirty="0">
                <a:solidFill>
                  <a:srgbClr val="FF00FF"/>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س + </a:t>
            </a:r>
            <a:r>
              <a:rPr lang="ar-BH" sz="3600" dirty="0">
                <a:solidFill>
                  <a:srgbClr val="FF0000"/>
                </a:solidFill>
                <a:latin typeface="Sakkal Majalla" panose="02000000000000000000" pitchFamily="2" charset="-78"/>
                <a:cs typeface="Sakkal Majalla" panose="02000000000000000000" pitchFamily="2" charset="-78"/>
              </a:rPr>
              <a:t>حـ</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0</a:t>
            </a:r>
            <a:endParaRPr lang="hi-IN" altLang="en-US" sz="3600" dirty="0">
              <a:latin typeface="Sakkal Majalla" panose="02000000000000000000" pitchFamily="2" charset="-78"/>
              <a:cs typeface="Sakkal Majalla" panose="02000000000000000000" pitchFamily="2" charset="-78"/>
            </a:endParaRPr>
          </a:p>
          <a:p>
            <a:pPr algn="ctr" rtl="1"/>
            <a:r>
              <a:rPr lang="ar-BH" sz="3600" dirty="0">
                <a:solidFill>
                  <a:srgbClr val="FF0000"/>
                </a:solidFill>
                <a:latin typeface="Sakkal Majalla" panose="02000000000000000000" pitchFamily="2" charset="-78"/>
                <a:cs typeface="Sakkal Majalla" panose="02000000000000000000" pitchFamily="2" charset="-78"/>
              </a:rPr>
              <a:t> </a:t>
            </a:r>
            <a:endParaRPr lang="hi-IN" altLang="en-US" sz="3600" dirty="0">
              <a:solidFill>
                <a:srgbClr val="FF0000"/>
              </a:solidFill>
              <a:latin typeface="Sakkal Majalla" panose="02000000000000000000" pitchFamily="2" charset="-78"/>
              <a:cs typeface="Sakkal Majalla" panose="02000000000000000000" pitchFamily="2" charset="-78"/>
            </a:endParaRPr>
          </a:p>
        </p:txBody>
      </p:sp>
      <p:sp>
        <p:nvSpPr>
          <p:cNvPr id="6" name="Oval 5">
            <a:extLst>
              <a:ext uri="{FF2B5EF4-FFF2-40B4-BE49-F238E27FC236}">
                <a16:creationId xmlns:a16="http://schemas.microsoft.com/office/drawing/2014/main" id="{AA32DC8D-100F-48A0-9427-BAD27EEF2544}"/>
              </a:ext>
            </a:extLst>
          </p:cNvPr>
          <p:cNvSpPr/>
          <p:nvPr/>
        </p:nvSpPr>
        <p:spPr>
          <a:xfrm>
            <a:off x="98083" y="2432970"/>
            <a:ext cx="3286408" cy="183574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1">
            <a:extLst>
              <a:ext uri="{FF2B5EF4-FFF2-40B4-BE49-F238E27FC236}">
                <a16:creationId xmlns:a16="http://schemas.microsoft.com/office/drawing/2014/main" id="{E6DF72E6-72E8-4FD2-A61A-AB16E6FF5EB4}"/>
              </a:ext>
            </a:extLst>
          </p:cNvPr>
          <p:cNvSpPr txBox="1"/>
          <p:nvPr/>
        </p:nvSpPr>
        <p:spPr>
          <a:xfrm>
            <a:off x="146849" y="4617033"/>
            <a:ext cx="3690311" cy="467350"/>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r>
              <a:rPr lang="ar-BH" altLang="en-US" sz="2800" dirty="0">
                <a:solidFill>
                  <a:schemeClr val="bg1"/>
                </a:solidFill>
                <a:latin typeface="Sakkal Majalla" panose="02000000000000000000" pitchFamily="2" charset="-78"/>
                <a:cs typeface="Sakkal Majalla" panose="02000000000000000000" pitchFamily="2" charset="-78"/>
              </a:rPr>
              <a:t>ثانيًا: نستعرض </a:t>
            </a:r>
            <a:r>
              <a:rPr lang="ar-BH" sz="2800" dirty="0">
                <a:solidFill>
                  <a:schemeClr val="bg1"/>
                </a:solidFill>
                <a:latin typeface="Sakkal Majalla" panose="02000000000000000000" pitchFamily="2" charset="-78"/>
                <a:cs typeface="Sakkal Majalla" panose="02000000000000000000" pitchFamily="2" charset="-78"/>
              </a:rPr>
              <a:t>حلّ معادلة تربيعية </a:t>
            </a:r>
            <a:endParaRPr lang="hi-IN" altLang="en-US" sz="2800" dirty="0">
              <a:solidFill>
                <a:schemeClr val="bg1"/>
              </a:solidFill>
              <a:latin typeface="Sakkal Majalla" panose="02000000000000000000" pitchFamily="2" charset="-78"/>
              <a:cs typeface="Sakkal Majalla" panose="02000000000000000000" pitchFamily="2" charset="-78"/>
            </a:endParaRPr>
          </a:p>
          <a:p>
            <a:pPr algn="ctr" rtl="1"/>
            <a:endParaRPr lang="hi-IN" altLang="en-US" sz="2800" dirty="0">
              <a:solidFill>
                <a:schemeClr val="bg1"/>
              </a:solidFill>
              <a:latin typeface="Sakkal Majalla" panose="02000000000000000000" pitchFamily="2" charset="-78"/>
              <a:cs typeface="Sakkal Majalla" panose="02000000000000000000" pitchFamily="2" charset="-78"/>
            </a:endParaRPr>
          </a:p>
        </p:txBody>
      </p:sp>
      <p:cxnSp>
        <p:nvCxnSpPr>
          <p:cNvPr id="8" name="Straight Connector 7">
            <a:extLst>
              <a:ext uri="{FF2B5EF4-FFF2-40B4-BE49-F238E27FC236}">
                <a16:creationId xmlns:a16="http://schemas.microsoft.com/office/drawing/2014/main" id="{2EBEB6D0-9E15-48A3-A326-D70B7686FB11}"/>
              </a:ext>
            </a:extLst>
          </p:cNvPr>
          <p:cNvCxnSpPr>
            <a:cxnSpLocks/>
          </p:cNvCxnSpPr>
          <p:nvPr/>
        </p:nvCxnSpPr>
        <p:spPr>
          <a:xfrm flipV="1">
            <a:off x="3802344" y="4613834"/>
            <a:ext cx="0" cy="9370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725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925">
            <a:extLst>
              <a:ext uri="{FF2B5EF4-FFF2-40B4-BE49-F238E27FC236}">
                <a16:creationId xmlns:a16="http://schemas.microsoft.com/office/drawing/2014/main" id="{1789ABFD-8AB7-4CB6-971B-747148288604}"/>
              </a:ext>
            </a:extLst>
          </p:cNvPr>
          <p:cNvSpPr txBox="1">
            <a:spLocks noChangeArrowheads="1"/>
          </p:cNvSpPr>
          <p:nvPr/>
        </p:nvSpPr>
        <p:spPr bwMode="auto">
          <a:xfrm>
            <a:off x="5533696" y="140066"/>
            <a:ext cx="6120574" cy="6008807"/>
          </a:xfrm>
          <a:prstGeom prst="roundRect">
            <a:avLst>
              <a:gd name="adj" fmla="val 13946"/>
            </a:avLst>
          </a:prstGeom>
          <a:noFill/>
          <a:ln w="19050">
            <a:solidFill>
              <a:schemeClr val="accent4">
                <a:lumMod val="75000"/>
              </a:schemeClr>
            </a:solidFill>
            <a:miter lim="800000"/>
            <a:headEnd/>
            <a:tailEnd/>
          </a:ln>
        </p:spPr>
        <p:txBody>
          <a:bodyPr rot="0" vert="horz" wrap="square" lIns="0" tIns="0" rIns="0" bIns="0" anchor="t" anchorCtr="0" upright="1">
            <a:noAutofit/>
          </a:bodyPr>
          <a:lstStyle/>
          <a:p>
            <a:pPr marL="0" marR="0" algn="ctr" rtl="1">
              <a:spcBef>
                <a:spcPts val="0"/>
              </a:spcBef>
              <a:spcAft>
                <a:spcPts val="0"/>
              </a:spcAft>
            </a:pPr>
            <a:r>
              <a:rPr lang="ar-BH" sz="11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6" name="Text Box 61">
            <a:extLst>
              <a:ext uri="{FF2B5EF4-FFF2-40B4-BE49-F238E27FC236}">
                <a16:creationId xmlns:a16="http://schemas.microsoft.com/office/drawing/2014/main" id="{5BB463F0-FAD3-443A-A67C-166F942D1369}"/>
              </a:ext>
            </a:extLst>
          </p:cNvPr>
          <p:cNvSpPr txBox="1"/>
          <p:nvPr/>
        </p:nvSpPr>
        <p:spPr>
          <a:xfrm>
            <a:off x="5533696" y="920022"/>
            <a:ext cx="6070508" cy="51448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r>
              <a:rPr lang="ar-BH" sz="4400" dirty="0">
                <a:latin typeface="Sakkal Majalla" panose="02000000000000000000" pitchFamily="2" charset="-78"/>
                <a:cs typeface="Sakkal Majalla" panose="02000000000000000000" pitchFamily="2" charset="-78"/>
              </a:rPr>
              <a:t>المعادلة التربيعية المكتوبة على الصورة </a:t>
            </a:r>
            <a:r>
              <a:rPr lang="ar-BH" sz="4400" dirty="0">
                <a:solidFill>
                  <a:srgbClr val="FF0000"/>
                </a:solidFill>
                <a:latin typeface="Sakkal Majalla" panose="02000000000000000000" pitchFamily="2" charset="-78"/>
                <a:cs typeface="Sakkal Majalla" panose="02000000000000000000" pitchFamily="2" charset="-78"/>
              </a:rPr>
              <a:t>أ</a:t>
            </a:r>
            <a:r>
              <a:rPr lang="ar-BH" sz="4400" dirty="0">
                <a:latin typeface="Sakkal Majalla" panose="02000000000000000000" pitchFamily="2" charset="-78"/>
                <a:cs typeface="Sakkal Majalla" panose="02000000000000000000" pitchFamily="2" charset="-78"/>
              </a:rPr>
              <a:t>س</a:t>
            </a:r>
            <a:r>
              <a:rPr lang="ar-SA" sz="4400" spc="-100" baseline="30000" dirty="0">
                <a:latin typeface="Sakkal Majalla" panose="02000000000000000000" pitchFamily="2" charset="-78"/>
                <a:cs typeface="Sakkal Majalla" panose="02000000000000000000" pitchFamily="2" charset="-78"/>
              </a:rPr>
              <a:t>2</a:t>
            </a:r>
            <a:r>
              <a:rPr lang="ar-SA" sz="4400" dirty="0">
                <a:latin typeface="Sakkal Majalla" panose="02000000000000000000" pitchFamily="2" charset="-78"/>
                <a:cs typeface="Sakkal Majalla" panose="02000000000000000000" pitchFamily="2" charset="-78"/>
              </a:rPr>
              <a:t> </a:t>
            </a:r>
            <a:r>
              <a:rPr lang="ar-BH" sz="4400" dirty="0">
                <a:latin typeface="Sakkal Majalla" panose="02000000000000000000" pitchFamily="2" charset="-78"/>
                <a:cs typeface="Sakkal Majalla" panose="02000000000000000000" pitchFamily="2" charset="-78"/>
              </a:rPr>
              <a:t>+ </a:t>
            </a:r>
            <a:r>
              <a:rPr lang="ar-BH" sz="4400" dirty="0">
                <a:solidFill>
                  <a:srgbClr val="FF0000"/>
                </a:solidFill>
                <a:latin typeface="Sakkal Majalla" panose="02000000000000000000" pitchFamily="2" charset="-78"/>
                <a:cs typeface="Sakkal Majalla" panose="02000000000000000000" pitchFamily="2" charset="-78"/>
              </a:rPr>
              <a:t>ب</a:t>
            </a:r>
            <a:r>
              <a:rPr lang="ar-BH" sz="4400" dirty="0">
                <a:latin typeface="Sakkal Majalla" panose="02000000000000000000" pitchFamily="2" charset="-78"/>
                <a:cs typeface="Sakkal Majalla" panose="02000000000000000000" pitchFamily="2" charset="-78"/>
              </a:rPr>
              <a:t> س </a:t>
            </a:r>
            <a:r>
              <a:rPr lang="ar-SA" sz="4400" dirty="0">
                <a:latin typeface="Sakkal Majalla" panose="02000000000000000000" pitchFamily="2" charset="-78"/>
                <a:cs typeface="Sakkal Majalla" panose="02000000000000000000" pitchFamily="2" charset="-78"/>
              </a:rPr>
              <a:t> </a:t>
            </a:r>
            <a:r>
              <a:rPr lang="ar-BH" sz="4400" dirty="0">
                <a:latin typeface="Sakkal Majalla" panose="02000000000000000000" pitchFamily="2" charset="-78"/>
                <a:cs typeface="Sakkal Majalla" panose="02000000000000000000" pitchFamily="2" charset="-78"/>
              </a:rPr>
              <a:t>+</a:t>
            </a:r>
            <a:r>
              <a:rPr lang="ar-SA" sz="4400" dirty="0">
                <a:latin typeface="Sakkal Majalla" panose="02000000000000000000" pitchFamily="2" charset="-78"/>
                <a:cs typeface="Sakkal Majalla" panose="02000000000000000000" pitchFamily="2" charset="-78"/>
              </a:rPr>
              <a:t>  </a:t>
            </a:r>
            <a:r>
              <a:rPr lang="ar-BH" sz="4400" dirty="0">
                <a:solidFill>
                  <a:srgbClr val="FF0000"/>
                </a:solidFill>
                <a:latin typeface="Sakkal Majalla" panose="02000000000000000000" pitchFamily="2" charset="-78"/>
                <a:cs typeface="Sakkal Majalla" panose="02000000000000000000" pitchFamily="2" charset="-78"/>
              </a:rPr>
              <a:t>جـ </a:t>
            </a:r>
            <a:r>
              <a:rPr lang="ar-BH" sz="4400" dirty="0">
                <a:latin typeface="Sakkal Majalla" panose="02000000000000000000" pitchFamily="2" charset="-78"/>
                <a:cs typeface="Sakkal Majalla" panose="02000000000000000000" pitchFamily="2" charset="-78"/>
              </a:rPr>
              <a:t>=0 حيث أ ≠ صفر تكون مكتوبة على الصورة القياسية للمعادلة التربيعية.</a:t>
            </a:r>
          </a:p>
          <a:p>
            <a:pPr algn="r" rtl="1"/>
            <a:endParaRPr lang="ar-BH" sz="1000" dirty="0">
              <a:latin typeface="Sakkal Majalla" panose="02000000000000000000" pitchFamily="2" charset="-78"/>
              <a:cs typeface="Sakkal Majalla" panose="02000000000000000000" pitchFamily="2" charset="-78"/>
            </a:endParaRPr>
          </a:p>
          <a:p>
            <a:pPr algn="r" rtl="1"/>
            <a:r>
              <a:rPr lang="ar-BH" sz="4400" dirty="0">
                <a:latin typeface="Sakkal Majalla" panose="02000000000000000000" pitchFamily="2" charset="-78"/>
                <a:cs typeface="Sakkal Majalla" panose="02000000000000000000" pitchFamily="2" charset="-78"/>
              </a:rPr>
              <a:t>ويمكن حل بعض المعادلات على هذه الصورة بالتحليل، ثم استعمال خاصية الضرب الصفري.</a:t>
            </a:r>
            <a:endParaRPr lang="hi-IN" altLang="en-US" sz="4400" dirty="0">
              <a:latin typeface="Sakkal Majalla" panose="02000000000000000000" pitchFamily="2" charset="-78"/>
              <a:cs typeface="Sakkal Majalla" panose="02000000000000000000" pitchFamily="2" charset="-78"/>
            </a:endParaRPr>
          </a:p>
        </p:txBody>
      </p:sp>
      <p:sp>
        <p:nvSpPr>
          <p:cNvPr id="23" name="Freeform: Shape 22">
            <a:extLst>
              <a:ext uri="{FF2B5EF4-FFF2-40B4-BE49-F238E27FC236}">
                <a16:creationId xmlns:a16="http://schemas.microsoft.com/office/drawing/2014/main" id="{7C929907-6473-4A5A-B334-BAD7C2A01672}"/>
              </a:ext>
            </a:extLst>
          </p:cNvPr>
          <p:cNvSpPr/>
          <p:nvPr/>
        </p:nvSpPr>
        <p:spPr>
          <a:xfrm>
            <a:off x="5797402" y="140066"/>
            <a:ext cx="5867659" cy="779956"/>
          </a:xfrm>
          <a:custGeom>
            <a:avLst/>
            <a:gdLst>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190280 w 1242104"/>
              <a:gd name="connsiteY0" fmla="*/ 264278 h 264278"/>
              <a:gd name="connsiteX1" fmla="*/ 1242104 w 1242104"/>
              <a:gd name="connsiteY1" fmla="*/ 264278 h 264278"/>
              <a:gd name="connsiteX2" fmla="*/ 1083537 w 1242104"/>
              <a:gd name="connsiteY2" fmla="*/ 0 h 264278"/>
              <a:gd name="connsiteX3" fmla="*/ 63427 w 1242104"/>
              <a:gd name="connsiteY3" fmla="*/ 0 h 264278"/>
              <a:gd name="connsiteX4" fmla="*/ 0 w 1242104"/>
              <a:gd name="connsiteY4" fmla="*/ 63427 h 264278"/>
              <a:gd name="connsiteX5" fmla="*/ 190280 w 1242104"/>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84885"/>
              <a:gd name="connsiteY0" fmla="*/ 264278 h 264278"/>
              <a:gd name="connsiteX1" fmla="*/ 1284885 w 1284885"/>
              <a:gd name="connsiteY1" fmla="*/ 264278 h 264278"/>
              <a:gd name="connsiteX2" fmla="*/ 1126318 w 1284885"/>
              <a:gd name="connsiteY2" fmla="*/ 0 h 264278"/>
              <a:gd name="connsiteX3" fmla="*/ 106208 w 1284885"/>
              <a:gd name="connsiteY3" fmla="*/ 0 h 264278"/>
              <a:gd name="connsiteX4" fmla="*/ 0 w 1284885"/>
              <a:gd name="connsiteY4" fmla="*/ 55403 h 264278"/>
              <a:gd name="connsiteX5" fmla="*/ 233061 w 1284885"/>
              <a:gd name="connsiteY5" fmla="*/ 264278 h 264278"/>
              <a:gd name="connsiteX0" fmla="*/ 233061 w 1279068"/>
              <a:gd name="connsiteY0" fmla="*/ 264278 h 264278"/>
              <a:gd name="connsiteX1" fmla="*/ 1279068 w 1279068"/>
              <a:gd name="connsiteY1" fmla="*/ 264278 h 264278"/>
              <a:gd name="connsiteX2" fmla="*/ 1126318 w 1279068"/>
              <a:gd name="connsiteY2" fmla="*/ 0 h 264278"/>
              <a:gd name="connsiteX3" fmla="*/ 106208 w 1279068"/>
              <a:gd name="connsiteY3" fmla="*/ 0 h 264278"/>
              <a:gd name="connsiteX4" fmla="*/ 0 w 1279068"/>
              <a:gd name="connsiteY4" fmla="*/ 55403 h 264278"/>
              <a:gd name="connsiteX5" fmla="*/ 233061 w 1279068"/>
              <a:gd name="connsiteY5" fmla="*/ 264278 h 264278"/>
              <a:gd name="connsiteX0" fmla="*/ 233061 w 1279383"/>
              <a:gd name="connsiteY0" fmla="*/ 264278 h 264278"/>
              <a:gd name="connsiteX1" fmla="*/ 1279068 w 1279383"/>
              <a:gd name="connsiteY1" fmla="*/ 264278 h 264278"/>
              <a:gd name="connsiteX2" fmla="*/ 1126318 w 1279383"/>
              <a:gd name="connsiteY2" fmla="*/ 0 h 264278"/>
              <a:gd name="connsiteX3" fmla="*/ 106208 w 1279383"/>
              <a:gd name="connsiteY3" fmla="*/ 0 h 264278"/>
              <a:gd name="connsiteX4" fmla="*/ 0 w 1279383"/>
              <a:gd name="connsiteY4" fmla="*/ 55403 h 264278"/>
              <a:gd name="connsiteX5" fmla="*/ 233061 w 1279383"/>
              <a:gd name="connsiteY5" fmla="*/ 264278 h 264278"/>
              <a:gd name="connsiteX0" fmla="*/ 233061 w 1279314"/>
              <a:gd name="connsiteY0" fmla="*/ 264278 h 264278"/>
              <a:gd name="connsiteX1" fmla="*/ 1279068 w 1279314"/>
              <a:gd name="connsiteY1" fmla="*/ 264278 h 264278"/>
              <a:gd name="connsiteX2" fmla="*/ 1126318 w 1279314"/>
              <a:gd name="connsiteY2" fmla="*/ 0 h 264278"/>
              <a:gd name="connsiteX3" fmla="*/ 106208 w 1279314"/>
              <a:gd name="connsiteY3" fmla="*/ 0 h 264278"/>
              <a:gd name="connsiteX4" fmla="*/ 0 w 1279314"/>
              <a:gd name="connsiteY4" fmla="*/ 55403 h 264278"/>
              <a:gd name="connsiteX5" fmla="*/ 233061 w 1279314"/>
              <a:gd name="connsiteY5" fmla="*/ 264278 h 264278"/>
              <a:gd name="connsiteX0" fmla="*/ 233061 w 1282467"/>
              <a:gd name="connsiteY0" fmla="*/ 264278 h 264278"/>
              <a:gd name="connsiteX1" fmla="*/ 1279068 w 1282467"/>
              <a:gd name="connsiteY1" fmla="*/ 264278 h 264278"/>
              <a:gd name="connsiteX2" fmla="*/ 1126318 w 1282467"/>
              <a:gd name="connsiteY2" fmla="*/ 0 h 264278"/>
              <a:gd name="connsiteX3" fmla="*/ 106208 w 1282467"/>
              <a:gd name="connsiteY3" fmla="*/ 0 h 264278"/>
              <a:gd name="connsiteX4" fmla="*/ 0 w 1282467"/>
              <a:gd name="connsiteY4" fmla="*/ 55403 h 264278"/>
              <a:gd name="connsiteX5" fmla="*/ 233061 w 1282467"/>
              <a:gd name="connsiteY5" fmla="*/ 264278 h 264278"/>
              <a:gd name="connsiteX0" fmla="*/ 243828 w 1293234"/>
              <a:gd name="connsiteY0" fmla="*/ 264278 h 264278"/>
              <a:gd name="connsiteX1" fmla="*/ 1289835 w 1293234"/>
              <a:gd name="connsiteY1" fmla="*/ 264278 h 264278"/>
              <a:gd name="connsiteX2" fmla="*/ 1137085 w 1293234"/>
              <a:gd name="connsiteY2" fmla="*/ 0 h 264278"/>
              <a:gd name="connsiteX3" fmla="*/ 116975 w 1293234"/>
              <a:gd name="connsiteY3" fmla="*/ 0 h 264278"/>
              <a:gd name="connsiteX4" fmla="*/ 46754 w 1293234"/>
              <a:gd name="connsiteY4" fmla="*/ 25823 h 264278"/>
              <a:gd name="connsiteX5" fmla="*/ 10767 w 1293234"/>
              <a:gd name="connsiteY5" fmla="*/ 55403 h 264278"/>
              <a:gd name="connsiteX6" fmla="*/ 243828 w 1293234"/>
              <a:gd name="connsiteY6" fmla="*/ 264278 h 264278"/>
              <a:gd name="connsiteX0" fmla="*/ 694445 w 1743851"/>
              <a:gd name="connsiteY0" fmla="*/ 264278 h 264278"/>
              <a:gd name="connsiteX1" fmla="*/ 1740452 w 1743851"/>
              <a:gd name="connsiteY1" fmla="*/ 264278 h 264278"/>
              <a:gd name="connsiteX2" fmla="*/ 1587702 w 1743851"/>
              <a:gd name="connsiteY2" fmla="*/ 0 h 264278"/>
              <a:gd name="connsiteX3" fmla="*/ 567592 w 1743851"/>
              <a:gd name="connsiteY3" fmla="*/ 0 h 264278"/>
              <a:gd name="connsiteX4" fmla="*/ 513 w 1743851"/>
              <a:gd name="connsiteY4" fmla="*/ 22135 h 264278"/>
              <a:gd name="connsiteX5" fmla="*/ 461384 w 1743851"/>
              <a:gd name="connsiteY5" fmla="*/ 55403 h 264278"/>
              <a:gd name="connsiteX6" fmla="*/ 694445 w 1743851"/>
              <a:gd name="connsiteY6" fmla="*/ 264278 h 264278"/>
              <a:gd name="connsiteX0" fmla="*/ 694445 w 1743851"/>
              <a:gd name="connsiteY0" fmla="*/ 264278 h 264278"/>
              <a:gd name="connsiteX1" fmla="*/ 1740452 w 1743851"/>
              <a:gd name="connsiteY1" fmla="*/ 264278 h 264278"/>
              <a:gd name="connsiteX2" fmla="*/ 1587702 w 1743851"/>
              <a:gd name="connsiteY2" fmla="*/ 0 h 264278"/>
              <a:gd name="connsiteX3" fmla="*/ 567592 w 1743851"/>
              <a:gd name="connsiteY3" fmla="*/ 0 h 264278"/>
              <a:gd name="connsiteX4" fmla="*/ 513 w 1743851"/>
              <a:gd name="connsiteY4" fmla="*/ 8303 h 264278"/>
              <a:gd name="connsiteX5" fmla="*/ 461384 w 1743851"/>
              <a:gd name="connsiteY5" fmla="*/ 55403 h 264278"/>
              <a:gd name="connsiteX6" fmla="*/ 694445 w 1743851"/>
              <a:gd name="connsiteY6" fmla="*/ 264278 h 264278"/>
              <a:gd name="connsiteX0" fmla="*/ 797867 w 1847273"/>
              <a:gd name="connsiteY0" fmla="*/ 264278 h 264278"/>
              <a:gd name="connsiteX1" fmla="*/ 1843874 w 1847273"/>
              <a:gd name="connsiteY1" fmla="*/ 264278 h 264278"/>
              <a:gd name="connsiteX2" fmla="*/ 1691124 w 1847273"/>
              <a:gd name="connsiteY2" fmla="*/ 0 h 264278"/>
              <a:gd name="connsiteX3" fmla="*/ 671014 w 1847273"/>
              <a:gd name="connsiteY3" fmla="*/ 0 h 264278"/>
              <a:gd name="connsiteX4" fmla="*/ 103935 w 1847273"/>
              <a:gd name="connsiteY4" fmla="*/ 8303 h 264278"/>
              <a:gd name="connsiteX5" fmla="*/ 5946 w 1847273"/>
              <a:gd name="connsiteY5" fmla="*/ 79651 h 264278"/>
              <a:gd name="connsiteX6" fmla="*/ 797867 w 1847273"/>
              <a:gd name="connsiteY6" fmla="*/ 264278 h 264278"/>
              <a:gd name="connsiteX0" fmla="*/ 805558 w 1854964"/>
              <a:gd name="connsiteY0" fmla="*/ 264278 h 264278"/>
              <a:gd name="connsiteX1" fmla="*/ 1851565 w 1854964"/>
              <a:gd name="connsiteY1" fmla="*/ 264278 h 264278"/>
              <a:gd name="connsiteX2" fmla="*/ 1698815 w 1854964"/>
              <a:gd name="connsiteY2" fmla="*/ 0 h 264278"/>
              <a:gd name="connsiteX3" fmla="*/ 678705 w 1854964"/>
              <a:gd name="connsiteY3" fmla="*/ 0 h 264278"/>
              <a:gd name="connsiteX4" fmla="*/ 111626 w 1854964"/>
              <a:gd name="connsiteY4" fmla="*/ 8303 h 264278"/>
              <a:gd name="connsiteX5" fmla="*/ 13637 w 1854964"/>
              <a:gd name="connsiteY5" fmla="*/ 79651 h 264278"/>
              <a:gd name="connsiteX6" fmla="*/ 451400 w 1854964"/>
              <a:gd name="connsiteY6" fmla="*/ 160886 h 264278"/>
              <a:gd name="connsiteX7" fmla="*/ 805558 w 1854964"/>
              <a:gd name="connsiteY7" fmla="*/ 264278 h 264278"/>
              <a:gd name="connsiteX0" fmla="*/ 805558 w 1854964"/>
              <a:gd name="connsiteY0" fmla="*/ 264278 h 264278"/>
              <a:gd name="connsiteX1" fmla="*/ 1851565 w 1854964"/>
              <a:gd name="connsiteY1" fmla="*/ 264278 h 264278"/>
              <a:gd name="connsiteX2" fmla="*/ 1698815 w 1854964"/>
              <a:gd name="connsiteY2" fmla="*/ 0 h 264278"/>
              <a:gd name="connsiteX3" fmla="*/ 678705 w 1854964"/>
              <a:gd name="connsiteY3" fmla="*/ 0 h 264278"/>
              <a:gd name="connsiteX4" fmla="*/ 111626 w 1854964"/>
              <a:gd name="connsiteY4" fmla="*/ 8303 h 264278"/>
              <a:gd name="connsiteX5" fmla="*/ 13637 w 1854964"/>
              <a:gd name="connsiteY5" fmla="*/ 79651 h 264278"/>
              <a:gd name="connsiteX6" fmla="*/ 450053 w 1854964"/>
              <a:gd name="connsiteY6" fmla="*/ 93531 h 264278"/>
              <a:gd name="connsiteX7" fmla="*/ 805558 w 1854964"/>
              <a:gd name="connsiteY7" fmla="*/ 264278 h 264278"/>
              <a:gd name="connsiteX0" fmla="*/ 794024 w 1843430"/>
              <a:gd name="connsiteY0" fmla="*/ 264278 h 264278"/>
              <a:gd name="connsiteX1" fmla="*/ 1840031 w 1843430"/>
              <a:gd name="connsiteY1" fmla="*/ 264278 h 264278"/>
              <a:gd name="connsiteX2" fmla="*/ 1687281 w 1843430"/>
              <a:gd name="connsiteY2" fmla="*/ 0 h 264278"/>
              <a:gd name="connsiteX3" fmla="*/ 667171 w 1843430"/>
              <a:gd name="connsiteY3" fmla="*/ 0 h 264278"/>
              <a:gd name="connsiteX4" fmla="*/ 100092 w 1843430"/>
              <a:gd name="connsiteY4" fmla="*/ 8303 h 264278"/>
              <a:gd name="connsiteX5" fmla="*/ 2103 w 1843430"/>
              <a:gd name="connsiteY5" fmla="*/ 79651 h 264278"/>
              <a:gd name="connsiteX6" fmla="*/ 438519 w 1843430"/>
              <a:gd name="connsiteY6" fmla="*/ 93531 h 264278"/>
              <a:gd name="connsiteX7" fmla="*/ 794024 w 1843430"/>
              <a:gd name="connsiteY7" fmla="*/ 264278 h 264278"/>
              <a:gd name="connsiteX0" fmla="*/ 791921 w 1841327"/>
              <a:gd name="connsiteY0" fmla="*/ 264278 h 264278"/>
              <a:gd name="connsiteX1" fmla="*/ 1837928 w 1841327"/>
              <a:gd name="connsiteY1" fmla="*/ 264278 h 264278"/>
              <a:gd name="connsiteX2" fmla="*/ 1685178 w 1841327"/>
              <a:gd name="connsiteY2" fmla="*/ 0 h 264278"/>
              <a:gd name="connsiteX3" fmla="*/ 665068 w 1841327"/>
              <a:gd name="connsiteY3" fmla="*/ 0 h 264278"/>
              <a:gd name="connsiteX4" fmla="*/ 97989 w 1841327"/>
              <a:gd name="connsiteY4" fmla="*/ 8303 h 264278"/>
              <a:gd name="connsiteX5" fmla="*/ 0 w 1841327"/>
              <a:gd name="connsiteY5" fmla="*/ 79651 h 264278"/>
              <a:gd name="connsiteX6" fmla="*/ 436416 w 1841327"/>
              <a:gd name="connsiteY6" fmla="*/ 93531 h 264278"/>
              <a:gd name="connsiteX7" fmla="*/ 791921 w 1841327"/>
              <a:gd name="connsiteY7" fmla="*/ 264278 h 264278"/>
              <a:gd name="connsiteX0" fmla="*/ 791921 w 1841327"/>
              <a:gd name="connsiteY0" fmla="*/ 264278 h 264278"/>
              <a:gd name="connsiteX1" fmla="*/ 1837928 w 1841327"/>
              <a:gd name="connsiteY1" fmla="*/ 264278 h 264278"/>
              <a:gd name="connsiteX2" fmla="*/ 1685178 w 1841327"/>
              <a:gd name="connsiteY2" fmla="*/ 0 h 264278"/>
              <a:gd name="connsiteX3" fmla="*/ 665068 w 1841327"/>
              <a:gd name="connsiteY3" fmla="*/ 0 h 264278"/>
              <a:gd name="connsiteX4" fmla="*/ 97989 w 1841327"/>
              <a:gd name="connsiteY4" fmla="*/ 8303 h 264278"/>
              <a:gd name="connsiteX5" fmla="*/ 0 w 1841327"/>
              <a:gd name="connsiteY5" fmla="*/ 79651 h 264278"/>
              <a:gd name="connsiteX6" fmla="*/ 436416 w 1841327"/>
              <a:gd name="connsiteY6" fmla="*/ 93531 h 264278"/>
              <a:gd name="connsiteX7" fmla="*/ 791921 w 1841327"/>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04722 w 1848060"/>
              <a:gd name="connsiteY4" fmla="*/ 8303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23575 w 1848060"/>
              <a:gd name="connsiteY4" fmla="*/ 6956 h 264278"/>
              <a:gd name="connsiteX5" fmla="*/ 0 w 1848060"/>
              <a:gd name="connsiteY5" fmla="*/ 79651 h 264278"/>
              <a:gd name="connsiteX6" fmla="*/ 443149 w 1848060"/>
              <a:gd name="connsiteY6" fmla="*/ 93531 h 264278"/>
              <a:gd name="connsiteX7" fmla="*/ 798654 w 1848060"/>
              <a:gd name="connsiteY7" fmla="*/ 264278 h 264278"/>
              <a:gd name="connsiteX0" fmla="*/ 798654 w 1848060"/>
              <a:gd name="connsiteY0" fmla="*/ 265268 h 265268"/>
              <a:gd name="connsiteX1" fmla="*/ 1844661 w 1848060"/>
              <a:gd name="connsiteY1" fmla="*/ 265268 h 265268"/>
              <a:gd name="connsiteX2" fmla="*/ 1691911 w 1848060"/>
              <a:gd name="connsiteY2" fmla="*/ 990 h 265268"/>
              <a:gd name="connsiteX3" fmla="*/ 671801 w 1848060"/>
              <a:gd name="connsiteY3" fmla="*/ 990 h 265268"/>
              <a:gd name="connsiteX4" fmla="*/ 139735 w 1848060"/>
              <a:gd name="connsiteY4" fmla="*/ 3905 h 265268"/>
              <a:gd name="connsiteX5" fmla="*/ 0 w 1848060"/>
              <a:gd name="connsiteY5" fmla="*/ 80641 h 265268"/>
              <a:gd name="connsiteX6" fmla="*/ 443149 w 1848060"/>
              <a:gd name="connsiteY6" fmla="*/ 94521 h 265268"/>
              <a:gd name="connsiteX7" fmla="*/ 798654 w 1848060"/>
              <a:gd name="connsiteY7" fmla="*/ 265268 h 265268"/>
              <a:gd name="connsiteX0" fmla="*/ 798654 w 1848060"/>
              <a:gd name="connsiteY0" fmla="*/ 265268 h 265268"/>
              <a:gd name="connsiteX1" fmla="*/ 1844661 w 1848060"/>
              <a:gd name="connsiteY1" fmla="*/ 265268 h 265268"/>
              <a:gd name="connsiteX2" fmla="*/ 1691911 w 1848060"/>
              <a:gd name="connsiteY2" fmla="*/ 990 h 265268"/>
              <a:gd name="connsiteX3" fmla="*/ 671801 w 1848060"/>
              <a:gd name="connsiteY3" fmla="*/ 990 h 265268"/>
              <a:gd name="connsiteX4" fmla="*/ 139735 w 1848060"/>
              <a:gd name="connsiteY4" fmla="*/ 3905 h 265268"/>
              <a:gd name="connsiteX5" fmla="*/ 0 w 1848060"/>
              <a:gd name="connsiteY5" fmla="*/ 80641 h 265268"/>
              <a:gd name="connsiteX6" fmla="*/ 443149 w 1848060"/>
              <a:gd name="connsiteY6" fmla="*/ 94521 h 265268"/>
              <a:gd name="connsiteX7" fmla="*/ 798654 w 1848060"/>
              <a:gd name="connsiteY7" fmla="*/ 265268 h 265268"/>
              <a:gd name="connsiteX0" fmla="*/ 798654 w 1848060"/>
              <a:gd name="connsiteY0" fmla="*/ 264278 h 264278"/>
              <a:gd name="connsiteX1" fmla="*/ 1844661 w 1848060"/>
              <a:gd name="connsiteY1" fmla="*/ 264278 h 264278"/>
              <a:gd name="connsiteX2" fmla="*/ 1691911 w 1848060"/>
              <a:gd name="connsiteY2" fmla="*/ 0 h 264278"/>
              <a:gd name="connsiteX3" fmla="*/ 671801 w 1848060"/>
              <a:gd name="connsiteY3" fmla="*/ 0 h 264278"/>
              <a:gd name="connsiteX4" fmla="*/ 139735 w 1848060"/>
              <a:gd name="connsiteY4" fmla="*/ 2915 h 264278"/>
              <a:gd name="connsiteX5" fmla="*/ 0 w 1848060"/>
              <a:gd name="connsiteY5" fmla="*/ 79651 h 264278"/>
              <a:gd name="connsiteX6" fmla="*/ 443149 w 1848060"/>
              <a:gd name="connsiteY6" fmla="*/ 93531 h 264278"/>
              <a:gd name="connsiteX7" fmla="*/ 798654 w 1848060"/>
              <a:gd name="connsiteY7" fmla="*/ 264278 h 2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060" h="264278">
                <a:moveTo>
                  <a:pt x="798654" y="264278"/>
                </a:moveTo>
                <a:lnTo>
                  <a:pt x="1844661" y="264278"/>
                </a:lnTo>
                <a:cubicBezTo>
                  <a:pt x="1861759" y="91411"/>
                  <a:pt x="1814889" y="28399"/>
                  <a:pt x="1691911" y="0"/>
                </a:cubicBezTo>
                <a:lnTo>
                  <a:pt x="671801" y="0"/>
                </a:lnTo>
                <a:cubicBezTo>
                  <a:pt x="490079" y="4304"/>
                  <a:pt x="164169" y="-2278"/>
                  <a:pt x="139735" y="2915"/>
                </a:cubicBezTo>
                <a:cubicBezTo>
                  <a:pt x="99142" y="10802"/>
                  <a:pt x="26864" y="38055"/>
                  <a:pt x="0" y="79651"/>
                </a:cubicBezTo>
                <a:cubicBezTo>
                  <a:pt x="59323" y="80834"/>
                  <a:pt x="311162" y="62760"/>
                  <a:pt x="443149" y="93531"/>
                </a:cubicBezTo>
                <a:cubicBezTo>
                  <a:pt x="575136" y="124302"/>
                  <a:pt x="565293" y="247046"/>
                  <a:pt x="798654" y="264278"/>
                </a:cubicBezTo>
                <a:close/>
              </a:path>
            </a:pathLst>
          </a:custGeom>
          <a:solidFill>
            <a:schemeClr val="accent5"/>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3929">
            <a:extLst>
              <a:ext uri="{FF2B5EF4-FFF2-40B4-BE49-F238E27FC236}">
                <a16:creationId xmlns:a16="http://schemas.microsoft.com/office/drawing/2014/main" id="{4229B293-034A-4756-8F1C-EFDCA59C1BA0}"/>
              </a:ext>
            </a:extLst>
          </p:cNvPr>
          <p:cNvSpPr txBox="1">
            <a:spLocks noChangeArrowheads="1"/>
          </p:cNvSpPr>
          <p:nvPr/>
        </p:nvSpPr>
        <p:spPr bwMode="auto">
          <a:xfrm>
            <a:off x="7783033" y="260357"/>
            <a:ext cx="3729730" cy="62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rtl="1"/>
            <a:r>
              <a:rPr lang="ar-BH" sz="4400" dirty="0">
                <a:solidFill>
                  <a:schemeClr val="bg1"/>
                </a:solidFill>
                <a:latin typeface="Sakkal Majalla" panose="02000000000000000000" pitchFamily="2" charset="-78"/>
                <a:cs typeface="Sakkal Majalla" panose="02000000000000000000" pitchFamily="2" charset="-78"/>
              </a:rPr>
              <a:t>الصورة القياسية</a:t>
            </a:r>
            <a:endParaRPr lang="en-US" sz="44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175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p:cTn id="7" dur="1000" fill="hold"/>
                                        <p:tgtEl>
                                          <p:spTgt spid="2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 calcmode="lin" valueType="num">
                                      <p:cBhvr>
                                        <p:cTn id="14" dur="1000" fill="hold"/>
                                        <p:tgtEl>
                                          <p:spTgt spid="2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48924E5-1075-4015-9AD2-4D0002D339A4}"/>
              </a:ext>
            </a:extLst>
          </p:cNvPr>
          <p:cNvGrpSpPr/>
          <p:nvPr/>
        </p:nvGrpSpPr>
        <p:grpSpPr>
          <a:xfrm>
            <a:off x="968588" y="174549"/>
            <a:ext cx="11115682" cy="5725415"/>
            <a:chOff x="0" y="16398"/>
            <a:chExt cx="5522011" cy="3128743"/>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solidFill>
                <a:srgbClr val="F36EBA"/>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536899" y="16398"/>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ملاحظة</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40" name="Rectangle 39">
            <a:extLst>
              <a:ext uri="{FF2B5EF4-FFF2-40B4-BE49-F238E27FC236}">
                <a16:creationId xmlns:a16="http://schemas.microsoft.com/office/drawing/2014/main" id="{E5B5DB89-3AEC-4C73-A695-7F2F6ACE60F0}"/>
              </a:ext>
            </a:extLst>
          </p:cNvPr>
          <p:cNvSpPr/>
          <p:nvPr/>
        </p:nvSpPr>
        <p:spPr>
          <a:xfrm>
            <a:off x="468555" y="960399"/>
            <a:ext cx="10773597" cy="4985980"/>
          </a:xfrm>
          <a:prstGeom prst="rect">
            <a:avLst/>
          </a:prstGeom>
          <a:ln w="76200">
            <a:solidFill>
              <a:schemeClr val="accent2">
                <a:lumMod val="50000"/>
              </a:schemeClr>
            </a:solidFill>
          </a:ln>
        </p:spPr>
        <p:txBody>
          <a:bodyPr wrap="square">
            <a:spAutoFit/>
          </a:bodyPr>
          <a:lstStyle/>
          <a:p>
            <a:pPr algn="r" rtl="1"/>
            <a:r>
              <a:rPr lang="ar-BH" sz="5400" dirty="0">
                <a:latin typeface="Sakkal Majalla" panose="02000000000000000000" pitchFamily="2" charset="-78"/>
                <a:cs typeface="Sakkal Majalla" panose="02000000000000000000" pitchFamily="2" charset="-78"/>
              </a:rPr>
              <a:t>لحل معادلة تربيعية نتبع الآتي: </a:t>
            </a:r>
          </a:p>
          <a:p>
            <a:pPr marL="685800" indent="-685800" algn="r" rtl="1">
              <a:buFont typeface="Wingdings" panose="05000000000000000000" pitchFamily="2" charset="2"/>
              <a:buChar char="ü"/>
            </a:pPr>
            <a:r>
              <a:rPr lang="ar-BH" sz="5400" dirty="0">
                <a:latin typeface="Sakkal Majalla" panose="02000000000000000000" pitchFamily="2" charset="-78"/>
                <a:cs typeface="Sakkal Majalla" panose="02000000000000000000" pitchFamily="2" charset="-78"/>
              </a:rPr>
              <a:t>نكتب المعادلة بالصيغة القياسية</a:t>
            </a:r>
            <a:endParaRPr lang="en-US" sz="5400" dirty="0">
              <a:latin typeface="Sakkal Majalla" panose="02000000000000000000" pitchFamily="2" charset="-78"/>
              <a:cs typeface="Sakkal Majalla" panose="02000000000000000000" pitchFamily="2" charset="-78"/>
            </a:endParaRPr>
          </a:p>
          <a:p>
            <a:pPr marL="685800" indent="-685800" algn="r" rtl="1">
              <a:buFont typeface="Wingdings" panose="05000000000000000000" pitchFamily="2" charset="2"/>
              <a:buChar char="ü"/>
            </a:pPr>
            <a:r>
              <a:rPr lang="ar-BH" sz="5400" dirty="0">
                <a:latin typeface="Sakkal Majalla" panose="02000000000000000000" pitchFamily="2" charset="-78"/>
                <a:cs typeface="Sakkal Majalla" panose="02000000000000000000" pitchFamily="2" charset="-78"/>
              </a:rPr>
              <a:t>نُحلّل ثلاثية الحدود </a:t>
            </a:r>
          </a:p>
          <a:p>
            <a:pPr marL="685800" indent="-685800" algn="r" rtl="1">
              <a:buFont typeface="Wingdings" panose="05000000000000000000" pitchFamily="2" charset="2"/>
              <a:buChar char="ü"/>
            </a:pPr>
            <a:r>
              <a:rPr lang="ar-BH" sz="5400" dirty="0">
                <a:latin typeface="Sakkal Majalla" panose="02000000000000000000" pitchFamily="2" charset="-78"/>
                <a:cs typeface="Sakkal Majalla" panose="02000000000000000000" pitchFamily="2" charset="-78"/>
              </a:rPr>
              <a:t> </a:t>
            </a:r>
            <a:r>
              <a:rPr lang="ar-BH" sz="4400" dirty="0">
                <a:latin typeface="Sakkal Majalla" panose="02000000000000000000" pitchFamily="2" charset="-78"/>
                <a:cs typeface="Sakkal Majalla" panose="02000000000000000000" pitchFamily="2" charset="-78"/>
              </a:rPr>
              <a:t>نستعمل خاصية الضرب الصفري (نُساوي كل عامل بالصفر)</a:t>
            </a:r>
            <a:endParaRPr lang="ar-BH" sz="5400" dirty="0">
              <a:latin typeface="Sakkal Majalla" panose="02000000000000000000" pitchFamily="2" charset="-78"/>
              <a:cs typeface="Sakkal Majalla" panose="02000000000000000000" pitchFamily="2" charset="-78"/>
            </a:endParaRPr>
          </a:p>
          <a:p>
            <a:pPr marL="685800" indent="-685800" algn="r" rtl="1">
              <a:buFont typeface="Wingdings" panose="05000000000000000000" pitchFamily="2" charset="2"/>
              <a:buChar char="ü"/>
            </a:pPr>
            <a:r>
              <a:rPr lang="ar-BH" sz="5400" dirty="0">
                <a:latin typeface="Sakkal Majalla" panose="02000000000000000000" pitchFamily="2" charset="-78"/>
                <a:cs typeface="Sakkal Majalla" panose="02000000000000000000" pitchFamily="2" charset="-78"/>
              </a:rPr>
              <a:t>نحُلّ المعادلتين الناتجتين</a:t>
            </a:r>
          </a:p>
          <a:p>
            <a:pPr marL="685800" indent="-685800" algn="r" rtl="1">
              <a:buFont typeface="Wingdings" panose="05000000000000000000" pitchFamily="2" charset="2"/>
              <a:buChar char="ü"/>
            </a:pPr>
            <a:r>
              <a:rPr lang="ar-BH" sz="4800" dirty="0">
                <a:latin typeface="Sakkal Majalla" panose="02000000000000000000" pitchFamily="2" charset="-78"/>
                <a:cs typeface="Sakkal Majalla" panose="02000000000000000000" pitchFamily="2" charset="-78"/>
              </a:rPr>
              <a:t>من المفيد التحقّق من الحلّ بالتعويض في المعادلة الأصلية.</a:t>
            </a:r>
          </a:p>
        </p:txBody>
      </p:sp>
    </p:spTree>
    <p:extLst>
      <p:ext uri="{BB962C8B-B14F-4D97-AF65-F5344CB8AC3E}">
        <p14:creationId xmlns:p14="http://schemas.microsoft.com/office/powerpoint/2010/main" val="7567809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4061D45-F093-4DEC-B70B-31A4B5BA1AE8}"/>
              </a:ext>
            </a:extLst>
          </p:cNvPr>
          <p:cNvGrpSpPr/>
          <p:nvPr/>
        </p:nvGrpSpPr>
        <p:grpSpPr>
          <a:xfrm>
            <a:off x="744319" y="254359"/>
            <a:ext cx="11034359" cy="5781217"/>
            <a:chOff x="0" y="-14096"/>
            <a:chExt cx="5481611" cy="3159237"/>
          </a:xfrm>
        </p:grpSpPr>
        <p:grpSp>
          <p:nvGrpSpPr>
            <p:cNvPr id="13" name="Group 12">
              <a:extLst>
                <a:ext uri="{FF2B5EF4-FFF2-40B4-BE49-F238E27FC236}">
                  <a16:creationId xmlns:a16="http://schemas.microsoft.com/office/drawing/2014/main" id="{8CC32835-157D-471D-8D27-479F855AD340}"/>
                </a:ext>
              </a:extLst>
            </p:cNvPr>
            <p:cNvGrpSpPr/>
            <p:nvPr/>
          </p:nvGrpSpPr>
          <p:grpSpPr>
            <a:xfrm>
              <a:off x="0" y="50334"/>
              <a:ext cx="5471870" cy="3094807"/>
              <a:chOff x="0" y="0"/>
              <a:chExt cx="5471870" cy="3094807"/>
            </a:xfrm>
          </p:grpSpPr>
          <p:cxnSp>
            <p:nvCxnSpPr>
              <p:cNvPr id="15" name="Straight Connector 14">
                <a:extLst>
                  <a:ext uri="{FF2B5EF4-FFF2-40B4-BE49-F238E27FC236}">
                    <a16:creationId xmlns:a16="http://schemas.microsoft.com/office/drawing/2014/main" id="{C5B4B46E-AA55-4240-8191-2BCF44604ABC}"/>
                  </a:ext>
                </a:extLst>
              </p:cNvPr>
              <p:cNvCxnSpPr/>
              <p:nvPr/>
            </p:nvCxnSpPr>
            <p:spPr>
              <a:xfrm flipH="1">
                <a:off x="0" y="0"/>
                <a:ext cx="4496499"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E9A1B9-B3AA-44C1-921D-D15245D1DBE8}"/>
                  </a:ext>
                </a:extLst>
              </p:cNvPr>
              <p:cNvCxnSpPr>
                <a:cxnSpLocks/>
              </p:cNvCxnSpPr>
              <p:nvPr/>
            </p:nvCxnSpPr>
            <p:spPr>
              <a:xfrm>
                <a:off x="5471870" y="395504"/>
                <a:ext cx="0" cy="2699303"/>
              </a:xfrm>
              <a:prstGeom prst="line">
                <a:avLst/>
              </a:prstGeom>
              <a:ln w="38100">
                <a:gradFill flip="none" rotWithShape="1">
                  <a:gsLst>
                    <a:gs pos="0">
                      <a:schemeClr val="accent2"/>
                    </a:gs>
                    <a:gs pos="52000">
                      <a:schemeClr val="accent2">
                        <a:lumMod val="40000"/>
                        <a:lumOff val="60000"/>
                      </a:schemeClr>
                    </a:gs>
                    <a:gs pos="100000">
                      <a:schemeClr val="accent2">
                        <a:lumMod val="20000"/>
                        <a:lumOff val="80000"/>
                      </a:schemeClr>
                    </a:gs>
                  </a:gsLst>
                  <a:lin ang="8100000" scaled="1"/>
                  <a:tileRect/>
                </a:gra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59069A0D-3C94-47EE-BE9D-1769DECBFFAD}"/>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solidFill>
                <a:schemeClr val="accent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 name="Text Box 39">
              <a:extLst>
                <a:ext uri="{FF2B5EF4-FFF2-40B4-BE49-F238E27FC236}">
                  <a16:creationId xmlns:a16="http://schemas.microsoft.com/office/drawing/2014/main" id="{17F5496E-90D5-4C01-8CCB-4783C88A26A4}"/>
                </a:ext>
              </a:extLst>
            </p:cNvPr>
            <p:cNvSpPr txBox="1"/>
            <p:nvPr/>
          </p:nvSpPr>
          <p:spPr>
            <a:xfrm>
              <a:off x="4496499" y="-14096"/>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تمهيد</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sp>
        <p:nvSpPr>
          <p:cNvPr id="25" name="Text Box 58">
            <a:extLst>
              <a:ext uri="{FF2B5EF4-FFF2-40B4-BE49-F238E27FC236}">
                <a16:creationId xmlns:a16="http://schemas.microsoft.com/office/drawing/2014/main" id="{D6DB5AC7-81F5-4FB8-B407-07DB399AF02D}"/>
              </a:ext>
            </a:extLst>
          </p:cNvPr>
          <p:cNvSpPr txBox="1">
            <a:spLocks noChangeArrowheads="1"/>
          </p:cNvSpPr>
          <p:nvPr/>
        </p:nvSpPr>
        <p:spPr bwMode="auto">
          <a:xfrm>
            <a:off x="2442283" y="426146"/>
            <a:ext cx="7123527" cy="646331"/>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600" dirty="0"/>
              <a:t>كتبت هدى عدد على كل بطاقة من البطاقات التي لديها.</a:t>
            </a:r>
            <a:endParaRPr lang="en-US" altLang="en-US" sz="3600" dirty="0"/>
          </a:p>
        </p:txBody>
      </p:sp>
      <p:grpSp>
        <p:nvGrpSpPr>
          <p:cNvPr id="39" name="Group 38">
            <a:extLst>
              <a:ext uri="{FF2B5EF4-FFF2-40B4-BE49-F238E27FC236}">
                <a16:creationId xmlns:a16="http://schemas.microsoft.com/office/drawing/2014/main" id="{569E820B-8FE4-4A53-956A-23C52066DA60}"/>
              </a:ext>
            </a:extLst>
          </p:cNvPr>
          <p:cNvGrpSpPr/>
          <p:nvPr/>
        </p:nvGrpSpPr>
        <p:grpSpPr>
          <a:xfrm rot="212399">
            <a:off x="10112650" y="4039736"/>
            <a:ext cx="823243" cy="1411469"/>
            <a:chOff x="4281438" y="2305883"/>
            <a:chExt cx="823243" cy="1411469"/>
          </a:xfrm>
        </p:grpSpPr>
        <p:sp>
          <p:nvSpPr>
            <p:cNvPr id="40" name="Rectangle: Diagonal Corners Rounded 39">
              <a:extLst>
                <a:ext uri="{FF2B5EF4-FFF2-40B4-BE49-F238E27FC236}">
                  <a16:creationId xmlns:a16="http://schemas.microsoft.com/office/drawing/2014/main" id="{4AE1EC7A-4C3E-40E8-8E9F-F85EB3A788C3}"/>
                </a:ext>
              </a:extLst>
            </p:cNvPr>
            <p:cNvSpPr/>
            <p:nvPr/>
          </p:nvSpPr>
          <p:spPr>
            <a:xfrm rot="21349010" flipH="1">
              <a:off x="4281438" y="2305883"/>
              <a:ext cx="823243" cy="1411469"/>
            </a:xfrm>
            <a:prstGeom prst="round2DiagRect">
              <a:avLst/>
            </a:prstGeom>
            <a:solidFill>
              <a:srgbClr val="5FC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Diagonal Corners Rounded 42">
              <a:extLst>
                <a:ext uri="{FF2B5EF4-FFF2-40B4-BE49-F238E27FC236}">
                  <a16:creationId xmlns:a16="http://schemas.microsoft.com/office/drawing/2014/main" id="{4FF7808B-17C8-4654-952E-CF0D99FC5F92}"/>
                </a:ext>
              </a:extLst>
            </p:cNvPr>
            <p:cNvSpPr/>
            <p:nvPr/>
          </p:nvSpPr>
          <p:spPr>
            <a:xfrm rot="21349010" flipH="1">
              <a:off x="4360496" y="2441432"/>
              <a:ext cx="665125" cy="114037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Diagonal Corners Rounded 43">
              <a:extLst>
                <a:ext uri="{FF2B5EF4-FFF2-40B4-BE49-F238E27FC236}">
                  <a16:creationId xmlns:a16="http://schemas.microsoft.com/office/drawing/2014/main" id="{C615121B-B9EA-4395-BF07-43569BBF63A1}"/>
                </a:ext>
              </a:extLst>
            </p:cNvPr>
            <p:cNvSpPr/>
            <p:nvPr/>
          </p:nvSpPr>
          <p:spPr>
            <a:xfrm rot="21349010" flipH="1">
              <a:off x="4436272" y="2511150"/>
              <a:ext cx="513571" cy="100093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0119DC8-3BA1-43FB-A22E-816BBAECA5B0}"/>
                </a:ext>
              </a:extLst>
            </p:cNvPr>
            <p:cNvSpPr/>
            <p:nvPr/>
          </p:nvSpPr>
          <p:spPr>
            <a:xfrm rot="21344017">
              <a:off x="4428349" y="2608213"/>
              <a:ext cx="548547" cy="923330"/>
            </a:xfrm>
            <a:prstGeom prst="rect">
              <a:avLst/>
            </a:prstGeom>
            <a:noFill/>
          </p:spPr>
          <p:txBody>
            <a:bodyPr wrap="none" lIns="91440" tIns="45720" rIns="91440" bIns="45720">
              <a:spAutoFit/>
            </a:bodyPr>
            <a:lstStyle/>
            <a:p>
              <a:pPr algn="ctr"/>
              <a:r>
                <a:rPr lang="ar-BH" sz="5400" b="0" cap="none" spc="0" dirty="0">
                  <a:ln w="0"/>
                  <a:solidFill>
                    <a:schemeClr val="tx1"/>
                  </a:solidFill>
                  <a:effectLst>
                    <a:outerShdw blurRad="38100" dist="19050" dir="2700000" algn="tl" rotWithShape="0">
                      <a:schemeClr val="dk1">
                        <a:alpha val="40000"/>
                      </a:schemeClr>
                    </a:outerShdw>
                  </a:effectLst>
                </a:rPr>
                <a:t>5</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6" name="Group 5">
            <a:extLst>
              <a:ext uri="{FF2B5EF4-FFF2-40B4-BE49-F238E27FC236}">
                <a16:creationId xmlns:a16="http://schemas.microsoft.com/office/drawing/2014/main" id="{083ABE15-851F-495C-AD10-5FF7368A744C}"/>
              </a:ext>
            </a:extLst>
          </p:cNvPr>
          <p:cNvGrpSpPr/>
          <p:nvPr/>
        </p:nvGrpSpPr>
        <p:grpSpPr>
          <a:xfrm>
            <a:off x="9423945" y="4223930"/>
            <a:ext cx="823243" cy="1411469"/>
            <a:chOff x="4281438" y="2305883"/>
            <a:chExt cx="823243" cy="1411469"/>
          </a:xfrm>
        </p:grpSpPr>
        <p:sp>
          <p:nvSpPr>
            <p:cNvPr id="3" name="Rectangle: Diagonal Corners Rounded 2">
              <a:extLst>
                <a:ext uri="{FF2B5EF4-FFF2-40B4-BE49-F238E27FC236}">
                  <a16:creationId xmlns:a16="http://schemas.microsoft.com/office/drawing/2014/main" id="{D704A9CE-DA5D-4416-846D-E104956964DE}"/>
                </a:ext>
              </a:extLst>
            </p:cNvPr>
            <p:cNvSpPr/>
            <p:nvPr/>
          </p:nvSpPr>
          <p:spPr>
            <a:xfrm rot="21349010" flipH="1">
              <a:off x="4281438" y="2305883"/>
              <a:ext cx="823243" cy="1411469"/>
            </a:xfrm>
            <a:prstGeom prst="round2DiagRect">
              <a:avLst/>
            </a:prstGeom>
            <a:solidFill>
              <a:srgbClr val="5FC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Diagonal Corners Rounded 35">
              <a:extLst>
                <a:ext uri="{FF2B5EF4-FFF2-40B4-BE49-F238E27FC236}">
                  <a16:creationId xmlns:a16="http://schemas.microsoft.com/office/drawing/2014/main" id="{FC304348-EA50-477F-BEB4-1C90ED51E02F}"/>
                </a:ext>
              </a:extLst>
            </p:cNvPr>
            <p:cNvSpPr/>
            <p:nvPr/>
          </p:nvSpPr>
          <p:spPr>
            <a:xfrm rot="21349010" flipH="1">
              <a:off x="4360496" y="2441432"/>
              <a:ext cx="665125" cy="114037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Diagonal Corners Rounded 36">
              <a:extLst>
                <a:ext uri="{FF2B5EF4-FFF2-40B4-BE49-F238E27FC236}">
                  <a16:creationId xmlns:a16="http://schemas.microsoft.com/office/drawing/2014/main" id="{93829044-FAE3-4534-9D8D-57C2B2B13834}"/>
                </a:ext>
              </a:extLst>
            </p:cNvPr>
            <p:cNvSpPr/>
            <p:nvPr/>
          </p:nvSpPr>
          <p:spPr>
            <a:xfrm rot="21349010" flipH="1">
              <a:off x="4436272" y="2511150"/>
              <a:ext cx="513571" cy="100093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CDF5F4-C9AF-421F-8FB7-FB75226E40F2}"/>
                </a:ext>
              </a:extLst>
            </p:cNvPr>
            <p:cNvSpPr/>
            <p:nvPr/>
          </p:nvSpPr>
          <p:spPr>
            <a:xfrm rot="21344017">
              <a:off x="4428349" y="2608213"/>
              <a:ext cx="548547" cy="923330"/>
            </a:xfrm>
            <a:prstGeom prst="rect">
              <a:avLst/>
            </a:prstGeom>
            <a:noFill/>
          </p:spPr>
          <p:txBody>
            <a:bodyPr wrap="none" lIns="91440" tIns="45720" rIns="91440" bIns="45720">
              <a:spAutoFit/>
            </a:bodyPr>
            <a:lstStyle/>
            <a:p>
              <a:pPr algn="ctr"/>
              <a:r>
                <a:rPr lang="ar-BH" sz="5400" b="0" cap="none" spc="0" dirty="0">
                  <a:ln w="0"/>
                  <a:solidFill>
                    <a:schemeClr val="tx1"/>
                  </a:solidFill>
                  <a:effectLst>
                    <a:outerShdw blurRad="38100" dist="19050" dir="2700000" algn="tl" rotWithShape="0">
                      <a:schemeClr val="dk1">
                        <a:alpha val="40000"/>
                      </a:schemeClr>
                    </a:outerShdw>
                  </a:effectLst>
                </a:rPr>
                <a:t>4</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cxnSp>
        <p:nvCxnSpPr>
          <p:cNvPr id="46" name="Straight Connector 45">
            <a:extLst>
              <a:ext uri="{FF2B5EF4-FFF2-40B4-BE49-F238E27FC236}">
                <a16:creationId xmlns:a16="http://schemas.microsoft.com/office/drawing/2014/main" id="{7C3E901B-B6AC-49A7-B380-16DB1923D22F}"/>
              </a:ext>
            </a:extLst>
          </p:cNvPr>
          <p:cNvCxnSpPr>
            <a:cxnSpLocks/>
          </p:cNvCxnSpPr>
          <p:nvPr/>
        </p:nvCxnSpPr>
        <p:spPr>
          <a:xfrm rot="16200000" flipH="1">
            <a:off x="6609041" y="3624036"/>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2FD5ADA-7FE5-43CB-8B77-3E0B18FD0496}"/>
              </a:ext>
            </a:extLst>
          </p:cNvPr>
          <p:cNvCxnSpPr>
            <a:cxnSpLocks/>
          </p:cNvCxnSpPr>
          <p:nvPr/>
        </p:nvCxnSpPr>
        <p:spPr>
          <a:xfrm rot="16200000" flipH="1">
            <a:off x="3580092" y="3624037"/>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CEFC066-46B5-4373-83B2-CD7BF9883189}"/>
              </a:ext>
            </a:extLst>
          </p:cNvPr>
          <p:cNvCxnSpPr>
            <a:cxnSpLocks/>
          </p:cNvCxnSpPr>
          <p:nvPr/>
        </p:nvCxnSpPr>
        <p:spPr>
          <a:xfrm rot="16200000" flipH="1">
            <a:off x="551142" y="3624037"/>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0" name="Text Box 58">
            <a:extLst>
              <a:ext uri="{FF2B5EF4-FFF2-40B4-BE49-F238E27FC236}">
                <a16:creationId xmlns:a16="http://schemas.microsoft.com/office/drawing/2014/main" id="{E0B84A86-FCEB-46FF-A6FF-9A77114CF8DF}"/>
              </a:ext>
            </a:extLst>
          </p:cNvPr>
          <p:cNvSpPr txBox="1">
            <a:spLocks noChangeArrowheads="1"/>
          </p:cNvSpPr>
          <p:nvPr/>
        </p:nvSpPr>
        <p:spPr bwMode="auto">
          <a:xfrm>
            <a:off x="9049635" y="1176768"/>
            <a:ext cx="2603897" cy="2062103"/>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200" dirty="0"/>
              <a:t>إذا كان حاصل ضرب العددين يساوي 20، وناتج جمعهما 9</a:t>
            </a:r>
          </a:p>
          <a:p>
            <a:r>
              <a:rPr lang="ar-BH" altLang="en-US" sz="3200" dirty="0"/>
              <a:t>فما العددان؟</a:t>
            </a:r>
            <a:endParaRPr lang="en-US" altLang="en-US" sz="3200" dirty="0"/>
          </a:p>
        </p:txBody>
      </p:sp>
      <p:sp>
        <p:nvSpPr>
          <p:cNvPr id="51" name="Text Box 58">
            <a:extLst>
              <a:ext uri="{FF2B5EF4-FFF2-40B4-BE49-F238E27FC236}">
                <a16:creationId xmlns:a16="http://schemas.microsoft.com/office/drawing/2014/main" id="{29E9CB2E-F37D-4EA9-81D7-BF7AE78053BC}"/>
              </a:ext>
            </a:extLst>
          </p:cNvPr>
          <p:cNvSpPr txBox="1">
            <a:spLocks noChangeArrowheads="1"/>
          </p:cNvSpPr>
          <p:nvPr/>
        </p:nvSpPr>
        <p:spPr bwMode="auto">
          <a:xfrm>
            <a:off x="6055420" y="1176768"/>
            <a:ext cx="2603897" cy="2062103"/>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200" dirty="0"/>
              <a:t>إذا كان حاصل ضرب العددين يساوي 20، والفرق بينهما 8</a:t>
            </a:r>
          </a:p>
          <a:p>
            <a:r>
              <a:rPr lang="ar-BH" altLang="en-US" sz="3200" dirty="0"/>
              <a:t>فما العددان؟</a:t>
            </a:r>
            <a:endParaRPr lang="en-US" altLang="en-US" sz="3200" dirty="0"/>
          </a:p>
        </p:txBody>
      </p:sp>
      <p:sp>
        <p:nvSpPr>
          <p:cNvPr id="52" name="Text Box 58">
            <a:extLst>
              <a:ext uri="{FF2B5EF4-FFF2-40B4-BE49-F238E27FC236}">
                <a16:creationId xmlns:a16="http://schemas.microsoft.com/office/drawing/2014/main" id="{324E979F-7067-4993-B352-BF400C59D807}"/>
              </a:ext>
            </a:extLst>
          </p:cNvPr>
          <p:cNvSpPr txBox="1">
            <a:spLocks noChangeArrowheads="1"/>
          </p:cNvSpPr>
          <p:nvPr/>
        </p:nvSpPr>
        <p:spPr bwMode="auto">
          <a:xfrm>
            <a:off x="66988" y="1176768"/>
            <a:ext cx="2603897" cy="2062103"/>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200" dirty="0"/>
              <a:t>إذا كان حاصل ضرب العددين يساوي 36، والفرق بينهما 9</a:t>
            </a:r>
          </a:p>
          <a:p>
            <a:r>
              <a:rPr lang="ar-BH" altLang="en-US" sz="3200" dirty="0"/>
              <a:t>فما العددان؟</a:t>
            </a:r>
            <a:endParaRPr lang="en-US" altLang="en-US" sz="3200" dirty="0"/>
          </a:p>
        </p:txBody>
      </p:sp>
      <p:sp>
        <p:nvSpPr>
          <p:cNvPr id="53" name="Text Box 58">
            <a:extLst>
              <a:ext uri="{FF2B5EF4-FFF2-40B4-BE49-F238E27FC236}">
                <a16:creationId xmlns:a16="http://schemas.microsoft.com/office/drawing/2014/main" id="{CC57563F-C10E-4F1A-872E-B2212D391A3E}"/>
              </a:ext>
            </a:extLst>
          </p:cNvPr>
          <p:cNvSpPr txBox="1">
            <a:spLocks noChangeArrowheads="1"/>
          </p:cNvSpPr>
          <p:nvPr/>
        </p:nvSpPr>
        <p:spPr bwMode="auto">
          <a:xfrm>
            <a:off x="3061204" y="1176768"/>
            <a:ext cx="2603897" cy="2062103"/>
          </a:xfrm>
          <a:prstGeom prst="rect">
            <a:avLst/>
          </a:prstGeom>
        </p:spPr>
        <p:txBody>
          <a:bodyPr wrap="square">
            <a:spAutoFit/>
          </a:bodyPr>
          <a:lstStyle>
            <a:defPPr>
              <a:defRPr lang="en-US"/>
            </a:defPPr>
            <a:lvl1pPr algn="r" rtl="1">
              <a:defRPr sz="2800">
                <a:latin typeface="Sakkal Majalla" panose="02000000000000000000" pitchFamily="2" charset="-78"/>
                <a:cs typeface="Sakkal Majalla" panose="02000000000000000000" pitchFamily="2" charset="-78"/>
              </a:defRPr>
            </a:lvl1pPr>
          </a:lstStyle>
          <a:p>
            <a:r>
              <a:rPr lang="ar-BH" altLang="en-US" sz="3200" dirty="0"/>
              <a:t>إذا كان حاصل ضرب العددين يساوي 15، وناتج جمعهما 16</a:t>
            </a:r>
          </a:p>
          <a:p>
            <a:r>
              <a:rPr lang="ar-BH" altLang="en-US" sz="3200" dirty="0"/>
              <a:t>فما العددان؟</a:t>
            </a:r>
            <a:endParaRPr lang="en-US" altLang="en-US" sz="3200" dirty="0"/>
          </a:p>
        </p:txBody>
      </p:sp>
      <p:grpSp>
        <p:nvGrpSpPr>
          <p:cNvPr id="55" name="Group 54">
            <a:extLst>
              <a:ext uri="{FF2B5EF4-FFF2-40B4-BE49-F238E27FC236}">
                <a16:creationId xmlns:a16="http://schemas.microsoft.com/office/drawing/2014/main" id="{85430A99-5D78-497C-9016-8E00D749A751}"/>
              </a:ext>
            </a:extLst>
          </p:cNvPr>
          <p:cNvGrpSpPr/>
          <p:nvPr/>
        </p:nvGrpSpPr>
        <p:grpSpPr>
          <a:xfrm rot="212399">
            <a:off x="7328924" y="4040170"/>
            <a:ext cx="837324" cy="1411469"/>
            <a:chOff x="4281438" y="2305883"/>
            <a:chExt cx="837324" cy="1411469"/>
          </a:xfrm>
        </p:grpSpPr>
        <p:sp>
          <p:nvSpPr>
            <p:cNvPr id="71" name="Rectangle: Diagonal Corners Rounded 70">
              <a:extLst>
                <a:ext uri="{FF2B5EF4-FFF2-40B4-BE49-F238E27FC236}">
                  <a16:creationId xmlns:a16="http://schemas.microsoft.com/office/drawing/2014/main" id="{D8ACE2B8-1A53-40C7-97A1-981E2E025853}"/>
                </a:ext>
              </a:extLst>
            </p:cNvPr>
            <p:cNvSpPr/>
            <p:nvPr/>
          </p:nvSpPr>
          <p:spPr>
            <a:xfrm rot="21349010" flipH="1">
              <a:off x="4281438" y="2305883"/>
              <a:ext cx="823243" cy="1411469"/>
            </a:xfrm>
            <a:prstGeom prst="round2DiagRect">
              <a:avLst/>
            </a:prstGeom>
            <a:solidFill>
              <a:srgbClr val="03E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Diagonal Corners Rounded 71">
              <a:extLst>
                <a:ext uri="{FF2B5EF4-FFF2-40B4-BE49-F238E27FC236}">
                  <a16:creationId xmlns:a16="http://schemas.microsoft.com/office/drawing/2014/main" id="{563509A7-98FE-47C0-8CE6-F92B9C6B0077}"/>
                </a:ext>
              </a:extLst>
            </p:cNvPr>
            <p:cNvSpPr/>
            <p:nvPr/>
          </p:nvSpPr>
          <p:spPr>
            <a:xfrm rot="21349010" flipH="1">
              <a:off x="4360496" y="2441432"/>
              <a:ext cx="665125" cy="114037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Diagonal Corners Rounded 72">
              <a:extLst>
                <a:ext uri="{FF2B5EF4-FFF2-40B4-BE49-F238E27FC236}">
                  <a16:creationId xmlns:a16="http://schemas.microsoft.com/office/drawing/2014/main" id="{67E72A5A-6E2D-412D-8AD2-66A459EA65AF}"/>
                </a:ext>
              </a:extLst>
            </p:cNvPr>
            <p:cNvSpPr/>
            <p:nvPr/>
          </p:nvSpPr>
          <p:spPr>
            <a:xfrm rot="21349010" flipH="1">
              <a:off x="4436272" y="2511150"/>
              <a:ext cx="513571" cy="100093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BD77B88-545F-4CAE-9895-070E438DD254}"/>
                </a:ext>
              </a:extLst>
            </p:cNvPr>
            <p:cNvSpPr/>
            <p:nvPr/>
          </p:nvSpPr>
          <p:spPr>
            <a:xfrm rot="21344017">
              <a:off x="4286483" y="2654379"/>
              <a:ext cx="832279" cy="830997"/>
            </a:xfrm>
            <a:prstGeom prst="rect">
              <a:avLst/>
            </a:prstGeom>
            <a:noFill/>
          </p:spPr>
          <p:txBody>
            <a:bodyPr wrap="none" lIns="91440" tIns="45720" rIns="91440" bIns="45720">
              <a:spAutoFit/>
            </a:bodyPr>
            <a:lstStyle/>
            <a:p>
              <a:pPr algn="ctr"/>
              <a:r>
                <a:rPr lang="ar-BH" sz="4800" b="0" cap="none" spc="0" dirty="0">
                  <a:ln w="0"/>
                  <a:solidFill>
                    <a:schemeClr val="tx1"/>
                  </a:solidFill>
                  <a:effectLst>
                    <a:outerShdw blurRad="38100" dist="19050" dir="2700000" algn="tl" rotWithShape="0">
                      <a:schemeClr val="dk1">
                        <a:alpha val="40000"/>
                      </a:schemeClr>
                    </a:outerShdw>
                  </a:effectLst>
                </a:rPr>
                <a:t>10</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75" name="Group 74">
            <a:extLst>
              <a:ext uri="{FF2B5EF4-FFF2-40B4-BE49-F238E27FC236}">
                <a16:creationId xmlns:a16="http://schemas.microsoft.com/office/drawing/2014/main" id="{9F7AEDF5-548B-46EA-AE48-A93DFCBCDD88}"/>
              </a:ext>
            </a:extLst>
          </p:cNvPr>
          <p:cNvGrpSpPr/>
          <p:nvPr/>
        </p:nvGrpSpPr>
        <p:grpSpPr>
          <a:xfrm>
            <a:off x="6640232" y="4223930"/>
            <a:ext cx="823243" cy="1411469"/>
            <a:chOff x="4281438" y="2305883"/>
            <a:chExt cx="823243" cy="1411469"/>
          </a:xfrm>
        </p:grpSpPr>
        <p:sp>
          <p:nvSpPr>
            <p:cNvPr id="76" name="Rectangle: Diagonal Corners Rounded 75">
              <a:extLst>
                <a:ext uri="{FF2B5EF4-FFF2-40B4-BE49-F238E27FC236}">
                  <a16:creationId xmlns:a16="http://schemas.microsoft.com/office/drawing/2014/main" id="{BF26D326-C864-44E7-BF99-71A050E1E6BD}"/>
                </a:ext>
              </a:extLst>
            </p:cNvPr>
            <p:cNvSpPr/>
            <p:nvPr/>
          </p:nvSpPr>
          <p:spPr>
            <a:xfrm rot="21349010" flipH="1">
              <a:off x="4281438" y="2305883"/>
              <a:ext cx="823243" cy="1411469"/>
            </a:xfrm>
            <a:prstGeom prst="round2DiagRect">
              <a:avLst/>
            </a:prstGeom>
            <a:solidFill>
              <a:srgbClr val="03E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Diagonal Corners Rounded 76">
              <a:extLst>
                <a:ext uri="{FF2B5EF4-FFF2-40B4-BE49-F238E27FC236}">
                  <a16:creationId xmlns:a16="http://schemas.microsoft.com/office/drawing/2014/main" id="{777F53B6-A869-4D8C-8A20-2C756892479F}"/>
                </a:ext>
              </a:extLst>
            </p:cNvPr>
            <p:cNvSpPr/>
            <p:nvPr/>
          </p:nvSpPr>
          <p:spPr>
            <a:xfrm rot="21349010" flipH="1">
              <a:off x="4360496" y="2441432"/>
              <a:ext cx="665125" cy="114037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Diagonal Corners Rounded 77">
              <a:extLst>
                <a:ext uri="{FF2B5EF4-FFF2-40B4-BE49-F238E27FC236}">
                  <a16:creationId xmlns:a16="http://schemas.microsoft.com/office/drawing/2014/main" id="{711B2C13-02EC-4023-9081-652997C9B961}"/>
                </a:ext>
              </a:extLst>
            </p:cNvPr>
            <p:cNvSpPr/>
            <p:nvPr/>
          </p:nvSpPr>
          <p:spPr>
            <a:xfrm rot="21349010" flipH="1">
              <a:off x="4436272" y="2511150"/>
              <a:ext cx="513571" cy="100093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2ABD330-BE25-476E-A97C-C759027364BF}"/>
                </a:ext>
              </a:extLst>
            </p:cNvPr>
            <p:cNvSpPr/>
            <p:nvPr/>
          </p:nvSpPr>
          <p:spPr>
            <a:xfrm rot="21344017">
              <a:off x="4428349" y="2608213"/>
              <a:ext cx="548547" cy="923330"/>
            </a:xfrm>
            <a:prstGeom prst="rect">
              <a:avLst/>
            </a:prstGeom>
            <a:noFill/>
          </p:spPr>
          <p:txBody>
            <a:bodyPr wrap="none" lIns="91440" tIns="45720" rIns="91440" bIns="45720">
              <a:spAutoFit/>
            </a:bodyPr>
            <a:lstStyle/>
            <a:p>
              <a:pPr algn="ctr"/>
              <a:r>
                <a:rPr lang="ar-BH" sz="5400" b="0" cap="none" spc="0" dirty="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80" name="Group 79">
            <a:extLst>
              <a:ext uri="{FF2B5EF4-FFF2-40B4-BE49-F238E27FC236}">
                <a16:creationId xmlns:a16="http://schemas.microsoft.com/office/drawing/2014/main" id="{BFCF55FF-B11E-41B8-8351-1EB07F89CF3B}"/>
              </a:ext>
            </a:extLst>
          </p:cNvPr>
          <p:cNvGrpSpPr/>
          <p:nvPr/>
        </p:nvGrpSpPr>
        <p:grpSpPr>
          <a:xfrm rot="212399">
            <a:off x="4393360" y="4039735"/>
            <a:ext cx="823243" cy="1411469"/>
            <a:chOff x="4281438" y="2305883"/>
            <a:chExt cx="823243" cy="1411469"/>
          </a:xfrm>
        </p:grpSpPr>
        <p:sp>
          <p:nvSpPr>
            <p:cNvPr id="81" name="Rectangle: Diagonal Corners Rounded 80">
              <a:extLst>
                <a:ext uri="{FF2B5EF4-FFF2-40B4-BE49-F238E27FC236}">
                  <a16:creationId xmlns:a16="http://schemas.microsoft.com/office/drawing/2014/main" id="{D3559F8D-A271-4D45-B7AE-C62FD96C3B4B}"/>
                </a:ext>
              </a:extLst>
            </p:cNvPr>
            <p:cNvSpPr/>
            <p:nvPr/>
          </p:nvSpPr>
          <p:spPr>
            <a:xfrm rot="21349010" flipH="1">
              <a:off x="4281438" y="2305883"/>
              <a:ext cx="823243" cy="1411469"/>
            </a:xfrm>
            <a:prstGeom prst="round2DiagRect">
              <a:avLst/>
            </a:prstGeom>
            <a:solidFill>
              <a:srgbClr val="5FC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Diagonal Corners Rounded 81">
              <a:extLst>
                <a:ext uri="{FF2B5EF4-FFF2-40B4-BE49-F238E27FC236}">
                  <a16:creationId xmlns:a16="http://schemas.microsoft.com/office/drawing/2014/main" id="{512A3CB1-B99B-4883-BB1D-9727B0E0C4A4}"/>
                </a:ext>
              </a:extLst>
            </p:cNvPr>
            <p:cNvSpPr/>
            <p:nvPr/>
          </p:nvSpPr>
          <p:spPr>
            <a:xfrm rot="21349010" flipH="1">
              <a:off x="4360496" y="2441432"/>
              <a:ext cx="665125" cy="114037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Diagonal Corners Rounded 82">
              <a:extLst>
                <a:ext uri="{FF2B5EF4-FFF2-40B4-BE49-F238E27FC236}">
                  <a16:creationId xmlns:a16="http://schemas.microsoft.com/office/drawing/2014/main" id="{1757B9C1-C02A-4BC3-9D15-E48C07B323D2}"/>
                </a:ext>
              </a:extLst>
            </p:cNvPr>
            <p:cNvSpPr/>
            <p:nvPr/>
          </p:nvSpPr>
          <p:spPr>
            <a:xfrm rot="21349010" flipH="1">
              <a:off x="4436272" y="2511150"/>
              <a:ext cx="513571" cy="100093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237C9D0-60A0-48A7-9EEF-D91B29854B16}"/>
                </a:ext>
              </a:extLst>
            </p:cNvPr>
            <p:cNvSpPr/>
            <p:nvPr/>
          </p:nvSpPr>
          <p:spPr>
            <a:xfrm rot="21344017">
              <a:off x="4282620" y="2687082"/>
              <a:ext cx="777777" cy="769441"/>
            </a:xfrm>
            <a:prstGeom prst="rect">
              <a:avLst/>
            </a:prstGeom>
            <a:noFill/>
          </p:spPr>
          <p:txBody>
            <a:bodyPr wrap="none" lIns="91440" tIns="45720" rIns="91440" bIns="45720">
              <a:spAutoFit/>
            </a:bodyPr>
            <a:lstStyle/>
            <a:p>
              <a:pPr algn="ctr"/>
              <a:r>
                <a:rPr lang="ar-BH" sz="4400" b="0" cap="none" spc="0" dirty="0">
                  <a:ln w="0"/>
                  <a:solidFill>
                    <a:schemeClr val="tx1"/>
                  </a:solidFill>
                  <a:effectLst>
                    <a:outerShdw blurRad="38100" dist="19050" dir="2700000" algn="tl" rotWithShape="0">
                      <a:schemeClr val="dk1">
                        <a:alpha val="40000"/>
                      </a:schemeClr>
                    </a:outerShdw>
                  </a:effectLst>
                </a:rPr>
                <a:t>15</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85" name="Group 84">
            <a:extLst>
              <a:ext uri="{FF2B5EF4-FFF2-40B4-BE49-F238E27FC236}">
                <a16:creationId xmlns:a16="http://schemas.microsoft.com/office/drawing/2014/main" id="{099BB6BC-F92E-4C57-8942-BE24EDE803DA}"/>
              </a:ext>
            </a:extLst>
          </p:cNvPr>
          <p:cNvGrpSpPr/>
          <p:nvPr/>
        </p:nvGrpSpPr>
        <p:grpSpPr>
          <a:xfrm>
            <a:off x="3704655" y="4223930"/>
            <a:ext cx="823243" cy="1411469"/>
            <a:chOff x="4281438" y="2305883"/>
            <a:chExt cx="823243" cy="1411469"/>
          </a:xfrm>
        </p:grpSpPr>
        <p:sp>
          <p:nvSpPr>
            <p:cNvPr id="86" name="Rectangle: Diagonal Corners Rounded 85">
              <a:extLst>
                <a:ext uri="{FF2B5EF4-FFF2-40B4-BE49-F238E27FC236}">
                  <a16:creationId xmlns:a16="http://schemas.microsoft.com/office/drawing/2014/main" id="{740FF65E-B010-493D-B89A-C331CDD98B0F}"/>
                </a:ext>
              </a:extLst>
            </p:cNvPr>
            <p:cNvSpPr/>
            <p:nvPr/>
          </p:nvSpPr>
          <p:spPr>
            <a:xfrm rot="21349010" flipH="1">
              <a:off x="4281438" y="2305883"/>
              <a:ext cx="823243" cy="1411469"/>
            </a:xfrm>
            <a:prstGeom prst="round2DiagRect">
              <a:avLst/>
            </a:prstGeom>
            <a:solidFill>
              <a:srgbClr val="5FC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Diagonal Corners Rounded 86">
              <a:extLst>
                <a:ext uri="{FF2B5EF4-FFF2-40B4-BE49-F238E27FC236}">
                  <a16:creationId xmlns:a16="http://schemas.microsoft.com/office/drawing/2014/main" id="{0D3B4E1C-4D89-4A3F-8CB6-0CB61F2E2B1E}"/>
                </a:ext>
              </a:extLst>
            </p:cNvPr>
            <p:cNvSpPr/>
            <p:nvPr/>
          </p:nvSpPr>
          <p:spPr>
            <a:xfrm rot="21349010" flipH="1">
              <a:off x="4360496" y="2441432"/>
              <a:ext cx="665125" cy="114037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Diagonal Corners Rounded 87">
              <a:extLst>
                <a:ext uri="{FF2B5EF4-FFF2-40B4-BE49-F238E27FC236}">
                  <a16:creationId xmlns:a16="http://schemas.microsoft.com/office/drawing/2014/main" id="{C0829769-28A6-4686-B484-8CB49EEE800A}"/>
                </a:ext>
              </a:extLst>
            </p:cNvPr>
            <p:cNvSpPr/>
            <p:nvPr/>
          </p:nvSpPr>
          <p:spPr>
            <a:xfrm rot="21349010" flipH="1">
              <a:off x="4436272" y="2511150"/>
              <a:ext cx="513571" cy="100093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5BA7B7D-DB42-4BA2-A18A-A7C56BE9FB9F}"/>
                </a:ext>
              </a:extLst>
            </p:cNvPr>
            <p:cNvSpPr/>
            <p:nvPr/>
          </p:nvSpPr>
          <p:spPr>
            <a:xfrm rot="21344017">
              <a:off x="4428349" y="2608213"/>
              <a:ext cx="548547" cy="923330"/>
            </a:xfrm>
            <a:prstGeom prst="rect">
              <a:avLst/>
            </a:prstGeom>
            <a:noFill/>
          </p:spPr>
          <p:txBody>
            <a:bodyPr wrap="none" lIns="91440" tIns="45720" rIns="91440" bIns="45720">
              <a:spAutoFit/>
            </a:bodyPr>
            <a:lstStyle/>
            <a:p>
              <a:pPr algn="ctr"/>
              <a:r>
                <a:rPr lang="ar-BH" sz="5400" b="0" cap="none" spc="0" dirty="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90" name="Group 89">
            <a:extLst>
              <a:ext uri="{FF2B5EF4-FFF2-40B4-BE49-F238E27FC236}">
                <a16:creationId xmlns:a16="http://schemas.microsoft.com/office/drawing/2014/main" id="{B4D90B17-BFCE-44B0-80ED-009809F52720}"/>
              </a:ext>
            </a:extLst>
          </p:cNvPr>
          <p:cNvGrpSpPr/>
          <p:nvPr/>
        </p:nvGrpSpPr>
        <p:grpSpPr>
          <a:xfrm rot="212399">
            <a:off x="1458356" y="4039735"/>
            <a:ext cx="823243" cy="1411469"/>
            <a:chOff x="4281438" y="2305883"/>
            <a:chExt cx="823243" cy="1411469"/>
          </a:xfrm>
        </p:grpSpPr>
        <p:sp>
          <p:nvSpPr>
            <p:cNvPr id="91" name="Rectangle: Diagonal Corners Rounded 90">
              <a:extLst>
                <a:ext uri="{FF2B5EF4-FFF2-40B4-BE49-F238E27FC236}">
                  <a16:creationId xmlns:a16="http://schemas.microsoft.com/office/drawing/2014/main" id="{95B9EE68-E140-4E02-A881-E6ADF6ADDF5E}"/>
                </a:ext>
              </a:extLst>
            </p:cNvPr>
            <p:cNvSpPr/>
            <p:nvPr/>
          </p:nvSpPr>
          <p:spPr>
            <a:xfrm rot="21349010" flipH="1">
              <a:off x="4281438" y="2305883"/>
              <a:ext cx="823243" cy="1411469"/>
            </a:xfrm>
            <a:prstGeom prst="round2DiagRect">
              <a:avLst/>
            </a:prstGeom>
            <a:solidFill>
              <a:srgbClr val="03E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Diagonal Corners Rounded 91">
              <a:extLst>
                <a:ext uri="{FF2B5EF4-FFF2-40B4-BE49-F238E27FC236}">
                  <a16:creationId xmlns:a16="http://schemas.microsoft.com/office/drawing/2014/main" id="{88123003-3E9A-4974-A39D-5A119D37B022}"/>
                </a:ext>
              </a:extLst>
            </p:cNvPr>
            <p:cNvSpPr/>
            <p:nvPr/>
          </p:nvSpPr>
          <p:spPr>
            <a:xfrm rot="21349010" flipH="1">
              <a:off x="4360496" y="2441432"/>
              <a:ext cx="665125" cy="114037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Diagonal Corners Rounded 92">
              <a:extLst>
                <a:ext uri="{FF2B5EF4-FFF2-40B4-BE49-F238E27FC236}">
                  <a16:creationId xmlns:a16="http://schemas.microsoft.com/office/drawing/2014/main" id="{10D61C9A-91B8-403E-AD09-8E843B02E205}"/>
                </a:ext>
              </a:extLst>
            </p:cNvPr>
            <p:cNvSpPr/>
            <p:nvPr/>
          </p:nvSpPr>
          <p:spPr>
            <a:xfrm rot="21349010" flipH="1">
              <a:off x="4436272" y="2511150"/>
              <a:ext cx="513571" cy="100093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B29509E-1741-4C65-8D5D-0C84E276464C}"/>
                </a:ext>
              </a:extLst>
            </p:cNvPr>
            <p:cNvSpPr/>
            <p:nvPr/>
          </p:nvSpPr>
          <p:spPr>
            <a:xfrm rot="21344017">
              <a:off x="4292991" y="2686440"/>
              <a:ext cx="777777" cy="769441"/>
            </a:xfrm>
            <a:prstGeom prst="rect">
              <a:avLst/>
            </a:prstGeom>
            <a:noFill/>
          </p:spPr>
          <p:txBody>
            <a:bodyPr wrap="none" lIns="91440" tIns="45720" rIns="91440" bIns="45720">
              <a:spAutoFit/>
            </a:bodyPr>
            <a:lstStyle/>
            <a:p>
              <a:pPr algn="ctr"/>
              <a:r>
                <a:rPr lang="ar-BH" sz="4400" b="0" cap="none" spc="0" dirty="0">
                  <a:ln w="0"/>
                  <a:solidFill>
                    <a:schemeClr val="tx1"/>
                  </a:solidFill>
                  <a:effectLst>
                    <a:outerShdw blurRad="38100" dist="19050" dir="2700000" algn="tl" rotWithShape="0">
                      <a:schemeClr val="dk1">
                        <a:alpha val="40000"/>
                      </a:schemeClr>
                    </a:outerShdw>
                  </a:effectLst>
                </a:rPr>
                <a:t>12</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95" name="Group 94">
            <a:extLst>
              <a:ext uri="{FF2B5EF4-FFF2-40B4-BE49-F238E27FC236}">
                <a16:creationId xmlns:a16="http://schemas.microsoft.com/office/drawing/2014/main" id="{5DC8BEE8-A560-4A5B-A71A-95E2D5F7209C}"/>
              </a:ext>
            </a:extLst>
          </p:cNvPr>
          <p:cNvGrpSpPr/>
          <p:nvPr/>
        </p:nvGrpSpPr>
        <p:grpSpPr>
          <a:xfrm>
            <a:off x="769651" y="4223930"/>
            <a:ext cx="823243" cy="1411469"/>
            <a:chOff x="4281438" y="2305883"/>
            <a:chExt cx="823243" cy="1411469"/>
          </a:xfrm>
        </p:grpSpPr>
        <p:sp>
          <p:nvSpPr>
            <p:cNvPr id="96" name="Rectangle: Diagonal Corners Rounded 95">
              <a:extLst>
                <a:ext uri="{FF2B5EF4-FFF2-40B4-BE49-F238E27FC236}">
                  <a16:creationId xmlns:a16="http://schemas.microsoft.com/office/drawing/2014/main" id="{950D78B9-4B13-493C-9945-7DE5BB3DE557}"/>
                </a:ext>
              </a:extLst>
            </p:cNvPr>
            <p:cNvSpPr/>
            <p:nvPr/>
          </p:nvSpPr>
          <p:spPr>
            <a:xfrm rot="21349010" flipH="1">
              <a:off x="4281438" y="2305883"/>
              <a:ext cx="823243" cy="1411469"/>
            </a:xfrm>
            <a:prstGeom prst="round2DiagRect">
              <a:avLst/>
            </a:prstGeom>
            <a:solidFill>
              <a:srgbClr val="03E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Diagonal Corners Rounded 96">
              <a:extLst>
                <a:ext uri="{FF2B5EF4-FFF2-40B4-BE49-F238E27FC236}">
                  <a16:creationId xmlns:a16="http://schemas.microsoft.com/office/drawing/2014/main" id="{28C003D4-186C-456A-BDDF-950968DF5301}"/>
                </a:ext>
              </a:extLst>
            </p:cNvPr>
            <p:cNvSpPr/>
            <p:nvPr/>
          </p:nvSpPr>
          <p:spPr>
            <a:xfrm rot="21349010" flipH="1">
              <a:off x="4360496" y="2441432"/>
              <a:ext cx="665125" cy="114037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Diagonal Corners Rounded 97">
              <a:extLst>
                <a:ext uri="{FF2B5EF4-FFF2-40B4-BE49-F238E27FC236}">
                  <a16:creationId xmlns:a16="http://schemas.microsoft.com/office/drawing/2014/main" id="{691261EA-3B2E-4100-A9F3-05F778AF491E}"/>
                </a:ext>
              </a:extLst>
            </p:cNvPr>
            <p:cNvSpPr/>
            <p:nvPr/>
          </p:nvSpPr>
          <p:spPr>
            <a:xfrm rot="21349010" flipH="1">
              <a:off x="4436272" y="2511150"/>
              <a:ext cx="513571" cy="1000934"/>
            </a:xfrm>
            <a:prstGeom prst="round2Diag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C6AB709-A211-4BE7-BD04-1FC5D99D0B88}"/>
                </a:ext>
              </a:extLst>
            </p:cNvPr>
            <p:cNvSpPr/>
            <p:nvPr/>
          </p:nvSpPr>
          <p:spPr>
            <a:xfrm rot="21344017">
              <a:off x="4428349" y="2608213"/>
              <a:ext cx="548547" cy="923330"/>
            </a:xfrm>
            <a:prstGeom prst="rect">
              <a:avLst/>
            </a:prstGeom>
            <a:noFill/>
          </p:spPr>
          <p:txBody>
            <a:bodyPr wrap="none" lIns="91440" tIns="45720" rIns="91440" bIns="45720">
              <a:spAutoFit/>
            </a:bodyPr>
            <a:lstStyle/>
            <a:p>
              <a:pPr algn="ctr"/>
              <a:r>
                <a:rPr lang="ar-BH" sz="5400" b="0" cap="none" spc="0" dirty="0">
                  <a:ln w="0"/>
                  <a:solidFill>
                    <a:schemeClr val="tx1"/>
                  </a:solidFill>
                  <a:effectLst>
                    <a:outerShdw blurRad="38100" dist="19050" dir="2700000" algn="tl" rotWithShape="0">
                      <a:schemeClr val="dk1">
                        <a:alpha val="40000"/>
                      </a:schemeClr>
                    </a:outerShdw>
                  </a:effectLst>
                </a:rPr>
                <a:t>3</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1000" fill="hold"/>
                                        <p:tgtEl>
                                          <p:spTgt spid="55"/>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1000"/>
                                        <p:tgtEl>
                                          <p:spTgt spid="75"/>
                                        </p:tgtEl>
                                      </p:cBhvr>
                                    </p:animEffect>
                                    <p:anim calcmode="lin" valueType="num">
                                      <p:cBhvr>
                                        <p:cTn id="35" dur="1000" fill="hold"/>
                                        <p:tgtEl>
                                          <p:spTgt spid="75"/>
                                        </p:tgtEl>
                                        <p:attrNameLst>
                                          <p:attrName>ppt_x</p:attrName>
                                        </p:attrNameLst>
                                      </p:cBhvr>
                                      <p:tavLst>
                                        <p:tav tm="0">
                                          <p:val>
                                            <p:strVal val="#ppt_x"/>
                                          </p:val>
                                        </p:tav>
                                        <p:tav tm="100000">
                                          <p:val>
                                            <p:strVal val="#ppt_x"/>
                                          </p:val>
                                        </p:tav>
                                      </p:tavLst>
                                    </p:anim>
                                    <p:anim calcmode="lin" valueType="num">
                                      <p:cBhvr>
                                        <p:cTn id="3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right)">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1000"/>
                                        <p:tgtEl>
                                          <p:spTgt spid="80"/>
                                        </p:tgtEl>
                                      </p:cBhvr>
                                    </p:animEffect>
                                    <p:anim calcmode="lin" valueType="num">
                                      <p:cBhvr>
                                        <p:cTn id="47" dur="1000" fill="hold"/>
                                        <p:tgtEl>
                                          <p:spTgt spid="80"/>
                                        </p:tgtEl>
                                        <p:attrNameLst>
                                          <p:attrName>ppt_x</p:attrName>
                                        </p:attrNameLst>
                                      </p:cBhvr>
                                      <p:tavLst>
                                        <p:tav tm="0">
                                          <p:val>
                                            <p:strVal val="#ppt_x"/>
                                          </p:val>
                                        </p:tav>
                                        <p:tav tm="100000">
                                          <p:val>
                                            <p:strVal val="#ppt_x"/>
                                          </p:val>
                                        </p:tav>
                                      </p:tavLst>
                                    </p:anim>
                                    <p:anim calcmode="lin" valueType="num">
                                      <p:cBhvr>
                                        <p:cTn id="48" dur="1000" fill="hold"/>
                                        <p:tgtEl>
                                          <p:spTgt spid="8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1000"/>
                                        <p:tgtEl>
                                          <p:spTgt spid="85"/>
                                        </p:tgtEl>
                                      </p:cBhvr>
                                    </p:animEffect>
                                    <p:anim calcmode="lin" valueType="num">
                                      <p:cBhvr>
                                        <p:cTn id="52" dur="1000" fill="hold"/>
                                        <p:tgtEl>
                                          <p:spTgt spid="85"/>
                                        </p:tgtEl>
                                        <p:attrNameLst>
                                          <p:attrName>ppt_x</p:attrName>
                                        </p:attrNameLst>
                                      </p:cBhvr>
                                      <p:tavLst>
                                        <p:tav tm="0">
                                          <p:val>
                                            <p:strVal val="#ppt_x"/>
                                          </p:val>
                                        </p:tav>
                                        <p:tav tm="100000">
                                          <p:val>
                                            <p:strVal val="#ppt_x"/>
                                          </p:val>
                                        </p:tav>
                                      </p:tavLst>
                                    </p:anim>
                                    <p:anim calcmode="lin" valueType="num">
                                      <p:cBhvr>
                                        <p:cTn id="5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right)">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1000"/>
                                        <p:tgtEl>
                                          <p:spTgt spid="90"/>
                                        </p:tgtEl>
                                      </p:cBhvr>
                                    </p:animEffect>
                                    <p:anim calcmode="lin" valueType="num">
                                      <p:cBhvr>
                                        <p:cTn id="64" dur="1000" fill="hold"/>
                                        <p:tgtEl>
                                          <p:spTgt spid="90"/>
                                        </p:tgtEl>
                                        <p:attrNameLst>
                                          <p:attrName>ppt_x</p:attrName>
                                        </p:attrNameLst>
                                      </p:cBhvr>
                                      <p:tavLst>
                                        <p:tav tm="0">
                                          <p:val>
                                            <p:strVal val="#ppt_x"/>
                                          </p:val>
                                        </p:tav>
                                        <p:tav tm="100000">
                                          <p:val>
                                            <p:strVal val="#ppt_x"/>
                                          </p:val>
                                        </p:tav>
                                      </p:tavLst>
                                    </p:anim>
                                    <p:anim calcmode="lin" valueType="num">
                                      <p:cBhvr>
                                        <p:cTn id="65" dur="1000" fill="hold"/>
                                        <p:tgtEl>
                                          <p:spTgt spid="9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fade">
                                      <p:cBhvr>
                                        <p:cTn id="68" dur="1000"/>
                                        <p:tgtEl>
                                          <p:spTgt spid="95"/>
                                        </p:tgtEl>
                                      </p:cBhvr>
                                    </p:animEffect>
                                    <p:anim calcmode="lin" valueType="num">
                                      <p:cBhvr>
                                        <p:cTn id="69" dur="1000" fill="hold"/>
                                        <p:tgtEl>
                                          <p:spTgt spid="95"/>
                                        </p:tgtEl>
                                        <p:attrNameLst>
                                          <p:attrName>ppt_x</p:attrName>
                                        </p:attrNameLst>
                                      </p:cBhvr>
                                      <p:tavLst>
                                        <p:tav tm="0">
                                          <p:val>
                                            <p:strVal val="#ppt_x"/>
                                          </p:val>
                                        </p:tav>
                                        <p:tav tm="100000">
                                          <p:val>
                                            <p:strVal val="#ppt_x"/>
                                          </p:val>
                                        </p:tav>
                                      </p:tavLst>
                                    </p:anim>
                                    <p:anim calcmode="lin" valueType="num">
                                      <p:cBhvr>
                                        <p:cTn id="70"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24868" y="1065398"/>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1690580" y="280435"/>
            <a:ext cx="814106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المعادلة</a:t>
            </a:r>
            <a:r>
              <a:rPr lang="ar-BH" sz="1800" b="1" i="0" u="none" strike="noStrike" baseline="0" dirty="0">
                <a:latin typeface="Lotus-Bold"/>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+ 12س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27 =0 ، وتحقَّق من صحة الحل</a:t>
            </a:r>
            <a:endParaRPr lang="ar-SA" sz="36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3956003" y="1167765"/>
            <a:ext cx="0" cy="4690808"/>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82607" y="1190519"/>
            <a:ext cx="3791990"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المعادلة التربيعية </a:t>
            </a:r>
            <a:r>
              <a:rPr lang="ar-BH" sz="2800" dirty="0">
                <a:solidFill>
                  <a:srgbClr val="FF0000"/>
                </a:solidFill>
                <a:latin typeface="Sakkal Majalla" panose="02000000000000000000" pitchFamily="2" charset="-78"/>
                <a:cs typeface="Sakkal Majalla" panose="02000000000000000000" pitchFamily="2" charset="-78"/>
              </a:rPr>
              <a:t>بالصورة القياسية</a:t>
            </a:r>
            <a:endParaRPr lang="ar-SA" sz="2800" dirty="0">
              <a:solidFill>
                <a:srgbClr val="FF0000"/>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56899" y="107446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5984226" y="1062063"/>
            <a:ext cx="271092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+12س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27 =</a:t>
            </a:r>
            <a:r>
              <a:rPr lang="ar-BH" sz="3600" dirty="0">
                <a:solidFill>
                  <a:srgbClr val="FF0000"/>
                </a:solidFill>
                <a:latin typeface="Sakkal Majalla" panose="02000000000000000000" pitchFamily="2" charset="-78"/>
                <a:cs typeface="Sakkal Majalla" panose="02000000000000000000" pitchFamily="2" charset="-78"/>
              </a:rPr>
              <a:t>0</a:t>
            </a:r>
            <a:r>
              <a:rPr lang="ar-BH" sz="3600" dirty="0">
                <a:latin typeface="Sakkal Majalla" panose="02000000000000000000" pitchFamily="2" charset="-78"/>
                <a:cs typeface="Sakkal Majalla" panose="02000000000000000000" pitchFamily="2" charset="-78"/>
              </a:rPr>
              <a:t> </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1331" y="1768582"/>
            <a:ext cx="373919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نُحلّل</a:t>
            </a:r>
            <a:r>
              <a:rPr lang="ar-BH" sz="2800" dirty="0">
                <a:solidFill>
                  <a:srgbClr val="0C6DFF"/>
                </a:solidFill>
                <a:latin typeface="Sakkal Majalla" panose="02000000000000000000" pitchFamily="2" charset="-78"/>
                <a:cs typeface="Sakkal Majalla" panose="02000000000000000000" pitchFamily="2" charset="-78"/>
              </a:rPr>
              <a:t> ثلاثية الحدود المكتوبة في أحد طرفي المعادلة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5948612" y="1917389"/>
            <a:ext cx="388303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 </a:t>
            </a:r>
            <a:r>
              <a:rPr lang="ar-BH" sz="3600" dirty="0">
                <a:solidFill>
                  <a:srgbClr val="FF0000"/>
                </a:solidFill>
                <a:latin typeface="Sakkal Majalla" panose="02000000000000000000" pitchFamily="2" charset="-78"/>
                <a:cs typeface="Sakkal Majalla" panose="02000000000000000000" pitchFamily="2" charset="-78"/>
              </a:rPr>
              <a:t>0</a:t>
            </a:r>
            <a:r>
              <a:rPr lang="ar-BH" sz="3600" dirty="0">
                <a:latin typeface="Sakkal Majalla" panose="02000000000000000000" pitchFamily="2" charset="-78"/>
                <a:cs typeface="Sakkal Majalla" panose="02000000000000000000" pitchFamily="2" charset="-78"/>
              </a:rPr>
              <a:t>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63968" y="106539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79318" y="1170216"/>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4715429" y="1038211"/>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27</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4715429" y="1484828"/>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9</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339720" y="1167765"/>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0C2746A-4840-418C-B0BA-935EF1DC44E1}"/>
              </a:ext>
            </a:extLst>
          </p:cNvPr>
          <p:cNvSpPr txBox="1"/>
          <p:nvPr/>
        </p:nvSpPr>
        <p:spPr>
          <a:xfrm>
            <a:off x="5186501" y="1484828"/>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4767493" y="1484828"/>
            <a:ext cx="518074"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9</a:t>
            </a:r>
            <a:endParaRPr lang="en-US" sz="2800" dirty="0">
              <a:solidFill>
                <a:schemeClr val="tx1"/>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563812" y="1904984"/>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7057261" y="1904984"/>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522600" y="977859"/>
            <a:ext cx="615760"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CF13A30-F433-4104-AC1E-5FFC78836FF7}"/>
              </a:ext>
            </a:extLst>
          </p:cNvPr>
          <p:cNvSpPr txBox="1"/>
          <p:nvPr/>
        </p:nvSpPr>
        <p:spPr>
          <a:xfrm>
            <a:off x="230472" y="2780702"/>
            <a:ext cx="3680290"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نساوي  كل عامل بالصفر باستعمال خاصية الضرب الصفري</a:t>
            </a:r>
            <a:endParaRPr lang="en-US" dirty="0"/>
          </a:p>
        </p:txBody>
      </p:sp>
      <p:cxnSp>
        <p:nvCxnSpPr>
          <p:cNvPr id="46" name="Straight Connector 45">
            <a:extLst>
              <a:ext uri="{FF2B5EF4-FFF2-40B4-BE49-F238E27FC236}">
                <a16:creationId xmlns:a16="http://schemas.microsoft.com/office/drawing/2014/main" id="{C0C55216-6625-489A-ACBB-AC9A4C25EDCF}"/>
              </a:ext>
            </a:extLst>
          </p:cNvPr>
          <p:cNvCxnSpPr>
            <a:cxnSpLocks/>
          </p:cNvCxnSpPr>
          <p:nvPr/>
        </p:nvCxnSpPr>
        <p:spPr>
          <a:xfrm>
            <a:off x="8149897" y="3017285"/>
            <a:ext cx="0" cy="1132688"/>
          </a:xfrm>
          <a:prstGeom prst="line">
            <a:avLst/>
          </a:prstGeom>
          <a:ln w="28575">
            <a:solidFill>
              <a:schemeClr val="tx1"/>
            </a:solidFill>
            <a:prstDash val="dash"/>
          </a:ln>
        </p:spPr>
        <p:style>
          <a:lnRef idx="3">
            <a:schemeClr val="accent2"/>
          </a:lnRef>
          <a:fillRef idx="0">
            <a:schemeClr val="accent2"/>
          </a:fillRef>
          <a:effectRef idx="2">
            <a:schemeClr val="accent2"/>
          </a:effectRef>
          <a:fontRef idx="minor">
            <a:schemeClr val="tx1"/>
          </a:fontRef>
        </p:style>
      </p:cxnSp>
      <p:sp>
        <p:nvSpPr>
          <p:cNvPr id="48" name="Rectangle 47">
            <a:extLst>
              <a:ext uri="{FF2B5EF4-FFF2-40B4-BE49-F238E27FC236}">
                <a16:creationId xmlns:a16="http://schemas.microsoft.com/office/drawing/2014/main" id="{7D2032D1-31EB-4472-83F3-92239ED38DC7}"/>
              </a:ext>
            </a:extLst>
          </p:cNvPr>
          <p:cNvSpPr/>
          <p:nvPr/>
        </p:nvSpPr>
        <p:spPr>
          <a:xfrm>
            <a:off x="7797659" y="2471434"/>
            <a:ext cx="595184" cy="584775"/>
          </a:xfrm>
          <a:prstGeom prst="rect">
            <a:avLst/>
          </a:prstGeom>
          <a:ln>
            <a:noFill/>
          </a:ln>
        </p:spPr>
        <p:txBody>
          <a:bodyPr wrap="square">
            <a:spAutoFit/>
          </a:bodyPr>
          <a:lstStyle/>
          <a:p>
            <a:pPr algn="r" rtl="1"/>
            <a:r>
              <a:rPr lang="ar-BH" sz="3200" dirty="0">
                <a:solidFill>
                  <a:srgbClr val="FF0000"/>
                </a:solidFill>
                <a:latin typeface="Sakkal Majalla" panose="02000000000000000000" pitchFamily="2" charset="-78"/>
                <a:cs typeface="Sakkal Majalla" panose="02000000000000000000" pitchFamily="2" charset="-78"/>
              </a:rPr>
              <a:t>أو</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49" name="Rectangle 48">
            <a:extLst>
              <a:ext uri="{FF2B5EF4-FFF2-40B4-BE49-F238E27FC236}">
                <a16:creationId xmlns:a16="http://schemas.microsoft.com/office/drawing/2014/main" id="{8FC8169D-2FF0-4789-BFDC-D239E70DA8E0}"/>
              </a:ext>
            </a:extLst>
          </p:cNvPr>
          <p:cNvSpPr/>
          <p:nvPr/>
        </p:nvSpPr>
        <p:spPr>
          <a:xfrm>
            <a:off x="8396622" y="2699071"/>
            <a:ext cx="2181181"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 + 3    = </a:t>
            </a:r>
            <a:r>
              <a:rPr lang="ar-BH" sz="3200" dirty="0">
                <a:solidFill>
                  <a:srgbClr val="FF0000"/>
                </a:solidFill>
                <a:latin typeface="Sakkal Majalla" panose="02000000000000000000" pitchFamily="2" charset="-78"/>
                <a:cs typeface="Sakkal Majalla" panose="02000000000000000000" pitchFamily="2" charset="-78"/>
              </a:rPr>
              <a:t>٠</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F654B7A4-C3EB-403F-9073-8977325D60F8}"/>
              </a:ext>
            </a:extLst>
          </p:cNvPr>
          <p:cNvSpPr/>
          <p:nvPr/>
        </p:nvSpPr>
        <p:spPr>
          <a:xfrm>
            <a:off x="5720499" y="2699071"/>
            <a:ext cx="2028882"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 + 9   = </a:t>
            </a:r>
            <a:r>
              <a:rPr lang="ar-BH" sz="3200" dirty="0">
                <a:solidFill>
                  <a:srgbClr val="FF0000"/>
                </a:solidFill>
                <a:latin typeface="Sakkal Majalla" panose="02000000000000000000" pitchFamily="2" charset="-78"/>
                <a:cs typeface="Sakkal Majalla" panose="02000000000000000000" pitchFamily="2" charset="-78"/>
              </a:rPr>
              <a:t>٠</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1" name="Rectangle 50">
            <a:extLst>
              <a:ext uri="{FF2B5EF4-FFF2-40B4-BE49-F238E27FC236}">
                <a16:creationId xmlns:a16="http://schemas.microsoft.com/office/drawing/2014/main" id="{6FCFB765-3EA6-4432-9B2D-ADB7FD1FCC95}"/>
              </a:ext>
            </a:extLst>
          </p:cNvPr>
          <p:cNvSpPr/>
          <p:nvPr/>
        </p:nvSpPr>
        <p:spPr>
          <a:xfrm>
            <a:off x="9518840" y="3053345"/>
            <a:ext cx="697079"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3</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53" name="Rectangle 52">
            <a:extLst>
              <a:ext uri="{FF2B5EF4-FFF2-40B4-BE49-F238E27FC236}">
                <a16:creationId xmlns:a16="http://schemas.microsoft.com/office/drawing/2014/main" id="{FC2382BB-5214-4F2D-8C45-849BE620A8BB}"/>
              </a:ext>
            </a:extLst>
          </p:cNvPr>
          <p:cNvSpPr/>
          <p:nvPr/>
        </p:nvSpPr>
        <p:spPr>
          <a:xfrm>
            <a:off x="8798256" y="3053345"/>
            <a:ext cx="653612"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3</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54" name="Straight Connector 53">
            <a:extLst>
              <a:ext uri="{FF2B5EF4-FFF2-40B4-BE49-F238E27FC236}">
                <a16:creationId xmlns:a16="http://schemas.microsoft.com/office/drawing/2014/main" id="{AAE89152-CDDE-45F7-9FC4-72D1D4D181E5}"/>
              </a:ext>
            </a:extLst>
          </p:cNvPr>
          <p:cNvCxnSpPr/>
          <p:nvPr/>
        </p:nvCxnSpPr>
        <p:spPr>
          <a:xfrm flipH="1">
            <a:off x="9714859" y="2758496"/>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CAD709-84B1-4FAA-94B4-432B765BE207}"/>
              </a:ext>
            </a:extLst>
          </p:cNvPr>
          <p:cNvCxnSpPr/>
          <p:nvPr/>
        </p:nvCxnSpPr>
        <p:spPr>
          <a:xfrm flipH="1">
            <a:off x="9677032" y="3096192"/>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7E3AD96-AB64-40B6-BDD0-A93993AC307B}"/>
              </a:ext>
            </a:extLst>
          </p:cNvPr>
          <p:cNvSpPr/>
          <p:nvPr/>
        </p:nvSpPr>
        <p:spPr>
          <a:xfrm>
            <a:off x="9365034" y="3571572"/>
            <a:ext cx="668557"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7" name="Rectangle 56">
            <a:extLst>
              <a:ext uri="{FF2B5EF4-FFF2-40B4-BE49-F238E27FC236}">
                <a16:creationId xmlns:a16="http://schemas.microsoft.com/office/drawing/2014/main" id="{A97586E5-3355-42CD-A238-08130697C999}"/>
              </a:ext>
            </a:extLst>
          </p:cNvPr>
          <p:cNvSpPr/>
          <p:nvPr/>
        </p:nvSpPr>
        <p:spPr>
          <a:xfrm>
            <a:off x="8464414" y="3571572"/>
            <a:ext cx="1133035" cy="584775"/>
          </a:xfrm>
          <a:prstGeom prst="rect">
            <a:avLst/>
          </a:prstGeom>
          <a:ln>
            <a:noFill/>
          </a:ln>
        </p:spPr>
        <p:txBody>
          <a:bodyPr wrap="square">
            <a:spAutoFit/>
          </a:bodyPr>
          <a:lstStyle/>
          <a:p>
            <a:pPr algn="r" rtl="1"/>
            <a:r>
              <a:rPr lang="ar-BH" sz="3200">
                <a:latin typeface="Sakkal Majalla" panose="02000000000000000000" pitchFamily="2" charset="-78"/>
                <a:cs typeface="Sakkal Majalla" panose="02000000000000000000" pitchFamily="2" charset="-78"/>
              </a:rPr>
              <a:t>=   </a:t>
            </a:r>
            <a:r>
              <a:rPr lang="ar-BH" sz="3200" dirty="0">
                <a:latin typeface="Sakkal Majalla" panose="02000000000000000000" pitchFamily="2" charset="-78"/>
                <a:cs typeface="Sakkal Majalla" panose="02000000000000000000" pitchFamily="2" charset="-78"/>
              </a:rPr>
              <a:t>-3</a:t>
            </a:r>
            <a:endParaRPr lang="en-US" altLang="en-US" sz="3200" dirty="0">
              <a:latin typeface="Sakkal Majalla" panose="02000000000000000000" pitchFamily="2" charset="-78"/>
              <a:cs typeface="Sakkal Majalla" panose="02000000000000000000" pitchFamily="2" charset="-78"/>
            </a:endParaRPr>
          </a:p>
        </p:txBody>
      </p:sp>
      <p:sp>
        <p:nvSpPr>
          <p:cNvPr id="58" name="Rectangle 57">
            <a:extLst>
              <a:ext uri="{FF2B5EF4-FFF2-40B4-BE49-F238E27FC236}">
                <a16:creationId xmlns:a16="http://schemas.microsoft.com/office/drawing/2014/main" id="{D2AC7E37-259D-48BA-841E-E5063541B4DB}"/>
              </a:ext>
            </a:extLst>
          </p:cNvPr>
          <p:cNvSpPr/>
          <p:nvPr/>
        </p:nvSpPr>
        <p:spPr>
          <a:xfrm>
            <a:off x="6609952" y="3053345"/>
            <a:ext cx="726626"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9</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59" name="Rectangle 58">
            <a:extLst>
              <a:ext uri="{FF2B5EF4-FFF2-40B4-BE49-F238E27FC236}">
                <a16:creationId xmlns:a16="http://schemas.microsoft.com/office/drawing/2014/main" id="{15B3A238-B138-4076-93E3-C740C1458FA0}"/>
              </a:ext>
            </a:extLst>
          </p:cNvPr>
          <p:cNvSpPr/>
          <p:nvPr/>
        </p:nvSpPr>
        <p:spPr>
          <a:xfrm>
            <a:off x="5771308" y="3073593"/>
            <a:ext cx="858439"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9</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a16="http://schemas.microsoft.com/office/drawing/2014/main" id="{C90B22ED-F08C-4EF2-AF49-168981913B00}"/>
              </a:ext>
            </a:extLst>
          </p:cNvPr>
          <p:cNvCxnSpPr/>
          <p:nvPr/>
        </p:nvCxnSpPr>
        <p:spPr>
          <a:xfrm flipH="1">
            <a:off x="6848999" y="2683621"/>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A11496-9D9D-407D-A66B-6423E10160F9}"/>
              </a:ext>
            </a:extLst>
          </p:cNvPr>
          <p:cNvCxnSpPr/>
          <p:nvPr/>
        </p:nvCxnSpPr>
        <p:spPr>
          <a:xfrm flipH="1">
            <a:off x="6850737" y="3083202"/>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95498A4-0CBE-4432-A0A2-BAA1F8A3B409}"/>
              </a:ext>
            </a:extLst>
          </p:cNvPr>
          <p:cNvSpPr/>
          <p:nvPr/>
        </p:nvSpPr>
        <p:spPr>
          <a:xfrm>
            <a:off x="6579984" y="3571572"/>
            <a:ext cx="739203"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id="{B50BA573-1D7A-49E4-8642-D146B157AE2F}"/>
              </a:ext>
            </a:extLst>
          </p:cNvPr>
          <p:cNvSpPr/>
          <p:nvPr/>
        </p:nvSpPr>
        <p:spPr>
          <a:xfrm>
            <a:off x="5816533" y="3571572"/>
            <a:ext cx="982284"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   -9</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74" name="TextBox 73">
            <a:extLst>
              <a:ext uri="{FF2B5EF4-FFF2-40B4-BE49-F238E27FC236}">
                <a16:creationId xmlns:a16="http://schemas.microsoft.com/office/drawing/2014/main" id="{5E6E1652-6C55-4EF6-9158-56B0000C9C95}"/>
              </a:ext>
            </a:extLst>
          </p:cNvPr>
          <p:cNvSpPr txBox="1"/>
          <p:nvPr/>
        </p:nvSpPr>
        <p:spPr>
          <a:xfrm>
            <a:off x="1560887" y="3901516"/>
            <a:ext cx="2313859"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نحلّ كل معادلة</a:t>
            </a:r>
            <a:endParaRPr lang="en-US" dirty="0"/>
          </a:p>
        </p:txBody>
      </p:sp>
      <p:sp>
        <p:nvSpPr>
          <p:cNvPr id="75" name="TextBox 74">
            <a:extLst>
              <a:ext uri="{FF2B5EF4-FFF2-40B4-BE49-F238E27FC236}">
                <a16:creationId xmlns:a16="http://schemas.microsoft.com/office/drawing/2014/main" id="{9665DCBF-EFAA-4F37-81C7-D83F0A465384}"/>
              </a:ext>
            </a:extLst>
          </p:cNvPr>
          <p:cNvSpPr txBox="1"/>
          <p:nvPr/>
        </p:nvSpPr>
        <p:spPr>
          <a:xfrm>
            <a:off x="82606" y="4609549"/>
            <a:ext cx="3791991"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نتحقق من الحل بالتعويض عن </a:t>
            </a:r>
            <a:r>
              <a:rPr lang="ar-BH" dirty="0">
                <a:solidFill>
                  <a:srgbClr val="FF0000"/>
                </a:solidFill>
              </a:rPr>
              <a:t>س</a:t>
            </a:r>
            <a:r>
              <a:rPr lang="ar-BH" dirty="0"/>
              <a:t> بكل من </a:t>
            </a:r>
            <a:r>
              <a:rPr lang="ar-BH" dirty="0">
                <a:solidFill>
                  <a:srgbClr val="FF0000"/>
                </a:solidFill>
              </a:rPr>
              <a:t>- 3</a:t>
            </a:r>
            <a:r>
              <a:rPr lang="ar-BH" dirty="0"/>
              <a:t>، </a:t>
            </a:r>
            <a:r>
              <a:rPr lang="ar-BH" dirty="0">
                <a:solidFill>
                  <a:srgbClr val="FF0000"/>
                </a:solidFill>
              </a:rPr>
              <a:t>- ٩</a:t>
            </a:r>
            <a:r>
              <a:rPr lang="ar-BH" dirty="0"/>
              <a:t> في المعادلة الأصلية.</a:t>
            </a:r>
            <a:endParaRPr lang="en-US" dirty="0"/>
          </a:p>
        </p:txBody>
      </p:sp>
      <p:sp>
        <p:nvSpPr>
          <p:cNvPr id="82" name="TextBox 81">
            <a:extLst>
              <a:ext uri="{FF2B5EF4-FFF2-40B4-BE49-F238E27FC236}">
                <a16:creationId xmlns:a16="http://schemas.microsoft.com/office/drawing/2014/main" id="{E8F4044B-CBF0-4950-A754-0D2F13267556}"/>
              </a:ext>
            </a:extLst>
          </p:cNvPr>
          <p:cNvSpPr txBox="1"/>
          <p:nvPr/>
        </p:nvSpPr>
        <p:spPr>
          <a:xfrm>
            <a:off x="9288245" y="4404052"/>
            <a:ext cx="2414552" cy="523220"/>
          </a:xfrm>
          <a:prstGeom prst="rect">
            <a:avLst/>
          </a:prstGeom>
          <a:noFill/>
        </p:spPr>
        <p:txBody>
          <a:bodyPr wrap="square">
            <a:spAutoFit/>
          </a:bodyPr>
          <a:lstStyle/>
          <a:p>
            <a:pPr algn="r" rtl="1"/>
            <a:r>
              <a:rPr lang="ar-BH" sz="2800" dirty="0">
                <a:latin typeface="Sakkal Majalla" panose="02000000000000000000" pitchFamily="2" charset="-78"/>
                <a:cs typeface="Sakkal Majalla" panose="02000000000000000000" pitchFamily="2" charset="-78"/>
              </a:rPr>
              <a:t>س</a:t>
            </a:r>
            <a:r>
              <a:rPr lang="ar-SA" sz="2800" spc="-100" baseline="30000" dirty="0">
                <a:latin typeface="Sakkal Majalla" panose="02000000000000000000" pitchFamily="2" charset="-78"/>
                <a:cs typeface="Sakkal Majalla" panose="02000000000000000000" pitchFamily="2" charset="-78"/>
              </a:rPr>
              <a:t>2</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+ 12س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27 =0 </a:t>
            </a:r>
            <a:endParaRPr lang="en-US" sz="2800" dirty="0"/>
          </a:p>
        </p:txBody>
      </p:sp>
      <p:sp>
        <p:nvSpPr>
          <p:cNvPr id="83" name="TextBox 82">
            <a:extLst>
              <a:ext uri="{FF2B5EF4-FFF2-40B4-BE49-F238E27FC236}">
                <a16:creationId xmlns:a16="http://schemas.microsoft.com/office/drawing/2014/main" id="{BD36BEE1-6F7E-46F6-99AB-9E6C1AE980A6}"/>
              </a:ext>
            </a:extLst>
          </p:cNvPr>
          <p:cNvSpPr txBox="1"/>
          <p:nvPr/>
        </p:nvSpPr>
        <p:spPr>
          <a:xfrm>
            <a:off x="8933308" y="4849952"/>
            <a:ext cx="2811871" cy="523220"/>
          </a:xfrm>
          <a:prstGeom prst="rect">
            <a:avLst/>
          </a:prstGeom>
          <a:noFill/>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FF0000"/>
                </a:solidFill>
                <a:latin typeface="Sakkal Majalla" panose="02000000000000000000" pitchFamily="2" charset="-78"/>
                <a:cs typeface="Sakkal Majalla" panose="02000000000000000000" pitchFamily="2" charset="-78"/>
              </a:rPr>
              <a:t>-3</a:t>
            </a:r>
            <a:r>
              <a:rPr lang="ar-BH" sz="2800" dirty="0">
                <a:latin typeface="Sakkal Majalla" panose="02000000000000000000" pitchFamily="2" charset="-78"/>
                <a:cs typeface="Sakkal Majalla" panose="02000000000000000000" pitchFamily="2" charset="-78"/>
              </a:rPr>
              <a:t>)</a:t>
            </a:r>
            <a:r>
              <a:rPr lang="ar-SA" sz="2800" spc="-100" baseline="30000" dirty="0">
                <a:latin typeface="Sakkal Majalla" panose="02000000000000000000" pitchFamily="2" charset="-78"/>
                <a:cs typeface="Sakkal Majalla" panose="02000000000000000000" pitchFamily="2" charset="-78"/>
              </a:rPr>
              <a:t>2</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+ 12(</a:t>
            </a:r>
            <a:r>
              <a:rPr lang="ar-BH" sz="2800" dirty="0">
                <a:solidFill>
                  <a:srgbClr val="FF0000"/>
                </a:solidFill>
                <a:latin typeface="Sakkal Majalla" panose="02000000000000000000" pitchFamily="2" charset="-78"/>
                <a:cs typeface="Sakkal Majalla" panose="02000000000000000000" pitchFamily="2" charset="-78"/>
              </a:rPr>
              <a:t>-3</a:t>
            </a:r>
            <a:r>
              <a:rPr lang="ar-BH"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27 =0 </a:t>
            </a:r>
            <a:endParaRPr lang="en-US" sz="2800" dirty="0"/>
          </a:p>
        </p:txBody>
      </p:sp>
      <p:sp>
        <p:nvSpPr>
          <p:cNvPr id="84" name="TextBox 83">
            <a:extLst>
              <a:ext uri="{FF2B5EF4-FFF2-40B4-BE49-F238E27FC236}">
                <a16:creationId xmlns:a16="http://schemas.microsoft.com/office/drawing/2014/main" id="{1663289F-7C94-4B0F-8B0A-6D3141AD9F4C}"/>
              </a:ext>
            </a:extLst>
          </p:cNvPr>
          <p:cNvSpPr txBox="1"/>
          <p:nvPr/>
        </p:nvSpPr>
        <p:spPr>
          <a:xfrm>
            <a:off x="9429115" y="5295852"/>
            <a:ext cx="2273682" cy="523220"/>
          </a:xfrm>
          <a:prstGeom prst="rect">
            <a:avLst/>
          </a:prstGeom>
          <a:noFill/>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9 </a:t>
            </a:r>
            <a:r>
              <a:rPr lang="ar-BH" sz="2800" dirty="0">
                <a:latin typeface="Sakkal Majalla" panose="02000000000000000000" pitchFamily="2" charset="-78"/>
                <a:cs typeface="Sakkal Majalla" panose="02000000000000000000" pitchFamily="2" charset="-78"/>
              </a:rPr>
              <a:t>+ (</a:t>
            </a:r>
            <a:r>
              <a:rPr lang="ar-BH" sz="2800" dirty="0">
                <a:solidFill>
                  <a:srgbClr val="FF0000"/>
                </a:solidFill>
                <a:latin typeface="Sakkal Majalla" panose="02000000000000000000" pitchFamily="2" charset="-78"/>
                <a:cs typeface="Sakkal Majalla" panose="02000000000000000000" pitchFamily="2" charset="-78"/>
              </a:rPr>
              <a:t>-36</a:t>
            </a:r>
            <a:r>
              <a:rPr lang="ar-BH"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27 =0 </a:t>
            </a:r>
            <a:endParaRPr lang="en-US" sz="2800" dirty="0"/>
          </a:p>
        </p:txBody>
      </p:sp>
      <p:sp>
        <p:nvSpPr>
          <p:cNvPr id="85" name="TextBox 84">
            <a:extLst>
              <a:ext uri="{FF2B5EF4-FFF2-40B4-BE49-F238E27FC236}">
                <a16:creationId xmlns:a16="http://schemas.microsoft.com/office/drawing/2014/main" id="{3185B32B-087B-4AF1-8EA2-48E04AE867D6}"/>
              </a:ext>
            </a:extLst>
          </p:cNvPr>
          <p:cNvSpPr txBox="1"/>
          <p:nvPr/>
        </p:nvSpPr>
        <p:spPr>
          <a:xfrm>
            <a:off x="10215919" y="5741753"/>
            <a:ext cx="936833" cy="584775"/>
          </a:xfrm>
          <a:prstGeom prst="rect">
            <a:avLst/>
          </a:prstGeom>
          <a:noFill/>
        </p:spPr>
        <p:txBody>
          <a:bodyPr wrap="square">
            <a:spAutoFit/>
          </a:bodyPr>
          <a:lstStyle/>
          <a:p>
            <a:pPr algn="r" rtl="1"/>
            <a:r>
              <a:rPr lang="ar-BH" sz="3200" dirty="0">
                <a:latin typeface="Sakkal Majalla" panose="02000000000000000000" pitchFamily="2" charset="-78"/>
                <a:cs typeface="Sakkal Majalla" panose="02000000000000000000" pitchFamily="2" charset="-78"/>
              </a:rPr>
              <a:t>0 =0 </a:t>
            </a:r>
            <a:endParaRPr lang="en-US" sz="3200" dirty="0"/>
          </a:p>
        </p:txBody>
      </p:sp>
      <p:pic>
        <p:nvPicPr>
          <p:cNvPr id="86" name="Picture 85">
            <a:extLst>
              <a:ext uri="{FF2B5EF4-FFF2-40B4-BE49-F238E27FC236}">
                <a16:creationId xmlns:a16="http://schemas.microsoft.com/office/drawing/2014/main" id="{715D9FC8-B990-474B-8C27-2D81F0F5D29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087559" y="5856943"/>
            <a:ext cx="356413" cy="321676"/>
          </a:xfrm>
          <a:prstGeom prst="rect">
            <a:avLst/>
          </a:prstGeom>
        </p:spPr>
      </p:pic>
      <p:sp>
        <p:nvSpPr>
          <p:cNvPr id="87" name="Rectangle 86">
            <a:extLst>
              <a:ext uri="{FF2B5EF4-FFF2-40B4-BE49-F238E27FC236}">
                <a16:creationId xmlns:a16="http://schemas.microsoft.com/office/drawing/2014/main" id="{9E208290-0F10-4F00-AD38-0970F2428425}"/>
              </a:ext>
            </a:extLst>
          </p:cNvPr>
          <p:cNvSpPr/>
          <p:nvPr/>
        </p:nvSpPr>
        <p:spPr>
          <a:xfrm>
            <a:off x="9214219" y="4696771"/>
            <a:ext cx="334336" cy="523220"/>
          </a:xfrm>
          <a:prstGeom prst="rect">
            <a:avLst/>
          </a:prstGeom>
          <a:ln>
            <a:noFill/>
          </a:ln>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a:t>
            </a:r>
            <a:endParaRPr lang="ar-SA" sz="2800" baseline="30000" dirty="0">
              <a:solidFill>
                <a:srgbClr val="FF0000"/>
              </a:solidFill>
              <a:latin typeface="Sakkal Majalla" panose="02000000000000000000" pitchFamily="2" charset="-78"/>
              <a:cs typeface="Sakkal Majalla" panose="02000000000000000000" pitchFamily="2" charset="-78"/>
            </a:endParaRPr>
          </a:p>
        </p:txBody>
      </p:sp>
      <p:sp>
        <p:nvSpPr>
          <p:cNvPr id="88" name="Rectangle 87">
            <a:extLst>
              <a:ext uri="{FF2B5EF4-FFF2-40B4-BE49-F238E27FC236}">
                <a16:creationId xmlns:a16="http://schemas.microsoft.com/office/drawing/2014/main" id="{9C8A3DCC-3C24-4F9D-9E4A-44039E8E04B6}"/>
              </a:ext>
            </a:extLst>
          </p:cNvPr>
          <p:cNvSpPr/>
          <p:nvPr/>
        </p:nvSpPr>
        <p:spPr>
          <a:xfrm>
            <a:off x="9726513" y="5154599"/>
            <a:ext cx="334336" cy="523220"/>
          </a:xfrm>
          <a:prstGeom prst="rect">
            <a:avLst/>
          </a:prstGeom>
          <a:ln>
            <a:noFill/>
          </a:ln>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a:t>
            </a:r>
            <a:endParaRPr lang="ar-SA" sz="2800" baseline="30000" dirty="0">
              <a:solidFill>
                <a:srgbClr val="FF0000"/>
              </a:solidFill>
              <a:latin typeface="Sakkal Majalla" panose="02000000000000000000" pitchFamily="2" charset="-78"/>
              <a:cs typeface="Sakkal Majalla" panose="02000000000000000000" pitchFamily="2" charset="-78"/>
            </a:endParaRPr>
          </a:p>
        </p:txBody>
      </p:sp>
      <p:sp>
        <p:nvSpPr>
          <p:cNvPr id="89" name="TextBox 88">
            <a:extLst>
              <a:ext uri="{FF2B5EF4-FFF2-40B4-BE49-F238E27FC236}">
                <a16:creationId xmlns:a16="http://schemas.microsoft.com/office/drawing/2014/main" id="{B7C9A1D4-922A-470E-917D-4900A3F032DA}"/>
              </a:ext>
            </a:extLst>
          </p:cNvPr>
          <p:cNvSpPr txBox="1"/>
          <p:nvPr/>
        </p:nvSpPr>
        <p:spPr>
          <a:xfrm>
            <a:off x="5501355" y="4404052"/>
            <a:ext cx="2414552" cy="523220"/>
          </a:xfrm>
          <a:prstGeom prst="rect">
            <a:avLst/>
          </a:prstGeom>
          <a:noFill/>
        </p:spPr>
        <p:txBody>
          <a:bodyPr wrap="square">
            <a:spAutoFit/>
          </a:bodyPr>
          <a:lstStyle/>
          <a:p>
            <a:pPr algn="r" rtl="1"/>
            <a:r>
              <a:rPr lang="ar-BH" sz="2800" dirty="0">
                <a:latin typeface="Sakkal Majalla" panose="02000000000000000000" pitchFamily="2" charset="-78"/>
                <a:cs typeface="Sakkal Majalla" panose="02000000000000000000" pitchFamily="2" charset="-78"/>
              </a:rPr>
              <a:t>س</a:t>
            </a:r>
            <a:r>
              <a:rPr lang="ar-SA" sz="2800" spc="-100" baseline="30000" dirty="0">
                <a:latin typeface="Sakkal Majalla" panose="02000000000000000000" pitchFamily="2" charset="-78"/>
                <a:cs typeface="Sakkal Majalla" panose="02000000000000000000" pitchFamily="2" charset="-78"/>
              </a:rPr>
              <a:t>2</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+ 12س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27 =0 </a:t>
            </a:r>
            <a:endParaRPr lang="en-US" sz="2800" dirty="0"/>
          </a:p>
        </p:txBody>
      </p:sp>
      <p:sp>
        <p:nvSpPr>
          <p:cNvPr id="90" name="TextBox 89">
            <a:extLst>
              <a:ext uri="{FF2B5EF4-FFF2-40B4-BE49-F238E27FC236}">
                <a16:creationId xmlns:a16="http://schemas.microsoft.com/office/drawing/2014/main" id="{C06B3F65-BDC5-4F10-91AB-F1F832F9C883}"/>
              </a:ext>
            </a:extLst>
          </p:cNvPr>
          <p:cNvSpPr txBox="1"/>
          <p:nvPr/>
        </p:nvSpPr>
        <p:spPr>
          <a:xfrm>
            <a:off x="5146418" y="4849952"/>
            <a:ext cx="2811871" cy="523220"/>
          </a:xfrm>
          <a:prstGeom prst="rect">
            <a:avLst/>
          </a:prstGeom>
          <a:noFill/>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FF0000"/>
                </a:solidFill>
                <a:latin typeface="Sakkal Majalla" panose="02000000000000000000" pitchFamily="2" charset="-78"/>
                <a:cs typeface="Sakkal Majalla" panose="02000000000000000000" pitchFamily="2" charset="-78"/>
              </a:rPr>
              <a:t>-9</a:t>
            </a:r>
            <a:r>
              <a:rPr lang="ar-BH" sz="2800" dirty="0">
                <a:latin typeface="Sakkal Majalla" panose="02000000000000000000" pitchFamily="2" charset="-78"/>
                <a:cs typeface="Sakkal Majalla" panose="02000000000000000000" pitchFamily="2" charset="-78"/>
              </a:rPr>
              <a:t>)</a:t>
            </a:r>
            <a:r>
              <a:rPr lang="ar-SA" sz="2800" spc="-100" baseline="30000" dirty="0">
                <a:latin typeface="Sakkal Majalla" panose="02000000000000000000" pitchFamily="2" charset="-78"/>
                <a:cs typeface="Sakkal Majalla" panose="02000000000000000000" pitchFamily="2" charset="-78"/>
              </a:rPr>
              <a:t>2</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+ 12(</a:t>
            </a:r>
            <a:r>
              <a:rPr lang="ar-BH" sz="2800" dirty="0">
                <a:solidFill>
                  <a:srgbClr val="FF0000"/>
                </a:solidFill>
                <a:latin typeface="Sakkal Majalla" panose="02000000000000000000" pitchFamily="2" charset="-78"/>
                <a:cs typeface="Sakkal Majalla" panose="02000000000000000000" pitchFamily="2" charset="-78"/>
              </a:rPr>
              <a:t>-9</a:t>
            </a:r>
            <a:r>
              <a:rPr lang="ar-BH"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27 =0 </a:t>
            </a:r>
            <a:endParaRPr lang="en-US" sz="2800" dirty="0"/>
          </a:p>
        </p:txBody>
      </p:sp>
      <p:sp>
        <p:nvSpPr>
          <p:cNvPr id="91" name="TextBox 90">
            <a:extLst>
              <a:ext uri="{FF2B5EF4-FFF2-40B4-BE49-F238E27FC236}">
                <a16:creationId xmlns:a16="http://schemas.microsoft.com/office/drawing/2014/main" id="{C03A0F60-6A96-49B7-AC53-FFE6B04237A5}"/>
              </a:ext>
            </a:extLst>
          </p:cNvPr>
          <p:cNvSpPr txBox="1"/>
          <p:nvPr/>
        </p:nvSpPr>
        <p:spPr>
          <a:xfrm>
            <a:off x="5427329" y="5295852"/>
            <a:ext cx="2488578" cy="523220"/>
          </a:xfrm>
          <a:prstGeom prst="rect">
            <a:avLst/>
          </a:prstGeom>
          <a:noFill/>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81 </a:t>
            </a:r>
            <a:r>
              <a:rPr lang="ar-BH" sz="2800" dirty="0">
                <a:latin typeface="Sakkal Majalla" panose="02000000000000000000" pitchFamily="2" charset="-78"/>
                <a:cs typeface="Sakkal Majalla" panose="02000000000000000000" pitchFamily="2" charset="-78"/>
              </a:rPr>
              <a:t>+ (</a:t>
            </a:r>
            <a:r>
              <a:rPr lang="ar-BH" sz="2800" dirty="0">
                <a:solidFill>
                  <a:srgbClr val="FF0000"/>
                </a:solidFill>
                <a:latin typeface="Sakkal Majalla" panose="02000000000000000000" pitchFamily="2" charset="-78"/>
                <a:cs typeface="Sakkal Majalla" panose="02000000000000000000" pitchFamily="2" charset="-78"/>
              </a:rPr>
              <a:t>-108</a:t>
            </a:r>
            <a:r>
              <a:rPr lang="ar-BH"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27 =0 </a:t>
            </a:r>
            <a:endParaRPr lang="en-US" sz="2800" dirty="0"/>
          </a:p>
        </p:txBody>
      </p:sp>
      <p:sp>
        <p:nvSpPr>
          <p:cNvPr id="92" name="TextBox 91">
            <a:extLst>
              <a:ext uri="{FF2B5EF4-FFF2-40B4-BE49-F238E27FC236}">
                <a16:creationId xmlns:a16="http://schemas.microsoft.com/office/drawing/2014/main" id="{61B7E7FA-BD1E-4673-A2E3-170D174FB7C6}"/>
              </a:ext>
            </a:extLst>
          </p:cNvPr>
          <p:cNvSpPr txBox="1"/>
          <p:nvPr/>
        </p:nvSpPr>
        <p:spPr>
          <a:xfrm>
            <a:off x="6429029" y="5741753"/>
            <a:ext cx="936833" cy="584775"/>
          </a:xfrm>
          <a:prstGeom prst="rect">
            <a:avLst/>
          </a:prstGeom>
          <a:noFill/>
        </p:spPr>
        <p:txBody>
          <a:bodyPr wrap="square">
            <a:spAutoFit/>
          </a:bodyPr>
          <a:lstStyle/>
          <a:p>
            <a:pPr algn="r" rtl="1"/>
            <a:r>
              <a:rPr lang="ar-BH" sz="3200" dirty="0">
                <a:latin typeface="Sakkal Majalla" panose="02000000000000000000" pitchFamily="2" charset="-78"/>
                <a:cs typeface="Sakkal Majalla" panose="02000000000000000000" pitchFamily="2" charset="-78"/>
              </a:rPr>
              <a:t>0 =0 </a:t>
            </a:r>
            <a:endParaRPr lang="en-US" sz="3200" dirty="0"/>
          </a:p>
        </p:txBody>
      </p:sp>
      <p:pic>
        <p:nvPicPr>
          <p:cNvPr id="93" name="Picture 92">
            <a:extLst>
              <a:ext uri="{FF2B5EF4-FFF2-40B4-BE49-F238E27FC236}">
                <a16:creationId xmlns:a16="http://schemas.microsoft.com/office/drawing/2014/main" id="{6C124BB6-65D5-4F13-8AE5-4785384C403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00669" y="5856943"/>
            <a:ext cx="356413" cy="321676"/>
          </a:xfrm>
          <a:prstGeom prst="rect">
            <a:avLst/>
          </a:prstGeom>
        </p:spPr>
      </p:pic>
      <p:sp>
        <p:nvSpPr>
          <p:cNvPr id="94" name="Rectangle 93">
            <a:extLst>
              <a:ext uri="{FF2B5EF4-FFF2-40B4-BE49-F238E27FC236}">
                <a16:creationId xmlns:a16="http://schemas.microsoft.com/office/drawing/2014/main" id="{853172FC-ECD3-4A03-8FAB-4B40971E94B6}"/>
              </a:ext>
            </a:extLst>
          </p:cNvPr>
          <p:cNvSpPr/>
          <p:nvPr/>
        </p:nvSpPr>
        <p:spPr>
          <a:xfrm>
            <a:off x="5427329" y="4696771"/>
            <a:ext cx="334336" cy="523220"/>
          </a:xfrm>
          <a:prstGeom prst="rect">
            <a:avLst/>
          </a:prstGeom>
          <a:ln>
            <a:noFill/>
          </a:ln>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a:t>
            </a:r>
            <a:endParaRPr lang="ar-SA" sz="2800" baseline="30000" dirty="0">
              <a:solidFill>
                <a:srgbClr val="FF0000"/>
              </a:solidFill>
              <a:latin typeface="Sakkal Majalla" panose="02000000000000000000" pitchFamily="2" charset="-78"/>
              <a:cs typeface="Sakkal Majalla" panose="02000000000000000000" pitchFamily="2" charset="-78"/>
            </a:endParaRPr>
          </a:p>
        </p:txBody>
      </p:sp>
      <p:sp>
        <p:nvSpPr>
          <p:cNvPr id="95" name="Rectangle 94">
            <a:extLst>
              <a:ext uri="{FF2B5EF4-FFF2-40B4-BE49-F238E27FC236}">
                <a16:creationId xmlns:a16="http://schemas.microsoft.com/office/drawing/2014/main" id="{A0A59547-331A-4580-862A-68D17ECD7750}"/>
              </a:ext>
            </a:extLst>
          </p:cNvPr>
          <p:cNvSpPr/>
          <p:nvPr/>
        </p:nvSpPr>
        <p:spPr>
          <a:xfrm>
            <a:off x="5610439" y="5154599"/>
            <a:ext cx="334336" cy="523220"/>
          </a:xfrm>
          <a:prstGeom prst="rect">
            <a:avLst/>
          </a:prstGeom>
          <a:ln>
            <a:noFill/>
          </a:ln>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a:t>
            </a:r>
            <a:endParaRPr lang="ar-SA" sz="2800" baseline="30000" dirty="0">
              <a:solidFill>
                <a:srgbClr val="FF0000"/>
              </a:solidFill>
              <a:latin typeface="Sakkal Majalla" panose="02000000000000000000" pitchFamily="2" charset="-78"/>
              <a:cs typeface="Sakkal Majalla" panose="02000000000000000000" pitchFamily="2" charset="-78"/>
            </a:endParaRPr>
          </a:p>
        </p:txBody>
      </p:sp>
      <p:sp>
        <p:nvSpPr>
          <p:cNvPr id="97" name="Rectangle 96">
            <a:extLst>
              <a:ext uri="{FF2B5EF4-FFF2-40B4-BE49-F238E27FC236}">
                <a16:creationId xmlns:a16="http://schemas.microsoft.com/office/drawing/2014/main" id="{AC21F9DB-D619-4AAA-A4CD-C6D44D957F98}"/>
              </a:ext>
            </a:extLst>
          </p:cNvPr>
          <p:cNvSpPr/>
          <p:nvPr/>
        </p:nvSpPr>
        <p:spPr>
          <a:xfrm>
            <a:off x="10389311" y="3910902"/>
            <a:ext cx="1097930"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تحقق:</a:t>
            </a:r>
            <a:endParaRPr lang="ar-SA" sz="3600" dirty="0">
              <a:latin typeface="Sakkal Majalla" panose="02000000000000000000" pitchFamily="2" charset="-78"/>
              <a:cs typeface="Sakkal Majalla" panose="02000000000000000000" pitchFamily="2" charset="-78"/>
            </a:endParaRPr>
          </a:p>
        </p:txBody>
      </p:sp>
      <p:cxnSp>
        <p:nvCxnSpPr>
          <p:cNvPr id="98" name="Straight Connector 97">
            <a:extLst>
              <a:ext uri="{FF2B5EF4-FFF2-40B4-BE49-F238E27FC236}">
                <a16:creationId xmlns:a16="http://schemas.microsoft.com/office/drawing/2014/main" id="{78A45538-E371-4E3D-BC90-54A71C7F7690}"/>
              </a:ext>
            </a:extLst>
          </p:cNvPr>
          <p:cNvCxnSpPr>
            <a:cxnSpLocks/>
          </p:cNvCxnSpPr>
          <p:nvPr/>
        </p:nvCxnSpPr>
        <p:spPr>
          <a:xfrm flipH="1">
            <a:off x="5698361" y="4313617"/>
            <a:ext cx="4816343"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787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16667E-7 -3.7037E-6 L 0.02292 0.11274 " pathEditMode="relative" rAng="0" ptsTypes="AA">
                                      <p:cBhvr>
                                        <p:cTn id="42" dur="2000" fill="hold"/>
                                        <p:tgtEl>
                                          <p:spTgt spid="14"/>
                                        </p:tgtEl>
                                        <p:attrNameLst>
                                          <p:attrName>ppt_x</p:attrName>
                                          <p:attrName>ppt_y</p:attrName>
                                        </p:attrNameLst>
                                      </p:cBhvr>
                                      <p:rCtr x="1146" y="5625"/>
                                    </p:animMotion>
                                  </p:childTnLst>
                                </p:cTn>
                              </p:par>
                              <p:par>
                                <p:cTn id="43" presetID="42" presetClass="path" presetSubtype="0" accel="50000" decel="50000" fill="hold" grpId="0" nodeType="withEffect">
                                  <p:stCondLst>
                                    <p:cond delay="0"/>
                                  </p:stCondLst>
                                  <p:childTnLst>
                                    <p:animMotion origin="layout" path="M -1.45833E-6 -4.81481E-6 L -0.10377 0.1125 " pathEditMode="relative" rAng="0" ptsTypes="AA">
                                      <p:cBhvr>
                                        <p:cTn id="44" dur="2000" fill="hold"/>
                                        <p:tgtEl>
                                          <p:spTgt spid="20"/>
                                        </p:tgtEl>
                                        <p:attrNameLst>
                                          <p:attrName>ppt_x</p:attrName>
                                          <p:attrName>ppt_y</p:attrName>
                                        </p:attrNameLst>
                                      </p:cBhvr>
                                      <p:rCtr x="-5195" y="5625"/>
                                    </p:animMotion>
                                  </p:childTnLst>
                                </p:cTn>
                              </p:par>
                              <p:par>
                                <p:cTn id="45" presetID="1" presetClass="exit"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2" presetClass="entr" presetSubtype="2"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ppt_x</p:attrName>
                                        </p:attrNameLst>
                                      </p:cBhvr>
                                      <p:tavLst>
                                        <p:tav tm="0">
                                          <p:val>
                                            <p:strVal val="#ppt_x+#ppt_w*1.125000"/>
                                          </p:val>
                                        </p:tav>
                                        <p:tav tm="100000">
                                          <p:val>
                                            <p:strVal val="#ppt_x"/>
                                          </p:val>
                                        </p:tav>
                                      </p:tavLst>
                                    </p:anim>
                                    <p:animEffect transition="in" filter="wipe(left)">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p:tgtEl>
                                          <p:spTgt spid="28"/>
                                        </p:tgtEl>
                                        <p:attrNameLst>
                                          <p:attrName>ppt_x</p:attrName>
                                        </p:attrNameLst>
                                      </p:cBhvr>
                                      <p:tavLst>
                                        <p:tav tm="0">
                                          <p:val>
                                            <p:strVal val="#ppt_x+#ppt_w*1.125000"/>
                                          </p:val>
                                        </p:tav>
                                        <p:tav tm="100000">
                                          <p:val>
                                            <p:strVal val="#ppt_x"/>
                                          </p:val>
                                        </p:tav>
                                      </p:tavLst>
                                    </p:anim>
                                    <p:animEffect transition="in" filter="wipe(left)">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25"/>
                                        </p:tgtEl>
                                        <p:attrNameLst>
                                          <p:attrName>ppt_x</p:attrName>
                                        </p:attrNameLst>
                                      </p:cBhvr>
                                      <p:tavLst>
                                        <p:tav tm="0">
                                          <p:val>
                                            <p:strVal val="ppt_x"/>
                                          </p:val>
                                        </p:tav>
                                        <p:tav tm="100000">
                                          <p:val>
                                            <p:strVal val="ppt_x"/>
                                          </p:val>
                                        </p:tav>
                                      </p:tavLst>
                                    </p:anim>
                                    <p:anim calcmode="lin" valueType="num">
                                      <p:cBhvr additive="base">
                                        <p:cTn id="73" dur="500"/>
                                        <p:tgtEl>
                                          <p:spTgt spid="25"/>
                                        </p:tgtEl>
                                        <p:attrNameLst>
                                          <p:attrName>ppt_y</p:attrName>
                                        </p:attrNameLst>
                                      </p:cBhvr>
                                      <p:tavLst>
                                        <p:tav tm="0">
                                          <p:val>
                                            <p:strVal val="ppt_y"/>
                                          </p:val>
                                        </p:tav>
                                        <p:tav tm="100000">
                                          <p:val>
                                            <p:strVal val="1+ppt_h/2"/>
                                          </p:val>
                                        </p:tav>
                                      </p:tavLst>
                                    </p:anim>
                                    <p:set>
                                      <p:cBhvr>
                                        <p:cTn id="74" dur="1" fill="hold">
                                          <p:stCondLst>
                                            <p:cond delay="499"/>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42" presetClass="path" presetSubtype="0" accel="50000" decel="50000" fill="hold" grpId="1" nodeType="withEffect">
                                  <p:stCondLst>
                                    <p:cond delay="0"/>
                                  </p:stCondLst>
                                  <p:childTnLst>
                                    <p:animMotion origin="layout" path="M 2.08333E-6 -2.59259E-6 L 0.24036 0.06829 " pathEditMode="relative" rAng="0" ptsTypes="AA">
                                      <p:cBhvr>
                                        <p:cTn id="82" dur="2000" fill="hold"/>
                                        <p:tgtEl>
                                          <p:spTgt spid="36"/>
                                        </p:tgtEl>
                                        <p:attrNameLst>
                                          <p:attrName>ppt_x</p:attrName>
                                          <p:attrName>ppt_y</p:attrName>
                                        </p:attrNameLst>
                                      </p:cBhvr>
                                      <p:rCtr x="12018" y="3403"/>
                                    </p:animMotion>
                                  </p:childTnLst>
                                </p:cTn>
                              </p:par>
                              <p:par>
                                <p:cTn id="83" presetID="42" presetClass="path" presetSubtype="0" accel="50000" decel="50000" fill="hold" grpId="1" nodeType="withEffect">
                                  <p:stCondLst>
                                    <p:cond delay="0"/>
                                  </p:stCondLst>
                                  <p:childTnLst>
                                    <p:animMotion origin="layout" path="M 3.125E-6 -2.59259E-6 L 0.14883 0.06829 " pathEditMode="relative" rAng="0" ptsTypes="AA">
                                      <p:cBhvr>
                                        <p:cTn id="84" dur="2000" fill="hold"/>
                                        <p:tgtEl>
                                          <p:spTgt spid="37"/>
                                        </p:tgtEl>
                                        <p:attrNameLst>
                                          <p:attrName>ppt_x</p:attrName>
                                          <p:attrName>ppt_y</p:attrName>
                                        </p:attrNameLst>
                                      </p:cBhvr>
                                      <p:rCtr x="7435" y="3403"/>
                                    </p:animMotion>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1000"/>
                                        <p:tgtEl>
                                          <p:spTgt spid="40"/>
                                        </p:tgtEl>
                                      </p:cBhvr>
                                    </p:animEffect>
                                    <p:anim calcmode="lin" valueType="num">
                                      <p:cBhvr>
                                        <p:cTn id="90" dur="1000" fill="hold"/>
                                        <p:tgtEl>
                                          <p:spTgt spid="40"/>
                                        </p:tgtEl>
                                        <p:attrNameLst>
                                          <p:attrName>ppt_x</p:attrName>
                                        </p:attrNameLst>
                                      </p:cBhvr>
                                      <p:tavLst>
                                        <p:tav tm="0">
                                          <p:val>
                                            <p:strVal val="#ppt_x"/>
                                          </p:val>
                                        </p:tav>
                                        <p:tav tm="100000">
                                          <p:val>
                                            <p:strVal val="#ppt_x"/>
                                          </p:val>
                                        </p:tav>
                                      </p:tavLst>
                                    </p:anim>
                                    <p:anim calcmode="lin" valueType="num">
                                      <p:cBhvr>
                                        <p:cTn id="91" dur="1000" fill="hold"/>
                                        <p:tgtEl>
                                          <p:spTgt spid="40"/>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1000"/>
                                        <p:tgtEl>
                                          <p:spTgt spid="39"/>
                                        </p:tgtEl>
                                      </p:cBhvr>
                                    </p:animEffect>
                                    <p:anim calcmode="lin" valueType="num">
                                      <p:cBhvr>
                                        <p:cTn id="95" dur="1000" fill="hold"/>
                                        <p:tgtEl>
                                          <p:spTgt spid="39"/>
                                        </p:tgtEl>
                                        <p:attrNameLst>
                                          <p:attrName>ppt_x</p:attrName>
                                        </p:attrNameLst>
                                      </p:cBhvr>
                                      <p:tavLst>
                                        <p:tav tm="0">
                                          <p:val>
                                            <p:strVal val="#ppt_x"/>
                                          </p:val>
                                        </p:tav>
                                        <p:tav tm="100000">
                                          <p:val>
                                            <p:strVal val="#ppt_x"/>
                                          </p:val>
                                        </p:tav>
                                      </p:tavLst>
                                    </p:anim>
                                    <p:anim calcmode="lin" valueType="num">
                                      <p:cBhvr>
                                        <p:cTn id="9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additive="base">
                                        <p:cTn id="101" dur="500"/>
                                        <p:tgtEl>
                                          <p:spTgt spid="45"/>
                                        </p:tgtEl>
                                        <p:attrNameLst>
                                          <p:attrName>ppt_x</p:attrName>
                                        </p:attrNameLst>
                                      </p:cBhvr>
                                      <p:tavLst>
                                        <p:tav tm="0">
                                          <p:val>
                                            <p:strVal val="#ppt_x-#ppt_w*1.125000"/>
                                          </p:val>
                                        </p:tav>
                                        <p:tav tm="100000">
                                          <p:val>
                                            <p:strVal val="#ppt_x"/>
                                          </p:val>
                                        </p:tav>
                                      </p:tavLst>
                                    </p:anim>
                                    <p:animEffect transition="in" filter="wipe(right)">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right)">
                                      <p:cBhvr>
                                        <p:cTn id="107" dur="500"/>
                                        <p:tgtEl>
                                          <p:spTgt spid="49"/>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right)">
                                      <p:cBhvr>
                                        <p:cTn id="111" dur="500"/>
                                        <p:tgtEl>
                                          <p:spTgt spid="48"/>
                                        </p:tgtEl>
                                      </p:cBhvr>
                                    </p:animEffect>
                                  </p:childTnLst>
                                </p:cTn>
                              </p:par>
                            </p:childTnLst>
                          </p:cTn>
                        </p:par>
                        <p:par>
                          <p:cTn id="112" fill="hold">
                            <p:stCondLst>
                              <p:cond delay="1000"/>
                            </p:stCondLst>
                            <p:childTnLst>
                              <p:par>
                                <p:cTn id="113" presetID="22" presetClass="entr" presetSubtype="1" fill="hold"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up)">
                                      <p:cBhvr>
                                        <p:cTn id="115" dur="500"/>
                                        <p:tgtEl>
                                          <p:spTgt spid="46"/>
                                        </p:tgtEl>
                                      </p:cBhvr>
                                    </p:animEffect>
                                  </p:childTnLst>
                                </p:cTn>
                              </p:par>
                            </p:childTnLst>
                          </p:cTn>
                        </p:par>
                        <p:par>
                          <p:cTn id="116" fill="hold">
                            <p:stCondLst>
                              <p:cond delay="1500"/>
                            </p:stCondLst>
                            <p:childTnLst>
                              <p:par>
                                <p:cTn id="117" presetID="22" presetClass="entr" presetSubtype="2" fill="hold" grpId="0" nodeType="after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wipe(right)">
                                      <p:cBhvr>
                                        <p:cTn id="119" dur="5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12" presetClass="entr" presetSubtype="8" fill="hold" grpId="0" nodeType="clickEffect">
                                  <p:stCondLst>
                                    <p:cond delay="0"/>
                                  </p:stCondLst>
                                  <p:childTnLst>
                                    <p:set>
                                      <p:cBhvr>
                                        <p:cTn id="123" dur="1" fill="hold">
                                          <p:stCondLst>
                                            <p:cond delay="0"/>
                                          </p:stCondLst>
                                        </p:cTn>
                                        <p:tgtEl>
                                          <p:spTgt spid="74"/>
                                        </p:tgtEl>
                                        <p:attrNameLst>
                                          <p:attrName>style.visibility</p:attrName>
                                        </p:attrNameLst>
                                      </p:cBhvr>
                                      <p:to>
                                        <p:strVal val="visible"/>
                                      </p:to>
                                    </p:set>
                                    <p:anim calcmode="lin" valueType="num">
                                      <p:cBhvr additive="base">
                                        <p:cTn id="124" dur="500"/>
                                        <p:tgtEl>
                                          <p:spTgt spid="74"/>
                                        </p:tgtEl>
                                        <p:attrNameLst>
                                          <p:attrName>ppt_x</p:attrName>
                                        </p:attrNameLst>
                                      </p:cBhvr>
                                      <p:tavLst>
                                        <p:tav tm="0">
                                          <p:val>
                                            <p:strVal val="#ppt_x-#ppt_w*1.125000"/>
                                          </p:val>
                                        </p:tav>
                                        <p:tav tm="100000">
                                          <p:val>
                                            <p:strVal val="#ppt_x"/>
                                          </p:val>
                                        </p:tav>
                                      </p:tavLst>
                                    </p:anim>
                                    <p:animEffect transition="in" filter="wipe(right)">
                                      <p:cBhvr>
                                        <p:cTn id="125" dur="500"/>
                                        <p:tgtEl>
                                          <p:spTgt spid="7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2" fill="hold" grpId="0" nodeType="click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wipe(right)">
                                      <p:cBhvr>
                                        <p:cTn id="130" dur="500"/>
                                        <p:tgtEl>
                                          <p:spTgt spid="51"/>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wipe(right)">
                                      <p:cBhvr>
                                        <p:cTn id="133" dur="500"/>
                                        <p:tgtEl>
                                          <p:spTgt spid="5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2" fill="hold" nodeType="click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wipe(right)">
                                      <p:cBhvr>
                                        <p:cTn id="138" dur="500"/>
                                        <p:tgtEl>
                                          <p:spTgt spid="54"/>
                                        </p:tgtEl>
                                      </p:cBhvr>
                                    </p:animEffect>
                                  </p:childTnLst>
                                </p:cTn>
                              </p:par>
                              <p:par>
                                <p:cTn id="139" presetID="22" presetClass="entr" presetSubtype="2" fill="hold" nodeType="with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wipe(right)">
                                      <p:cBhvr>
                                        <p:cTn id="141" dur="500"/>
                                        <p:tgtEl>
                                          <p:spTgt spid="55"/>
                                        </p:tgtEl>
                                      </p:cBhvr>
                                    </p:animEffect>
                                  </p:childTnLst>
                                </p:cTn>
                              </p:par>
                            </p:childTnLst>
                          </p:cTn>
                        </p:par>
                      </p:childTnLst>
                    </p:cTn>
                  </p:par>
                  <p:par>
                    <p:cTn id="142" fill="hold">
                      <p:stCondLst>
                        <p:cond delay="indefinite"/>
                      </p:stCondLst>
                      <p:childTnLst>
                        <p:par>
                          <p:cTn id="143" fill="hold">
                            <p:stCondLst>
                              <p:cond delay="0"/>
                            </p:stCondLst>
                            <p:childTnLst>
                              <p:par>
                                <p:cTn id="144" presetID="47" presetClass="entr" presetSubtype="0" fill="hold" grpId="0" nodeType="click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fade">
                                      <p:cBhvr>
                                        <p:cTn id="146" dur="1000"/>
                                        <p:tgtEl>
                                          <p:spTgt spid="56"/>
                                        </p:tgtEl>
                                      </p:cBhvr>
                                    </p:animEffect>
                                    <p:anim calcmode="lin" valueType="num">
                                      <p:cBhvr>
                                        <p:cTn id="147" dur="1000" fill="hold"/>
                                        <p:tgtEl>
                                          <p:spTgt spid="56"/>
                                        </p:tgtEl>
                                        <p:attrNameLst>
                                          <p:attrName>ppt_x</p:attrName>
                                        </p:attrNameLst>
                                      </p:cBhvr>
                                      <p:tavLst>
                                        <p:tav tm="0">
                                          <p:val>
                                            <p:strVal val="#ppt_x"/>
                                          </p:val>
                                        </p:tav>
                                        <p:tav tm="100000">
                                          <p:val>
                                            <p:strVal val="#ppt_x"/>
                                          </p:val>
                                        </p:tav>
                                      </p:tavLst>
                                    </p:anim>
                                    <p:anim calcmode="lin" valueType="num">
                                      <p:cBhvr>
                                        <p:cTn id="14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7" presetClass="entr" presetSubtype="0" fill="hold" grpId="0" nodeType="clickEffect">
                                  <p:stCondLst>
                                    <p:cond delay="0"/>
                                  </p:stCondLst>
                                  <p:childTnLst>
                                    <p:set>
                                      <p:cBhvr>
                                        <p:cTn id="152" dur="1" fill="hold">
                                          <p:stCondLst>
                                            <p:cond delay="0"/>
                                          </p:stCondLst>
                                        </p:cTn>
                                        <p:tgtEl>
                                          <p:spTgt spid="57"/>
                                        </p:tgtEl>
                                        <p:attrNameLst>
                                          <p:attrName>style.visibility</p:attrName>
                                        </p:attrNameLst>
                                      </p:cBhvr>
                                      <p:to>
                                        <p:strVal val="visible"/>
                                      </p:to>
                                    </p:set>
                                    <p:animEffect transition="in" filter="fade">
                                      <p:cBhvr>
                                        <p:cTn id="153" dur="1000"/>
                                        <p:tgtEl>
                                          <p:spTgt spid="57"/>
                                        </p:tgtEl>
                                      </p:cBhvr>
                                    </p:animEffect>
                                    <p:anim calcmode="lin" valueType="num">
                                      <p:cBhvr>
                                        <p:cTn id="154" dur="1000" fill="hold"/>
                                        <p:tgtEl>
                                          <p:spTgt spid="57"/>
                                        </p:tgtEl>
                                        <p:attrNameLst>
                                          <p:attrName>ppt_x</p:attrName>
                                        </p:attrNameLst>
                                      </p:cBhvr>
                                      <p:tavLst>
                                        <p:tav tm="0">
                                          <p:val>
                                            <p:strVal val="#ppt_x"/>
                                          </p:val>
                                        </p:tav>
                                        <p:tav tm="100000">
                                          <p:val>
                                            <p:strVal val="#ppt_x"/>
                                          </p:val>
                                        </p:tav>
                                      </p:tavLst>
                                    </p:anim>
                                    <p:anim calcmode="lin" valueType="num">
                                      <p:cBhvr>
                                        <p:cTn id="15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grpId="0" nodeType="click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wipe(right)">
                                      <p:cBhvr>
                                        <p:cTn id="160" dur="500"/>
                                        <p:tgtEl>
                                          <p:spTgt spid="58"/>
                                        </p:tgtEl>
                                      </p:cBhvr>
                                    </p:animEffect>
                                  </p:childTnLst>
                                </p:cTn>
                              </p:par>
                              <p:par>
                                <p:cTn id="161" presetID="22" presetClass="entr" presetSubtype="2"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right)">
                                      <p:cBhvr>
                                        <p:cTn id="163" dur="500"/>
                                        <p:tgtEl>
                                          <p:spTgt spid="59"/>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2" fill="hold" nodeType="clickEffect">
                                  <p:stCondLst>
                                    <p:cond delay="0"/>
                                  </p:stCondLst>
                                  <p:childTnLst>
                                    <p:set>
                                      <p:cBhvr>
                                        <p:cTn id="167" dur="1" fill="hold">
                                          <p:stCondLst>
                                            <p:cond delay="0"/>
                                          </p:stCondLst>
                                        </p:cTn>
                                        <p:tgtEl>
                                          <p:spTgt spid="60"/>
                                        </p:tgtEl>
                                        <p:attrNameLst>
                                          <p:attrName>style.visibility</p:attrName>
                                        </p:attrNameLst>
                                      </p:cBhvr>
                                      <p:to>
                                        <p:strVal val="visible"/>
                                      </p:to>
                                    </p:set>
                                    <p:animEffect transition="in" filter="wipe(right)">
                                      <p:cBhvr>
                                        <p:cTn id="168" dur="500"/>
                                        <p:tgtEl>
                                          <p:spTgt spid="60"/>
                                        </p:tgtEl>
                                      </p:cBhvr>
                                    </p:animEffect>
                                  </p:childTnLst>
                                </p:cTn>
                              </p:par>
                              <p:par>
                                <p:cTn id="169" presetID="22" presetClass="entr" presetSubtype="2" fill="hold" nodeType="withEffect">
                                  <p:stCondLst>
                                    <p:cond delay="0"/>
                                  </p:stCondLst>
                                  <p:childTnLst>
                                    <p:set>
                                      <p:cBhvr>
                                        <p:cTn id="170" dur="1" fill="hold">
                                          <p:stCondLst>
                                            <p:cond delay="0"/>
                                          </p:stCondLst>
                                        </p:cTn>
                                        <p:tgtEl>
                                          <p:spTgt spid="61"/>
                                        </p:tgtEl>
                                        <p:attrNameLst>
                                          <p:attrName>style.visibility</p:attrName>
                                        </p:attrNameLst>
                                      </p:cBhvr>
                                      <p:to>
                                        <p:strVal val="visible"/>
                                      </p:to>
                                    </p:set>
                                    <p:animEffect transition="in" filter="wipe(right)">
                                      <p:cBhvr>
                                        <p:cTn id="171" dur="500"/>
                                        <p:tgtEl>
                                          <p:spTgt spid="61"/>
                                        </p:tgtEl>
                                      </p:cBhvr>
                                    </p:animEffec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62"/>
                                        </p:tgtEl>
                                        <p:attrNameLst>
                                          <p:attrName>style.visibility</p:attrName>
                                        </p:attrNameLst>
                                      </p:cBhvr>
                                      <p:to>
                                        <p:strVal val="visible"/>
                                      </p:to>
                                    </p:set>
                                    <p:animEffect transition="in" filter="fade">
                                      <p:cBhvr>
                                        <p:cTn id="176" dur="1000"/>
                                        <p:tgtEl>
                                          <p:spTgt spid="62"/>
                                        </p:tgtEl>
                                      </p:cBhvr>
                                    </p:animEffect>
                                    <p:anim calcmode="lin" valueType="num">
                                      <p:cBhvr>
                                        <p:cTn id="177" dur="1000" fill="hold"/>
                                        <p:tgtEl>
                                          <p:spTgt spid="62"/>
                                        </p:tgtEl>
                                        <p:attrNameLst>
                                          <p:attrName>ppt_x</p:attrName>
                                        </p:attrNameLst>
                                      </p:cBhvr>
                                      <p:tavLst>
                                        <p:tav tm="0">
                                          <p:val>
                                            <p:strVal val="#ppt_x"/>
                                          </p:val>
                                        </p:tav>
                                        <p:tav tm="100000">
                                          <p:val>
                                            <p:strVal val="#ppt_x"/>
                                          </p:val>
                                        </p:tav>
                                      </p:tavLst>
                                    </p:anim>
                                    <p:anim calcmode="lin" valueType="num">
                                      <p:cBhvr>
                                        <p:cTn id="17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0" nodeType="clickEffect">
                                  <p:stCondLst>
                                    <p:cond delay="0"/>
                                  </p:stCondLst>
                                  <p:childTnLst>
                                    <p:set>
                                      <p:cBhvr>
                                        <p:cTn id="182" dur="1" fill="hold">
                                          <p:stCondLst>
                                            <p:cond delay="0"/>
                                          </p:stCondLst>
                                        </p:cTn>
                                        <p:tgtEl>
                                          <p:spTgt spid="63"/>
                                        </p:tgtEl>
                                        <p:attrNameLst>
                                          <p:attrName>style.visibility</p:attrName>
                                        </p:attrNameLst>
                                      </p:cBhvr>
                                      <p:to>
                                        <p:strVal val="visible"/>
                                      </p:to>
                                    </p:set>
                                    <p:animEffect transition="in" filter="fade">
                                      <p:cBhvr>
                                        <p:cTn id="183" dur="1000"/>
                                        <p:tgtEl>
                                          <p:spTgt spid="63"/>
                                        </p:tgtEl>
                                      </p:cBhvr>
                                    </p:animEffect>
                                    <p:anim calcmode="lin" valueType="num">
                                      <p:cBhvr>
                                        <p:cTn id="184" dur="1000" fill="hold"/>
                                        <p:tgtEl>
                                          <p:spTgt spid="63"/>
                                        </p:tgtEl>
                                        <p:attrNameLst>
                                          <p:attrName>ppt_x</p:attrName>
                                        </p:attrNameLst>
                                      </p:cBhvr>
                                      <p:tavLst>
                                        <p:tav tm="0">
                                          <p:val>
                                            <p:strVal val="#ppt_x"/>
                                          </p:val>
                                        </p:tav>
                                        <p:tav tm="100000">
                                          <p:val>
                                            <p:strVal val="#ppt_x"/>
                                          </p:val>
                                        </p:tav>
                                      </p:tavLst>
                                    </p:anim>
                                    <p:anim calcmode="lin" valueType="num">
                                      <p:cBhvr>
                                        <p:cTn id="18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12" presetClass="entr" presetSubtype="8" fill="hold" grpId="0" nodeType="clickEffect">
                                  <p:stCondLst>
                                    <p:cond delay="0"/>
                                  </p:stCondLst>
                                  <p:childTnLst>
                                    <p:set>
                                      <p:cBhvr>
                                        <p:cTn id="189" dur="1" fill="hold">
                                          <p:stCondLst>
                                            <p:cond delay="0"/>
                                          </p:stCondLst>
                                        </p:cTn>
                                        <p:tgtEl>
                                          <p:spTgt spid="75"/>
                                        </p:tgtEl>
                                        <p:attrNameLst>
                                          <p:attrName>style.visibility</p:attrName>
                                        </p:attrNameLst>
                                      </p:cBhvr>
                                      <p:to>
                                        <p:strVal val="visible"/>
                                      </p:to>
                                    </p:set>
                                    <p:anim calcmode="lin" valueType="num">
                                      <p:cBhvr additive="base">
                                        <p:cTn id="190" dur="500"/>
                                        <p:tgtEl>
                                          <p:spTgt spid="75"/>
                                        </p:tgtEl>
                                        <p:attrNameLst>
                                          <p:attrName>ppt_x</p:attrName>
                                        </p:attrNameLst>
                                      </p:cBhvr>
                                      <p:tavLst>
                                        <p:tav tm="0">
                                          <p:val>
                                            <p:strVal val="#ppt_x-#ppt_w*1.125000"/>
                                          </p:val>
                                        </p:tav>
                                        <p:tav tm="100000">
                                          <p:val>
                                            <p:strVal val="#ppt_x"/>
                                          </p:val>
                                        </p:tav>
                                      </p:tavLst>
                                    </p:anim>
                                    <p:animEffect transition="in" filter="wipe(right)">
                                      <p:cBhvr>
                                        <p:cTn id="191" dur="500"/>
                                        <p:tgtEl>
                                          <p:spTgt spid="75"/>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2" fill="hold" grpId="0" nodeType="clickEffect">
                                  <p:stCondLst>
                                    <p:cond delay="0"/>
                                  </p:stCondLst>
                                  <p:childTnLst>
                                    <p:set>
                                      <p:cBhvr>
                                        <p:cTn id="195" dur="1" fill="hold">
                                          <p:stCondLst>
                                            <p:cond delay="0"/>
                                          </p:stCondLst>
                                        </p:cTn>
                                        <p:tgtEl>
                                          <p:spTgt spid="97"/>
                                        </p:tgtEl>
                                        <p:attrNameLst>
                                          <p:attrName>style.visibility</p:attrName>
                                        </p:attrNameLst>
                                      </p:cBhvr>
                                      <p:to>
                                        <p:strVal val="visible"/>
                                      </p:to>
                                    </p:set>
                                    <p:animEffect transition="in" filter="wipe(right)">
                                      <p:cBhvr>
                                        <p:cTn id="196" dur="500"/>
                                        <p:tgtEl>
                                          <p:spTgt spid="97"/>
                                        </p:tgtEl>
                                      </p:cBhvr>
                                    </p:animEffect>
                                  </p:childTnLst>
                                </p:cTn>
                              </p:par>
                              <p:par>
                                <p:cTn id="197" presetID="22" presetClass="entr" presetSubtype="2" fill="hold" nodeType="with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wipe(right)">
                                      <p:cBhvr>
                                        <p:cTn id="199" dur="500"/>
                                        <p:tgtEl>
                                          <p:spTgt spid="98"/>
                                        </p:tgtEl>
                                      </p:cBhvr>
                                    </p:animEffect>
                                  </p:childTnLst>
                                </p:cTn>
                              </p:par>
                            </p:childTnLst>
                          </p:cTn>
                        </p:par>
                      </p:childTnLst>
                    </p:cTn>
                  </p:par>
                  <p:par>
                    <p:cTn id="200" fill="hold">
                      <p:stCondLst>
                        <p:cond delay="indefinite"/>
                      </p:stCondLst>
                      <p:childTnLst>
                        <p:par>
                          <p:cTn id="201" fill="hold">
                            <p:stCondLst>
                              <p:cond delay="0"/>
                            </p:stCondLst>
                            <p:childTnLst>
                              <p:par>
                                <p:cTn id="202" presetID="47" presetClass="entr" presetSubtype="0" fill="hold" grpId="0" nodeType="clickEffect">
                                  <p:stCondLst>
                                    <p:cond delay="0"/>
                                  </p:stCondLst>
                                  <p:childTnLst>
                                    <p:set>
                                      <p:cBhvr>
                                        <p:cTn id="203" dur="1" fill="hold">
                                          <p:stCondLst>
                                            <p:cond delay="0"/>
                                          </p:stCondLst>
                                        </p:cTn>
                                        <p:tgtEl>
                                          <p:spTgt spid="82"/>
                                        </p:tgtEl>
                                        <p:attrNameLst>
                                          <p:attrName>style.visibility</p:attrName>
                                        </p:attrNameLst>
                                      </p:cBhvr>
                                      <p:to>
                                        <p:strVal val="visible"/>
                                      </p:to>
                                    </p:set>
                                    <p:animEffect transition="in" filter="fade">
                                      <p:cBhvr>
                                        <p:cTn id="204" dur="1000"/>
                                        <p:tgtEl>
                                          <p:spTgt spid="82"/>
                                        </p:tgtEl>
                                      </p:cBhvr>
                                    </p:animEffect>
                                    <p:anim calcmode="lin" valueType="num">
                                      <p:cBhvr>
                                        <p:cTn id="205" dur="1000" fill="hold"/>
                                        <p:tgtEl>
                                          <p:spTgt spid="82"/>
                                        </p:tgtEl>
                                        <p:attrNameLst>
                                          <p:attrName>ppt_x</p:attrName>
                                        </p:attrNameLst>
                                      </p:cBhvr>
                                      <p:tavLst>
                                        <p:tav tm="0">
                                          <p:val>
                                            <p:strVal val="#ppt_x"/>
                                          </p:val>
                                        </p:tav>
                                        <p:tav tm="100000">
                                          <p:val>
                                            <p:strVal val="#ppt_x"/>
                                          </p:val>
                                        </p:tav>
                                      </p:tavLst>
                                    </p:anim>
                                    <p:anim calcmode="lin" valueType="num">
                                      <p:cBhvr>
                                        <p:cTn id="20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47" presetClass="entr" presetSubtype="0" fill="hold" grpId="0" nodeType="clickEffect">
                                  <p:stCondLst>
                                    <p:cond delay="0"/>
                                  </p:stCondLst>
                                  <p:childTnLst>
                                    <p:set>
                                      <p:cBhvr>
                                        <p:cTn id="210" dur="1" fill="hold">
                                          <p:stCondLst>
                                            <p:cond delay="0"/>
                                          </p:stCondLst>
                                        </p:cTn>
                                        <p:tgtEl>
                                          <p:spTgt spid="83"/>
                                        </p:tgtEl>
                                        <p:attrNameLst>
                                          <p:attrName>style.visibility</p:attrName>
                                        </p:attrNameLst>
                                      </p:cBhvr>
                                      <p:to>
                                        <p:strVal val="visible"/>
                                      </p:to>
                                    </p:set>
                                    <p:animEffect transition="in" filter="fade">
                                      <p:cBhvr>
                                        <p:cTn id="211" dur="1000"/>
                                        <p:tgtEl>
                                          <p:spTgt spid="83"/>
                                        </p:tgtEl>
                                      </p:cBhvr>
                                    </p:animEffect>
                                    <p:anim calcmode="lin" valueType="num">
                                      <p:cBhvr>
                                        <p:cTn id="212" dur="1000" fill="hold"/>
                                        <p:tgtEl>
                                          <p:spTgt spid="83"/>
                                        </p:tgtEl>
                                        <p:attrNameLst>
                                          <p:attrName>ppt_x</p:attrName>
                                        </p:attrNameLst>
                                      </p:cBhvr>
                                      <p:tavLst>
                                        <p:tav tm="0">
                                          <p:val>
                                            <p:strVal val="#ppt_x"/>
                                          </p:val>
                                        </p:tav>
                                        <p:tav tm="100000">
                                          <p:val>
                                            <p:strVal val="#ppt_x"/>
                                          </p:val>
                                        </p:tav>
                                      </p:tavLst>
                                    </p:anim>
                                    <p:anim calcmode="lin" valueType="num">
                                      <p:cBhvr>
                                        <p:cTn id="213" dur="1000" fill="hold"/>
                                        <p:tgtEl>
                                          <p:spTgt spid="83"/>
                                        </p:tgtEl>
                                        <p:attrNameLst>
                                          <p:attrName>ppt_y</p:attrName>
                                        </p:attrNameLst>
                                      </p:cBhvr>
                                      <p:tavLst>
                                        <p:tav tm="0">
                                          <p:val>
                                            <p:strVal val="#ppt_y-.1"/>
                                          </p:val>
                                        </p:tav>
                                        <p:tav tm="100000">
                                          <p:val>
                                            <p:strVal val="#ppt_y"/>
                                          </p:val>
                                        </p:tav>
                                      </p:tavLst>
                                    </p:anim>
                                  </p:childTnLst>
                                </p:cTn>
                              </p:par>
                              <p:par>
                                <p:cTn id="214" presetID="22" presetClass="entr" presetSubtype="2" fill="hold" grpId="0" nodeType="withEffect">
                                  <p:stCondLst>
                                    <p:cond delay="1000"/>
                                  </p:stCondLst>
                                  <p:childTnLst>
                                    <p:set>
                                      <p:cBhvr>
                                        <p:cTn id="215" dur="1" fill="hold">
                                          <p:stCondLst>
                                            <p:cond delay="0"/>
                                          </p:stCondLst>
                                        </p:cTn>
                                        <p:tgtEl>
                                          <p:spTgt spid="87"/>
                                        </p:tgtEl>
                                        <p:attrNameLst>
                                          <p:attrName>style.visibility</p:attrName>
                                        </p:attrNameLst>
                                      </p:cBhvr>
                                      <p:to>
                                        <p:strVal val="visible"/>
                                      </p:to>
                                    </p:set>
                                    <p:animEffect transition="in" filter="wipe(right)">
                                      <p:cBhvr>
                                        <p:cTn id="216" dur="500"/>
                                        <p:tgtEl>
                                          <p:spTgt spid="87"/>
                                        </p:tgtEl>
                                      </p:cBhvr>
                                    </p:animEffect>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grpId="0" nodeType="clickEffect">
                                  <p:stCondLst>
                                    <p:cond delay="0"/>
                                  </p:stCondLst>
                                  <p:childTnLst>
                                    <p:set>
                                      <p:cBhvr>
                                        <p:cTn id="220" dur="1" fill="hold">
                                          <p:stCondLst>
                                            <p:cond delay="0"/>
                                          </p:stCondLst>
                                        </p:cTn>
                                        <p:tgtEl>
                                          <p:spTgt spid="84"/>
                                        </p:tgtEl>
                                        <p:attrNameLst>
                                          <p:attrName>style.visibility</p:attrName>
                                        </p:attrNameLst>
                                      </p:cBhvr>
                                      <p:to>
                                        <p:strVal val="visible"/>
                                      </p:to>
                                    </p:set>
                                    <p:animEffect transition="in" filter="fade">
                                      <p:cBhvr>
                                        <p:cTn id="221" dur="1000"/>
                                        <p:tgtEl>
                                          <p:spTgt spid="84"/>
                                        </p:tgtEl>
                                      </p:cBhvr>
                                    </p:animEffect>
                                    <p:anim calcmode="lin" valueType="num">
                                      <p:cBhvr>
                                        <p:cTn id="222" dur="1000" fill="hold"/>
                                        <p:tgtEl>
                                          <p:spTgt spid="84"/>
                                        </p:tgtEl>
                                        <p:attrNameLst>
                                          <p:attrName>ppt_x</p:attrName>
                                        </p:attrNameLst>
                                      </p:cBhvr>
                                      <p:tavLst>
                                        <p:tav tm="0">
                                          <p:val>
                                            <p:strVal val="#ppt_x"/>
                                          </p:val>
                                        </p:tav>
                                        <p:tav tm="100000">
                                          <p:val>
                                            <p:strVal val="#ppt_x"/>
                                          </p:val>
                                        </p:tav>
                                      </p:tavLst>
                                    </p:anim>
                                    <p:anim calcmode="lin" valueType="num">
                                      <p:cBhvr>
                                        <p:cTn id="223" dur="1000" fill="hold"/>
                                        <p:tgtEl>
                                          <p:spTgt spid="84"/>
                                        </p:tgtEl>
                                        <p:attrNameLst>
                                          <p:attrName>ppt_y</p:attrName>
                                        </p:attrNameLst>
                                      </p:cBhvr>
                                      <p:tavLst>
                                        <p:tav tm="0">
                                          <p:val>
                                            <p:strVal val="#ppt_y-.1"/>
                                          </p:val>
                                        </p:tav>
                                        <p:tav tm="100000">
                                          <p:val>
                                            <p:strVal val="#ppt_y"/>
                                          </p:val>
                                        </p:tav>
                                      </p:tavLst>
                                    </p:anim>
                                  </p:childTnLst>
                                </p:cTn>
                              </p:par>
                              <p:par>
                                <p:cTn id="224" presetID="22" presetClass="entr" presetSubtype="2" fill="hold" grpId="0" nodeType="withEffect">
                                  <p:stCondLst>
                                    <p:cond delay="1000"/>
                                  </p:stCondLst>
                                  <p:childTnLst>
                                    <p:set>
                                      <p:cBhvr>
                                        <p:cTn id="225" dur="1" fill="hold">
                                          <p:stCondLst>
                                            <p:cond delay="0"/>
                                          </p:stCondLst>
                                        </p:cTn>
                                        <p:tgtEl>
                                          <p:spTgt spid="88"/>
                                        </p:tgtEl>
                                        <p:attrNameLst>
                                          <p:attrName>style.visibility</p:attrName>
                                        </p:attrNameLst>
                                      </p:cBhvr>
                                      <p:to>
                                        <p:strVal val="visible"/>
                                      </p:to>
                                    </p:set>
                                    <p:animEffect transition="in" filter="wipe(right)">
                                      <p:cBhvr>
                                        <p:cTn id="226" dur="500"/>
                                        <p:tgtEl>
                                          <p:spTgt spid="88"/>
                                        </p:tgtEl>
                                      </p:cBhvr>
                                    </p:animEffect>
                                  </p:childTnLst>
                                </p:cTn>
                              </p:par>
                            </p:childTnLst>
                          </p:cTn>
                        </p:par>
                      </p:childTnLst>
                    </p:cTn>
                  </p:par>
                  <p:par>
                    <p:cTn id="227" fill="hold">
                      <p:stCondLst>
                        <p:cond delay="indefinite"/>
                      </p:stCondLst>
                      <p:childTnLst>
                        <p:par>
                          <p:cTn id="228" fill="hold">
                            <p:stCondLst>
                              <p:cond delay="0"/>
                            </p:stCondLst>
                            <p:childTnLst>
                              <p:par>
                                <p:cTn id="229" presetID="47" presetClass="entr" presetSubtype="0" fill="hold" grpId="0" nodeType="clickEffect">
                                  <p:stCondLst>
                                    <p:cond delay="0"/>
                                  </p:stCondLst>
                                  <p:childTnLst>
                                    <p:set>
                                      <p:cBhvr>
                                        <p:cTn id="230" dur="1" fill="hold">
                                          <p:stCondLst>
                                            <p:cond delay="0"/>
                                          </p:stCondLst>
                                        </p:cTn>
                                        <p:tgtEl>
                                          <p:spTgt spid="85"/>
                                        </p:tgtEl>
                                        <p:attrNameLst>
                                          <p:attrName>style.visibility</p:attrName>
                                        </p:attrNameLst>
                                      </p:cBhvr>
                                      <p:to>
                                        <p:strVal val="visible"/>
                                      </p:to>
                                    </p:set>
                                    <p:animEffect transition="in" filter="fade">
                                      <p:cBhvr>
                                        <p:cTn id="231" dur="1000"/>
                                        <p:tgtEl>
                                          <p:spTgt spid="85"/>
                                        </p:tgtEl>
                                      </p:cBhvr>
                                    </p:animEffect>
                                    <p:anim calcmode="lin" valueType="num">
                                      <p:cBhvr>
                                        <p:cTn id="232" dur="1000" fill="hold"/>
                                        <p:tgtEl>
                                          <p:spTgt spid="85"/>
                                        </p:tgtEl>
                                        <p:attrNameLst>
                                          <p:attrName>ppt_x</p:attrName>
                                        </p:attrNameLst>
                                      </p:cBhvr>
                                      <p:tavLst>
                                        <p:tav tm="0">
                                          <p:val>
                                            <p:strVal val="#ppt_x"/>
                                          </p:val>
                                        </p:tav>
                                        <p:tav tm="100000">
                                          <p:val>
                                            <p:strVal val="#ppt_x"/>
                                          </p:val>
                                        </p:tav>
                                      </p:tavLst>
                                    </p:anim>
                                    <p:anim calcmode="lin" valueType="num">
                                      <p:cBhvr>
                                        <p:cTn id="23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nodeType="clickEffect">
                                  <p:stCondLst>
                                    <p:cond delay="0"/>
                                  </p:stCondLst>
                                  <p:childTnLst>
                                    <p:set>
                                      <p:cBhvr>
                                        <p:cTn id="237" dur="1" fill="hold">
                                          <p:stCondLst>
                                            <p:cond delay="0"/>
                                          </p:stCondLst>
                                        </p:cTn>
                                        <p:tgtEl>
                                          <p:spTgt spid="86"/>
                                        </p:tgtEl>
                                        <p:attrNameLst>
                                          <p:attrName>style.visibility</p:attrName>
                                        </p:attrNameLst>
                                      </p:cBhvr>
                                      <p:to>
                                        <p:strVal val="visible"/>
                                      </p:to>
                                    </p:set>
                                    <p:animEffect transition="in" filter="wipe(left)">
                                      <p:cBhvr>
                                        <p:cTn id="238" dur="500"/>
                                        <p:tgtEl>
                                          <p:spTgt spid="86"/>
                                        </p:tgtEl>
                                      </p:cBhvr>
                                    </p:animEffect>
                                  </p:childTnLst>
                                </p:cTn>
                              </p:par>
                            </p:childTnLst>
                          </p:cTn>
                        </p:par>
                      </p:childTnLst>
                    </p:cTn>
                  </p:par>
                  <p:par>
                    <p:cTn id="239" fill="hold">
                      <p:stCondLst>
                        <p:cond delay="indefinite"/>
                      </p:stCondLst>
                      <p:childTnLst>
                        <p:par>
                          <p:cTn id="240" fill="hold">
                            <p:stCondLst>
                              <p:cond delay="0"/>
                            </p:stCondLst>
                            <p:childTnLst>
                              <p:par>
                                <p:cTn id="241" presetID="47" presetClass="entr" presetSubtype="0" fill="hold" grpId="0" nodeType="clickEffect">
                                  <p:stCondLst>
                                    <p:cond delay="0"/>
                                  </p:stCondLst>
                                  <p:childTnLst>
                                    <p:set>
                                      <p:cBhvr>
                                        <p:cTn id="242" dur="1" fill="hold">
                                          <p:stCondLst>
                                            <p:cond delay="0"/>
                                          </p:stCondLst>
                                        </p:cTn>
                                        <p:tgtEl>
                                          <p:spTgt spid="89"/>
                                        </p:tgtEl>
                                        <p:attrNameLst>
                                          <p:attrName>style.visibility</p:attrName>
                                        </p:attrNameLst>
                                      </p:cBhvr>
                                      <p:to>
                                        <p:strVal val="visible"/>
                                      </p:to>
                                    </p:set>
                                    <p:animEffect transition="in" filter="fade">
                                      <p:cBhvr>
                                        <p:cTn id="243" dur="1000"/>
                                        <p:tgtEl>
                                          <p:spTgt spid="89"/>
                                        </p:tgtEl>
                                      </p:cBhvr>
                                    </p:animEffect>
                                    <p:anim calcmode="lin" valueType="num">
                                      <p:cBhvr>
                                        <p:cTn id="244" dur="1000" fill="hold"/>
                                        <p:tgtEl>
                                          <p:spTgt spid="89"/>
                                        </p:tgtEl>
                                        <p:attrNameLst>
                                          <p:attrName>ppt_x</p:attrName>
                                        </p:attrNameLst>
                                      </p:cBhvr>
                                      <p:tavLst>
                                        <p:tav tm="0">
                                          <p:val>
                                            <p:strVal val="#ppt_x"/>
                                          </p:val>
                                        </p:tav>
                                        <p:tav tm="100000">
                                          <p:val>
                                            <p:strVal val="#ppt_x"/>
                                          </p:val>
                                        </p:tav>
                                      </p:tavLst>
                                    </p:anim>
                                    <p:anim calcmode="lin" valueType="num">
                                      <p:cBhvr>
                                        <p:cTn id="245"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47" presetClass="entr" presetSubtype="0" fill="hold" grpId="0" nodeType="clickEffect">
                                  <p:stCondLst>
                                    <p:cond delay="0"/>
                                  </p:stCondLst>
                                  <p:childTnLst>
                                    <p:set>
                                      <p:cBhvr>
                                        <p:cTn id="249" dur="1" fill="hold">
                                          <p:stCondLst>
                                            <p:cond delay="0"/>
                                          </p:stCondLst>
                                        </p:cTn>
                                        <p:tgtEl>
                                          <p:spTgt spid="90"/>
                                        </p:tgtEl>
                                        <p:attrNameLst>
                                          <p:attrName>style.visibility</p:attrName>
                                        </p:attrNameLst>
                                      </p:cBhvr>
                                      <p:to>
                                        <p:strVal val="visible"/>
                                      </p:to>
                                    </p:set>
                                    <p:animEffect transition="in" filter="fade">
                                      <p:cBhvr>
                                        <p:cTn id="250" dur="1000"/>
                                        <p:tgtEl>
                                          <p:spTgt spid="90"/>
                                        </p:tgtEl>
                                      </p:cBhvr>
                                    </p:animEffect>
                                    <p:anim calcmode="lin" valueType="num">
                                      <p:cBhvr>
                                        <p:cTn id="251" dur="1000" fill="hold"/>
                                        <p:tgtEl>
                                          <p:spTgt spid="90"/>
                                        </p:tgtEl>
                                        <p:attrNameLst>
                                          <p:attrName>ppt_x</p:attrName>
                                        </p:attrNameLst>
                                      </p:cBhvr>
                                      <p:tavLst>
                                        <p:tav tm="0">
                                          <p:val>
                                            <p:strVal val="#ppt_x"/>
                                          </p:val>
                                        </p:tav>
                                        <p:tav tm="100000">
                                          <p:val>
                                            <p:strVal val="#ppt_x"/>
                                          </p:val>
                                        </p:tav>
                                      </p:tavLst>
                                    </p:anim>
                                    <p:anim calcmode="lin" valueType="num">
                                      <p:cBhvr>
                                        <p:cTn id="252" dur="1000" fill="hold"/>
                                        <p:tgtEl>
                                          <p:spTgt spid="90"/>
                                        </p:tgtEl>
                                        <p:attrNameLst>
                                          <p:attrName>ppt_y</p:attrName>
                                        </p:attrNameLst>
                                      </p:cBhvr>
                                      <p:tavLst>
                                        <p:tav tm="0">
                                          <p:val>
                                            <p:strVal val="#ppt_y-.1"/>
                                          </p:val>
                                        </p:tav>
                                        <p:tav tm="100000">
                                          <p:val>
                                            <p:strVal val="#ppt_y"/>
                                          </p:val>
                                        </p:tav>
                                      </p:tavLst>
                                    </p:anim>
                                  </p:childTnLst>
                                </p:cTn>
                              </p:par>
                              <p:par>
                                <p:cTn id="253" presetID="22" presetClass="entr" presetSubtype="2" fill="hold" grpId="0" nodeType="withEffect">
                                  <p:stCondLst>
                                    <p:cond delay="1000"/>
                                  </p:stCondLst>
                                  <p:childTnLst>
                                    <p:set>
                                      <p:cBhvr>
                                        <p:cTn id="254" dur="1" fill="hold">
                                          <p:stCondLst>
                                            <p:cond delay="0"/>
                                          </p:stCondLst>
                                        </p:cTn>
                                        <p:tgtEl>
                                          <p:spTgt spid="94"/>
                                        </p:tgtEl>
                                        <p:attrNameLst>
                                          <p:attrName>style.visibility</p:attrName>
                                        </p:attrNameLst>
                                      </p:cBhvr>
                                      <p:to>
                                        <p:strVal val="visible"/>
                                      </p:to>
                                    </p:set>
                                    <p:animEffect transition="in" filter="wipe(right)">
                                      <p:cBhvr>
                                        <p:cTn id="255" dur="500"/>
                                        <p:tgtEl>
                                          <p:spTgt spid="94"/>
                                        </p:tgtEl>
                                      </p:cBhvr>
                                    </p:animEffect>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91"/>
                                        </p:tgtEl>
                                        <p:attrNameLst>
                                          <p:attrName>style.visibility</p:attrName>
                                        </p:attrNameLst>
                                      </p:cBhvr>
                                      <p:to>
                                        <p:strVal val="visible"/>
                                      </p:to>
                                    </p:set>
                                    <p:animEffect transition="in" filter="fade">
                                      <p:cBhvr>
                                        <p:cTn id="260" dur="1000"/>
                                        <p:tgtEl>
                                          <p:spTgt spid="91"/>
                                        </p:tgtEl>
                                      </p:cBhvr>
                                    </p:animEffect>
                                    <p:anim calcmode="lin" valueType="num">
                                      <p:cBhvr>
                                        <p:cTn id="261" dur="1000" fill="hold"/>
                                        <p:tgtEl>
                                          <p:spTgt spid="91"/>
                                        </p:tgtEl>
                                        <p:attrNameLst>
                                          <p:attrName>ppt_x</p:attrName>
                                        </p:attrNameLst>
                                      </p:cBhvr>
                                      <p:tavLst>
                                        <p:tav tm="0">
                                          <p:val>
                                            <p:strVal val="#ppt_x"/>
                                          </p:val>
                                        </p:tav>
                                        <p:tav tm="100000">
                                          <p:val>
                                            <p:strVal val="#ppt_x"/>
                                          </p:val>
                                        </p:tav>
                                      </p:tavLst>
                                    </p:anim>
                                    <p:anim calcmode="lin" valueType="num">
                                      <p:cBhvr>
                                        <p:cTn id="262" dur="1000" fill="hold"/>
                                        <p:tgtEl>
                                          <p:spTgt spid="91"/>
                                        </p:tgtEl>
                                        <p:attrNameLst>
                                          <p:attrName>ppt_y</p:attrName>
                                        </p:attrNameLst>
                                      </p:cBhvr>
                                      <p:tavLst>
                                        <p:tav tm="0">
                                          <p:val>
                                            <p:strVal val="#ppt_y-.1"/>
                                          </p:val>
                                        </p:tav>
                                        <p:tav tm="100000">
                                          <p:val>
                                            <p:strVal val="#ppt_y"/>
                                          </p:val>
                                        </p:tav>
                                      </p:tavLst>
                                    </p:anim>
                                  </p:childTnLst>
                                </p:cTn>
                              </p:par>
                              <p:par>
                                <p:cTn id="263" presetID="22" presetClass="entr" presetSubtype="2" fill="hold" grpId="0" nodeType="withEffect">
                                  <p:stCondLst>
                                    <p:cond delay="1000"/>
                                  </p:stCondLst>
                                  <p:childTnLst>
                                    <p:set>
                                      <p:cBhvr>
                                        <p:cTn id="264" dur="1" fill="hold">
                                          <p:stCondLst>
                                            <p:cond delay="0"/>
                                          </p:stCondLst>
                                        </p:cTn>
                                        <p:tgtEl>
                                          <p:spTgt spid="95"/>
                                        </p:tgtEl>
                                        <p:attrNameLst>
                                          <p:attrName>style.visibility</p:attrName>
                                        </p:attrNameLst>
                                      </p:cBhvr>
                                      <p:to>
                                        <p:strVal val="visible"/>
                                      </p:to>
                                    </p:set>
                                    <p:animEffect transition="in" filter="wipe(right)">
                                      <p:cBhvr>
                                        <p:cTn id="265" dur="500"/>
                                        <p:tgtEl>
                                          <p:spTgt spid="95"/>
                                        </p:tgtEl>
                                      </p:cBhvr>
                                    </p:animEffect>
                                  </p:childTnLst>
                                </p:cTn>
                              </p:par>
                            </p:childTnLst>
                          </p:cTn>
                        </p:par>
                      </p:childTnLst>
                    </p:cTn>
                  </p:par>
                  <p:par>
                    <p:cTn id="266" fill="hold">
                      <p:stCondLst>
                        <p:cond delay="indefinite"/>
                      </p:stCondLst>
                      <p:childTnLst>
                        <p:par>
                          <p:cTn id="267" fill="hold">
                            <p:stCondLst>
                              <p:cond delay="0"/>
                            </p:stCondLst>
                            <p:childTnLst>
                              <p:par>
                                <p:cTn id="268" presetID="47" presetClass="entr" presetSubtype="0" fill="hold" grpId="0" nodeType="clickEffect">
                                  <p:stCondLst>
                                    <p:cond delay="0"/>
                                  </p:stCondLst>
                                  <p:childTnLst>
                                    <p:set>
                                      <p:cBhvr>
                                        <p:cTn id="269" dur="1" fill="hold">
                                          <p:stCondLst>
                                            <p:cond delay="0"/>
                                          </p:stCondLst>
                                        </p:cTn>
                                        <p:tgtEl>
                                          <p:spTgt spid="92"/>
                                        </p:tgtEl>
                                        <p:attrNameLst>
                                          <p:attrName>style.visibility</p:attrName>
                                        </p:attrNameLst>
                                      </p:cBhvr>
                                      <p:to>
                                        <p:strVal val="visible"/>
                                      </p:to>
                                    </p:set>
                                    <p:animEffect transition="in" filter="fade">
                                      <p:cBhvr>
                                        <p:cTn id="270" dur="1000"/>
                                        <p:tgtEl>
                                          <p:spTgt spid="92"/>
                                        </p:tgtEl>
                                      </p:cBhvr>
                                    </p:animEffect>
                                    <p:anim calcmode="lin" valueType="num">
                                      <p:cBhvr>
                                        <p:cTn id="271" dur="1000" fill="hold"/>
                                        <p:tgtEl>
                                          <p:spTgt spid="92"/>
                                        </p:tgtEl>
                                        <p:attrNameLst>
                                          <p:attrName>ppt_x</p:attrName>
                                        </p:attrNameLst>
                                      </p:cBhvr>
                                      <p:tavLst>
                                        <p:tav tm="0">
                                          <p:val>
                                            <p:strVal val="#ppt_x"/>
                                          </p:val>
                                        </p:tav>
                                        <p:tav tm="100000">
                                          <p:val>
                                            <p:strVal val="#ppt_x"/>
                                          </p:val>
                                        </p:tav>
                                      </p:tavLst>
                                    </p:anim>
                                    <p:anim calcmode="lin" valueType="num">
                                      <p:cBhvr>
                                        <p:cTn id="272"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2" presetClass="entr" presetSubtype="8" fill="hold" nodeType="click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wipe(left)">
                                      <p:cBhvr>
                                        <p:cTn id="27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6" grpId="0"/>
      <p:bldP spid="36" grpId="1"/>
      <p:bldP spid="37" grpId="0"/>
      <p:bldP spid="37" grpId="1"/>
      <p:bldP spid="39" grpId="0"/>
      <p:bldP spid="40" grpId="0"/>
      <p:bldP spid="31" grpId="0" animBg="1"/>
      <p:bldP spid="45" grpId="0"/>
      <p:bldP spid="48" grpId="0"/>
      <p:bldP spid="49" grpId="0"/>
      <p:bldP spid="50" grpId="0"/>
      <p:bldP spid="51" grpId="0"/>
      <p:bldP spid="53" grpId="0"/>
      <p:bldP spid="56" grpId="0"/>
      <p:bldP spid="57" grpId="0"/>
      <p:bldP spid="58" grpId="0"/>
      <p:bldP spid="59" grpId="0"/>
      <p:bldP spid="62" grpId="0"/>
      <p:bldP spid="63" grpId="0"/>
      <p:bldP spid="74" grpId="0"/>
      <p:bldP spid="75" grpId="0"/>
      <p:bldP spid="82" grpId="0"/>
      <p:bldP spid="83" grpId="0"/>
      <p:bldP spid="84" grpId="0"/>
      <p:bldP spid="85" grpId="0"/>
      <p:bldP spid="87" grpId="0"/>
      <p:bldP spid="88" grpId="0"/>
      <p:bldP spid="89" grpId="0"/>
      <p:bldP spid="90" grpId="0"/>
      <p:bldP spid="91" grpId="0"/>
      <p:bldP spid="92" grpId="0"/>
      <p:bldP spid="94" grpId="0"/>
      <p:bldP spid="95" grpId="0"/>
      <p:bldP spid="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24868" y="1065398"/>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1690580" y="280435"/>
            <a:ext cx="8141063"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المعادلة</a:t>
            </a:r>
            <a:r>
              <a:rPr lang="ar-BH" sz="1800" b="1" i="0" u="none" strike="noStrike" baseline="0" dirty="0">
                <a:latin typeface="Lotus-Bold"/>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8س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-15 ، وتحقَّق من صحة الحل</a:t>
            </a:r>
            <a:endParaRPr lang="ar-SA" sz="36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3956003" y="1167765"/>
            <a:ext cx="0" cy="4690808"/>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82607" y="1190519"/>
            <a:ext cx="3791990"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نضيف </a:t>
            </a:r>
            <a:r>
              <a:rPr lang="ar-BH" sz="2800" dirty="0">
                <a:solidFill>
                  <a:srgbClr val="FF0000"/>
                </a:solidFill>
                <a:latin typeface="Sakkal Majalla" panose="02000000000000000000" pitchFamily="2" charset="-78"/>
                <a:cs typeface="Sakkal Majalla" panose="02000000000000000000" pitchFamily="2" charset="-78"/>
              </a:rPr>
              <a:t>15</a:t>
            </a:r>
            <a:r>
              <a:rPr lang="ar-BH" sz="2800" dirty="0">
                <a:solidFill>
                  <a:srgbClr val="0C6DFF"/>
                </a:solidFill>
                <a:latin typeface="Sakkal Majalla" panose="02000000000000000000" pitchFamily="2" charset="-78"/>
                <a:cs typeface="Sakkal Majalla" panose="02000000000000000000" pitchFamily="2" charset="-78"/>
              </a:rPr>
              <a:t> إلى طرفي المعادلة لتكون المعادلة </a:t>
            </a:r>
            <a:r>
              <a:rPr lang="ar-BH" sz="2800" dirty="0">
                <a:solidFill>
                  <a:srgbClr val="FF0000"/>
                </a:solidFill>
                <a:latin typeface="Sakkal Majalla" panose="02000000000000000000" pitchFamily="2" charset="-78"/>
                <a:cs typeface="Sakkal Majalla" panose="02000000000000000000" pitchFamily="2" charset="-78"/>
              </a:rPr>
              <a:t>بالصورة القياسية</a:t>
            </a:r>
            <a:endParaRPr lang="ar-SA" sz="2800" dirty="0">
              <a:solidFill>
                <a:srgbClr val="FF0000"/>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56899" y="107446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5984226" y="1062063"/>
            <a:ext cx="271092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8س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15 =</a:t>
            </a:r>
            <a:r>
              <a:rPr lang="ar-BH" sz="3600" dirty="0">
                <a:solidFill>
                  <a:srgbClr val="FF0000"/>
                </a:solidFill>
                <a:latin typeface="Sakkal Majalla" panose="02000000000000000000" pitchFamily="2" charset="-78"/>
                <a:cs typeface="Sakkal Majalla" panose="02000000000000000000" pitchFamily="2" charset="-78"/>
              </a:rPr>
              <a:t>0</a:t>
            </a:r>
            <a:r>
              <a:rPr lang="ar-BH" sz="3600" dirty="0">
                <a:latin typeface="Sakkal Majalla" panose="02000000000000000000" pitchFamily="2" charset="-78"/>
                <a:cs typeface="Sakkal Majalla" panose="02000000000000000000" pitchFamily="2" charset="-78"/>
              </a:rPr>
              <a:t> </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1331" y="2215736"/>
            <a:ext cx="373919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نُحلّل</a:t>
            </a:r>
            <a:r>
              <a:rPr lang="ar-BH" sz="2800" dirty="0">
                <a:solidFill>
                  <a:srgbClr val="0C6DFF"/>
                </a:solidFill>
                <a:latin typeface="Sakkal Majalla" panose="02000000000000000000" pitchFamily="2" charset="-78"/>
                <a:cs typeface="Sakkal Majalla" panose="02000000000000000000" pitchFamily="2" charset="-78"/>
              </a:rPr>
              <a:t> ثلاثية الحدود المكتوبة في أحد طرفي المعادلة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5948612" y="1917389"/>
            <a:ext cx="388303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 </a:t>
            </a:r>
            <a:r>
              <a:rPr lang="ar-BH" sz="3600" dirty="0">
                <a:solidFill>
                  <a:srgbClr val="FF0000"/>
                </a:solidFill>
                <a:latin typeface="Sakkal Majalla" panose="02000000000000000000" pitchFamily="2" charset="-78"/>
                <a:cs typeface="Sakkal Majalla" panose="02000000000000000000" pitchFamily="2" charset="-78"/>
              </a:rPr>
              <a:t>0</a:t>
            </a:r>
            <a:r>
              <a:rPr lang="ar-BH" sz="3600" dirty="0">
                <a:latin typeface="Sakkal Majalla" panose="02000000000000000000" pitchFamily="2" charset="-78"/>
                <a:cs typeface="Sakkal Majalla" panose="02000000000000000000" pitchFamily="2" charset="-78"/>
              </a:rPr>
              <a:t>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63968" y="106539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79318" y="1170216"/>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4715429" y="1038211"/>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15</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4715429" y="1484828"/>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5</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384985" y="1167765"/>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0C2746A-4840-418C-B0BA-935EF1DC44E1}"/>
              </a:ext>
            </a:extLst>
          </p:cNvPr>
          <p:cNvSpPr txBox="1"/>
          <p:nvPr/>
        </p:nvSpPr>
        <p:spPr>
          <a:xfrm>
            <a:off x="5186501" y="1484828"/>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4783872" y="1490616"/>
            <a:ext cx="518074"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5</a:t>
            </a:r>
            <a:endParaRPr lang="en-US" sz="2800" dirty="0">
              <a:solidFill>
                <a:schemeClr val="tx1"/>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648876" y="1904984"/>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7142325" y="1904984"/>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522600" y="977859"/>
            <a:ext cx="615760"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CF13A30-F433-4104-AC1E-5FFC78836FF7}"/>
              </a:ext>
            </a:extLst>
          </p:cNvPr>
          <p:cNvSpPr txBox="1"/>
          <p:nvPr/>
        </p:nvSpPr>
        <p:spPr>
          <a:xfrm>
            <a:off x="230472" y="3178133"/>
            <a:ext cx="3680290"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نساوي  كل عامل بالصفر باستعمال خاصية الضرب الصفري</a:t>
            </a:r>
            <a:endParaRPr lang="en-US" dirty="0"/>
          </a:p>
        </p:txBody>
      </p:sp>
      <p:cxnSp>
        <p:nvCxnSpPr>
          <p:cNvPr id="46" name="Straight Connector 45">
            <a:extLst>
              <a:ext uri="{FF2B5EF4-FFF2-40B4-BE49-F238E27FC236}">
                <a16:creationId xmlns:a16="http://schemas.microsoft.com/office/drawing/2014/main" id="{C0C55216-6625-489A-ACBB-AC9A4C25EDCF}"/>
              </a:ext>
            </a:extLst>
          </p:cNvPr>
          <p:cNvCxnSpPr>
            <a:cxnSpLocks/>
          </p:cNvCxnSpPr>
          <p:nvPr/>
        </p:nvCxnSpPr>
        <p:spPr>
          <a:xfrm>
            <a:off x="8149897" y="3017285"/>
            <a:ext cx="0" cy="1132688"/>
          </a:xfrm>
          <a:prstGeom prst="line">
            <a:avLst/>
          </a:prstGeom>
          <a:ln w="28575">
            <a:solidFill>
              <a:schemeClr val="tx1"/>
            </a:solidFill>
            <a:prstDash val="dash"/>
          </a:ln>
        </p:spPr>
        <p:style>
          <a:lnRef idx="3">
            <a:schemeClr val="accent2"/>
          </a:lnRef>
          <a:fillRef idx="0">
            <a:schemeClr val="accent2"/>
          </a:fillRef>
          <a:effectRef idx="2">
            <a:schemeClr val="accent2"/>
          </a:effectRef>
          <a:fontRef idx="minor">
            <a:schemeClr val="tx1"/>
          </a:fontRef>
        </p:style>
      </p:cxnSp>
      <p:sp>
        <p:nvSpPr>
          <p:cNvPr id="48" name="Rectangle 47">
            <a:extLst>
              <a:ext uri="{FF2B5EF4-FFF2-40B4-BE49-F238E27FC236}">
                <a16:creationId xmlns:a16="http://schemas.microsoft.com/office/drawing/2014/main" id="{7D2032D1-31EB-4472-83F3-92239ED38DC7}"/>
              </a:ext>
            </a:extLst>
          </p:cNvPr>
          <p:cNvSpPr/>
          <p:nvPr/>
        </p:nvSpPr>
        <p:spPr>
          <a:xfrm>
            <a:off x="7797659" y="2471434"/>
            <a:ext cx="595184" cy="584775"/>
          </a:xfrm>
          <a:prstGeom prst="rect">
            <a:avLst/>
          </a:prstGeom>
          <a:ln>
            <a:noFill/>
          </a:ln>
        </p:spPr>
        <p:txBody>
          <a:bodyPr wrap="square">
            <a:spAutoFit/>
          </a:bodyPr>
          <a:lstStyle/>
          <a:p>
            <a:pPr algn="r" rtl="1"/>
            <a:r>
              <a:rPr lang="ar-BH" sz="3200" dirty="0">
                <a:solidFill>
                  <a:srgbClr val="FF0000"/>
                </a:solidFill>
                <a:latin typeface="Sakkal Majalla" panose="02000000000000000000" pitchFamily="2" charset="-78"/>
                <a:cs typeface="Sakkal Majalla" panose="02000000000000000000" pitchFamily="2" charset="-78"/>
              </a:rPr>
              <a:t>أو</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49" name="Rectangle 48">
            <a:extLst>
              <a:ext uri="{FF2B5EF4-FFF2-40B4-BE49-F238E27FC236}">
                <a16:creationId xmlns:a16="http://schemas.microsoft.com/office/drawing/2014/main" id="{8FC8169D-2FF0-4789-BFDC-D239E70DA8E0}"/>
              </a:ext>
            </a:extLst>
          </p:cNvPr>
          <p:cNvSpPr/>
          <p:nvPr/>
        </p:nvSpPr>
        <p:spPr>
          <a:xfrm>
            <a:off x="8396622" y="2699071"/>
            <a:ext cx="2181181"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 – 3    = </a:t>
            </a:r>
            <a:r>
              <a:rPr lang="ar-BH" sz="3200" dirty="0">
                <a:solidFill>
                  <a:srgbClr val="FF0000"/>
                </a:solidFill>
                <a:latin typeface="Sakkal Majalla" panose="02000000000000000000" pitchFamily="2" charset="-78"/>
                <a:cs typeface="Sakkal Majalla" panose="02000000000000000000" pitchFamily="2" charset="-78"/>
              </a:rPr>
              <a:t>٠</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F654B7A4-C3EB-403F-9073-8977325D60F8}"/>
              </a:ext>
            </a:extLst>
          </p:cNvPr>
          <p:cNvSpPr/>
          <p:nvPr/>
        </p:nvSpPr>
        <p:spPr>
          <a:xfrm>
            <a:off x="5720499" y="2699071"/>
            <a:ext cx="2028882"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 – 5   = </a:t>
            </a:r>
            <a:r>
              <a:rPr lang="ar-BH" sz="3200" dirty="0">
                <a:solidFill>
                  <a:srgbClr val="FF0000"/>
                </a:solidFill>
                <a:latin typeface="Sakkal Majalla" panose="02000000000000000000" pitchFamily="2" charset="-78"/>
                <a:cs typeface="Sakkal Majalla" panose="02000000000000000000" pitchFamily="2" charset="-78"/>
              </a:rPr>
              <a:t>٠</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1" name="Rectangle 50">
            <a:extLst>
              <a:ext uri="{FF2B5EF4-FFF2-40B4-BE49-F238E27FC236}">
                <a16:creationId xmlns:a16="http://schemas.microsoft.com/office/drawing/2014/main" id="{6FCFB765-3EA6-4432-9B2D-ADB7FD1FCC95}"/>
              </a:ext>
            </a:extLst>
          </p:cNvPr>
          <p:cNvSpPr/>
          <p:nvPr/>
        </p:nvSpPr>
        <p:spPr>
          <a:xfrm>
            <a:off x="9518840" y="3053345"/>
            <a:ext cx="697079"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+ 3</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53" name="Rectangle 52">
            <a:extLst>
              <a:ext uri="{FF2B5EF4-FFF2-40B4-BE49-F238E27FC236}">
                <a16:creationId xmlns:a16="http://schemas.microsoft.com/office/drawing/2014/main" id="{FC2382BB-5214-4F2D-8C45-849BE620A8BB}"/>
              </a:ext>
            </a:extLst>
          </p:cNvPr>
          <p:cNvSpPr/>
          <p:nvPr/>
        </p:nvSpPr>
        <p:spPr>
          <a:xfrm>
            <a:off x="8798256" y="3053345"/>
            <a:ext cx="653612"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+ 3</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54" name="Straight Connector 53">
            <a:extLst>
              <a:ext uri="{FF2B5EF4-FFF2-40B4-BE49-F238E27FC236}">
                <a16:creationId xmlns:a16="http://schemas.microsoft.com/office/drawing/2014/main" id="{AAE89152-CDDE-45F7-9FC4-72D1D4D181E5}"/>
              </a:ext>
            </a:extLst>
          </p:cNvPr>
          <p:cNvCxnSpPr/>
          <p:nvPr/>
        </p:nvCxnSpPr>
        <p:spPr>
          <a:xfrm flipH="1">
            <a:off x="9625619" y="2737334"/>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CAD709-84B1-4FAA-94B4-432B765BE207}"/>
              </a:ext>
            </a:extLst>
          </p:cNvPr>
          <p:cNvCxnSpPr/>
          <p:nvPr/>
        </p:nvCxnSpPr>
        <p:spPr>
          <a:xfrm flipH="1">
            <a:off x="9728369" y="3083202"/>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7E3AD96-AB64-40B6-BDD0-A93993AC307B}"/>
              </a:ext>
            </a:extLst>
          </p:cNvPr>
          <p:cNvSpPr/>
          <p:nvPr/>
        </p:nvSpPr>
        <p:spPr>
          <a:xfrm>
            <a:off x="9365034" y="3571572"/>
            <a:ext cx="668557"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7" name="Rectangle 56">
            <a:extLst>
              <a:ext uri="{FF2B5EF4-FFF2-40B4-BE49-F238E27FC236}">
                <a16:creationId xmlns:a16="http://schemas.microsoft.com/office/drawing/2014/main" id="{A97586E5-3355-42CD-A238-08130697C999}"/>
              </a:ext>
            </a:extLst>
          </p:cNvPr>
          <p:cNvSpPr/>
          <p:nvPr/>
        </p:nvSpPr>
        <p:spPr>
          <a:xfrm>
            <a:off x="8464414" y="3571572"/>
            <a:ext cx="1133035"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   3</a:t>
            </a:r>
            <a:endParaRPr lang="en-US" altLang="en-US" sz="3200" dirty="0">
              <a:latin typeface="Sakkal Majalla" panose="02000000000000000000" pitchFamily="2" charset="-78"/>
              <a:cs typeface="Sakkal Majalla" panose="02000000000000000000" pitchFamily="2" charset="-78"/>
            </a:endParaRPr>
          </a:p>
        </p:txBody>
      </p:sp>
      <p:sp>
        <p:nvSpPr>
          <p:cNvPr id="58" name="Rectangle 57">
            <a:extLst>
              <a:ext uri="{FF2B5EF4-FFF2-40B4-BE49-F238E27FC236}">
                <a16:creationId xmlns:a16="http://schemas.microsoft.com/office/drawing/2014/main" id="{D2AC7E37-259D-48BA-841E-E5063541B4DB}"/>
              </a:ext>
            </a:extLst>
          </p:cNvPr>
          <p:cNvSpPr/>
          <p:nvPr/>
        </p:nvSpPr>
        <p:spPr>
          <a:xfrm>
            <a:off x="6609952" y="3053345"/>
            <a:ext cx="726626"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+ 5</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59" name="Rectangle 58">
            <a:extLst>
              <a:ext uri="{FF2B5EF4-FFF2-40B4-BE49-F238E27FC236}">
                <a16:creationId xmlns:a16="http://schemas.microsoft.com/office/drawing/2014/main" id="{15B3A238-B138-4076-93E3-C740C1458FA0}"/>
              </a:ext>
            </a:extLst>
          </p:cNvPr>
          <p:cNvSpPr/>
          <p:nvPr/>
        </p:nvSpPr>
        <p:spPr>
          <a:xfrm>
            <a:off x="5771308" y="3073593"/>
            <a:ext cx="858439"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+ 5</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a16="http://schemas.microsoft.com/office/drawing/2014/main" id="{C90B22ED-F08C-4EF2-AF49-168981913B00}"/>
              </a:ext>
            </a:extLst>
          </p:cNvPr>
          <p:cNvCxnSpPr/>
          <p:nvPr/>
        </p:nvCxnSpPr>
        <p:spPr>
          <a:xfrm flipH="1">
            <a:off x="6807496" y="2775745"/>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A11496-9D9D-407D-A66B-6423E10160F9}"/>
              </a:ext>
            </a:extLst>
          </p:cNvPr>
          <p:cNvCxnSpPr/>
          <p:nvPr/>
        </p:nvCxnSpPr>
        <p:spPr>
          <a:xfrm flipH="1">
            <a:off x="6850737" y="3083202"/>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95498A4-0CBE-4432-A0A2-BAA1F8A3B409}"/>
              </a:ext>
            </a:extLst>
          </p:cNvPr>
          <p:cNvSpPr/>
          <p:nvPr/>
        </p:nvSpPr>
        <p:spPr>
          <a:xfrm>
            <a:off x="6579984" y="3571572"/>
            <a:ext cx="739203"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id="{B50BA573-1D7A-49E4-8642-D146B157AE2F}"/>
              </a:ext>
            </a:extLst>
          </p:cNvPr>
          <p:cNvSpPr/>
          <p:nvPr/>
        </p:nvSpPr>
        <p:spPr>
          <a:xfrm>
            <a:off x="5816533" y="3571572"/>
            <a:ext cx="982284"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   5</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74" name="TextBox 73">
            <a:extLst>
              <a:ext uri="{FF2B5EF4-FFF2-40B4-BE49-F238E27FC236}">
                <a16:creationId xmlns:a16="http://schemas.microsoft.com/office/drawing/2014/main" id="{5E6E1652-6C55-4EF6-9158-56B0000C9C95}"/>
              </a:ext>
            </a:extLst>
          </p:cNvPr>
          <p:cNvSpPr txBox="1"/>
          <p:nvPr/>
        </p:nvSpPr>
        <p:spPr>
          <a:xfrm>
            <a:off x="1560887" y="4347893"/>
            <a:ext cx="2313859"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نحلّ كل معادلة</a:t>
            </a:r>
            <a:endParaRPr lang="en-US" dirty="0"/>
          </a:p>
        </p:txBody>
      </p:sp>
      <p:sp>
        <p:nvSpPr>
          <p:cNvPr id="75" name="TextBox 74">
            <a:extLst>
              <a:ext uri="{FF2B5EF4-FFF2-40B4-BE49-F238E27FC236}">
                <a16:creationId xmlns:a16="http://schemas.microsoft.com/office/drawing/2014/main" id="{9665DCBF-EFAA-4F37-81C7-D83F0A465384}"/>
              </a:ext>
            </a:extLst>
          </p:cNvPr>
          <p:cNvSpPr txBox="1"/>
          <p:nvPr/>
        </p:nvSpPr>
        <p:spPr>
          <a:xfrm>
            <a:off x="82606" y="5036491"/>
            <a:ext cx="3791991"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نتحقق من الحل بالتعويض عن </a:t>
            </a:r>
            <a:r>
              <a:rPr lang="ar-BH" dirty="0">
                <a:solidFill>
                  <a:srgbClr val="FF0000"/>
                </a:solidFill>
              </a:rPr>
              <a:t>س</a:t>
            </a:r>
            <a:r>
              <a:rPr lang="ar-BH" dirty="0"/>
              <a:t> بكل من </a:t>
            </a:r>
            <a:r>
              <a:rPr lang="ar-BH" dirty="0">
                <a:solidFill>
                  <a:srgbClr val="FF0000"/>
                </a:solidFill>
              </a:rPr>
              <a:t>3</a:t>
            </a:r>
            <a:r>
              <a:rPr lang="ar-BH" dirty="0"/>
              <a:t>، </a:t>
            </a:r>
            <a:r>
              <a:rPr lang="ar-BH" dirty="0">
                <a:solidFill>
                  <a:srgbClr val="FF0000"/>
                </a:solidFill>
              </a:rPr>
              <a:t>5</a:t>
            </a:r>
            <a:r>
              <a:rPr lang="ar-BH" dirty="0"/>
              <a:t> في المعادلة الأصلية.</a:t>
            </a:r>
            <a:endParaRPr lang="en-US" dirty="0"/>
          </a:p>
        </p:txBody>
      </p:sp>
      <p:sp>
        <p:nvSpPr>
          <p:cNvPr id="82" name="TextBox 81">
            <a:extLst>
              <a:ext uri="{FF2B5EF4-FFF2-40B4-BE49-F238E27FC236}">
                <a16:creationId xmlns:a16="http://schemas.microsoft.com/office/drawing/2014/main" id="{E8F4044B-CBF0-4950-A754-0D2F13267556}"/>
              </a:ext>
            </a:extLst>
          </p:cNvPr>
          <p:cNvSpPr txBox="1"/>
          <p:nvPr/>
        </p:nvSpPr>
        <p:spPr>
          <a:xfrm>
            <a:off x="9288245" y="4404052"/>
            <a:ext cx="2414552" cy="523220"/>
          </a:xfrm>
          <a:prstGeom prst="rect">
            <a:avLst/>
          </a:prstGeom>
          <a:noFill/>
        </p:spPr>
        <p:txBody>
          <a:bodyPr wrap="square">
            <a:spAutoFit/>
          </a:bodyPr>
          <a:lstStyle/>
          <a:p>
            <a:pPr algn="r" rtl="1"/>
            <a:r>
              <a:rPr lang="ar-BH" sz="2800" dirty="0">
                <a:latin typeface="Sakkal Majalla" panose="02000000000000000000" pitchFamily="2" charset="-78"/>
                <a:cs typeface="Sakkal Majalla" panose="02000000000000000000" pitchFamily="2" charset="-78"/>
              </a:rPr>
              <a:t>س</a:t>
            </a:r>
            <a:r>
              <a:rPr lang="ar-SA" sz="2800" spc="-100" baseline="30000" dirty="0">
                <a:latin typeface="Sakkal Majalla" panose="02000000000000000000" pitchFamily="2" charset="-78"/>
                <a:cs typeface="Sakkal Majalla" panose="02000000000000000000" pitchFamily="2" charset="-78"/>
              </a:rPr>
              <a:t>2</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 8س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-15</a:t>
            </a:r>
            <a:endParaRPr lang="en-US" sz="2800" dirty="0"/>
          </a:p>
        </p:txBody>
      </p:sp>
      <p:sp>
        <p:nvSpPr>
          <p:cNvPr id="83" name="TextBox 82">
            <a:extLst>
              <a:ext uri="{FF2B5EF4-FFF2-40B4-BE49-F238E27FC236}">
                <a16:creationId xmlns:a16="http://schemas.microsoft.com/office/drawing/2014/main" id="{BD36BEE1-6F7E-46F6-99AB-9E6C1AE980A6}"/>
              </a:ext>
            </a:extLst>
          </p:cNvPr>
          <p:cNvSpPr txBox="1"/>
          <p:nvPr/>
        </p:nvSpPr>
        <p:spPr>
          <a:xfrm>
            <a:off x="9535269" y="4849952"/>
            <a:ext cx="2209910" cy="523220"/>
          </a:xfrm>
          <a:prstGeom prst="rect">
            <a:avLst/>
          </a:prstGeom>
          <a:noFill/>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FF0000"/>
                </a:solidFill>
                <a:latin typeface="Sakkal Majalla" panose="02000000000000000000" pitchFamily="2" charset="-78"/>
                <a:cs typeface="Sakkal Majalla" panose="02000000000000000000" pitchFamily="2" charset="-78"/>
              </a:rPr>
              <a:t>3</a:t>
            </a:r>
            <a:r>
              <a:rPr lang="ar-BH" sz="2800" dirty="0">
                <a:latin typeface="Sakkal Majalla" panose="02000000000000000000" pitchFamily="2" charset="-78"/>
                <a:cs typeface="Sakkal Majalla" panose="02000000000000000000" pitchFamily="2" charset="-78"/>
              </a:rPr>
              <a:t>)</a:t>
            </a:r>
            <a:r>
              <a:rPr lang="ar-SA" sz="2800" spc="-100" baseline="30000" dirty="0">
                <a:latin typeface="Sakkal Majalla" panose="02000000000000000000" pitchFamily="2" charset="-78"/>
                <a:cs typeface="Sakkal Majalla" panose="02000000000000000000" pitchFamily="2" charset="-78"/>
              </a:rPr>
              <a:t>2</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 8 (</a:t>
            </a:r>
            <a:r>
              <a:rPr lang="ar-BH" sz="2800" dirty="0">
                <a:solidFill>
                  <a:srgbClr val="FF0000"/>
                </a:solidFill>
                <a:latin typeface="Sakkal Majalla" panose="02000000000000000000" pitchFamily="2" charset="-78"/>
                <a:cs typeface="Sakkal Majalla" panose="02000000000000000000" pitchFamily="2" charset="-78"/>
              </a:rPr>
              <a:t>3</a:t>
            </a:r>
            <a:r>
              <a:rPr lang="ar-BH"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-15</a:t>
            </a:r>
            <a:endParaRPr lang="en-US" sz="2800" dirty="0"/>
          </a:p>
        </p:txBody>
      </p:sp>
      <p:sp>
        <p:nvSpPr>
          <p:cNvPr id="84" name="TextBox 83">
            <a:extLst>
              <a:ext uri="{FF2B5EF4-FFF2-40B4-BE49-F238E27FC236}">
                <a16:creationId xmlns:a16="http://schemas.microsoft.com/office/drawing/2014/main" id="{1663289F-7C94-4B0F-8B0A-6D3141AD9F4C}"/>
              </a:ext>
            </a:extLst>
          </p:cNvPr>
          <p:cNvSpPr txBox="1"/>
          <p:nvPr/>
        </p:nvSpPr>
        <p:spPr>
          <a:xfrm>
            <a:off x="9831643" y="5295852"/>
            <a:ext cx="1871154" cy="523220"/>
          </a:xfrm>
          <a:prstGeom prst="rect">
            <a:avLst/>
          </a:prstGeom>
          <a:noFill/>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9 </a:t>
            </a:r>
            <a:r>
              <a:rPr lang="ar-BH" sz="2800" dirty="0">
                <a:latin typeface="Sakkal Majalla" panose="02000000000000000000" pitchFamily="2" charset="-78"/>
                <a:cs typeface="Sakkal Majalla" panose="02000000000000000000" pitchFamily="2" charset="-78"/>
              </a:rPr>
              <a:t>+ (</a:t>
            </a:r>
            <a:r>
              <a:rPr lang="ar-BH" sz="2800" dirty="0">
                <a:solidFill>
                  <a:srgbClr val="FF0000"/>
                </a:solidFill>
                <a:latin typeface="Sakkal Majalla" panose="02000000000000000000" pitchFamily="2" charset="-78"/>
                <a:cs typeface="Sakkal Majalla" panose="02000000000000000000" pitchFamily="2" charset="-78"/>
              </a:rPr>
              <a:t>-24</a:t>
            </a:r>
            <a:r>
              <a:rPr lang="ar-BH"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-15</a:t>
            </a:r>
            <a:endParaRPr lang="en-US" sz="2800" dirty="0"/>
          </a:p>
        </p:txBody>
      </p:sp>
      <p:sp>
        <p:nvSpPr>
          <p:cNvPr id="85" name="TextBox 84">
            <a:extLst>
              <a:ext uri="{FF2B5EF4-FFF2-40B4-BE49-F238E27FC236}">
                <a16:creationId xmlns:a16="http://schemas.microsoft.com/office/drawing/2014/main" id="{3185B32B-087B-4AF1-8EA2-48E04AE867D6}"/>
              </a:ext>
            </a:extLst>
          </p:cNvPr>
          <p:cNvSpPr txBox="1"/>
          <p:nvPr/>
        </p:nvSpPr>
        <p:spPr>
          <a:xfrm>
            <a:off x="9789261" y="5741753"/>
            <a:ext cx="1485296" cy="584775"/>
          </a:xfrm>
          <a:prstGeom prst="rect">
            <a:avLst/>
          </a:prstGeom>
          <a:noFill/>
        </p:spPr>
        <p:txBody>
          <a:bodyPr wrap="square">
            <a:spAutoFit/>
          </a:bodyPr>
          <a:lstStyle/>
          <a:p>
            <a:pPr algn="r" rtl="1"/>
            <a:r>
              <a:rPr lang="ar-BH" sz="3200" dirty="0">
                <a:latin typeface="Sakkal Majalla" panose="02000000000000000000" pitchFamily="2" charset="-78"/>
                <a:cs typeface="Sakkal Majalla" panose="02000000000000000000" pitchFamily="2" charset="-78"/>
              </a:rPr>
              <a:t>-15 = -15 </a:t>
            </a:r>
            <a:endParaRPr lang="en-US" sz="3200" dirty="0"/>
          </a:p>
        </p:txBody>
      </p:sp>
      <p:pic>
        <p:nvPicPr>
          <p:cNvPr id="86" name="Picture 85">
            <a:extLst>
              <a:ext uri="{FF2B5EF4-FFF2-40B4-BE49-F238E27FC236}">
                <a16:creationId xmlns:a16="http://schemas.microsoft.com/office/drawing/2014/main" id="{715D9FC8-B990-474B-8C27-2D81F0F5D29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705032" y="5865976"/>
            <a:ext cx="356413" cy="321676"/>
          </a:xfrm>
          <a:prstGeom prst="rect">
            <a:avLst/>
          </a:prstGeom>
        </p:spPr>
      </p:pic>
      <p:sp>
        <p:nvSpPr>
          <p:cNvPr id="87" name="Rectangle 86">
            <a:extLst>
              <a:ext uri="{FF2B5EF4-FFF2-40B4-BE49-F238E27FC236}">
                <a16:creationId xmlns:a16="http://schemas.microsoft.com/office/drawing/2014/main" id="{9E208290-0F10-4F00-AD38-0970F2428425}"/>
              </a:ext>
            </a:extLst>
          </p:cNvPr>
          <p:cNvSpPr/>
          <p:nvPr/>
        </p:nvSpPr>
        <p:spPr>
          <a:xfrm>
            <a:off x="10098597" y="4692496"/>
            <a:ext cx="334336" cy="523220"/>
          </a:xfrm>
          <a:prstGeom prst="rect">
            <a:avLst/>
          </a:prstGeom>
          <a:ln>
            <a:noFill/>
          </a:ln>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a:t>
            </a:r>
            <a:endParaRPr lang="ar-SA" sz="2800" baseline="30000" dirty="0">
              <a:solidFill>
                <a:srgbClr val="FF0000"/>
              </a:solidFill>
              <a:latin typeface="Sakkal Majalla" panose="02000000000000000000" pitchFamily="2" charset="-78"/>
              <a:cs typeface="Sakkal Majalla" panose="02000000000000000000" pitchFamily="2" charset="-78"/>
            </a:endParaRPr>
          </a:p>
        </p:txBody>
      </p:sp>
      <p:sp>
        <p:nvSpPr>
          <p:cNvPr id="88" name="Rectangle 87">
            <a:extLst>
              <a:ext uri="{FF2B5EF4-FFF2-40B4-BE49-F238E27FC236}">
                <a16:creationId xmlns:a16="http://schemas.microsoft.com/office/drawing/2014/main" id="{9C8A3DCC-3C24-4F9D-9E4A-44039E8E04B6}"/>
              </a:ext>
            </a:extLst>
          </p:cNvPr>
          <p:cNvSpPr/>
          <p:nvPr/>
        </p:nvSpPr>
        <p:spPr>
          <a:xfrm>
            <a:off x="10312343" y="5162130"/>
            <a:ext cx="334336" cy="523220"/>
          </a:xfrm>
          <a:prstGeom prst="rect">
            <a:avLst/>
          </a:prstGeom>
          <a:ln>
            <a:noFill/>
          </a:ln>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a:t>
            </a:r>
            <a:endParaRPr lang="ar-SA" sz="2800" baseline="30000" dirty="0">
              <a:solidFill>
                <a:srgbClr val="FF0000"/>
              </a:solidFill>
              <a:latin typeface="Sakkal Majalla" panose="02000000000000000000" pitchFamily="2" charset="-78"/>
              <a:cs typeface="Sakkal Majalla" panose="02000000000000000000" pitchFamily="2" charset="-78"/>
            </a:endParaRPr>
          </a:p>
        </p:txBody>
      </p:sp>
      <p:sp>
        <p:nvSpPr>
          <p:cNvPr id="97" name="Rectangle 96">
            <a:extLst>
              <a:ext uri="{FF2B5EF4-FFF2-40B4-BE49-F238E27FC236}">
                <a16:creationId xmlns:a16="http://schemas.microsoft.com/office/drawing/2014/main" id="{AC21F9DB-D619-4AAA-A4CD-C6D44D957F98}"/>
              </a:ext>
            </a:extLst>
          </p:cNvPr>
          <p:cNvSpPr/>
          <p:nvPr/>
        </p:nvSpPr>
        <p:spPr>
          <a:xfrm>
            <a:off x="10389311" y="3910902"/>
            <a:ext cx="1097930"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تحقق:</a:t>
            </a:r>
            <a:endParaRPr lang="ar-SA" sz="3600" dirty="0">
              <a:latin typeface="Sakkal Majalla" panose="02000000000000000000" pitchFamily="2" charset="-78"/>
              <a:cs typeface="Sakkal Majalla" panose="02000000000000000000" pitchFamily="2" charset="-78"/>
            </a:endParaRPr>
          </a:p>
        </p:txBody>
      </p:sp>
      <p:cxnSp>
        <p:nvCxnSpPr>
          <p:cNvPr id="98" name="Straight Connector 97">
            <a:extLst>
              <a:ext uri="{FF2B5EF4-FFF2-40B4-BE49-F238E27FC236}">
                <a16:creationId xmlns:a16="http://schemas.microsoft.com/office/drawing/2014/main" id="{78A45538-E371-4E3D-BC90-54A71C7F7690}"/>
              </a:ext>
            </a:extLst>
          </p:cNvPr>
          <p:cNvCxnSpPr>
            <a:cxnSpLocks/>
          </p:cNvCxnSpPr>
          <p:nvPr/>
        </p:nvCxnSpPr>
        <p:spPr>
          <a:xfrm flipH="1">
            <a:off x="5698361" y="4313617"/>
            <a:ext cx="4816343"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2F00B8B-F9CC-4E3F-9B06-A78C8AD5B25A}"/>
              </a:ext>
            </a:extLst>
          </p:cNvPr>
          <p:cNvSpPr txBox="1"/>
          <p:nvPr/>
        </p:nvSpPr>
        <p:spPr>
          <a:xfrm>
            <a:off x="4929425" y="4404052"/>
            <a:ext cx="2414552" cy="523220"/>
          </a:xfrm>
          <a:prstGeom prst="rect">
            <a:avLst/>
          </a:prstGeom>
          <a:noFill/>
        </p:spPr>
        <p:txBody>
          <a:bodyPr wrap="square">
            <a:spAutoFit/>
          </a:bodyPr>
          <a:lstStyle/>
          <a:p>
            <a:pPr algn="r" rtl="1"/>
            <a:r>
              <a:rPr lang="ar-BH" sz="2800" dirty="0">
                <a:latin typeface="Sakkal Majalla" panose="02000000000000000000" pitchFamily="2" charset="-78"/>
                <a:cs typeface="Sakkal Majalla" panose="02000000000000000000" pitchFamily="2" charset="-78"/>
              </a:rPr>
              <a:t>س</a:t>
            </a:r>
            <a:r>
              <a:rPr lang="ar-SA" sz="2800" spc="-100" baseline="30000" dirty="0">
                <a:latin typeface="Sakkal Majalla" panose="02000000000000000000" pitchFamily="2" charset="-78"/>
                <a:cs typeface="Sakkal Majalla" panose="02000000000000000000" pitchFamily="2" charset="-78"/>
              </a:rPr>
              <a:t>2</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 8س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-15</a:t>
            </a:r>
            <a:endParaRPr lang="en-US" sz="2800" dirty="0"/>
          </a:p>
        </p:txBody>
      </p:sp>
      <p:sp>
        <p:nvSpPr>
          <p:cNvPr id="66" name="TextBox 65">
            <a:extLst>
              <a:ext uri="{FF2B5EF4-FFF2-40B4-BE49-F238E27FC236}">
                <a16:creationId xmlns:a16="http://schemas.microsoft.com/office/drawing/2014/main" id="{D5A39222-A0B1-4A56-A368-457530578CF2}"/>
              </a:ext>
            </a:extLst>
          </p:cNvPr>
          <p:cNvSpPr txBox="1"/>
          <p:nvPr/>
        </p:nvSpPr>
        <p:spPr>
          <a:xfrm>
            <a:off x="5176449" y="4849952"/>
            <a:ext cx="2209910" cy="523220"/>
          </a:xfrm>
          <a:prstGeom prst="rect">
            <a:avLst/>
          </a:prstGeom>
          <a:noFill/>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FF0000"/>
                </a:solidFill>
                <a:latin typeface="Sakkal Majalla" panose="02000000000000000000" pitchFamily="2" charset="-78"/>
                <a:cs typeface="Sakkal Majalla" panose="02000000000000000000" pitchFamily="2" charset="-78"/>
              </a:rPr>
              <a:t>5</a:t>
            </a:r>
            <a:r>
              <a:rPr lang="ar-BH" sz="2800" dirty="0">
                <a:latin typeface="Sakkal Majalla" panose="02000000000000000000" pitchFamily="2" charset="-78"/>
                <a:cs typeface="Sakkal Majalla" panose="02000000000000000000" pitchFamily="2" charset="-78"/>
              </a:rPr>
              <a:t>)</a:t>
            </a:r>
            <a:r>
              <a:rPr lang="ar-SA" sz="2800" spc="-100" baseline="30000" dirty="0">
                <a:latin typeface="Sakkal Majalla" panose="02000000000000000000" pitchFamily="2" charset="-78"/>
                <a:cs typeface="Sakkal Majalla" panose="02000000000000000000" pitchFamily="2" charset="-78"/>
              </a:rPr>
              <a:t>2</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 8 (</a:t>
            </a:r>
            <a:r>
              <a:rPr lang="ar-BH" sz="2800" dirty="0">
                <a:solidFill>
                  <a:srgbClr val="FF0000"/>
                </a:solidFill>
                <a:latin typeface="Sakkal Majalla" panose="02000000000000000000" pitchFamily="2" charset="-78"/>
                <a:cs typeface="Sakkal Majalla" panose="02000000000000000000" pitchFamily="2" charset="-78"/>
              </a:rPr>
              <a:t>5</a:t>
            </a:r>
            <a:r>
              <a:rPr lang="ar-BH"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-15</a:t>
            </a:r>
            <a:endParaRPr lang="en-US" sz="2800" dirty="0"/>
          </a:p>
        </p:txBody>
      </p:sp>
      <p:sp>
        <p:nvSpPr>
          <p:cNvPr id="67" name="TextBox 66">
            <a:extLst>
              <a:ext uri="{FF2B5EF4-FFF2-40B4-BE49-F238E27FC236}">
                <a16:creationId xmlns:a16="http://schemas.microsoft.com/office/drawing/2014/main" id="{7F024101-0381-46C2-A4F7-2D906B190A78}"/>
              </a:ext>
            </a:extLst>
          </p:cNvPr>
          <p:cNvSpPr txBox="1"/>
          <p:nvPr/>
        </p:nvSpPr>
        <p:spPr>
          <a:xfrm>
            <a:off x="5399322" y="5295852"/>
            <a:ext cx="2071261" cy="523220"/>
          </a:xfrm>
          <a:prstGeom prst="rect">
            <a:avLst/>
          </a:prstGeom>
          <a:noFill/>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25 </a:t>
            </a:r>
            <a:r>
              <a:rPr lang="ar-BH" sz="2800" dirty="0">
                <a:latin typeface="Sakkal Majalla" panose="02000000000000000000" pitchFamily="2" charset="-78"/>
                <a:cs typeface="Sakkal Majalla" panose="02000000000000000000" pitchFamily="2" charset="-78"/>
              </a:rPr>
              <a:t>+ (</a:t>
            </a:r>
            <a:r>
              <a:rPr lang="ar-BH" sz="2800" dirty="0">
                <a:solidFill>
                  <a:srgbClr val="FF0000"/>
                </a:solidFill>
                <a:latin typeface="Sakkal Majalla" panose="02000000000000000000" pitchFamily="2" charset="-78"/>
                <a:cs typeface="Sakkal Majalla" panose="02000000000000000000" pitchFamily="2" charset="-78"/>
              </a:rPr>
              <a:t>-40</a:t>
            </a:r>
            <a:r>
              <a:rPr lang="ar-BH" sz="2800"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  </a:t>
            </a:r>
            <a:r>
              <a:rPr lang="ar-BH" sz="2800" dirty="0">
                <a:latin typeface="Sakkal Majalla" panose="02000000000000000000" pitchFamily="2" charset="-78"/>
                <a:cs typeface="Sakkal Majalla" panose="02000000000000000000" pitchFamily="2" charset="-78"/>
              </a:rPr>
              <a:t>-15</a:t>
            </a:r>
            <a:endParaRPr lang="en-US" sz="2800" dirty="0"/>
          </a:p>
        </p:txBody>
      </p:sp>
      <p:sp>
        <p:nvSpPr>
          <p:cNvPr id="68" name="TextBox 67">
            <a:extLst>
              <a:ext uri="{FF2B5EF4-FFF2-40B4-BE49-F238E27FC236}">
                <a16:creationId xmlns:a16="http://schemas.microsoft.com/office/drawing/2014/main" id="{0BF506AA-9EEB-4459-A8BA-93ABB8AEA628}"/>
              </a:ext>
            </a:extLst>
          </p:cNvPr>
          <p:cNvSpPr txBox="1"/>
          <p:nvPr/>
        </p:nvSpPr>
        <p:spPr>
          <a:xfrm>
            <a:off x="5430441" y="5741753"/>
            <a:ext cx="1485296" cy="584775"/>
          </a:xfrm>
          <a:prstGeom prst="rect">
            <a:avLst/>
          </a:prstGeom>
          <a:noFill/>
        </p:spPr>
        <p:txBody>
          <a:bodyPr wrap="square">
            <a:spAutoFit/>
          </a:bodyPr>
          <a:lstStyle/>
          <a:p>
            <a:pPr algn="r" rtl="1"/>
            <a:r>
              <a:rPr lang="ar-BH" sz="3200" dirty="0">
                <a:latin typeface="Sakkal Majalla" panose="02000000000000000000" pitchFamily="2" charset="-78"/>
                <a:cs typeface="Sakkal Majalla" panose="02000000000000000000" pitchFamily="2" charset="-78"/>
              </a:rPr>
              <a:t>-15 = -15 </a:t>
            </a:r>
            <a:endParaRPr lang="en-US" sz="3200" dirty="0"/>
          </a:p>
        </p:txBody>
      </p:sp>
      <p:pic>
        <p:nvPicPr>
          <p:cNvPr id="69" name="Picture 68">
            <a:extLst>
              <a:ext uri="{FF2B5EF4-FFF2-40B4-BE49-F238E27FC236}">
                <a16:creationId xmlns:a16="http://schemas.microsoft.com/office/drawing/2014/main" id="{5FFE8921-0E61-46F0-A570-05DB7C69D29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42909" y="5865976"/>
            <a:ext cx="356413" cy="321676"/>
          </a:xfrm>
          <a:prstGeom prst="rect">
            <a:avLst/>
          </a:prstGeom>
        </p:spPr>
      </p:pic>
      <p:sp>
        <p:nvSpPr>
          <p:cNvPr id="70" name="Rectangle 69">
            <a:extLst>
              <a:ext uri="{FF2B5EF4-FFF2-40B4-BE49-F238E27FC236}">
                <a16:creationId xmlns:a16="http://schemas.microsoft.com/office/drawing/2014/main" id="{49A18138-1FC6-4D06-85D9-296C770210D1}"/>
              </a:ext>
            </a:extLst>
          </p:cNvPr>
          <p:cNvSpPr/>
          <p:nvPr/>
        </p:nvSpPr>
        <p:spPr>
          <a:xfrm>
            <a:off x="5751332" y="4701995"/>
            <a:ext cx="334336" cy="523220"/>
          </a:xfrm>
          <a:prstGeom prst="rect">
            <a:avLst/>
          </a:prstGeom>
          <a:ln>
            <a:noFill/>
          </a:ln>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a:t>
            </a:r>
            <a:endParaRPr lang="ar-SA" sz="2800" baseline="30000" dirty="0">
              <a:solidFill>
                <a:srgbClr val="FF0000"/>
              </a:solidFill>
              <a:latin typeface="Sakkal Majalla" panose="02000000000000000000" pitchFamily="2" charset="-78"/>
              <a:cs typeface="Sakkal Majalla" panose="02000000000000000000" pitchFamily="2" charset="-78"/>
            </a:endParaRPr>
          </a:p>
        </p:txBody>
      </p:sp>
      <p:sp>
        <p:nvSpPr>
          <p:cNvPr id="71" name="Rectangle 70">
            <a:extLst>
              <a:ext uri="{FF2B5EF4-FFF2-40B4-BE49-F238E27FC236}">
                <a16:creationId xmlns:a16="http://schemas.microsoft.com/office/drawing/2014/main" id="{21EB72C6-7541-430F-88A8-AD32D528F27E}"/>
              </a:ext>
            </a:extLst>
          </p:cNvPr>
          <p:cNvSpPr/>
          <p:nvPr/>
        </p:nvSpPr>
        <p:spPr>
          <a:xfrm>
            <a:off x="5965078" y="5171629"/>
            <a:ext cx="334336" cy="523220"/>
          </a:xfrm>
          <a:prstGeom prst="rect">
            <a:avLst/>
          </a:prstGeom>
          <a:ln>
            <a:noFill/>
          </a:ln>
        </p:spPr>
        <p:txBody>
          <a:bodyPr wrap="square">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a:t>
            </a:r>
            <a:endParaRPr lang="ar-SA" sz="2800" baseline="30000" dirty="0">
              <a:solidFill>
                <a:srgbClr val="FF0000"/>
              </a:solidFill>
              <a:latin typeface="Sakkal Majalla" panose="02000000000000000000" pitchFamily="2" charset="-78"/>
              <a:cs typeface="Sakkal Majalla" panose="02000000000000000000" pitchFamily="2" charset="-78"/>
            </a:endParaRPr>
          </a:p>
        </p:txBody>
      </p:sp>
      <p:sp>
        <p:nvSpPr>
          <p:cNvPr id="72" name="Rectangle 71">
            <a:extLst>
              <a:ext uri="{FF2B5EF4-FFF2-40B4-BE49-F238E27FC236}">
                <a16:creationId xmlns:a16="http://schemas.microsoft.com/office/drawing/2014/main" id="{D8E626DF-30ED-4635-AE69-4F631B49A0B6}"/>
              </a:ext>
            </a:extLst>
          </p:cNvPr>
          <p:cNvSpPr/>
          <p:nvPr/>
        </p:nvSpPr>
        <p:spPr>
          <a:xfrm>
            <a:off x="6324079" y="638511"/>
            <a:ext cx="697079"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+ 15</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73" name="Rectangle 72">
            <a:extLst>
              <a:ext uri="{FF2B5EF4-FFF2-40B4-BE49-F238E27FC236}">
                <a16:creationId xmlns:a16="http://schemas.microsoft.com/office/drawing/2014/main" id="{69632EAF-E01B-42E4-B836-0EA074269742}"/>
              </a:ext>
            </a:extLst>
          </p:cNvPr>
          <p:cNvSpPr/>
          <p:nvPr/>
        </p:nvSpPr>
        <p:spPr>
          <a:xfrm>
            <a:off x="5603495" y="638511"/>
            <a:ext cx="811744"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+ 15</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76" name="Straight Connector 75">
            <a:extLst>
              <a:ext uri="{FF2B5EF4-FFF2-40B4-BE49-F238E27FC236}">
                <a16:creationId xmlns:a16="http://schemas.microsoft.com/office/drawing/2014/main" id="{D1485318-7C8D-423F-94FB-2DDC086BF5BF}"/>
              </a:ext>
            </a:extLst>
          </p:cNvPr>
          <p:cNvCxnSpPr/>
          <p:nvPr/>
        </p:nvCxnSpPr>
        <p:spPr>
          <a:xfrm flipH="1">
            <a:off x="5950183" y="355065"/>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4545DB0-D34B-4D1F-93F1-935C14CDA30A}"/>
              </a:ext>
            </a:extLst>
          </p:cNvPr>
          <p:cNvCxnSpPr/>
          <p:nvPr/>
        </p:nvCxnSpPr>
        <p:spPr>
          <a:xfrm flipH="1">
            <a:off x="5912356" y="692761"/>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08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right)">
                                      <p:cBhvr>
                                        <p:cTn id="18" dur="500"/>
                                        <p:tgtEl>
                                          <p:spTgt spid="7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right)">
                                      <p:cBhvr>
                                        <p:cTn id="21" dur="500"/>
                                        <p:tgtEl>
                                          <p:spTgt spid="7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right)">
                                      <p:cBhvr>
                                        <p:cTn id="26" dur="500"/>
                                        <p:tgtEl>
                                          <p:spTgt spid="76"/>
                                        </p:tgtEl>
                                      </p:cBhvr>
                                    </p:animEffect>
                                  </p:childTnLst>
                                </p:cTn>
                              </p:par>
                              <p:par>
                                <p:cTn id="27" presetID="22" presetClass="entr" presetSubtype="2"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right)">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1"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par>
                                <p:cTn id="35" presetID="22" presetClass="entr" presetSubtype="2" fill="hold" grpId="1"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par>
                                <p:cTn id="38" presetID="22" presetClass="entr" presetSubtype="2"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4.16667E-7 -3.7037E-6 L 0.02292 0.11274 " pathEditMode="relative" rAng="0" ptsTypes="AA">
                                      <p:cBhvr>
                                        <p:cTn id="58" dur="2000" fill="hold"/>
                                        <p:tgtEl>
                                          <p:spTgt spid="14"/>
                                        </p:tgtEl>
                                        <p:attrNameLst>
                                          <p:attrName>ppt_x</p:attrName>
                                          <p:attrName>ppt_y</p:attrName>
                                        </p:attrNameLst>
                                      </p:cBhvr>
                                      <p:rCtr x="1146" y="5625"/>
                                    </p:animMotion>
                                  </p:childTnLst>
                                </p:cTn>
                              </p:par>
                              <p:par>
                                <p:cTn id="59" presetID="42" presetClass="path" presetSubtype="0" accel="50000" decel="50000" fill="hold" grpId="0" nodeType="withEffect">
                                  <p:stCondLst>
                                    <p:cond delay="0"/>
                                  </p:stCondLst>
                                  <p:childTnLst>
                                    <p:animMotion origin="layout" path="M -1.45833E-6 -4.81481E-6 L -0.10377 0.1125 " pathEditMode="relative" rAng="0" ptsTypes="AA">
                                      <p:cBhvr>
                                        <p:cTn id="60" dur="2000" fill="hold"/>
                                        <p:tgtEl>
                                          <p:spTgt spid="20"/>
                                        </p:tgtEl>
                                        <p:attrNameLst>
                                          <p:attrName>ppt_x</p:attrName>
                                          <p:attrName>ppt_y</p:attrName>
                                        </p:attrNameLst>
                                      </p:cBhvr>
                                      <p:rCtr x="-5195" y="5625"/>
                                    </p:animMotion>
                                  </p:childTnLst>
                                </p:cTn>
                              </p:par>
                              <p:par>
                                <p:cTn id="61" presetID="1" presetClass="exit"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2"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left)">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2"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p:tgtEl>
                                          <p:spTgt spid="28"/>
                                        </p:tgtEl>
                                        <p:attrNameLst>
                                          <p:attrName>ppt_x</p:attrName>
                                        </p:attrNameLst>
                                      </p:cBhvr>
                                      <p:tavLst>
                                        <p:tav tm="0">
                                          <p:val>
                                            <p:strVal val="#ppt_x+#ppt_w*1.125000"/>
                                          </p:val>
                                        </p:tav>
                                        <p:tav tm="100000">
                                          <p:val>
                                            <p:strVal val="#ppt_x"/>
                                          </p:val>
                                        </p:tav>
                                      </p:tavLst>
                                    </p:anim>
                                    <p:animEffect transition="in" filter="wipe(left)">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up)">
                                      <p:cBhvr>
                                        <p:cTn id="81" dur="500"/>
                                        <p:tgtEl>
                                          <p:spTgt spid="2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25"/>
                                        </p:tgtEl>
                                        <p:attrNameLst>
                                          <p:attrName>ppt_x</p:attrName>
                                        </p:attrNameLst>
                                      </p:cBhvr>
                                      <p:tavLst>
                                        <p:tav tm="0">
                                          <p:val>
                                            <p:strVal val="ppt_x"/>
                                          </p:val>
                                        </p:tav>
                                        <p:tav tm="100000">
                                          <p:val>
                                            <p:strVal val="ppt_x"/>
                                          </p:val>
                                        </p:tav>
                                      </p:tavLst>
                                    </p:anim>
                                    <p:anim calcmode="lin" valueType="num">
                                      <p:cBhvr additive="base">
                                        <p:cTn id="89" dur="500"/>
                                        <p:tgtEl>
                                          <p:spTgt spid="25"/>
                                        </p:tgtEl>
                                        <p:attrNameLst>
                                          <p:attrName>ppt_y</p:attrName>
                                        </p:attrNameLst>
                                      </p:cBhvr>
                                      <p:tavLst>
                                        <p:tav tm="0">
                                          <p:val>
                                            <p:strVal val="ppt_y"/>
                                          </p:val>
                                        </p:tav>
                                        <p:tav tm="100000">
                                          <p:val>
                                            <p:strVal val="1+ppt_h/2"/>
                                          </p:val>
                                        </p:tav>
                                      </p:tavLst>
                                    </p:anim>
                                    <p:set>
                                      <p:cBhvr>
                                        <p:cTn id="90" dur="1" fill="hold">
                                          <p:stCondLst>
                                            <p:cond delay="499"/>
                                          </p:stCondLst>
                                        </p:cTn>
                                        <p:tgtEl>
                                          <p:spTgt spid="2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par>
                                <p:cTn id="97" presetID="42" presetClass="path" presetSubtype="0" accel="50000" decel="50000" fill="hold" grpId="1" nodeType="withEffect">
                                  <p:stCondLst>
                                    <p:cond delay="0"/>
                                  </p:stCondLst>
                                  <p:childTnLst>
                                    <p:animMotion origin="layout" path="M 2.08333E-6 -2.59259E-6 L 0.24036 0.06829 " pathEditMode="relative" rAng="0" ptsTypes="AA">
                                      <p:cBhvr>
                                        <p:cTn id="98" dur="2000" fill="hold"/>
                                        <p:tgtEl>
                                          <p:spTgt spid="36"/>
                                        </p:tgtEl>
                                        <p:attrNameLst>
                                          <p:attrName>ppt_x</p:attrName>
                                          <p:attrName>ppt_y</p:attrName>
                                        </p:attrNameLst>
                                      </p:cBhvr>
                                      <p:rCtr x="12018" y="3403"/>
                                    </p:animMotion>
                                  </p:childTnLst>
                                </p:cTn>
                              </p:par>
                              <p:par>
                                <p:cTn id="99" presetID="42" presetClass="path" presetSubtype="0" accel="50000" decel="50000" fill="hold" grpId="1" nodeType="withEffect">
                                  <p:stCondLst>
                                    <p:cond delay="0"/>
                                  </p:stCondLst>
                                  <p:childTnLst>
                                    <p:animMotion origin="layout" path="M 3.125E-6 -2.59259E-6 L 0.14883 0.06829 " pathEditMode="relative" rAng="0" ptsTypes="AA">
                                      <p:cBhvr>
                                        <p:cTn id="100" dur="2000" fill="hold"/>
                                        <p:tgtEl>
                                          <p:spTgt spid="37"/>
                                        </p:tgtEl>
                                        <p:attrNameLst>
                                          <p:attrName>ppt_x</p:attrName>
                                          <p:attrName>ppt_y</p:attrName>
                                        </p:attrNameLst>
                                      </p:cBhvr>
                                      <p:rCtr x="7435" y="3403"/>
                                    </p:animMotion>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2" presetClass="entr" presetSubtype="8"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p:tgtEl>
                                          <p:spTgt spid="45"/>
                                        </p:tgtEl>
                                        <p:attrNameLst>
                                          <p:attrName>ppt_x</p:attrName>
                                        </p:attrNameLst>
                                      </p:cBhvr>
                                      <p:tavLst>
                                        <p:tav tm="0">
                                          <p:val>
                                            <p:strVal val="#ppt_x-#ppt_w*1.125000"/>
                                          </p:val>
                                        </p:tav>
                                        <p:tav tm="100000">
                                          <p:val>
                                            <p:strVal val="#ppt_x"/>
                                          </p:val>
                                        </p:tav>
                                      </p:tavLst>
                                    </p:anim>
                                    <p:animEffect transition="in" filter="wipe(right)">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grpId="0" nodeType="click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wipe(right)">
                                      <p:cBhvr>
                                        <p:cTn id="123" dur="500"/>
                                        <p:tgtEl>
                                          <p:spTgt spid="49"/>
                                        </p:tgtEl>
                                      </p:cBhvr>
                                    </p:animEffect>
                                  </p:childTnLst>
                                </p:cTn>
                              </p:par>
                            </p:childTnLst>
                          </p:cTn>
                        </p:par>
                        <p:par>
                          <p:cTn id="124" fill="hold">
                            <p:stCondLst>
                              <p:cond delay="500"/>
                            </p:stCondLst>
                            <p:childTnLst>
                              <p:par>
                                <p:cTn id="125" presetID="22" presetClass="entr" presetSubtype="2"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right)">
                                      <p:cBhvr>
                                        <p:cTn id="127" dur="500"/>
                                        <p:tgtEl>
                                          <p:spTgt spid="48"/>
                                        </p:tgtEl>
                                      </p:cBhvr>
                                    </p:animEffect>
                                  </p:childTnLst>
                                </p:cTn>
                              </p:par>
                            </p:childTnLst>
                          </p:cTn>
                        </p:par>
                        <p:par>
                          <p:cTn id="128" fill="hold">
                            <p:stCondLst>
                              <p:cond delay="1000"/>
                            </p:stCondLst>
                            <p:childTnLst>
                              <p:par>
                                <p:cTn id="129" presetID="22" presetClass="entr" presetSubtype="1" fill="hold"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wipe(up)">
                                      <p:cBhvr>
                                        <p:cTn id="131" dur="500"/>
                                        <p:tgtEl>
                                          <p:spTgt spid="46"/>
                                        </p:tgtEl>
                                      </p:cBhvr>
                                    </p:animEffect>
                                  </p:childTnLst>
                                </p:cTn>
                              </p:par>
                            </p:childTnLst>
                          </p:cTn>
                        </p:par>
                        <p:par>
                          <p:cTn id="132" fill="hold">
                            <p:stCondLst>
                              <p:cond delay="1500"/>
                            </p:stCondLst>
                            <p:childTnLst>
                              <p:par>
                                <p:cTn id="133" presetID="22" presetClass="entr" presetSubtype="2" fill="hold" grpId="0" nodeType="after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wipe(right)">
                                      <p:cBhvr>
                                        <p:cTn id="135" dur="500"/>
                                        <p:tgtEl>
                                          <p:spTgt spid="50"/>
                                        </p:tgtEl>
                                      </p:cBhvr>
                                    </p:animEffect>
                                  </p:childTnLst>
                                </p:cTn>
                              </p:par>
                            </p:childTnLst>
                          </p:cTn>
                        </p:par>
                      </p:childTnLst>
                    </p:cTn>
                  </p:par>
                  <p:par>
                    <p:cTn id="136" fill="hold">
                      <p:stCondLst>
                        <p:cond delay="indefinite"/>
                      </p:stCondLst>
                      <p:childTnLst>
                        <p:par>
                          <p:cTn id="137" fill="hold">
                            <p:stCondLst>
                              <p:cond delay="0"/>
                            </p:stCondLst>
                            <p:childTnLst>
                              <p:par>
                                <p:cTn id="138" presetID="12" presetClass="entr" presetSubtype="8" fill="hold" grpId="0" nodeType="clickEffect">
                                  <p:stCondLst>
                                    <p:cond delay="0"/>
                                  </p:stCondLst>
                                  <p:childTnLst>
                                    <p:set>
                                      <p:cBhvr>
                                        <p:cTn id="139" dur="1" fill="hold">
                                          <p:stCondLst>
                                            <p:cond delay="0"/>
                                          </p:stCondLst>
                                        </p:cTn>
                                        <p:tgtEl>
                                          <p:spTgt spid="74"/>
                                        </p:tgtEl>
                                        <p:attrNameLst>
                                          <p:attrName>style.visibility</p:attrName>
                                        </p:attrNameLst>
                                      </p:cBhvr>
                                      <p:to>
                                        <p:strVal val="visible"/>
                                      </p:to>
                                    </p:set>
                                    <p:anim calcmode="lin" valueType="num">
                                      <p:cBhvr additive="base">
                                        <p:cTn id="140" dur="500"/>
                                        <p:tgtEl>
                                          <p:spTgt spid="74"/>
                                        </p:tgtEl>
                                        <p:attrNameLst>
                                          <p:attrName>ppt_x</p:attrName>
                                        </p:attrNameLst>
                                      </p:cBhvr>
                                      <p:tavLst>
                                        <p:tav tm="0">
                                          <p:val>
                                            <p:strVal val="#ppt_x-#ppt_w*1.125000"/>
                                          </p:val>
                                        </p:tav>
                                        <p:tav tm="100000">
                                          <p:val>
                                            <p:strVal val="#ppt_x"/>
                                          </p:val>
                                        </p:tav>
                                      </p:tavLst>
                                    </p:anim>
                                    <p:animEffect transition="in" filter="wipe(right)">
                                      <p:cBhvr>
                                        <p:cTn id="141" dur="500"/>
                                        <p:tgtEl>
                                          <p:spTgt spid="7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2" fill="hold" grpId="0" nodeType="clickEffect">
                                  <p:stCondLst>
                                    <p:cond delay="0"/>
                                  </p:stCondLst>
                                  <p:childTnLst>
                                    <p:set>
                                      <p:cBhvr>
                                        <p:cTn id="145" dur="1" fill="hold">
                                          <p:stCondLst>
                                            <p:cond delay="0"/>
                                          </p:stCondLst>
                                        </p:cTn>
                                        <p:tgtEl>
                                          <p:spTgt spid="51"/>
                                        </p:tgtEl>
                                        <p:attrNameLst>
                                          <p:attrName>style.visibility</p:attrName>
                                        </p:attrNameLst>
                                      </p:cBhvr>
                                      <p:to>
                                        <p:strVal val="visible"/>
                                      </p:to>
                                    </p:set>
                                    <p:animEffect transition="in" filter="wipe(right)">
                                      <p:cBhvr>
                                        <p:cTn id="146" dur="500"/>
                                        <p:tgtEl>
                                          <p:spTgt spid="51"/>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right)">
                                      <p:cBhvr>
                                        <p:cTn id="149" dur="500"/>
                                        <p:tgtEl>
                                          <p:spTgt spid="53"/>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2" fill="hold" nodeType="clickEffect">
                                  <p:stCondLst>
                                    <p:cond delay="0"/>
                                  </p:stCondLst>
                                  <p:childTnLst>
                                    <p:set>
                                      <p:cBhvr>
                                        <p:cTn id="153" dur="1" fill="hold">
                                          <p:stCondLst>
                                            <p:cond delay="0"/>
                                          </p:stCondLst>
                                        </p:cTn>
                                        <p:tgtEl>
                                          <p:spTgt spid="54"/>
                                        </p:tgtEl>
                                        <p:attrNameLst>
                                          <p:attrName>style.visibility</p:attrName>
                                        </p:attrNameLst>
                                      </p:cBhvr>
                                      <p:to>
                                        <p:strVal val="visible"/>
                                      </p:to>
                                    </p:set>
                                    <p:animEffect transition="in" filter="wipe(right)">
                                      <p:cBhvr>
                                        <p:cTn id="154" dur="500"/>
                                        <p:tgtEl>
                                          <p:spTgt spid="54"/>
                                        </p:tgtEl>
                                      </p:cBhvr>
                                    </p:animEffect>
                                  </p:childTnLst>
                                </p:cTn>
                              </p:par>
                              <p:par>
                                <p:cTn id="155" presetID="22" presetClass="entr" presetSubtype="2" fill="hold"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wipe(right)">
                                      <p:cBhvr>
                                        <p:cTn id="157" dur="500"/>
                                        <p:tgtEl>
                                          <p:spTgt spid="55"/>
                                        </p:tgtEl>
                                      </p:cBhvr>
                                    </p:animEffect>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fade">
                                      <p:cBhvr>
                                        <p:cTn id="162" dur="1000"/>
                                        <p:tgtEl>
                                          <p:spTgt spid="56"/>
                                        </p:tgtEl>
                                      </p:cBhvr>
                                    </p:animEffect>
                                    <p:anim calcmode="lin" valueType="num">
                                      <p:cBhvr>
                                        <p:cTn id="163" dur="1000" fill="hold"/>
                                        <p:tgtEl>
                                          <p:spTgt spid="56"/>
                                        </p:tgtEl>
                                        <p:attrNameLst>
                                          <p:attrName>ppt_x</p:attrName>
                                        </p:attrNameLst>
                                      </p:cBhvr>
                                      <p:tavLst>
                                        <p:tav tm="0">
                                          <p:val>
                                            <p:strVal val="#ppt_x"/>
                                          </p:val>
                                        </p:tav>
                                        <p:tav tm="100000">
                                          <p:val>
                                            <p:strVal val="#ppt_x"/>
                                          </p:val>
                                        </p:tav>
                                      </p:tavLst>
                                    </p:anim>
                                    <p:anim calcmode="lin" valueType="num">
                                      <p:cBhvr>
                                        <p:cTn id="16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7" presetClass="entr" presetSubtype="0" fill="hold" grpId="0" nodeType="click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fade">
                                      <p:cBhvr>
                                        <p:cTn id="169" dur="1000"/>
                                        <p:tgtEl>
                                          <p:spTgt spid="57"/>
                                        </p:tgtEl>
                                      </p:cBhvr>
                                    </p:animEffect>
                                    <p:anim calcmode="lin" valueType="num">
                                      <p:cBhvr>
                                        <p:cTn id="170" dur="1000" fill="hold"/>
                                        <p:tgtEl>
                                          <p:spTgt spid="57"/>
                                        </p:tgtEl>
                                        <p:attrNameLst>
                                          <p:attrName>ppt_x</p:attrName>
                                        </p:attrNameLst>
                                      </p:cBhvr>
                                      <p:tavLst>
                                        <p:tav tm="0">
                                          <p:val>
                                            <p:strVal val="#ppt_x"/>
                                          </p:val>
                                        </p:tav>
                                        <p:tav tm="100000">
                                          <p:val>
                                            <p:strVal val="#ppt_x"/>
                                          </p:val>
                                        </p:tav>
                                      </p:tavLst>
                                    </p:anim>
                                    <p:anim calcmode="lin" valueType="num">
                                      <p:cBhvr>
                                        <p:cTn id="17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2" presetClass="entr" presetSubtype="2" fill="hold" grpId="0" nodeType="clickEffect">
                                  <p:stCondLst>
                                    <p:cond delay="0"/>
                                  </p:stCondLst>
                                  <p:childTnLst>
                                    <p:set>
                                      <p:cBhvr>
                                        <p:cTn id="175" dur="1" fill="hold">
                                          <p:stCondLst>
                                            <p:cond delay="0"/>
                                          </p:stCondLst>
                                        </p:cTn>
                                        <p:tgtEl>
                                          <p:spTgt spid="58"/>
                                        </p:tgtEl>
                                        <p:attrNameLst>
                                          <p:attrName>style.visibility</p:attrName>
                                        </p:attrNameLst>
                                      </p:cBhvr>
                                      <p:to>
                                        <p:strVal val="visible"/>
                                      </p:to>
                                    </p:set>
                                    <p:animEffect transition="in" filter="wipe(right)">
                                      <p:cBhvr>
                                        <p:cTn id="176" dur="500"/>
                                        <p:tgtEl>
                                          <p:spTgt spid="58"/>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wipe(right)">
                                      <p:cBhvr>
                                        <p:cTn id="179" dur="500"/>
                                        <p:tgtEl>
                                          <p:spTgt spid="59"/>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2" fill="hold" nodeType="click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wipe(right)">
                                      <p:cBhvr>
                                        <p:cTn id="184" dur="500"/>
                                        <p:tgtEl>
                                          <p:spTgt spid="60"/>
                                        </p:tgtEl>
                                      </p:cBhvr>
                                    </p:animEffect>
                                  </p:childTnLst>
                                </p:cTn>
                              </p:par>
                              <p:par>
                                <p:cTn id="185" presetID="22" presetClass="entr" presetSubtype="2" fill="hold" nodeType="with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wipe(right)">
                                      <p:cBhvr>
                                        <p:cTn id="187" dur="500"/>
                                        <p:tgtEl>
                                          <p:spTgt spid="61"/>
                                        </p:tgtEl>
                                      </p:cBhvr>
                                    </p:animEffect>
                                  </p:childTnLst>
                                </p:cTn>
                              </p:par>
                            </p:childTnLst>
                          </p:cTn>
                        </p:par>
                      </p:childTnLst>
                    </p:cTn>
                  </p:par>
                  <p:par>
                    <p:cTn id="188" fill="hold">
                      <p:stCondLst>
                        <p:cond delay="indefinite"/>
                      </p:stCondLst>
                      <p:childTnLst>
                        <p:par>
                          <p:cTn id="189" fill="hold">
                            <p:stCondLst>
                              <p:cond delay="0"/>
                            </p:stCondLst>
                            <p:childTnLst>
                              <p:par>
                                <p:cTn id="190" presetID="47" presetClass="entr" presetSubtype="0" fill="hold" grpId="0" nodeType="clickEffect">
                                  <p:stCondLst>
                                    <p:cond delay="0"/>
                                  </p:stCondLst>
                                  <p:childTnLst>
                                    <p:set>
                                      <p:cBhvr>
                                        <p:cTn id="191" dur="1" fill="hold">
                                          <p:stCondLst>
                                            <p:cond delay="0"/>
                                          </p:stCondLst>
                                        </p:cTn>
                                        <p:tgtEl>
                                          <p:spTgt spid="62"/>
                                        </p:tgtEl>
                                        <p:attrNameLst>
                                          <p:attrName>style.visibility</p:attrName>
                                        </p:attrNameLst>
                                      </p:cBhvr>
                                      <p:to>
                                        <p:strVal val="visible"/>
                                      </p:to>
                                    </p:set>
                                    <p:animEffect transition="in" filter="fade">
                                      <p:cBhvr>
                                        <p:cTn id="192" dur="1000"/>
                                        <p:tgtEl>
                                          <p:spTgt spid="62"/>
                                        </p:tgtEl>
                                      </p:cBhvr>
                                    </p:animEffect>
                                    <p:anim calcmode="lin" valueType="num">
                                      <p:cBhvr>
                                        <p:cTn id="193" dur="1000" fill="hold"/>
                                        <p:tgtEl>
                                          <p:spTgt spid="62"/>
                                        </p:tgtEl>
                                        <p:attrNameLst>
                                          <p:attrName>ppt_x</p:attrName>
                                        </p:attrNameLst>
                                      </p:cBhvr>
                                      <p:tavLst>
                                        <p:tav tm="0">
                                          <p:val>
                                            <p:strVal val="#ppt_x"/>
                                          </p:val>
                                        </p:tav>
                                        <p:tav tm="100000">
                                          <p:val>
                                            <p:strVal val="#ppt_x"/>
                                          </p:val>
                                        </p:tav>
                                      </p:tavLst>
                                    </p:anim>
                                    <p:anim calcmode="lin" valueType="num">
                                      <p:cBhvr>
                                        <p:cTn id="19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7" presetClass="entr" presetSubtype="0" fill="hold" grpId="0" nodeType="click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fade">
                                      <p:cBhvr>
                                        <p:cTn id="199" dur="1000"/>
                                        <p:tgtEl>
                                          <p:spTgt spid="63"/>
                                        </p:tgtEl>
                                      </p:cBhvr>
                                    </p:animEffect>
                                    <p:anim calcmode="lin" valueType="num">
                                      <p:cBhvr>
                                        <p:cTn id="200" dur="1000" fill="hold"/>
                                        <p:tgtEl>
                                          <p:spTgt spid="63"/>
                                        </p:tgtEl>
                                        <p:attrNameLst>
                                          <p:attrName>ppt_x</p:attrName>
                                        </p:attrNameLst>
                                      </p:cBhvr>
                                      <p:tavLst>
                                        <p:tav tm="0">
                                          <p:val>
                                            <p:strVal val="#ppt_x"/>
                                          </p:val>
                                        </p:tav>
                                        <p:tav tm="100000">
                                          <p:val>
                                            <p:strVal val="#ppt_x"/>
                                          </p:val>
                                        </p:tav>
                                      </p:tavLst>
                                    </p:anim>
                                    <p:anim calcmode="lin" valueType="num">
                                      <p:cBhvr>
                                        <p:cTn id="20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12" presetClass="entr" presetSubtype="8" fill="hold" grpId="0" nodeType="clickEffect">
                                  <p:stCondLst>
                                    <p:cond delay="0"/>
                                  </p:stCondLst>
                                  <p:childTnLst>
                                    <p:set>
                                      <p:cBhvr>
                                        <p:cTn id="205" dur="1" fill="hold">
                                          <p:stCondLst>
                                            <p:cond delay="0"/>
                                          </p:stCondLst>
                                        </p:cTn>
                                        <p:tgtEl>
                                          <p:spTgt spid="75"/>
                                        </p:tgtEl>
                                        <p:attrNameLst>
                                          <p:attrName>style.visibility</p:attrName>
                                        </p:attrNameLst>
                                      </p:cBhvr>
                                      <p:to>
                                        <p:strVal val="visible"/>
                                      </p:to>
                                    </p:set>
                                    <p:anim calcmode="lin" valueType="num">
                                      <p:cBhvr additive="base">
                                        <p:cTn id="206" dur="500"/>
                                        <p:tgtEl>
                                          <p:spTgt spid="75"/>
                                        </p:tgtEl>
                                        <p:attrNameLst>
                                          <p:attrName>ppt_x</p:attrName>
                                        </p:attrNameLst>
                                      </p:cBhvr>
                                      <p:tavLst>
                                        <p:tav tm="0">
                                          <p:val>
                                            <p:strVal val="#ppt_x-#ppt_w*1.125000"/>
                                          </p:val>
                                        </p:tav>
                                        <p:tav tm="100000">
                                          <p:val>
                                            <p:strVal val="#ppt_x"/>
                                          </p:val>
                                        </p:tav>
                                      </p:tavLst>
                                    </p:anim>
                                    <p:animEffect transition="in" filter="wipe(right)">
                                      <p:cBhvr>
                                        <p:cTn id="207" dur="500"/>
                                        <p:tgtEl>
                                          <p:spTgt spid="75"/>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2" fill="hold" grpId="0" nodeType="clickEffect">
                                  <p:stCondLst>
                                    <p:cond delay="0"/>
                                  </p:stCondLst>
                                  <p:childTnLst>
                                    <p:set>
                                      <p:cBhvr>
                                        <p:cTn id="211" dur="1" fill="hold">
                                          <p:stCondLst>
                                            <p:cond delay="0"/>
                                          </p:stCondLst>
                                        </p:cTn>
                                        <p:tgtEl>
                                          <p:spTgt spid="97"/>
                                        </p:tgtEl>
                                        <p:attrNameLst>
                                          <p:attrName>style.visibility</p:attrName>
                                        </p:attrNameLst>
                                      </p:cBhvr>
                                      <p:to>
                                        <p:strVal val="visible"/>
                                      </p:to>
                                    </p:set>
                                    <p:animEffect transition="in" filter="wipe(right)">
                                      <p:cBhvr>
                                        <p:cTn id="212" dur="500"/>
                                        <p:tgtEl>
                                          <p:spTgt spid="97"/>
                                        </p:tgtEl>
                                      </p:cBhvr>
                                    </p:animEffect>
                                  </p:childTnLst>
                                </p:cTn>
                              </p:par>
                              <p:par>
                                <p:cTn id="213" presetID="22" presetClass="entr" presetSubtype="2" fill="hold" nodeType="withEffect">
                                  <p:stCondLst>
                                    <p:cond delay="0"/>
                                  </p:stCondLst>
                                  <p:childTnLst>
                                    <p:set>
                                      <p:cBhvr>
                                        <p:cTn id="214" dur="1" fill="hold">
                                          <p:stCondLst>
                                            <p:cond delay="0"/>
                                          </p:stCondLst>
                                        </p:cTn>
                                        <p:tgtEl>
                                          <p:spTgt spid="98"/>
                                        </p:tgtEl>
                                        <p:attrNameLst>
                                          <p:attrName>style.visibility</p:attrName>
                                        </p:attrNameLst>
                                      </p:cBhvr>
                                      <p:to>
                                        <p:strVal val="visible"/>
                                      </p:to>
                                    </p:set>
                                    <p:animEffect transition="in" filter="wipe(right)">
                                      <p:cBhvr>
                                        <p:cTn id="215" dur="500"/>
                                        <p:tgtEl>
                                          <p:spTgt spid="98"/>
                                        </p:tgtEl>
                                      </p:cBhvr>
                                    </p:animEffect>
                                  </p:childTnLst>
                                </p:cTn>
                              </p:par>
                            </p:childTnLst>
                          </p:cTn>
                        </p:par>
                      </p:childTnLst>
                    </p:cTn>
                  </p:par>
                  <p:par>
                    <p:cTn id="216" fill="hold">
                      <p:stCondLst>
                        <p:cond delay="indefinite"/>
                      </p:stCondLst>
                      <p:childTnLst>
                        <p:par>
                          <p:cTn id="217" fill="hold">
                            <p:stCondLst>
                              <p:cond delay="0"/>
                            </p:stCondLst>
                            <p:childTnLst>
                              <p:par>
                                <p:cTn id="218" presetID="47" presetClass="entr" presetSubtype="0" fill="hold" grpId="0" nodeType="clickEffect">
                                  <p:stCondLst>
                                    <p:cond delay="0"/>
                                  </p:stCondLst>
                                  <p:childTnLst>
                                    <p:set>
                                      <p:cBhvr>
                                        <p:cTn id="219" dur="1" fill="hold">
                                          <p:stCondLst>
                                            <p:cond delay="0"/>
                                          </p:stCondLst>
                                        </p:cTn>
                                        <p:tgtEl>
                                          <p:spTgt spid="82"/>
                                        </p:tgtEl>
                                        <p:attrNameLst>
                                          <p:attrName>style.visibility</p:attrName>
                                        </p:attrNameLst>
                                      </p:cBhvr>
                                      <p:to>
                                        <p:strVal val="visible"/>
                                      </p:to>
                                    </p:set>
                                    <p:animEffect transition="in" filter="fade">
                                      <p:cBhvr>
                                        <p:cTn id="220" dur="1000"/>
                                        <p:tgtEl>
                                          <p:spTgt spid="82"/>
                                        </p:tgtEl>
                                      </p:cBhvr>
                                    </p:animEffect>
                                    <p:anim calcmode="lin" valueType="num">
                                      <p:cBhvr>
                                        <p:cTn id="221" dur="1000" fill="hold"/>
                                        <p:tgtEl>
                                          <p:spTgt spid="82"/>
                                        </p:tgtEl>
                                        <p:attrNameLst>
                                          <p:attrName>ppt_x</p:attrName>
                                        </p:attrNameLst>
                                      </p:cBhvr>
                                      <p:tavLst>
                                        <p:tav tm="0">
                                          <p:val>
                                            <p:strVal val="#ppt_x"/>
                                          </p:val>
                                        </p:tav>
                                        <p:tav tm="100000">
                                          <p:val>
                                            <p:strVal val="#ppt_x"/>
                                          </p:val>
                                        </p:tav>
                                      </p:tavLst>
                                    </p:anim>
                                    <p:anim calcmode="lin" valueType="num">
                                      <p:cBhvr>
                                        <p:cTn id="222"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47" presetClass="entr" presetSubtype="0" fill="hold" grpId="0" nodeType="clickEffect">
                                  <p:stCondLst>
                                    <p:cond delay="0"/>
                                  </p:stCondLst>
                                  <p:childTnLst>
                                    <p:set>
                                      <p:cBhvr>
                                        <p:cTn id="226" dur="1" fill="hold">
                                          <p:stCondLst>
                                            <p:cond delay="0"/>
                                          </p:stCondLst>
                                        </p:cTn>
                                        <p:tgtEl>
                                          <p:spTgt spid="83"/>
                                        </p:tgtEl>
                                        <p:attrNameLst>
                                          <p:attrName>style.visibility</p:attrName>
                                        </p:attrNameLst>
                                      </p:cBhvr>
                                      <p:to>
                                        <p:strVal val="visible"/>
                                      </p:to>
                                    </p:set>
                                    <p:animEffect transition="in" filter="fade">
                                      <p:cBhvr>
                                        <p:cTn id="227" dur="1000"/>
                                        <p:tgtEl>
                                          <p:spTgt spid="83"/>
                                        </p:tgtEl>
                                      </p:cBhvr>
                                    </p:animEffect>
                                    <p:anim calcmode="lin" valueType="num">
                                      <p:cBhvr>
                                        <p:cTn id="228" dur="1000" fill="hold"/>
                                        <p:tgtEl>
                                          <p:spTgt spid="83"/>
                                        </p:tgtEl>
                                        <p:attrNameLst>
                                          <p:attrName>ppt_x</p:attrName>
                                        </p:attrNameLst>
                                      </p:cBhvr>
                                      <p:tavLst>
                                        <p:tav tm="0">
                                          <p:val>
                                            <p:strVal val="#ppt_x"/>
                                          </p:val>
                                        </p:tav>
                                        <p:tav tm="100000">
                                          <p:val>
                                            <p:strVal val="#ppt_x"/>
                                          </p:val>
                                        </p:tav>
                                      </p:tavLst>
                                    </p:anim>
                                    <p:anim calcmode="lin" valueType="num">
                                      <p:cBhvr>
                                        <p:cTn id="229" dur="1000" fill="hold"/>
                                        <p:tgtEl>
                                          <p:spTgt spid="83"/>
                                        </p:tgtEl>
                                        <p:attrNameLst>
                                          <p:attrName>ppt_y</p:attrName>
                                        </p:attrNameLst>
                                      </p:cBhvr>
                                      <p:tavLst>
                                        <p:tav tm="0">
                                          <p:val>
                                            <p:strVal val="#ppt_y-.1"/>
                                          </p:val>
                                        </p:tav>
                                        <p:tav tm="100000">
                                          <p:val>
                                            <p:strVal val="#ppt_y"/>
                                          </p:val>
                                        </p:tav>
                                      </p:tavLst>
                                    </p:anim>
                                  </p:childTnLst>
                                </p:cTn>
                              </p:par>
                              <p:par>
                                <p:cTn id="230" presetID="22" presetClass="entr" presetSubtype="2" fill="hold" grpId="0" nodeType="withEffect">
                                  <p:stCondLst>
                                    <p:cond delay="1000"/>
                                  </p:stCondLst>
                                  <p:childTnLst>
                                    <p:set>
                                      <p:cBhvr>
                                        <p:cTn id="231" dur="1" fill="hold">
                                          <p:stCondLst>
                                            <p:cond delay="0"/>
                                          </p:stCondLst>
                                        </p:cTn>
                                        <p:tgtEl>
                                          <p:spTgt spid="87"/>
                                        </p:tgtEl>
                                        <p:attrNameLst>
                                          <p:attrName>style.visibility</p:attrName>
                                        </p:attrNameLst>
                                      </p:cBhvr>
                                      <p:to>
                                        <p:strVal val="visible"/>
                                      </p:to>
                                    </p:set>
                                    <p:animEffect transition="in" filter="wipe(right)">
                                      <p:cBhvr>
                                        <p:cTn id="232" dur="500"/>
                                        <p:tgtEl>
                                          <p:spTgt spid="87"/>
                                        </p:tgtEl>
                                      </p:cBhvr>
                                    </p:animEffect>
                                  </p:childTnLst>
                                </p:cTn>
                              </p:par>
                            </p:childTnLst>
                          </p:cTn>
                        </p:par>
                      </p:childTnLst>
                    </p:cTn>
                  </p:par>
                  <p:par>
                    <p:cTn id="233" fill="hold">
                      <p:stCondLst>
                        <p:cond delay="indefinite"/>
                      </p:stCondLst>
                      <p:childTnLst>
                        <p:par>
                          <p:cTn id="234" fill="hold">
                            <p:stCondLst>
                              <p:cond delay="0"/>
                            </p:stCondLst>
                            <p:childTnLst>
                              <p:par>
                                <p:cTn id="235" presetID="47" presetClass="entr" presetSubtype="0" fill="hold" grpId="0" nodeType="clickEffect">
                                  <p:stCondLst>
                                    <p:cond delay="0"/>
                                  </p:stCondLst>
                                  <p:childTnLst>
                                    <p:set>
                                      <p:cBhvr>
                                        <p:cTn id="236" dur="1" fill="hold">
                                          <p:stCondLst>
                                            <p:cond delay="0"/>
                                          </p:stCondLst>
                                        </p:cTn>
                                        <p:tgtEl>
                                          <p:spTgt spid="84"/>
                                        </p:tgtEl>
                                        <p:attrNameLst>
                                          <p:attrName>style.visibility</p:attrName>
                                        </p:attrNameLst>
                                      </p:cBhvr>
                                      <p:to>
                                        <p:strVal val="visible"/>
                                      </p:to>
                                    </p:set>
                                    <p:animEffect transition="in" filter="fade">
                                      <p:cBhvr>
                                        <p:cTn id="237" dur="1000"/>
                                        <p:tgtEl>
                                          <p:spTgt spid="84"/>
                                        </p:tgtEl>
                                      </p:cBhvr>
                                    </p:animEffect>
                                    <p:anim calcmode="lin" valueType="num">
                                      <p:cBhvr>
                                        <p:cTn id="238" dur="1000" fill="hold"/>
                                        <p:tgtEl>
                                          <p:spTgt spid="84"/>
                                        </p:tgtEl>
                                        <p:attrNameLst>
                                          <p:attrName>ppt_x</p:attrName>
                                        </p:attrNameLst>
                                      </p:cBhvr>
                                      <p:tavLst>
                                        <p:tav tm="0">
                                          <p:val>
                                            <p:strVal val="#ppt_x"/>
                                          </p:val>
                                        </p:tav>
                                        <p:tav tm="100000">
                                          <p:val>
                                            <p:strVal val="#ppt_x"/>
                                          </p:val>
                                        </p:tav>
                                      </p:tavLst>
                                    </p:anim>
                                    <p:anim calcmode="lin" valueType="num">
                                      <p:cBhvr>
                                        <p:cTn id="239" dur="1000" fill="hold"/>
                                        <p:tgtEl>
                                          <p:spTgt spid="84"/>
                                        </p:tgtEl>
                                        <p:attrNameLst>
                                          <p:attrName>ppt_y</p:attrName>
                                        </p:attrNameLst>
                                      </p:cBhvr>
                                      <p:tavLst>
                                        <p:tav tm="0">
                                          <p:val>
                                            <p:strVal val="#ppt_y-.1"/>
                                          </p:val>
                                        </p:tav>
                                        <p:tav tm="100000">
                                          <p:val>
                                            <p:strVal val="#ppt_y"/>
                                          </p:val>
                                        </p:tav>
                                      </p:tavLst>
                                    </p:anim>
                                  </p:childTnLst>
                                </p:cTn>
                              </p:par>
                              <p:par>
                                <p:cTn id="240" presetID="22" presetClass="entr" presetSubtype="2" fill="hold" grpId="0" nodeType="withEffect">
                                  <p:stCondLst>
                                    <p:cond delay="1000"/>
                                  </p:stCondLst>
                                  <p:childTnLst>
                                    <p:set>
                                      <p:cBhvr>
                                        <p:cTn id="241" dur="1" fill="hold">
                                          <p:stCondLst>
                                            <p:cond delay="0"/>
                                          </p:stCondLst>
                                        </p:cTn>
                                        <p:tgtEl>
                                          <p:spTgt spid="88"/>
                                        </p:tgtEl>
                                        <p:attrNameLst>
                                          <p:attrName>style.visibility</p:attrName>
                                        </p:attrNameLst>
                                      </p:cBhvr>
                                      <p:to>
                                        <p:strVal val="visible"/>
                                      </p:to>
                                    </p:set>
                                    <p:animEffect transition="in" filter="wipe(right)">
                                      <p:cBhvr>
                                        <p:cTn id="242" dur="500"/>
                                        <p:tgtEl>
                                          <p:spTgt spid="88"/>
                                        </p:tgtEl>
                                      </p:cBhvr>
                                    </p:animEffect>
                                  </p:childTnLst>
                                </p:cTn>
                              </p:par>
                            </p:childTnLst>
                          </p:cTn>
                        </p:par>
                      </p:childTnLst>
                    </p:cTn>
                  </p:par>
                  <p:par>
                    <p:cTn id="243" fill="hold">
                      <p:stCondLst>
                        <p:cond delay="indefinite"/>
                      </p:stCondLst>
                      <p:childTnLst>
                        <p:par>
                          <p:cTn id="244" fill="hold">
                            <p:stCondLst>
                              <p:cond delay="0"/>
                            </p:stCondLst>
                            <p:childTnLst>
                              <p:par>
                                <p:cTn id="245" presetID="47" presetClass="entr" presetSubtype="0" fill="hold" grpId="0" nodeType="clickEffect">
                                  <p:stCondLst>
                                    <p:cond delay="0"/>
                                  </p:stCondLst>
                                  <p:childTnLst>
                                    <p:set>
                                      <p:cBhvr>
                                        <p:cTn id="246" dur="1" fill="hold">
                                          <p:stCondLst>
                                            <p:cond delay="0"/>
                                          </p:stCondLst>
                                        </p:cTn>
                                        <p:tgtEl>
                                          <p:spTgt spid="85"/>
                                        </p:tgtEl>
                                        <p:attrNameLst>
                                          <p:attrName>style.visibility</p:attrName>
                                        </p:attrNameLst>
                                      </p:cBhvr>
                                      <p:to>
                                        <p:strVal val="visible"/>
                                      </p:to>
                                    </p:set>
                                    <p:animEffect transition="in" filter="fade">
                                      <p:cBhvr>
                                        <p:cTn id="247" dur="1000"/>
                                        <p:tgtEl>
                                          <p:spTgt spid="85"/>
                                        </p:tgtEl>
                                      </p:cBhvr>
                                    </p:animEffect>
                                    <p:anim calcmode="lin" valueType="num">
                                      <p:cBhvr>
                                        <p:cTn id="248" dur="1000" fill="hold"/>
                                        <p:tgtEl>
                                          <p:spTgt spid="85"/>
                                        </p:tgtEl>
                                        <p:attrNameLst>
                                          <p:attrName>ppt_x</p:attrName>
                                        </p:attrNameLst>
                                      </p:cBhvr>
                                      <p:tavLst>
                                        <p:tav tm="0">
                                          <p:val>
                                            <p:strVal val="#ppt_x"/>
                                          </p:val>
                                        </p:tav>
                                        <p:tav tm="100000">
                                          <p:val>
                                            <p:strVal val="#ppt_x"/>
                                          </p:val>
                                        </p:tav>
                                      </p:tavLst>
                                    </p:anim>
                                    <p:anim calcmode="lin" valueType="num">
                                      <p:cBhvr>
                                        <p:cTn id="24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nodeType="clickEffect">
                                  <p:stCondLst>
                                    <p:cond delay="0"/>
                                  </p:stCondLst>
                                  <p:childTnLst>
                                    <p:set>
                                      <p:cBhvr>
                                        <p:cTn id="253" dur="1" fill="hold">
                                          <p:stCondLst>
                                            <p:cond delay="0"/>
                                          </p:stCondLst>
                                        </p:cTn>
                                        <p:tgtEl>
                                          <p:spTgt spid="86"/>
                                        </p:tgtEl>
                                        <p:attrNameLst>
                                          <p:attrName>style.visibility</p:attrName>
                                        </p:attrNameLst>
                                      </p:cBhvr>
                                      <p:to>
                                        <p:strVal val="visible"/>
                                      </p:to>
                                    </p:set>
                                    <p:animEffect transition="in" filter="wipe(left)">
                                      <p:cBhvr>
                                        <p:cTn id="254" dur="500"/>
                                        <p:tgtEl>
                                          <p:spTgt spid="86"/>
                                        </p:tgtEl>
                                      </p:cBhvr>
                                    </p:animEffect>
                                  </p:childTnLst>
                                </p:cTn>
                              </p:par>
                            </p:childTnLst>
                          </p:cTn>
                        </p:par>
                      </p:childTnLst>
                    </p:cTn>
                  </p:par>
                  <p:par>
                    <p:cTn id="255" fill="hold">
                      <p:stCondLst>
                        <p:cond delay="indefinite"/>
                      </p:stCondLst>
                      <p:childTnLst>
                        <p:par>
                          <p:cTn id="256" fill="hold">
                            <p:stCondLst>
                              <p:cond delay="0"/>
                            </p:stCondLst>
                            <p:childTnLst>
                              <p:par>
                                <p:cTn id="257" presetID="47" presetClass="entr" presetSubtype="0" fill="hold" grpId="0" nodeType="clickEffect">
                                  <p:stCondLst>
                                    <p:cond delay="0"/>
                                  </p:stCondLst>
                                  <p:childTnLst>
                                    <p:set>
                                      <p:cBhvr>
                                        <p:cTn id="258" dur="1" fill="hold">
                                          <p:stCondLst>
                                            <p:cond delay="0"/>
                                          </p:stCondLst>
                                        </p:cTn>
                                        <p:tgtEl>
                                          <p:spTgt spid="65"/>
                                        </p:tgtEl>
                                        <p:attrNameLst>
                                          <p:attrName>style.visibility</p:attrName>
                                        </p:attrNameLst>
                                      </p:cBhvr>
                                      <p:to>
                                        <p:strVal val="visible"/>
                                      </p:to>
                                    </p:set>
                                    <p:animEffect transition="in" filter="fade">
                                      <p:cBhvr>
                                        <p:cTn id="259" dur="1000"/>
                                        <p:tgtEl>
                                          <p:spTgt spid="65"/>
                                        </p:tgtEl>
                                      </p:cBhvr>
                                    </p:animEffect>
                                    <p:anim calcmode="lin" valueType="num">
                                      <p:cBhvr>
                                        <p:cTn id="260" dur="1000" fill="hold"/>
                                        <p:tgtEl>
                                          <p:spTgt spid="65"/>
                                        </p:tgtEl>
                                        <p:attrNameLst>
                                          <p:attrName>ppt_x</p:attrName>
                                        </p:attrNameLst>
                                      </p:cBhvr>
                                      <p:tavLst>
                                        <p:tav tm="0">
                                          <p:val>
                                            <p:strVal val="#ppt_x"/>
                                          </p:val>
                                        </p:tav>
                                        <p:tav tm="100000">
                                          <p:val>
                                            <p:strVal val="#ppt_x"/>
                                          </p:val>
                                        </p:tav>
                                      </p:tavLst>
                                    </p:anim>
                                    <p:anim calcmode="lin" valueType="num">
                                      <p:cBhvr>
                                        <p:cTn id="26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7" presetClass="entr" presetSubtype="0" fill="hold" grpId="0" nodeType="clickEffect">
                                  <p:stCondLst>
                                    <p:cond delay="0"/>
                                  </p:stCondLst>
                                  <p:childTnLst>
                                    <p:set>
                                      <p:cBhvr>
                                        <p:cTn id="265" dur="1" fill="hold">
                                          <p:stCondLst>
                                            <p:cond delay="0"/>
                                          </p:stCondLst>
                                        </p:cTn>
                                        <p:tgtEl>
                                          <p:spTgt spid="66"/>
                                        </p:tgtEl>
                                        <p:attrNameLst>
                                          <p:attrName>style.visibility</p:attrName>
                                        </p:attrNameLst>
                                      </p:cBhvr>
                                      <p:to>
                                        <p:strVal val="visible"/>
                                      </p:to>
                                    </p:set>
                                    <p:animEffect transition="in" filter="fade">
                                      <p:cBhvr>
                                        <p:cTn id="266" dur="1000"/>
                                        <p:tgtEl>
                                          <p:spTgt spid="66"/>
                                        </p:tgtEl>
                                      </p:cBhvr>
                                    </p:animEffect>
                                    <p:anim calcmode="lin" valueType="num">
                                      <p:cBhvr>
                                        <p:cTn id="267" dur="1000" fill="hold"/>
                                        <p:tgtEl>
                                          <p:spTgt spid="66"/>
                                        </p:tgtEl>
                                        <p:attrNameLst>
                                          <p:attrName>ppt_x</p:attrName>
                                        </p:attrNameLst>
                                      </p:cBhvr>
                                      <p:tavLst>
                                        <p:tav tm="0">
                                          <p:val>
                                            <p:strVal val="#ppt_x"/>
                                          </p:val>
                                        </p:tav>
                                        <p:tav tm="100000">
                                          <p:val>
                                            <p:strVal val="#ppt_x"/>
                                          </p:val>
                                        </p:tav>
                                      </p:tavLst>
                                    </p:anim>
                                    <p:anim calcmode="lin" valueType="num">
                                      <p:cBhvr>
                                        <p:cTn id="268" dur="1000" fill="hold"/>
                                        <p:tgtEl>
                                          <p:spTgt spid="66"/>
                                        </p:tgtEl>
                                        <p:attrNameLst>
                                          <p:attrName>ppt_y</p:attrName>
                                        </p:attrNameLst>
                                      </p:cBhvr>
                                      <p:tavLst>
                                        <p:tav tm="0">
                                          <p:val>
                                            <p:strVal val="#ppt_y-.1"/>
                                          </p:val>
                                        </p:tav>
                                        <p:tav tm="100000">
                                          <p:val>
                                            <p:strVal val="#ppt_y"/>
                                          </p:val>
                                        </p:tav>
                                      </p:tavLst>
                                    </p:anim>
                                  </p:childTnLst>
                                </p:cTn>
                              </p:par>
                              <p:par>
                                <p:cTn id="269" presetID="22" presetClass="entr" presetSubtype="2" fill="hold" grpId="0" nodeType="withEffect">
                                  <p:stCondLst>
                                    <p:cond delay="1000"/>
                                  </p:stCondLst>
                                  <p:childTnLst>
                                    <p:set>
                                      <p:cBhvr>
                                        <p:cTn id="270" dur="1" fill="hold">
                                          <p:stCondLst>
                                            <p:cond delay="0"/>
                                          </p:stCondLst>
                                        </p:cTn>
                                        <p:tgtEl>
                                          <p:spTgt spid="70"/>
                                        </p:tgtEl>
                                        <p:attrNameLst>
                                          <p:attrName>style.visibility</p:attrName>
                                        </p:attrNameLst>
                                      </p:cBhvr>
                                      <p:to>
                                        <p:strVal val="visible"/>
                                      </p:to>
                                    </p:set>
                                    <p:animEffect transition="in" filter="wipe(right)">
                                      <p:cBhvr>
                                        <p:cTn id="271" dur="500"/>
                                        <p:tgtEl>
                                          <p:spTgt spid="70"/>
                                        </p:tgtEl>
                                      </p:cBhvr>
                                    </p:animEffect>
                                  </p:childTnLst>
                                </p:cTn>
                              </p:par>
                            </p:childTnLst>
                          </p:cTn>
                        </p:par>
                      </p:childTnLst>
                    </p:cTn>
                  </p:par>
                  <p:par>
                    <p:cTn id="272" fill="hold">
                      <p:stCondLst>
                        <p:cond delay="indefinite"/>
                      </p:stCondLst>
                      <p:childTnLst>
                        <p:par>
                          <p:cTn id="273" fill="hold">
                            <p:stCondLst>
                              <p:cond delay="0"/>
                            </p:stCondLst>
                            <p:childTnLst>
                              <p:par>
                                <p:cTn id="274" presetID="47" presetClass="entr" presetSubtype="0" fill="hold" grpId="0" nodeType="clickEffect">
                                  <p:stCondLst>
                                    <p:cond delay="0"/>
                                  </p:stCondLst>
                                  <p:childTnLst>
                                    <p:set>
                                      <p:cBhvr>
                                        <p:cTn id="275" dur="1" fill="hold">
                                          <p:stCondLst>
                                            <p:cond delay="0"/>
                                          </p:stCondLst>
                                        </p:cTn>
                                        <p:tgtEl>
                                          <p:spTgt spid="67"/>
                                        </p:tgtEl>
                                        <p:attrNameLst>
                                          <p:attrName>style.visibility</p:attrName>
                                        </p:attrNameLst>
                                      </p:cBhvr>
                                      <p:to>
                                        <p:strVal val="visible"/>
                                      </p:to>
                                    </p:set>
                                    <p:animEffect transition="in" filter="fade">
                                      <p:cBhvr>
                                        <p:cTn id="276" dur="1000"/>
                                        <p:tgtEl>
                                          <p:spTgt spid="67"/>
                                        </p:tgtEl>
                                      </p:cBhvr>
                                    </p:animEffect>
                                    <p:anim calcmode="lin" valueType="num">
                                      <p:cBhvr>
                                        <p:cTn id="277" dur="1000" fill="hold"/>
                                        <p:tgtEl>
                                          <p:spTgt spid="67"/>
                                        </p:tgtEl>
                                        <p:attrNameLst>
                                          <p:attrName>ppt_x</p:attrName>
                                        </p:attrNameLst>
                                      </p:cBhvr>
                                      <p:tavLst>
                                        <p:tav tm="0">
                                          <p:val>
                                            <p:strVal val="#ppt_x"/>
                                          </p:val>
                                        </p:tav>
                                        <p:tav tm="100000">
                                          <p:val>
                                            <p:strVal val="#ppt_x"/>
                                          </p:val>
                                        </p:tav>
                                      </p:tavLst>
                                    </p:anim>
                                    <p:anim calcmode="lin" valueType="num">
                                      <p:cBhvr>
                                        <p:cTn id="278" dur="1000" fill="hold"/>
                                        <p:tgtEl>
                                          <p:spTgt spid="67"/>
                                        </p:tgtEl>
                                        <p:attrNameLst>
                                          <p:attrName>ppt_y</p:attrName>
                                        </p:attrNameLst>
                                      </p:cBhvr>
                                      <p:tavLst>
                                        <p:tav tm="0">
                                          <p:val>
                                            <p:strVal val="#ppt_y-.1"/>
                                          </p:val>
                                        </p:tav>
                                        <p:tav tm="100000">
                                          <p:val>
                                            <p:strVal val="#ppt_y"/>
                                          </p:val>
                                        </p:tav>
                                      </p:tavLst>
                                    </p:anim>
                                  </p:childTnLst>
                                </p:cTn>
                              </p:par>
                              <p:par>
                                <p:cTn id="279" presetID="22" presetClass="entr" presetSubtype="2" fill="hold" grpId="0" nodeType="withEffect">
                                  <p:stCondLst>
                                    <p:cond delay="1000"/>
                                  </p:stCondLst>
                                  <p:childTnLst>
                                    <p:set>
                                      <p:cBhvr>
                                        <p:cTn id="280" dur="1" fill="hold">
                                          <p:stCondLst>
                                            <p:cond delay="0"/>
                                          </p:stCondLst>
                                        </p:cTn>
                                        <p:tgtEl>
                                          <p:spTgt spid="71"/>
                                        </p:tgtEl>
                                        <p:attrNameLst>
                                          <p:attrName>style.visibility</p:attrName>
                                        </p:attrNameLst>
                                      </p:cBhvr>
                                      <p:to>
                                        <p:strVal val="visible"/>
                                      </p:to>
                                    </p:set>
                                    <p:animEffect transition="in" filter="wipe(right)">
                                      <p:cBhvr>
                                        <p:cTn id="281" dur="500"/>
                                        <p:tgtEl>
                                          <p:spTgt spid="71"/>
                                        </p:tgtEl>
                                      </p:cBhvr>
                                    </p:animEffect>
                                  </p:childTnLst>
                                </p:cTn>
                              </p:par>
                            </p:childTnLst>
                          </p:cTn>
                        </p:par>
                      </p:childTnLst>
                    </p:cTn>
                  </p:par>
                  <p:par>
                    <p:cTn id="282" fill="hold">
                      <p:stCondLst>
                        <p:cond delay="indefinite"/>
                      </p:stCondLst>
                      <p:childTnLst>
                        <p:par>
                          <p:cTn id="283" fill="hold">
                            <p:stCondLst>
                              <p:cond delay="0"/>
                            </p:stCondLst>
                            <p:childTnLst>
                              <p:par>
                                <p:cTn id="284" presetID="47" presetClass="entr" presetSubtype="0" fill="hold" grpId="0" nodeType="clickEffect">
                                  <p:stCondLst>
                                    <p:cond delay="0"/>
                                  </p:stCondLst>
                                  <p:childTnLst>
                                    <p:set>
                                      <p:cBhvr>
                                        <p:cTn id="285" dur="1" fill="hold">
                                          <p:stCondLst>
                                            <p:cond delay="0"/>
                                          </p:stCondLst>
                                        </p:cTn>
                                        <p:tgtEl>
                                          <p:spTgt spid="68"/>
                                        </p:tgtEl>
                                        <p:attrNameLst>
                                          <p:attrName>style.visibility</p:attrName>
                                        </p:attrNameLst>
                                      </p:cBhvr>
                                      <p:to>
                                        <p:strVal val="visible"/>
                                      </p:to>
                                    </p:set>
                                    <p:animEffect transition="in" filter="fade">
                                      <p:cBhvr>
                                        <p:cTn id="286" dur="1000"/>
                                        <p:tgtEl>
                                          <p:spTgt spid="68"/>
                                        </p:tgtEl>
                                      </p:cBhvr>
                                    </p:animEffect>
                                    <p:anim calcmode="lin" valueType="num">
                                      <p:cBhvr>
                                        <p:cTn id="287" dur="1000" fill="hold"/>
                                        <p:tgtEl>
                                          <p:spTgt spid="68"/>
                                        </p:tgtEl>
                                        <p:attrNameLst>
                                          <p:attrName>ppt_x</p:attrName>
                                        </p:attrNameLst>
                                      </p:cBhvr>
                                      <p:tavLst>
                                        <p:tav tm="0">
                                          <p:val>
                                            <p:strVal val="#ppt_x"/>
                                          </p:val>
                                        </p:tav>
                                        <p:tav tm="100000">
                                          <p:val>
                                            <p:strVal val="#ppt_x"/>
                                          </p:val>
                                        </p:tav>
                                      </p:tavLst>
                                    </p:anim>
                                    <p:anim calcmode="lin" valueType="num">
                                      <p:cBhvr>
                                        <p:cTn id="28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89" fill="hold">
                      <p:stCondLst>
                        <p:cond delay="indefinite"/>
                      </p:stCondLst>
                      <p:childTnLst>
                        <p:par>
                          <p:cTn id="290" fill="hold">
                            <p:stCondLst>
                              <p:cond delay="0"/>
                            </p:stCondLst>
                            <p:childTnLst>
                              <p:par>
                                <p:cTn id="291" presetID="22" presetClass="entr" presetSubtype="8" fill="hold" nodeType="clickEffect">
                                  <p:stCondLst>
                                    <p:cond delay="0"/>
                                  </p:stCondLst>
                                  <p:childTnLst>
                                    <p:set>
                                      <p:cBhvr>
                                        <p:cTn id="292" dur="1" fill="hold">
                                          <p:stCondLst>
                                            <p:cond delay="0"/>
                                          </p:stCondLst>
                                        </p:cTn>
                                        <p:tgtEl>
                                          <p:spTgt spid="69"/>
                                        </p:tgtEl>
                                        <p:attrNameLst>
                                          <p:attrName>style.visibility</p:attrName>
                                        </p:attrNameLst>
                                      </p:cBhvr>
                                      <p:to>
                                        <p:strVal val="visible"/>
                                      </p:to>
                                    </p:set>
                                    <p:animEffect transition="in" filter="wipe(left)">
                                      <p:cBhvr>
                                        <p:cTn id="29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6" grpId="0"/>
      <p:bldP spid="36" grpId="1"/>
      <p:bldP spid="37" grpId="0"/>
      <p:bldP spid="37" grpId="1"/>
      <p:bldP spid="39" grpId="0"/>
      <p:bldP spid="40" grpId="0"/>
      <p:bldP spid="31" grpId="0" animBg="1"/>
      <p:bldP spid="45" grpId="0"/>
      <p:bldP spid="48" grpId="0"/>
      <p:bldP spid="49" grpId="0"/>
      <p:bldP spid="50" grpId="0"/>
      <p:bldP spid="51" grpId="0"/>
      <p:bldP spid="53" grpId="0"/>
      <p:bldP spid="56" grpId="0"/>
      <p:bldP spid="57" grpId="0"/>
      <p:bldP spid="58" grpId="0"/>
      <p:bldP spid="59" grpId="0"/>
      <p:bldP spid="62" grpId="0"/>
      <p:bldP spid="63" grpId="0"/>
      <p:bldP spid="74" grpId="0"/>
      <p:bldP spid="75" grpId="0"/>
      <p:bldP spid="82" grpId="0"/>
      <p:bldP spid="83" grpId="0"/>
      <p:bldP spid="84" grpId="0"/>
      <p:bldP spid="85" grpId="0"/>
      <p:bldP spid="87" grpId="0"/>
      <p:bldP spid="88" grpId="0"/>
      <p:bldP spid="97" grpId="0"/>
      <p:bldP spid="65" grpId="0"/>
      <p:bldP spid="66" grpId="0"/>
      <p:bldP spid="67" grpId="0"/>
      <p:bldP spid="68" grpId="0"/>
      <p:bldP spid="70" grpId="0"/>
      <p:bldP spid="71" grpId="0"/>
      <p:bldP spid="72" grpId="0"/>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AC2CB0FB-9DB4-464F-AE72-E9E9452F82AE}"/>
              </a:ext>
            </a:extLst>
          </p:cNvPr>
          <p:cNvGrpSpPr/>
          <p:nvPr/>
        </p:nvGrpSpPr>
        <p:grpSpPr>
          <a:xfrm>
            <a:off x="950754" y="248907"/>
            <a:ext cx="11013767" cy="5737317"/>
            <a:chOff x="914565" y="248907"/>
            <a:chExt cx="11013767" cy="5737317"/>
          </a:xfrm>
        </p:grpSpPr>
        <p:grpSp>
          <p:nvGrpSpPr>
            <p:cNvPr id="79" name="Group 78">
              <a:extLst>
                <a:ext uri="{FF2B5EF4-FFF2-40B4-BE49-F238E27FC236}">
                  <a16:creationId xmlns:a16="http://schemas.microsoft.com/office/drawing/2014/main" id="{04098C65-643A-442B-8D21-852073B55CCA}"/>
                </a:ext>
              </a:extLst>
            </p:cNvPr>
            <p:cNvGrpSpPr/>
            <p:nvPr/>
          </p:nvGrpSpPr>
          <p:grpSpPr>
            <a:xfrm>
              <a:off x="914565" y="279272"/>
              <a:ext cx="11013767" cy="5706952"/>
              <a:chOff x="0" y="-1"/>
              <a:chExt cx="5471381" cy="3118653"/>
            </a:xfrm>
            <a:solidFill>
              <a:srgbClr val="00B0F0"/>
            </a:solidFill>
          </p:grpSpPr>
          <p:cxnSp>
            <p:nvCxnSpPr>
              <p:cNvPr id="90" name="Straight Connector 89">
                <a:extLst>
                  <a:ext uri="{FF2B5EF4-FFF2-40B4-BE49-F238E27FC236}">
                    <a16:creationId xmlns:a16="http://schemas.microsoft.com/office/drawing/2014/main" id="{A263B5FB-E823-4B53-8006-BD17018C9350}"/>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1076168-025A-43C0-8858-07C37160FD58}"/>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4D089E00-6265-4155-A63A-F86AB86AB6FA}"/>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0" name="Group 79">
              <a:extLst>
                <a:ext uri="{FF2B5EF4-FFF2-40B4-BE49-F238E27FC236}">
                  <a16:creationId xmlns:a16="http://schemas.microsoft.com/office/drawing/2014/main" id="{05D1BE11-DBC1-4611-B274-49C9EBC06117}"/>
                </a:ext>
              </a:extLst>
            </p:cNvPr>
            <p:cNvGrpSpPr/>
            <p:nvPr/>
          </p:nvGrpSpPr>
          <p:grpSpPr>
            <a:xfrm>
              <a:off x="9726618" y="248907"/>
              <a:ext cx="2084116" cy="777558"/>
              <a:chOff x="-22393" y="62059"/>
              <a:chExt cx="1145856" cy="427838"/>
            </a:xfrm>
          </p:grpSpPr>
          <p:sp>
            <p:nvSpPr>
              <p:cNvPr id="81" name="Rectangle: Rounded Corners 80">
                <a:extLst>
                  <a:ext uri="{FF2B5EF4-FFF2-40B4-BE49-F238E27FC236}">
                    <a16:creationId xmlns:a16="http://schemas.microsoft.com/office/drawing/2014/main" id="{3CD65661-DCC3-4C84-A0F7-4B79D2847D65}"/>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89" name="Text Box 42">
                <a:extLst>
                  <a:ext uri="{FF2B5EF4-FFF2-40B4-BE49-F238E27FC236}">
                    <a16:creationId xmlns:a16="http://schemas.microsoft.com/office/drawing/2014/main" id="{08DBCD6C-FDE3-4A6E-BE3F-058A0633E837}"/>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93" name="سداسي 3">
            <a:extLst>
              <a:ext uri="{FF2B5EF4-FFF2-40B4-BE49-F238E27FC236}">
                <a16:creationId xmlns:a16="http://schemas.microsoft.com/office/drawing/2014/main" id="{EA9F6090-F36B-46AE-89D8-0C096EB0B7F0}"/>
              </a:ext>
            </a:extLst>
          </p:cNvPr>
          <p:cNvSpPr/>
          <p:nvPr/>
        </p:nvSpPr>
        <p:spPr>
          <a:xfrm>
            <a:off x="10449172"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4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94" name="Rectangle 93">
            <a:extLst>
              <a:ext uri="{FF2B5EF4-FFF2-40B4-BE49-F238E27FC236}">
                <a16:creationId xmlns:a16="http://schemas.microsoft.com/office/drawing/2014/main" id="{63E9BDDD-2022-408D-87D8-18F667DC40E2}"/>
              </a:ext>
            </a:extLst>
          </p:cNvPr>
          <p:cNvSpPr/>
          <p:nvPr/>
        </p:nvSpPr>
        <p:spPr>
          <a:xfrm>
            <a:off x="950754" y="1414223"/>
            <a:ext cx="3978574"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+ 17ص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-70 </a:t>
            </a:r>
            <a:endParaRPr lang="en-US" altLang="en-US" sz="3600" dirty="0">
              <a:latin typeface="Sakkal Majalla" panose="02000000000000000000" pitchFamily="2" charset="-78"/>
              <a:cs typeface="Sakkal Majalla" panose="02000000000000000000" pitchFamily="2" charset="-78"/>
            </a:endParaRPr>
          </a:p>
        </p:txBody>
      </p:sp>
      <p:cxnSp>
        <p:nvCxnSpPr>
          <p:cNvPr id="95" name="Straight Connector 94">
            <a:extLst>
              <a:ext uri="{FF2B5EF4-FFF2-40B4-BE49-F238E27FC236}">
                <a16:creationId xmlns:a16="http://schemas.microsoft.com/office/drawing/2014/main" id="{44F79975-9FA5-404D-AB23-B2E905DF98DC}"/>
              </a:ext>
            </a:extLst>
          </p:cNvPr>
          <p:cNvCxnSpPr>
            <a:cxnSpLocks/>
          </p:cNvCxnSpPr>
          <p:nvPr/>
        </p:nvCxnSpPr>
        <p:spPr>
          <a:xfrm rot="16200000" flipH="1">
            <a:off x="3190429" y="3700224"/>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EF44A061-0CD3-4E0A-948A-B9512C850A79}"/>
              </a:ext>
            </a:extLst>
          </p:cNvPr>
          <p:cNvSpPr/>
          <p:nvPr/>
        </p:nvSpPr>
        <p:spPr>
          <a:xfrm>
            <a:off x="5956295" y="1414223"/>
            <a:ext cx="380651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11س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18 =0</a:t>
            </a:r>
            <a:endParaRPr lang="en-US" altLang="en-US" sz="3600" dirty="0">
              <a:latin typeface="Sakkal Majalla" panose="02000000000000000000" pitchFamily="2" charset="-78"/>
              <a:cs typeface="Sakkal Majalla" panose="02000000000000000000" pitchFamily="2" charset="-78"/>
            </a:endParaRPr>
          </a:p>
        </p:txBody>
      </p:sp>
      <p:sp>
        <p:nvSpPr>
          <p:cNvPr id="99" name="Rectangle 98">
            <a:extLst>
              <a:ext uri="{FF2B5EF4-FFF2-40B4-BE49-F238E27FC236}">
                <a16:creationId xmlns:a16="http://schemas.microsoft.com/office/drawing/2014/main" id="{A806378A-BE33-490D-974C-A66BB8712DCD}"/>
              </a:ext>
            </a:extLst>
          </p:cNvPr>
          <p:cNvSpPr/>
          <p:nvPr/>
        </p:nvSpPr>
        <p:spPr>
          <a:xfrm>
            <a:off x="227478" y="5581778"/>
            <a:ext cx="1632144"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-7   ،   -10</a:t>
            </a:r>
            <a:endParaRPr lang="en-US" sz="3600" dirty="0">
              <a:solidFill>
                <a:srgbClr val="EA1F97"/>
              </a:solidFill>
              <a:latin typeface="Sakkal Majalla" panose="02000000000000000000" pitchFamily="2" charset="-78"/>
              <a:cs typeface="Sakkal Majalla" panose="02000000000000000000" pitchFamily="2" charset="-78"/>
            </a:endParaRPr>
          </a:p>
        </p:txBody>
      </p:sp>
      <p:sp>
        <p:nvSpPr>
          <p:cNvPr id="100" name="Rectangle 99">
            <a:extLst>
              <a:ext uri="{FF2B5EF4-FFF2-40B4-BE49-F238E27FC236}">
                <a16:creationId xmlns:a16="http://schemas.microsoft.com/office/drawing/2014/main" id="{AE96816E-4C18-4145-A008-3C4EEA617305}"/>
              </a:ext>
            </a:extLst>
          </p:cNvPr>
          <p:cNvSpPr/>
          <p:nvPr/>
        </p:nvSpPr>
        <p:spPr>
          <a:xfrm>
            <a:off x="5767250" y="5581777"/>
            <a:ext cx="1393836"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2   ، 9</a:t>
            </a:r>
            <a:endParaRPr lang="en-US" sz="3600" dirty="0">
              <a:solidFill>
                <a:srgbClr val="EA1F97"/>
              </a:solidFill>
              <a:latin typeface="Sakkal Majalla" panose="02000000000000000000" pitchFamily="2" charset="-78"/>
              <a:cs typeface="Sakkal Majalla" panose="02000000000000000000" pitchFamily="2" charset="-78"/>
            </a:endParaRPr>
          </a:p>
        </p:txBody>
      </p:sp>
      <p:sp>
        <p:nvSpPr>
          <p:cNvPr id="101" name="TextBox 100">
            <a:extLst>
              <a:ext uri="{FF2B5EF4-FFF2-40B4-BE49-F238E27FC236}">
                <a16:creationId xmlns:a16="http://schemas.microsoft.com/office/drawing/2014/main" id="{38843FD2-1240-48D9-8394-01B1820C0EA7}"/>
              </a:ext>
            </a:extLst>
          </p:cNvPr>
          <p:cNvSpPr txBox="1"/>
          <p:nvPr/>
        </p:nvSpPr>
        <p:spPr>
          <a:xfrm>
            <a:off x="2198675" y="440540"/>
            <a:ext cx="7272750"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حلّ كل معادلة مما يأتي، ثم وتحقَّق من صحة الحل: </a:t>
            </a:r>
            <a:endParaRPr lang="en-US" sz="3600" dirty="0"/>
          </a:p>
        </p:txBody>
      </p:sp>
    </p:spTree>
    <p:extLst>
      <p:ext uri="{BB962C8B-B14F-4D97-AF65-F5344CB8AC3E}">
        <p14:creationId xmlns:p14="http://schemas.microsoft.com/office/powerpoint/2010/main" val="438143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righ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right)">
                                      <p:cBhvr>
                                        <p:cTn id="1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950754"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449172"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دقيقة</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22" name="Rectangle 21">
            <a:extLst>
              <a:ext uri="{FF2B5EF4-FFF2-40B4-BE49-F238E27FC236}">
                <a16:creationId xmlns:a16="http://schemas.microsoft.com/office/drawing/2014/main" id="{35939881-B7B4-4346-A1A8-29DC408D1EDA}"/>
              </a:ext>
            </a:extLst>
          </p:cNvPr>
          <p:cNvSpPr/>
          <p:nvPr/>
        </p:nvSpPr>
        <p:spPr>
          <a:xfrm>
            <a:off x="7315197" y="1414223"/>
            <a:ext cx="24476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1)  -1   ،   15  </a:t>
            </a:r>
            <a:endParaRPr lang="en-US" altLang="en-US" sz="3600"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1FC8EE2E-031B-458F-9AAF-28D079244015}"/>
              </a:ext>
            </a:extLst>
          </p:cNvPr>
          <p:cNvSpPr txBox="1"/>
          <p:nvPr/>
        </p:nvSpPr>
        <p:spPr>
          <a:xfrm>
            <a:off x="2754217" y="440540"/>
            <a:ext cx="6717209"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حلّا (جذرا) المعادلة  س</a:t>
            </a:r>
            <a:r>
              <a:rPr lang="ar-BH" sz="36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+ 2س = 15     هما:</a:t>
            </a:r>
            <a:endParaRPr lang="en-US" sz="3600" dirty="0"/>
          </a:p>
        </p:txBody>
      </p:sp>
      <p:sp>
        <p:nvSpPr>
          <p:cNvPr id="19" name="Rectangle 18">
            <a:extLst>
              <a:ext uri="{FF2B5EF4-FFF2-40B4-BE49-F238E27FC236}">
                <a16:creationId xmlns:a16="http://schemas.microsoft.com/office/drawing/2014/main" id="{15E281F5-9276-45CD-9FE0-EEDA80B799DC}"/>
              </a:ext>
            </a:extLst>
          </p:cNvPr>
          <p:cNvSpPr/>
          <p:nvPr/>
        </p:nvSpPr>
        <p:spPr>
          <a:xfrm>
            <a:off x="7315197" y="2254900"/>
            <a:ext cx="24476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  1   ،   -15  </a:t>
            </a:r>
            <a:endParaRPr lang="en-US" altLang="en-US" sz="36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21BA397F-4A98-4350-839B-2FDF2E83877F}"/>
              </a:ext>
            </a:extLst>
          </p:cNvPr>
          <p:cNvSpPr/>
          <p:nvPr/>
        </p:nvSpPr>
        <p:spPr>
          <a:xfrm>
            <a:off x="7315197" y="3095577"/>
            <a:ext cx="24476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3)  5   ،   -3  </a:t>
            </a:r>
            <a:endParaRPr lang="en-US" altLang="en-US" sz="3600" dirty="0">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id="{C99C3645-A939-4FFB-9B89-2F31F56AA6A4}"/>
              </a:ext>
            </a:extLst>
          </p:cNvPr>
          <p:cNvSpPr/>
          <p:nvPr/>
        </p:nvSpPr>
        <p:spPr>
          <a:xfrm>
            <a:off x="7315197" y="3936254"/>
            <a:ext cx="24476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4)  -5   ،   3  </a:t>
            </a:r>
            <a:endParaRPr lang="en-US" altLang="en-US" sz="3600" dirty="0">
              <a:latin typeface="Sakkal Majalla" panose="02000000000000000000" pitchFamily="2" charset="-78"/>
              <a:cs typeface="Sakkal Majalla" panose="02000000000000000000" pitchFamily="2" charset="-78"/>
            </a:endParaRPr>
          </a:p>
        </p:txBody>
      </p:sp>
      <p:sp>
        <p:nvSpPr>
          <p:cNvPr id="3" name="Oval 2">
            <a:extLst>
              <a:ext uri="{FF2B5EF4-FFF2-40B4-BE49-F238E27FC236}">
                <a16:creationId xmlns:a16="http://schemas.microsoft.com/office/drawing/2014/main" id="{EDB3CCDA-886E-48BC-9D08-1010938FD1BF}"/>
              </a:ext>
            </a:extLst>
          </p:cNvPr>
          <p:cNvSpPr/>
          <p:nvPr/>
        </p:nvSpPr>
        <p:spPr>
          <a:xfrm>
            <a:off x="9314660" y="398857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98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24868" y="1065398"/>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4046899" y="280435"/>
            <a:ext cx="5784744"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المعادلة</a:t>
            </a:r>
            <a:r>
              <a:rPr lang="ar-BH" sz="1800" b="1" i="0" u="none" strike="noStrike" baseline="0" dirty="0">
                <a:latin typeface="Lotus-Bold"/>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+ 48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16س</a:t>
            </a:r>
            <a:endParaRPr lang="ar-SA" sz="36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3956003" y="1167765"/>
            <a:ext cx="0" cy="4690808"/>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82607" y="1190519"/>
            <a:ext cx="3791990"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نطرح </a:t>
            </a:r>
            <a:r>
              <a:rPr lang="ar-BH" sz="2800" dirty="0">
                <a:solidFill>
                  <a:srgbClr val="FF0000"/>
                </a:solidFill>
                <a:latin typeface="Sakkal Majalla" panose="02000000000000000000" pitchFamily="2" charset="-78"/>
                <a:cs typeface="Sakkal Majalla" panose="02000000000000000000" pitchFamily="2" charset="-78"/>
              </a:rPr>
              <a:t>16س</a:t>
            </a:r>
            <a:r>
              <a:rPr lang="ar-BH" sz="2800" dirty="0">
                <a:solidFill>
                  <a:srgbClr val="0C6DFF"/>
                </a:solidFill>
                <a:latin typeface="Sakkal Majalla" panose="02000000000000000000" pitchFamily="2" charset="-78"/>
                <a:cs typeface="Sakkal Majalla" panose="02000000000000000000" pitchFamily="2" charset="-78"/>
              </a:rPr>
              <a:t> من طرفي المعادلة لتكون المعادلة </a:t>
            </a:r>
            <a:r>
              <a:rPr lang="ar-BH" sz="2800" dirty="0">
                <a:solidFill>
                  <a:srgbClr val="FF0000"/>
                </a:solidFill>
                <a:latin typeface="Sakkal Majalla" panose="02000000000000000000" pitchFamily="2" charset="-78"/>
                <a:cs typeface="Sakkal Majalla" panose="02000000000000000000" pitchFamily="2" charset="-78"/>
              </a:rPr>
              <a:t>بالصورة القياسية</a:t>
            </a:r>
            <a:endParaRPr lang="ar-SA" sz="2800" dirty="0">
              <a:solidFill>
                <a:srgbClr val="FF0000"/>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56899" y="107446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5984226" y="1062063"/>
            <a:ext cx="271092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16س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48 =</a:t>
            </a:r>
            <a:r>
              <a:rPr lang="ar-BH" sz="3600" dirty="0">
                <a:solidFill>
                  <a:srgbClr val="FF0000"/>
                </a:solidFill>
                <a:latin typeface="Sakkal Majalla" panose="02000000000000000000" pitchFamily="2" charset="-78"/>
                <a:cs typeface="Sakkal Majalla" panose="02000000000000000000" pitchFamily="2" charset="-78"/>
              </a:rPr>
              <a:t>0</a:t>
            </a:r>
            <a:r>
              <a:rPr lang="ar-BH" sz="3600" dirty="0">
                <a:latin typeface="Sakkal Majalla" panose="02000000000000000000" pitchFamily="2" charset="-78"/>
                <a:cs typeface="Sakkal Majalla" panose="02000000000000000000" pitchFamily="2" charset="-78"/>
              </a:rPr>
              <a:t> </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1331" y="2456635"/>
            <a:ext cx="373919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نُحلّل</a:t>
            </a:r>
            <a:r>
              <a:rPr lang="ar-BH" sz="2800" dirty="0">
                <a:solidFill>
                  <a:srgbClr val="0C6DFF"/>
                </a:solidFill>
                <a:latin typeface="Sakkal Majalla" panose="02000000000000000000" pitchFamily="2" charset="-78"/>
                <a:cs typeface="Sakkal Majalla" panose="02000000000000000000" pitchFamily="2" charset="-78"/>
              </a:rPr>
              <a:t> ثلاثية الحدود المكتوبة في أحد طرفي المعادلة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5948612" y="1917389"/>
            <a:ext cx="388303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 </a:t>
            </a:r>
            <a:r>
              <a:rPr lang="ar-BH" sz="3600" dirty="0">
                <a:solidFill>
                  <a:srgbClr val="FF0000"/>
                </a:solidFill>
                <a:latin typeface="Sakkal Majalla" panose="02000000000000000000" pitchFamily="2" charset="-78"/>
                <a:cs typeface="Sakkal Majalla" panose="02000000000000000000" pitchFamily="2" charset="-78"/>
              </a:rPr>
              <a:t>0</a:t>
            </a:r>
            <a:r>
              <a:rPr lang="ar-BH" sz="3600" dirty="0">
                <a:latin typeface="Sakkal Majalla" panose="02000000000000000000" pitchFamily="2" charset="-78"/>
                <a:cs typeface="Sakkal Majalla" panose="02000000000000000000" pitchFamily="2" charset="-78"/>
              </a:rPr>
              <a:t>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63968" y="106539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79318" y="1170216"/>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4715429" y="1038211"/>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48</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4715429" y="1484828"/>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24</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203921" y="1167765"/>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819146-0970-4B25-BBFC-2ABEE6BA766F}"/>
              </a:ext>
            </a:extLst>
          </p:cNvPr>
          <p:cNvSpPr/>
          <p:nvPr/>
        </p:nvSpPr>
        <p:spPr>
          <a:xfrm>
            <a:off x="8648876" y="1904984"/>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7142325" y="1904984"/>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341536" y="977859"/>
            <a:ext cx="615760"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CF13A30-F433-4104-AC1E-5FFC78836FF7}"/>
              </a:ext>
            </a:extLst>
          </p:cNvPr>
          <p:cNvSpPr txBox="1"/>
          <p:nvPr/>
        </p:nvSpPr>
        <p:spPr>
          <a:xfrm>
            <a:off x="230472" y="3501322"/>
            <a:ext cx="3680290"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نساوي  كل عامل بالصفر باستعمال خاصية الضرب الصفري</a:t>
            </a:r>
            <a:endParaRPr lang="en-US" dirty="0"/>
          </a:p>
        </p:txBody>
      </p:sp>
      <p:cxnSp>
        <p:nvCxnSpPr>
          <p:cNvPr id="46" name="Straight Connector 45">
            <a:extLst>
              <a:ext uri="{FF2B5EF4-FFF2-40B4-BE49-F238E27FC236}">
                <a16:creationId xmlns:a16="http://schemas.microsoft.com/office/drawing/2014/main" id="{C0C55216-6625-489A-ACBB-AC9A4C25EDCF}"/>
              </a:ext>
            </a:extLst>
          </p:cNvPr>
          <p:cNvCxnSpPr>
            <a:cxnSpLocks/>
          </p:cNvCxnSpPr>
          <p:nvPr/>
        </p:nvCxnSpPr>
        <p:spPr>
          <a:xfrm>
            <a:off x="8149897" y="3017285"/>
            <a:ext cx="0" cy="1132688"/>
          </a:xfrm>
          <a:prstGeom prst="line">
            <a:avLst/>
          </a:prstGeom>
          <a:ln w="28575">
            <a:solidFill>
              <a:schemeClr val="tx1"/>
            </a:solidFill>
            <a:prstDash val="dash"/>
          </a:ln>
        </p:spPr>
        <p:style>
          <a:lnRef idx="3">
            <a:schemeClr val="accent2"/>
          </a:lnRef>
          <a:fillRef idx="0">
            <a:schemeClr val="accent2"/>
          </a:fillRef>
          <a:effectRef idx="2">
            <a:schemeClr val="accent2"/>
          </a:effectRef>
          <a:fontRef idx="minor">
            <a:schemeClr val="tx1"/>
          </a:fontRef>
        </p:style>
      </p:cxnSp>
      <p:sp>
        <p:nvSpPr>
          <p:cNvPr id="48" name="Rectangle 47">
            <a:extLst>
              <a:ext uri="{FF2B5EF4-FFF2-40B4-BE49-F238E27FC236}">
                <a16:creationId xmlns:a16="http://schemas.microsoft.com/office/drawing/2014/main" id="{7D2032D1-31EB-4472-83F3-92239ED38DC7}"/>
              </a:ext>
            </a:extLst>
          </p:cNvPr>
          <p:cNvSpPr/>
          <p:nvPr/>
        </p:nvSpPr>
        <p:spPr>
          <a:xfrm>
            <a:off x="7797659" y="2471434"/>
            <a:ext cx="595184" cy="584775"/>
          </a:xfrm>
          <a:prstGeom prst="rect">
            <a:avLst/>
          </a:prstGeom>
          <a:ln>
            <a:noFill/>
          </a:ln>
        </p:spPr>
        <p:txBody>
          <a:bodyPr wrap="square">
            <a:spAutoFit/>
          </a:bodyPr>
          <a:lstStyle/>
          <a:p>
            <a:pPr algn="r" rtl="1"/>
            <a:r>
              <a:rPr lang="ar-BH" sz="3200" dirty="0">
                <a:solidFill>
                  <a:srgbClr val="FF0000"/>
                </a:solidFill>
                <a:latin typeface="Sakkal Majalla" panose="02000000000000000000" pitchFamily="2" charset="-78"/>
                <a:cs typeface="Sakkal Majalla" panose="02000000000000000000" pitchFamily="2" charset="-78"/>
              </a:rPr>
              <a:t>أو</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49" name="Rectangle 48">
            <a:extLst>
              <a:ext uri="{FF2B5EF4-FFF2-40B4-BE49-F238E27FC236}">
                <a16:creationId xmlns:a16="http://schemas.microsoft.com/office/drawing/2014/main" id="{8FC8169D-2FF0-4789-BFDC-D239E70DA8E0}"/>
              </a:ext>
            </a:extLst>
          </p:cNvPr>
          <p:cNvSpPr/>
          <p:nvPr/>
        </p:nvSpPr>
        <p:spPr>
          <a:xfrm>
            <a:off x="8396622" y="2699071"/>
            <a:ext cx="2181181"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 – 4    = </a:t>
            </a:r>
            <a:r>
              <a:rPr lang="ar-BH" sz="3200" dirty="0">
                <a:solidFill>
                  <a:srgbClr val="FF0000"/>
                </a:solidFill>
                <a:latin typeface="Sakkal Majalla" panose="02000000000000000000" pitchFamily="2" charset="-78"/>
                <a:cs typeface="Sakkal Majalla" panose="02000000000000000000" pitchFamily="2" charset="-78"/>
              </a:rPr>
              <a:t>٠</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F654B7A4-C3EB-403F-9073-8977325D60F8}"/>
              </a:ext>
            </a:extLst>
          </p:cNvPr>
          <p:cNvSpPr/>
          <p:nvPr/>
        </p:nvSpPr>
        <p:spPr>
          <a:xfrm>
            <a:off x="5720499" y="2699071"/>
            <a:ext cx="2028882"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 – 12   = </a:t>
            </a:r>
            <a:r>
              <a:rPr lang="ar-BH" sz="3200" dirty="0">
                <a:solidFill>
                  <a:srgbClr val="FF0000"/>
                </a:solidFill>
                <a:latin typeface="Sakkal Majalla" panose="02000000000000000000" pitchFamily="2" charset="-78"/>
                <a:cs typeface="Sakkal Majalla" panose="02000000000000000000" pitchFamily="2" charset="-78"/>
              </a:rPr>
              <a:t>٠</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1" name="Rectangle 50">
            <a:extLst>
              <a:ext uri="{FF2B5EF4-FFF2-40B4-BE49-F238E27FC236}">
                <a16:creationId xmlns:a16="http://schemas.microsoft.com/office/drawing/2014/main" id="{6FCFB765-3EA6-4432-9B2D-ADB7FD1FCC95}"/>
              </a:ext>
            </a:extLst>
          </p:cNvPr>
          <p:cNvSpPr/>
          <p:nvPr/>
        </p:nvSpPr>
        <p:spPr>
          <a:xfrm>
            <a:off x="9518840" y="3053345"/>
            <a:ext cx="697079"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+ 4</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53" name="Rectangle 52">
            <a:extLst>
              <a:ext uri="{FF2B5EF4-FFF2-40B4-BE49-F238E27FC236}">
                <a16:creationId xmlns:a16="http://schemas.microsoft.com/office/drawing/2014/main" id="{FC2382BB-5214-4F2D-8C45-849BE620A8BB}"/>
              </a:ext>
            </a:extLst>
          </p:cNvPr>
          <p:cNvSpPr/>
          <p:nvPr/>
        </p:nvSpPr>
        <p:spPr>
          <a:xfrm>
            <a:off x="8798256" y="3053345"/>
            <a:ext cx="653612"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+ 4</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54" name="Straight Connector 53">
            <a:extLst>
              <a:ext uri="{FF2B5EF4-FFF2-40B4-BE49-F238E27FC236}">
                <a16:creationId xmlns:a16="http://schemas.microsoft.com/office/drawing/2014/main" id="{AAE89152-CDDE-45F7-9FC4-72D1D4D181E5}"/>
              </a:ext>
            </a:extLst>
          </p:cNvPr>
          <p:cNvCxnSpPr/>
          <p:nvPr/>
        </p:nvCxnSpPr>
        <p:spPr>
          <a:xfrm flipH="1">
            <a:off x="9625619" y="2737334"/>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CAD709-84B1-4FAA-94B4-432B765BE207}"/>
              </a:ext>
            </a:extLst>
          </p:cNvPr>
          <p:cNvCxnSpPr/>
          <p:nvPr/>
        </p:nvCxnSpPr>
        <p:spPr>
          <a:xfrm flipH="1">
            <a:off x="9728369" y="3083202"/>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7E3AD96-AB64-40B6-BDD0-A93993AC307B}"/>
              </a:ext>
            </a:extLst>
          </p:cNvPr>
          <p:cNvSpPr/>
          <p:nvPr/>
        </p:nvSpPr>
        <p:spPr>
          <a:xfrm>
            <a:off x="9365034" y="3571572"/>
            <a:ext cx="668557"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7" name="Rectangle 56">
            <a:extLst>
              <a:ext uri="{FF2B5EF4-FFF2-40B4-BE49-F238E27FC236}">
                <a16:creationId xmlns:a16="http://schemas.microsoft.com/office/drawing/2014/main" id="{A97586E5-3355-42CD-A238-08130697C999}"/>
              </a:ext>
            </a:extLst>
          </p:cNvPr>
          <p:cNvSpPr/>
          <p:nvPr/>
        </p:nvSpPr>
        <p:spPr>
          <a:xfrm>
            <a:off x="8464414" y="3571572"/>
            <a:ext cx="1133035"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   4</a:t>
            </a:r>
            <a:endParaRPr lang="en-US" altLang="en-US" sz="3200" dirty="0">
              <a:latin typeface="Sakkal Majalla" panose="02000000000000000000" pitchFamily="2" charset="-78"/>
              <a:cs typeface="Sakkal Majalla" panose="02000000000000000000" pitchFamily="2" charset="-78"/>
            </a:endParaRPr>
          </a:p>
        </p:txBody>
      </p:sp>
      <p:sp>
        <p:nvSpPr>
          <p:cNvPr id="58" name="Rectangle 57">
            <a:extLst>
              <a:ext uri="{FF2B5EF4-FFF2-40B4-BE49-F238E27FC236}">
                <a16:creationId xmlns:a16="http://schemas.microsoft.com/office/drawing/2014/main" id="{D2AC7E37-259D-48BA-841E-E5063541B4DB}"/>
              </a:ext>
            </a:extLst>
          </p:cNvPr>
          <p:cNvSpPr/>
          <p:nvPr/>
        </p:nvSpPr>
        <p:spPr>
          <a:xfrm>
            <a:off x="6609952" y="3053345"/>
            <a:ext cx="726626"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+ 12</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59" name="Rectangle 58">
            <a:extLst>
              <a:ext uri="{FF2B5EF4-FFF2-40B4-BE49-F238E27FC236}">
                <a16:creationId xmlns:a16="http://schemas.microsoft.com/office/drawing/2014/main" id="{15B3A238-B138-4076-93E3-C740C1458FA0}"/>
              </a:ext>
            </a:extLst>
          </p:cNvPr>
          <p:cNvSpPr/>
          <p:nvPr/>
        </p:nvSpPr>
        <p:spPr>
          <a:xfrm>
            <a:off x="5771308" y="3073593"/>
            <a:ext cx="858439"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+ 12</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a16="http://schemas.microsoft.com/office/drawing/2014/main" id="{C90B22ED-F08C-4EF2-AF49-168981913B00}"/>
              </a:ext>
            </a:extLst>
          </p:cNvPr>
          <p:cNvCxnSpPr/>
          <p:nvPr/>
        </p:nvCxnSpPr>
        <p:spPr>
          <a:xfrm flipH="1">
            <a:off x="6807496" y="2775745"/>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A11496-9D9D-407D-A66B-6423E10160F9}"/>
              </a:ext>
            </a:extLst>
          </p:cNvPr>
          <p:cNvCxnSpPr/>
          <p:nvPr/>
        </p:nvCxnSpPr>
        <p:spPr>
          <a:xfrm flipH="1">
            <a:off x="6850737" y="3083202"/>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95498A4-0CBE-4432-A0A2-BAA1F8A3B409}"/>
              </a:ext>
            </a:extLst>
          </p:cNvPr>
          <p:cNvSpPr/>
          <p:nvPr/>
        </p:nvSpPr>
        <p:spPr>
          <a:xfrm>
            <a:off x="6579984" y="3571572"/>
            <a:ext cx="739203"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id="{B50BA573-1D7A-49E4-8642-D146B157AE2F}"/>
              </a:ext>
            </a:extLst>
          </p:cNvPr>
          <p:cNvSpPr/>
          <p:nvPr/>
        </p:nvSpPr>
        <p:spPr>
          <a:xfrm>
            <a:off x="5816533" y="3571572"/>
            <a:ext cx="982284"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   12</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74" name="TextBox 73">
            <a:extLst>
              <a:ext uri="{FF2B5EF4-FFF2-40B4-BE49-F238E27FC236}">
                <a16:creationId xmlns:a16="http://schemas.microsoft.com/office/drawing/2014/main" id="{5E6E1652-6C55-4EF6-9158-56B0000C9C95}"/>
              </a:ext>
            </a:extLst>
          </p:cNvPr>
          <p:cNvSpPr txBox="1"/>
          <p:nvPr/>
        </p:nvSpPr>
        <p:spPr>
          <a:xfrm>
            <a:off x="1552928" y="4579434"/>
            <a:ext cx="2313859"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نحلّ كل معادلة</a:t>
            </a:r>
            <a:endParaRPr lang="en-US" dirty="0"/>
          </a:p>
        </p:txBody>
      </p:sp>
      <p:sp>
        <p:nvSpPr>
          <p:cNvPr id="72" name="Rectangle 71">
            <a:extLst>
              <a:ext uri="{FF2B5EF4-FFF2-40B4-BE49-F238E27FC236}">
                <a16:creationId xmlns:a16="http://schemas.microsoft.com/office/drawing/2014/main" id="{D8E626DF-30ED-4635-AE69-4F631B49A0B6}"/>
              </a:ext>
            </a:extLst>
          </p:cNvPr>
          <p:cNvSpPr/>
          <p:nvPr/>
        </p:nvSpPr>
        <p:spPr>
          <a:xfrm>
            <a:off x="6451247" y="611161"/>
            <a:ext cx="1086101" cy="523220"/>
          </a:xfrm>
          <a:prstGeom prst="rect">
            <a:avLst/>
          </a:prstGeom>
          <a:ln>
            <a:noFill/>
          </a:ln>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0C6DFF"/>
                </a:solidFill>
                <a:latin typeface="Sakkal Majalla" panose="02000000000000000000" pitchFamily="2" charset="-78"/>
                <a:cs typeface="Sakkal Majalla" panose="02000000000000000000" pitchFamily="2" charset="-78"/>
              </a:rPr>
              <a:t> 16س</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73" name="Rectangle 72">
            <a:extLst>
              <a:ext uri="{FF2B5EF4-FFF2-40B4-BE49-F238E27FC236}">
                <a16:creationId xmlns:a16="http://schemas.microsoft.com/office/drawing/2014/main" id="{69632EAF-E01B-42E4-B836-0EA074269742}"/>
              </a:ext>
            </a:extLst>
          </p:cNvPr>
          <p:cNvSpPr/>
          <p:nvPr/>
        </p:nvSpPr>
        <p:spPr>
          <a:xfrm>
            <a:off x="5393374" y="656590"/>
            <a:ext cx="1086101" cy="523220"/>
          </a:xfrm>
          <a:prstGeom prst="rect">
            <a:avLst/>
          </a:prstGeom>
          <a:ln>
            <a:noFill/>
          </a:ln>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0C6DFF"/>
                </a:solidFill>
                <a:latin typeface="Sakkal Majalla" panose="02000000000000000000" pitchFamily="2" charset="-78"/>
                <a:cs typeface="Sakkal Majalla" panose="02000000000000000000" pitchFamily="2" charset="-78"/>
              </a:rPr>
              <a:t> 16س</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76" name="Straight Connector 75">
            <a:extLst>
              <a:ext uri="{FF2B5EF4-FFF2-40B4-BE49-F238E27FC236}">
                <a16:creationId xmlns:a16="http://schemas.microsoft.com/office/drawing/2014/main" id="{D1485318-7C8D-423F-94FB-2DDC086BF5BF}"/>
              </a:ext>
            </a:extLst>
          </p:cNvPr>
          <p:cNvCxnSpPr/>
          <p:nvPr/>
        </p:nvCxnSpPr>
        <p:spPr>
          <a:xfrm flipH="1">
            <a:off x="5950183" y="355065"/>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4545DB0-D34B-4D1F-93F1-935C14CDA30A}"/>
              </a:ext>
            </a:extLst>
          </p:cNvPr>
          <p:cNvCxnSpPr/>
          <p:nvPr/>
        </p:nvCxnSpPr>
        <p:spPr>
          <a:xfrm flipH="1">
            <a:off x="5912356" y="692761"/>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FA5562A9-4021-41BC-840E-88C0532E836A}"/>
              </a:ext>
            </a:extLst>
          </p:cNvPr>
          <p:cNvGrpSpPr/>
          <p:nvPr/>
        </p:nvGrpSpPr>
        <p:grpSpPr>
          <a:xfrm>
            <a:off x="4715429" y="1943648"/>
            <a:ext cx="931323" cy="523220"/>
            <a:chOff x="5175608" y="1685508"/>
            <a:chExt cx="931323" cy="523220"/>
          </a:xfrm>
        </p:grpSpPr>
        <p:sp>
          <p:nvSpPr>
            <p:cNvPr id="79" name="Rectangle 78">
              <a:extLst>
                <a:ext uri="{FF2B5EF4-FFF2-40B4-BE49-F238E27FC236}">
                  <a16:creationId xmlns:a16="http://schemas.microsoft.com/office/drawing/2014/main" id="{8CC9B9AE-5CC3-4700-BEB1-30690DDE6FD8}"/>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3E5DA6E-4509-4B33-89E7-7702C5BA01BC}"/>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16</a:t>
              </a:r>
              <a:endParaRPr lang="en-US" sz="2800" dirty="0">
                <a:solidFill>
                  <a:schemeClr val="tx1"/>
                </a:solidFill>
              </a:endParaRPr>
            </a:p>
          </p:txBody>
        </p:sp>
      </p:grpSp>
      <p:grpSp>
        <p:nvGrpSpPr>
          <p:cNvPr id="90" name="Group 89">
            <a:extLst>
              <a:ext uri="{FF2B5EF4-FFF2-40B4-BE49-F238E27FC236}">
                <a16:creationId xmlns:a16="http://schemas.microsoft.com/office/drawing/2014/main" id="{4D7D3FE0-DA44-4666-AE00-F74398243F77}"/>
              </a:ext>
            </a:extLst>
          </p:cNvPr>
          <p:cNvGrpSpPr/>
          <p:nvPr/>
        </p:nvGrpSpPr>
        <p:grpSpPr>
          <a:xfrm>
            <a:off x="4715218" y="2415982"/>
            <a:ext cx="931323" cy="523220"/>
            <a:chOff x="5175608" y="1685508"/>
            <a:chExt cx="931323" cy="523220"/>
          </a:xfrm>
        </p:grpSpPr>
        <p:sp>
          <p:nvSpPr>
            <p:cNvPr id="91" name="Rectangle 90">
              <a:extLst>
                <a:ext uri="{FF2B5EF4-FFF2-40B4-BE49-F238E27FC236}">
                  <a16:creationId xmlns:a16="http://schemas.microsoft.com/office/drawing/2014/main" id="{C48CF7A1-101E-4B5F-8348-B2FF5180EF21}"/>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2B615B90-560F-4CB2-B7E0-0846D7CEDDD3}"/>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 ، 12</a:t>
              </a:r>
              <a:endParaRPr lang="en-US" sz="2800" dirty="0">
                <a:solidFill>
                  <a:schemeClr val="tx1"/>
                </a:solidFill>
              </a:endParaRPr>
            </a:p>
          </p:txBody>
        </p:sp>
      </p:grpSp>
      <p:sp>
        <p:nvSpPr>
          <p:cNvPr id="93" name="TextBox 92">
            <a:extLst>
              <a:ext uri="{FF2B5EF4-FFF2-40B4-BE49-F238E27FC236}">
                <a16:creationId xmlns:a16="http://schemas.microsoft.com/office/drawing/2014/main" id="{D02A70F1-07AF-4AB6-9C71-5170B7E7B8CC}"/>
              </a:ext>
            </a:extLst>
          </p:cNvPr>
          <p:cNvSpPr txBox="1"/>
          <p:nvPr/>
        </p:nvSpPr>
        <p:spPr>
          <a:xfrm>
            <a:off x="5174929" y="2415982"/>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a:t>
            </a:r>
            <a:endParaRPr lang="en-US" sz="2800" dirty="0">
              <a:solidFill>
                <a:schemeClr val="tx1"/>
              </a:solidFill>
            </a:endParaRPr>
          </a:p>
        </p:txBody>
      </p:sp>
      <p:sp>
        <p:nvSpPr>
          <p:cNvPr id="94" name="TextBox 93">
            <a:extLst>
              <a:ext uri="{FF2B5EF4-FFF2-40B4-BE49-F238E27FC236}">
                <a16:creationId xmlns:a16="http://schemas.microsoft.com/office/drawing/2014/main" id="{5E07435A-428A-4F2D-B4C1-AC9794AF6C1F}"/>
              </a:ext>
            </a:extLst>
          </p:cNvPr>
          <p:cNvSpPr txBox="1"/>
          <p:nvPr/>
        </p:nvSpPr>
        <p:spPr>
          <a:xfrm>
            <a:off x="4783964" y="2414892"/>
            <a:ext cx="506940"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12</a:t>
            </a:r>
            <a:endParaRPr lang="en-US" sz="2800" dirty="0">
              <a:solidFill>
                <a:schemeClr val="tx1"/>
              </a:solidFill>
            </a:endParaRPr>
          </a:p>
        </p:txBody>
      </p:sp>
      <p:grpSp>
        <p:nvGrpSpPr>
          <p:cNvPr id="95" name="Group 94">
            <a:extLst>
              <a:ext uri="{FF2B5EF4-FFF2-40B4-BE49-F238E27FC236}">
                <a16:creationId xmlns:a16="http://schemas.microsoft.com/office/drawing/2014/main" id="{A407AA05-5DA8-4E57-A710-4C01F5587A86}"/>
              </a:ext>
            </a:extLst>
          </p:cNvPr>
          <p:cNvGrpSpPr/>
          <p:nvPr/>
        </p:nvGrpSpPr>
        <p:grpSpPr>
          <a:xfrm>
            <a:off x="4708310" y="2858521"/>
            <a:ext cx="931323" cy="523220"/>
            <a:chOff x="5175608" y="1685508"/>
            <a:chExt cx="931323" cy="523220"/>
          </a:xfrm>
        </p:grpSpPr>
        <p:sp>
          <p:nvSpPr>
            <p:cNvPr id="96" name="Rectangle 95">
              <a:extLst>
                <a:ext uri="{FF2B5EF4-FFF2-40B4-BE49-F238E27FC236}">
                  <a16:creationId xmlns:a16="http://schemas.microsoft.com/office/drawing/2014/main" id="{98201EEE-3213-4A94-ACD8-FFCFAA11D0F4}"/>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115929F9-6539-429B-822C-44C8BE25374E}"/>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6 ، 8</a:t>
              </a:r>
              <a:endParaRPr lang="en-US" sz="2800" dirty="0">
                <a:solidFill>
                  <a:schemeClr val="tx1"/>
                </a:solidFill>
              </a:endParaRPr>
            </a:p>
          </p:txBody>
        </p:sp>
      </p:grpSp>
      <p:sp>
        <p:nvSpPr>
          <p:cNvPr id="100" name="Rectangle 99">
            <a:extLst>
              <a:ext uri="{FF2B5EF4-FFF2-40B4-BE49-F238E27FC236}">
                <a16:creationId xmlns:a16="http://schemas.microsoft.com/office/drawing/2014/main" id="{88E6395E-B2D6-4052-B961-C72E0C46A4C6}"/>
              </a:ext>
            </a:extLst>
          </p:cNvPr>
          <p:cNvSpPr/>
          <p:nvPr/>
        </p:nvSpPr>
        <p:spPr>
          <a:xfrm>
            <a:off x="7509904" y="4444073"/>
            <a:ext cx="3498560"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حلّا المعادلة هما   </a:t>
            </a:r>
            <a:r>
              <a:rPr lang="ar-BH" sz="3200" dirty="0">
                <a:solidFill>
                  <a:srgbClr val="FF0000"/>
                </a:solidFill>
                <a:latin typeface="Sakkal Majalla" panose="02000000000000000000" pitchFamily="2" charset="-78"/>
                <a:cs typeface="Sakkal Majalla" panose="02000000000000000000" pitchFamily="2" charset="-78"/>
              </a:rPr>
              <a:t>4</a:t>
            </a:r>
            <a:r>
              <a:rPr lang="ar-BH" sz="3200" dirty="0">
                <a:latin typeface="Sakkal Majalla" panose="02000000000000000000" pitchFamily="2" charset="-78"/>
                <a:cs typeface="Sakkal Majalla" panose="02000000000000000000" pitchFamily="2" charset="-78"/>
              </a:rPr>
              <a:t>  ،  </a:t>
            </a:r>
            <a:r>
              <a:rPr lang="ar-BH" sz="3200" dirty="0">
                <a:solidFill>
                  <a:srgbClr val="FF0000"/>
                </a:solidFill>
                <a:latin typeface="Sakkal Majalla" panose="02000000000000000000" pitchFamily="2" charset="-78"/>
                <a:cs typeface="Sakkal Majalla" panose="02000000000000000000" pitchFamily="2" charset="-78"/>
              </a:rPr>
              <a:t>12</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01746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right)">
                                      <p:cBhvr>
                                        <p:cTn id="18" dur="500"/>
                                        <p:tgtEl>
                                          <p:spTgt spid="7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right)">
                                      <p:cBhvr>
                                        <p:cTn id="21" dur="500"/>
                                        <p:tgtEl>
                                          <p:spTgt spid="7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right)">
                                      <p:cBhvr>
                                        <p:cTn id="26" dur="500"/>
                                        <p:tgtEl>
                                          <p:spTgt spid="76"/>
                                        </p:tgtEl>
                                      </p:cBhvr>
                                    </p:animEffect>
                                  </p:childTnLst>
                                </p:cTn>
                              </p:par>
                              <p:par>
                                <p:cTn id="27" presetID="22" presetClass="entr" presetSubtype="2"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right)">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1"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par>
                                <p:cTn id="35" presetID="22" presetClass="entr" presetSubtype="2" fill="hold" grpId="1"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par>
                                <p:cTn id="38" presetID="22" presetClass="entr" presetSubtype="2"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4.16667E-7 -3.7037E-6 L 0.02292 0.11274 " pathEditMode="relative" rAng="0" ptsTypes="AA">
                                      <p:cBhvr>
                                        <p:cTn id="58" dur="2000" fill="hold"/>
                                        <p:tgtEl>
                                          <p:spTgt spid="14"/>
                                        </p:tgtEl>
                                        <p:attrNameLst>
                                          <p:attrName>ppt_x</p:attrName>
                                          <p:attrName>ppt_y</p:attrName>
                                        </p:attrNameLst>
                                      </p:cBhvr>
                                      <p:rCtr x="1146" y="5625"/>
                                    </p:animMotion>
                                  </p:childTnLst>
                                </p:cTn>
                              </p:par>
                              <p:par>
                                <p:cTn id="59" presetID="42" presetClass="path" presetSubtype="0" accel="50000" decel="50000" fill="hold" grpId="0" nodeType="withEffect">
                                  <p:stCondLst>
                                    <p:cond delay="0"/>
                                  </p:stCondLst>
                                  <p:childTnLst>
                                    <p:animMotion origin="layout" path="M -1.45833E-6 -4.81481E-6 L -0.10377 0.1125 " pathEditMode="relative" rAng="0" ptsTypes="AA">
                                      <p:cBhvr>
                                        <p:cTn id="60" dur="2000" fill="hold"/>
                                        <p:tgtEl>
                                          <p:spTgt spid="20"/>
                                        </p:tgtEl>
                                        <p:attrNameLst>
                                          <p:attrName>ppt_x</p:attrName>
                                          <p:attrName>ppt_y</p:attrName>
                                        </p:attrNameLst>
                                      </p:cBhvr>
                                      <p:rCtr x="-5195" y="5625"/>
                                    </p:animMotion>
                                  </p:childTnLst>
                                </p:cTn>
                              </p:par>
                              <p:par>
                                <p:cTn id="61" presetID="1" presetClass="exit"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2"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left)">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2"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p:tgtEl>
                                          <p:spTgt spid="28"/>
                                        </p:tgtEl>
                                        <p:attrNameLst>
                                          <p:attrName>ppt_x</p:attrName>
                                        </p:attrNameLst>
                                      </p:cBhvr>
                                      <p:tavLst>
                                        <p:tav tm="0">
                                          <p:val>
                                            <p:strVal val="#ppt_x+#ppt_w*1.125000"/>
                                          </p:val>
                                        </p:tav>
                                        <p:tav tm="100000">
                                          <p:val>
                                            <p:strVal val="#ppt_x"/>
                                          </p:val>
                                        </p:tav>
                                      </p:tavLst>
                                    </p:anim>
                                    <p:animEffect transition="in" filter="wipe(left)">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2" fill="hold" nodeType="clickEffect">
                                  <p:stCondLst>
                                    <p:cond delay="0"/>
                                  </p:stCondLst>
                                  <p:childTnLst>
                                    <p:set>
                                      <p:cBhvr>
                                        <p:cTn id="80" dur="1" fill="hold">
                                          <p:stCondLst>
                                            <p:cond delay="0"/>
                                          </p:stCondLst>
                                        </p:cTn>
                                        <p:tgtEl>
                                          <p:spTgt spid="78"/>
                                        </p:tgtEl>
                                        <p:attrNameLst>
                                          <p:attrName>style.visibility</p:attrName>
                                        </p:attrNameLst>
                                      </p:cBhvr>
                                      <p:to>
                                        <p:strVal val="visible"/>
                                      </p:to>
                                    </p:set>
                                    <p:anim calcmode="lin" valueType="num">
                                      <p:cBhvr additive="base">
                                        <p:cTn id="81" dur="500"/>
                                        <p:tgtEl>
                                          <p:spTgt spid="78"/>
                                        </p:tgtEl>
                                        <p:attrNameLst>
                                          <p:attrName>ppt_x</p:attrName>
                                        </p:attrNameLst>
                                      </p:cBhvr>
                                      <p:tavLst>
                                        <p:tav tm="0">
                                          <p:val>
                                            <p:strVal val="#ppt_x+#ppt_w*1.125000"/>
                                          </p:val>
                                        </p:tav>
                                        <p:tav tm="100000">
                                          <p:val>
                                            <p:strVal val="#ppt_x"/>
                                          </p:val>
                                        </p:tav>
                                      </p:tavLst>
                                    </p:anim>
                                    <p:animEffect transition="in" filter="wipe(left)">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2" fill="hold" nodeType="click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additive="base">
                                        <p:cTn id="87" dur="500"/>
                                        <p:tgtEl>
                                          <p:spTgt spid="90"/>
                                        </p:tgtEl>
                                        <p:attrNameLst>
                                          <p:attrName>ppt_x</p:attrName>
                                        </p:attrNameLst>
                                      </p:cBhvr>
                                      <p:tavLst>
                                        <p:tav tm="0">
                                          <p:val>
                                            <p:strVal val="#ppt_x+#ppt_w*1.125000"/>
                                          </p:val>
                                        </p:tav>
                                        <p:tav tm="100000">
                                          <p:val>
                                            <p:strVal val="#ppt_x"/>
                                          </p:val>
                                        </p:tav>
                                      </p:tavLst>
                                    </p:anim>
                                    <p:animEffect transition="in" filter="wipe(left)">
                                      <p:cBhvr>
                                        <p:cTn id="88" dur="500"/>
                                        <p:tgtEl>
                                          <p:spTgt spid="90"/>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2" fill="hold" nodeType="click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additive="base">
                                        <p:cTn id="93" dur="500"/>
                                        <p:tgtEl>
                                          <p:spTgt spid="95"/>
                                        </p:tgtEl>
                                        <p:attrNameLst>
                                          <p:attrName>ppt_x</p:attrName>
                                        </p:attrNameLst>
                                      </p:cBhvr>
                                      <p:tavLst>
                                        <p:tav tm="0">
                                          <p:val>
                                            <p:strVal val="#ppt_x+#ppt_w*1.125000"/>
                                          </p:val>
                                        </p:tav>
                                        <p:tav tm="100000">
                                          <p:val>
                                            <p:strVal val="#ppt_x"/>
                                          </p:val>
                                        </p:tav>
                                      </p:tavLst>
                                    </p:anim>
                                    <p:animEffect transition="in" filter="wipe(left)">
                                      <p:cBhvr>
                                        <p:cTn id="94" dur="500"/>
                                        <p:tgtEl>
                                          <p:spTgt spid="9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up)">
                                      <p:cBhvr>
                                        <p:cTn id="99" dur="500"/>
                                        <p:tgtEl>
                                          <p:spTgt spid="24"/>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nodeType="clickEffect">
                                  <p:stCondLst>
                                    <p:cond delay="0"/>
                                  </p:stCondLst>
                                  <p:childTnLst>
                                    <p:anim calcmode="lin" valueType="num">
                                      <p:cBhvr additive="base">
                                        <p:cTn id="106" dur="500"/>
                                        <p:tgtEl>
                                          <p:spTgt spid="25"/>
                                        </p:tgtEl>
                                        <p:attrNameLst>
                                          <p:attrName>ppt_x</p:attrName>
                                        </p:attrNameLst>
                                      </p:cBhvr>
                                      <p:tavLst>
                                        <p:tav tm="0">
                                          <p:val>
                                            <p:strVal val="ppt_x"/>
                                          </p:val>
                                        </p:tav>
                                        <p:tav tm="100000">
                                          <p:val>
                                            <p:strVal val="ppt_x"/>
                                          </p:val>
                                        </p:tav>
                                      </p:tavLst>
                                    </p:anim>
                                    <p:anim calcmode="lin" valueType="num">
                                      <p:cBhvr additive="base">
                                        <p:cTn id="107" dur="500"/>
                                        <p:tgtEl>
                                          <p:spTgt spid="25"/>
                                        </p:tgtEl>
                                        <p:attrNameLst>
                                          <p:attrName>ppt_y</p:attrName>
                                        </p:attrNameLst>
                                      </p:cBhvr>
                                      <p:tavLst>
                                        <p:tav tm="0">
                                          <p:val>
                                            <p:strVal val="ppt_y"/>
                                          </p:val>
                                        </p:tav>
                                        <p:tav tm="100000">
                                          <p:val>
                                            <p:strVal val="1+ppt_h/2"/>
                                          </p:val>
                                        </p:tav>
                                      </p:tavLst>
                                    </p:anim>
                                    <p:set>
                                      <p:cBhvr>
                                        <p:cTn id="108" dur="1" fill="hold">
                                          <p:stCondLst>
                                            <p:cond delay="499"/>
                                          </p:stCondLst>
                                        </p:cTn>
                                        <p:tgtEl>
                                          <p:spTgt spid="25"/>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28"/>
                                        </p:tgtEl>
                                        <p:attrNameLst>
                                          <p:attrName>ppt_x</p:attrName>
                                        </p:attrNameLst>
                                      </p:cBhvr>
                                      <p:tavLst>
                                        <p:tav tm="0">
                                          <p:val>
                                            <p:strVal val="ppt_x"/>
                                          </p:val>
                                        </p:tav>
                                        <p:tav tm="100000">
                                          <p:val>
                                            <p:strVal val="ppt_x"/>
                                          </p:val>
                                        </p:tav>
                                      </p:tavLst>
                                    </p:anim>
                                    <p:anim calcmode="lin" valueType="num">
                                      <p:cBhvr additive="base">
                                        <p:cTn id="111" dur="500"/>
                                        <p:tgtEl>
                                          <p:spTgt spid="28"/>
                                        </p:tgtEl>
                                        <p:attrNameLst>
                                          <p:attrName>ppt_y</p:attrName>
                                        </p:attrNameLst>
                                      </p:cBhvr>
                                      <p:tavLst>
                                        <p:tav tm="0">
                                          <p:val>
                                            <p:strVal val="ppt_y"/>
                                          </p:val>
                                        </p:tav>
                                        <p:tav tm="100000">
                                          <p:val>
                                            <p:strVal val="1+ppt_h/2"/>
                                          </p:val>
                                        </p:tav>
                                      </p:tavLst>
                                    </p:anim>
                                    <p:set>
                                      <p:cBhvr>
                                        <p:cTn id="112" dur="1" fill="hold">
                                          <p:stCondLst>
                                            <p:cond delay="499"/>
                                          </p:stCondLst>
                                        </p:cTn>
                                        <p:tgtEl>
                                          <p:spTgt spid="28"/>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95"/>
                                        </p:tgtEl>
                                        <p:attrNameLst>
                                          <p:attrName>ppt_x</p:attrName>
                                        </p:attrNameLst>
                                      </p:cBhvr>
                                      <p:tavLst>
                                        <p:tav tm="0">
                                          <p:val>
                                            <p:strVal val="ppt_x"/>
                                          </p:val>
                                        </p:tav>
                                        <p:tav tm="100000">
                                          <p:val>
                                            <p:strVal val="ppt_x"/>
                                          </p:val>
                                        </p:tav>
                                      </p:tavLst>
                                    </p:anim>
                                    <p:anim calcmode="lin" valueType="num">
                                      <p:cBhvr additive="base">
                                        <p:cTn id="115" dur="500"/>
                                        <p:tgtEl>
                                          <p:spTgt spid="95"/>
                                        </p:tgtEl>
                                        <p:attrNameLst>
                                          <p:attrName>ppt_y</p:attrName>
                                        </p:attrNameLst>
                                      </p:cBhvr>
                                      <p:tavLst>
                                        <p:tav tm="0">
                                          <p:val>
                                            <p:strVal val="ppt_y"/>
                                          </p:val>
                                        </p:tav>
                                        <p:tav tm="100000">
                                          <p:val>
                                            <p:strVal val="1+ppt_h/2"/>
                                          </p:val>
                                        </p:tav>
                                      </p:tavLst>
                                    </p:anim>
                                    <p:set>
                                      <p:cBhvr>
                                        <p:cTn id="116" dur="1" fill="hold">
                                          <p:stCondLst>
                                            <p:cond delay="499"/>
                                          </p:stCondLst>
                                        </p:cTn>
                                        <p:tgtEl>
                                          <p:spTgt spid="95"/>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78"/>
                                        </p:tgtEl>
                                        <p:attrNameLst>
                                          <p:attrName>ppt_x</p:attrName>
                                        </p:attrNameLst>
                                      </p:cBhvr>
                                      <p:tavLst>
                                        <p:tav tm="0">
                                          <p:val>
                                            <p:strVal val="ppt_x"/>
                                          </p:val>
                                        </p:tav>
                                        <p:tav tm="100000">
                                          <p:val>
                                            <p:strVal val="ppt_x"/>
                                          </p:val>
                                        </p:tav>
                                      </p:tavLst>
                                    </p:anim>
                                    <p:anim calcmode="lin" valueType="num">
                                      <p:cBhvr additive="base">
                                        <p:cTn id="119" dur="500"/>
                                        <p:tgtEl>
                                          <p:spTgt spid="78"/>
                                        </p:tgtEl>
                                        <p:attrNameLst>
                                          <p:attrName>ppt_y</p:attrName>
                                        </p:attrNameLst>
                                      </p:cBhvr>
                                      <p:tavLst>
                                        <p:tav tm="0">
                                          <p:val>
                                            <p:strVal val="ppt_y"/>
                                          </p:val>
                                        </p:tav>
                                        <p:tav tm="100000">
                                          <p:val>
                                            <p:strVal val="1+ppt_h/2"/>
                                          </p:val>
                                        </p:tav>
                                      </p:tavLst>
                                    </p:anim>
                                    <p:set>
                                      <p:cBhvr>
                                        <p:cTn id="120" dur="1" fill="hold">
                                          <p:stCondLst>
                                            <p:cond delay="499"/>
                                          </p:stCondLst>
                                        </p:cTn>
                                        <p:tgtEl>
                                          <p:spTgt spid="7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9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childTnLst>
                                </p:cTn>
                              </p:par>
                              <p:par>
                                <p:cTn id="127" presetID="42" presetClass="path" presetSubtype="0" accel="50000" decel="50000" fill="hold" grpId="1" nodeType="withEffect">
                                  <p:stCondLst>
                                    <p:cond delay="0"/>
                                  </p:stCondLst>
                                  <p:childTnLst>
                                    <p:animMotion origin="layout" path="M -2.5E-6 2.22222E-6 L 0.2431 -0.06621 " pathEditMode="relative" rAng="0" ptsTypes="AA">
                                      <p:cBhvr>
                                        <p:cTn id="128" dur="2000" fill="hold"/>
                                        <p:tgtEl>
                                          <p:spTgt spid="93"/>
                                        </p:tgtEl>
                                        <p:attrNameLst>
                                          <p:attrName>ppt_x</p:attrName>
                                          <p:attrName>ppt_y</p:attrName>
                                        </p:attrNameLst>
                                      </p:cBhvr>
                                      <p:rCtr x="12148" y="-3310"/>
                                    </p:animMotion>
                                  </p:childTnLst>
                                </p:cTn>
                              </p:par>
                              <p:par>
                                <p:cTn id="129" presetID="42" presetClass="path" presetSubtype="0" accel="50000" decel="50000" fill="hold" grpId="1" nodeType="withEffect">
                                  <p:stCondLst>
                                    <p:cond delay="0"/>
                                  </p:stCondLst>
                                  <p:childTnLst>
                                    <p:animMotion origin="layout" path="M -1.875E-6 2.22222E-6 L 0.15508 -0.06204 " pathEditMode="relative" rAng="0" ptsTypes="AA">
                                      <p:cBhvr>
                                        <p:cTn id="130" dur="2000" fill="hold"/>
                                        <p:tgtEl>
                                          <p:spTgt spid="94"/>
                                        </p:tgtEl>
                                        <p:attrNameLst>
                                          <p:attrName>ppt_x</p:attrName>
                                          <p:attrName>ppt_y</p:attrName>
                                        </p:attrNameLst>
                                      </p:cBhvr>
                                      <p:rCtr x="7747" y="-3102"/>
                                    </p:animMotion>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fade">
                                      <p:cBhvr>
                                        <p:cTn id="135" dur="1000"/>
                                        <p:tgtEl>
                                          <p:spTgt spid="40"/>
                                        </p:tgtEl>
                                      </p:cBhvr>
                                    </p:animEffect>
                                    <p:anim calcmode="lin" valueType="num">
                                      <p:cBhvr>
                                        <p:cTn id="136" dur="1000" fill="hold"/>
                                        <p:tgtEl>
                                          <p:spTgt spid="40"/>
                                        </p:tgtEl>
                                        <p:attrNameLst>
                                          <p:attrName>ppt_x</p:attrName>
                                        </p:attrNameLst>
                                      </p:cBhvr>
                                      <p:tavLst>
                                        <p:tav tm="0">
                                          <p:val>
                                            <p:strVal val="#ppt_x"/>
                                          </p:val>
                                        </p:tav>
                                        <p:tav tm="100000">
                                          <p:val>
                                            <p:strVal val="#ppt_x"/>
                                          </p:val>
                                        </p:tav>
                                      </p:tavLst>
                                    </p:anim>
                                    <p:anim calcmode="lin" valueType="num">
                                      <p:cBhvr>
                                        <p:cTn id="137" dur="1000" fill="hold"/>
                                        <p:tgtEl>
                                          <p:spTgt spid="40"/>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2" presetClass="entr" presetSubtype="8"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500"/>
                                        <p:tgtEl>
                                          <p:spTgt spid="45"/>
                                        </p:tgtEl>
                                        <p:attrNameLst>
                                          <p:attrName>ppt_x</p:attrName>
                                        </p:attrNameLst>
                                      </p:cBhvr>
                                      <p:tavLst>
                                        <p:tav tm="0">
                                          <p:val>
                                            <p:strVal val="#ppt_x-#ppt_w*1.125000"/>
                                          </p:val>
                                        </p:tav>
                                        <p:tav tm="100000">
                                          <p:val>
                                            <p:strVal val="#ppt_x"/>
                                          </p:val>
                                        </p:tav>
                                      </p:tavLst>
                                    </p:anim>
                                    <p:animEffect transition="in" filter="wipe(right)">
                                      <p:cBhvr>
                                        <p:cTn id="148" dur="500"/>
                                        <p:tgtEl>
                                          <p:spTgt spid="4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animEffect transition="in" filter="wipe(right)">
                                      <p:cBhvr>
                                        <p:cTn id="153" dur="500"/>
                                        <p:tgtEl>
                                          <p:spTgt spid="49"/>
                                        </p:tgtEl>
                                      </p:cBhvr>
                                    </p:animEffect>
                                  </p:childTnLst>
                                </p:cTn>
                              </p:par>
                            </p:childTnLst>
                          </p:cTn>
                        </p:par>
                        <p:par>
                          <p:cTn id="154" fill="hold">
                            <p:stCondLst>
                              <p:cond delay="500"/>
                            </p:stCondLst>
                            <p:childTnLst>
                              <p:par>
                                <p:cTn id="155" presetID="22" presetClass="entr" presetSubtype="2" fill="hold" grpId="0" nodeType="after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wipe(right)">
                                      <p:cBhvr>
                                        <p:cTn id="157" dur="500"/>
                                        <p:tgtEl>
                                          <p:spTgt spid="48"/>
                                        </p:tgtEl>
                                      </p:cBhvr>
                                    </p:animEffect>
                                  </p:childTnLst>
                                </p:cTn>
                              </p:par>
                            </p:childTnLst>
                          </p:cTn>
                        </p:par>
                        <p:par>
                          <p:cTn id="158" fill="hold">
                            <p:stCondLst>
                              <p:cond delay="1000"/>
                            </p:stCondLst>
                            <p:childTnLst>
                              <p:par>
                                <p:cTn id="159" presetID="22" presetClass="entr" presetSubtype="1" fill="hold" nodeType="afterEffect">
                                  <p:stCondLst>
                                    <p:cond delay="0"/>
                                  </p:stCondLst>
                                  <p:childTnLst>
                                    <p:set>
                                      <p:cBhvr>
                                        <p:cTn id="160" dur="1" fill="hold">
                                          <p:stCondLst>
                                            <p:cond delay="0"/>
                                          </p:stCondLst>
                                        </p:cTn>
                                        <p:tgtEl>
                                          <p:spTgt spid="46"/>
                                        </p:tgtEl>
                                        <p:attrNameLst>
                                          <p:attrName>style.visibility</p:attrName>
                                        </p:attrNameLst>
                                      </p:cBhvr>
                                      <p:to>
                                        <p:strVal val="visible"/>
                                      </p:to>
                                    </p:set>
                                    <p:animEffect transition="in" filter="wipe(up)">
                                      <p:cBhvr>
                                        <p:cTn id="161" dur="500"/>
                                        <p:tgtEl>
                                          <p:spTgt spid="46"/>
                                        </p:tgtEl>
                                      </p:cBhvr>
                                    </p:animEffect>
                                  </p:childTnLst>
                                </p:cTn>
                              </p:par>
                            </p:childTnLst>
                          </p:cTn>
                        </p:par>
                        <p:par>
                          <p:cTn id="162" fill="hold">
                            <p:stCondLst>
                              <p:cond delay="1500"/>
                            </p:stCondLst>
                            <p:childTnLst>
                              <p:par>
                                <p:cTn id="163" presetID="22" presetClass="entr" presetSubtype="2" fill="hold" grpId="0" nodeType="afterEffect">
                                  <p:stCondLst>
                                    <p:cond delay="0"/>
                                  </p:stCondLst>
                                  <p:childTnLst>
                                    <p:set>
                                      <p:cBhvr>
                                        <p:cTn id="164" dur="1" fill="hold">
                                          <p:stCondLst>
                                            <p:cond delay="0"/>
                                          </p:stCondLst>
                                        </p:cTn>
                                        <p:tgtEl>
                                          <p:spTgt spid="50"/>
                                        </p:tgtEl>
                                        <p:attrNameLst>
                                          <p:attrName>style.visibility</p:attrName>
                                        </p:attrNameLst>
                                      </p:cBhvr>
                                      <p:to>
                                        <p:strVal val="visible"/>
                                      </p:to>
                                    </p:set>
                                    <p:animEffect transition="in" filter="wipe(right)">
                                      <p:cBhvr>
                                        <p:cTn id="165" dur="500"/>
                                        <p:tgtEl>
                                          <p:spTgt spid="50"/>
                                        </p:tgtEl>
                                      </p:cBhvr>
                                    </p:animEffect>
                                  </p:childTnLst>
                                </p:cTn>
                              </p:par>
                            </p:childTnLst>
                          </p:cTn>
                        </p:par>
                      </p:childTnLst>
                    </p:cTn>
                  </p:par>
                  <p:par>
                    <p:cTn id="166" fill="hold">
                      <p:stCondLst>
                        <p:cond delay="indefinite"/>
                      </p:stCondLst>
                      <p:childTnLst>
                        <p:par>
                          <p:cTn id="167" fill="hold">
                            <p:stCondLst>
                              <p:cond delay="0"/>
                            </p:stCondLst>
                            <p:childTnLst>
                              <p:par>
                                <p:cTn id="168" presetID="12" presetClass="entr" presetSubtype="8" fill="hold" grpId="0" nodeType="clickEffect">
                                  <p:stCondLst>
                                    <p:cond delay="0"/>
                                  </p:stCondLst>
                                  <p:childTnLst>
                                    <p:set>
                                      <p:cBhvr>
                                        <p:cTn id="169" dur="1" fill="hold">
                                          <p:stCondLst>
                                            <p:cond delay="0"/>
                                          </p:stCondLst>
                                        </p:cTn>
                                        <p:tgtEl>
                                          <p:spTgt spid="74"/>
                                        </p:tgtEl>
                                        <p:attrNameLst>
                                          <p:attrName>style.visibility</p:attrName>
                                        </p:attrNameLst>
                                      </p:cBhvr>
                                      <p:to>
                                        <p:strVal val="visible"/>
                                      </p:to>
                                    </p:set>
                                    <p:anim calcmode="lin" valueType="num">
                                      <p:cBhvr additive="base">
                                        <p:cTn id="170" dur="500"/>
                                        <p:tgtEl>
                                          <p:spTgt spid="74"/>
                                        </p:tgtEl>
                                        <p:attrNameLst>
                                          <p:attrName>ppt_x</p:attrName>
                                        </p:attrNameLst>
                                      </p:cBhvr>
                                      <p:tavLst>
                                        <p:tav tm="0">
                                          <p:val>
                                            <p:strVal val="#ppt_x-#ppt_w*1.125000"/>
                                          </p:val>
                                        </p:tav>
                                        <p:tav tm="100000">
                                          <p:val>
                                            <p:strVal val="#ppt_x"/>
                                          </p:val>
                                        </p:tav>
                                      </p:tavLst>
                                    </p:anim>
                                    <p:animEffect transition="in" filter="wipe(right)">
                                      <p:cBhvr>
                                        <p:cTn id="171" dur="500"/>
                                        <p:tgtEl>
                                          <p:spTgt spid="74"/>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2" fill="hold" grpId="0" nodeType="clickEffect">
                                  <p:stCondLst>
                                    <p:cond delay="0"/>
                                  </p:stCondLst>
                                  <p:childTnLst>
                                    <p:set>
                                      <p:cBhvr>
                                        <p:cTn id="175" dur="1" fill="hold">
                                          <p:stCondLst>
                                            <p:cond delay="0"/>
                                          </p:stCondLst>
                                        </p:cTn>
                                        <p:tgtEl>
                                          <p:spTgt spid="51"/>
                                        </p:tgtEl>
                                        <p:attrNameLst>
                                          <p:attrName>style.visibility</p:attrName>
                                        </p:attrNameLst>
                                      </p:cBhvr>
                                      <p:to>
                                        <p:strVal val="visible"/>
                                      </p:to>
                                    </p:set>
                                    <p:animEffect transition="in" filter="wipe(right)">
                                      <p:cBhvr>
                                        <p:cTn id="176" dur="500"/>
                                        <p:tgtEl>
                                          <p:spTgt spid="51"/>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wipe(right)">
                                      <p:cBhvr>
                                        <p:cTn id="179" dur="500"/>
                                        <p:tgtEl>
                                          <p:spTgt spid="53"/>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2" fill="hold" nodeType="clickEffect">
                                  <p:stCondLst>
                                    <p:cond delay="0"/>
                                  </p:stCondLst>
                                  <p:childTnLst>
                                    <p:set>
                                      <p:cBhvr>
                                        <p:cTn id="183" dur="1" fill="hold">
                                          <p:stCondLst>
                                            <p:cond delay="0"/>
                                          </p:stCondLst>
                                        </p:cTn>
                                        <p:tgtEl>
                                          <p:spTgt spid="54"/>
                                        </p:tgtEl>
                                        <p:attrNameLst>
                                          <p:attrName>style.visibility</p:attrName>
                                        </p:attrNameLst>
                                      </p:cBhvr>
                                      <p:to>
                                        <p:strVal val="visible"/>
                                      </p:to>
                                    </p:set>
                                    <p:animEffect transition="in" filter="wipe(right)">
                                      <p:cBhvr>
                                        <p:cTn id="184" dur="500"/>
                                        <p:tgtEl>
                                          <p:spTgt spid="54"/>
                                        </p:tgtEl>
                                      </p:cBhvr>
                                    </p:animEffect>
                                  </p:childTnLst>
                                </p:cTn>
                              </p:par>
                              <p:par>
                                <p:cTn id="185" presetID="22" presetClass="entr" presetSubtype="2" fill="hold" nodeType="withEffect">
                                  <p:stCondLst>
                                    <p:cond delay="0"/>
                                  </p:stCondLst>
                                  <p:childTnLst>
                                    <p:set>
                                      <p:cBhvr>
                                        <p:cTn id="186" dur="1" fill="hold">
                                          <p:stCondLst>
                                            <p:cond delay="0"/>
                                          </p:stCondLst>
                                        </p:cTn>
                                        <p:tgtEl>
                                          <p:spTgt spid="55"/>
                                        </p:tgtEl>
                                        <p:attrNameLst>
                                          <p:attrName>style.visibility</p:attrName>
                                        </p:attrNameLst>
                                      </p:cBhvr>
                                      <p:to>
                                        <p:strVal val="visible"/>
                                      </p:to>
                                    </p:set>
                                    <p:animEffect transition="in" filter="wipe(right)">
                                      <p:cBhvr>
                                        <p:cTn id="187" dur="500"/>
                                        <p:tgtEl>
                                          <p:spTgt spid="55"/>
                                        </p:tgtEl>
                                      </p:cBhvr>
                                    </p:animEffect>
                                  </p:childTnLst>
                                </p:cTn>
                              </p:par>
                            </p:childTnLst>
                          </p:cTn>
                        </p:par>
                      </p:childTnLst>
                    </p:cTn>
                  </p:par>
                  <p:par>
                    <p:cTn id="188" fill="hold">
                      <p:stCondLst>
                        <p:cond delay="indefinite"/>
                      </p:stCondLst>
                      <p:childTnLst>
                        <p:par>
                          <p:cTn id="189" fill="hold">
                            <p:stCondLst>
                              <p:cond delay="0"/>
                            </p:stCondLst>
                            <p:childTnLst>
                              <p:par>
                                <p:cTn id="190" presetID="47" presetClass="entr" presetSubtype="0" fill="hold" grpId="0" nodeType="clickEffect">
                                  <p:stCondLst>
                                    <p:cond delay="0"/>
                                  </p:stCondLst>
                                  <p:childTnLst>
                                    <p:set>
                                      <p:cBhvr>
                                        <p:cTn id="191" dur="1" fill="hold">
                                          <p:stCondLst>
                                            <p:cond delay="0"/>
                                          </p:stCondLst>
                                        </p:cTn>
                                        <p:tgtEl>
                                          <p:spTgt spid="56"/>
                                        </p:tgtEl>
                                        <p:attrNameLst>
                                          <p:attrName>style.visibility</p:attrName>
                                        </p:attrNameLst>
                                      </p:cBhvr>
                                      <p:to>
                                        <p:strVal val="visible"/>
                                      </p:to>
                                    </p:set>
                                    <p:animEffect transition="in" filter="fade">
                                      <p:cBhvr>
                                        <p:cTn id="192" dur="1000"/>
                                        <p:tgtEl>
                                          <p:spTgt spid="56"/>
                                        </p:tgtEl>
                                      </p:cBhvr>
                                    </p:animEffect>
                                    <p:anim calcmode="lin" valueType="num">
                                      <p:cBhvr>
                                        <p:cTn id="193" dur="1000" fill="hold"/>
                                        <p:tgtEl>
                                          <p:spTgt spid="56"/>
                                        </p:tgtEl>
                                        <p:attrNameLst>
                                          <p:attrName>ppt_x</p:attrName>
                                        </p:attrNameLst>
                                      </p:cBhvr>
                                      <p:tavLst>
                                        <p:tav tm="0">
                                          <p:val>
                                            <p:strVal val="#ppt_x"/>
                                          </p:val>
                                        </p:tav>
                                        <p:tav tm="100000">
                                          <p:val>
                                            <p:strVal val="#ppt_x"/>
                                          </p:val>
                                        </p:tav>
                                      </p:tavLst>
                                    </p:anim>
                                    <p:anim calcmode="lin" valueType="num">
                                      <p:cBhvr>
                                        <p:cTn id="19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7" presetClass="entr" presetSubtype="0" fill="hold" grpId="0" nodeType="clickEffect">
                                  <p:stCondLst>
                                    <p:cond delay="0"/>
                                  </p:stCondLst>
                                  <p:childTnLst>
                                    <p:set>
                                      <p:cBhvr>
                                        <p:cTn id="198" dur="1" fill="hold">
                                          <p:stCondLst>
                                            <p:cond delay="0"/>
                                          </p:stCondLst>
                                        </p:cTn>
                                        <p:tgtEl>
                                          <p:spTgt spid="57"/>
                                        </p:tgtEl>
                                        <p:attrNameLst>
                                          <p:attrName>style.visibility</p:attrName>
                                        </p:attrNameLst>
                                      </p:cBhvr>
                                      <p:to>
                                        <p:strVal val="visible"/>
                                      </p:to>
                                    </p:set>
                                    <p:animEffect transition="in" filter="fade">
                                      <p:cBhvr>
                                        <p:cTn id="199" dur="1000"/>
                                        <p:tgtEl>
                                          <p:spTgt spid="57"/>
                                        </p:tgtEl>
                                      </p:cBhvr>
                                    </p:animEffect>
                                    <p:anim calcmode="lin" valueType="num">
                                      <p:cBhvr>
                                        <p:cTn id="200" dur="1000" fill="hold"/>
                                        <p:tgtEl>
                                          <p:spTgt spid="57"/>
                                        </p:tgtEl>
                                        <p:attrNameLst>
                                          <p:attrName>ppt_x</p:attrName>
                                        </p:attrNameLst>
                                      </p:cBhvr>
                                      <p:tavLst>
                                        <p:tav tm="0">
                                          <p:val>
                                            <p:strVal val="#ppt_x"/>
                                          </p:val>
                                        </p:tav>
                                        <p:tav tm="100000">
                                          <p:val>
                                            <p:strVal val="#ppt_x"/>
                                          </p:val>
                                        </p:tav>
                                      </p:tavLst>
                                    </p:anim>
                                    <p:anim calcmode="lin" valueType="num">
                                      <p:cBhvr>
                                        <p:cTn id="20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2" fill="hold" grpId="0" nodeType="clickEffect">
                                  <p:stCondLst>
                                    <p:cond delay="0"/>
                                  </p:stCondLst>
                                  <p:childTnLst>
                                    <p:set>
                                      <p:cBhvr>
                                        <p:cTn id="205" dur="1" fill="hold">
                                          <p:stCondLst>
                                            <p:cond delay="0"/>
                                          </p:stCondLst>
                                        </p:cTn>
                                        <p:tgtEl>
                                          <p:spTgt spid="58"/>
                                        </p:tgtEl>
                                        <p:attrNameLst>
                                          <p:attrName>style.visibility</p:attrName>
                                        </p:attrNameLst>
                                      </p:cBhvr>
                                      <p:to>
                                        <p:strVal val="visible"/>
                                      </p:to>
                                    </p:set>
                                    <p:animEffect transition="in" filter="wipe(right)">
                                      <p:cBhvr>
                                        <p:cTn id="206" dur="500"/>
                                        <p:tgtEl>
                                          <p:spTgt spid="58"/>
                                        </p:tgtEl>
                                      </p:cBhvr>
                                    </p:animEffect>
                                  </p:childTnLst>
                                </p:cTn>
                              </p:par>
                              <p:par>
                                <p:cTn id="207" presetID="22" presetClass="entr" presetSubtype="2" fill="hold" grpId="0" nodeType="withEffect">
                                  <p:stCondLst>
                                    <p:cond delay="0"/>
                                  </p:stCondLst>
                                  <p:childTnLst>
                                    <p:set>
                                      <p:cBhvr>
                                        <p:cTn id="208" dur="1" fill="hold">
                                          <p:stCondLst>
                                            <p:cond delay="0"/>
                                          </p:stCondLst>
                                        </p:cTn>
                                        <p:tgtEl>
                                          <p:spTgt spid="59"/>
                                        </p:tgtEl>
                                        <p:attrNameLst>
                                          <p:attrName>style.visibility</p:attrName>
                                        </p:attrNameLst>
                                      </p:cBhvr>
                                      <p:to>
                                        <p:strVal val="visible"/>
                                      </p:to>
                                    </p:set>
                                    <p:animEffect transition="in" filter="wipe(right)">
                                      <p:cBhvr>
                                        <p:cTn id="209" dur="500"/>
                                        <p:tgtEl>
                                          <p:spTgt spid="59"/>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2" fill="hold" nodeType="clickEffect">
                                  <p:stCondLst>
                                    <p:cond delay="0"/>
                                  </p:stCondLst>
                                  <p:childTnLst>
                                    <p:set>
                                      <p:cBhvr>
                                        <p:cTn id="213" dur="1" fill="hold">
                                          <p:stCondLst>
                                            <p:cond delay="0"/>
                                          </p:stCondLst>
                                        </p:cTn>
                                        <p:tgtEl>
                                          <p:spTgt spid="60"/>
                                        </p:tgtEl>
                                        <p:attrNameLst>
                                          <p:attrName>style.visibility</p:attrName>
                                        </p:attrNameLst>
                                      </p:cBhvr>
                                      <p:to>
                                        <p:strVal val="visible"/>
                                      </p:to>
                                    </p:set>
                                    <p:animEffect transition="in" filter="wipe(right)">
                                      <p:cBhvr>
                                        <p:cTn id="214" dur="500"/>
                                        <p:tgtEl>
                                          <p:spTgt spid="60"/>
                                        </p:tgtEl>
                                      </p:cBhvr>
                                    </p:animEffect>
                                  </p:childTnLst>
                                </p:cTn>
                              </p:par>
                              <p:par>
                                <p:cTn id="215" presetID="22" presetClass="entr" presetSubtype="2" fill="hold" nodeType="withEffect">
                                  <p:stCondLst>
                                    <p:cond delay="0"/>
                                  </p:stCondLst>
                                  <p:childTnLst>
                                    <p:set>
                                      <p:cBhvr>
                                        <p:cTn id="216" dur="1" fill="hold">
                                          <p:stCondLst>
                                            <p:cond delay="0"/>
                                          </p:stCondLst>
                                        </p:cTn>
                                        <p:tgtEl>
                                          <p:spTgt spid="61"/>
                                        </p:tgtEl>
                                        <p:attrNameLst>
                                          <p:attrName>style.visibility</p:attrName>
                                        </p:attrNameLst>
                                      </p:cBhvr>
                                      <p:to>
                                        <p:strVal val="visible"/>
                                      </p:to>
                                    </p:set>
                                    <p:animEffect transition="in" filter="wipe(right)">
                                      <p:cBhvr>
                                        <p:cTn id="217" dur="500"/>
                                        <p:tgtEl>
                                          <p:spTgt spid="61"/>
                                        </p:tgtEl>
                                      </p:cBhvr>
                                    </p:animEffect>
                                  </p:childTnLst>
                                </p:cTn>
                              </p:par>
                            </p:childTnLst>
                          </p:cTn>
                        </p:par>
                      </p:childTnLst>
                    </p:cTn>
                  </p:par>
                  <p:par>
                    <p:cTn id="218" fill="hold">
                      <p:stCondLst>
                        <p:cond delay="indefinite"/>
                      </p:stCondLst>
                      <p:childTnLst>
                        <p:par>
                          <p:cTn id="219" fill="hold">
                            <p:stCondLst>
                              <p:cond delay="0"/>
                            </p:stCondLst>
                            <p:childTnLst>
                              <p:par>
                                <p:cTn id="220" presetID="47" presetClass="entr" presetSubtype="0" fill="hold" grpId="0" nodeType="clickEffect">
                                  <p:stCondLst>
                                    <p:cond delay="0"/>
                                  </p:stCondLst>
                                  <p:childTnLst>
                                    <p:set>
                                      <p:cBhvr>
                                        <p:cTn id="221" dur="1" fill="hold">
                                          <p:stCondLst>
                                            <p:cond delay="0"/>
                                          </p:stCondLst>
                                        </p:cTn>
                                        <p:tgtEl>
                                          <p:spTgt spid="62"/>
                                        </p:tgtEl>
                                        <p:attrNameLst>
                                          <p:attrName>style.visibility</p:attrName>
                                        </p:attrNameLst>
                                      </p:cBhvr>
                                      <p:to>
                                        <p:strVal val="visible"/>
                                      </p:to>
                                    </p:set>
                                    <p:animEffect transition="in" filter="fade">
                                      <p:cBhvr>
                                        <p:cTn id="222" dur="1000"/>
                                        <p:tgtEl>
                                          <p:spTgt spid="62"/>
                                        </p:tgtEl>
                                      </p:cBhvr>
                                    </p:animEffect>
                                    <p:anim calcmode="lin" valueType="num">
                                      <p:cBhvr>
                                        <p:cTn id="223" dur="1000" fill="hold"/>
                                        <p:tgtEl>
                                          <p:spTgt spid="62"/>
                                        </p:tgtEl>
                                        <p:attrNameLst>
                                          <p:attrName>ppt_x</p:attrName>
                                        </p:attrNameLst>
                                      </p:cBhvr>
                                      <p:tavLst>
                                        <p:tav tm="0">
                                          <p:val>
                                            <p:strVal val="#ppt_x"/>
                                          </p:val>
                                        </p:tav>
                                        <p:tav tm="100000">
                                          <p:val>
                                            <p:strVal val="#ppt_x"/>
                                          </p:val>
                                        </p:tav>
                                      </p:tavLst>
                                    </p:anim>
                                    <p:anim calcmode="lin" valueType="num">
                                      <p:cBhvr>
                                        <p:cTn id="22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47" presetClass="entr" presetSubtype="0" fill="hold" grpId="0" nodeType="clickEffect">
                                  <p:stCondLst>
                                    <p:cond delay="0"/>
                                  </p:stCondLst>
                                  <p:childTnLst>
                                    <p:set>
                                      <p:cBhvr>
                                        <p:cTn id="228" dur="1" fill="hold">
                                          <p:stCondLst>
                                            <p:cond delay="0"/>
                                          </p:stCondLst>
                                        </p:cTn>
                                        <p:tgtEl>
                                          <p:spTgt spid="63"/>
                                        </p:tgtEl>
                                        <p:attrNameLst>
                                          <p:attrName>style.visibility</p:attrName>
                                        </p:attrNameLst>
                                      </p:cBhvr>
                                      <p:to>
                                        <p:strVal val="visible"/>
                                      </p:to>
                                    </p:set>
                                    <p:animEffect transition="in" filter="fade">
                                      <p:cBhvr>
                                        <p:cTn id="229" dur="1000"/>
                                        <p:tgtEl>
                                          <p:spTgt spid="63"/>
                                        </p:tgtEl>
                                      </p:cBhvr>
                                    </p:animEffect>
                                    <p:anim calcmode="lin" valueType="num">
                                      <p:cBhvr>
                                        <p:cTn id="230" dur="1000" fill="hold"/>
                                        <p:tgtEl>
                                          <p:spTgt spid="63"/>
                                        </p:tgtEl>
                                        <p:attrNameLst>
                                          <p:attrName>ppt_x</p:attrName>
                                        </p:attrNameLst>
                                      </p:cBhvr>
                                      <p:tavLst>
                                        <p:tav tm="0">
                                          <p:val>
                                            <p:strVal val="#ppt_x"/>
                                          </p:val>
                                        </p:tav>
                                        <p:tav tm="100000">
                                          <p:val>
                                            <p:strVal val="#ppt_x"/>
                                          </p:val>
                                        </p:tav>
                                      </p:tavLst>
                                    </p:anim>
                                    <p:anim calcmode="lin" valueType="num">
                                      <p:cBhvr>
                                        <p:cTn id="23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2" presetClass="entr" presetSubtype="2" fill="hold" grpId="0" nodeType="clickEffect">
                                  <p:stCondLst>
                                    <p:cond delay="0"/>
                                  </p:stCondLst>
                                  <p:childTnLst>
                                    <p:set>
                                      <p:cBhvr>
                                        <p:cTn id="235" dur="1" fill="hold">
                                          <p:stCondLst>
                                            <p:cond delay="0"/>
                                          </p:stCondLst>
                                        </p:cTn>
                                        <p:tgtEl>
                                          <p:spTgt spid="100"/>
                                        </p:tgtEl>
                                        <p:attrNameLst>
                                          <p:attrName>style.visibility</p:attrName>
                                        </p:attrNameLst>
                                      </p:cBhvr>
                                      <p:to>
                                        <p:strVal val="visible"/>
                                      </p:to>
                                    </p:set>
                                    <p:animEffect transition="in" filter="wipe(right)">
                                      <p:cBhvr>
                                        <p:cTn id="23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9" grpId="0"/>
      <p:bldP spid="40" grpId="0"/>
      <p:bldP spid="31" grpId="0" animBg="1"/>
      <p:bldP spid="45" grpId="0"/>
      <p:bldP spid="48" grpId="0"/>
      <p:bldP spid="49" grpId="0"/>
      <p:bldP spid="50" grpId="0"/>
      <p:bldP spid="51" grpId="0"/>
      <p:bldP spid="53" grpId="0"/>
      <p:bldP spid="56" grpId="0"/>
      <p:bldP spid="57" grpId="0"/>
      <p:bldP spid="58" grpId="0"/>
      <p:bldP spid="59" grpId="0"/>
      <p:bldP spid="62" grpId="0"/>
      <p:bldP spid="63" grpId="0"/>
      <p:bldP spid="74" grpId="0"/>
      <p:bldP spid="72" grpId="0"/>
      <p:bldP spid="73" grpId="0"/>
      <p:bldP spid="93" grpId="0"/>
      <p:bldP spid="93" grpId="1"/>
      <p:bldP spid="94" grpId="0"/>
      <p:bldP spid="94" grpId="1"/>
      <p:bldP spid="1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24868" y="1065398"/>
            <a:ext cx="757056" cy="646331"/>
          </a:xfrm>
          <a:prstGeom prst="rect">
            <a:avLst/>
          </a:prstGeom>
          <a:ln>
            <a:noFill/>
          </a:ln>
        </p:spPr>
        <p:txBody>
          <a:bodyPr wrap="square">
            <a:spAutoFit/>
          </a:bodyPr>
          <a:lstStyle/>
          <a:p>
            <a:pPr algn="r" rtl="1"/>
            <a:r>
              <a:rPr lang="ar-BH"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4046899" y="280435"/>
            <a:ext cx="5784744"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المعادلة</a:t>
            </a:r>
            <a:r>
              <a:rPr lang="ar-BH" sz="3600" i="0" u="none" strike="noStrike" baseline="0" dirty="0">
                <a:latin typeface="Sakkal Majalla" panose="02000000000000000000" pitchFamily="2" charset="-78"/>
                <a:cs typeface="Sakkal Majalla" panose="02000000000000000000" pitchFamily="2" charset="-78"/>
              </a:rPr>
              <a:t>:</a:t>
            </a:r>
            <a:r>
              <a:rPr lang="ar-BH" sz="1800" b="1" i="0" u="none" strike="noStrike" baseline="0" dirty="0">
                <a:latin typeface="Lotus-Bold"/>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20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8س</a:t>
            </a:r>
            <a:endParaRPr lang="ar-SA" sz="36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3956003" y="1167765"/>
            <a:ext cx="0" cy="4690808"/>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82607" y="1190519"/>
            <a:ext cx="3791990"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نطرح </a:t>
            </a:r>
            <a:r>
              <a:rPr lang="ar-BH" sz="2800" dirty="0">
                <a:solidFill>
                  <a:srgbClr val="FF0000"/>
                </a:solidFill>
                <a:latin typeface="Sakkal Majalla" panose="02000000000000000000" pitchFamily="2" charset="-78"/>
                <a:cs typeface="Sakkal Majalla" panose="02000000000000000000" pitchFamily="2" charset="-78"/>
              </a:rPr>
              <a:t>8س</a:t>
            </a:r>
            <a:r>
              <a:rPr lang="ar-BH" sz="2800" dirty="0">
                <a:solidFill>
                  <a:srgbClr val="0C6DFF"/>
                </a:solidFill>
                <a:latin typeface="Sakkal Majalla" panose="02000000000000000000" pitchFamily="2" charset="-78"/>
                <a:cs typeface="Sakkal Majalla" panose="02000000000000000000" pitchFamily="2" charset="-78"/>
              </a:rPr>
              <a:t> من طرفي المعادلة لتكون المعادلة </a:t>
            </a:r>
            <a:r>
              <a:rPr lang="ar-BH" sz="2800" dirty="0">
                <a:solidFill>
                  <a:srgbClr val="FF0000"/>
                </a:solidFill>
                <a:latin typeface="Sakkal Majalla" panose="02000000000000000000" pitchFamily="2" charset="-78"/>
                <a:cs typeface="Sakkal Majalla" panose="02000000000000000000" pitchFamily="2" charset="-78"/>
              </a:rPr>
              <a:t>بالصورة القياسية</a:t>
            </a:r>
            <a:endParaRPr lang="ar-SA" sz="2800" dirty="0">
              <a:solidFill>
                <a:srgbClr val="FF0000"/>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56899" y="107446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5984226" y="1062063"/>
            <a:ext cx="271092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8س –20 =</a:t>
            </a:r>
            <a:r>
              <a:rPr lang="ar-BH" sz="3600" dirty="0">
                <a:solidFill>
                  <a:srgbClr val="FF0000"/>
                </a:solidFill>
                <a:latin typeface="Sakkal Majalla" panose="02000000000000000000" pitchFamily="2" charset="-78"/>
                <a:cs typeface="Sakkal Majalla" panose="02000000000000000000" pitchFamily="2" charset="-78"/>
              </a:rPr>
              <a:t>0</a:t>
            </a:r>
            <a:r>
              <a:rPr lang="ar-BH" sz="3600" dirty="0">
                <a:latin typeface="Sakkal Majalla" panose="02000000000000000000" pitchFamily="2" charset="-78"/>
                <a:cs typeface="Sakkal Majalla" panose="02000000000000000000" pitchFamily="2" charset="-78"/>
              </a:rPr>
              <a:t> </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1331" y="2456635"/>
            <a:ext cx="3739194"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FF0000"/>
                </a:solidFill>
                <a:latin typeface="Sakkal Majalla" panose="02000000000000000000" pitchFamily="2" charset="-78"/>
                <a:cs typeface="Sakkal Majalla" panose="02000000000000000000" pitchFamily="2" charset="-78"/>
              </a:rPr>
              <a:t>نُحلّل</a:t>
            </a:r>
            <a:r>
              <a:rPr lang="ar-BH" sz="2800" dirty="0">
                <a:solidFill>
                  <a:srgbClr val="0C6DFF"/>
                </a:solidFill>
                <a:latin typeface="Sakkal Majalla" panose="02000000000000000000" pitchFamily="2" charset="-78"/>
                <a:cs typeface="Sakkal Majalla" panose="02000000000000000000" pitchFamily="2" charset="-78"/>
              </a:rPr>
              <a:t> ثلاثية الحدود المكتوبة في أحد طرفي المعادلة</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5948612" y="1917389"/>
            <a:ext cx="388303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 </a:t>
            </a:r>
            <a:r>
              <a:rPr lang="ar-BH" sz="3600" dirty="0">
                <a:solidFill>
                  <a:srgbClr val="FF0000"/>
                </a:solidFill>
                <a:latin typeface="Sakkal Majalla" panose="02000000000000000000" pitchFamily="2" charset="-78"/>
                <a:cs typeface="Sakkal Majalla" panose="02000000000000000000" pitchFamily="2" charset="-78"/>
              </a:rPr>
              <a:t>0</a:t>
            </a:r>
            <a:r>
              <a:rPr lang="ar-BH" sz="3600" dirty="0">
                <a:latin typeface="Sakkal Majalla" panose="02000000000000000000" pitchFamily="2" charset="-78"/>
                <a:cs typeface="Sakkal Majalla" panose="02000000000000000000" pitchFamily="2" charset="-78"/>
              </a:rPr>
              <a:t>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63968" y="1065398"/>
            <a:ext cx="724277"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79318" y="1170216"/>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5" name="Group 24">
            <a:extLst>
              <a:ext uri="{FF2B5EF4-FFF2-40B4-BE49-F238E27FC236}">
                <a16:creationId xmlns:a16="http://schemas.microsoft.com/office/drawing/2014/main" id="{58F6620F-6942-4938-84C5-3C99B7BC7BF4}"/>
              </a:ext>
            </a:extLst>
          </p:cNvPr>
          <p:cNvGrpSpPr/>
          <p:nvPr/>
        </p:nvGrpSpPr>
        <p:grpSpPr>
          <a:xfrm>
            <a:off x="4715429" y="1263495"/>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20</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4715429" y="1710112"/>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10</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389449" y="1181017"/>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819146-0970-4B25-BBFC-2ABEE6BA766F}"/>
              </a:ext>
            </a:extLst>
          </p:cNvPr>
          <p:cNvSpPr/>
          <p:nvPr/>
        </p:nvSpPr>
        <p:spPr>
          <a:xfrm>
            <a:off x="8648876" y="1904984"/>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7142325" y="1904984"/>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527064" y="991111"/>
            <a:ext cx="615760"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CF13A30-F433-4104-AC1E-5FFC78836FF7}"/>
              </a:ext>
            </a:extLst>
          </p:cNvPr>
          <p:cNvSpPr txBox="1"/>
          <p:nvPr/>
        </p:nvSpPr>
        <p:spPr>
          <a:xfrm>
            <a:off x="230472" y="3501320"/>
            <a:ext cx="3680290"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نساوي  كل عامل بالصفر باستعمال خاصية الضرب الصفري</a:t>
            </a:r>
            <a:endParaRPr lang="en-US" dirty="0"/>
          </a:p>
        </p:txBody>
      </p:sp>
      <p:cxnSp>
        <p:nvCxnSpPr>
          <p:cNvPr id="46" name="Straight Connector 45">
            <a:extLst>
              <a:ext uri="{FF2B5EF4-FFF2-40B4-BE49-F238E27FC236}">
                <a16:creationId xmlns:a16="http://schemas.microsoft.com/office/drawing/2014/main" id="{C0C55216-6625-489A-ACBB-AC9A4C25EDCF}"/>
              </a:ext>
            </a:extLst>
          </p:cNvPr>
          <p:cNvCxnSpPr>
            <a:cxnSpLocks/>
          </p:cNvCxnSpPr>
          <p:nvPr/>
        </p:nvCxnSpPr>
        <p:spPr>
          <a:xfrm>
            <a:off x="8149897" y="3017285"/>
            <a:ext cx="0" cy="1132688"/>
          </a:xfrm>
          <a:prstGeom prst="line">
            <a:avLst/>
          </a:prstGeom>
          <a:ln w="28575">
            <a:solidFill>
              <a:schemeClr val="tx1"/>
            </a:solidFill>
            <a:prstDash val="dash"/>
          </a:ln>
        </p:spPr>
        <p:style>
          <a:lnRef idx="3">
            <a:schemeClr val="accent2"/>
          </a:lnRef>
          <a:fillRef idx="0">
            <a:schemeClr val="accent2"/>
          </a:fillRef>
          <a:effectRef idx="2">
            <a:schemeClr val="accent2"/>
          </a:effectRef>
          <a:fontRef idx="minor">
            <a:schemeClr val="tx1"/>
          </a:fontRef>
        </p:style>
      </p:cxnSp>
      <p:sp>
        <p:nvSpPr>
          <p:cNvPr id="48" name="Rectangle 47">
            <a:extLst>
              <a:ext uri="{FF2B5EF4-FFF2-40B4-BE49-F238E27FC236}">
                <a16:creationId xmlns:a16="http://schemas.microsoft.com/office/drawing/2014/main" id="{7D2032D1-31EB-4472-83F3-92239ED38DC7}"/>
              </a:ext>
            </a:extLst>
          </p:cNvPr>
          <p:cNvSpPr/>
          <p:nvPr/>
        </p:nvSpPr>
        <p:spPr>
          <a:xfrm>
            <a:off x="7797659" y="2471434"/>
            <a:ext cx="595184" cy="584775"/>
          </a:xfrm>
          <a:prstGeom prst="rect">
            <a:avLst/>
          </a:prstGeom>
          <a:ln>
            <a:noFill/>
          </a:ln>
        </p:spPr>
        <p:txBody>
          <a:bodyPr wrap="square">
            <a:spAutoFit/>
          </a:bodyPr>
          <a:lstStyle/>
          <a:p>
            <a:pPr algn="r" rtl="1"/>
            <a:r>
              <a:rPr lang="ar-BH" sz="3200" dirty="0">
                <a:solidFill>
                  <a:srgbClr val="FF0000"/>
                </a:solidFill>
                <a:latin typeface="Sakkal Majalla" panose="02000000000000000000" pitchFamily="2" charset="-78"/>
                <a:cs typeface="Sakkal Majalla" panose="02000000000000000000" pitchFamily="2" charset="-78"/>
              </a:rPr>
              <a:t>أو</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49" name="Rectangle 48">
            <a:extLst>
              <a:ext uri="{FF2B5EF4-FFF2-40B4-BE49-F238E27FC236}">
                <a16:creationId xmlns:a16="http://schemas.microsoft.com/office/drawing/2014/main" id="{8FC8169D-2FF0-4789-BFDC-D239E70DA8E0}"/>
              </a:ext>
            </a:extLst>
          </p:cNvPr>
          <p:cNvSpPr/>
          <p:nvPr/>
        </p:nvSpPr>
        <p:spPr>
          <a:xfrm>
            <a:off x="8396622" y="2699071"/>
            <a:ext cx="2181181"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 + 2    = </a:t>
            </a:r>
            <a:r>
              <a:rPr lang="ar-BH" sz="3200" dirty="0">
                <a:solidFill>
                  <a:srgbClr val="FF0000"/>
                </a:solidFill>
                <a:latin typeface="Sakkal Majalla" panose="02000000000000000000" pitchFamily="2" charset="-78"/>
                <a:cs typeface="Sakkal Majalla" panose="02000000000000000000" pitchFamily="2" charset="-78"/>
              </a:rPr>
              <a:t>٠</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F654B7A4-C3EB-403F-9073-8977325D60F8}"/>
              </a:ext>
            </a:extLst>
          </p:cNvPr>
          <p:cNvSpPr/>
          <p:nvPr/>
        </p:nvSpPr>
        <p:spPr>
          <a:xfrm>
            <a:off x="5720499" y="2699071"/>
            <a:ext cx="2028882"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 – 10   = </a:t>
            </a:r>
            <a:r>
              <a:rPr lang="ar-BH" sz="3200" dirty="0">
                <a:solidFill>
                  <a:srgbClr val="FF0000"/>
                </a:solidFill>
                <a:latin typeface="Sakkal Majalla" panose="02000000000000000000" pitchFamily="2" charset="-78"/>
                <a:cs typeface="Sakkal Majalla" panose="02000000000000000000" pitchFamily="2" charset="-78"/>
              </a:rPr>
              <a:t>٠</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1" name="Rectangle 50">
            <a:extLst>
              <a:ext uri="{FF2B5EF4-FFF2-40B4-BE49-F238E27FC236}">
                <a16:creationId xmlns:a16="http://schemas.microsoft.com/office/drawing/2014/main" id="{6FCFB765-3EA6-4432-9B2D-ADB7FD1FCC95}"/>
              </a:ext>
            </a:extLst>
          </p:cNvPr>
          <p:cNvSpPr/>
          <p:nvPr/>
        </p:nvSpPr>
        <p:spPr>
          <a:xfrm>
            <a:off x="9518840" y="3053345"/>
            <a:ext cx="697079" cy="523220"/>
          </a:xfrm>
          <a:prstGeom prst="rect">
            <a:avLst/>
          </a:prstGeom>
          <a:ln>
            <a:noFill/>
          </a:ln>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0C6DFF"/>
                </a:solidFill>
                <a:latin typeface="Sakkal Majalla" panose="02000000000000000000" pitchFamily="2" charset="-78"/>
                <a:cs typeface="Sakkal Majalla" panose="02000000000000000000" pitchFamily="2" charset="-78"/>
              </a:rPr>
              <a:t> 2</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53" name="Rectangle 52">
            <a:extLst>
              <a:ext uri="{FF2B5EF4-FFF2-40B4-BE49-F238E27FC236}">
                <a16:creationId xmlns:a16="http://schemas.microsoft.com/office/drawing/2014/main" id="{FC2382BB-5214-4F2D-8C45-849BE620A8BB}"/>
              </a:ext>
            </a:extLst>
          </p:cNvPr>
          <p:cNvSpPr/>
          <p:nvPr/>
        </p:nvSpPr>
        <p:spPr>
          <a:xfrm>
            <a:off x="8798256" y="3053345"/>
            <a:ext cx="653612" cy="523220"/>
          </a:xfrm>
          <a:prstGeom prst="rect">
            <a:avLst/>
          </a:prstGeom>
          <a:ln>
            <a:noFill/>
          </a:ln>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0C6DFF"/>
                </a:solidFill>
                <a:latin typeface="Sakkal Majalla" panose="02000000000000000000" pitchFamily="2" charset="-78"/>
                <a:cs typeface="Sakkal Majalla" panose="02000000000000000000" pitchFamily="2" charset="-78"/>
              </a:rPr>
              <a:t> 2</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54" name="Straight Connector 53">
            <a:extLst>
              <a:ext uri="{FF2B5EF4-FFF2-40B4-BE49-F238E27FC236}">
                <a16:creationId xmlns:a16="http://schemas.microsoft.com/office/drawing/2014/main" id="{AAE89152-CDDE-45F7-9FC4-72D1D4D181E5}"/>
              </a:ext>
            </a:extLst>
          </p:cNvPr>
          <p:cNvCxnSpPr/>
          <p:nvPr/>
        </p:nvCxnSpPr>
        <p:spPr>
          <a:xfrm flipH="1">
            <a:off x="9625619" y="2737334"/>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CAD709-84B1-4FAA-94B4-432B765BE207}"/>
              </a:ext>
            </a:extLst>
          </p:cNvPr>
          <p:cNvCxnSpPr/>
          <p:nvPr/>
        </p:nvCxnSpPr>
        <p:spPr>
          <a:xfrm flipH="1">
            <a:off x="9728369" y="3083202"/>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7E3AD96-AB64-40B6-BDD0-A93993AC307B}"/>
              </a:ext>
            </a:extLst>
          </p:cNvPr>
          <p:cNvSpPr/>
          <p:nvPr/>
        </p:nvSpPr>
        <p:spPr>
          <a:xfrm>
            <a:off x="9323938" y="3571572"/>
            <a:ext cx="668557"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57" name="Rectangle 56">
            <a:extLst>
              <a:ext uri="{FF2B5EF4-FFF2-40B4-BE49-F238E27FC236}">
                <a16:creationId xmlns:a16="http://schemas.microsoft.com/office/drawing/2014/main" id="{A97586E5-3355-42CD-A238-08130697C999}"/>
              </a:ext>
            </a:extLst>
          </p:cNvPr>
          <p:cNvSpPr/>
          <p:nvPr/>
        </p:nvSpPr>
        <p:spPr>
          <a:xfrm>
            <a:off x="8423318" y="3571572"/>
            <a:ext cx="1133035"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   -2</a:t>
            </a:r>
            <a:endParaRPr lang="en-US" altLang="en-US" sz="3200" dirty="0">
              <a:latin typeface="Sakkal Majalla" panose="02000000000000000000" pitchFamily="2" charset="-78"/>
              <a:cs typeface="Sakkal Majalla" panose="02000000000000000000" pitchFamily="2" charset="-78"/>
            </a:endParaRPr>
          </a:p>
        </p:txBody>
      </p:sp>
      <p:sp>
        <p:nvSpPr>
          <p:cNvPr id="58" name="Rectangle 57">
            <a:extLst>
              <a:ext uri="{FF2B5EF4-FFF2-40B4-BE49-F238E27FC236}">
                <a16:creationId xmlns:a16="http://schemas.microsoft.com/office/drawing/2014/main" id="{D2AC7E37-259D-48BA-841E-E5063541B4DB}"/>
              </a:ext>
            </a:extLst>
          </p:cNvPr>
          <p:cNvSpPr/>
          <p:nvPr/>
        </p:nvSpPr>
        <p:spPr>
          <a:xfrm>
            <a:off x="6609952" y="3053345"/>
            <a:ext cx="726626"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+ 10</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59" name="Rectangle 58">
            <a:extLst>
              <a:ext uri="{FF2B5EF4-FFF2-40B4-BE49-F238E27FC236}">
                <a16:creationId xmlns:a16="http://schemas.microsoft.com/office/drawing/2014/main" id="{15B3A238-B138-4076-93E3-C740C1458FA0}"/>
              </a:ext>
            </a:extLst>
          </p:cNvPr>
          <p:cNvSpPr/>
          <p:nvPr/>
        </p:nvSpPr>
        <p:spPr>
          <a:xfrm>
            <a:off x="5771308" y="3073593"/>
            <a:ext cx="858439" cy="523220"/>
          </a:xfrm>
          <a:prstGeom prst="rect">
            <a:avLst/>
          </a:prstGeom>
          <a:ln>
            <a:noFill/>
          </a:ln>
        </p:spPr>
        <p:txBody>
          <a:bodyPr wrap="square">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+ 10</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a16="http://schemas.microsoft.com/office/drawing/2014/main" id="{C90B22ED-F08C-4EF2-AF49-168981913B00}"/>
              </a:ext>
            </a:extLst>
          </p:cNvPr>
          <p:cNvCxnSpPr/>
          <p:nvPr/>
        </p:nvCxnSpPr>
        <p:spPr>
          <a:xfrm flipH="1">
            <a:off x="6807496" y="2775745"/>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A11496-9D9D-407D-A66B-6423E10160F9}"/>
              </a:ext>
            </a:extLst>
          </p:cNvPr>
          <p:cNvCxnSpPr/>
          <p:nvPr/>
        </p:nvCxnSpPr>
        <p:spPr>
          <a:xfrm flipH="1">
            <a:off x="6850737" y="3083202"/>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95498A4-0CBE-4432-A0A2-BAA1F8A3B409}"/>
              </a:ext>
            </a:extLst>
          </p:cNvPr>
          <p:cNvSpPr/>
          <p:nvPr/>
        </p:nvSpPr>
        <p:spPr>
          <a:xfrm>
            <a:off x="6374504" y="3571572"/>
            <a:ext cx="739203"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س</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id="{B50BA573-1D7A-49E4-8642-D146B157AE2F}"/>
              </a:ext>
            </a:extLst>
          </p:cNvPr>
          <p:cNvSpPr/>
          <p:nvPr/>
        </p:nvSpPr>
        <p:spPr>
          <a:xfrm>
            <a:off x="5611053" y="3571572"/>
            <a:ext cx="982284"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   10</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
        <p:nvSpPr>
          <p:cNvPr id="74" name="TextBox 73">
            <a:extLst>
              <a:ext uri="{FF2B5EF4-FFF2-40B4-BE49-F238E27FC236}">
                <a16:creationId xmlns:a16="http://schemas.microsoft.com/office/drawing/2014/main" id="{5E6E1652-6C55-4EF6-9158-56B0000C9C95}"/>
              </a:ext>
            </a:extLst>
          </p:cNvPr>
          <p:cNvSpPr txBox="1"/>
          <p:nvPr/>
        </p:nvSpPr>
        <p:spPr>
          <a:xfrm>
            <a:off x="1552928" y="4579432"/>
            <a:ext cx="2313859"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BH" dirty="0"/>
              <a:t>نحلّ كل معادلة</a:t>
            </a:r>
            <a:endParaRPr lang="en-US" dirty="0"/>
          </a:p>
        </p:txBody>
      </p:sp>
      <p:sp>
        <p:nvSpPr>
          <p:cNvPr id="72" name="Rectangle 71">
            <a:extLst>
              <a:ext uri="{FF2B5EF4-FFF2-40B4-BE49-F238E27FC236}">
                <a16:creationId xmlns:a16="http://schemas.microsoft.com/office/drawing/2014/main" id="{D8E626DF-30ED-4635-AE69-4F631B49A0B6}"/>
              </a:ext>
            </a:extLst>
          </p:cNvPr>
          <p:cNvSpPr/>
          <p:nvPr/>
        </p:nvSpPr>
        <p:spPr>
          <a:xfrm>
            <a:off x="6451247" y="637665"/>
            <a:ext cx="1086101" cy="523220"/>
          </a:xfrm>
          <a:prstGeom prst="rect">
            <a:avLst/>
          </a:prstGeom>
          <a:ln>
            <a:noFill/>
          </a:ln>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0C6DFF"/>
                </a:solidFill>
                <a:latin typeface="Sakkal Majalla" panose="02000000000000000000" pitchFamily="2" charset="-78"/>
                <a:cs typeface="Sakkal Majalla" panose="02000000000000000000" pitchFamily="2" charset="-78"/>
              </a:rPr>
              <a:t> 8س</a:t>
            </a:r>
            <a:endParaRPr lang="en-US" altLang="en-US" sz="2800" dirty="0">
              <a:solidFill>
                <a:srgbClr val="0C6DFF"/>
              </a:solidFill>
              <a:latin typeface="Sakkal Majalla" panose="02000000000000000000" pitchFamily="2" charset="-78"/>
              <a:cs typeface="Sakkal Majalla" panose="02000000000000000000" pitchFamily="2" charset="-78"/>
            </a:endParaRPr>
          </a:p>
        </p:txBody>
      </p:sp>
      <p:sp>
        <p:nvSpPr>
          <p:cNvPr id="73" name="Rectangle 72">
            <a:extLst>
              <a:ext uri="{FF2B5EF4-FFF2-40B4-BE49-F238E27FC236}">
                <a16:creationId xmlns:a16="http://schemas.microsoft.com/office/drawing/2014/main" id="{69632EAF-E01B-42E4-B836-0EA074269742}"/>
              </a:ext>
            </a:extLst>
          </p:cNvPr>
          <p:cNvSpPr/>
          <p:nvPr/>
        </p:nvSpPr>
        <p:spPr>
          <a:xfrm>
            <a:off x="5393374" y="696346"/>
            <a:ext cx="1086101" cy="523220"/>
          </a:xfrm>
          <a:prstGeom prst="rect">
            <a:avLst/>
          </a:prstGeom>
          <a:ln>
            <a:noFill/>
          </a:ln>
        </p:spPr>
        <p:txBody>
          <a:bodyPr wrap="square">
            <a:spAutoFit/>
          </a:bodyPr>
          <a:lstStyle/>
          <a:p>
            <a:pPr algn="r" rtl="1"/>
            <a:r>
              <a:rPr lang="ar-BH" sz="2800" dirty="0">
                <a:latin typeface="Sakkal Majalla" panose="02000000000000000000" pitchFamily="2" charset="-78"/>
                <a:cs typeface="Sakkal Majalla" panose="02000000000000000000" pitchFamily="2" charset="-78"/>
              </a:rPr>
              <a:t>–</a:t>
            </a:r>
            <a:r>
              <a:rPr lang="ar-BH" sz="2800" dirty="0">
                <a:solidFill>
                  <a:srgbClr val="0C6DFF"/>
                </a:solidFill>
                <a:latin typeface="Sakkal Majalla" panose="02000000000000000000" pitchFamily="2" charset="-78"/>
                <a:cs typeface="Sakkal Majalla" panose="02000000000000000000" pitchFamily="2" charset="-78"/>
              </a:rPr>
              <a:t> 8س</a:t>
            </a:r>
            <a:endParaRPr lang="en-US" altLang="en-US" sz="2800" dirty="0">
              <a:solidFill>
                <a:srgbClr val="0C6DFF"/>
              </a:solidFill>
              <a:latin typeface="Sakkal Majalla" panose="02000000000000000000" pitchFamily="2" charset="-78"/>
              <a:cs typeface="Sakkal Majalla" panose="02000000000000000000" pitchFamily="2" charset="-78"/>
            </a:endParaRPr>
          </a:p>
        </p:txBody>
      </p:sp>
      <p:cxnSp>
        <p:nvCxnSpPr>
          <p:cNvPr id="76" name="Straight Connector 75">
            <a:extLst>
              <a:ext uri="{FF2B5EF4-FFF2-40B4-BE49-F238E27FC236}">
                <a16:creationId xmlns:a16="http://schemas.microsoft.com/office/drawing/2014/main" id="{D1485318-7C8D-423F-94FB-2DDC086BF5BF}"/>
              </a:ext>
            </a:extLst>
          </p:cNvPr>
          <p:cNvCxnSpPr/>
          <p:nvPr/>
        </p:nvCxnSpPr>
        <p:spPr>
          <a:xfrm flipH="1">
            <a:off x="6019679" y="483975"/>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4545DB0-D34B-4D1F-93F1-935C14CDA30A}"/>
              </a:ext>
            </a:extLst>
          </p:cNvPr>
          <p:cNvCxnSpPr/>
          <p:nvPr/>
        </p:nvCxnSpPr>
        <p:spPr>
          <a:xfrm flipH="1">
            <a:off x="5912356" y="812029"/>
            <a:ext cx="284177" cy="310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FA5562A9-4021-41BC-840E-88C0532E836A}"/>
              </a:ext>
            </a:extLst>
          </p:cNvPr>
          <p:cNvGrpSpPr/>
          <p:nvPr/>
        </p:nvGrpSpPr>
        <p:grpSpPr>
          <a:xfrm>
            <a:off x="4715429" y="2168932"/>
            <a:ext cx="931323" cy="523220"/>
            <a:chOff x="5175608" y="1685508"/>
            <a:chExt cx="931323" cy="523220"/>
          </a:xfrm>
        </p:grpSpPr>
        <p:sp>
          <p:nvSpPr>
            <p:cNvPr id="79" name="Rectangle 78">
              <a:extLst>
                <a:ext uri="{FF2B5EF4-FFF2-40B4-BE49-F238E27FC236}">
                  <a16:creationId xmlns:a16="http://schemas.microsoft.com/office/drawing/2014/main" id="{8CC9B9AE-5CC3-4700-BEB1-30690DDE6FD8}"/>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3E5DA6E-4509-4B33-89E7-7702C5BA01BC}"/>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 ، 5</a:t>
              </a:r>
              <a:endParaRPr lang="en-US" sz="2800" dirty="0">
                <a:solidFill>
                  <a:schemeClr val="tx1"/>
                </a:solidFill>
              </a:endParaRPr>
            </a:p>
          </p:txBody>
        </p:sp>
      </p:grpSp>
      <p:sp>
        <p:nvSpPr>
          <p:cNvPr id="93" name="TextBox 92">
            <a:extLst>
              <a:ext uri="{FF2B5EF4-FFF2-40B4-BE49-F238E27FC236}">
                <a16:creationId xmlns:a16="http://schemas.microsoft.com/office/drawing/2014/main" id="{D02A70F1-07AF-4AB6-9C71-5170B7E7B8CC}"/>
              </a:ext>
            </a:extLst>
          </p:cNvPr>
          <p:cNvSpPr txBox="1"/>
          <p:nvPr/>
        </p:nvSpPr>
        <p:spPr>
          <a:xfrm>
            <a:off x="5175219" y="1700118"/>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a:t>
            </a:r>
            <a:endParaRPr lang="en-US" sz="2800" dirty="0">
              <a:solidFill>
                <a:schemeClr val="tx1"/>
              </a:solidFill>
            </a:endParaRPr>
          </a:p>
        </p:txBody>
      </p:sp>
      <p:sp>
        <p:nvSpPr>
          <p:cNvPr id="94" name="TextBox 93">
            <a:extLst>
              <a:ext uri="{FF2B5EF4-FFF2-40B4-BE49-F238E27FC236}">
                <a16:creationId xmlns:a16="http://schemas.microsoft.com/office/drawing/2014/main" id="{5E07435A-428A-4F2D-B4C1-AC9794AF6C1F}"/>
              </a:ext>
            </a:extLst>
          </p:cNvPr>
          <p:cNvSpPr txBox="1"/>
          <p:nvPr/>
        </p:nvSpPr>
        <p:spPr>
          <a:xfrm>
            <a:off x="4771579" y="1699954"/>
            <a:ext cx="518074"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10</a:t>
            </a:r>
            <a:endParaRPr lang="en-US" sz="2800" dirty="0">
              <a:solidFill>
                <a:schemeClr val="tx1"/>
              </a:solidFill>
            </a:endParaRPr>
          </a:p>
        </p:txBody>
      </p:sp>
      <p:sp>
        <p:nvSpPr>
          <p:cNvPr id="100" name="Rectangle 99">
            <a:extLst>
              <a:ext uri="{FF2B5EF4-FFF2-40B4-BE49-F238E27FC236}">
                <a16:creationId xmlns:a16="http://schemas.microsoft.com/office/drawing/2014/main" id="{88E6395E-B2D6-4052-B961-C72E0C46A4C6}"/>
              </a:ext>
            </a:extLst>
          </p:cNvPr>
          <p:cNvSpPr/>
          <p:nvPr/>
        </p:nvSpPr>
        <p:spPr>
          <a:xfrm>
            <a:off x="7509904" y="4444073"/>
            <a:ext cx="3498560" cy="584775"/>
          </a:xfrm>
          <a:prstGeom prst="rect">
            <a:avLst/>
          </a:prstGeom>
          <a:ln>
            <a:noFill/>
          </a:ln>
        </p:spPr>
        <p:txBody>
          <a:bodyPr wrap="square">
            <a:spAutoFit/>
          </a:bodyPr>
          <a:lstStyle/>
          <a:p>
            <a:pPr algn="r" rtl="1"/>
            <a:r>
              <a:rPr lang="ar-BH" sz="3200" dirty="0">
                <a:latin typeface="Sakkal Majalla" panose="02000000000000000000" pitchFamily="2" charset="-78"/>
                <a:cs typeface="Sakkal Majalla" panose="02000000000000000000" pitchFamily="2" charset="-78"/>
              </a:rPr>
              <a:t>حلّا المعادلة هما   </a:t>
            </a:r>
            <a:r>
              <a:rPr lang="ar-BH" sz="3200" dirty="0">
                <a:solidFill>
                  <a:srgbClr val="FF0000"/>
                </a:solidFill>
                <a:latin typeface="Sakkal Majalla" panose="02000000000000000000" pitchFamily="2" charset="-78"/>
                <a:cs typeface="Sakkal Majalla" panose="02000000000000000000" pitchFamily="2" charset="-78"/>
              </a:rPr>
              <a:t>-2</a:t>
            </a:r>
            <a:r>
              <a:rPr lang="ar-BH" sz="3200" dirty="0">
                <a:latin typeface="Sakkal Majalla" panose="02000000000000000000" pitchFamily="2" charset="-78"/>
                <a:cs typeface="Sakkal Majalla" panose="02000000000000000000" pitchFamily="2" charset="-78"/>
              </a:rPr>
              <a:t>  ،  </a:t>
            </a:r>
            <a:r>
              <a:rPr lang="ar-BH" sz="3200" dirty="0">
                <a:solidFill>
                  <a:srgbClr val="FF0000"/>
                </a:solidFill>
                <a:latin typeface="Sakkal Majalla" panose="02000000000000000000" pitchFamily="2" charset="-78"/>
                <a:cs typeface="Sakkal Majalla" panose="02000000000000000000" pitchFamily="2" charset="-78"/>
              </a:rPr>
              <a:t>10</a:t>
            </a:r>
            <a:endParaRPr lang="en-US" altLang="en-US" sz="32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80414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right)">
                                      <p:cBhvr>
                                        <p:cTn id="18" dur="500"/>
                                        <p:tgtEl>
                                          <p:spTgt spid="7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right)">
                                      <p:cBhvr>
                                        <p:cTn id="21" dur="500"/>
                                        <p:tgtEl>
                                          <p:spTgt spid="7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right)">
                                      <p:cBhvr>
                                        <p:cTn id="26" dur="500"/>
                                        <p:tgtEl>
                                          <p:spTgt spid="76"/>
                                        </p:tgtEl>
                                      </p:cBhvr>
                                    </p:animEffect>
                                  </p:childTnLst>
                                </p:cTn>
                              </p:par>
                              <p:par>
                                <p:cTn id="27" presetID="22" presetClass="entr" presetSubtype="2"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right)">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1"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par>
                                <p:cTn id="35" presetID="22" presetClass="entr" presetSubtype="2" fill="hold" grpId="1"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par>
                                <p:cTn id="38" presetID="22" presetClass="entr" presetSubtype="2"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4.16667E-7 -3.7037E-6 L 0.02292 0.11274 " pathEditMode="relative" rAng="0" ptsTypes="AA">
                                      <p:cBhvr>
                                        <p:cTn id="58" dur="2000" fill="hold"/>
                                        <p:tgtEl>
                                          <p:spTgt spid="14"/>
                                        </p:tgtEl>
                                        <p:attrNameLst>
                                          <p:attrName>ppt_x</p:attrName>
                                          <p:attrName>ppt_y</p:attrName>
                                        </p:attrNameLst>
                                      </p:cBhvr>
                                      <p:rCtr x="1146" y="5625"/>
                                    </p:animMotion>
                                  </p:childTnLst>
                                </p:cTn>
                              </p:par>
                              <p:par>
                                <p:cTn id="59" presetID="42" presetClass="path" presetSubtype="0" accel="50000" decel="50000" fill="hold" grpId="0" nodeType="withEffect">
                                  <p:stCondLst>
                                    <p:cond delay="0"/>
                                  </p:stCondLst>
                                  <p:childTnLst>
                                    <p:animMotion origin="layout" path="M -1.45833E-6 -4.81481E-6 L -0.10377 0.1125 " pathEditMode="relative" rAng="0" ptsTypes="AA">
                                      <p:cBhvr>
                                        <p:cTn id="60" dur="2000" fill="hold"/>
                                        <p:tgtEl>
                                          <p:spTgt spid="20"/>
                                        </p:tgtEl>
                                        <p:attrNameLst>
                                          <p:attrName>ppt_x</p:attrName>
                                          <p:attrName>ppt_y</p:attrName>
                                        </p:attrNameLst>
                                      </p:cBhvr>
                                      <p:rCtr x="-5195" y="5625"/>
                                    </p:animMotion>
                                  </p:childTnLst>
                                </p:cTn>
                              </p:par>
                              <p:par>
                                <p:cTn id="61" presetID="1" presetClass="exit"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2"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left)">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2"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p:tgtEl>
                                          <p:spTgt spid="28"/>
                                        </p:tgtEl>
                                        <p:attrNameLst>
                                          <p:attrName>ppt_x</p:attrName>
                                        </p:attrNameLst>
                                      </p:cBhvr>
                                      <p:tavLst>
                                        <p:tav tm="0">
                                          <p:val>
                                            <p:strVal val="#ppt_x+#ppt_w*1.125000"/>
                                          </p:val>
                                        </p:tav>
                                        <p:tav tm="100000">
                                          <p:val>
                                            <p:strVal val="#ppt_x"/>
                                          </p:val>
                                        </p:tav>
                                      </p:tavLst>
                                    </p:anim>
                                    <p:animEffect transition="in" filter="wipe(left)">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2" fill="hold" nodeType="clickEffect">
                                  <p:stCondLst>
                                    <p:cond delay="0"/>
                                  </p:stCondLst>
                                  <p:childTnLst>
                                    <p:set>
                                      <p:cBhvr>
                                        <p:cTn id="80" dur="1" fill="hold">
                                          <p:stCondLst>
                                            <p:cond delay="0"/>
                                          </p:stCondLst>
                                        </p:cTn>
                                        <p:tgtEl>
                                          <p:spTgt spid="78"/>
                                        </p:tgtEl>
                                        <p:attrNameLst>
                                          <p:attrName>style.visibility</p:attrName>
                                        </p:attrNameLst>
                                      </p:cBhvr>
                                      <p:to>
                                        <p:strVal val="visible"/>
                                      </p:to>
                                    </p:set>
                                    <p:anim calcmode="lin" valueType="num">
                                      <p:cBhvr additive="base">
                                        <p:cTn id="81" dur="500"/>
                                        <p:tgtEl>
                                          <p:spTgt spid="78"/>
                                        </p:tgtEl>
                                        <p:attrNameLst>
                                          <p:attrName>ppt_x</p:attrName>
                                        </p:attrNameLst>
                                      </p:cBhvr>
                                      <p:tavLst>
                                        <p:tav tm="0">
                                          <p:val>
                                            <p:strVal val="#ppt_x+#ppt_w*1.125000"/>
                                          </p:val>
                                        </p:tav>
                                        <p:tav tm="100000">
                                          <p:val>
                                            <p:strVal val="#ppt_x"/>
                                          </p:val>
                                        </p:tav>
                                      </p:tavLst>
                                    </p:anim>
                                    <p:animEffect transition="in" filter="wipe(left)">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500"/>
                                        <p:tgtEl>
                                          <p:spTgt spid="2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nodeType="clickEffect">
                                  <p:stCondLst>
                                    <p:cond delay="0"/>
                                  </p:stCondLst>
                                  <p:childTnLst>
                                    <p:anim calcmode="lin" valueType="num">
                                      <p:cBhvr additive="base">
                                        <p:cTn id="94" dur="500"/>
                                        <p:tgtEl>
                                          <p:spTgt spid="25"/>
                                        </p:tgtEl>
                                        <p:attrNameLst>
                                          <p:attrName>ppt_x</p:attrName>
                                        </p:attrNameLst>
                                      </p:cBhvr>
                                      <p:tavLst>
                                        <p:tav tm="0">
                                          <p:val>
                                            <p:strVal val="ppt_x"/>
                                          </p:val>
                                        </p:tav>
                                        <p:tav tm="100000">
                                          <p:val>
                                            <p:strVal val="ppt_x"/>
                                          </p:val>
                                        </p:tav>
                                      </p:tavLst>
                                    </p:anim>
                                    <p:anim calcmode="lin" valueType="num">
                                      <p:cBhvr additive="base">
                                        <p:cTn id="95" dur="500"/>
                                        <p:tgtEl>
                                          <p:spTgt spid="25"/>
                                        </p:tgtEl>
                                        <p:attrNameLst>
                                          <p:attrName>ppt_y</p:attrName>
                                        </p:attrNameLst>
                                      </p:cBhvr>
                                      <p:tavLst>
                                        <p:tav tm="0">
                                          <p:val>
                                            <p:strVal val="ppt_y"/>
                                          </p:val>
                                        </p:tav>
                                        <p:tav tm="100000">
                                          <p:val>
                                            <p:strVal val="1+ppt_h/2"/>
                                          </p:val>
                                        </p:tav>
                                      </p:tavLst>
                                    </p:anim>
                                    <p:set>
                                      <p:cBhvr>
                                        <p:cTn id="96" dur="1" fill="hold">
                                          <p:stCondLst>
                                            <p:cond delay="499"/>
                                          </p:stCondLst>
                                        </p:cTn>
                                        <p:tgtEl>
                                          <p:spTgt spid="25"/>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78"/>
                                        </p:tgtEl>
                                        <p:attrNameLst>
                                          <p:attrName>ppt_x</p:attrName>
                                        </p:attrNameLst>
                                      </p:cBhvr>
                                      <p:tavLst>
                                        <p:tav tm="0">
                                          <p:val>
                                            <p:strVal val="ppt_x"/>
                                          </p:val>
                                        </p:tav>
                                        <p:tav tm="100000">
                                          <p:val>
                                            <p:strVal val="ppt_x"/>
                                          </p:val>
                                        </p:tav>
                                      </p:tavLst>
                                    </p:anim>
                                    <p:anim calcmode="lin" valueType="num">
                                      <p:cBhvr additive="base">
                                        <p:cTn id="99" dur="500"/>
                                        <p:tgtEl>
                                          <p:spTgt spid="78"/>
                                        </p:tgtEl>
                                        <p:attrNameLst>
                                          <p:attrName>ppt_y</p:attrName>
                                        </p:attrNameLst>
                                      </p:cBhvr>
                                      <p:tavLst>
                                        <p:tav tm="0">
                                          <p:val>
                                            <p:strVal val="ppt_y"/>
                                          </p:val>
                                        </p:tav>
                                        <p:tav tm="100000">
                                          <p:val>
                                            <p:strVal val="1+ppt_h/2"/>
                                          </p:val>
                                        </p:tav>
                                      </p:tavLst>
                                    </p:anim>
                                    <p:set>
                                      <p:cBhvr>
                                        <p:cTn id="100" dur="1" fill="hold">
                                          <p:stCondLst>
                                            <p:cond delay="499"/>
                                          </p:stCondLst>
                                        </p:cTn>
                                        <p:tgtEl>
                                          <p:spTgt spid="7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par>
                                <p:cTn id="107" presetID="42" presetClass="path" presetSubtype="0" accel="50000" decel="50000" fill="hold" grpId="1" nodeType="withEffect">
                                  <p:stCondLst>
                                    <p:cond delay="0"/>
                                  </p:stCondLst>
                                  <p:childTnLst>
                                    <p:animMotion origin="layout" path="M 1.04167E-6 -1.11111E-6 L 0.25117 0.04051 " pathEditMode="relative" rAng="0" ptsTypes="AA">
                                      <p:cBhvr>
                                        <p:cTn id="108" dur="2000" fill="hold"/>
                                        <p:tgtEl>
                                          <p:spTgt spid="93"/>
                                        </p:tgtEl>
                                        <p:attrNameLst>
                                          <p:attrName>ppt_x</p:attrName>
                                          <p:attrName>ppt_y</p:attrName>
                                        </p:attrNameLst>
                                      </p:cBhvr>
                                      <p:rCtr x="12552" y="2014"/>
                                    </p:animMotion>
                                  </p:childTnLst>
                                </p:cTn>
                              </p:par>
                              <p:par>
                                <p:cTn id="109" presetID="42" presetClass="path" presetSubtype="0" accel="50000" decel="50000" fill="hold" grpId="1" nodeType="withEffect">
                                  <p:stCondLst>
                                    <p:cond delay="0"/>
                                  </p:stCondLst>
                                  <p:childTnLst>
                                    <p:animMotion origin="layout" path="M -2.08333E-7 3.7037E-7 L 0.16068 0.0412 " pathEditMode="relative" rAng="0" ptsTypes="AA">
                                      <p:cBhvr>
                                        <p:cTn id="110" dur="2000" fill="hold"/>
                                        <p:tgtEl>
                                          <p:spTgt spid="94"/>
                                        </p:tgtEl>
                                        <p:attrNameLst>
                                          <p:attrName>ppt_x</p:attrName>
                                          <p:attrName>ppt_y</p:attrName>
                                        </p:attrNameLst>
                                      </p:cBhvr>
                                      <p:rCtr x="8034" y="2060"/>
                                    </p:animMotion>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1000"/>
                                        <p:tgtEl>
                                          <p:spTgt spid="40"/>
                                        </p:tgtEl>
                                      </p:cBhvr>
                                    </p:animEffect>
                                    <p:anim calcmode="lin" valueType="num">
                                      <p:cBhvr>
                                        <p:cTn id="116" dur="1000" fill="hold"/>
                                        <p:tgtEl>
                                          <p:spTgt spid="40"/>
                                        </p:tgtEl>
                                        <p:attrNameLst>
                                          <p:attrName>ppt_x</p:attrName>
                                        </p:attrNameLst>
                                      </p:cBhvr>
                                      <p:tavLst>
                                        <p:tav tm="0">
                                          <p:val>
                                            <p:strVal val="#ppt_x"/>
                                          </p:val>
                                        </p:tav>
                                        <p:tav tm="100000">
                                          <p:val>
                                            <p:strVal val="#ppt_x"/>
                                          </p:val>
                                        </p:tav>
                                      </p:tavLst>
                                    </p:anim>
                                    <p:anim calcmode="lin" valueType="num">
                                      <p:cBhvr>
                                        <p:cTn id="117" dur="1000" fill="hold"/>
                                        <p:tgtEl>
                                          <p:spTgt spid="40"/>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fade">
                                      <p:cBhvr>
                                        <p:cTn id="120" dur="1000"/>
                                        <p:tgtEl>
                                          <p:spTgt spid="39"/>
                                        </p:tgtEl>
                                      </p:cBhvr>
                                    </p:animEffect>
                                    <p:anim calcmode="lin" valueType="num">
                                      <p:cBhvr>
                                        <p:cTn id="121" dur="1000" fill="hold"/>
                                        <p:tgtEl>
                                          <p:spTgt spid="39"/>
                                        </p:tgtEl>
                                        <p:attrNameLst>
                                          <p:attrName>ppt_x</p:attrName>
                                        </p:attrNameLst>
                                      </p:cBhvr>
                                      <p:tavLst>
                                        <p:tav tm="0">
                                          <p:val>
                                            <p:strVal val="#ppt_x"/>
                                          </p:val>
                                        </p:tav>
                                        <p:tav tm="100000">
                                          <p:val>
                                            <p:strVal val="#ppt_x"/>
                                          </p:val>
                                        </p:tav>
                                      </p:tavLst>
                                    </p:anim>
                                    <p:anim calcmode="lin" valueType="num">
                                      <p:cBhvr>
                                        <p:cTn id="12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2" presetClass="entr" presetSubtype="8"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p:tgtEl>
                                          <p:spTgt spid="45"/>
                                        </p:tgtEl>
                                        <p:attrNameLst>
                                          <p:attrName>ppt_x</p:attrName>
                                        </p:attrNameLst>
                                      </p:cBhvr>
                                      <p:tavLst>
                                        <p:tav tm="0">
                                          <p:val>
                                            <p:strVal val="#ppt_x-#ppt_w*1.125000"/>
                                          </p:val>
                                        </p:tav>
                                        <p:tav tm="100000">
                                          <p:val>
                                            <p:strVal val="#ppt_x"/>
                                          </p:val>
                                        </p:tav>
                                      </p:tavLst>
                                    </p:anim>
                                    <p:animEffect transition="in" filter="wipe(right)">
                                      <p:cBhvr>
                                        <p:cTn id="128" dur="500"/>
                                        <p:tgtEl>
                                          <p:spTgt spid="45"/>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2" fill="hold" grpId="0" nodeType="click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wipe(right)">
                                      <p:cBhvr>
                                        <p:cTn id="133" dur="500"/>
                                        <p:tgtEl>
                                          <p:spTgt spid="49"/>
                                        </p:tgtEl>
                                      </p:cBhvr>
                                    </p:animEffect>
                                  </p:childTnLst>
                                </p:cTn>
                              </p:par>
                            </p:childTnLst>
                          </p:cTn>
                        </p:par>
                        <p:par>
                          <p:cTn id="134" fill="hold">
                            <p:stCondLst>
                              <p:cond delay="500"/>
                            </p:stCondLst>
                            <p:childTnLst>
                              <p:par>
                                <p:cTn id="135" presetID="22" presetClass="entr" presetSubtype="2" fill="hold" grpId="0" nodeType="afterEffect">
                                  <p:stCondLst>
                                    <p:cond delay="0"/>
                                  </p:stCondLst>
                                  <p:childTnLst>
                                    <p:set>
                                      <p:cBhvr>
                                        <p:cTn id="136" dur="1" fill="hold">
                                          <p:stCondLst>
                                            <p:cond delay="0"/>
                                          </p:stCondLst>
                                        </p:cTn>
                                        <p:tgtEl>
                                          <p:spTgt spid="48"/>
                                        </p:tgtEl>
                                        <p:attrNameLst>
                                          <p:attrName>style.visibility</p:attrName>
                                        </p:attrNameLst>
                                      </p:cBhvr>
                                      <p:to>
                                        <p:strVal val="visible"/>
                                      </p:to>
                                    </p:set>
                                    <p:animEffect transition="in" filter="wipe(right)">
                                      <p:cBhvr>
                                        <p:cTn id="137" dur="500"/>
                                        <p:tgtEl>
                                          <p:spTgt spid="48"/>
                                        </p:tgtEl>
                                      </p:cBhvr>
                                    </p:animEffect>
                                  </p:childTnLst>
                                </p:cTn>
                              </p:par>
                            </p:childTnLst>
                          </p:cTn>
                        </p:par>
                        <p:par>
                          <p:cTn id="138" fill="hold">
                            <p:stCondLst>
                              <p:cond delay="1000"/>
                            </p:stCondLst>
                            <p:childTnLst>
                              <p:par>
                                <p:cTn id="139" presetID="22" presetClass="entr" presetSubtype="1"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up)">
                                      <p:cBhvr>
                                        <p:cTn id="141" dur="500"/>
                                        <p:tgtEl>
                                          <p:spTgt spid="46"/>
                                        </p:tgtEl>
                                      </p:cBhvr>
                                    </p:animEffect>
                                  </p:childTnLst>
                                </p:cTn>
                              </p:par>
                            </p:childTnLst>
                          </p:cTn>
                        </p:par>
                        <p:par>
                          <p:cTn id="142" fill="hold">
                            <p:stCondLst>
                              <p:cond delay="1500"/>
                            </p:stCondLst>
                            <p:childTnLst>
                              <p:par>
                                <p:cTn id="143" presetID="22" presetClass="entr" presetSubtype="2" fill="hold" grpId="0" nodeType="after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wipe(right)">
                                      <p:cBhvr>
                                        <p:cTn id="145" dur="500"/>
                                        <p:tgtEl>
                                          <p:spTgt spid="50"/>
                                        </p:tgtEl>
                                      </p:cBhvr>
                                    </p:animEffect>
                                  </p:childTnLst>
                                </p:cTn>
                              </p:par>
                            </p:childTnLst>
                          </p:cTn>
                        </p:par>
                      </p:childTnLst>
                    </p:cTn>
                  </p:par>
                  <p:par>
                    <p:cTn id="146" fill="hold">
                      <p:stCondLst>
                        <p:cond delay="indefinite"/>
                      </p:stCondLst>
                      <p:childTnLst>
                        <p:par>
                          <p:cTn id="147" fill="hold">
                            <p:stCondLst>
                              <p:cond delay="0"/>
                            </p:stCondLst>
                            <p:childTnLst>
                              <p:par>
                                <p:cTn id="148" presetID="12" presetClass="entr" presetSubtype="8" fill="hold" grpId="0" nodeType="click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additive="base">
                                        <p:cTn id="150" dur="500"/>
                                        <p:tgtEl>
                                          <p:spTgt spid="74"/>
                                        </p:tgtEl>
                                        <p:attrNameLst>
                                          <p:attrName>ppt_x</p:attrName>
                                        </p:attrNameLst>
                                      </p:cBhvr>
                                      <p:tavLst>
                                        <p:tav tm="0">
                                          <p:val>
                                            <p:strVal val="#ppt_x-#ppt_w*1.125000"/>
                                          </p:val>
                                        </p:tav>
                                        <p:tav tm="100000">
                                          <p:val>
                                            <p:strVal val="#ppt_x"/>
                                          </p:val>
                                        </p:tav>
                                      </p:tavLst>
                                    </p:anim>
                                    <p:animEffect transition="in" filter="wipe(right)">
                                      <p:cBhvr>
                                        <p:cTn id="151" dur="500"/>
                                        <p:tgtEl>
                                          <p:spTgt spid="74"/>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2" fill="hold" grpId="0" nodeType="click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wipe(right)">
                                      <p:cBhvr>
                                        <p:cTn id="156" dur="500"/>
                                        <p:tgtEl>
                                          <p:spTgt spid="51"/>
                                        </p:tgtEl>
                                      </p:cBhvr>
                                    </p:animEffect>
                                  </p:childTnLst>
                                </p:cTn>
                              </p:par>
                              <p:par>
                                <p:cTn id="157" presetID="22" presetClass="entr" presetSubtype="2" fill="hold" grpId="0" nodeType="with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wipe(right)">
                                      <p:cBhvr>
                                        <p:cTn id="159" dur="500"/>
                                        <p:tgtEl>
                                          <p:spTgt spid="53"/>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wipe(right)">
                                      <p:cBhvr>
                                        <p:cTn id="164" dur="500"/>
                                        <p:tgtEl>
                                          <p:spTgt spid="54"/>
                                        </p:tgtEl>
                                      </p:cBhvr>
                                    </p:animEffect>
                                  </p:childTnLst>
                                </p:cTn>
                              </p:par>
                              <p:par>
                                <p:cTn id="165" presetID="22" presetClass="entr" presetSubtype="2" fill="hold" nodeType="with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right)">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47" presetClass="entr" presetSubtype="0" fill="hold" grpId="0"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fade">
                                      <p:cBhvr>
                                        <p:cTn id="172" dur="1000"/>
                                        <p:tgtEl>
                                          <p:spTgt spid="56"/>
                                        </p:tgtEl>
                                      </p:cBhvr>
                                    </p:animEffect>
                                    <p:anim calcmode="lin" valueType="num">
                                      <p:cBhvr>
                                        <p:cTn id="173" dur="1000" fill="hold"/>
                                        <p:tgtEl>
                                          <p:spTgt spid="56"/>
                                        </p:tgtEl>
                                        <p:attrNameLst>
                                          <p:attrName>ppt_x</p:attrName>
                                        </p:attrNameLst>
                                      </p:cBhvr>
                                      <p:tavLst>
                                        <p:tav tm="0">
                                          <p:val>
                                            <p:strVal val="#ppt_x"/>
                                          </p:val>
                                        </p:tav>
                                        <p:tav tm="100000">
                                          <p:val>
                                            <p:strVal val="#ppt_x"/>
                                          </p:val>
                                        </p:tav>
                                      </p:tavLst>
                                    </p:anim>
                                    <p:anim calcmode="lin" valueType="num">
                                      <p:cBhvr>
                                        <p:cTn id="17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7" presetClass="entr" presetSubtype="0" fill="hold" grpId="0" nodeType="clickEffect">
                                  <p:stCondLst>
                                    <p:cond delay="0"/>
                                  </p:stCondLst>
                                  <p:childTnLst>
                                    <p:set>
                                      <p:cBhvr>
                                        <p:cTn id="178" dur="1" fill="hold">
                                          <p:stCondLst>
                                            <p:cond delay="0"/>
                                          </p:stCondLst>
                                        </p:cTn>
                                        <p:tgtEl>
                                          <p:spTgt spid="57"/>
                                        </p:tgtEl>
                                        <p:attrNameLst>
                                          <p:attrName>style.visibility</p:attrName>
                                        </p:attrNameLst>
                                      </p:cBhvr>
                                      <p:to>
                                        <p:strVal val="visible"/>
                                      </p:to>
                                    </p:set>
                                    <p:animEffect transition="in" filter="fade">
                                      <p:cBhvr>
                                        <p:cTn id="179" dur="1000"/>
                                        <p:tgtEl>
                                          <p:spTgt spid="57"/>
                                        </p:tgtEl>
                                      </p:cBhvr>
                                    </p:animEffect>
                                    <p:anim calcmode="lin" valueType="num">
                                      <p:cBhvr>
                                        <p:cTn id="180" dur="1000" fill="hold"/>
                                        <p:tgtEl>
                                          <p:spTgt spid="57"/>
                                        </p:tgtEl>
                                        <p:attrNameLst>
                                          <p:attrName>ppt_x</p:attrName>
                                        </p:attrNameLst>
                                      </p:cBhvr>
                                      <p:tavLst>
                                        <p:tav tm="0">
                                          <p:val>
                                            <p:strVal val="#ppt_x"/>
                                          </p:val>
                                        </p:tav>
                                        <p:tav tm="100000">
                                          <p:val>
                                            <p:strVal val="#ppt_x"/>
                                          </p:val>
                                        </p:tav>
                                      </p:tavLst>
                                    </p:anim>
                                    <p:anim calcmode="lin" valueType="num">
                                      <p:cBhvr>
                                        <p:cTn id="18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2" presetClass="entr" presetSubtype="2" fill="hold" grpId="0" nodeType="clickEffect">
                                  <p:stCondLst>
                                    <p:cond delay="0"/>
                                  </p:stCondLst>
                                  <p:childTnLst>
                                    <p:set>
                                      <p:cBhvr>
                                        <p:cTn id="185" dur="1" fill="hold">
                                          <p:stCondLst>
                                            <p:cond delay="0"/>
                                          </p:stCondLst>
                                        </p:cTn>
                                        <p:tgtEl>
                                          <p:spTgt spid="58"/>
                                        </p:tgtEl>
                                        <p:attrNameLst>
                                          <p:attrName>style.visibility</p:attrName>
                                        </p:attrNameLst>
                                      </p:cBhvr>
                                      <p:to>
                                        <p:strVal val="visible"/>
                                      </p:to>
                                    </p:set>
                                    <p:animEffect transition="in" filter="wipe(right)">
                                      <p:cBhvr>
                                        <p:cTn id="186" dur="500"/>
                                        <p:tgtEl>
                                          <p:spTgt spid="58"/>
                                        </p:tgtEl>
                                      </p:cBhvr>
                                    </p:animEffect>
                                  </p:childTnLst>
                                </p:cTn>
                              </p:par>
                              <p:par>
                                <p:cTn id="187" presetID="22" presetClass="entr" presetSubtype="2" fill="hold" grpId="0" nodeType="withEffect">
                                  <p:stCondLst>
                                    <p:cond delay="0"/>
                                  </p:stCondLst>
                                  <p:childTnLst>
                                    <p:set>
                                      <p:cBhvr>
                                        <p:cTn id="188" dur="1" fill="hold">
                                          <p:stCondLst>
                                            <p:cond delay="0"/>
                                          </p:stCondLst>
                                        </p:cTn>
                                        <p:tgtEl>
                                          <p:spTgt spid="59"/>
                                        </p:tgtEl>
                                        <p:attrNameLst>
                                          <p:attrName>style.visibility</p:attrName>
                                        </p:attrNameLst>
                                      </p:cBhvr>
                                      <p:to>
                                        <p:strVal val="visible"/>
                                      </p:to>
                                    </p:set>
                                    <p:animEffect transition="in" filter="wipe(right)">
                                      <p:cBhvr>
                                        <p:cTn id="189" dur="500"/>
                                        <p:tgtEl>
                                          <p:spTgt spid="59"/>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2" fill="hold" nodeType="clickEffect">
                                  <p:stCondLst>
                                    <p:cond delay="0"/>
                                  </p:stCondLst>
                                  <p:childTnLst>
                                    <p:set>
                                      <p:cBhvr>
                                        <p:cTn id="193" dur="1" fill="hold">
                                          <p:stCondLst>
                                            <p:cond delay="0"/>
                                          </p:stCondLst>
                                        </p:cTn>
                                        <p:tgtEl>
                                          <p:spTgt spid="60"/>
                                        </p:tgtEl>
                                        <p:attrNameLst>
                                          <p:attrName>style.visibility</p:attrName>
                                        </p:attrNameLst>
                                      </p:cBhvr>
                                      <p:to>
                                        <p:strVal val="visible"/>
                                      </p:to>
                                    </p:set>
                                    <p:animEffect transition="in" filter="wipe(right)">
                                      <p:cBhvr>
                                        <p:cTn id="194" dur="500"/>
                                        <p:tgtEl>
                                          <p:spTgt spid="60"/>
                                        </p:tgtEl>
                                      </p:cBhvr>
                                    </p:animEffect>
                                  </p:childTnLst>
                                </p:cTn>
                              </p:par>
                              <p:par>
                                <p:cTn id="195" presetID="22" presetClass="entr" presetSubtype="2" fill="hold" nodeType="withEffect">
                                  <p:stCondLst>
                                    <p:cond delay="0"/>
                                  </p:stCondLst>
                                  <p:childTnLst>
                                    <p:set>
                                      <p:cBhvr>
                                        <p:cTn id="196" dur="1" fill="hold">
                                          <p:stCondLst>
                                            <p:cond delay="0"/>
                                          </p:stCondLst>
                                        </p:cTn>
                                        <p:tgtEl>
                                          <p:spTgt spid="61"/>
                                        </p:tgtEl>
                                        <p:attrNameLst>
                                          <p:attrName>style.visibility</p:attrName>
                                        </p:attrNameLst>
                                      </p:cBhvr>
                                      <p:to>
                                        <p:strVal val="visible"/>
                                      </p:to>
                                    </p:set>
                                    <p:animEffect transition="in" filter="wipe(right)">
                                      <p:cBhvr>
                                        <p:cTn id="197" dur="500"/>
                                        <p:tgtEl>
                                          <p:spTgt spid="61"/>
                                        </p:tgtEl>
                                      </p:cBhvr>
                                    </p:animEffect>
                                  </p:childTnLst>
                                </p:cTn>
                              </p:par>
                            </p:childTnLst>
                          </p:cTn>
                        </p:par>
                      </p:childTnLst>
                    </p:cTn>
                  </p:par>
                  <p:par>
                    <p:cTn id="198" fill="hold">
                      <p:stCondLst>
                        <p:cond delay="indefinite"/>
                      </p:stCondLst>
                      <p:childTnLst>
                        <p:par>
                          <p:cTn id="199" fill="hold">
                            <p:stCondLst>
                              <p:cond delay="0"/>
                            </p:stCondLst>
                            <p:childTnLst>
                              <p:par>
                                <p:cTn id="200" presetID="47" presetClass="entr" presetSubtype="0" fill="hold" grpId="0" nodeType="clickEffect">
                                  <p:stCondLst>
                                    <p:cond delay="0"/>
                                  </p:stCondLst>
                                  <p:childTnLst>
                                    <p:set>
                                      <p:cBhvr>
                                        <p:cTn id="201" dur="1" fill="hold">
                                          <p:stCondLst>
                                            <p:cond delay="0"/>
                                          </p:stCondLst>
                                        </p:cTn>
                                        <p:tgtEl>
                                          <p:spTgt spid="62"/>
                                        </p:tgtEl>
                                        <p:attrNameLst>
                                          <p:attrName>style.visibility</p:attrName>
                                        </p:attrNameLst>
                                      </p:cBhvr>
                                      <p:to>
                                        <p:strVal val="visible"/>
                                      </p:to>
                                    </p:set>
                                    <p:animEffect transition="in" filter="fade">
                                      <p:cBhvr>
                                        <p:cTn id="202" dur="1000"/>
                                        <p:tgtEl>
                                          <p:spTgt spid="62"/>
                                        </p:tgtEl>
                                      </p:cBhvr>
                                    </p:animEffect>
                                    <p:anim calcmode="lin" valueType="num">
                                      <p:cBhvr>
                                        <p:cTn id="203" dur="1000" fill="hold"/>
                                        <p:tgtEl>
                                          <p:spTgt spid="62"/>
                                        </p:tgtEl>
                                        <p:attrNameLst>
                                          <p:attrName>ppt_x</p:attrName>
                                        </p:attrNameLst>
                                      </p:cBhvr>
                                      <p:tavLst>
                                        <p:tav tm="0">
                                          <p:val>
                                            <p:strVal val="#ppt_x"/>
                                          </p:val>
                                        </p:tav>
                                        <p:tav tm="100000">
                                          <p:val>
                                            <p:strVal val="#ppt_x"/>
                                          </p:val>
                                        </p:tav>
                                      </p:tavLst>
                                    </p:anim>
                                    <p:anim calcmode="lin" valueType="num">
                                      <p:cBhvr>
                                        <p:cTn id="20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47" presetClass="entr" presetSubtype="0" fill="hold" grpId="0" nodeType="clickEffect">
                                  <p:stCondLst>
                                    <p:cond delay="0"/>
                                  </p:stCondLst>
                                  <p:childTnLst>
                                    <p:set>
                                      <p:cBhvr>
                                        <p:cTn id="208" dur="1" fill="hold">
                                          <p:stCondLst>
                                            <p:cond delay="0"/>
                                          </p:stCondLst>
                                        </p:cTn>
                                        <p:tgtEl>
                                          <p:spTgt spid="63"/>
                                        </p:tgtEl>
                                        <p:attrNameLst>
                                          <p:attrName>style.visibility</p:attrName>
                                        </p:attrNameLst>
                                      </p:cBhvr>
                                      <p:to>
                                        <p:strVal val="visible"/>
                                      </p:to>
                                    </p:set>
                                    <p:animEffect transition="in" filter="fade">
                                      <p:cBhvr>
                                        <p:cTn id="209" dur="1000"/>
                                        <p:tgtEl>
                                          <p:spTgt spid="63"/>
                                        </p:tgtEl>
                                      </p:cBhvr>
                                    </p:animEffect>
                                    <p:anim calcmode="lin" valueType="num">
                                      <p:cBhvr>
                                        <p:cTn id="210" dur="1000" fill="hold"/>
                                        <p:tgtEl>
                                          <p:spTgt spid="63"/>
                                        </p:tgtEl>
                                        <p:attrNameLst>
                                          <p:attrName>ppt_x</p:attrName>
                                        </p:attrNameLst>
                                      </p:cBhvr>
                                      <p:tavLst>
                                        <p:tav tm="0">
                                          <p:val>
                                            <p:strVal val="#ppt_x"/>
                                          </p:val>
                                        </p:tav>
                                        <p:tav tm="100000">
                                          <p:val>
                                            <p:strVal val="#ppt_x"/>
                                          </p:val>
                                        </p:tav>
                                      </p:tavLst>
                                    </p:anim>
                                    <p:anim calcmode="lin" valueType="num">
                                      <p:cBhvr>
                                        <p:cTn id="21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2" presetClass="entr" presetSubtype="2" fill="hold" grpId="0" nodeType="clickEffect">
                                  <p:stCondLst>
                                    <p:cond delay="0"/>
                                  </p:stCondLst>
                                  <p:childTnLst>
                                    <p:set>
                                      <p:cBhvr>
                                        <p:cTn id="215" dur="1" fill="hold">
                                          <p:stCondLst>
                                            <p:cond delay="0"/>
                                          </p:stCondLst>
                                        </p:cTn>
                                        <p:tgtEl>
                                          <p:spTgt spid="100"/>
                                        </p:tgtEl>
                                        <p:attrNameLst>
                                          <p:attrName>style.visibility</p:attrName>
                                        </p:attrNameLst>
                                      </p:cBhvr>
                                      <p:to>
                                        <p:strVal val="visible"/>
                                      </p:to>
                                    </p:set>
                                    <p:animEffect transition="in" filter="wipe(right)">
                                      <p:cBhvr>
                                        <p:cTn id="2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9" grpId="0"/>
      <p:bldP spid="40" grpId="0"/>
      <p:bldP spid="31" grpId="0" animBg="1"/>
      <p:bldP spid="45" grpId="0"/>
      <p:bldP spid="48" grpId="0"/>
      <p:bldP spid="49" grpId="0"/>
      <p:bldP spid="50" grpId="0"/>
      <p:bldP spid="51" grpId="0"/>
      <p:bldP spid="53" grpId="0"/>
      <p:bldP spid="56" grpId="0"/>
      <p:bldP spid="57" grpId="0"/>
      <p:bldP spid="58" grpId="0"/>
      <p:bldP spid="59" grpId="0"/>
      <p:bldP spid="62" grpId="0"/>
      <p:bldP spid="63" grpId="0"/>
      <p:bldP spid="74" grpId="0"/>
      <p:bldP spid="72" grpId="0"/>
      <p:bldP spid="73" grpId="0"/>
      <p:bldP spid="93" grpId="0"/>
      <p:bldP spid="93" grpId="1"/>
      <p:bldP spid="94" grpId="0"/>
      <p:bldP spid="94" grpId="1"/>
      <p:bldP spid="10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AC2CB0FB-9DB4-464F-AE72-E9E9452F82AE}"/>
              </a:ext>
            </a:extLst>
          </p:cNvPr>
          <p:cNvGrpSpPr/>
          <p:nvPr/>
        </p:nvGrpSpPr>
        <p:grpSpPr>
          <a:xfrm>
            <a:off x="950754" y="248907"/>
            <a:ext cx="11013767" cy="5737317"/>
            <a:chOff x="914565" y="248907"/>
            <a:chExt cx="11013767" cy="5737317"/>
          </a:xfrm>
        </p:grpSpPr>
        <p:grpSp>
          <p:nvGrpSpPr>
            <p:cNvPr id="79" name="Group 78">
              <a:extLst>
                <a:ext uri="{FF2B5EF4-FFF2-40B4-BE49-F238E27FC236}">
                  <a16:creationId xmlns:a16="http://schemas.microsoft.com/office/drawing/2014/main" id="{04098C65-643A-442B-8D21-852073B55CCA}"/>
                </a:ext>
              </a:extLst>
            </p:cNvPr>
            <p:cNvGrpSpPr/>
            <p:nvPr/>
          </p:nvGrpSpPr>
          <p:grpSpPr>
            <a:xfrm>
              <a:off x="914565" y="279272"/>
              <a:ext cx="11013767" cy="5706952"/>
              <a:chOff x="0" y="-1"/>
              <a:chExt cx="5471381" cy="3118653"/>
            </a:xfrm>
            <a:solidFill>
              <a:srgbClr val="00B0F0"/>
            </a:solidFill>
          </p:grpSpPr>
          <p:cxnSp>
            <p:nvCxnSpPr>
              <p:cNvPr id="90" name="Straight Connector 89">
                <a:extLst>
                  <a:ext uri="{FF2B5EF4-FFF2-40B4-BE49-F238E27FC236}">
                    <a16:creationId xmlns:a16="http://schemas.microsoft.com/office/drawing/2014/main" id="{A263B5FB-E823-4B53-8006-BD17018C9350}"/>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1076168-025A-43C0-8858-07C37160FD58}"/>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4D089E00-6265-4155-A63A-F86AB86AB6FA}"/>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0" name="Group 79">
              <a:extLst>
                <a:ext uri="{FF2B5EF4-FFF2-40B4-BE49-F238E27FC236}">
                  <a16:creationId xmlns:a16="http://schemas.microsoft.com/office/drawing/2014/main" id="{05D1BE11-DBC1-4611-B274-49C9EBC06117}"/>
                </a:ext>
              </a:extLst>
            </p:cNvPr>
            <p:cNvGrpSpPr/>
            <p:nvPr/>
          </p:nvGrpSpPr>
          <p:grpSpPr>
            <a:xfrm>
              <a:off x="9726618" y="248907"/>
              <a:ext cx="2084116" cy="777558"/>
              <a:chOff x="-22393" y="62059"/>
              <a:chExt cx="1145856" cy="427838"/>
            </a:xfrm>
          </p:grpSpPr>
          <p:sp>
            <p:nvSpPr>
              <p:cNvPr id="81" name="Rectangle: Rounded Corners 80">
                <a:extLst>
                  <a:ext uri="{FF2B5EF4-FFF2-40B4-BE49-F238E27FC236}">
                    <a16:creationId xmlns:a16="http://schemas.microsoft.com/office/drawing/2014/main" id="{3CD65661-DCC3-4C84-A0F7-4B79D2847D65}"/>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89" name="Text Box 42">
                <a:extLst>
                  <a:ext uri="{FF2B5EF4-FFF2-40B4-BE49-F238E27FC236}">
                    <a16:creationId xmlns:a16="http://schemas.microsoft.com/office/drawing/2014/main" id="{08DBCD6C-FDE3-4A6E-BE3F-058A0633E837}"/>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93" name="سداسي 3">
            <a:extLst>
              <a:ext uri="{FF2B5EF4-FFF2-40B4-BE49-F238E27FC236}">
                <a16:creationId xmlns:a16="http://schemas.microsoft.com/office/drawing/2014/main" id="{EA9F6090-F36B-46AE-89D8-0C096EB0B7F0}"/>
              </a:ext>
            </a:extLst>
          </p:cNvPr>
          <p:cNvSpPr/>
          <p:nvPr/>
        </p:nvSpPr>
        <p:spPr>
          <a:xfrm>
            <a:off x="10449172"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4 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94" name="Rectangle 93">
            <a:extLst>
              <a:ext uri="{FF2B5EF4-FFF2-40B4-BE49-F238E27FC236}">
                <a16:creationId xmlns:a16="http://schemas.microsoft.com/office/drawing/2014/main" id="{63E9BDDD-2022-408D-87D8-18F667DC40E2}"/>
              </a:ext>
            </a:extLst>
          </p:cNvPr>
          <p:cNvSpPr/>
          <p:nvPr/>
        </p:nvSpPr>
        <p:spPr>
          <a:xfrm>
            <a:off x="2198674" y="1414223"/>
            <a:ext cx="2730653"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ص</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ص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20</a:t>
            </a:r>
            <a:endParaRPr lang="en-US" altLang="en-US" sz="3600" dirty="0">
              <a:latin typeface="Sakkal Majalla" panose="02000000000000000000" pitchFamily="2" charset="-78"/>
              <a:cs typeface="Sakkal Majalla" panose="02000000000000000000" pitchFamily="2" charset="-78"/>
            </a:endParaRPr>
          </a:p>
        </p:txBody>
      </p:sp>
      <p:cxnSp>
        <p:nvCxnSpPr>
          <p:cNvPr id="95" name="Straight Connector 94">
            <a:extLst>
              <a:ext uri="{FF2B5EF4-FFF2-40B4-BE49-F238E27FC236}">
                <a16:creationId xmlns:a16="http://schemas.microsoft.com/office/drawing/2014/main" id="{44F79975-9FA5-404D-AB23-B2E905DF98DC}"/>
              </a:ext>
            </a:extLst>
          </p:cNvPr>
          <p:cNvCxnSpPr>
            <a:cxnSpLocks/>
          </p:cNvCxnSpPr>
          <p:nvPr/>
        </p:nvCxnSpPr>
        <p:spPr>
          <a:xfrm rot="16200000" flipH="1">
            <a:off x="3190429" y="3700224"/>
            <a:ext cx="4572000" cy="0"/>
          </a:xfrm>
          <a:prstGeom prst="line">
            <a:avLst/>
          </a:prstGeom>
          <a:ln w="38100">
            <a:gradFill flip="none" rotWithShape="1">
              <a:gsLst>
                <a:gs pos="100000">
                  <a:schemeClr val="accent2">
                    <a:lumMod val="20000"/>
                    <a:lumOff val="80000"/>
                  </a:schemeClr>
                </a:gs>
                <a:gs pos="0">
                  <a:schemeClr val="accent2"/>
                </a:gs>
                <a:gs pos="71681">
                  <a:schemeClr val="accent2">
                    <a:lumMod val="60000"/>
                    <a:lumOff val="4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EF44A061-0CD3-4E0A-948A-B9512C850A79}"/>
              </a:ext>
            </a:extLst>
          </p:cNvPr>
          <p:cNvSpPr/>
          <p:nvPr/>
        </p:nvSpPr>
        <p:spPr>
          <a:xfrm>
            <a:off x="5956295" y="1414223"/>
            <a:ext cx="3806512"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6س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27</a:t>
            </a:r>
            <a:endParaRPr lang="en-US" altLang="en-US" sz="3600" dirty="0">
              <a:latin typeface="Sakkal Majalla" panose="02000000000000000000" pitchFamily="2" charset="-78"/>
              <a:cs typeface="Sakkal Majalla" panose="02000000000000000000" pitchFamily="2" charset="-78"/>
            </a:endParaRPr>
          </a:p>
        </p:txBody>
      </p:sp>
      <p:sp>
        <p:nvSpPr>
          <p:cNvPr id="99" name="Rectangle 98">
            <a:extLst>
              <a:ext uri="{FF2B5EF4-FFF2-40B4-BE49-F238E27FC236}">
                <a16:creationId xmlns:a16="http://schemas.microsoft.com/office/drawing/2014/main" id="{A806378A-BE33-490D-974C-A66BB8712DCD}"/>
              </a:ext>
            </a:extLst>
          </p:cNvPr>
          <p:cNvSpPr/>
          <p:nvPr/>
        </p:nvSpPr>
        <p:spPr>
          <a:xfrm>
            <a:off x="227478" y="5581778"/>
            <a:ext cx="1632144"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4   ،   -5</a:t>
            </a:r>
            <a:endParaRPr lang="en-US" sz="3600" dirty="0">
              <a:solidFill>
                <a:srgbClr val="EA1F97"/>
              </a:solidFill>
              <a:latin typeface="Sakkal Majalla" panose="02000000000000000000" pitchFamily="2" charset="-78"/>
              <a:cs typeface="Sakkal Majalla" panose="02000000000000000000" pitchFamily="2" charset="-78"/>
            </a:endParaRPr>
          </a:p>
        </p:txBody>
      </p:sp>
      <p:sp>
        <p:nvSpPr>
          <p:cNvPr id="100" name="Rectangle 99">
            <a:extLst>
              <a:ext uri="{FF2B5EF4-FFF2-40B4-BE49-F238E27FC236}">
                <a16:creationId xmlns:a16="http://schemas.microsoft.com/office/drawing/2014/main" id="{AE96816E-4C18-4145-A008-3C4EEA617305}"/>
              </a:ext>
            </a:extLst>
          </p:cNvPr>
          <p:cNvSpPr/>
          <p:nvPr/>
        </p:nvSpPr>
        <p:spPr>
          <a:xfrm>
            <a:off x="5767250" y="5581777"/>
            <a:ext cx="1393836"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-3   ، 9</a:t>
            </a:r>
            <a:endParaRPr lang="en-US" sz="3600" dirty="0">
              <a:solidFill>
                <a:srgbClr val="EA1F97"/>
              </a:solidFill>
              <a:latin typeface="Sakkal Majalla" panose="02000000000000000000" pitchFamily="2" charset="-78"/>
              <a:cs typeface="Sakkal Majalla" panose="02000000000000000000" pitchFamily="2" charset="-78"/>
            </a:endParaRPr>
          </a:p>
        </p:txBody>
      </p:sp>
      <p:sp>
        <p:nvSpPr>
          <p:cNvPr id="101" name="TextBox 100">
            <a:extLst>
              <a:ext uri="{FF2B5EF4-FFF2-40B4-BE49-F238E27FC236}">
                <a16:creationId xmlns:a16="http://schemas.microsoft.com/office/drawing/2014/main" id="{38843FD2-1240-48D9-8394-01B1820C0EA7}"/>
              </a:ext>
            </a:extLst>
          </p:cNvPr>
          <p:cNvSpPr txBox="1"/>
          <p:nvPr/>
        </p:nvSpPr>
        <p:spPr>
          <a:xfrm>
            <a:off x="2198675" y="440540"/>
            <a:ext cx="7272750"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حلّ كل معادلة مما يأتي، ثم وتحقَّق من صحة الحل: </a:t>
            </a:r>
            <a:endParaRPr lang="en-US" sz="3600" dirty="0"/>
          </a:p>
        </p:txBody>
      </p:sp>
    </p:spTree>
    <p:extLst>
      <p:ext uri="{BB962C8B-B14F-4D97-AF65-F5344CB8AC3E}">
        <p14:creationId xmlns:p14="http://schemas.microsoft.com/office/powerpoint/2010/main" val="213727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righ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right)">
                                      <p:cBhvr>
                                        <p:cTn id="1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950754"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449172"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دقيقة</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22" name="Rectangle 21">
            <a:extLst>
              <a:ext uri="{FF2B5EF4-FFF2-40B4-BE49-F238E27FC236}">
                <a16:creationId xmlns:a16="http://schemas.microsoft.com/office/drawing/2014/main" id="{35939881-B7B4-4346-A1A8-29DC408D1EDA}"/>
              </a:ext>
            </a:extLst>
          </p:cNvPr>
          <p:cNvSpPr/>
          <p:nvPr/>
        </p:nvSpPr>
        <p:spPr>
          <a:xfrm>
            <a:off x="7315197" y="1414223"/>
            <a:ext cx="24476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1) 8   ،   15  </a:t>
            </a:r>
            <a:endParaRPr lang="en-US" altLang="en-US" sz="3600"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1FC8EE2E-031B-458F-9AAF-28D079244015}"/>
              </a:ext>
            </a:extLst>
          </p:cNvPr>
          <p:cNvSpPr txBox="1"/>
          <p:nvPr/>
        </p:nvSpPr>
        <p:spPr>
          <a:xfrm>
            <a:off x="2754217" y="440540"/>
            <a:ext cx="6717209" cy="646331"/>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حلّا (جذرا) المعادلة    ن</a:t>
            </a:r>
            <a:r>
              <a:rPr lang="ar-BH" sz="36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 120 = 7ن     هما :</a:t>
            </a:r>
            <a:endParaRPr lang="en-US" sz="3600" dirty="0"/>
          </a:p>
        </p:txBody>
      </p:sp>
      <p:sp>
        <p:nvSpPr>
          <p:cNvPr id="19" name="Rectangle 18">
            <a:extLst>
              <a:ext uri="{FF2B5EF4-FFF2-40B4-BE49-F238E27FC236}">
                <a16:creationId xmlns:a16="http://schemas.microsoft.com/office/drawing/2014/main" id="{15E281F5-9276-45CD-9FE0-EEDA80B799DC}"/>
              </a:ext>
            </a:extLst>
          </p:cNvPr>
          <p:cNvSpPr/>
          <p:nvPr/>
        </p:nvSpPr>
        <p:spPr>
          <a:xfrm>
            <a:off x="7315197" y="2254900"/>
            <a:ext cx="24476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2)  -8   ، 15  </a:t>
            </a:r>
            <a:endParaRPr lang="en-US" altLang="en-US" sz="36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21BA397F-4A98-4350-839B-2FDF2E83877F}"/>
              </a:ext>
            </a:extLst>
          </p:cNvPr>
          <p:cNvSpPr/>
          <p:nvPr/>
        </p:nvSpPr>
        <p:spPr>
          <a:xfrm>
            <a:off x="7315197" y="3095577"/>
            <a:ext cx="24476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3)  10   ،   -12  </a:t>
            </a:r>
            <a:endParaRPr lang="en-US" altLang="en-US" sz="3600" dirty="0">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id="{C99C3645-A939-4FFB-9B89-2F31F56AA6A4}"/>
              </a:ext>
            </a:extLst>
          </p:cNvPr>
          <p:cNvSpPr/>
          <p:nvPr/>
        </p:nvSpPr>
        <p:spPr>
          <a:xfrm>
            <a:off x="7315197" y="3936254"/>
            <a:ext cx="244761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4)  -10   </a:t>
            </a:r>
            <a:r>
              <a:rPr lang="ar-BH" sz="3600">
                <a:latin typeface="Sakkal Majalla" panose="02000000000000000000" pitchFamily="2" charset="-78"/>
                <a:cs typeface="Sakkal Majalla" panose="02000000000000000000" pitchFamily="2" charset="-78"/>
              </a:rPr>
              <a:t>،   12  </a:t>
            </a:r>
            <a:endParaRPr lang="en-US" altLang="en-US" sz="3600" dirty="0">
              <a:latin typeface="Sakkal Majalla" panose="02000000000000000000" pitchFamily="2" charset="-78"/>
              <a:cs typeface="Sakkal Majalla" panose="02000000000000000000" pitchFamily="2" charset="-78"/>
            </a:endParaRPr>
          </a:p>
        </p:txBody>
      </p:sp>
      <p:sp>
        <p:nvSpPr>
          <p:cNvPr id="3" name="Oval 2">
            <a:extLst>
              <a:ext uri="{FF2B5EF4-FFF2-40B4-BE49-F238E27FC236}">
                <a16:creationId xmlns:a16="http://schemas.microsoft.com/office/drawing/2014/main" id="{EDB3CCDA-886E-48BC-9D08-1010938FD1BF}"/>
              </a:ext>
            </a:extLst>
          </p:cNvPr>
          <p:cNvSpPr/>
          <p:nvPr/>
        </p:nvSpPr>
        <p:spPr>
          <a:xfrm>
            <a:off x="9311649" y="2300165"/>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32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811272-30F5-4545-8A3C-AAB5D63E214B}"/>
              </a:ext>
            </a:extLst>
          </p:cNvPr>
          <p:cNvSpPr/>
          <p:nvPr/>
        </p:nvSpPr>
        <p:spPr>
          <a:xfrm>
            <a:off x="2511890" y="280435"/>
            <a:ext cx="7316976" cy="1384995"/>
          </a:xfrm>
          <a:prstGeom prst="rect">
            <a:avLst/>
          </a:prstGeom>
          <a:ln>
            <a:noFill/>
          </a:ln>
        </p:spPr>
        <p:txBody>
          <a:bodyPr wrap="square">
            <a:spAutoFit/>
          </a:bodyPr>
          <a:lstStyle/>
          <a:p>
            <a:pPr algn="r" rtl="1"/>
            <a:r>
              <a:rPr lang="ar-BH" sz="2800" dirty="0">
                <a:latin typeface="Sakkal Majalla" panose="02000000000000000000" pitchFamily="2" charset="-78"/>
                <a:cs typeface="Sakkal Majalla" panose="02000000000000000000" pitchFamily="2" charset="-78"/>
              </a:rPr>
              <a:t>في الشكل المجاور لوحة إعلان سطحها مستطيل الشكل. إذا كان طول الجزء العلوي من اللوحة قدمين، ويزيد طول باقي اللوحة عن عرضها بقدم. ومساحة سطح اللوحة 54 قدمًا مربّعًا، فأوجد عرض سطح اللوحة.</a:t>
            </a:r>
            <a:endParaRPr lang="ar-SA" sz="28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grpSp>
        <p:nvGrpSpPr>
          <p:cNvPr id="21" name="Group 20">
            <a:extLst>
              <a:ext uri="{FF2B5EF4-FFF2-40B4-BE49-F238E27FC236}">
                <a16:creationId xmlns:a16="http://schemas.microsoft.com/office/drawing/2014/main" id="{04DD0DDA-6A63-455E-BB66-430170439517}"/>
              </a:ext>
            </a:extLst>
          </p:cNvPr>
          <p:cNvGrpSpPr/>
          <p:nvPr/>
        </p:nvGrpSpPr>
        <p:grpSpPr>
          <a:xfrm>
            <a:off x="332200" y="347297"/>
            <a:ext cx="2056153" cy="2242525"/>
            <a:chOff x="332200" y="347297"/>
            <a:chExt cx="2056153" cy="2242525"/>
          </a:xfrm>
        </p:grpSpPr>
        <p:pic>
          <p:nvPicPr>
            <p:cNvPr id="16" name="Picture 15">
              <a:extLst>
                <a:ext uri="{FF2B5EF4-FFF2-40B4-BE49-F238E27FC236}">
                  <a16:creationId xmlns:a16="http://schemas.microsoft.com/office/drawing/2014/main" id="{5FADC471-D394-43DD-BB1E-398C7FB1533E}"/>
                </a:ext>
              </a:extLst>
            </p:cNvPr>
            <p:cNvPicPr>
              <a:picLocks noChangeAspect="1"/>
            </p:cNvPicPr>
            <p:nvPr/>
          </p:nvPicPr>
          <p:blipFill>
            <a:blip r:embed="rId2"/>
            <a:stretch>
              <a:fillRect/>
            </a:stretch>
          </p:blipFill>
          <p:spPr>
            <a:xfrm>
              <a:off x="332200" y="347297"/>
              <a:ext cx="1802886" cy="2185169"/>
            </a:xfrm>
            <a:prstGeom prst="rect">
              <a:avLst/>
            </a:prstGeom>
          </p:spPr>
        </p:pic>
        <p:sp>
          <p:nvSpPr>
            <p:cNvPr id="64" name="Rectangle 63">
              <a:extLst>
                <a:ext uri="{FF2B5EF4-FFF2-40B4-BE49-F238E27FC236}">
                  <a16:creationId xmlns:a16="http://schemas.microsoft.com/office/drawing/2014/main" id="{687A74F9-EA25-4DBC-9850-742F96173337}"/>
                </a:ext>
              </a:extLst>
            </p:cNvPr>
            <p:cNvSpPr/>
            <p:nvPr/>
          </p:nvSpPr>
          <p:spPr>
            <a:xfrm>
              <a:off x="1692322" y="374593"/>
              <a:ext cx="475516" cy="400110"/>
            </a:xfrm>
            <a:prstGeom prst="rect">
              <a:avLst/>
            </a:prstGeom>
            <a:ln>
              <a:noFill/>
            </a:ln>
          </p:spPr>
          <p:txBody>
            <a:bodyPr wrap="square">
              <a:spAutoFit/>
            </a:bodyPr>
            <a:lstStyle/>
            <a:p>
              <a:pPr algn="r" rtl="1"/>
              <a:r>
                <a:rPr lang="ar-BH" sz="2000" dirty="0">
                  <a:solidFill>
                    <a:srgbClr val="FF0000"/>
                  </a:solidFill>
                  <a:latin typeface="Sakkal Majalla" panose="02000000000000000000" pitchFamily="2" charset="-78"/>
                  <a:cs typeface="Sakkal Majalla" panose="02000000000000000000" pitchFamily="2" charset="-78"/>
                </a:rPr>
                <a:t>2</a:t>
              </a:r>
              <a:endParaRPr lang="ar-SA" sz="2000" dirty="0">
                <a:solidFill>
                  <a:srgbClr val="FF0000"/>
                </a:solidFill>
                <a:latin typeface="Sakkal Majalla" panose="02000000000000000000" pitchFamily="2" charset="-78"/>
                <a:cs typeface="Sakkal Majalla" panose="02000000000000000000" pitchFamily="2" charset="-78"/>
              </a:endParaRPr>
            </a:p>
          </p:txBody>
        </p:sp>
        <p:sp>
          <p:nvSpPr>
            <p:cNvPr id="65" name="Rectangle 64">
              <a:extLst>
                <a:ext uri="{FF2B5EF4-FFF2-40B4-BE49-F238E27FC236}">
                  <a16:creationId xmlns:a16="http://schemas.microsoft.com/office/drawing/2014/main" id="{B82EF235-AC3B-4E16-BCCA-2B03C0B3F096}"/>
                </a:ext>
              </a:extLst>
            </p:cNvPr>
            <p:cNvSpPr/>
            <p:nvPr/>
          </p:nvSpPr>
          <p:spPr>
            <a:xfrm>
              <a:off x="1604122" y="1283984"/>
              <a:ext cx="784231" cy="400110"/>
            </a:xfrm>
            <a:prstGeom prst="rect">
              <a:avLst/>
            </a:prstGeom>
            <a:ln>
              <a:noFill/>
            </a:ln>
          </p:spPr>
          <p:txBody>
            <a:bodyPr wrap="square">
              <a:spAutoFit/>
            </a:bodyPr>
            <a:lstStyle/>
            <a:p>
              <a:pPr algn="r" rtl="1"/>
              <a:r>
                <a:rPr lang="ar-BH" sz="2000" dirty="0">
                  <a:solidFill>
                    <a:srgbClr val="FF0000"/>
                  </a:solidFill>
                  <a:latin typeface="Sakkal Majalla" panose="02000000000000000000" pitchFamily="2" charset="-78"/>
                  <a:cs typeface="Sakkal Majalla" panose="02000000000000000000" pitchFamily="2" charset="-78"/>
                </a:rPr>
                <a:t>ض + 1</a:t>
              </a:r>
              <a:endParaRPr lang="ar-SA" sz="2000" dirty="0">
                <a:solidFill>
                  <a:srgbClr val="FF0000"/>
                </a:solidFill>
                <a:latin typeface="Sakkal Majalla" panose="02000000000000000000" pitchFamily="2" charset="-78"/>
                <a:cs typeface="Sakkal Majalla" panose="02000000000000000000" pitchFamily="2" charset="-78"/>
              </a:endParaRPr>
            </a:p>
          </p:txBody>
        </p:sp>
        <p:sp>
          <p:nvSpPr>
            <p:cNvPr id="66" name="Rectangle 65">
              <a:extLst>
                <a:ext uri="{FF2B5EF4-FFF2-40B4-BE49-F238E27FC236}">
                  <a16:creationId xmlns:a16="http://schemas.microsoft.com/office/drawing/2014/main" id="{642AD9B1-6B93-4495-AE74-7A4BB73A8AA1}"/>
                </a:ext>
              </a:extLst>
            </p:cNvPr>
            <p:cNvSpPr/>
            <p:nvPr/>
          </p:nvSpPr>
          <p:spPr>
            <a:xfrm>
              <a:off x="763310" y="2189712"/>
              <a:ext cx="475516" cy="400110"/>
            </a:xfrm>
            <a:prstGeom prst="rect">
              <a:avLst/>
            </a:prstGeom>
            <a:ln>
              <a:noFill/>
            </a:ln>
          </p:spPr>
          <p:txBody>
            <a:bodyPr wrap="square">
              <a:spAutoFit/>
            </a:bodyPr>
            <a:lstStyle/>
            <a:p>
              <a:pPr algn="r" rtl="1"/>
              <a:r>
                <a:rPr lang="ar-BH" sz="2000" dirty="0">
                  <a:solidFill>
                    <a:srgbClr val="FF0000"/>
                  </a:solidFill>
                  <a:latin typeface="Sakkal Majalla" panose="02000000000000000000" pitchFamily="2" charset="-78"/>
                  <a:cs typeface="Sakkal Majalla" panose="02000000000000000000" pitchFamily="2" charset="-78"/>
                </a:rPr>
                <a:t>ض</a:t>
              </a:r>
              <a:endParaRPr lang="ar-SA" sz="2000" dirty="0">
                <a:solidFill>
                  <a:srgbClr val="FF0000"/>
                </a:solidFill>
                <a:latin typeface="Sakkal Majalla" panose="02000000000000000000" pitchFamily="2" charset="-78"/>
                <a:cs typeface="Sakkal Majalla" panose="02000000000000000000" pitchFamily="2" charset="-78"/>
              </a:endParaRPr>
            </a:p>
          </p:txBody>
        </p:sp>
      </p:grpSp>
      <p:sp>
        <p:nvSpPr>
          <p:cNvPr id="68" name="TextBox 67">
            <a:extLst>
              <a:ext uri="{FF2B5EF4-FFF2-40B4-BE49-F238E27FC236}">
                <a16:creationId xmlns:a16="http://schemas.microsoft.com/office/drawing/2014/main" id="{2CD49AA2-EF4A-471B-AFAC-0AD6F7657BB4}"/>
              </a:ext>
            </a:extLst>
          </p:cNvPr>
          <p:cNvSpPr txBox="1"/>
          <p:nvPr/>
        </p:nvSpPr>
        <p:spPr>
          <a:xfrm>
            <a:off x="3901780" y="2223844"/>
            <a:ext cx="7958020" cy="584775"/>
          </a:xfrm>
          <a:prstGeom prst="rect">
            <a:avLst/>
          </a:prstGeom>
          <a:noFill/>
        </p:spPr>
        <p:txBody>
          <a:bodyPr wrap="square">
            <a:spAutoFit/>
          </a:bodyPr>
          <a:lstStyle>
            <a:defPPr>
              <a:defRPr lang="en-US"/>
            </a:defPPr>
            <a:lvl1pPr algn="r" rtl="1">
              <a:defRPr sz="3600">
                <a:latin typeface="Sakkal Majalla" panose="02000000000000000000" pitchFamily="2" charset="-78"/>
                <a:cs typeface="Sakkal Majalla" panose="02000000000000000000" pitchFamily="2" charset="-78"/>
              </a:defRPr>
            </a:lvl1pPr>
          </a:lstStyle>
          <a:p>
            <a:r>
              <a:rPr lang="ar-BH" sz="3200" dirty="0">
                <a:solidFill>
                  <a:srgbClr val="0C6DFF"/>
                </a:solidFill>
              </a:rPr>
              <a:t>بما أن سطح اللوحة على شكل مستطيل فمساحته = </a:t>
            </a:r>
            <a:r>
              <a:rPr lang="ar-BH" sz="3200" dirty="0">
                <a:solidFill>
                  <a:srgbClr val="FF0000"/>
                </a:solidFill>
              </a:rPr>
              <a:t>العرض</a:t>
            </a:r>
            <a:r>
              <a:rPr lang="ar-BH" sz="3200" dirty="0">
                <a:solidFill>
                  <a:srgbClr val="0C6DFF"/>
                </a:solidFill>
              </a:rPr>
              <a:t> × الطول</a:t>
            </a:r>
            <a:endParaRPr lang="en-US" sz="3200" dirty="0">
              <a:solidFill>
                <a:srgbClr val="0C6DFF"/>
              </a:solidFill>
            </a:endParaRPr>
          </a:p>
        </p:txBody>
      </p:sp>
      <p:sp>
        <p:nvSpPr>
          <p:cNvPr id="69" name="TextBox 68">
            <a:extLst>
              <a:ext uri="{FF2B5EF4-FFF2-40B4-BE49-F238E27FC236}">
                <a16:creationId xmlns:a16="http://schemas.microsoft.com/office/drawing/2014/main" id="{A997E046-A0F2-40EE-A587-43B28D7B2237}"/>
              </a:ext>
            </a:extLst>
          </p:cNvPr>
          <p:cNvSpPr txBox="1"/>
          <p:nvPr/>
        </p:nvSpPr>
        <p:spPr>
          <a:xfrm>
            <a:off x="8728364" y="1712465"/>
            <a:ext cx="3131436"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t>عرض سطح اللوحة = </a:t>
            </a:r>
            <a:r>
              <a:rPr lang="ar-BH" dirty="0">
                <a:solidFill>
                  <a:srgbClr val="FF0000"/>
                </a:solidFill>
              </a:rPr>
              <a:t>ض</a:t>
            </a:r>
            <a:endParaRPr lang="en-US" dirty="0">
              <a:solidFill>
                <a:srgbClr val="FF00FF"/>
              </a:solidFill>
            </a:endParaRPr>
          </a:p>
        </p:txBody>
      </p:sp>
      <p:sp>
        <p:nvSpPr>
          <p:cNvPr id="71" name="TextBox 70">
            <a:extLst>
              <a:ext uri="{FF2B5EF4-FFF2-40B4-BE49-F238E27FC236}">
                <a16:creationId xmlns:a16="http://schemas.microsoft.com/office/drawing/2014/main" id="{8E000082-3E09-45A2-886D-E373CFDBC735}"/>
              </a:ext>
            </a:extLst>
          </p:cNvPr>
          <p:cNvSpPr txBox="1"/>
          <p:nvPr/>
        </p:nvSpPr>
        <p:spPr>
          <a:xfrm>
            <a:off x="4603242" y="2794973"/>
            <a:ext cx="2879671"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solidFill>
                  <a:srgbClr val="FF0000"/>
                </a:solidFill>
              </a:rPr>
              <a:t>ض</a:t>
            </a:r>
            <a:r>
              <a:rPr lang="ar-BH" dirty="0"/>
              <a:t> (</a:t>
            </a:r>
            <a:r>
              <a:rPr lang="ar-BH" dirty="0">
                <a:solidFill>
                  <a:srgbClr val="FF0000"/>
                </a:solidFill>
              </a:rPr>
              <a:t>ض</a:t>
            </a:r>
            <a:r>
              <a:rPr lang="ar-BH" dirty="0"/>
              <a:t>+ </a:t>
            </a:r>
            <a:r>
              <a:rPr lang="ar-BH" dirty="0">
                <a:solidFill>
                  <a:srgbClr val="FF00FF"/>
                </a:solidFill>
              </a:rPr>
              <a:t>3</a:t>
            </a:r>
            <a:r>
              <a:rPr lang="ar-BH" dirty="0"/>
              <a:t>) = 54</a:t>
            </a:r>
            <a:endParaRPr lang="en-US" dirty="0"/>
          </a:p>
        </p:txBody>
      </p:sp>
      <p:sp>
        <p:nvSpPr>
          <p:cNvPr id="75" name="TextBox 74">
            <a:extLst>
              <a:ext uri="{FF2B5EF4-FFF2-40B4-BE49-F238E27FC236}">
                <a16:creationId xmlns:a16="http://schemas.microsoft.com/office/drawing/2014/main" id="{CD1DEE2F-B228-4F7C-9D89-0960652D2124}"/>
              </a:ext>
            </a:extLst>
          </p:cNvPr>
          <p:cNvSpPr txBox="1"/>
          <p:nvPr/>
        </p:nvSpPr>
        <p:spPr>
          <a:xfrm>
            <a:off x="4547612" y="3363510"/>
            <a:ext cx="1481996"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t>= 54</a:t>
            </a:r>
            <a:endParaRPr lang="en-US" dirty="0"/>
          </a:p>
        </p:txBody>
      </p:sp>
      <p:sp>
        <p:nvSpPr>
          <p:cNvPr id="81" name="TextBox 80">
            <a:extLst>
              <a:ext uri="{FF2B5EF4-FFF2-40B4-BE49-F238E27FC236}">
                <a16:creationId xmlns:a16="http://schemas.microsoft.com/office/drawing/2014/main" id="{D825210B-5FBF-4A21-840F-1BE279C67B1C}"/>
              </a:ext>
            </a:extLst>
          </p:cNvPr>
          <p:cNvSpPr txBox="1"/>
          <p:nvPr/>
        </p:nvSpPr>
        <p:spPr>
          <a:xfrm>
            <a:off x="4247359" y="3922994"/>
            <a:ext cx="3179924"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solidFill>
                  <a:srgbClr val="FF0000"/>
                </a:solidFill>
              </a:rPr>
              <a:t>ض</a:t>
            </a:r>
            <a:r>
              <a:rPr lang="ar-BH" baseline="30000" dirty="0"/>
              <a:t>٢ </a:t>
            </a:r>
            <a:r>
              <a:rPr lang="ar-BH" dirty="0"/>
              <a:t>+  </a:t>
            </a:r>
            <a:r>
              <a:rPr lang="ar-BH" dirty="0">
                <a:solidFill>
                  <a:srgbClr val="FF00FF"/>
                </a:solidFill>
              </a:rPr>
              <a:t>3</a:t>
            </a:r>
            <a:r>
              <a:rPr lang="ar-BH" dirty="0">
                <a:solidFill>
                  <a:srgbClr val="FF0000"/>
                </a:solidFill>
              </a:rPr>
              <a:t>ض</a:t>
            </a:r>
            <a:r>
              <a:rPr lang="ar-BH" dirty="0"/>
              <a:t> – 54 = 0</a:t>
            </a:r>
            <a:endParaRPr lang="en-US" dirty="0"/>
          </a:p>
        </p:txBody>
      </p:sp>
      <p:sp>
        <p:nvSpPr>
          <p:cNvPr id="82" name="TextBox 81">
            <a:extLst>
              <a:ext uri="{FF2B5EF4-FFF2-40B4-BE49-F238E27FC236}">
                <a16:creationId xmlns:a16="http://schemas.microsoft.com/office/drawing/2014/main" id="{FAF5BAF0-BCD8-4ADA-8535-59342DD78554}"/>
              </a:ext>
            </a:extLst>
          </p:cNvPr>
          <p:cNvSpPr txBox="1"/>
          <p:nvPr/>
        </p:nvSpPr>
        <p:spPr>
          <a:xfrm>
            <a:off x="4134195" y="4482477"/>
            <a:ext cx="3706502"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t>(</a:t>
            </a:r>
            <a:r>
              <a:rPr lang="ar-BH" dirty="0">
                <a:solidFill>
                  <a:srgbClr val="FF0000"/>
                </a:solidFill>
              </a:rPr>
              <a:t>ض</a:t>
            </a:r>
            <a:r>
              <a:rPr lang="ar-BH" dirty="0"/>
              <a:t> + 9 ) (</a:t>
            </a:r>
            <a:r>
              <a:rPr lang="ar-BH" dirty="0">
                <a:solidFill>
                  <a:srgbClr val="FF0000"/>
                </a:solidFill>
              </a:rPr>
              <a:t>ض</a:t>
            </a:r>
            <a:r>
              <a:rPr lang="ar-BH" dirty="0"/>
              <a:t> – 6 ) = ٠</a:t>
            </a:r>
            <a:endParaRPr lang="en-US" dirty="0"/>
          </a:p>
        </p:txBody>
      </p:sp>
      <p:sp>
        <p:nvSpPr>
          <p:cNvPr id="83" name="TextBox 82">
            <a:extLst>
              <a:ext uri="{FF2B5EF4-FFF2-40B4-BE49-F238E27FC236}">
                <a16:creationId xmlns:a16="http://schemas.microsoft.com/office/drawing/2014/main" id="{067BB07B-CFB2-42D4-938D-E918D0B788E6}"/>
              </a:ext>
            </a:extLst>
          </p:cNvPr>
          <p:cNvSpPr txBox="1"/>
          <p:nvPr/>
        </p:nvSpPr>
        <p:spPr>
          <a:xfrm>
            <a:off x="4134195" y="4980239"/>
            <a:ext cx="4166543"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solidFill>
                  <a:srgbClr val="FF0000"/>
                </a:solidFill>
              </a:rPr>
              <a:t>ض</a:t>
            </a:r>
            <a:r>
              <a:rPr lang="ar-BH" dirty="0"/>
              <a:t> + 9 = ٠   </a:t>
            </a:r>
            <a:r>
              <a:rPr lang="ar-BH" dirty="0">
                <a:solidFill>
                  <a:schemeClr val="tx1"/>
                </a:solidFill>
              </a:rPr>
              <a:t>أو</a:t>
            </a:r>
            <a:r>
              <a:rPr lang="ar-BH" dirty="0"/>
              <a:t>    </a:t>
            </a:r>
            <a:r>
              <a:rPr lang="ar-BH" dirty="0">
                <a:solidFill>
                  <a:srgbClr val="FF0000"/>
                </a:solidFill>
              </a:rPr>
              <a:t>ض</a:t>
            </a:r>
            <a:r>
              <a:rPr lang="ar-BH" dirty="0"/>
              <a:t> – 6 = 0</a:t>
            </a:r>
            <a:endParaRPr lang="en-US" dirty="0"/>
          </a:p>
        </p:txBody>
      </p:sp>
      <p:sp>
        <p:nvSpPr>
          <p:cNvPr id="84" name="TextBox 83">
            <a:extLst>
              <a:ext uri="{FF2B5EF4-FFF2-40B4-BE49-F238E27FC236}">
                <a16:creationId xmlns:a16="http://schemas.microsoft.com/office/drawing/2014/main" id="{58240FAA-B860-4D48-8E24-235EAE83E748}"/>
              </a:ext>
            </a:extLst>
          </p:cNvPr>
          <p:cNvSpPr txBox="1"/>
          <p:nvPr/>
        </p:nvSpPr>
        <p:spPr>
          <a:xfrm>
            <a:off x="6851180" y="5536097"/>
            <a:ext cx="1372835"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solidFill>
                  <a:srgbClr val="FF0000"/>
                </a:solidFill>
              </a:rPr>
              <a:t>ض</a:t>
            </a:r>
            <a:r>
              <a:rPr lang="ar-BH" dirty="0"/>
              <a:t> = -9</a:t>
            </a:r>
            <a:endParaRPr lang="en-US" dirty="0"/>
          </a:p>
        </p:txBody>
      </p:sp>
      <p:sp>
        <p:nvSpPr>
          <p:cNvPr id="85" name="TextBox 84">
            <a:extLst>
              <a:ext uri="{FF2B5EF4-FFF2-40B4-BE49-F238E27FC236}">
                <a16:creationId xmlns:a16="http://schemas.microsoft.com/office/drawing/2014/main" id="{2093EA1A-0688-489D-A61F-7C5805DCF8D0}"/>
              </a:ext>
            </a:extLst>
          </p:cNvPr>
          <p:cNvSpPr txBox="1"/>
          <p:nvPr/>
        </p:nvSpPr>
        <p:spPr>
          <a:xfrm>
            <a:off x="4869538" y="5533233"/>
            <a:ext cx="1372835"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solidFill>
                  <a:srgbClr val="FF0000"/>
                </a:solidFill>
              </a:rPr>
              <a:t>ض</a:t>
            </a:r>
            <a:r>
              <a:rPr lang="ar-BH" dirty="0"/>
              <a:t> = 6</a:t>
            </a:r>
            <a:endParaRPr lang="en-US" dirty="0"/>
          </a:p>
        </p:txBody>
      </p:sp>
      <p:sp>
        <p:nvSpPr>
          <p:cNvPr id="86" name="TextBox 85">
            <a:extLst>
              <a:ext uri="{FF2B5EF4-FFF2-40B4-BE49-F238E27FC236}">
                <a16:creationId xmlns:a16="http://schemas.microsoft.com/office/drawing/2014/main" id="{05FA21BC-8FD0-4873-B420-035DB163D7C7}"/>
              </a:ext>
            </a:extLst>
          </p:cNvPr>
          <p:cNvSpPr txBox="1"/>
          <p:nvPr/>
        </p:nvSpPr>
        <p:spPr>
          <a:xfrm>
            <a:off x="208662" y="5215874"/>
            <a:ext cx="4025439" cy="954107"/>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sz="2800" dirty="0">
                <a:solidFill>
                  <a:schemeClr val="tx1"/>
                </a:solidFill>
              </a:rPr>
              <a:t>بما أن الأبعاد لا يمكن أن تكون سالبة، فإن </a:t>
            </a:r>
            <a:r>
              <a:rPr lang="ar-BH" sz="2800" dirty="0">
                <a:solidFill>
                  <a:srgbClr val="FF0000"/>
                </a:solidFill>
              </a:rPr>
              <a:t>عرض </a:t>
            </a:r>
            <a:r>
              <a:rPr lang="ar-BH" sz="2800" dirty="0"/>
              <a:t>سطح اللوحة</a:t>
            </a:r>
            <a:r>
              <a:rPr lang="ar-BH" sz="2800" dirty="0">
                <a:solidFill>
                  <a:srgbClr val="FF0000"/>
                </a:solidFill>
              </a:rPr>
              <a:t> = 6 أقدام</a:t>
            </a:r>
            <a:r>
              <a:rPr lang="ar-BH" sz="2800" dirty="0">
                <a:solidFill>
                  <a:schemeClr val="tx1"/>
                </a:solidFill>
              </a:rPr>
              <a:t>.</a:t>
            </a:r>
            <a:endParaRPr lang="en-US" sz="2800" dirty="0">
              <a:solidFill>
                <a:schemeClr val="tx1"/>
              </a:solidFill>
            </a:endParaRPr>
          </a:p>
        </p:txBody>
      </p:sp>
      <p:sp>
        <p:nvSpPr>
          <p:cNvPr id="25" name="TextBox 24">
            <a:extLst>
              <a:ext uri="{FF2B5EF4-FFF2-40B4-BE49-F238E27FC236}">
                <a16:creationId xmlns:a16="http://schemas.microsoft.com/office/drawing/2014/main" id="{0D622DF1-29DB-4D9C-AF4D-554F2C0E3592}"/>
              </a:ext>
            </a:extLst>
          </p:cNvPr>
          <p:cNvSpPr txBox="1"/>
          <p:nvPr/>
        </p:nvSpPr>
        <p:spPr>
          <a:xfrm>
            <a:off x="3626862" y="1723210"/>
            <a:ext cx="1305566" cy="584775"/>
          </a:xfrm>
          <a:prstGeom prst="rect">
            <a:avLst/>
          </a:prstGeom>
          <a:noFill/>
        </p:spPr>
        <p:txBody>
          <a:bodyPr wrap="square">
            <a:spAutoFit/>
          </a:bodyPr>
          <a:lstStyle/>
          <a:p>
            <a:pPr algn="r" rtl="1"/>
            <a:r>
              <a:rPr lang="ar-BH" sz="3200" dirty="0">
                <a:latin typeface="Sakkal Majalla" panose="02000000000000000000" pitchFamily="2" charset="-78"/>
                <a:cs typeface="Sakkal Majalla" panose="02000000000000000000" pitchFamily="2" charset="-78"/>
              </a:rPr>
              <a:t>= </a:t>
            </a:r>
            <a:r>
              <a:rPr lang="ar-BH" sz="3200" dirty="0">
                <a:solidFill>
                  <a:srgbClr val="FF0000"/>
                </a:solidFill>
                <a:latin typeface="Sakkal Majalla" panose="02000000000000000000" pitchFamily="2" charset="-78"/>
                <a:cs typeface="Sakkal Majalla" panose="02000000000000000000" pitchFamily="2" charset="-78"/>
              </a:rPr>
              <a:t>ض</a:t>
            </a:r>
            <a:r>
              <a:rPr lang="ar-BH" sz="3200" dirty="0">
                <a:solidFill>
                  <a:srgbClr val="FF00FF"/>
                </a:solidFill>
                <a:latin typeface="Sakkal Majalla" panose="02000000000000000000" pitchFamily="2" charset="-78"/>
                <a:cs typeface="Sakkal Majalla" panose="02000000000000000000" pitchFamily="2" charset="-78"/>
              </a:rPr>
              <a:t> + 3</a:t>
            </a:r>
            <a:endParaRPr lang="en-US" sz="3200"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05F92BBB-4120-4115-ABFC-A3CC73CF4E98}"/>
              </a:ext>
            </a:extLst>
          </p:cNvPr>
          <p:cNvSpPr txBox="1"/>
          <p:nvPr/>
        </p:nvSpPr>
        <p:spPr>
          <a:xfrm>
            <a:off x="5207346" y="1712465"/>
            <a:ext cx="3413960"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t>طول سطح اللوحة = </a:t>
            </a:r>
            <a:r>
              <a:rPr lang="ar-BH" dirty="0">
                <a:solidFill>
                  <a:srgbClr val="FF0000"/>
                </a:solidFill>
              </a:rPr>
              <a:t>ض</a:t>
            </a:r>
            <a:r>
              <a:rPr lang="ar-BH" dirty="0">
                <a:solidFill>
                  <a:srgbClr val="FF00FF"/>
                </a:solidFill>
              </a:rPr>
              <a:t> + 1</a:t>
            </a:r>
            <a:endParaRPr lang="en-US" dirty="0">
              <a:solidFill>
                <a:srgbClr val="FF00FF"/>
              </a:solidFill>
            </a:endParaRPr>
          </a:p>
        </p:txBody>
      </p:sp>
      <p:sp>
        <p:nvSpPr>
          <p:cNvPr id="33" name="TextBox 32">
            <a:extLst>
              <a:ext uri="{FF2B5EF4-FFF2-40B4-BE49-F238E27FC236}">
                <a16:creationId xmlns:a16="http://schemas.microsoft.com/office/drawing/2014/main" id="{CC0DD944-9CEF-49F7-8795-9F98213D7E80}"/>
              </a:ext>
            </a:extLst>
          </p:cNvPr>
          <p:cNvSpPr txBox="1"/>
          <p:nvPr/>
        </p:nvSpPr>
        <p:spPr>
          <a:xfrm>
            <a:off x="5870916" y="3362037"/>
            <a:ext cx="1605936"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solidFill>
                  <a:srgbClr val="FF0000"/>
                </a:solidFill>
              </a:rPr>
              <a:t>ض</a:t>
            </a:r>
            <a:r>
              <a:rPr lang="ar-BH" baseline="30000" dirty="0"/>
              <a:t>٢ </a:t>
            </a:r>
            <a:r>
              <a:rPr lang="ar-BH" dirty="0"/>
              <a:t>+  </a:t>
            </a:r>
            <a:r>
              <a:rPr lang="ar-BH" dirty="0">
                <a:solidFill>
                  <a:srgbClr val="FF00FF"/>
                </a:solidFill>
              </a:rPr>
              <a:t>3</a:t>
            </a:r>
            <a:r>
              <a:rPr lang="ar-BH" dirty="0">
                <a:solidFill>
                  <a:srgbClr val="FF0000"/>
                </a:solidFill>
              </a:rPr>
              <a:t>ض</a:t>
            </a:r>
            <a:endParaRPr lang="en-US" dirty="0"/>
          </a:p>
        </p:txBody>
      </p:sp>
      <p:sp>
        <p:nvSpPr>
          <p:cNvPr id="9" name="Arc 8">
            <a:extLst>
              <a:ext uri="{FF2B5EF4-FFF2-40B4-BE49-F238E27FC236}">
                <a16:creationId xmlns:a16="http://schemas.microsoft.com/office/drawing/2014/main" id="{5DDD4881-B86C-4BE3-BB24-AFEBF75CE3DA}"/>
              </a:ext>
            </a:extLst>
          </p:cNvPr>
          <p:cNvSpPr/>
          <p:nvPr/>
        </p:nvSpPr>
        <p:spPr>
          <a:xfrm>
            <a:off x="6654296" y="2825503"/>
            <a:ext cx="534155" cy="527584"/>
          </a:xfrm>
          <a:prstGeom prst="arc">
            <a:avLst>
              <a:gd name="adj1" fmla="val 12610038"/>
              <a:gd name="adj2" fmla="val 20407670"/>
            </a:avLst>
          </a:prstGeom>
          <a:ln w="1905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D49582B5-237A-4510-8439-9041851C9E2F}"/>
              </a:ext>
            </a:extLst>
          </p:cNvPr>
          <p:cNvSpPr/>
          <p:nvPr/>
        </p:nvSpPr>
        <p:spPr>
          <a:xfrm>
            <a:off x="6224266" y="2729470"/>
            <a:ext cx="962111" cy="730176"/>
          </a:xfrm>
          <a:prstGeom prst="arc">
            <a:avLst>
              <a:gd name="adj1" fmla="val 12290598"/>
              <a:gd name="adj2" fmla="val 20806931"/>
            </a:avLst>
          </a:prstGeom>
          <a:ln w="1905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77A51E00-F15F-42DA-B036-70892314A18B}"/>
              </a:ext>
            </a:extLst>
          </p:cNvPr>
          <p:cNvSpPr txBox="1"/>
          <p:nvPr/>
        </p:nvSpPr>
        <p:spPr>
          <a:xfrm>
            <a:off x="4765579" y="1712464"/>
            <a:ext cx="636460" cy="584775"/>
          </a:xfrm>
          <a:prstGeom prst="rect">
            <a:avLst/>
          </a:prstGeom>
          <a:noFill/>
        </p:spPr>
        <p:txBody>
          <a:bodyPr wrap="square">
            <a:spAutoFit/>
          </a:bodyPr>
          <a:lstStyle>
            <a:defPPr>
              <a:defRPr lang="en-US"/>
            </a:defPPr>
            <a:lvl1pPr algn="r" rtl="1">
              <a:defRPr sz="3200">
                <a:solidFill>
                  <a:srgbClr val="0C6DFF"/>
                </a:solidFill>
                <a:latin typeface="Sakkal Majalla" panose="02000000000000000000" pitchFamily="2" charset="-78"/>
                <a:cs typeface="Sakkal Majalla" panose="02000000000000000000" pitchFamily="2" charset="-78"/>
              </a:defRPr>
            </a:lvl1pPr>
          </a:lstStyle>
          <a:p>
            <a:r>
              <a:rPr lang="ar-BH" dirty="0">
                <a:solidFill>
                  <a:srgbClr val="FF00FF"/>
                </a:solidFill>
              </a:rPr>
              <a:t>+ 2</a:t>
            </a:r>
            <a:endParaRPr lang="en-US" dirty="0">
              <a:solidFill>
                <a:srgbClr val="FF00FF"/>
              </a:solidFill>
            </a:endParaRPr>
          </a:p>
        </p:txBody>
      </p:sp>
    </p:spTree>
    <p:extLst>
      <p:ext uri="{BB962C8B-B14F-4D97-AF65-F5344CB8AC3E}">
        <p14:creationId xmlns:p14="http://schemas.microsoft.com/office/powerpoint/2010/main" val="586392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righ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right)">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500"/>
                                        <p:tgtEl>
                                          <p:spTgt spid="9"/>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right)">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1000"/>
                                        <p:tgtEl>
                                          <p:spTgt spid="75"/>
                                        </p:tgtEl>
                                      </p:cBhvr>
                                    </p:animEffect>
                                    <p:anim calcmode="lin" valueType="num">
                                      <p:cBhvr>
                                        <p:cTn id="57" dur="1000" fill="hold"/>
                                        <p:tgtEl>
                                          <p:spTgt spid="75"/>
                                        </p:tgtEl>
                                        <p:attrNameLst>
                                          <p:attrName>ppt_x</p:attrName>
                                        </p:attrNameLst>
                                      </p:cBhvr>
                                      <p:tavLst>
                                        <p:tav tm="0">
                                          <p:val>
                                            <p:strVal val="#ppt_x"/>
                                          </p:val>
                                        </p:tav>
                                        <p:tav tm="100000">
                                          <p:val>
                                            <p:strVal val="#ppt_x"/>
                                          </p:val>
                                        </p:tav>
                                      </p:tavLst>
                                    </p:anim>
                                    <p:anim calcmode="lin" valueType="num">
                                      <p:cBhvr>
                                        <p:cTn id="5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1000"/>
                                        <p:tgtEl>
                                          <p:spTgt spid="82"/>
                                        </p:tgtEl>
                                      </p:cBhvr>
                                    </p:animEffect>
                                    <p:anim calcmode="lin" valueType="num">
                                      <p:cBhvr>
                                        <p:cTn id="71" dur="1000" fill="hold"/>
                                        <p:tgtEl>
                                          <p:spTgt spid="82"/>
                                        </p:tgtEl>
                                        <p:attrNameLst>
                                          <p:attrName>ppt_x</p:attrName>
                                        </p:attrNameLst>
                                      </p:cBhvr>
                                      <p:tavLst>
                                        <p:tav tm="0">
                                          <p:val>
                                            <p:strVal val="#ppt_x"/>
                                          </p:val>
                                        </p:tav>
                                        <p:tav tm="100000">
                                          <p:val>
                                            <p:strVal val="#ppt_x"/>
                                          </p:val>
                                        </p:tav>
                                      </p:tavLst>
                                    </p:anim>
                                    <p:anim calcmode="lin" valueType="num">
                                      <p:cBhvr>
                                        <p:cTn id="72"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1000"/>
                                        <p:tgtEl>
                                          <p:spTgt spid="83"/>
                                        </p:tgtEl>
                                      </p:cBhvr>
                                    </p:animEffect>
                                    <p:anim calcmode="lin" valueType="num">
                                      <p:cBhvr>
                                        <p:cTn id="78" dur="1000" fill="hold"/>
                                        <p:tgtEl>
                                          <p:spTgt spid="83"/>
                                        </p:tgtEl>
                                        <p:attrNameLst>
                                          <p:attrName>ppt_x</p:attrName>
                                        </p:attrNameLst>
                                      </p:cBhvr>
                                      <p:tavLst>
                                        <p:tav tm="0">
                                          <p:val>
                                            <p:strVal val="#ppt_x"/>
                                          </p:val>
                                        </p:tav>
                                        <p:tav tm="100000">
                                          <p:val>
                                            <p:strVal val="#ppt_x"/>
                                          </p:val>
                                        </p:tav>
                                      </p:tavLst>
                                    </p:anim>
                                    <p:anim calcmode="lin" valueType="num">
                                      <p:cBhvr>
                                        <p:cTn id="7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1000"/>
                                        <p:tgtEl>
                                          <p:spTgt spid="84"/>
                                        </p:tgtEl>
                                      </p:cBhvr>
                                    </p:animEffect>
                                    <p:anim calcmode="lin" valueType="num">
                                      <p:cBhvr>
                                        <p:cTn id="85" dur="1000" fill="hold"/>
                                        <p:tgtEl>
                                          <p:spTgt spid="84"/>
                                        </p:tgtEl>
                                        <p:attrNameLst>
                                          <p:attrName>ppt_x</p:attrName>
                                        </p:attrNameLst>
                                      </p:cBhvr>
                                      <p:tavLst>
                                        <p:tav tm="0">
                                          <p:val>
                                            <p:strVal val="#ppt_x"/>
                                          </p:val>
                                        </p:tav>
                                        <p:tav tm="100000">
                                          <p:val>
                                            <p:strVal val="#ppt_x"/>
                                          </p:val>
                                        </p:tav>
                                      </p:tavLst>
                                    </p:anim>
                                    <p:anim calcmode="lin" valueType="num">
                                      <p:cBhvr>
                                        <p:cTn id="8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wipe(right)">
                                      <p:cBhvr>
                                        <p:cTn id="9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1" grpId="0"/>
      <p:bldP spid="75" grpId="0"/>
      <p:bldP spid="81" grpId="0"/>
      <p:bldP spid="82" grpId="0"/>
      <p:bldP spid="83" grpId="0"/>
      <p:bldP spid="84" grpId="0"/>
      <p:bldP spid="85" grpId="0"/>
      <p:bldP spid="86" grpId="0"/>
      <p:bldP spid="25" grpId="0"/>
      <p:bldP spid="26" grpId="0"/>
      <p:bldP spid="33" grpId="0"/>
      <p:bldP spid="9" grpId="0" animBg="1"/>
      <p:bldP spid="35" grpId="0" animBg="1"/>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950754"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449172"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3دقائق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1FC8EE2E-031B-458F-9AAF-28D079244015}"/>
              </a:ext>
            </a:extLst>
          </p:cNvPr>
          <p:cNvSpPr txBox="1"/>
          <p:nvPr/>
        </p:nvSpPr>
        <p:spPr>
          <a:xfrm>
            <a:off x="227478" y="440540"/>
            <a:ext cx="9243949" cy="1200329"/>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متوازي أضلاع ارتفاعه أقل من طول قاعدته بـ  3 سم، ومساحته 88 سم</a:t>
            </a:r>
            <a:r>
              <a:rPr lang="ar-BH" sz="3600" baseline="30000" dirty="0">
                <a:latin typeface="Sakkal Majalla" panose="02000000000000000000" pitchFamily="2" charset="-78"/>
                <a:cs typeface="Sakkal Majalla" panose="02000000000000000000" pitchFamily="2" charset="-78"/>
              </a:rPr>
              <a:t>٢</a:t>
            </a:r>
            <a:r>
              <a:rPr lang="ar-BH" sz="3600" dirty="0">
                <a:latin typeface="Sakkal Majalla" panose="02000000000000000000" pitchFamily="2" charset="-78"/>
                <a:cs typeface="Sakkal Majalla" panose="02000000000000000000" pitchFamily="2" charset="-78"/>
              </a:rPr>
              <a:t>  فما ارتفاعه؟ </a:t>
            </a:r>
            <a:endParaRPr lang="en-US" sz="3600" dirty="0">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0DCDDEED-6A14-4568-A5EC-858221CECF02}"/>
              </a:ext>
            </a:extLst>
          </p:cNvPr>
          <p:cNvSpPr/>
          <p:nvPr/>
        </p:nvSpPr>
        <p:spPr>
          <a:xfrm>
            <a:off x="227478" y="5581778"/>
            <a:ext cx="1632144"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11 سم</a:t>
            </a:r>
            <a:endParaRPr lang="en-US" sz="3600" dirty="0">
              <a:solidFill>
                <a:srgbClr val="EA1F97"/>
              </a:solidFill>
              <a:latin typeface="Sakkal Majalla" panose="02000000000000000000" pitchFamily="2" charset="-78"/>
              <a:cs typeface="Sakkal Majalla" panose="02000000000000000000" pitchFamily="2" charset="-78"/>
            </a:endParaRPr>
          </a:p>
        </p:txBody>
      </p:sp>
      <p:sp>
        <p:nvSpPr>
          <p:cNvPr id="2" name="Parallelogram 1">
            <a:extLst>
              <a:ext uri="{FF2B5EF4-FFF2-40B4-BE49-F238E27FC236}">
                <a16:creationId xmlns:a16="http://schemas.microsoft.com/office/drawing/2014/main" id="{4BD919C4-5D3D-437A-A3F4-9F273A8D9F93}"/>
              </a:ext>
            </a:extLst>
          </p:cNvPr>
          <p:cNvSpPr/>
          <p:nvPr/>
        </p:nvSpPr>
        <p:spPr>
          <a:xfrm>
            <a:off x="950754" y="1640869"/>
            <a:ext cx="2431273" cy="1052227"/>
          </a:xfrm>
          <a:prstGeom prst="parallelogram">
            <a:avLst/>
          </a:prstGeom>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A6487C8-BCF0-4E96-BF54-D945F1A246D2}"/>
              </a:ext>
            </a:extLst>
          </p:cNvPr>
          <p:cNvCxnSpPr/>
          <p:nvPr/>
        </p:nvCxnSpPr>
        <p:spPr>
          <a:xfrm>
            <a:off x="1227551" y="1640869"/>
            <a:ext cx="0" cy="105222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95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D0EE7C4B-F41D-4EAA-BD74-72828F7DA7E1}"/>
              </a:ext>
            </a:extLst>
          </p:cNvPr>
          <p:cNvSpPr txBox="1"/>
          <p:nvPr/>
        </p:nvSpPr>
        <p:spPr>
          <a:xfrm>
            <a:off x="3837160" y="548829"/>
            <a:ext cx="4517679" cy="10445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r>
              <a:rPr lang="ar-BH" sz="4400" dirty="0">
                <a:latin typeface="Sakkal Majalla" panose="02000000000000000000" pitchFamily="2" charset="-78"/>
                <a:cs typeface="Sakkal Majalla" panose="02000000000000000000" pitchFamily="2" charset="-78"/>
              </a:rPr>
              <a:t>سينقسم هذا الدرس إلى</a:t>
            </a:r>
            <a:endParaRPr lang="hi-IN" altLang="en-US" sz="4400" dirty="0">
              <a:solidFill>
                <a:schemeClr val="accent2">
                  <a:lumMod val="50000"/>
                </a:schemeClr>
              </a:solidFill>
              <a:latin typeface="Sakkal Majalla" panose="02000000000000000000" pitchFamily="2" charset="-78"/>
              <a:cs typeface="Sakkal Majalla" panose="02000000000000000000" pitchFamily="2" charset="-78"/>
            </a:endParaRPr>
          </a:p>
        </p:txBody>
      </p:sp>
      <p:sp>
        <p:nvSpPr>
          <p:cNvPr id="3" name="Right Brace 2">
            <a:extLst>
              <a:ext uri="{FF2B5EF4-FFF2-40B4-BE49-F238E27FC236}">
                <a16:creationId xmlns:a16="http://schemas.microsoft.com/office/drawing/2014/main" id="{4B25AB34-BC90-42E7-8F26-058E3F6A23A7}"/>
              </a:ext>
            </a:extLst>
          </p:cNvPr>
          <p:cNvSpPr/>
          <p:nvPr/>
        </p:nvSpPr>
        <p:spPr>
          <a:xfrm rot="16200000">
            <a:off x="5279680" y="-2261861"/>
            <a:ext cx="1336895" cy="8365405"/>
          </a:xfrm>
          <a:prstGeom prst="rightBrace">
            <a:avLst>
              <a:gd name="adj1" fmla="val 36513"/>
              <a:gd name="adj2" fmla="val 50000"/>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 name="Text Box 61">
            <a:extLst>
              <a:ext uri="{FF2B5EF4-FFF2-40B4-BE49-F238E27FC236}">
                <a16:creationId xmlns:a16="http://schemas.microsoft.com/office/drawing/2014/main" id="{562E6080-B466-4FBA-AD75-26FDFC3495BC}"/>
              </a:ext>
            </a:extLst>
          </p:cNvPr>
          <p:cNvSpPr txBox="1"/>
          <p:nvPr/>
        </p:nvSpPr>
        <p:spPr>
          <a:xfrm>
            <a:off x="8487626" y="2589290"/>
            <a:ext cx="3286408" cy="16794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r>
              <a:rPr lang="ar-BH" sz="3600" dirty="0">
                <a:solidFill>
                  <a:srgbClr val="0C6DFF"/>
                </a:solidFill>
                <a:latin typeface="Sakkal Majalla" panose="02000000000000000000" pitchFamily="2" charset="-78"/>
                <a:cs typeface="Sakkal Majalla" panose="02000000000000000000" pitchFamily="2" charset="-78"/>
              </a:rPr>
              <a:t>تحليل ثلاثية حدود</a:t>
            </a:r>
          </a:p>
          <a:p>
            <a:pPr algn="ctr" rtl="1"/>
            <a:r>
              <a:rPr lang="ar-BH" sz="3600" dirty="0">
                <a:latin typeface="Sakkal Majalla" panose="02000000000000000000" pitchFamily="2" charset="-78"/>
                <a:cs typeface="Sakkal Majalla" panose="02000000000000000000" pitchFamily="2" charset="-78"/>
              </a:rPr>
              <a:t>على الصورة: س</a:t>
            </a:r>
            <a:r>
              <a:rPr lang="ar-BH" sz="36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 </a:t>
            </a:r>
            <a:r>
              <a:rPr lang="ar-BH" sz="3600" dirty="0">
                <a:solidFill>
                  <a:srgbClr val="FF00FF"/>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س + </a:t>
            </a:r>
            <a:r>
              <a:rPr lang="ar-BH" sz="3600" dirty="0">
                <a:solidFill>
                  <a:srgbClr val="FF0000"/>
                </a:solidFill>
                <a:latin typeface="Sakkal Majalla" panose="02000000000000000000" pitchFamily="2" charset="-78"/>
                <a:cs typeface="Sakkal Majalla" panose="02000000000000000000" pitchFamily="2" charset="-78"/>
              </a:rPr>
              <a:t>حـ</a:t>
            </a:r>
            <a:r>
              <a:rPr lang="ar-BH" sz="3600" dirty="0">
                <a:solidFill>
                  <a:srgbClr val="0C6DFF"/>
                </a:solidFill>
                <a:latin typeface="Sakkal Majalla" panose="02000000000000000000" pitchFamily="2" charset="-78"/>
                <a:cs typeface="Sakkal Majalla" panose="02000000000000000000" pitchFamily="2" charset="-78"/>
              </a:rPr>
              <a:t> </a:t>
            </a:r>
            <a:endParaRPr lang="hi-IN" altLang="en-US" sz="3600" dirty="0">
              <a:solidFill>
                <a:srgbClr val="0C6DFF"/>
              </a:solidFill>
              <a:latin typeface="Sakkal Majalla" panose="02000000000000000000" pitchFamily="2" charset="-78"/>
              <a:cs typeface="Sakkal Majalla" panose="02000000000000000000" pitchFamily="2" charset="-78"/>
            </a:endParaRPr>
          </a:p>
        </p:txBody>
      </p:sp>
      <p:sp>
        <p:nvSpPr>
          <p:cNvPr id="5" name="Text Box 61">
            <a:extLst>
              <a:ext uri="{FF2B5EF4-FFF2-40B4-BE49-F238E27FC236}">
                <a16:creationId xmlns:a16="http://schemas.microsoft.com/office/drawing/2014/main" id="{FC589EE8-0A0E-437A-882D-7FB8F2DEB16F}"/>
              </a:ext>
            </a:extLst>
          </p:cNvPr>
          <p:cNvSpPr txBox="1"/>
          <p:nvPr/>
        </p:nvSpPr>
        <p:spPr>
          <a:xfrm>
            <a:off x="98082" y="2589290"/>
            <a:ext cx="3286408" cy="19827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r>
              <a:rPr lang="ar-BH" sz="3600" dirty="0">
                <a:solidFill>
                  <a:srgbClr val="FF0000"/>
                </a:solidFill>
                <a:latin typeface="Sakkal Majalla" panose="02000000000000000000" pitchFamily="2" charset="-78"/>
                <a:cs typeface="Sakkal Majalla" panose="02000000000000000000" pitchFamily="2" charset="-78"/>
              </a:rPr>
              <a:t>حلّ معادلة تربيعية</a:t>
            </a:r>
          </a:p>
          <a:p>
            <a:pPr algn="ctr" rtl="1"/>
            <a:r>
              <a:rPr lang="ar-BH" sz="3600" dirty="0">
                <a:latin typeface="Sakkal Majalla" panose="02000000000000000000" pitchFamily="2" charset="-78"/>
                <a:cs typeface="Sakkal Majalla" panose="02000000000000000000" pitchFamily="2" charset="-78"/>
              </a:rPr>
              <a:t>على الصورة: س</a:t>
            </a:r>
            <a:r>
              <a:rPr lang="ar-BH" sz="36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 </a:t>
            </a:r>
            <a:r>
              <a:rPr lang="ar-BH" sz="3600" dirty="0">
                <a:solidFill>
                  <a:srgbClr val="FF00FF"/>
                </a:solidFill>
                <a:latin typeface="Sakkal Majalla" panose="02000000000000000000" pitchFamily="2" charset="-78"/>
                <a:cs typeface="Sakkal Majalla" panose="02000000000000000000" pitchFamily="2" charset="-78"/>
              </a:rPr>
              <a:t>ب</a:t>
            </a:r>
            <a:r>
              <a:rPr lang="ar-BH" sz="3600" dirty="0">
                <a:latin typeface="Sakkal Majalla" panose="02000000000000000000" pitchFamily="2" charset="-78"/>
                <a:cs typeface="Sakkal Majalla" panose="02000000000000000000" pitchFamily="2" charset="-78"/>
              </a:rPr>
              <a:t> س + </a:t>
            </a:r>
            <a:r>
              <a:rPr lang="ar-BH" sz="3600" dirty="0">
                <a:solidFill>
                  <a:srgbClr val="FF0000"/>
                </a:solidFill>
                <a:latin typeface="Sakkal Majalla" panose="02000000000000000000" pitchFamily="2" charset="-78"/>
                <a:cs typeface="Sakkal Majalla" panose="02000000000000000000" pitchFamily="2" charset="-78"/>
              </a:rPr>
              <a:t>حـ</a:t>
            </a:r>
            <a:r>
              <a:rPr lang="ar-BH" sz="3600" dirty="0">
                <a:solidFill>
                  <a:srgbClr val="0C6DFF"/>
                </a:solidFill>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 0</a:t>
            </a:r>
            <a:endParaRPr lang="hi-IN" altLang="en-US" sz="3600" dirty="0">
              <a:latin typeface="Sakkal Majalla" panose="02000000000000000000" pitchFamily="2" charset="-78"/>
              <a:cs typeface="Sakkal Majalla" panose="02000000000000000000" pitchFamily="2" charset="-78"/>
            </a:endParaRPr>
          </a:p>
          <a:p>
            <a:pPr algn="ctr" rtl="1"/>
            <a:r>
              <a:rPr lang="ar-BH" sz="3600" dirty="0">
                <a:solidFill>
                  <a:srgbClr val="FF0000"/>
                </a:solidFill>
                <a:latin typeface="Sakkal Majalla" panose="02000000000000000000" pitchFamily="2" charset="-78"/>
                <a:cs typeface="Sakkal Majalla" panose="02000000000000000000" pitchFamily="2" charset="-78"/>
              </a:rPr>
              <a:t> </a:t>
            </a:r>
            <a:endParaRPr lang="hi-IN" altLang="en-US" sz="3600" dirty="0">
              <a:solidFill>
                <a:srgbClr val="FF0000"/>
              </a:solidFill>
              <a:latin typeface="Sakkal Majalla" panose="02000000000000000000" pitchFamily="2" charset="-78"/>
              <a:cs typeface="Sakkal Majalla" panose="02000000000000000000" pitchFamily="2" charset="-78"/>
            </a:endParaRPr>
          </a:p>
        </p:txBody>
      </p:sp>
      <p:sp>
        <p:nvSpPr>
          <p:cNvPr id="6" name="Oval 5">
            <a:extLst>
              <a:ext uri="{FF2B5EF4-FFF2-40B4-BE49-F238E27FC236}">
                <a16:creationId xmlns:a16="http://schemas.microsoft.com/office/drawing/2014/main" id="{AA32DC8D-100F-48A0-9427-BAD27EEF2544}"/>
              </a:ext>
            </a:extLst>
          </p:cNvPr>
          <p:cNvSpPr/>
          <p:nvPr/>
        </p:nvSpPr>
        <p:spPr>
          <a:xfrm>
            <a:off x="8354839" y="2493754"/>
            <a:ext cx="3419195" cy="167942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1">
            <a:extLst>
              <a:ext uri="{FF2B5EF4-FFF2-40B4-BE49-F238E27FC236}">
                <a16:creationId xmlns:a16="http://schemas.microsoft.com/office/drawing/2014/main" id="{E6DF72E6-72E8-4FD2-A61A-AB16E6FF5EB4}"/>
              </a:ext>
            </a:extLst>
          </p:cNvPr>
          <p:cNvSpPr txBox="1"/>
          <p:nvPr/>
        </p:nvSpPr>
        <p:spPr>
          <a:xfrm>
            <a:off x="8320560" y="4908973"/>
            <a:ext cx="3490113" cy="467350"/>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r>
              <a:rPr lang="ar-BH" altLang="en-US" sz="2800" dirty="0">
                <a:solidFill>
                  <a:schemeClr val="bg1"/>
                </a:solidFill>
                <a:latin typeface="Sakkal Majalla" panose="02000000000000000000" pitchFamily="2" charset="-78"/>
                <a:cs typeface="Sakkal Majalla" panose="02000000000000000000" pitchFamily="2" charset="-78"/>
              </a:rPr>
              <a:t>أولًا: نستعرض تحليل </a:t>
            </a:r>
            <a:r>
              <a:rPr lang="ar-BH" sz="2800" dirty="0">
                <a:solidFill>
                  <a:schemeClr val="bg1"/>
                </a:solidFill>
                <a:latin typeface="Sakkal Majalla" panose="02000000000000000000" pitchFamily="2" charset="-78"/>
                <a:cs typeface="Sakkal Majalla" panose="02000000000000000000" pitchFamily="2" charset="-78"/>
              </a:rPr>
              <a:t>ثلاثية حدود </a:t>
            </a:r>
            <a:endParaRPr lang="hi-IN" altLang="en-US" sz="2800" dirty="0">
              <a:solidFill>
                <a:schemeClr val="bg1"/>
              </a:solidFill>
              <a:latin typeface="Sakkal Majalla" panose="02000000000000000000" pitchFamily="2" charset="-78"/>
              <a:cs typeface="Sakkal Majalla" panose="02000000000000000000" pitchFamily="2" charset="-78"/>
            </a:endParaRPr>
          </a:p>
        </p:txBody>
      </p:sp>
      <p:cxnSp>
        <p:nvCxnSpPr>
          <p:cNvPr id="8" name="Straight Connector 7">
            <a:extLst>
              <a:ext uri="{FF2B5EF4-FFF2-40B4-BE49-F238E27FC236}">
                <a16:creationId xmlns:a16="http://schemas.microsoft.com/office/drawing/2014/main" id="{2EBEB6D0-9E15-48A3-A326-D70B7686FB11}"/>
              </a:ext>
            </a:extLst>
          </p:cNvPr>
          <p:cNvCxnSpPr>
            <a:cxnSpLocks/>
          </p:cNvCxnSpPr>
          <p:nvPr/>
        </p:nvCxnSpPr>
        <p:spPr>
          <a:xfrm flipV="1">
            <a:off x="11774034" y="4905774"/>
            <a:ext cx="0" cy="9370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01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36"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64F8188D-6CED-46EC-A950-25F9D788C465}"/>
              </a:ext>
            </a:extLst>
          </p:cNvPr>
          <p:cNvGrpSpPr/>
          <p:nvPr/>
        </p:nvGrpSpPr>
        <p:grpSpPr>
          <a:xfrm>
            <a:off x="950754" y="248907"/>
            <a:ext cx="11013767" cy="5737317"/>
            <a:chOff x="914565" y="248907"/>
            <a:chExt cx="11013767" cy="5737317"/>
          </a:xfrm>
        </p:grpSpPr>
        <p:grpSp>
          <p:nvGrpSpPr>
            <p:cNvPr id="33" name="Group 32">
              <a:extLst>
                <a:ext uri="{FF2B5EF4-FFF2-40B4-BE49-F238E27FC236}">
                  <a16:creationId xmlns:a16="http://schemas.microsoft.com/office/drawing/2014/main" id="{9C0E7620-2A7E-46B4-9A17-3D195E0BF36B}"/>
                </a:ext>
              </a:extLst>
            </p:cNvPr>
            <p:cNvGrpSpPr/>
            <p:nvPr/>
          </p:nvGrpSpPr>
          <p:grpSpPr>
            <a:xfrm>
              <a:off x="914565" y="279272"/>
              <a:ext cx="11013767" cy="5706952"/>
              <a:chOff x="0" y="-1"/>
              <a:chExt cx="5471381" cy="3118653"/>
            </a:xfrm>
            <a:solidFill>
              <a:srgbClr val="00B0F0"/>
            </a:solidFill>
          </p:grpSpPr>
          <p:cxnSp>
            <p:nvCxnSpPr>
              <p:cNvPr id="37" name="Straight Connector 36">
                <a:extLst>
                  <a:ext uri="{FF2B5EF4-FFF2-40B4-BE49-F238E27FC236}">
                    <a16:creationId xmlns:a16="http://schemas.microsoft.com/office/drawing/2014/main" id="{EF8CB334-61B2-4B14-B98C-A1473E8DF52F}"/>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35DF5B-6B0D-4031-8062-8C4F552CCCFF}"/>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9E1A3698-929D-4D54-B5DB-D26117A10CB3}"/>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 name="Group 33">
              <a:extLst>
                <a:ext uri="{FF2B5EF4-FFF2-40B4-BE49-F238E27FC236}">
                  <a16:creationId xmlns:a16="http://schemas.microsoft.com/office/drawing/2014/main" id="{557713DC-A20E-467F-A1BD-68F8056D57D1}"/>
                </a:ext>
              </a:extLst>
            </p:cNvPr>
            <p:cNvGrpSpPr/>
            <p:nvPr/>
          </p:nvGrpSpPr>
          <p:grpSpPr>
            <a:xfrm>
              <a:off x="9726618" y="248907"/>
              <a:ext cx="2084116" cy="777558"/>
              <a:chOff x="-22393" y="62059"/>
              <a:chExt cx="1145856" cy="427838"/>
            </a:xfrm>
          </p:grpSpPr>
          <p:sp>
            <p:nvSpPr>
              <p:cNvPr id="35" name="Rectangle: Rounded Corners 34">
                <a:extLst>
                  <a:ext uri="{FF2B5EF4-FFF2-40B4-BE49-F238E27FC236}">
                    <a16:creationId xmlns:a16="http://schemas.microsoft.com/office/drawing/2014/main" id="{9C98D3A1-4F7A-4C65-845E-2CB5C88ACD71}"/>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36" name="Text Box 42">
                <a:extLst>
                  <a:ext uri="{FF2B5EF4-FFF2-40B4-BE49-F238E27FC236}">
                    <a16:creationId xmlns:a16="http://schemas.microsoft.com/office/drawing/2014/main" id="{5026FFD6-3D54-477B-9A3A-27DFCD39BB74}"/>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40" name="سداسي 3">
            <a:extLst>
              <a:ext uri="{FF2B5EF4-FFF2-40B4-BE49-F238E27FC236}">
                <a16:creationId xmlns:a16="http://schemas.microsoft.com/office/drawing/2014/main" id="{ACC7EB42-A84D-4D4F-8962-984A54C0B95B}"/>
              </a:ext>
            </a:extLst>
          </p:cNvPr>
          <p:cNvSpPr/>
          <p:nvPr/>
        </p:nvSpPr>
        <p:spPr>
          <a:xfrm>
            <a:off x="10449172"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3دقائق</a:t>
            </a:r>
            <a:endParaRPr lang="ar-SA" sz="3600" dirty="0">
              <a:solidFill>
                <a:schemeClr val="bg1"/>
              </a:solidFill>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1FC8EE2E-031B-458F-9AAF-28D079244015}"/>
              </a:ext>
            </a:extLst>
          </p:cNvPr>
          <p:cNvSpPr txBox="1"/>
          <p:nvPr/>
        </p:nvSpPr>
        <p:spPr>
          <a:xfrm>
            <a:off x="1173709" y="291681"/>
            <a:ext cx="8297718" cy="2862322"/>
          </a:xfrm>
          <a:prstGeom prst="rect">
            <a:avLst/>
          </a:prstGeom>
          <a:noFill/>
        </p:spPr>
        <p:txBody>
          <a:bodyPr wrap="square">
            <a:spAutoFit/>
          </a:bodyPr>
          <a:lstStyle/>
          <a:p>
            <a:pPr algn="r" rtl="1"/>
            <a:r>
              <a:rPr lang="ar-BH" sz="3600" dirty="0">
                <a:latin typeface="Sakkal Majalla" panose="02000000000000000000" pitchFamily="2" charset="-78"/>
                <a:cs typeface="Sakkal Majalla" panose="02000000000000000000" pitchFamily="2" charset="-78"/>
              </a:rPr>
              <a:t>اشترت لطيفة إطارًا لصورة، إلا أن الصورة كانت كبيرة جدًا بالنسبة للإطار، لذا فإنها بحاجة إلى تصغير طول الصورة وعرضها بالمقدار نفسه، على أن تصبح مساحتها نصف مساحتها الأصلية. فإذا كان بُعدا الصورة الأصلية 6 ، 8 بوصة. فما بُعدا الصورة المصغَّرة؟ </a:t>
            </a:r>
            <a:endParaRPr lang="en-US" sz="3600" dirty="0">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0DCDDEED-6A14-4568-A5EC-858221CECF02}"/>
              </a:ext>
            </a:extLst>
          </p:cNvPr>
          <p:cNvSpPr/>
          <p:nvPr/>
        </p:nvSpPr>
        <p:spPr>
          <a:xfrm>
            <a:off x="227477" y="5581778"/>
            <a:ext cx="3007029" cy="646331"/>
          </a:xfrm>
          <a:prstGeom prst="rect">
            <a:avLst/>
          </a:prstGeom>
        </p:spPr>
        <p:txBody>
          <a:bodyPr wrap="square">
            <a:spAutoFit/>
          </a:bodyPr>
          <a:lstStyle/>
          <a:p>
            <a:pPr algn="r" rtl="1"/>
            <a:r>
              <a:rPr lang="ar-BH" sz="3600" dirty="0">
                <a:solidFill>
                  <a:srgbClr val="EA1F97"/>
                </a:solidFill>
                <a:latin typeface="Sakkal Majalla" panose="02000000000000000000" pitchFamily="2" charset="-78"/>
                <a:cs typeface="Sakkal Majalla" panose="02000000000000000000" pitchFamily="2" charset="-78"/>
              </a:rPr>
              <a:t>4 بوصات، 6 بوصة.</a:t>
            </a:r>
            <a:endParaRPr lang="en-US" sz="3600" dirty="0">
              <a:solidFill>
                <a:srgbClr val="EA1F97"/>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7033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F08B9-7D6A-4179-9911-663529EBCDC1}"/>
              </a:ext>
            </a:extLst>
          </p:cNvPr>
          <p:cNvSpPr/>
          <p:nvPr/>
        </p:nvSpPr>
        <p:spPr>
          <a:xfrm>
            <a:off x="694006" y="2231417"/>
            <a:ext cx="10803988" cy="2785378"/>
          </a:xfrm>
          <a:prstGeom prst="rect">
            <a:avLst/>
          </a:prstGeom>
          <a:ln>
            <a:noFill/>
          </a:ln>
        </p:spPr>
        <p:txBody>
          <a:bodyPr wrap="square">
            <a:spAutoFit/>
          </a:bodyPr>
          <a:lstStyle/>
          <a:p>
            <a:pPr algn="ctr" rtl="1">
              <a:lnSpc>
                <a:spcPct val="150000"/>
              </a:lnSpc>
            </a:pPr>
            <a:r>
              <a:rPr lang="ar-BH" sz="4000" dirty="0">
                <a:latin typeface="Sakkal Majalla" panose="02000000000000000000" pitchFamily="2" charset="-78"/>
                <a:cs typeface="Sakkal Majalla" panose="02000000000000000000" pitchFamily="2" charset="-78"/>
              </a:rPr>
              <a:t>لمزيد من التمارين يُمكنك الرجوع إلى </a:t>
            </a:r>
          </a:p>
          <a:p>
            <a:pPr algn="ctr" rtl="1">
              <a:lnSpc>
                <a:spcPct val="150000"/>
              </a:lnSpc>
            </a:pPr>
            <a:r>
              <a:rPr lang="ar-BH" sz="4000" dirty="0">
                <a:latin typeface="Sakkal Majalla" panose="02000000000000000000" pitchFamily="2" charset="-78"/>
                <a:cs typeface="Sakkal Majalla" panose="02000000000000000000" pitchFamily="2" charset="-78"/>
              </a:rPr>
              <a:t>كتاب الرياضيات للصف الثالث الإعدادي – الجزء الثاني </a:t>
            </a:r>
          </a:p>
          <a:p>
            <a:pPr algn="ctr" rtl="1">
              <a:lnSpc>
                <a:spcPct val="150000"/>
              </a:lnSpc>
            </a:pPr>
            <a:r>
              <a:rPr lang="ar-BH" sz="4000" dirty="0">
                <a:solidFill>
                  <a:srgbClr val="FF0000"/>
                </a:solidFill>
                <a:latin typeface="Sakkal Majalla" panose="02000000000000000000" pitchFamily="2" charset="-78"/>
                <a:cs typeface="Sakkal Majalla" panose="02000000000000000000" pitchFamily="2" charset="-78"/>
              </a:rPr>
              <a:t>صفحة: 69، 70</a:t>
            </a:r>
            <a:endParaRPr lang="en-US" sz="4000" dirty="0">
              <a:solidFill>
                <a:srgbClr val="FF0000"/>
              </a:solidFill>
              <a:latin typeface="Sakkal Majalla" panose="02000000000000000000" pitchFamily="2" charset="-78"/>
              <a:cs typeface="Sakkal Majalla" panose="02000000000000000000" pitchFamily="2" charset="-78"/>
            </a:endParaRPr>
          </a:p>
        </p:txBody>
      </p:sp>
      <p:grpSp>
        <p:nvGrpSpPr>
          <p:cNvPr id="7" name="Group 6">
            <a:extLst>
              <a:ext uri="{FF2B5EF4-FFF2-40B4-BE49-F238E27FC236}">
                <a16:creationId xmlns:a16="http://schemas.microsoft.com/office/drawing/2014/main" id="{B09A205F-2194-47C7-A7D1-3D06CE3C42D8}"/>
              </a:ext>
            </a:extLst>
          </p:cNvPr>
          <p:cNvGrpSpPr/>
          <p:nvPr/>
        </p:nvGrpSpPr>
        <p:grpSpPr>
          <a:xfrm>
            <a:off x="1026943" y="468349"/>
            <a:ext cx="10803988" cy="769441"/>
            <a:chOff x="1181686" y="2061031"/>
            <a:chExt cx="10803988" cy="769441"/>
          </a:xfrm>
        </p:grpSpPr>
        <p:sp>
          <p:nvSpPr>
            <p:cNvPr id="5" name="Rectangle: Rounded Corners 4">
              <a:extLst>
                <a:ext uri="{FF2B5EF4-FFF2-40B4-BE49-F238E27FC236}">
                  <a16:creationId xmlns:a16="http://schemas.microsoft.com/office/drawing/2014/main" id="{2308C8CB-2EB2-4F25-8A6B-37C105FA6F71}"/>
                </a:ext>
              </a:extLst>
            </p:cNvPr>
            <p:cNvSpPr/>
            <p:nvPr/>
          </p:nvSpPr>
          <p:spPr>
            <a:xfrm>
              <a:off x="1181686" y="2160974"/>
              <a:ext cx="10803988" cy="537513"/>
            </a:xfrm>
            <a:custGeom>
              <a:avLst/>
              <a:gdLst>
                <a:gd name="connsiteX0" fmla="*/ 0 w 6569612"/>
                <a:gd name="connsiteY0" fmla="*/ 93787 h 562708"/>
                <a:gd name="connsiteX1" fmla="*/ 93787 w 6569612"/>
                <a:gd name="connsiteY1" fmla="*/ 0 h 562708"/>
                <a:gd name="connsiteX2" fmla="*/ 6475825 w 6569612"/>
                <a:gd name="connsiteY2" fmla="*/ 0 h 562708"/>
                <a:gd name="connsiteX3" fmla="*/ 6569612 w 6569612"/>
                <a:gd name="connsiteY3" fmla="*/ 93787 h 562708"/>
                <a:gd name="connsiteX4" fmla="*/ 6569612 w 6569612"/>
                <a:gd name="connsiteY4" fmla="*/ 468921 h 562708"/>
                <a:gd name="connsiteX5" fmla="*/ 6475825 w 6569612"/>
                <a:gd name="connsiteY5" fmla="*/ 562708 h 562708"/>
                <a:gd name="connsiteX6" fmla="*/ 93787 w 6569612"/>
                <a:gd name="connsiteY6" fmla="*/ 562708 h 562708"/>
                <a:gd name="connsiteX7" fmla="*/ 0 w 6569612"/>
                <a:gd name="connsiteY7" fmla="*/ 468921 h 562708"/>
                <a:gd name="connsiteX8" fmla="*/ 0 w 6569612"/>
                <a:gd name="connsiteY8" fmla="*/ 93787 h 562708"/>
                <a:gd name="connsiteX0" fmla="*/ 0 w 13054818"/>
                <a:gd name="connsiteY0" fmla="*/ 65652 h 562708"/>
                <a:gd name="connsiteX1" fmla="*/ 6578993 w 13054818"/>
                <a:gd name="connsiteY1" fmla="*/ 0 h 562708"/>
                <a:gd name="connsiteX2" fmla="*/ 12961031 w 13054818"/>
                <a:gd name="connsiteY2" fmla="*/ 0 h 562708"/>
                <a:gd name="connsiteX3" fmla="*/ 13054818 w 13054818"/>
                <a:gd name="connsiteY3" fmla="*/ 93787 h 562708"/>
                <a:gd name="connsiteX4" fmla="*/ 13054818 w 13054818"/>
                <a:gd name="connsiteY4" fmla="*/ 468921 h 562708"/>
                <a:gd name="connsiteX5" fmla="*/ 12961031 w 13054818"/>
                <a:gd name="connsiteY5" fmla="*/ 562708 h 562708"/>
                <a:gd name="connsiteX6" fmla="*/ 6578993 w 13054818"/>
                <a:gd name="connsiteY6" fmla="*/ 562708 h 562708"/>
                <a:gd name="connsiteX7" fmla="*/ 6485206 w 13054818"/>
                <a:gd name="connsiteY7" fmla="*/ 468921 h 562708"/>
                <a:gd name="connsiteX8" fmla="*/ 0 w 13054818"/>
                <a:gd name="connsiteY8" fmla="*/ 65652 h 562708"/>
                <a:gd name="connsiteX0" fmla="*/ 0 w 13054818"/>
                <a:gd name="connsiteY0" fmla="*/ 65652 h 562708"/>
                <a:gd name="connsiteX1" fmla="*/ 6578993 w 13054818"/>
                <a:gd name="connsiteY1" fmla="*/ 0 h 562708"/>
                <a:gd name="connsiteX2" fmla="*/ 12961031 w 13054818"/>
                <a:gd name="connsiteY2" fmla="*/ 0 h 562708"/>
                <a:gd name="connsiteX3" fmla="*/ 13054818 w 13054818"/>
                <a:gd name="connsiteY3" fmla="*/ 93787 h 562708"/>
                <a:gd name="connsiteX4" fmla="*/ 13054818 w 13054818"/>
                <a:gd name="connsiteY4" fmla="*/ 468921 h 562708"/>
                <a:gd name="connsiteX5" fmla="*/ 12961031 w 13054818"/>
                <a:gd name="connsiteY5" fmla="*/ 562708 h 562708"/>
                <a:gd name="connsiteX6" fmla="*/ 6578993 w 13054818"/>
                <a:gd name="connsiteY6" fmla="*/ 562708 h 562708"/>
                <a:gd name="connsiteX7" fmla="*/ 6133514 w 13054818"/>
                <a:gd name="connsiteY7" fmla="*/ 257905 h 562708"/>
                <a:gd name="connsiteX8" fmla="*/ 0 w 13054818"/>
                <a:gd name="connsiteY8" fmla="*/ 65652 h 562708"/>
                <a:gd name="connsiteX0" fmla="*/ 619755 w 13674573"/>
                <a:gd name="connsiteY0" fmla="*/ 65652 h 562708"/>
                <a:gd name="connsiteX1" fmla="*/ 7198748 w 13674573"/>
                <a:gd name="connsiteY1" fmla="*/ 0 h 562708"/>
                <a:gd name="connsiteX2" fmla="*/ 13580786 w 13674573"/>
                <a:gd name="connsiteY2" fmla="*/ 0 h 562708"/>
                <a:gd name="connsiteX3" fmla="*/ 13674573 w 13674573"/>
                <a:gd name="connsiteY3" fmla="*/ 93787 h 562708"/>
                <a:gd name="connsiteX4" fmla="*/ 13674573 w 13674573"/>
                <a:gd name="connsiteY4" fmla="*/ 468921 h 562708"/>
                <a:gd name="connsiteX5" fmla="*/ 13580786 w 13674573"/>
                <a:gd name="connsiteY5" fmla="*/ 562708 h 562708"/>
                <a:gd name="connsiteX6" fmla="*/ 7198748 w 13674573"/>
                <a:gd name="connsiteY6" fmla="*/ 562708 h 562708"/>
                <a:gd name="connsiteX7" fmla="*/ 6753269 w 13674573"/>
                <a:gd name="connsiteY7" fmla="*/ 257905 h 562708"/>
                <a:gd name="connsiteX8" fmla="*/ 971446 w 13674573"/>
                <a:gd name="connsiteY8" fmla="*/ 112542 h 562708"/>
                <a:gd name="connsiteX9" fmla="*/ 619755 w 13674573"/>
                <a:gd name="connsiteY9" fmla="*/ 65652 h 562708"/>
                <a:gd name="connsiteX0" fmla="*/ 772563 w 13827381"/>
                <a:gd name="connsiteY0" fmla="*/ 65652 h 562708"/>
                <a:gd name="connsiteX1" fmla="*/ 7351556 w 13827381"/>
                <a:gd name="connsiteY1" fmla="*/ 0 h 562708"/>
                <a:gd name="connsiteX2" fmla="*/ 13733594 w 13827381"/>
                <a:gd name="connsiteY2" fmla="*/ 0 h 562708"/>
                <a:gd name="connsiteX3" fmla="*/ 13827381 w 13827381"/>
                <a:gd name="connsiteY3" fmla="*/ 93787 h 562708"/>
                <a:gd name="connsiteX4" fmla="*/ 13827381 w 13827381"/>
                <a:gd name="connsiteY4" fmla="*/ 468921 h 562708"/>
                <a:gd name="connsiteX5" fmla="*/ 13733594 w 13827381"/>
                <a:gd name="connsiteY5" fmla="*/ 562708 h 562708"/>
                <a:gd name="connsiteX6" fmla="*/ 7351556 w 13827381"/>
                <a:gd name="connsiteY6" fmla="*/ 562708 h 562708"/>
                <a:gd name="connsiteX7" fmla="*/ 6906077 w 13827381"/>
                <a:gd name="connsiteY7" fmla="*/ 257905 h 562708"/>
                <a:gd name="connsiteX8" fmla="*/ 772561 w 13827381"/>
                <a:gd name="connsiteY8" fmla="*/ 239151 h 562708"/>
                <a:gd name="connsiteX9" fmla="*/ 772563 w 13827381"/>
                <a:gd name="connsiteY9" fmla="*/ 65652 h 562708"/>
                <a:gd name="connsiteX0" fmla="*/ 447469 w 13502287"/>
                <a:gd name="connsiteY0" fmla="*/ 65652 h 562708"/>
                <a:gd name="connsiteX1" fmla="*/ 7026462 w 13502287"/>
                <a:gd name="connsiteY1" fmla="*/ 0 h 562708"/>
                <a:gd name="connsiteX2" fmla="*/ 13408500 w 13502287"/>
                <a:gd name="connsiteY2" fmla="*/ 0 h 562708"/>
                <a:gd name="connsiteX3" fmla="*/ 13502287 w 13502287"/>
                <a:gd name="connsiteY3" fmla="*/ 93787 h 562708"/>
                <a:gd name="connsiteX4" fmla="*/ 13502287 w 13502287"/>
                <a:gd name="connsiteY4" fmla="*/ 468921 h 562708"/>
                <a:gd name="connsiteX5" fmla="*/ 13408500 w 13502287"/>
                <a:gd name="connsiteY5" fmla="*/ 562708 h 562708"/>
                <a:gd name="connsiteX6" fmla="*/ 7026462 w 13502287"/>
                <a:gd name="connsiteY6" fmla="*/ 562708 h 562708"/>
                <a:gd name="connsiteX7" fmla="*/ 6580983 w 13502287"/>
                <a:gd name="connsiteY7" fmla="*/ 257905 h 562708"/>
                <a:gd name="connsiteX8" fmla="*/ 447467 w 13502287"/>
                <a:gd name="connsiteY8" fmla="*/ 239151 h 562708"/>
                <a:gd name="connsiteX9" fmla="*/ 447469 w 13502287"/>
                <a:gd name="connsiteY9" fmla="*/ 65652 h 562708"/>
                <a:gd name="connsiteX0" fmla="*/ 11532 w 13066350"/>
                <a:gd name="connsiteY0" fmla="*/ 65652 h 562708"/>
                <a:gd name="connsiteX1" fmla="*/ 6590525 w 13066350"/>
                <a:gd name="connsiteY1" fmla="*/ 0 h 562708"/>
                <a:gd name="connsiteX2" fmla="*/ 12972563 w 13066350"/>
                <a:gd name="connsiteY2" fmla="*/ 0 h 562708"/>
                <a:gd name="connsiteX3" fmla="*/ 13066350 w 13066350"/>
                <a:gd name="connsiteY3" fmla="*/ 93787 h 562708"/>
                <a:gd name="connsiteX4" fmla="*/ 13066350 w 13066350"/>
                <a:gd name="connsiteY4" fmla="*/ 468921 h 562708"/>
                <a:gd name="connsiteX5" fmla="*/ 12972563 w 13066350"/>
                <a:gd name="connsiteY5" fmla="*/ 562708 h 562708"/>
                <a:gd name="connsiteX6" fmla="*/ 6590525 w 13066350"/>
                <a:gd name="connsiteY6" fmla="*/ 562708 h 562708"/>
                <a:gd name="connsiteX7" fmla="*/ 6145046 w 13066350"/>
                <a:gd name="connsiteY7" fmla="*/ 257905 h 562708"/>
                <a:gd name="connsiteX8" fmla="*/ 11530 w 13066350"/>
                <a:gd name="connsiteY8" fmla="*/ 239151 h 562708"/>
                <a:gd name="connsiteX9" fmla="*/ 11532 w 13066350"/>
                <a:gd name="connsiteY9" fmla="*/ 65652 h 562708"/>
                <a:gd name="connsiteX0" fmla="*/ 11532 w 13066350"/>
                <a:gd name="connsiteY0" fmla="*/ 65652 h 569520"/>
                <a:gd name="connsiteX1" fmla="*/ 6590525 w 13066350"/>
                <a:gd name="connsiteY1" fmla="*/ 0 h 569520"/>
                <a:gd name="connsiteX2" fmla="*/ 12972563 w 13066350"/>
                <a:gd name="connsiteY2" fmla="*/ 0 h 569520"/>
                <a:gd name="connsiteX3" fmla="*/ 13066350 w 13066350"/>
                <a:gd name="connsiteY3" fmla="*/ 93787 h 569520"/>
                <a:gd name="connsiteX4" fmla="*/ 13066350 w 13066350"/>
                <a:gd name="connsiteY4" fmla="*/ 468921 h 569520"/>
                <a:gd name="connsiteX5" fmla="*/ 12972563 w 13066350"/>
                <a:gd name="connsiteY5" fmla="*/ 562708 h 569520"/>
                <a:gd name="connsiteX6" fmla="*/ 6590525 w 13066350"/>
                <a:gd name="connsiteY6" fmla="*/ 562708 h 569520"/>
                <a:gd name="connsiteX7" fmla="*/ 6145046 w 13066350"/>
                <a:gd name="connsiteY7" fmla="*/ 257905 h 569520"/>
                <a:gd name="connsiteX8" fmla="*/ 11530 w 13066350"/>
                <a:gd name="connsiteY8" fmla="*/ 239151 h 569520"/>
                <a:gd name="connsiteX9" fmla="*/ 11532 w 13066350"/>
                <a:gd name="connsiteY9" fmla="*/ 65652 h 569520"/>
                <a:gd name="connsiteX0" fmla="*/ 11532 w 13066350"/>
                <a:gd name="connsiteY0" fmla="*/ 65652 h 575143"/>
                <a:gd name="connsiteX1" fmla="*/ 6590525 w 13066350"/>
                <a:gd name="connsiteY1" fmla="*/ 0 h 575143"/>
                <a:gd name="connsiteX2" fmla="*/ 12972563 w 13066350"/>
                <a:gd name="connsiteY2" fmla="*/ 0 h 575143"/>
                <a:gd name="connsiteX3" fmla="*/ 13066350 w 13066350"/>
                <a:gd name="connsiteY3" fmla="*/ 93787 h 575143"/>
                <a:gd name="connsiteX4" fmla="*/ 13066350 w 13066350"/>
                <a:gd name="connsiteY4" fmla="*/ 468921 h 575143"/>
                <a:gd name="connsiteX5" fmla="*/ 12972563 w 13066350"/>
                <a:gd name="connsiteY5" fmla="*/ 562708 h 575143"/>
                <a:gd name="connsiteX6" fmla="*/ 6590525 w 13066350"/>
                <a:gd name="connsiteY6" fmla="*/ 562708 h 575143"/>
                <a:gd name="connsiteX7" fmla="*/ 6145046 w 13066350"/>
                <a:gd name="connsiteY7" fmla="*/ 257905 h 575143"/>
                <a:gd name="connsiteX8" fmla="*/ 11530 w 13066350"/>
                <a:gd name="connsiteY8" fmla="*/ 239151 h 575143"/>
                <a:gd name="connsiteX9" fmla="*/ 11532 w 13066350"/>
                <a:gd name="connsiteY9" fmla="*/ 65652 h 575143"/>
                <a:gd name="connsiteX0" fmla="*/ 11532 w 13066350"/>
                <a:gd name="connsiteY0" fmla="*/ 31190 h 582884"/>
                <a:gd name="connsiteX1" fmla="*/ 6590525 w 13066350"/>
                <a:gd name="connsiteY1" fmla="*/ 7741 h 582884"/>
                <a:gd name="connsiteX2" fmla="*/ 12972563 w 13066350"/>
                <a:gd name="connsiteY2" fmla="*/ 7741 h 582884"/>
                <a:gd name="connsiteX3" fmla="*/ 13066350 w 13066350"/>
                <a:gd name="connsiteY3" fmla="*/ 101528 h 582884"/>
                <a:gd name="connsiteX4" fmla="*/ 13066350 w 13066350"/>
                <a:gd name="connsiteY4" fmla="*/ 476662 h 582884"/>
                <a:gd name="connsiteX5" fmla="*/ 12972563 w 13066350"/>
                <a:gd name="connsiteY5" fmla="*/ 570449 h 582884"/>
                <a:gd name="connsiteX6" fmla="*/ 6590525 w 13066350"/>
                <a:gd name="connsiteY6" fmla="*/ 570449 h 582884"/>
                <a:gd name="connsiteX7" fmla="*/ 6145046 w 13066350"/>
                <a:gd name="connsiteY7" fmla="*/ 265646 h 582884"/>
                <a:gd name="connsiteX8" fmla="*/ 11530 w 13066350"/>
                <a:gd name="connsiteY8" fmla="*/ 246892 h 582884"/>
                <a:gd name="connsiteX9" fmla="*/ 11532 w 13066350"/>
                <a:gd name="connsiteY9" fmla="*/ 31190 h 582884"/>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11532 w 13066350"/>
                <a:gd name="connsiteY0" fmla="*/ 25734 h 591495"/>
                <a:gd name="connsiteX1" fmla="*/ 6590525 w 13066350"/>
                <a:gd name="connsiteY1" fmla="*/ 16352 h 591495"/>
                <a:gd name="connsiteX2" fmla="*/ 12972563 w 13066350"/>
                <a:gd name="connsiteY2" fmla="*/ 16352 h 591495"/>
                <a:gd name="connsiteX3" fmla="*/ 13066350 w 13066350"/>
                <a:gd name="connsiteY3" fmla="*/ 110139 h 591495"/>
                <a:gd name="connsiteX4" fmla="*/ 13066350 w 13066350"/>
                <a:gd name="connsiteY4" fmla="*/ 485273 h 591495"/>
                <a:gd name="connsiteX5" fmla="*/ 12972563 w 13066350"/>
                <a:gd name="connsiteY5" fmla="*/ 579060 h 591495"/>
                <a:gd name="connsiteX6" fmla="*/ 6590525 w 13066350"/>
                <a:gd name="connsiteY6" fmla="*/ 579060 h 591495"/>
                <a:gd name="connsiteX7" fmla="*/ 6145046 w 13066350"/>
                <a:gd name="connsiteY7" fmla="*/ 274257 h 591495"/>
                <a:gd name="connsiteX8" fmla="*/ 11530 w 13066350"/>
                <a:gd name="connsiteY8" fmla="*/ 255503 h 591495"/>
                <a:gd name="connsiteX9" fmla="*/ 11532 w 13066350"/>
                <a:gd name="connsiteY9" fmla="*/ 25734 h 591495"/>
                <a:gd name="connsiteX0" fmla="*/ 11532 w 13066350"/>
                <a:gd name="connsiteY0" fmla="*/ 21865 h 601694"/>
                <a:gd name="connsiteX1" fmla="*/ 6590525 w 13066350"/>
                <a:gd name="connsiteY1" fmla="*/ 26551 h 601694"/>
                <a:gd name="connsiteX2" fmla="*/ 12972563 w 13066350"/>
                <a:gd name="connsiteY2" fmla="*/ 26551 h 601694"/>
                <a:gd name="connsiteX3" fmla="*/ 13066350 w 13066350"/>
                <a:gd name="connsiteY3" fmla="*/ 120338 h 601694"/>
                <a:gd name="connsiteX4" fmla="*/ 13066350 w 13066350"/>
                <a:gd name="connsiteY4" fmla="*/ 495472 h 601694"/>
                <a:gd name="connsiteX5" fmla="*/ 12972563 w 13066350"/>
                <a:gd name="connsiteY5" fmla="*/ 589259 h 601694"/>
                <a:gd name="connsiteX6" fmla="*/ 6590525 w 13066350"/>
                <a:gd name="connsiteY6" fmla="*/ 589259 h 601694"/>
                <a:gd name="connsiteX7" fmla="*/ 6145046 w 13066350"/>
                <a:gd name="connsiteY7" fmla="*/ 284456 h 601694"/>
                <a:gd name="connsiteX8" fmla="*/ 11530 w 13066350"/>
                <a:gd name="connsiteY8" fmla="*/ 265702 h 601694"/>
                <a:gd name="connsiteX9" fmla="*/ 11532 w 13066350"/>
                <a:gd name="connsiteY9" fmla="*/ 21865 h 601694"/>
                <a:gd name="connsiteX0" fmla="*/ 0 w 13054818"/>
                <a:gd name="connsiteY0" fmla="*/ 21865 h 601694"/>
                <a:gd name="connsiteX1" fmla="*/ 6578993 w 13054818"/>
                <a:gd name="connsiteY1" fmla="*/ 26551 h 601694"/>
                <a:gd name="connsiteX2" fmla="*/ 12961031 w 13054818"/>
                <a:gd name="connsiteY2" fmla="*/ 26551 h 601694"/>
                <a:gd name="connsiteX3" fmla="*/ 13054818 w 13054818"/>
                <a:gd name="connsiteY3" fmla="*/ 120338 h 601694"/>
                <a:gd name="connsiteX4" fmla="*/ 13054818 w 13054818"/>
                <a:gd name="connsiteY4" fmla="*/ 495472 h 601694"/>
                <a:gd name="connsiteX5" fmla="*/ 12961031 w 13054818"/>
                <a:gd name="connsiteY5" fmla="*/ 589259 h 601694"/>
                <a:gd name="connsiteX6" fmla="*/ 6578993 w 13054818"/>
                <a:gd name="connsiteY6" fmla="*/ 589259 h 601694"/>
                <a:gd name="connsiteX7" fmla="*/ 6133514 w 13054818"/>
                <a:gd name="connsiteY7" fmla="*/ 284456 h 601694"/>
                <a:gd name="connsiteX8" fmla="*/ 28134 w 13054818"/>
                <a:gd name="connsiteY8" fmla="*/ 279769 h 601694"/>
                <a:gd name="connsiteX9" fmla="*/ 0 w 13054818"/>
                <a:gd name="connsiteY9" fmla="*/ 21865 h 601694"/>
                <a:gd name="connsiteX0" fmla="*/ 11531 w 13038214"/>
                <a:gd name="connsiteY0" fmla="*/ 21865 h 601694"/>
                <a:gd name="connsiteX1" fmla="*/ 6562389 w 13038214"/>
                <a:gd name="connsiteY1" fmla="*/ 26551 h 601694"/>
                <a:gd name="connsiteX2" fmla="*/ 12944427 w 13038214"/>
                <a:gd name="connsiteY2" fmla="*/ 26551 h 601694"/>
                <a:gd name="connsiteX3" fmla="*/ 13038214 w 13038214"/>
                <a:gd name="connsiteY3" fmla="*/ 120338 h 601694"/>
                <a:gd name="connsiteX4" fmla="*/ 13038214 w 13038214"/>
                <a:gd name="connsiteY4" fmla="*/ 495472 h 601694"/>
                <a:gd name="connsiteX5" fmla="*/ 12944427 w 13038214"/>
                <a:gd name="connsiteY5" fmla="*/ 589259 h 601694"/>
                <a:gd name="connsiteX6" fmla="*/ 6562389 w 13038214"/>
                <a:gd name="connsiteY6" fmla="*/ 589259 h 601694"/>
                <a:gd name="connsiteX7" fmla="*/ 6116910 w 13038214"/>
                <a:gd name="connsiteY7" fmla="*/ 284456 h 601694"/>
                <a:gd name="connsiteX8" fmla="*/ 11530 w 13038214"/>
                <a:gd name="connsiteY8" fmla="*/ 279769 h 601694"/>
                <a:gd name="connsiteX9" fmla="*/ 11531 w 13038214"/>
                <a:gd name="connsiteY9" fmla="*/ 21865 h 601694"/>
                <a:gd name="connsiteX0" fmla="*/ 0 w 13082954"/>
                <a:gd name="connsiteY0" fmla="*/ 21865 h 601694"/>
                <a:gd name="connsiteX1" fmla="*/ 6607129 w 13082954"/>
                <a:gd name="connsiteY1" fmla="*/ 26551 h 601694"/>
                <a:gd name="connsiteX2" fmla="*/ 12989167 w 13082954"/>
                <a:gd name="connsiteY2" fmla="*/ 26551 h 601694"/>
                <a:gd name="connsiteX3" fmla="*/ 13082954 w 13082954"/>
                <a:gd name="connsiteY3" fmla="*/ 120338 h 601694"/>
                <a:gd name="connsiteX4" fmla="*/ 13082954 w 13082954"/>
                <a:gd name="connsiteY4" fmla="*/ 495472 h 601694"/>
                <a:gd name="connsiteX5" fmla="*/ 12989167 w 13082954"/>
                <a:gd name="connsiteY5" fmla="*/ 589259 h 601694"/>
                <a:gd name="connsiteX6" fmla="*/ 6607129 w 13082954"/>
                <a:gd name="connsiteY6" fmla="*/ 589259 h 601694"/>
                <a:gd name="connsiteX7" fmla="*/ 6161650 w 13082954"/>
                <a:gd name="connsiteY7" fmla="*/ 284456 h 601694"/>
                <a:gd name="connsiteX8" fmla="*/ 56270 w 13082954"/>
                <a:gd name="connsiteY8" fmla="*/ 279769 h 601694"/>
                <a:gd name="connsiteX9" fmla="*/ 0 w 13082954"/>
                <a:gd name="connsiteY9" fmla="*/ 21865 h 601694"/>
                <a:gd name="connsiteX0" fmla="*/ 0 w 13068887"/>
                <a:gd name="connsiteY0" fmla="*/ 21865 h 601694"/>
                <a:gd name="connsiteX1" fmla="*/ 6593062 w 13068887"/>
                <a:gd name="connsiteY1" fmla="*/ 26551 h 601694"/>
                <a:gd name="connsiteX2" fmla="*/ 12975100 w 13068887"/>
                <a:gd name="connsiteY2" fmla="*/ 26551 h 601694"/>
                <a:gd name="connsiteX3" fmla="*/ 13068887 w 13068887"/>
                <a:gd name="connsiteY3" fmla="*/ 120338 h 601694"/>
                <a:gd name="connsiteX4" fmla="*/ 13068887 w 13068887"/>
                <a:gd name="connsiteY4" fmla="*/ 495472 h 601694"/>
                <a:gd name="connsiteX5" fmla="*/ 12975100 w 13068887"/>
                <a:gd name="connsiteY5" fmla="*/ 589259 h 601694"/>
                <a:gd name="connsiteX6" fmla="*/ 6593062 w 13068887"/>
                <a:gd name="connsiteY6" fmla="*/ 589259 h 601694"/>
                <a:gd name="connsiteX7" fmla="*/ 6147583 w 13068887"/>
                <a:gd name="connsiteY7" fmla="*/ 284456 h 601694"/>
                <a:gd name="connsiteX8" fmla="*/ 42203 w 13068887"/>
                <a:gd name="connsiteY8" fmla="*/ 279769 h 601694"/>
                <a:gd name="connsiteX9" fmla="*/ 0 w 13068887"/>
                <a:gd name="connsiteY9" fmla="*/ 21865 h 601694"/>
                <a:gd name="connsiteX0" fmla="*/ 0 w 13068887"/>
                <a:gd name="connsiteY0" fmla="*/ 21865 h 589973"/>
                <a:gd name="connsiteX1" fmla="*/ 6593062 w 13068887"/>
                <a:gd name="connsiteY1" fmla="*/ 26551 h 589973"/>
                <a:gd name="connsiteX2" fmla="*/ 12975100 w 13068887"/>
                <a:gd name="connsiteY2" fmla="*/ 26551 h 589973"/>
                <a:gd name="connsiteX3" fmla="*/ 13068887 w 13068887"/>
                <a:gd name="connsiteY3" fmla="*/ 120338 h 589973"/>
                <a:gd name="connsiteX4" fmla="*/ 13068887 w 13068887"/>
                <a:gd name="connsiteY4" fmla="*/ 495472 h 589973"/>
                <a:gd name="connsiteX5" fmla="*/ 12975100 w 13068887"/>
                <a:gd name="connsiteY5" fmla="*/ 589259 h 589973"/>
                <a:gd name="connsiteX6" fmla="*/ 6593062 w 13068887"/>
                <a:gd name="connsiteY6" fmla="*/ 589259 h 589973"/>
                <a:gd name="connsiteX7" fmla="*/ 6147583 w 13068887"/>
                <a:gd name="connsiteY7" fmla="*/ 284456 h 589973"/>
                <a:gd name="connsiteX8" fmla="*/ 42203 w 13068887"/>
                <a:gd name="connsiteY8" fmla="*/ 279769 h 589973"/>
                <a:gd name="connsiteX9" fmla="*/ 0 w 13068887"/>
                <a:gd name="connsiteY9" fmla="*/ 21865 h 589973"/>
                <a:gd name="connsiteX0" fmla="*/ 0 w 13068887"/>
                <a:gd name="connsiteY0" fmla="*/ 21865 h 589713"/>
                <a:gd name="connsiteX1" fmla="*/ 6593062 w 13068887"/>
                <a:gd name="connsiteY1" fmla="*/ 26551 h 589713"/>
                <a:gd name="connsiteX2" fmla="*/ 12975100 w 13068887"/>
                <a:gd name="connsiteY2" fmla="*/ 26551 h 589713"/>
                <a:gd name="connsiteX3" fmla="*/ 13068887 w 13068887"/>
                <a:gd name="connsiteY3" fmla="*/ 120338 h 589713"/>
                <a:gd name="connsiteX4" fmla="*/ 13068887 w 13068887"/>
                <a:gd name="connsiteY4" fmla="*/ 495472 h 589713"/>
                <a:gd name="connsiteX5" fmla="*/ 12975100 w 13068887"/>
                <a:gd name="connsiteY5" fmla="*/ 589259 h 589713"/>
                <a:gd name="connsiteX6" fmla="*/ 6593062 w 13068887"/>
                <a:gd name="connsiteY6" fmla="*/ 589259 h 589713"/>
                <a:gd name="connsiteX7" fmla="*/ 6147583 w 13068887"/>
                <a:gd name="connsiteY7" fmla="*/ 284456 h 589713"/>
                <a:gd name="connsiteX8" fmla="*/ 42203 w 13068887"/>
                <a:gd name="connsiteY8" fmla="*/ 279769 h 589713"/>
                <a:gd name="connsiteX9" fmla="*/ 0 w 13068887"/>
                <a:gd name="connsiteY9" fmla="*/ 21865 h 589713"/>
                <a:gd name="connsiteX0" fmla="*/ 0 w 13068887"/>
                <a:gd name="connsiteY0" fmla="*/ 21865 h 589551"/>
                <a:gd name="connsiteX1" fmla="*/ 6593062 w 13068887"/>
                <a:gd name="connsiteY1" fmla="*/ 26551 h 589551"/>
                <a:gd name="connsiteX2" fmla="*/ 12975100 w 13068887"/>
                <a:gd name="connsiteY2" fmla="*/ 26551 h 589551"/>
                <a:gd name="connsiteX3" fmla="*/ 13068887 w 13068887"/>
                <a:gd name="connsiteY3" fmla="*/ 120338 h 589551"/>
                <a:gd name="connsiteX4" fmla="*/ 13068887 w 13068887"/>
                <a:gd name="connsiteY4" fmla="*/ 495472 h 589551"/>
                <a:gd name="connsiteX5" fmla="*/ 12975100 w 13068887"/>
                <a:gd name="connsiteY5" fmla="*/ 589259 h 589551"/>
                <a:gd name="connsiteX6" fmla="*/ 6593062 w 13068887"/>
                <a:gd name="connsiteY6" fmla="*/ 589259 h 589551"/>
                <a:gd name="connsiteX7" fmla="*/ 6147583 w 13068887"/>
                <a:gd name="connsiteY7" fmla="*/ 284456 h 589551"/>
                <a:gd name="connsiteX8" fmla="*/ 42203 w 13068887"/>
                <a:gd name="connsiteY8" fmla="*/ 279769 h 589551"/>
                <a:gd name="connsiteX9" fmla="*/ 0 w 13068887"/>
                <a:gd name="connsiteY9" fmla="*/ 21865 h 58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8887" h="589551">
                  <a:moveTo>
                    <a:pt x="0" y="21865"/>
                  </a:moveTo>
                  <a:cubicBezTo>
                    <a:pt x="0" y="-29932"/>
                    <a:pt x="6541265" y="26551"/>
                    <a:pt x="6593062" y="26551"/>
                  </a:cubicBezTo>
                  <a:lnTo>
                    <a:pt x="12975100" y="26551"/>
                  </a:lnTo>
                  <a:cubicBezTo>
                    <a:pt x="13026897" y="26551"/>
                    <a:pt x="13068887" y="68541"/>
                    <a:pt x="13068887" y="120338"/>
                  </a:cubicBezTo>
                  <a:lnTo>
                    <a:pt x="13068887" y="495472"/>
                  </a:lnTo>
                  <a:cubicBezTo>
                    <a:pt x="13068887" y="547269"/>
                    <a:pt x="13026897" y="589259"/>
                    <a:pt x="12975100" y="589259"/>
                  </a:cubicBezTo>
                  <a:lnTo>
                    <a:pt x="6593062" y="589259"/>
                  </a:lnTo>
                  <a:cubicBezTo>
                    <a:pt x="6470927" y="599240"/>
                    <a:pt x="6480226" y="350769"/>
                    <a:pt x="6147583" y="284456"/>
                  </a:cubicBezTo>
                  <a:cubicBezTo>
                    <a:pt x="5109700" y="209428"/>
                    <a:pt x="1064455" y="311811"/>
                    <a:pt x="42203" y="279769"/>
                  </a:cubicBezTo>
                  <a:cubicBezTo>
                    <a:pt x="4690" y="247727"/>
                    <a:pt x="31261" y="-29716"/>
                    <a:pt x="0" y="21865"/>
                  </a:cubicBezTo>
                  <a:close/>
                </a:path>
              </a:pathLst>
            </a:custGeom>
            <a:gradFill flip="none" rotWithShape="1">
              <a:gsLst>
                <a:gs pos="0">
                  <a:srgbClr val="FAEBE4"/>
                </a:gs>
                <a:gs pos="16000">
                  <a:srgbClr val="DE866C"/>
                </a:gs>
                <a:gs pos="100000">
                  <a:srgbClr val="C91C2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E94499-B7AE-44E7-AE37-ED81EF049505}"/>
                </a:ext>
              </a:extLst>
            </p:cNvPr>
            <p:cNvSpPr/>
            <p:nvPr/>
          </p:nvSpPr>
          <p:spPr>
            <a:xfrm>
              <a:off x="7938639" y="2061031"/>
              <a:ext cx="3071675" cy="769441"/>
            </a:xfrm>
            <a:prstGeom prst="rect">
              <a:avLst/>
            </a:prstGeom>
          </p:spPr>
          <p:txBody>
            <a:bodyPr wrap="none">
              <a:spAutoFit/>
            </a:bodyPr>
            <a:lstStyle/>
            <a:p>
              <a:pPr algn="r" rtl="1"/>
              <a:r>
                <a:rPr lang="ar-BH" sz="4400" dirty="0">
                  <a:ln w="10160" cap="flat" cmpd="sng" algn="ctr">
                    <a:noFill/>
                    <a:prstDash val="solid"/>
                    <a:round/>
                  </a:ln>
                  <a:solidFill>
                    <a:schemeClr val="bg1"/>
                  </a:solidFill>
                  <a:effectLst>
                    <a:outerShdw blurRad="38100" dist="22860" dir="5400000" algn="tl">
                      <a:srgbClr val="000000">
                        <a:alpha val="30000"/>
                      </a:srgbClr>
                    </a:outerShdw>
                  </a:effectLst>
                  <a:latin typeface="Sakkal Majalla" panose="02000000000000000000" pitchFamily="2" charset="-78"/>
                  <a:ea typeface="Times New Roman" panose="02020603050405020304" pitchFamily="18" charset="0"/>
                  <a:cs typeface="Sakkal Majalla" panose="02000000000000000000" pitchFamily="2" charset="-78"/>
                </a:rPr>
                <a:t>تدرب وحل المسائل</a:t>
              </a:r>
              <a:endParaRPr lang="en-US" sz="44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spTree>
    <p:extLst>
      <p:ext uri="{BB962C8B-B14F-4D97-AF65-F5344CB8AC3E}">
        <p14:creationId xmlns:p14="http://schemas.microsoft.com/office/powerpoint/2010/main" val="267901740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DAF08B9-7D6A-4179-9911-663529EBCDC1}"/>
              </a:ext>
            </a:extLst>
          </p:cNvPr>
          <p:cNvSpPr/>
          <p:nvPr/>
        </p:nvSpPr>
        <p:spPr>
          <a:xfrm>
            <a:off x="3300984" y="586276"/>
            <a:ext cx="5102352" cy="510235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2">
                <a:lumMod val="50000"/>
              </a:schemeClr>
            </a:solidFill>
          </a:ln>
        </p:spPr>
        <p:txBody>
          <a:bodyPr wrap="square">
            <a:spAutoFit/>
          </a:bodyPr>
          <a:lstStyle/>
          <a:p>
            <a:pPr algn="r" rtl="1">
              <a:lnSpc>
                <a:spcPct val="150000"/>
              </a:lnSpc>
            </a:pPr>
            <a:endParaRPr lang="en-US" sz="11500" dirty="0">
              <a:solidFill>
                <a:srgbClr val="FF0000"/>
              </a:solidFill>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id="{9C2BEF75-E4AF-4DAF-99FE-A8F6D801565E}"/>
              </a:ext>
            </a:extLst>
          </p:cNvPr>
          <p:cNvSpPr/>
          <p:nvPr/>
        </p:nvSpPr>
        <p:spPr>
          <a:xfrm>
            <a:off x="3300984" y="2680252"/>
            <a:ext cx="5138928"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B73CA3-CC55-4015-9E0B-68CBCF792440}"/>
              </a:ext>
            </a:extLst>
          </p:cNvPr>
          <p:cNvSpPr/>
          <p:nvPr/>
        </p:nvSpPr>
        <p:spPr>
          <a:xfrm>
            <a:off x="3605182" y="1914832"/>
            <a:ext cx="4238661" cy="1954381"/>
          </a:xfrm>
          <a:prstGeom prst="rect">
            <a:avLst/>
          </a:prstGeom>
        </p:spPr>
        <p:txBody>
          <a:bodyPr wrap="none">
            <a:spAutoFit/>
          </a:bodyPr>
          <a:lstStyle/>
          <a:p>
            <a:pPr algn="r" rtl="1">
              <a:lnSpc>
                <a:spcPct val="150000"/>
              </a:lnSpc>
            </a:pPr>
            <a:r>
              <a:rPr lang="ar-BH" sz="8800" b="1" dirty="0">
                <a:solidFill>
                  <a:srgbClr val="FF0000"/>
                </a:solidFill>
                <a:latin typeface="Sakkal Majalla" panose="02000000000000000000" pitchFamily="2" charset="-78"/>
                <a:cs typeface="Sakkal Majalla" panose="02000000000000000000" pitchFamily="2" charset="-78"/>
              </a:rPr>
              <a:t>انتهى الدرس</a:t>
            </a:r>
            <a:endParaRPr lang="en-US" sz="88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669998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9FB6E1-2882-4D79-B2BB-02C30B2AA6E8}"/>
              </a:ext>
            </a:extLst>
          </p:cNvPr>
          <p:cNvPicPr>
            <a:picLocks noChangeAspect="1"/>
          </p:cNvPicPr>
          <p:nvPr/>
        </p:nvPicPr>
        <p:blipFill>
          <a:blip r:embed="rId2"/>
          <a:stretch>
            <a:fillRect/>
          </a:stretch>
        </p:blipFill>
        <p:spPr>
          <a:xfrm>
            <a:off x="0" y="1490833"/>
            <a:ext cx="12192000" cy="3876334"/>
          </a:xfrm>
          <a:prstGeom prst="rect">
            <a:avLst/>
          </a:prstGeom>
        </p:spPr>
      </p:pic>
    </p:spTree>
    <p:extLst>
      <p:ext uri="{BB962C8B-B14F-4D97-AF65-F5344CB8AC3E}">
        <p14:creationId xmlns:p14="http://schemas.microsoft.com/office/powerpoint/2010/main" val="4912119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29194" y="1982338"/>
            <a:ext cx="748444" cy="646331"/>
          </a:xfrm>
          <a:prstGeom prst="rect">
            <a:avLst/>
          </a:prstGeom>
          <a:ln>
            <a:noFill/>
          </a:ln>
        </p:spPr>
        <p:txBody>
          <a:bodyPr wrap="square">
            <a:spAutoFit/>
          </a:bodyPr>
          <a:lstStyle/>
          <a:p>
            <a:pPr algn="r" rtl="1"/>
            <a:r>
              <a:rPr lang="ar-SA"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296277" y="280435"/>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9 س  +  20</a:t>
            </a:r>
            <a:endParaRPr lang="ar-SA" sz="3600" baseline="300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960399"/>
            <a:ext cx="0" cy="4832073"/>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110839" y="1024468"/>
            <a:ext cx="4379307"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موجبة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موجبة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43439" y="1981538"/>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6508686" y="1982559"/>
            <a:ext cx="221941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SA" sz="3600" dirty="0">
                <a:solidFill>
                  <a:srgbClr val="FF00FF"/>
                </a:solidFill>
                <a:latin typeface="Sakkal Majalla" panose="02000000000000000000" pitchFamily="2" charset="-78"/>
                <a:cs typeface="Sakkal Majalla" panose="02000000000000000000" pitchFamily="2" charset="-78"/>
              </a:rPr>
              <a:t>9</a:t>
            </a:r>
            <a:r>
              <a:rPr lang="ar-SA" sz="3600" dirty="0">
                <a:latin typeface="Sakkal Majalla" panose="02000000000000000000" pitchFamily="2" charset="-78"/>
                <a:cs typeface="Sakkal Majalla" panose="02000000000000000000" pitchFamily="2" charset="-78"/>
              </a:rPr>
              <a:t> س</a:t>
            </a:r>
            <a:r>
              <a:rPr lang="ar-BH" sz="3600" dirty="0">
                <a:latin typeface="Sakkal Majalla" panose="02000000000000000000" pitchFamily="2" charset="-78"/>
                <a:cs typeface="Sakkal Majalla" panose="02000000000000000000" pitchFamily="2" charset="-78"/>
              </a:rPr>
              <a:t>  +  </a:t>
            </a:r>
            <a:r>
              <a:rPr lang="ar-SA" sz="3600" dirty="0">
                <a:solidFill>
                  <a:srgbClr val="FF0000"/>
                </a:solidFill>
                <a:latin typeface="Sakkal Majalla" panose="02000000000000000000" pitchFamily="2" charset="-78"/>
                <a:cs typeface="Sakkal Majalla" panose="02000000000000000000" pitchFamily="2" charset="-78"/>
              </a:rPr>
              <a:t>20</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41190" y="1981534"/>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81231" y="2086596"/>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3" name="Group 22">
            <a:extLst>
              <a:ext uri="{FF2B5EF4-FFF2-40B4-BE49-F238E27FC236}">
                <a16:creationId xmlns:a16="http://schemas.microsoft.com/office/drawing/2014/main" id="{624ADDC6-4AA9-448E-9744-B2E19B3AF9B2}"/>
              </a:ext>
            </a:extLst>
          </p:cNvPr>
          <p:cNvGrpSpPr/>
          <p:nvPr/>
        </p:nvGrpSpPr>
        <p:grpSpPr>
          <a:xfrm>
            <a:off x="5175608" y="1685508"/>
            <a:ext cx="931323" cy="523220"/>
            <a:chOff x="5175608" y="1685508"/>
            <a:chExt cx="931323" cy="523220"/>
          </a:xfrm>
        </p:grpSpPr>
        <p:sp>
          <p:nvSpPr>
            <p:cNvPr id="9" name="Rectangle 8">
              <a:extLst>
                <a:ext uri="{FF2B5EF4-FFF2-40B4-BE49-F238E27FC236}">
                  <a16:creationId xmlns:a16="http://schemas.microsoft.com/office/drawing/2014/main" id="{6657FAFD-7591-478F-81F7-116DB3D32C76}"/>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29879A-6D28-44F7-BD5E-C49B0EC048A7}"/>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20</a:t>
              </a:r>
              <a:endParaRPr lang="en-US" sz="2800" dirty="0">
                <a:solidFill>
                  <a:schemeClr val="tx1"/>
                </a:solidFill>
              </a:endParaRPr>
            </a:p>
          </p:txBody>
        </p:sp>
      </p:gr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10</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 ، 5</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269896" y="2088141"/>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20</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281513" y="4351558"/>
            <a:ext cx="413578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جمعهما </a:t>
            </a:r>
            <a:r>
              <a:rPr lang="ar-BH" dirty="0">
                <a:solidFill>
                  <a:srgbClr val="FF00FF"/>
                </a:solidFill>
              </a:rPr>
              <a:t>9</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0109" y="2590104"/>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148814" y="2590098"/>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5</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متشابهة</a:t>
            </a:r>
            <a:r>
              <a:rPr lang="ar-BH" dirty="0"/>
              <a:t> لأن إشارة جـ </a:t>
            </a:r>
            <a:r>
              <a:rPr lang="ar-BH" dirty="0">
                <a:solidFill>
                  <a:srgbClr val="FF0000"/>
                </a:solidFill>
              </a:rPr>
              <a:t>موجبة</a:t>
            </a:r>
            <a:r>
              <a:rPr lang="ar-BH" dirty="0"/>
              <a:t>  وتكون هي إشارة </a:t>
            </a:r>
            <a:r>
              <a:rPr lang="ar-BH" dirty="0">
                <a:solidFill>
                  <a:srgbClr val="FF00FF"/>
                </a:solidFill>
              </a:rPr>
              <a:t>ب</a:t>
            </a:r>
            <a:r>
              <a:rPr lang="ar-BH" dirty="0"/>
              <a:t> نفسها.  </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6727304" y="29385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452776" y="1898235"/>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2614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ppt_x</p:attrName>
                                        </p:attrNameLst>
                                      </p:cBhvr>
                                      <p:tavLst>
                                        <p:tav tm="0">
                                          <p:val>
                                            <p:strVal val="#ppt_x-#ppt_w*1.125000"/>
                                          </p:val>
                                        </p:tav>
                                        <p:tav tm="100000">
                                          <p:val>
                                            <p:strVal val="#ppt_x"/>
                                          </p:val>
                                        </p:tav>
                                      </p:tavLst>
                                    </p:anim>
                                    <p:animEffect transition="in" filter="wipe(right)">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58333E-6 2.59259E-6 L -4.58333E-6 0.1324 " pathEditMode="relative" rAng="0" ptsTypes="AA">
                                      <p:cBhvr>
                                        <p:cTn id="48" dur="2000" fill="hold"/>
                                        <p:tgtEl>
                                          <p:spTgt spid="14"/>
                                        </p:tgtEl>
                                        <p:attrNameLst>
                                          <p:attrName>ppt_x</p:attrName>
                                          <p:attrName>ppt_y</p:attrName>
                                        </p:attrNameLst>
                                      </p:cBhvr>
                                      <p:rCtr x="0" y="6620"/>
                                    </p:animMotion>
                                  </p:childTnLst>
                                </p:cTn>
                              </p:par>
                              <p:par>
                                <p:cTn id="49" presetID="42" presetClass="path" presetSubtype="0" accel="50000" decel="50000" fill="hold" grpId="0" nodeType="withEffect">
                                  <p:stCondLst>
                                    <p:cond delay="0"/>
                                  </p:stCondLst>
                                  <p:childTnLst>
                                    <p:animMotion origin="layout" path="M 1.66667E-6 3.7037E-7 L -0.13099 0.13102 " pathEditMode="relative" rAng="0" ptsTypes="AA">
                                      <p:cBhvr>
                                        <p:cTn id="50" dur="2000" fill="hold"/>
                                        <p:tgtEl>
                                          <p:spTgt spid="20"/>
                                        </p:tgtEl>
                                        <p:attrNameLst>
                                          <p:attrName>ppt_x</p:attrName>
                                          <p:attrName>ppt_y</p:attrName>
                                        </p:attrNameLst>
                                      </p:cBhvr>
                                      <p:rCtr x="-6549" y="6551"/>
                                    </p:animMotion>
                                  </p:childTnLst>
                                </p:cTn>
                              </p:par>
                              <p:par>
                                <p:cTn id="51" presetID="1" presetClass="exit"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ppt_x</p:attrName>
                                        </p:attrNameLst>
                                      </p:cBhvr>
                                      <p:tavLst>
                                        <p:tav tm="0">
                                          <p:val>
                                            <p:strVal val="#ppt_x-#ppt_w*1.125000"/>
                                          </p:val>
                                        </p:tav>
                                        <p:tav tm="100000">
                                          <p:val>
                                            <p:strVal val="#ppt_x"/>
                                          </p:val>
                                        </p:tav>
                                      </p:tavLst>
                                    </p:anim>
                                    <p:animEffect transition="in" filter="wipe(righ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2"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p:tgtEl>
                                          <p:spTgt spid="25"/>
                                        </p:tgtEl>
                                        <p:attrNameLst>
                                          <p:attrName>ppt_x</p:attrName>
                                        </p:attrNameLst>
                                      </p:cBhvr>
                                      <p:tavLst>
                                        <p:tav tm="0">
                                          <p:val>
                                            <p:strVal val="#ppt_x+#ppt_w*1.125000"/>
                                          </p:val>
                                        </p:tav>
                                        <p:tav tm="100000">
                                          <p:val>
                                            <p:strVal val="#ppt_x"/>
                                          </p:val>
                                        </p:tav>
                                      </p:tavLst>
                                    </p:anim>
                                    <p:animEffect transition="in" filter="wipe(left)">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2"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p:tgtEl>
                                          <p:spTgt spid="28"/>
                                        </p:tgtEl>
                                        <p:attrNameLst>
                                          <p:attrName>ppt_x</p:attrName>
                                        </p:attrNameLst>
                                      </p:cBhvr>
                                      <p:tavLst>
                                        <p:tav tm="0">
                                          <p:val>
                                            <p:strVal val="#ppt_x+#ppt_w*1.125000"/>
                                          </p:val>
                                        </p:tav>
                                        <p:tav tm="100000">
                                          <p:val>
                                            <p:strVal val="#ppt_x"/>
                                          </p:val>
                                        </p:tav>
                                      </p:tavLst>
                                    </p:anim>
                                    <p:animEffect transition="in" filter="wipe(left)">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p:tgtEl>
                                          <p:spTgt spid="34"/>
                                        </p:tgtEl>
                                        <p:attrNameLst>
                                          <p:attrName>ppt_x</p:attrName>
                                        </p:attrNameLst>
                                      </p:cBhvr>
                                      <p:tavLst>
                                        <p:tav tm="0">
                                          <p:val>
                                            <p:strVal val="#ppt_x-#ppt_w*1.125000"/>
                                          </p:val>
                                        </p:tav>
                                        <p:tav tm="100000">
                                          <p:val>
                                            <p:strVal val="#ppt_x"/>
                                          </p:val>
                                        </p:tav>
                                      </p:tavLst>
                                    </p:anim>
                                    <p:animEffect transition="in" filter="wipe(right)">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500"/>
                                        <p:tgtEl>
                                          <p:spTgt spid="2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23"/>
                                        </p:tgtEl>
                                        <p:attrNameLst>
                                          <p:attrName>ppt_x</p:attrName>
                                        </p:attrNameLst>
                                      </p:cBhvr>
                                      <p:tavLst>
                                        <p:tav tm="0">
                                          <p:val>
                                            <p:strVal val="ppt_x"/>
                                          </p:val>
                                        </p:tav>
                                        <p:tav tm="100000">
                                          <p:val>
                                            <p:strVal val="ppt_x"/>
                                          </p:val>
                                        </p:tav>
                                      </p:tavLst>
                                    </p:anim>
                                    <p:anim calcmode="lin" valueType="num">
                                      <p:cBhvr additive="base">
                                        <p:cTn id="97" dur="500"/>
                                        <p:tgtEl>
                                          <p:spTgt spid="23"/>
                                        </p:tgtEl>
                                        <p:attrNameLst>
                                          <p:attrName>ppt_y</p:attrName>
                                        </p:attrNameLst>
                                      </p:cBhvr>
                                      <p:tavLst>
                                        <p:tav tm="0">
                                          <p:val>
                                            <p:strVal val="ppt_y"/>
                                          </p:val>
                                        </p:tav>
                                        <p:tav tm="100000">
                                          <p:val>
                                            <p:strVal val="1+ppt_h/2"/>
                                          </p:val>
                                        </p:tav>
                                      </p:tavLst>
                                    </p:anim>
                                    <p:set>
                                      <p:cBhvr>
                                        <p:cTn id="98" dur="1" fill="hold">
                                          <p:stCondLst>
                                            <p:cond delay="499"/>
                                          </p:stCondLst>
                                        </p:cTn>
                                        <p:tgtEl>
                                          <p:spTgt spid="23"/>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25"/>
                                        </p:tgtEl>
                                        <p:attrNameLst>
                                          <p:attrName>ppt_x</p:attrName>
                                        </p:attrNameLst>
                                      </p:cBhvr>
                                      <p:tavLst>
                                        <p:tav tm="0">
                                          <p:val>
                                            <p:strVal val="ppt_x"/>
                                          </p:val>
                                        </p:tav>
                                        <p:tav tm="100000">
                                          <p:val>
                                            <p:strVal val="ppt_x"/>
                                          </p:val>
                                        </p:tav>
                                      </p:tavLst>
                                    </p:anim>
                                    <p:anim calcmode="lin" valueType="num">
                                      <p:cBhvr additive="base">
                                        <p:cTn id="101" dur="500"/>
                                        <p:tgtEl>
                                          <p:spTgt spid="25"/>
                                        </p:tgtEl>
                                        <p:attrNameLst>
                                          <p:attrName>ppt_y</p:attrName>
                                        </p:attrNameLst>
                                      </p:cBhvr>
                                      <p:tavLst>
                                        <p:tav tm="0">
                                          <p:val>
                                            <p:strVal val="ppt_y"/>
                                          </p:val>
                                        </p:tav>
                                        <p:tav tm="100000">
                                          <p:val>
                                            <p:strVal val="1+ppt_h/2"/>
                                          </p:val>
                                        </p:tav>
                                      </p:tavLst>
                                    </p:anim>
                                    <p:set>
                                      <p:cBhvr>
                                        <p:cTn id="102" dur="1" fill="hold">
                                          <p:stCondLst>
                                            <p:cond delay="499"/>
                                          </p:stCondLst>
                                        </p:cTn>
                                        <p:tgtEl>
                                          <p:spTgt spid="2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par>
                                <p:cTn id="109" presetID="42" presetClass="path" presetSubtype="0" accel="50000" decel="50000" fill="hold" grpId="1" nodeType="withEffect">
                                  <p:stCondLst>
                                    <p:cond delay="0"/>
                                  </p:stCondLst>
                                  <p:childTnLst>
                                    <p:animMotion origin="layout" path="M -1.45833E-6 -7.40741E-7 L 0.17956 0.06019 " pathEditMode="relative" rAng="0" ptsTypes="AA">
                                      <p:cBhvr>
                                        <p:cTn id="110" dur="2000" fill="hold"/>
                                        <p:tgtEl>
                                          <p:spTgt spid="36"/>
                                        </p:tgtEl>
                                        <p:attrNameLst>
                                          <p:attrName>ppt_x</p:attrName>
                                          <p:attrName>ppt_y</p:attrName>
                                        </p:attrNameLst>
                                      </p:cBhvr>
                                      <p:rCtr x="8971" y="3009"/>
                                    </p:animMotion>
                                  </p:childTnLst>
                                </p:cTn>
                              </p:par>
                              <p:par>
                                <p:cTn id="111" presetID="42" presetClass="path" presetSubtype="0" accel="50000" decel="50000" fill="hold" grpId="1" nodeType="withEffect">
                                  <p:stCondLst>
                                    <p:cond delay="0"/>
                                  </p:stCondLst>
                                  <p:childTnLst>
                                    <p:animMotion origin="layout" path="M 4.375E-6 -7.40741E-7 L 0.08867 0.0581 " pathEditMode="relative" rAng="0" ptsTypes="AA">
                                      <p:cBhvr>
                                        <p:cTn id="112" dur="2000" fill="hold"/>
                                        <p:tgtEl>
                                          <p:spTgt spid="37"/>
                                        </p:tgtEl>
                                        <p:attrNameLst>
                                          <p:attrName>ppt_x</p:attrName>
                                          <p:attrName>ppt_y</p:attrName>
                                        </p:attrNameLst>
                                      </p:cBhvr>
                                      <p:rCtr x="4427" y="2894"/>
                                    </p:animMotion>
                                  </p:childTnLst>
                                </p:cTn>
                              </p:par>
                            </p:childTnLst>
                          </p:cTn>
                        </p:par>
                      </p:childTnLst>
                    </p:cTn>
                  </p:par>
                  <p:par>
                    <p:cTn id="113" fill="hold">
                      <p:stCondLst>
                        <p:cond delay="indefinite"/>
                      </p:stCondLst>
                      <p:childTnLst>
                        <p:par>
                          <p:cTn id="114" fill="hold">
                            <p:stCondLst>
                              <p:cond delay="0"/>
                            </p:stCondLst>
                            <p:childTnLst>
                              <p:par>
                                <p:cTn id="115" presetID="12" presetClass="entr" presetSubtype="8"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p:tgtEl>
                                          <p:spTgt spid="38"/>
                                        </p:tgtEl>
                                        <p:attrNameLst>
                                          <p:attrName>ppt_x</p:attrName>
                                        </p:attrNameLst>
                                      </p:cBhvr>
                                      <p:tavLst>
                                        <p:tav tm="0">
                                          <p:val>
                                            <p:strVal val="#ppt_x-#ppt_w*1.125000"/>
                                          </p:val>
                                        </p:tav>
                                        <p:tav tm="100000">
                                          <p:val>
                                            <p:strVal val="#ppt_x"/>
                                          </p:val>
                                        </p:tav>
                                      </p:tavLst>
                                    </p:anim>
                                    <p:animEffect transition="in" filter="wipe(right)">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1000"/>
                                        <p:tgtEl>
                                          <p:spTgt spid="40"/>
                                        </p:tgtEl>
                                      </p:cBhvr>
                                    </p:animEffect>
                                    <p:anim calcmode="lin" valueType="num">
                                      <p:cBhvr>
                                        <p:cTn id="124" dur="1000" fill="hold"/>
                                        <p:tgtEl>
                                          <p:spTgt spid="40"/>
                                        </p:tgtEl>
                                        <p:attrNameLst>
                                          <p:attrName>ppt_x</p:attrName>
                                        </p:attrNameLst>
                                      </p:cBhvr>
                                      <p:tavLst>
                                        <p:tav tm="0">
                                          <p:val>
                                            <p:strVal val="#ppt_x"/>
                                          </p:val>
                                        </p:tav>
                                        <p:tav tm="100000">
                                          <p:val>
                                            <p:strVal val="#ppt_x"/>
                                          </p:val>
                                        </p:tav>
                                      </p:tavLst>
                                    </p:anim>
                                    <p:anim calcmode="lin" valueType="num">
                                      <p:cBhvr>
                                        <p:cTn id="125" dur="1000" fill="hold"/>
                                        <p:tgtEl>
                                          <p:spTgt spid="40"/>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strVal val="#ppt_x"/>
                                          </p:val>
                                        </p:tav>
                                        <p:tav tm="100000">
                                          <p:val>
                                            <p:strVal val="#ppt_x"/>
                                          </p:val>
                                        </p:tav>
                                      </p:tavLst>
                                    </p:anim>
                                    <p:anim calcmode="lin" valueType="num">
                                      <p:cBhvr>
                                        <p:cTn id="1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37146" y="1995807"/>
            <a:ext cx="757056" cy="646331"/>
          </a:xfrm>
          <a:prstGeom prst="rect">
            <a:avLst/>
          </a:prstGeom>
          <a:ln>
            <a:noFill/>
          </a:ln>
        </p:spPr>
        <p:txBody>
          <a:bodyPr wrap="square">
            <a:spAutoFit/>
          </a:bodyPr>
          <a:lstStyle/>
          <a:p>
            <a:pPr algn="r" rtl="1"/>
            <a:r>
              <a:rPr lang="ar-SA"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296277" y="280435"/>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7</a:t>
            </a:r>
            <a:r>
              <a:rPr lang="ar-SA" sz="3600" dirty="0">
                <a:latin typeface="Sakkal Majalla" panose="02000000000000000000" pitchFamily="2" charset="-78"/>
                <a:cs typeface="Sakkal Majalla" panose="02000000000000000000" pitchFamily="2" charset="-78"/>
              </a:rPr>
              <a:t> س  +  </a:t>
            </a:r>
            <a:r>
              <a:rPr lang="ar-BH" sz="3600" dirty="0">
                <a:latin typeface="Sakkal Majalla" panose="02000000000000000000" pitchFamily="2" charset="-78"/>
                <a:cs typeface="Sakkal Majalla" panose="02000000000000000000" pitchFamily="2" charset="-78"/>
              </a:rPr>
              <a:t>12</a:t>
            </a:r>
            <a:endParaRPr lang="ar-SA" sz="3600" baseline="30000"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948924E5-1075-4015-9AD2-4D0002D339A4}"/>
              </a:ext>
            </a:extLst>
          </p:cNvPr>
          <p:cNvGrpSpPr/>
          <p:nvPr/>
        </p:nvGrpSpPr>
        <p:grpSpPr>
          <a:xfrm>
            <a:off x="968588" y="126004"/>
            <a:ext cx="11014749" cy="5773960"/>
            <a:chOff x="0" y="-10130"/>
            <a:chExt cx="5471870" cy="3155271"/>
          </a:xfrm>
        </p:grpSpPr>
        <p:grpSp>
          <p:nvGrpSpPr>
            <p:cNvPr id="4" name="Group 3">
              <a:extLst>
                <a:ext uri="{FF2B5EF4-FFF2-40B4-BE49-F238E27FC236}">
                  <a16:creationId xmlns:a16="http://schemas.microsoft.com/office/drawing/2014/main" id="{E676BB9B-A995-4602-B191-8962BE1D96DF}"/>
                </a:ext>
              </a:extLst>
            </p:cNvPr>
            <p:cNvGrpSpPr/>
            <p:nvPr/>
          </p:nvGrpSpPr>
          <p:grpSpPr>
            <a:xfrm>
              <a:off x="0" y="50334"/>
              <a:ext cx="5471870" cy="3094807"/>
              <a:chOff x="0" y="0"/>
              <a:chExt cx="5471870" cy="3094807"/>
            </a:xfrm>
          </p:grpSpPr>
          <p:cxnSp>
            <p:nvCxnSpPr>
              <p:cNvPr id="6" name="Straight Connector 5">
                <a:extLst>
                  <a:ext uri="{FF2B5EF4-FFF2-40B4-BE49-F238E27FC236}">
                    <a16:creationId xmlns:a16="http://schemas.microsoft.com/office/drawing/2014/main" id="{6FB601D9-E617-477A-84A3-135A9C198D90}"/>
                  </a:ext>
                </a:extLst>
              </p:cNvPr>
              <p:cNvCxnSpPr/>
              <p:nvPr/>
            </p:nvCxnSpPr>
            <p:spPr>
              <a:xfrm flipH="1">
                <a:off x="0" y="0"/>
                <a:ext cx="4496499" cy="0"/>
              </a:xfrm>
              <a:prstGeom prst="line">
                <a:avLst/>
              </a:prstGeom>
              <a:ln w="38100">
                <a:gradFill flip="none" rotWithShape="1">
                  <a:gsLst>
                    <a:gs pos="100000">
                      <a:schemeClr val="accent6">
                        <a:lumMod val="20000"/>
                        <a:lumOff val="80000"/>
                        <a:alpha val="80000"/>
                      </a:schemeClr>
                    </a:gs>
                    <a:gs pos="0">
                      <a:srgbClr val="92D050"/>
                    </a:gs>
                    <a:gs pos="71681">
                      <a:schemeClr val="accent6">
                        <a:lumMod val="20000"/>
                        <a:lumOff val="80000"/>
                      </a:schemeClr>
                    </a:gs>
                    <a:gs pos="50000">
                      <a:schemeClr val="accent6">
                        <a:lumMod val="60000"/>
                        <a:lumOff val="40000"/>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D418DF-22CF-4E83-A18C-62002DFC5C34}"/>
                  </a:ext>
                </a:extLst>
              </p:cNvPr>
              <p:cNvCxnSpPr>
                <a:cxnSpLocks/>
              </p:cNvCxnSpPr>
              <p:nvPr/>
            </p:nvCxnSpPr>
            <p:spPr>
              <a:xfrm>
                <a:off x="5471870" y="395504"/>
                <a:ext cx="0" cy="2699303"/>
              </a:xfrm>
              <a:prstGeom prst="line">
                <a:avLst/>
              </a:prstGeom>
              <a:ln w="38100">
                <a:gradFill>
                  <a:gsLst>
                    <a:gs pos="0">
                      <a:srgbClr val="92D050"/>
                    </a:gs>
                    <a:gs pos="74000">
                      <a:schemeClr val="accent6">
                        <a:lumMod val="40000"/>
                        <a:lumOff val="60000"/>
                      </a:schemeClr>
                    </a:gs>
                    <a:gs pos="100000">
                      <a:schemeClr val="accent6">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D0F383-0CFD-4579-A648-9CE4E8E02505}"/>
                  </a:ext>
                </a:extLst>
              </p:cNvPr>
              <p:cNvSpPr/>
              <p:nvPr/>
            </p:nvSpPr>
            <p:spPr>
              <a:xfrm>
                <a:off x="4385310" y="0"/>
                <a:ext cx="1083560" cy="407260"/>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 Box 39">
              <a:extLst>
                <a:ext uri="{FF2B5EF4-FFF2-40B4-BE49-F238E27FC236}">
                  <a16:creationId xmlns:a16="http://schemas.microsoft.com/office/drawing/2014/main" id="{01E55F3D-0B5B-49C6-99F8-C7DCEDB9FCD4}"/>
                </a:ext>
              </a:extLst>
            </p:cNvPr>
            <p:cNvSpPr txBox="1"/>
            <p:nvPr/>
          </p:nvSpPr>
          <p:spPr>
            <a:xfrm>
              <a:off x="4476179" y="-10130"/>
              <a:ext cx="985112" cy="411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0"/>
                </a:spcAft>
              </a:pPr>
              <a:r>
                <a:rPr lang="ar-BH" sz="4400" dirty="0">
                  <a:solidFill>
                    <a:srgbClr val="FFFFFF"/>
                  </a:solidFill>
                  <a:effectLst/>
                  <a:latin typeface="Sakkal Majalla" panose="02000000000000000000" pitchFamily="2" charset="-78"/>
                  <a:ea typeface="Times New Roman" panose="02020603050405020304" pitchFamily="18" charset="0"/>
                  <a:cs typeface="Sakkal Majalla" panose="02000000000000000000" pitchFamily="2" charset="-78"/>
                </a:rPr>
                <a:t>مثال</a:t>
              </a:r>
              <a:endParaRPr lang="en-US" sz="4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gr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878221"/>
            <a:ext cx="0" cy="4980352"/>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166260" y="999427"/>
            <a:ext cx="4337217"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موجبة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موجبة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43439" y="1981538"/>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6538651" y="1992159"/>
            <a:ext cx="2147995"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7</a:t>
            </a:r>
            <a:r>
              <a:rPr lang="ar-SA" sz="3600" dirty="0">
                <a:latin typeface="Sakkal Majalla" panose="02000000000000000000" pitchFamily="2" charset="-78"/>
                <a:cs typeface="Sakkal Majalla" panose="02000000000000000000" pitchFamily="2" charset="-78"/>
              </a:rPr>
              <a:t> س</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12</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41190" y="1981534"/>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66678"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3" name="Group 22">
            <a:extLst>
              <a:ext uri="{FF2B5EF4-FFF2-40B4-BE49-F238E27FC236}">
                <a16:creationId xmlns:a16="http://schemas.microsoft.com/office/drawing/2014/main" id="{624ADDC6-4AA9-448E-9744-B2E19B3AF9B2}"/>
              </a:ext>
            </a:extLst>
          </p:cNvPr>
          <p:cNvGrpSpPr/>
          <p:nvPr/>
        </p:nvGrpSpPr>
        <p:grpSpPr>
          <a:xfrm>
            <a:off x="5175608" y="1685508"/>
            <a:ext cx="931323" cy="523220"/>
            <a:chOff x="5175608" y="1685508"/>
            <a:chExt cx="931323" cy="523220"/>
          </a:xfrm>
        </p:grpSpPr>
        <p:sp>
          <p:nvSpPr>
            <p:cNvPr id="9" name="Rectangle 8">
              <a:extLst>
                <a:ext uri="{FF2B5EF4-FFF2-40B4-BE49-F238E27FC236}">
                  <a16:creationId xmlns:a16="http://schemas.microsoft.com/office/drawing/2014/main" id="{6657FAFD-7591-478F-81F7-116DB3D32C76}"/>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29879A-6D28-44F7-BD5E-C49B0EC048A7}"/>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12</a:t>
              </a:r>
              <a:endParaRPr lang="en-US" sz="2800" dirty="0">
                <a:solidFill>
                  <a:schemeClr val="tx1"/>
                </a:solidFill>
              </a:endParaRPr>
            </a:p>
          </p:txBody>
        </p:sp>
      </p:gr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6</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 ، 3</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228332" y="2098532"/>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12</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281513" y="4351558"/>
            <a:ext cx="413578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جمعهما </a:t>
            </a:r>
            <a:r>
              <a:rPr lang="ar-BH" dirty="0">
                <a:solidFill>
                  <a:srgbClr val="FF00FF"/>
                </a:solidFill>
              </a:rPr>
              <a:t>7</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1283" y="2577764"/>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89862" y="2573069"/>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متشابهة</a:t>
            </a:r>
            <a:r>
              <a:rPr lang="ar-BH" dirty="0"/>
              <a:t> لأن إشارة جـ </a:t>
            </a:r>
            <a:r>
              <a:rPr lang="ar-BH" dirty="0">
                <a:solidFill>
                  <a:srgbClr val="FF0000"/>
                </a:solidFill>
              </a:rPr>
              <a:t>موجبة</a:t>
            </a:r>
            <a:r>
              <a:rPr lang="ar-BH" dirty="0"/>
              <a:t>  وتكون هي إشارة </a:t>
            </a:r>
            <a:r>
              <a:rPr lang="ar-BH" dirty="0">
                <a:solidFill>
                  <a:srgbClr val="FF00FF"/>
                </a:solidFill>
              </a:rPr>
              <a:t>ب</a:t>
            </a:r>
            <a:r>
              <a:rPr lang="ar-BH" dirty="0"/>
              <a:t> نفسها.  </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6727304" y="29385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411212" y="1908626"/>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0255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ppt_x</p:attrName>
                                        </p:attrNameLst>
                                      </p:cBhvr>
                                      <p:tavLst>
                                        <p:tav tm="0">
                                          <p:val>
                                            <p:strVal val="#ppt_x-#ppt_w*1.125000"/>
                                          </p:val>
                                        </p:tav>
                                        <p:tav tm="100000">
                                          <p:val>
                                            <p:strVal val="#ppt_x"/>
                                          </p:val>
                                        </p:tav>
                                      </p:tavLst>
                                    </p:anim>
                                    <p:animEffect transition="in" filter="wipe(right)">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25E-6 3.7037E-7 L 1.25E-6 0.13241 " pathEditMode="relative" rAng="0" ptsTypes="AA">
                                      <p:cBhvr>
                                        <p:cTn id="48" dur="2000" fill="hold"/>
                                        <p:tgtEl>
                                          <p:spTgt spid="14"/>
                                        </p:tgtEl>
                                        <p:attrNameLst>
                                          <p:attrName>ppt_x</p:attrName>
                                          <p:attrName>ppt_y</p:attrName>
                                        </p:attrNameLst>
                                      </p:cBhvr>
                                      <p:rCtr x="0" y="6620"/>
                                    </p:animMotion>
                                  </p:childTnLst>
                                </p:cTn>
                              </p:par>
                              <p:par>
                                <p:cTn id="49" presetID="42" presetClass="path" presetSubtype="0" accel="50000" decel="50000" fill="hold" grpId="0" nodeType="withEffect">
                                  <p:stCondLst>
                                    <p:cond delay="0"/>
                                  </p:stCondLst>
                                  <p:childTnLst>
                                    <p:animMotion origin="layout" path="M 1.66667E-6 3.7037E-7 L -0.13099 0.13102 " pathEditMode="relative" rAng="0" ptsTypes="AA">
                                      <p:cBhvr>
                                        <p:cTn id="50" dur="2000" fill="hold"/>
                                        <p:tgtEl>
                                          <p:spTgt spid="20"/>
                                        </p:tgtEl>
                                        <p:attrNameLst>
                                          <p:attrName>ppt_x</p:attrName>
                                          <p:attrName>ppt_y</p:attrName>
                                        </p:attrNameLst>
                                      </p:cBhvr>
                                      <p:rCtr x="-6549" y="6551"/>
                                    </p:animMotion>
                                  </p:childTnLst>
                                </p:cTn>
                              </p:par>
                              <p:par>
                                <p:cTn id="51" presetID="1" presetClass="exit"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ppt_x</p:attrName>
                                        </p:attrNameLst>
                                      </p:cBhvr>
                                      <p:tavLst>
                                        <p:tav tm="0">
                                          <p:val>
                                            <p:strVal val="#ppt_x-#ppt_w*1.125000"/>
                                          </p:val>
                                        </p:tav>
                                        <p:tav tm="100000">
                                          <p:val>
                                            <p:strVal val="#ppt_x"/>
                                          </p:val>
                                        </p:tav>
                                      </p:tavLst>
                                    </p:anim>
                                    <p:animEffect transition="in" filter="wipe(righ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2"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p:tgtEl>
                                          <p:spTgt spid="25"/>
                                        </p:tgtEl>
                                        <p:attrNameLst>
                                          <p:attrName>ppt_x</p:attrName>
                                        </p:attrNameLst>
                                      </p:cBhvr>
                                      <p:tavLst>
                                        <p:tav tm="0">
                                          <p:val>
                                            <p:strVal val="#ppt_x+#ppt_w*1.125000"/>
                                          </p:val>
                                        </p:tav>
                                        <p:tav tm="100000">
                                          <p:val>
                                            <p:strVal val="#ppt_x"/>
                                          </p:val>
                                        </p:tav>
                                      </p:tavLst>
                                    </p:anim>
                                    <p:animEffect transition="in" filter="wipe(left)">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2"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p:tgtEl>
                                          <p:spTgt spid="28"/>
                                        </p:tgtEl>
                                        <p:attrNameLst>
                                          <p:attrName>ppt_x</p:attrName>
                                        </p:attrNameLst>
                                      </p:cBhvr>
                                      <p:tavLst>
                                        <p:tav tm="0">
                                          <p:val>
                                            <p:strVal val="#ppt_x+#ppt_w*1.125000"/>
                                          </p:val>
                                        </p:tav>
                                        <p:tav tm="100000">
                                          <p:val>
                                            <p:strVal val="#ppt_x"/>
                                          </p:val>
                                        </p:tav>
                                      </p:tavLst>
                                    </p:anim>
                                    <p:animEffect transition="in" filter="wipe(left)">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p:tgtEl>
                                          <p:spTgt spid="34"/>
                                        </p:tgtEl>
                                        <p:attrNameLst>
                                          <p:attrName>ppt_x</p:attrName>
                                        </p:attrNameLst>
                                      </p:cBhvr>
                                      <p:tavLst>
                                        <p:tav tm="0">
                                          <p:val>
                                            <p:strVal val="#ppt_x-#ppt_w*1.125000"/>
                                          </p:val>
                                        </p:tav>
                                        <p:tav tm="100000">
                                          <p:val>
                                            <p:strVal val="#ppt_x"/>
                                          </p:val>
                                        </p:tav>
                                      </p:tavLst>
                                    </p:anim>
                                    <p:animEffect transition="in" filter="wipe(right)">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500"/>
                                        <p:tgtEl>
                                          <p:spTgt spid="2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23"/>
                                        </p:tgtEl>
                                        <p:attrNameLst>
                                          <p:attrName>ppt_x</p:attrName>
                                        </p:attrNameLst>
                                      </p:cBhvr>
                                      <p:tavLst>
                                        <p:tav tm="0">
                                          <p:val>
                                            <p:strVal val="ppt_x"/>
                                          </p:val>
                                        </p:tav>
                                        <p:tav tm="100000">
                                          <p:val>
                                            <p:strVal val="ppt_x"/>
                                          </p:val>
                                        </p:tav>
                                      </p:tavLst>
                                    </p:anim>
                                    <p:anim calcmode="lin" valueType="num">
                                      <p:cBhvr additive="base">
                                        <p:cTn id="97" dur="500"/>
                                        <p:tgtEl>
                                          <p:spTgt spid="23"/>
                                        </p:tgtEl>
                                        <p:attrNameLst>
                                          <p:attrName>ppt_y</p:attrName>
                                        </p:attrNameLst>
                                      </p:cBhvr>
                                      <p:tavLst>
                                        <p:tav tm="0">
                                          <p:val>
                                            <p:strVal val="ppt_y"/>
                                          </p:val>
                                        </p:tav>
                                        <p:tav tm="100000">
                                          <p:val>
                                            <p:strVal val="1+ppt_h/2"/>
                                          </p:val>
                                        </p:tav>
                                      </p:tavLst>
                                    </p:anim>
                                    <p:set>
                                      <p:cBhvr>
                                        <p:cTn id="98" dur="1" fill="hold">
                                          <p:stCondLst>
                                            <p:cond delay="499"/>
                                          </p:stCondLst>
                                        </p:cTn>
                                        <p:tgtEl>
                                          <p:spTgt spid="23"/>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25"/>
                                        </p:tgtEl>
                                        <p:attrNameLst>
                                          <p:attrName>ppt_x</p:attrName>
                                        </p:attrNameLst>
                                      </p:cBhvr>
                                      <p:tavLst>
                                        <p:tav tm="0">
                                          <p:val>
                                            <p:strVal val="ppt_x"/>
                                          </p:val>
                                        </p:tav>
                                        <p:tav tm="100000">
                                          <p:val>
                                            <p:strVal val="ppt_x"/>
                                          </p:val>
                                        </p:tav>
                                      </p:tavLst>
                                    </p:anim>
                                    <p:anim calcmode="lin" valueType="num">
                                      <p:cBhvr additive="base">
                                        <p:cTn id="101" dur="500"/>
                                        <p:tgtEl>
                                          <p:spTgt spid="25"/>
                                        </p:tgtEl>
                                        <p:attrNameLst>
                                          <p:attrName>ppt_y</p:attrName>
                                        </p:attrNameLst>
                                      </p:cBhvr>
                                      <p:tavLst>
                                        <p:tav tm="0">
                                          <p:val>
                                            <p:strVal val="ppt_y"/>
                                          </p:val>
                                        </p:tav>
                                        <p:tav tm="100000">
                                          <p:val>
                                            <p:strVal val="1+ppt_h/2"/>
                                          </p:val>
                                        </p:tav>
                                      </p:tavLst>
                                    </p:anim>
                                    <p:set>
                                      <p:cBhvr>
                                        <p:cTn id="102" dur="1" fill="hold">
                                          <p:stCondLst>
                                            <p:cond delay="499"/>
                                          </p:stCondLst>
                                        </p:cTn>
                                        <p:tgtEl>
                                          <p:spTgt spid="2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par>
                                <p:cTn id="109" presetID="42" presetClass="path" presetSubtype="0" accel="50000" decel="50000" fill="hold" grpId="1" nodeType="withEffect">
                                  <p:stCondLst>
                                    <p:cond delay="0"/>
                                  </p:stCondLst>
                                  <p:childTnLst>
                                    <p:animMotion origin="layout" path="M -1.45833E-6 1.11111E-6 L 0.17956 0.06018 " pathEditMode="relative" rAng="0" ptsTypes="AA">
                                      <p:cBhvr>
                                        <p:cTn id="110" dur="2000" fill="hold"/>
                                        <p:tgtEl>
                                          <p:spTgt spid="36"/>
                                        </p:tgtEl>
                                        <p:attrNameLst>
                                          <p:attrName>ppt_x</p:attrName>
                                          <p:attrName>ppt_y</p:attrName>
                                        </p:attrNameLst>
                                      </p:cBhvr>
                                      <p:rCtr x="8971" y="3009"/>
                                    </p:animMotion>
                                  </p:childTnLst>
                                </p:cTn>
                              </p:par>
                              <p:par>
                                <p:cTn id="111" presetID="42" presetClass="path" presetSubtype="0" accel="50000" decel="50000" fill="hold" grpId="1" nodeType="withEffect">
                                  <p:stCondLst>
                                    <p:cond delay="0"/>
                                  </p:stCondLst>
                                  <p:childTnLst>
                                    <p:animMotion origin="layout" path="M -4.16667E-6 -4.44444E-6 L 0.08868 0.05811 " pathEditMode="relative" rAng="0" ptsTypes="AA">
                                      <p:cBhvr>
                                        <p:cTn id="112" dur="2000" fill="hold"/>
                                        <p:tgtEl>
                                          <p:spTgt spid="37"/>
                                        </p:tgtEl>
                                        <p:attrNameLst>
                                          <p:attrName>ppt_x</p:attrName>
                                          <p:attrName>ppt_y</p:attrName>
                                        </p:attrNameLst>
                                      </p:cBhvr>
                                      <p:rCtr x="4427" y="2894"/>
                                    </p:animMotion>
                                  </p:childTnLst>
                                </p:cTn>
                              </p:par>
                            </p:childTnLst>
                          </p:cTn>
                        </p:par>
                      </p:childTnLst>
                    </p:cTn>
                  </p:par>
                  <p:par>
                    <p:cTn id="113" fill="hold">
                      <p:stCondLst>
                        <p:cond delay="indefinite"/>
                      </p:stCondLst>
                      <p:childTnLst>
                        <p:par>
                          <p:cTn id="114" fill="hold">
                            <p:stCondLst>
                              <p:cond delay="0"/>
                            </p:stCondLst>
                            <p:childTnLst>
                              <p:par>
                                <p:cTn id="115" presetID="12" presetClass="entr" presetSubtype="8"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p:tgtEl>
                                          <p:spTgt spid="38"/>
                                        </p:tgtEl>
                                        <p:attrNameLst>
                                          <p:attrName>ppt_x</p:attrName>
                                        </p:attrNameLst>
                                      </p:cBhvr>
                                      <p:tavLst>
                                        <p:tav tm="0">
                                          <p:val>
                                            <p:strVal val="#ppt_x-#ppt_w*1.125000"/>
                                          </p:val>
                                        </p:tav>
                                        <p:tav tm="100000">
                                          <p:val>
                                            <p:strVal val="#ppt_x"/>
                                          </p:val>
                                        </p:tav>
                                      </p:tavLst>
                                    </p:anim>
                                    <p:animEffect transition="in" filter="wipe(right)">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1000"/>
                                        <p:tgtEl>
                                          <p:spTgt spid="40"/>
                                        </p:tgtEl>
                                      </p:cBhvr>
                                    </p:animEffect>
                                    <p:anim calcmode="lin" valueType="num">
                                      <p:cBhvr>
                                        <p:cTn id="124" dur="1000" fill="hold"/>
                                        <p:tgtEl>
                                          <p:spTgt spid="40"/>
                                        </p:tgtEl>
                                        <p:attrNameLst>
                                          <p:attrName>ppt_x</p:attrName>
                                        </p:attrNameLst>
                                      </p:cBhvr>
                                      <p:tavLst>
                                        <p:tav tm="0">
                                          <p:val>
                                            <p:strVal val="#ppt_x"/>
                                          </p:val>
                                        </p:tav>
                                        <p:tav tm="100000">
                                          <p:val>
                                            <p:strVal val="#ppt_x"/>
                                          </p:val>
                                        </p:tav>
                                      </p:tavLst>
                                    </p:anim>
                                    <p:anim calcmode="lin" valueType="num">
                                      <p:cBhvr>
                                        <p:cTn id="125" dur="1000" fill="hold"/>
                                        <p:tgtEl>
                                          <p:spTgt spid="40"/>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strVal val="#ppt_x"/>
                                          </p:val>
                                        </p:tav>
                                        <p:tav tm="100000">
                                          <p:val>
                                            <p:strVal val="#ppt_x"/>
                                          </p:val>
                                        </p:tav>
                                      </p:tavLst>
                                    </p:anim>
                                    <p:anim calcmode="lin" valueType="num">
                                      <p:cBhvr>
                                        <p:cTn id="1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81078" y="1995807"/>
            <a:ext cx="684389" cy="646331"/>
          </a:xfrm>
          <a:prstGeom prst="rect">
            <a:avLst/>
          </a:prstGeom>
          <a:ln>
            <a:noFill/>
          </a:ln>
        </p:spPr>
        <p:txBody>
          <a:bodyPr wrap="square">
            <a:spAutoFit/>
          </a:bodyPr>
          <a:lstStyle/>
          <a:p>
            <a:pPr algn="r" rtl="1"/>
            <a:r>
              <a:rPr lang="ar-SA"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164073" y="313486"/>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SA" sz="3600" dirty="0">
                <a:latin typeface="Sakkal Majalla" panose="02000000000000000000" pitchFamily="2" charset="-78"/>
                <a:cs typeface="Sakkal Majalla" panose="02000000000000000000" pitchFamily="2" charset="-78"/>
              </a:rPr>
              <a:t>  +  </a:t>
            </a:r>
            <a:r>
              <a:rPr lang="ar-BH" sz="3600" dirty="0">
                <a:latin typeface="Sakkal Majalla" panose="02000000000000000000" pitchFamily="2" charset="-78"/>
                <a:cs typeface="Sakkal Majalla" panose="02000000000000000000" pitchFamily="2" charset="-78"/>
              </a:rPr>
              <a:t>11</a:t>
            </a:r>
            <a:r>
              <a:rPr lang="ar-SA" sz="3600" dirty="0">
                <a:latin typeface="Sakkal Majalla" panose="02000000000000000000" pitchFamily="2" charset="-78"/>
                <a:cs typeface="Sakkal Majalla" panose="02000000000000000000" pitchFamily="2" charset="-78"/>
              </a:rPr>
              <a:t> س  +  </a:t>
            </a:r>
            <a:r>
              <a:rPr lang="ar-BH" sz="3600" dirty="0">
                <a:latin typeface="Sakkal Majalla" panose="02000000000000000000" pitchFamily="2" charset="-78"/>
                <a:cs typeface="Sakkal Majalla" panose="02000000000000000000" pitchFamily="2" charset="-78"/>
              </a:rPr>
              <a:t>24</a:t>
            </a:r>
            <a:endParaRPr lang="ar-SA" sz="3600" baseline="30000" dirty="0">
              <a:latin typeface="Sakkal Majalla" panose="02000000000000000000" pitchFamily="2" charset="-78"/>
              <a:cs typeface="Sakkal Majalla" panose="02000000000000000000" pitchFamily="2" charset="-78"/>
            </a:endParaRPr>
          </a:p>
        </p:txBody>
      </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727113"/>
            <a:ext cx="0" cy="513146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68642" y="944128"/>
            <a:ext cx="434865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موجبة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موجبة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43439" y="1981538"/>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6329899" y="1986329"/>
            <a:ext cx="2329986"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11</a:t>
            </a:r>
            <a:r>
              <a:rPr lang="ar-SA" sz="3600" dirty="0">
                <a:latin typeface="Sakkal Majalla" panose="02000000000000000000" pitchFamily="2" charset="-78"/>
                <a:cs typeface="Sakkal Majalla" panose="02000000000000000000" pitchFamily="2" charset="-78"/>
              </a:rPr>
              <a:t> س</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24</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41190" y="1981534"/>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66678"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3" name="Group 22">
            <a:extLst>
              <a:ext uri="{FF2B5EF4-FFF2-40B4-BE49-F238E27FC236}">
                <a16:creationId xmlns:a16="http://schemas.microsoft.com/office/drawing/2014/main" id="{624ADDC6-4AA9-448E-9744-B2E19B3AF9B2}"/>
              </a:ext>
            </a:extLst>
          </p:cNvPr>
          <p:cNvGrpSpPr/>
          <p:nvPr/>
        </p:nvGrpSpPr>
        <p:grpSpPr>
          <a:xfrm>
            <a:off x="5175608" y="1685508"/>
            <a:ext cx="931323" cy="523220"/>
            <a:chOff x="5175608" y="1685508"/>
            <a:chExt cx="931323" cy="523220"/>
          </a:xfrm>
        </p:grpSpPr>
        <p:sp>
          <p:nvSpPr>
            <p:cNvPr id="9" name="Rectangle 8">
              <a:extLst>
                <a:ext uri="{FF2B5EF4-FFF2-40B4-BE49-F238E27FC236}">
                  <a16:creationId xmlns:a16="http://schemas.microsoft.com/office/drawing/2014/main" id="{6657FAFD-7591-478F-81F7-116DB3D32C76}"/>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29879A-6D28-44F7-BD5E-C49B0EC048A7}"/>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24</a:t>
              </a:r>
              <a:endParaRPr lang="en-US" sz="2800" dirty="0">
                <a:solidFill>
                  <a:schemeClr val="tx1"/>
                </a:solidFill>
              </a:endParaRPr>
            </a:p>
          </p:txBody>
        </p:sp>
      </p:grpSp>
      <p:grpSp>
        <p:nvGrpSpPr>
          <p:cNvPr id="25" name="Group 24">
            <a:extLst>
              <a:ext uri="{FF2B5EF4-FFF2-40B4-BE49-F238E27FC236}">
                <a16:creationId xmlns:a16="http://schemas.microsoft.com/office/drawing/2014/main" id="{58F6620F-6942-4938-84C5-3C99B7BC7BF4}"/>
              </a:ext>
            </a:extLst>
          </p:cNvPr>
          <p:cNvGrpSpPr/>
          <p:nvPr/>
        </p:nvGrpSpPr>
        <p:grpSpPr>
          <a:xfrm>
            <a:off x="5175608" y="2126452"/>
            <a:ext cx="931323" cy="523220"/>
            <a:chOff x="5175608" y="1685508"/>
            <a:chExt cx="931323" cy="523220"/>
          </a:xfrm>
        </p:grpSpPr>
        <p:sp>
          <p:nvSpPr>
            <p:cNvPr id="26" name="Rectangle 25">
              <a:extLst>
                <a:ext uri="{FF2B5EF4-FFF2-40B4-BE49-F238E27FC236}">
                  <a16:creationId xmlns:a16="http://schemas.microsoft.com/office/drawing/2014/main" id="{5A8E4B68-F27E-45E5-A679-64FD3A3C1C8D}"/>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F99E0CB-8D65-4755-8CE0-3800F4C55941}"/>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2 ، 12</a:t>
              </a:r>
              <a:endParaRPr lang="en-US" sz="2800" dirty="0">
                <a:solidFill>
                  <a:schemeClr val="tx1"/>
                </a:solidFill>
              </a:endParaRPr>
            </a:p>
          </p:txBody>
        </p:sp>
      </p:grpSp>
      <p:grpSp>
        <p:nvGrpSpPr>
          <p:cNvPr id="28" name="Group 27">
            <a:extLst>
              <a:ext uri="{FF2B5EF4-FFF2-40B4-BE49-F238E27FC236}">
                <a16:creationId xmlns:a16="http://schemas.microsoft.com/office/drawing/2014/main" id="{0F5C02FF-2D28-48E9-B616-FD218CBCBD54}"/>
              </a:ext>
            </a:extLst>
          </p:cNvPr>
          <p:cNvGrpSpPr/>
          <p:nvPr/>
        </p:nvGrpSpPr>
        <p:grpSpPr>
          <a:xfrm>
            <a:off x="5175608" y="2573069"/>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8</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102705" y="2095152"/>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24</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48215" y="4351558"/>
            <a:ext cx="4269081"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جمعهما </a:t>
            </a:r>
            <a:r>
              <a:rPr lang="ar-BH" dirty="0">
                <a:solidFill>
                  <a:srgbClr val="FF00FF"/>
                </a:solidFill>
              </a:rPr>
              <a:t>11</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51415" y="2578293"/>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93740" y="2578293"/>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8</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متشابهة</a:t>
            </a:r>
            <a:r>
              <a:rPr lang="ar-BH" dirty="0"/>
              <a:t> لأن إشارة جـ </a:t>
            </a:r>
            <a:r>
              <a:rPr lang="ar-BH" dirty="0">
                <a:solidFill>
                  <a:srgbClr val="FF0000"/>
                </a:solidFill>
              </a:rPr>
              <a:t>موجبة</a:t>
            </a:r>
            <a:r>
              <a:rPr lang="ar-BH" dirty="0"/>
              <a:t>  وتكون هي إشارة </a:t>
            </a:r>
            <a:r>
              <a:rPr lang="ar-BH" dirty="0">
                <a:solidFill>
                  <a:srgbClr val="FF00FF"/>
                </a:solidFill>
              </a:rPr>
              <a:t>ب</a:t>
            </a:r>
            <a:r>
              <a:rPr lang="ar-BH" dirty="0"/>
              <a:t> نفسها.  </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6727304" y="29385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285585" y="1905246"/>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 name="Group 40">
            <a:extLst>
              <a:ext uri="{FF2B5EF4-FFF2-40B4-BE49-F238E27FC236}">
                <a16:creationId xmlns:a16="http://schemas.microsoft.com/office/drawing/2014/main" id="{9D20B137-143A-487A-8643-F935624E1250}"/>
              </a:ext>
            </a:extLst>
          </p:cNvPr>
          <p:cNvGrpSpPr/>
          <p:nvPr/>
        </p:nvGrpSpPr>
        <p:grpSpPr>
          <a:xfrm>
            <a:off x="1030017" y="248907"/>
            <a:ext cx="11013767" cy="5737317"/>
            <a:chOff x="914565" y="248907"/>
            <a:chExt cx="11013767" cy="5737317"/>
          </a:xfrm>
        </p:grpSpPr>
        <p:grpSp>
          <p:nvGrpSpPr>
            <p:cNvPr id="42" name="Group 41">
              <a:extLst>
                <a:ext uri="{FF2B5EF4-FFF2-40B4-BE49-F238E27FC236}">
                  <a16:creationId xmlns:a16="http://schemas.microsoft.com/office/drawing/2014/main" id="{C22E9EB6-6CC5-4194-8D75-C60CEC302BF1}"/>
                </a:ext>
              </a:extLst>
            </p:cNvPr>
            <p:cNvGrpSpPr/>
            <p:nvPr/>
          </p:nvGrpSpPr>
          <p:grpSpPr>
            <a:xfrm>
              <a:off x="914565" y="279272"/>
              <a:ext cx="11013767" cy="5706952"/>
              <a:chOff x="0" y="-1"/>
              <a:chExt cx="5471381" cy="3118653"/>
            </a:xfrm>
            <a:solidFill>
              <a:srgbClr val="00B0F0"/>
            </a:solidFill>
          </p:grpSpPr>
          <p:cxnSp>
            <p:nvCxnSpPr>
              <p:cNvPr id="46" name="Straight Connector 45">
                <a:extLst>
                  <a:ext uri="{FF2B5EF4-FFF2-40B4-BE49-F238E27FC236}">
                    <a16:creationId xmlns:a16="http://schemas.microsoft.com/office/drawing/2014/main" id="{639D4ECF-C37C-46FA-983F-75D6006BD52C}"/>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3C419A6-15D8-4D25-AF1F-6D4B8751734C}"/>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D7857FA5-868E-4C20-923F-92B14B80B3C5}"/>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3" name="Group 42">
              <a:extLst>
                <a:ext uri="{FF2B5EF4-FFF2-40B4-BE49-F238E27FC236}">
                  <a16:creationId xmlns:a16="http://schemas.microsoft.com/office/drawing/2014/main" id="{CCBA304C-1539-4A88-A163-A1661F13B427}"/>
                </a:ext>
              </a:extLst>
            </p:cNvPr>
            <p:cNvGrpSpPr/>
            <p:nvPr/>
          </p:nvGrpSpPr>
          <p:grpSpPr>
            <a:xfrm>
              <a:off x="9726618" y="248907"/>
              <a:ext cx="2084116" cy="777558"/>
              <a:chOff x="-22393" y="62059"/>
              <a:chExt cx="1145856" cy="427838"/>
            </a:xfrm>
          </p:grpSpPr>
          <p:sp>
            <p:nvSpPr>
              <p:cNvPr id="44" name="Rectangle: Rounded Corners 43">
                <a:extLst>
                  <a:ext uri="{FF2B5EF4-FFF2-40B4-BE49-F238E27FC236}">
                    <a16:creationId xmlns:a16="http://schemas.microsoft.com/office/drawing/2014/main" id="{BE7A6EC5-42FA-4D24-A5B9-463EE96504B0}"/>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45" name="Text Box 42">
                <a:extLst>
                  <a:ext uri="{FF2B5EF4-FFF2-40B4-BE49-F238E27FC236}">
                    <a16:creationId xmlns:a16="http://schemas.microsoft.com/office/drawing/2014/main" id="{7B20A8F8-B734-401C-9E01-A70781F1ADFC}"/>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50" name="سداسي 3">
            <a:extLst>
              <a:ext uri="{FF2B5EF4-FFF2-40B4-BE49-F238E27FC236}">
                <a16:creationId xmlns:a16="http://schemas.microsoft.com/office/drawing/2014/main" id="{A96D1091-03E8-4452-AFFD-E2C168D63D2A}"/>
              </a:ext>
            </a:extLst>
          </p:cNvPr>
          <p:cNvSpPr/>
          <p:nvPr/>
        </p:nvSpPr>
        <p:spPr>
          <a:xfrm>
            <a:off x="10528435"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دقيقة</a:t>
            </a:r>
            <a:endParaRPr lang="ar-SA" sz="3600" dirty="0">
              <a:solidFill>
                <a:schemeClr val="bg1"/>
              </a:solidFill>
              <a:latin typeface="Sakkal Majalla" panose="02000000000000000000" pitchFamily="2" charset="-78"/>
              <a:cs typeface="Sakkal Majalla" panose="02000000000000000000" pitchFamily="2" charset="-78"/>
            </a:endParaRPr>
          </a:p>
        </p:txBody>
      </p:sp>
      <p:grpSp>
        <p:nvGrpSpPr>
          <p:cNvPr id="52" name="Group 51">
            <a:extLst>
              <a:ext uri="{FF2B5EF4-FFF2-40B4-BE49-F238E27FC236}">
                <a16:creationId xmlns:a16="http://schemas.microsoft.com/office/drawing/2014/main" id="{02E0F9E1-9A16-48DC-9A2E-73143C1B9C79}"/>
              </a:ext>
            </a:extLst>
          </p:cNvPr>
          <p:cNvGrpSpPr/>
          <p:nvPr/>
        </p:nvGrpSpPr>
        <p:grpSpPr>
          <a:xfrm>
            <a:off x="5187850" y="3056617"/>
            <a:ext cx="931323" cy="523220"/>
            <a:chOff x="5175608" y="1685508"/>
            <a:chExt cx="931323" cy="523220"/>
          </a:xfrm>
        </p:grpSpPr>
        <p:sp>
          <p:nvSpPr>
            <p:cNvPr id="53" name="Rectangle 52">
              <a:extLst>
                <a:ext uri="{FF2B5EF4-FFF2-40B4-BE49-F238E27FC236}">
                  <a16:creationId xmlns:a16="http://schemas.microsoft.com/office/drawing/2014/main" id="{D2EA3CD0-3DF2-40F2-89BA-CF7E7F4C237A}"/>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CB89939-6FCE-425B-A4B6-886DEE7B932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4 ، 6</a:t>
              </a:r>
              <a:endParaRPr lang="en-US" sz="2800" dirty="0">
                <a:solidFill>
                  <a:schemeClr val="tx1"/>
                </a:solidFill>
              </a:endParaRPr>
            </a:p>
          </p:txBody>
        </p:sp>
      </p:grpSp>
    </p:spTree>
    <p:extLst>
      <p:ext uri="{BB962C8B-B14F-4D97-AF65-F5344CB8AC3E}">
        <p14:creationId xmlns:p14="http://schemas.microsoft.com/office/powerpoint/2010/main" val="3012862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1"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ppt_x</p:attrName>
                                        </p:attrNameLst>
                                      </p:cBhvr>
                                      <p:tavLst>
                                        <p:tav tm="0">
                                          <p:val>
                                            <p:strVal val="#ppt_x-#ppt_w*1.125000"/>
                                          </p:val>
                                        </p:tav>
                                        <p:tav tm="100000">
                                          <p:val>
                                            <p:strVal val="#ppt_x"/>
                                          </p:val>
                                        </p:tav>
                                      </p:tavLst>
                                    </p:anim>
                                    <p:animEffect transition="in" filter="wipe(right)">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25E-6 3.7037E-7 L 1.25E-6 0.13241 " pathEditMode="relative" rAng="0" ptsTypes="AA">
                                      <p:cBhvr>
                                        <p:cTn id="48" dur="2000" fill="hold"/>
                                        <p:tgtEl>
                                          <p:spTgt spid="14"/>
                                        </p:tgtEl>
                                        <p:attrNameLst>
                                          <p:attrName>ppt_x</p:attrName>
                                          <p:attrName>ppt_y</p:attrName>
                                        </p:attrNameLst>
                                      </p:cBhvr>
                                      <p:rCtr x="0" y="6620"/>
                                    </p:animMotion>
                                  </p:childTnLst>
                                </p:cTn>
                              </p:par>
                              <p:par>
                                <p:cTn id="49" presetID="42" presetClass="path" presetSubtype="0" accel="50000" decel="50000" fill="hold" grpId="0" nodeType="withEffect">
                                  <p:stCondLst>
                                    <p:cond delay="0"/>
                                  </p:stCondLst>
                                  <p:childTnLst>
                                    <p:animMotion origin="layout" path="M 1.66667E-6 3.7037E-7 L -0.13099 0.13102 " pathEditMode="relative" rAng="0" ptsTypes="AA">
                                      <p:cBhvr>
                                        <p:cTn id="50" dur="2000" fill="hold"/>
                                        <p:tgtEl>
                                          <p:spTgt spid="20"/>
                                        </p:tgtEl>
                                        <p:attrNameLst>
                                          <p:attrName>ppt_x</p:attrName>
                                          <p:attrName>ppt_y</p:attrName>
                                        </p:attrNameLst>
                                      </p:cBhvr>
                                      <p:rCtr x="-6549" y="6551"/>
                                    </p:animMotion>
                                  </p:childTnLst>
                                </p:cTn>
                              </p:par>
                              <p:par>
                                <p:cTn id="51" presetID="1" presetClass="exit"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ppt_x</p:attrName>
                                        </p:attrNameLst>
                                      </p:cBhvr>
                                      <p:tavLst>
                                        <p:tav tm="0">
                                          <p:val>
                                            <p:strVal val="#ppt_x-#ppt_w*1.125000"/>
                                          </p:val>
                                        </p:tav>
                                        <p:tav tm="100000">
                                          <p:val>
                                            <p:strVal val="#ppt_x"/>
                                          </p:val>
                                        </p:tav>
                                      </p:tavLst>
                                    </p:anim>
                                    <p:animEffect transition="in" filter="wipe(righ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2"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p:tgtEl>
                                          <p:spTgt spid="25"/>
                                        </p:tgtEl>
                                        <p:attrNameLst>
                                          <p:attrName>ppt_x</p:attrName>
                                        </p:attrNameLst>
                                      </p:cBhvr>
                                      <p:tavLst>
                                        <p:tav tm="0">
                                          <p:val>
                                            <p:strVal val="#ppt_x+#ppt_w*1.125000"/>
                                          </p:val>
                                        </p:tav>
                                        <p:tav tm="100000">
                                          <p:val>
                                            <p:strVal val="#ppt_x"/>
                                          </p:val>
                                        </p:tav>
                                      </p:tavLst>
                                    </p:anim>
                                    <p:animEffect transition="in" filter="wipe(left)">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2"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p:tgtEl>
                                          <p:spTgt spid="28"/>
                                        </p:tgtEl>
                                        <p:attrNameLst>
                                          <p:attrName>ppt_x</p:attrName>
                                        </p:attrNameLst>
                                      </p:cBhvr>
                                      <p:tavLst>
                                        <p:tav tm="0">
                                          <p:val>
                                            <p:strVal val="#ppt_x+#ppt_w*1.125000"/>
                                          </p:val>
                                        </p:tav>
                                        <p:tav tm="100000">
                                          <p:val>
                                            <p:strVal val="#ppt_x"/>
                                          </p:val>
                                        </p:tav>
                                      </p:tavLst>
                                    </p:anim>
                                    <p:animEffect transition="in" filter="wipe(left)">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2" fill="hold" nodeType="click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p:tgtEl>
                                          <p:spTgt spid="52"/>
                                        </p:tgtEl>
                                        <p:attrNameLst>
                                          <p:attrName>ppt_x</p:attrName>
                                        </p:attrNameLst>
                                      </p:cBhvr>
                                      <p:tavLst>
                                        <p:tav tm="0">
                                          <p:val>
                                            <p:strVal val="#ppt_x+#ppt_w*1.125000"/>
                                          </p:val>
                                        </p:tav>
                                        <p:tav tm="100000">
                                          <p:val>
                                            <p:strVal val="#ppt_x"/>
                                          </p:val>
                                        </p:tav>
                                      </p:tavLst>
                                    </p:anim>
                                    <p:animEffect transition="in" filter="wipe(left)">
                                      <p:cBhvr>
                                        <p:cTn id="84" dur="5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8"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p:tgtEl>
                                          <p:spTgt spid="34"/>
                                        </p:tgtEl>
                                        <p:attrNameLst>
                                          <p:attrName>ppt_x</p:attrName>
                                        </p:attrNameLst>
                                      </p:cBhvr>
                                      <p:tavLst>
                                        <p:tav tm="0">
                                          <p:val>
                                            <p:strVal val="#ppt_x-#ppt_w*1.125000"/>
                                          </p:val>
                                        </p:tav>
                                        <p:tav tm="100000">
                                          <p:val>
                                            <p:strVal val="#ppt_x"/>
                                          </p:val>
                                        </p:tav>
                                      </p:tavLst>
                                    </p:anim>
                                    <p:animEffect transition="in" filter="wipe(right)">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up)">
                                      <p:cBhvr>
                                        <p:cTn id="95" dur="500"/>
                                        <p:tgtEl>
                                          <p:spTgt spid="2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left)">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500"/>
                                        <p:tgtEl>
                                          <p:spTgt spid="23"/>
                                        </p:tgtEl>
                                        <p:attrNameLst>
                                          <p:attrName>ppt_x</p:attrName>
                                        </p:attrNameLst>
                                      </p:cBhvr>
                                      <p:tavLst>
                                        <p:tav tm="0">
                                          <p:val>
                                            <p:strVal val="ppt_x"/>
                                          </p:val>
                                        </p:tav>
                                        <p:tav tm="100000">
                                          <p:val>
                                            <p:strVal val="ppt_x"/>
                                          </p:val>
                                        </p:tav>
                                      </p:tavLst>
                                    </p:anim>
                                    <p:anim calcmode="lin" valueType="num">
                                      <p:cBhvr additive="base">
                                        <p:cTn id="103" dur="500"/>
                                        <p:tgtEl>
                                          <p:spTgt spid="23"/>
                                        </p:tgtEl>
                                        <p:attrNameLst>
                                          <p:attrName>ppt_y</p:attrName>
                                        </p:attrNameLst>
                                      </p:cBhvr>
                                      <p:tavLst>
                                        <p:tav tm="0">
                                          <p:val>
                                            <p:strVal val="ppt_y"/>
                                          </p:val>
                                        </p:tav>
                                        <p:tav tm="100000">
                                          <p:val>
                                            <p:strVal val="1+ppt_h/2"/>
                                          </p:val>
                                        </p:tav>
                                      </p:tavLst>
                                    </p:anim>
                                    <p:set>
                                      <p:cBhvr>
                                        <p:cTn id="104" dur="1" fill="hold">
                                          <p:stCondLst>
                                            <p:cond delay="499"/>
                                          </p:stCondLst>
                                        </p:cTn>
                                        <p:tgtEl>
                                          <p:spTgt spid="23"/>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25"/>
                                        </p:tgtEl>
                                        <p:attrNameLst>
                                          <p:attrName>ppt_x</p:attrName>
                                        </p:attrNameLst>
                                      </p:cBhvr>
                                      <p:tavLst>
                                        <p:tav tm="0">
                                          <p:val>
                                            <p:strVal val="ppt_x"/>
                                          </p:val>
                                        </p:tav>
                                        <p:tav tm="100000">
                                          <p:val>
                                            <p:strVal val="ppt_x"/>
                                          </p:val>
                                        </p:tav>
                                      </p:tavLst>
                                    </p:anim>
                                    <p:anim calcmode="lin" valueType="num">
                                      <p:cBhvr additive="base">
                                        <p:cTn id="107" dur="500"/>
                                        <p:tgtEl>
                                          <p:spTgt spid="25"/>
                                        </p:tgtEl>
                                        <p:attrNameLst>
                                          <p:attrName>ppt_y</p:attrName>
                                        </p:attrNameLst>
                                      </p:cBhvr>
                                      <p:tavLst>
                                        <p:tav tm="0">
                                          <p:val>
                                            <p:strVal val="ppt_y"/>
                                          </p:val>
                                        </p:tav>
                                        <p:tav tm="100000">
                                          <p:val>
                                            <p:strVal val="1+ppt_h/2"/>
                                          </p:val>
                                        </p:tav>
                                      </p:tavLst>
                                    </p:anim>
                                    <p:set>
                                      <p:cBhvr>
                                        <p:cTn id="108" dur="1" fill="hold">
                                          <p:stCondLst>
                                            <p:cond delay="499"/>
                                          </p:stCondLst>
                                        </p:cTn>
                                        <p:tgtEl>
                                          <p:spTgt spid="25"/>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52"/>
                                        </p:tgtEl>
                                        <p:attrNameLst>
                                          <p:attrName>ppt_x</p:attrName>
                                        </p:attrNameLst>
                                      </p:cBhvr>
                                      <p:tavLst>
                                        <p:tav tm="0">
                                          <p:val>
                                            <p:strVal val="ppt_x"/>
                                          </p:val>
                                        </p:tav>
                                        <p:tav tm="100000">
                                          <p:val>
                                            <p:strVal val="ppt_x"/>
                                          </p:val>
                                        </p:tav>
                                      </p:tavLst>
                                    </p:anim>
                                    <p:anim calcmode="lin" valueType="num">
                                      <p:cBhvr additive="base">
                                        <p:cTn id="111" dur="500"/>
                                        <p:tgtEl>
                                          <p:spTgt spid="52"/>
                                        </p:tgtEl>
                                        <p:attrNameLst>
                                          <p:attrName>ppt_y</p:attrName>
                                        </p:attrNameLst>
                                      </p:cBhvr>
                                      <p:tavLst>
                                        <p:tav tm="0">
                                          <p:val>
                                            <p:strVal val="ppt_y"/>
                                          </p:val>
                                        </p:tav>
                                        <p:tav tm="100000">
                                          <p:val>
                                            <p:strVal val="1+ppt_h/2"/>
                                          </p:val>
                                        </p:tav>
                                      </p:tavLst>
                                    </p:anim>
                                    <p:set>
                                      <p:cBhvr>
                                        <p:cTn id="112" dur="1" fill="hold">
                                          <p:stCondLst>
                                            <p:cond delay="499"/>
                                          </p:stCondLst>
                                        </p:cTn>
                                        <p:tgtEl>
                                          <p:spTgt spid="5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par>
                                <p:cTn id="119" presetID="42" presetClass="path" presetSubtype="0" accel="50000" decel="50000" fill="hold" grpId="1" nodeType="withEffect">
                                  <p:stCondLst>
                                    <p:cond delay="0"/>
                                  </p:stCondLst>
                                  <p:childTnLst>
                                    <p:animMotion origin="layout" path="M -1.45833E-6 -3.7037E-7 L 0.17956 0.06019 " pathEditMode="relative" rAng="0" ptsTypes="AA">
                                      <p:cBhvr>
                                        <p:cTn id="120" dur="2000" fill="hold"/>
                                        <p:tgtEl>
                                          <p:spTgt spid="36"/>
                                        </p:tgtEl>
                                        <p:attrNameLst>
                                          <p:attrName>ppt_x</p:attrName>
                                          <p:attrName>ppt_y</p:attrName>
                                        </p:attrNameLst>
                                      </p:cBhvr>
                                      <p:rCtr x="8971" y="3009"/>
                                    </p:animMotion>
                                  </p:childTnLst>
                                </p:cTn>
                              </p:par>
                              <p:par>
                                <p:cTn id="121" presetID="42" presetClass="path" presetSubtype="0" accel="50000" decel="50000" fill="hold" grpId="1" nodeType="withEffect">
                                  <p:stCondLst>
                                    <p:cond delay="0"/>
                                  </p:stCondLst>
                                  <p:childTnLst>
                                    <p:animMotion origin="layout" path="M -4.58333E-6 -3.7037E-7 L 0.08868 0.0581 " pathEditMode="relative" rAng="0" ptsTypes="AA">
                                      <p:cBhvr>
                                        <p:cTn id="122" dur="2000" fill="hold"/>
                                        <p:tgtEl>
                                          <p:spTgt spid="37"/>
                                        </p:tgtEl>
                                        <p:attrNameLst>
                                          <p:attrName>ppt_x</p:attrName>
                                          <p:attrName>ppt_y</p:attrName>
                                        </p:attrNameLst>
                                      </p:cBhvr>
                                      <p:rCtr x="4427" y="2894"/>
                                    </p:animMotion>
                                  </p:childTnLst>
                                </p:cTn>
                              </p:par>
                            </p:childTnLst>
                          </p:cTn>
                        </p:par>
                      </p:childTnLst>
                    </p:cTn>
                  </p:par>
                  <p:par>
                    <p:cTn id="123" fill="hold">
                      <p:stCondLst>
                        <p:cond delay="indefinite"/>
                      </p:stCondLst>
                      <p:childTnLst>
                        <p:par>
                          <p:cTn id="124" fill="hold">
                            <p:stCondLst>
                              <p:cond delay="0"/>
                            </p:stCondLst>
                            <p:childTnLst>
                              <p:par>
                                <p:cTn id="125" presetID="12" presetClass="entr" presetSubtype="8"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p:tgtEl>
                                          <p:spTgt spid="38"/>
                                        </p:tgtEl>
                                        <p:attrNameLst>
                                          <p:attrName>ppt_x</p:attrName>
                                        </p:attrNameLst>
                                      </p:cBhvr>
                                      <p:tavLst>
                                        <p:tav tm="0">
                                          <p:val>
                                            <p:strVal val="#ppt_x-#ppt_w*1.125000"/>
                                          </p:val>
                                        </p:tav>
                                        <p:tav tm="100000">
                                          <p:val>
                                            <p:strVal val="#ppt_x"/>
                                          </p:val>
                                        </p:tav>
                                      </p:tavLst>
                                    </p:anim>
                                    <p:animEffect transition="in" filter="wipe(right)">
                                      <p:cBhvr>
                                        <p:cTn id="128" dur="500"/>
                                        <p:tgtEl>
                                          <p:spTgt spid="38"/>
                                        </p:tgtEl>
                                      </p:cBhvr>
                                    </p:animEffect>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1000"/>
                                        <p:tgtEl>
                                          <p:spTgt spid="39"/>
                                        </p:tgtEl>
                                      </p:cBhvr>
                                    </p:animEffect>
                                    <p:anim calcmode="lin" valueType="num">
                                      <p:cBhvr>
                                        <p:cTn id="139" dur="1000" fill="hold"/>
                                        <p:tgtEl>
                                          <p:spTgt spid="39"/>
                                        </p:tgtEl>
                                        <p:attrNameLst>
                                          <p:attrName>ppt_x</p:attrName>
                                        </p:attrNameLst>
                                      </p:cBhvr>
                                      <p:tavLst>
                                        <p:tav tm="0">
                                          <p:val>
                                            <p:strVal val="#ppt_x"/>
                                          </p:val>
                                        </p:tav>
                                        <p:tav tm="100000">
                                          <p:val>
                                            <p:strVal val="#ppt_x"/>
                                          </p:val>
                                        </p:tav>
                                      </p:tavLst>
                                    </p:anim>
                                    <p:anim calcmode="lin" valueType="num">
                                      <p:cBhvr>
                                        <p:cTn id="14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7C1B3C-8D7D-4D06-8D0C-2AE26449EE23}"/>
              </a:ext>
            </a:extLst>
          </p:cNvPr>
          <p:cNvSpPr/>
          <p:nvPr/>
        </p:nvSpPr>
        <p:spPr>
          <a:xfrm>
            <a:off x="8581078" y="1995807"/>
            <a:ext cx="684389" cy="646331"/>
          </a:xfrm>
          <a:prstGeom prst="rect">
            <a:avLst/>
          </a:prstGeom>
          <a:ln>
            <a:noFill/>
          </a:ln>
        </p:spPr>
        <p:txBody>
          <a:bodyPr wrap="square">
            <a:spAutoFit/>
          </a:bodyPr>
          <a:lstStyle/>
          <a:p>
            <a:pPr algn="r" rtl="1"/>
            <a:r>
              <a:rPr lang="ar-SA" sz="3600" dirty="0">
                <a:solidFill>
                  <a:schemeClr val="bg1">
                    <a:lumMod val="65000"/>
                  </a:schemeClr>
                </a:solidFill>
                <a:latin typeface="Sakkal Majalla" panose="02000000000000000000" pitchFamily="2" charset="-78"/>
                <a:cs typeface="Sakkal Majalla" panose="02000000000000000000" pitchFamily="2" charset="-78"/>
              </a:rPr>
              <a:t>س</a:t>
            </a:r>
            <a:r>
              <a:rPr lang="ar-SA" sz="3600" spc="-100" baseline="30000" dirty="0">
                <a:solidFill>
                  <a:schemeClr val="bg1">
                    <a:lumMod val="65000"/>
                  </a:schemeClr>
                </a:solidFill>
                <a:latin typeface="Sakkal Majalla" panose="02000000000000000000" pitchFamily="2" charset="-78"/>
                <a:cs typeface="Sakkal Majalla" panose="02000000000000000000" pitchFamily="2" charset="-78"/>
              </a:rPr>
              <a:t>2</a:t>
            </a:r>
            <a:endParaRPr lang="ar-SA" sz="3600" baseline="30000" dirty="0">
              <a:solidFill>
                <a:schemeClr val="bg1">
                  <a:lumMod val="65000"/>
                </a:schemeClr>
              </a:solidFill>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2E811272-30F5-4545-8A3C-AAB5D63E214B}"/>
              </a:ext>
            </a:extLst>
          </p:cNvPr>
          <p:cNvSpPr/>
          <p:nvPr/>
        </p:nvSpPr>
        <p:spPr>
          <a:xfrm>
            <a:off x="5164073" y="313486"/>
            <a:ext cx="4535365" cy="646331"/>
          </a:xfrm>
          <a:prstGeom prst="rect">
            <a:avLst/>
          </a:prstGeom>
          <a:ln>
            <a:noFill/>
          </a:ln>
        </p:spPr>
        <p:txBody>
          <a:bodyPr wrap="square">
            <a:spAutoFit/>
          </a:bodyPr>
          <a:lstStyle/>
          <a:p>
            <a:pPr algn="r" rtl="1"/>
            <a:r>
              <a:rPr lang="ar-SA" sz="3600" dirty="0">
                <a:solidFill>
                  <a:srgbClr val="FF0000"/>
                </a:solidFill>
                <a:latin typeface="Sakkal Majalla" panose="02000000000000000000" pitchFamily="2" charset="-78"/>
                <a:cs typeface="Sakkal Majalla" panose="02000000000000000000" pitchFamily="2" charset="-78"/>
              </a:rPr>
              <a:t>حل</a:t>
            </a:r>
            <a:r>
              <a:rPr lang="ar-BH" sz="3600" dirty="0">
                <a:solidFill>
                  <a:srgbClr val="FF0000"/>
                </a:solidFill>
                <a:latin typeface="Sakkal Majalla" panose="02000000000000000000" pitchFamily="2" charset="-78"/>
                <a:cs typeface="Sakkal Majalla" panose="02000000000000000000" pitchFamily="2" charset="-78"/>
              </a:rPr>
              <a:t>ّ</a:t>
            </a:r>
            <a:r>
              <a:rPr lang="ar-SA" sz="3600" dirty="0">
                <a:solidFill>
                  <a:srgbClr val="FF0000"/>
                </a:solidFill>
                <a:latin typeface="Sakkal Majalla" panose="02000000000000000000" pitchFamily="2" charset="-78"/>
                <a:cs typeface="Sakkal Majalla" panose="02000000000000000000" pitchFamily="2" charset="-78"/>
              </a:rPr>
              <a:t>ل</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9 </a:t>
            </a:r>
            <a:r>
              <a:rPr lang="ar-SA" sz="3600" dirty="0">
                <a:latin typeface="Sakkal Majalla" panose="02000000000000000000" pitchFamily="2" charset="-78"/>
                <a:cs typeface="Sakkal Majalla" panose="02000000000000000000" pitchFamily="2" charset="-78"/>
              </a:rPr>
              <a:t>+  </a:t>
            </a:r>
            <a:r>
              <a:rPr lang="ar-BH" sz="3600" dirty="0">
                <a:latin typeface="Sakkal Majalla" panose="02000000000000000000" pitchFamily="2" charset="-78"/>
                <a:cs typeface="Sakkal Majalla" panose="02000000000000000000" pitchFamily="2" charset="-78"/>
              </a:rPr>
              <a:t>10</a:t>
            </a:r>
            <a:r>
              <a:rPr lang="ar-SA" sz="3600" dirty="0">
                <a:latin typeface="Sakkal Majalla" panose="02000000000000000000" pitchFamily="2" charset="-78"/>
                <a:cs typeface="Sakkal Majalla" panose="02000000000000000000" pitchFamily="2" charset="-78"/>
              </a:rPr>
              <a:t> س  + </a:t>
            </a:r>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cxnSp>
        <p:nvCxnSpPr>
          <p:cNvPr id="10" name="Straight Connector 9">
            <a:extLst>
              <a:ext uri="{FF2B5EF4-FFF2-40B4-BE49-F238E27FC236}">
                <a16:creationId xmlns:a16="http://schemas.microsoft.com/office/drawing/2014/main" id="{C8E3C62A-8EBB-44F5-88E3-DD7ED32EBE61}"/>
              </a:ext>
            </a:extLst>
          </p:cNvPr>
          <p:cNvCxnSpPr>
            <a:cxnSpLocks/>
          </p:cNvCxnSpPr>
          <p:nvPr/>
        </p:nvCxnSpPr>
        <p:spPr>
          <a:xfrm>
            <a:off x="4490146" y="727113"/>
            <a:ext cx="0" cy="513146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11" name="مربع نص 30">
            <a:extLst>
              <a:ext uri="{FF2B5EF4-FFF2-40B4-BE49-F238E27FC236}">
                <a16:creationId xmlns:a16="http://schemas.microsoft.com/office/drawing/2014/main" id="{3768492D-F21A-4615-AE39-570068366C77}"/>
              </a:ext>
            </a:extLst>
          </p:cNvPr>
          <p:cNvSpPr txBox="1"/>
          <p:nvPr/>
        </p:nvSpPr>
        <p:spPr>
          <a:xfrm>
            <a:off x="0" y="944128"/>
            <a:ext cx="4417295"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ثلاثية الحدود على صورة: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0C6DFF"/>
                </a:solidFill>
                <a:latin typeface="Sakkal Majalla" panose="02000000000000000000" pitchFamily="2" charset="-78"/>
                <a:cs typeface="Sakkal Majalla" panose="02000000000000000000" pitchFamily="2" charset="-78"/>
              </a:rPr>
              <a:t> س + </a:t>
            </a:r>
            <a:r>
              <a:rPr lang="ar-BH" sz="2800" dirty="0">
                <a:solidFill>
                  <a:srgbClr val="FF0000"/>
                </a:solidFill>
                <a:latin typeface="Sakkal Majalla" panose="02000000000000000000" pitchFamily="2" charset="-78"/>
                <a:cs typeface="Sakkal Majalla" panose="02000000000000000000" pitchFamily="2" charset="-78"/>
              </a:rPr>
              <a:t>جـ </a:t>
            </a:r>
            <a:r>
              <a:rPr lang="ar-BH" sz="2800" dirty="0">
                <a:solidFill>
                  <a:srgbClr val="0C6DFF"/>
                </a:solidFill>
                <a:latin typeface="Sakkal Majalla" panose="02000000000000000000" pitchFamily="2" charset="-78"/>
                <a:cs typeface="Sakkal Majalla" panose="02000000000000000000" pitchFamily="2" charset="-78"/>
              </a:rPr>
              <a:t>وإشارة</a:t>
            </a:r>
            <a:r>
              <a:rPr lang="ar-BH" sz="2800" dirty="0">
                <a:solidFill>
                  <a:srgbClr val="FF0000"/>
                </a:solidFill>
                <a:latin typeface="Sakkal Majalla" panose="02000000000000000000" pitchFamily="2" charset="-78"/>
                <a:cs typeface="Sakkal Majalla" panose="02000000000000000000" pitchFamily="2" charset="-78"/>
              </a:rPr>
              <a:t> </a:t>
            </a:r>
            <a:r>
              <a:rPr lang="ar-BH" sz="2800" dirty="0">
                <a:solidFill>
                  <a:srgbClr val="FF00FF"/>
                </a:solidFill>
                <a:latin typeface="Sakkal Majalla" panose="02000000000000000000" pitchFamily="2" charset="-78"/>
                <a:cs typeface="Sakkal Majalla" panose="02000000000000000000" pitchFamily="2" charset="-78"/>
              </a:rPr>
              <a:t>ب</a:t>
            </a:r>
            <a:r>
              <a:rPr lang="ar-BH" sz="2800" dirty="0">
                <a:solidFill>
                  <a:srgbClr val="FF0000"/>
                </a:solidFill>
                <a:latin typeface="Sakkal Majalla" panose="02000000000000000000" pitchFamily="2" charset="-78"/>
                <a:cs typeface="Sakkal Majalla" panose="02000000000000000000" pitchFamily="2" charset="-78"/>
              </a:rPr>
              <a:t> موجبة </a:t>
            </a:r>
            <a:r>
              <a:rPr lang="ar-BH" sz="2800" dirty="0">
                <a:solidFill>
                  <a:srgbClr val="0C6DFF"/>
                </a:solidFill>
                <a:latin typeface="Sakkal Majalla" panose="02000000000000000000" pitchFamily="2" charset="-78"/>
                <a:cs typeface="Sakkal Majalla" panose="02000000000000000000" pitchFamily="2" charset="-78"/>
              </a:rPr>
              <a:t>و إشارة </a:t>
            </a:r>
            <a:r>
              <a:rPr lang="ar-BH" sz="2800" dirty="0">
                <a:solidFill>
                  <a:srgbClr val="FF0000"/>
                </a:solidFill>
                <a:latin typeface="Sakkal Majalla" panose="02000000000000000000" pitchFamily="2" charset="-78"/>
                <a:cs typeface="Sakkal Majalla" panose="02000000000000000000" pitchFamily="2" charset="-78"/>
              </a:rPr>
              <a:t>جـ موجبة</a:t>
            </a:r>
            <a:r>
              <a:rPr lang="ar-BH" sz="2800" dirty="0">
                <a:solidFill>
                  <a:srgbClr val="FF00FF"/>
                </a:solidFill>
                <a:latin typeface="Sakkal Majalla" panose="02000000000000000000" pitchFamily="2" charset="-78"/>
                <a:cs typeface="Sakkal Majalla" panose="02000000000000000000" pitchFamily="2" charset="-78"/>
              </a:rPr>
              <a:t> </a:t>
            </a:r>
            <a:endParaRPr lang="ar-SA" sz="2800" dirty="0">
              <a:solidFill>
                <a:srgbClr val="FF00FF"/>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3D979A4B-8344-43F1-8828-011F2D61DF71}"/>
              </a:ext>
            </a:extLst>
          </p:cNvPr>
          <p:cNvSpPr/>
          <p:nvPr/>
        </p:nvSpPr>
        <p:spPr>
          <a:xfrm>
            <a:off x="8543439" y="1981538"/>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80984476-55DD-4CD5-AA4B-BDFCA4E3F02B}"/>
              </a:ext>
            </a:extLst>
          </p:cNvPr>
          <p:cNvSpPr/>
          <p:nvPr/>
        </p:nvSpPr>
        <p:spPr>
          <a:xfrm>
            <a:off x="6644539" y="1986329"/>
            <a:ext cx="2015346"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10</a:t>
            </a:r>
            <a:r>
              <a:rPr lang="ar-SA" sz="3600" dirty="0">
                <a:latin typeface="Sakkal Majalla" panose="02000000000000000000" pitchFamily="2" charset="-78"/>
                <a:cs typeface="Sakkal Majalla" panose="02000000000000000000" pitchFamily="2" charset="-78"/>
              </a:rPr>
              <a:t> س</a:t>
            </a:r>
            <a:r>
              <a:rPr lang="ar-BH" sz="3600" dirty="0">
                <a:latin typeface="Sakkal Majalla" panose="02000000000000000000" pitchFamily="2" charset="-78"/>
                <a:cs typeface="Sakkal Majalla" panose="02000000000000000000" pitchFamily="2" charset="-78"/>
              </a:rPr>
              <a:t>  +  </a:t>
            </a:r>
            <a:r>
              <a:rPr lang="ar-BH" sz="3600" dirty="0">
                <a:solidFill>
                  <a:srgbClr val="FF0000"/>
                </a:solidFill>
                <a:latin typeface="Sakkal Majalla" panose="02000000000000000000" pitchFamily="2" charset="-78"/>
                <a:cs typeface="Sakkal Majalla" panose="02000000000000000000" pitchFamily="2" charset="-78"/>
              </a:rPr>
              <a:t>9</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17" name="مربع نص 30">
            <a:extLst>
              <a:ext uri="{FF2B5EF4-FFF2-40B4-BE49-F238E27FC236}">
                <a16:creationId xmlns:a16="http://schemas.microsoft.com/office/drawing/2014/main" id="{EDE1B78C-0E01-4399-B4FA-4A52A0C4B629}"/>
              </a:ext>
            </a:extLst>
          </p:cNvPr>
          <p:cNvSpPr txBox="1"/>
          <p:nvPr/>
        </p:nvSpPr>
        <p:spPr>
          <a:xfrm>
            <a:off x="208662" y="2126452"/>
            <a:ext cx="4254692"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ثلاثية الحدود بكتابتها على صورة ضرب عامليها (   ) (   )</a:t>
            </a:r>
            <a:endParaRPr lang="ar-SA" sz="2800" dirty="0">
              <a:solidFill>
                <a:srgbClr val="0C6DFF"/>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AC5BB90-B310-4EDD-9BFB-A2A485A89FBE}"/>
              </a:ext>
            </a:extLst>
          </p:cNvPr>
          <p:cNvSpPr/>
          <p:nvPr/>
        </p:nvSpPr>
        <p:spPr>
          <a:xfrm>
            <a:off x="6096000" y="2948421"/>
            <a:ext cx="3552171"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 (                  ) (                  )                </a:t>
            </a:r>
            <a:endParaRPr lang="ar-SA" sz="3600" baseline="30000" dirty="0">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E613EC98-B0B1-4887-A52C-F9E69B55DD52}"/>
              </a:ext>
            </a:extLst>
          </p:cNvPr>
          <p:cNvSpPr/>
          <p:nvPr/>
        </p:nvSpPr>
        <p:spPr>
          <a:xfrm>
            <a:off x="8541190" y="1981534"/>
            <a:ext cx="724277" cy="646331"/>
          </a:xfrm>
          <a:prstGeom prst="rect">
            <a:avLst/>
          </a:prstGeom>
          <a:ln>
            <a:noFill/>
          </a:ln>
        </p:spPr>
        <p:txBody>
          <a:bodyPr wrap="square">
            <a:spAutoFit/>
          </a:bodyPr>
          <a:lstStyle/>
          <a:p>
            <a:pPr algn="r" rtl="1"/>
            <a:r>
              <a:rPr lang="ar-SA" sz="3600" dirty="0">
                <a:latin typeface="Sakkal Majalla" panose="02000000000000000000" pitchFamily="2" charset="-78"/>
                <a:cs typeface="Sakkal Majalla" panose="02000000000000000000" pitchFamily="2" charset="-78"/>
              </a:rPr>
              <a:t>س</a:t>
            </a:r>
            <a:endParaRPr lang="ar-SA" sz="3600" baseline="30000"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E1525C65-79F2-4042-B891-4A992E191614}"/>
              </a:ext>
            </a:extLst>
          </p:cNvPr>
          <p:cNvSpPr/>
          <p:nvPr/>
        </p:nvSpPr>
        <p:spPr>
          <a:xfrm>
            <a:off x="8666678" y="2088141"/>
            <a:ext cx="251122" cy="461665"/>
          </a:xfrm>
          <a:prstGeom prst="rect">
            <a:avLst/>
          </a:prstGeom>
          <a:ln>
            <a:noFill/>
          </a:ln>
        </p:spPr>
        <p:txBody>
          <a:bodyPr wrap="square">
            <a:spAutoFit/>
          </a:bodyPr>
          <a:lstStyle/>
          <a:p>
            <a:pPr algn="r" rtl="1"/>
            <a:r>
              <a:rPr lang="ar-SA" sz="3600" spc="-100" baseline="30000" dirty="0">
                <a:latin typeface="Sakkal Majalla" panose="02000000000000000000" pitchFamily="2" charset="-78"/>
                <a:cs typeface="Sakkal Majalla" panose="02000000000000000000" pitchFamily="2" charset="-78"/>
              </a:rPr>
              <a:t>2</a:t>
            </a:r>
            <a:endParaRPr lang="ar-SA" sz="3600" baseline="30000" dirty="0">
              <a:latin typeface="Sakkal Majalla" panose="02000000000000000000" pitchFamily="2" charset="-78"/>
              <a:cs typeface="Sakkal Majalla" panose="02000000000000000000" pitchFamily="2" charset="-78"/>
            </a:endParaRPr>
          </a:p>
        </p:txBody>
      </p:sp>
      <p:grpSp>
        <p:nvGrpSpPr>
          <p:cNvPr id="28" name="Group 27">
            <a:extLst>
              <a:ext uri="{FF2B5EF4-FFF2-40B4-BE49-F238E27FC236}">
                <a16:creationId xmlns:a16="http://schemas.microsoft.com/office/drawing/2014/main" id="{0F5C02FF-2D28-48E9-B616-FD218CBCBD54}"/>
              </a:ext>
            </a:extLst>
          </p:cNvPr>
          <p:cNvGrpSpPr/>
          <p:nvPr/>
        </p:nvGrpSpPr>
        <p:grpSpPr>
          <a:xfrm>
            <a:off x="5156492" y="1946103"/>
            <a:ext cx="931323" cy="523220"/>
            <a:chOff x="5175608" y="1685508"/>
            <a:chExt cx="931323" cy="523220"/>
          </a:xfrm>
        </p:grpSpPr>
        <p:sp>
          <p:nvSpPr>
            <p:cNvPr id="29" name="Rectangle 28">
              <a:extLst>
                <a:ext uri="{FF2B5EF4-FFF2-40B4-BE49-F238E27FC236}">
                  <a16:creationId xmlns:a16="http://schemas.microsoft.com/office/drawing/2014/main" id="{F8995D8E-E946-46DE-93D3-404599A97F3F}"/>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D2E9677-BC09-4B00-AB8D-995964E076F6}"/>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 ، 9</a:t>
              </a:r>
              <a:endParaRPr lang="en-US" sz="2800" dirty="0">
                <a:solidFill>
                  <a:schemeClr val="tx1"/>
                </a:solidFill>
              </a:endParaRPr>
            </a:p>
          </p:txBody>
        </p:sp>
      </p:grpSp>
      <p:sp>
        <p:nvSpPr>
          <p:cNvPr id="24" name="Oval 23">
            <a:extLst>
              <a:ext uri="{FF2B5EF4-FFF2-40B4-BE49-F238E27FC236}">
                <a16:creationId xmlns:a16="http://schemas.microsoft.com/office/drawing/2014/main" id="{D11F68B5-4AAE-4C4B-A2CA-0893E5A50EDF}"/>
              </a:ext>
            </a:extLst>
          </p:cNvPr>
          <p:cNvSpPr/>
          <p:nvPr/>
        </p:nvSpPr>
        <p:spPr>
          <a:xfrm>
            <a:off x="7019577" y="2095152"/>
            <a:ext cx="36576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مربع نص 30">
            <a:extLst>
              <a:ext uri="{FF2B5EF4-FFF2-40B4-BE49-F238E27FC236}">
                <a16:creationId xmlns:a16="http://schemas.microsoft.com/office/drawing/2014/main" id="{D1644E0B-E655-4355-9B5D-591764673D40}"/>
              </a:ext>
            </a:extLst>
          </p:cNvPr>
          <p:cNvSpPr txBox="1"/>
          <p:nvPr/>
        </p:nvSpPr>
        <p:spPr>
          <a:xfrm>
            <a:off x="1543050" y="3117698"/>
            <a:ext cx="292030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r" rtl="1"/>
            <a:r>
              <a:rPr lang="ar-BH" sz="2800" dirty="0">
                <a:solidFill>
                  <a:srgbClr val="0C6DFF"/>
                </a:solidFill>
                <a:latin typeface="Sakkal Majalla" panose="02000000000000000000" pitchFamily="2" charset="-78"/>
                <a:cs typeface="Sakkal Majalla" panose="02000000000000000000" pitchFamily="2" charset="-78"/>
              </a:rPr>
              <a:t>نحلّل س</a:t>
            </a:r>
            <a:r>
              <a:rPr lang="ar-BH" sz="2800" baseline="30000" dirty="0">
                <a:solidFill>
                  <a:srgbClr val="0C6DFF"/>
                </a:solidFill>
                <a:latin typeface="Sakkal Majalla" panose="02000000000000000000" pitchFamily="2" charset="-78"/>
                <a:cs typeface="Sakkal Majalla" panose="02000000000000000000" pitchFamily="2" charset="-78"/>
              </a:rPr>
              <a:t>2</a:t>
            </a:r>
            <a:r>
              <a:rPr lang="ar-BH" sz="2800" dirty="0">
                <a:solidFill>
                  <a:srgbClr val="0C6DFF"/>
                </a:solidFill>
                <a:latin typeface="Sakkal Majalla" panose="02000000000000000000" pitchFamily="2" charset="-78"/>
                <a:cs typeface="Sakkal Majalla" panose="02000000000000000000" pitchFamily="2" charset="-78"/>
              </a:rPr>
              <a:t> إلى  </a:t>
            </a:r>
            <a:r>
              <a:rPr lang="ar-BH" sz="2800" dirty="0">
                <a:solidFill>
                  <a:schemeClr val="tx1"/>
                </a:solidFill>
                <a:latin typeface="Sakkal Majalla" panose="02000000000000000000" pitchFamily="2" charset="-78"/>
                <a:cs typeface="Sakkal Majalla" panose="02000000000000000000" pitchFamily="2" charset="-78"/>
              </a:rPr>
              <a:t>س</a:t>
            </a:r>
            <a:r>
              <a:rPr lang="ar-BH" sz="2800" dirty="0">
                <a:solidFill>
                  <a:srgbClr val="0C6DFF"/>
                </a:solidFill>
                <a:latin typeface="Sakkal Majalla" panose="02000000000000000000" pitchFamily="2" charset="-78"/>
                <a:cs typeface="Sakkal Majalla" panose="02000000000000000000" pitchFamily="2" charset="-78"/>
              </a:rPr>
              <a:t> × </a:t>
            </a:r>
            <a:r>
              <a:rPr lang="ar-BH" sz="2800" dirty="0">
                <a:solidFill>
                  <a:schemeClr val="tx1"/>
                </a:solidFill>
                <a:latin typeface="Sakkal Majalla" panose="02000000000000000000" pitchFamily="2" charset="-78"/>
                <a:cs typeface="Sakkal Majalla" panose="02000000000000000000" pitchFamily="2" charset="-78"/>
              </a:rPr>
              <a:t>س</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3" name="مربع نص 30">
            <a:extLst>
              <a:ext uri="{FF2B5EF4-FFF2-40B4-BE49-F238E27FC236}">
                <a16:creationId xmlns:a16="http://schemas.microsoft.com/office/drawing/2014/main" id="{3617F600-2FA9-4475-81E2-1EDDEED34DA8}"/>
              </a:ext>
            </a:extLst>
          </p:cNvPr>
          <p:cNvSpPr txBox="1"/>
          <p:nvPr/>
        </p:nvSpPr>
        <p:spPr>
          <a:xfrm>
            <a:off x="625302" y="3734628"/>
            <a:ext cx="3791994"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نوجد كل عاملين حاصل ضربهما  </a:t>
            </a:r>
            <a:r>
              <a:rPr lang="ar-BH" dirty="0">
                <a:solidFill>
                  <a:srgbClr val="FF0000"/>
                </a:solidFill>
              </a:rPr>
              <a:t>9</a:t>
            </a:r>
            <a:endParaRPr lang="ar-SA" dirty="0">
              <a:solidFill>
                <a:srgbClr val="FF0000"/>
              </a:solidFill>
            </a:endParaRPr>
          </a:p>
        </p:txBody>
      </p:sp>
      <p:sp>
        <p:nvSpPr>
          <p:cNvPr id="34" name="مربع نص 30">
            <a:extLst>
              <a:ext uri="{FF2B5EF4-FFF2-40B4-BE49-F238E27FC236}">
                <a16:creationId xmlns:a16="http://schemas.microsoft.com/office/drawing/2014/main" id="{10AF90A1-66C1-4F00-88E7-54506D57D367}"/>
              </a:ext>
            </a:extLst>
          </p:cNvPr>
          <p:cNvSpPr txBox="1"/>
          <p:nvPr/>
        </p:nvSpPr>
        <p:spPr>
          <a:xfrm>
            <a:off x="148215" y="4351558"/>
            <a:ext cx="4269081"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SA" dirty="0"/>
              <a:t>نختار العاملين اللذين </a:t>
            </a:r>
            <a:r>
              <a:rPr lang="ar-BH" dirty="0"/>
              <a:t>ناتج</a:t>
            </a:r>
            <a:r>
              <a:rPr lang="ar-SA" dirty="0"/>
              <a:t> جمعهما </a:t>
            </a:r>
            <a:r>
              <a:rPr lang="ar-BH" dirty="0">
                <a:solidFill>
                  <a:srgbClr val="FF00FF"/>
                </a:solidFill>
              </a:rPr>
              <a:t>10</a:t>
            </a:r>
            <a:endParaRPr lang="ar-SA" baseline="30000" dirty="0">
              <a:solidFill>
                <a:srgbClr val="FF00FF"/>
              </a:solidFill>
            </a:endParaRPr>
          </a:p>
        </p:txBody>
      </p:sp>
      <p:sp>
        <p:nvSpPr>
          <p:cNvPr id="36" name="TextBox 35">
            <a:extLst>
              <a:ext uri="{FF2B5EF4-FFF2-40B4-BE49-F238E27FC236}">
                <a16:creationId xmlns:a16="http://schemas.microsoft.com/office/drawing/2014/main" id="{A0C2746A-4840-418C-B0BA-935EF1DC44E1}"/>
              </a:ext>
            </a:extLst>
          </p:cNvPr>
          <p:cNvSpPr txBox="1"/>
          <p:nvPr/>
        </p:nvSpPr>
        <p:spPr>
          <a:xfrm>
            <a:off x="5629793" y="1943982"/>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1</a:t>
            </a:r>
            <a:endParaRPr lang="en-US" sz="2800" dirty="0">
              <a:solidFill>
                <a:schemeClr val="tx1"/>
              </a:solidFill>
            </a:endParaRPr>
          </a:p>
        </p:txBody>
      </p:sp>
      <p:sp>
        <p:nvSpPr>
          <p:cNvPr id="37" name="TextBox 36">
            <a:extLst>
              <a:ext uri="{FF2B5EF4-FFF2-40B4-BE49-F238E27FC236}">
                <a16:creationId xmlns:a16="http://schemas.microsoft.com/office/drawing/2014/main" id="{0596FF76-2821-4150-B62A-A2AD1DB6AB20}"/>
              </a:ext>
            </a:extLst>
          </p:cNvPr>
          <p:cNvSpPr txBox="1"/>
          <p:nvPr/>
        </p:nvSpPr>
        <p:spPr>
          <a:xfrm>
            <a:off x="5272191" y="1945336"/>
            <a:ext cx="456261"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9</a:t>
            </a:r>
            <a:endParaRPr lang="en-US" sz="2800" dirty="0">
              <a:solidFill>
                <a:schemeClr val="tx1"/>
              </a:solidFill>
            </a:endParaRPr>
          </a:p>
        </p:txBody>
      </p:sp>
      <p:sp>
        <p:nvSpPr>
          <p:cNvPr id="38" name="مربع نص 30">
            <a:extLst>
              <a:ext uri="{FF2B5EF4-FFF2-40B4-BE49-F238E27FC236}">
                <a16:creationId xmlns:a16="http://schemas.microsoft.com/office/drawing/2014/main" id="{7D45FDA0-C4AC-4DC5-BCE3-CC5D9931B791}"/>
              </a:ext>
            </a:extLst>
          </p:cNvPr>
          <p:cNvSpPr txBox="1"/>
          <p:nvPr/>
        </p:nvSpPr>
        <p:spPr>
          <a:xfrm>
            <a:off x="208662" y="5022655"/>
            <a:ext cx="4135783"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en-US"/>
            </a:defPPr>
            <a:lvl1pPr algn="r" rtl="1">
              <a:defRPr sz="2800">
                <a:solidFill>
                  <a:srgbClr val="0C6DFF"/>
                </a:solidFill>
                <a:latin typeface="Sakkal Majalla" panose="02000000000000000000" pitchFamily="2" charset="-78"/>
                <a:cs typeface="Sakkal Majalla" panose="02000000000000000000" pitchFamily="2" charset="-78"/>
              </a:defRPr>
            </a:lvl1pPr>
          </a:lstStyle>
          <a:p>
            <a:r>
              <a:rPr lang="ar-BH" dirty="0"/>
              <a:t>تكون إشارة العاملين  </a:t>
            </a:r>
            <a:r>
              <a:rPr lang="ar-BH" dirty="0">
                <a:solidFill>
                  <a:srgbClr val="FF0000"/>
                </a:solidFill>
              </a:rPr>
              <a:t>متشابهة</a:t>
            </a:r>
            <a:r>
              <a:rPr lang="ar-BH" dirty="0"/>
              <a:t> لأن إشارة جـ </a:t>
            </a:r>
            <a:r>
              <a:rPr lang="ar-BH" dirty="0">
                <a:solidFill>
                  <a:srgbClr val="FF0000"/>
                </a:solidFill>
              </a:rPr>
              <a:t>موجبة</a:t>
            </a:r>
            <a:r>
              <a:rPr lang="ar-BH" dirty="0"/>
              <a:t>  وتكون هي إشارة </a:t>
            </a:r>
            <a:r>
              <a:rPr lang="ar-BH" dirty="0">
                <a:solidFill>
                  <a:srgbClr val="FF00FF"/>
                </a:solidFill>
              </a:rPr>
              <a:t>ب</a:t>
            </a:r>
            <a:r>
              <a:rPr lang="ar-BH" dirty="0"/>
              <a:t> نفسها.  </a:t>
            </a:r>
            <a:endParaRPr lang="ar-SA" baseline="30000" dirty="0">
              <a:solidFill>
                <a:srgbClr val="FF00FF"/>
              </a:solidFill>
            </a:endParaRPr>
          </a:p>
        </p:txBody>
      </p:sp>
      <p:sp>
        <p:nvSpPr>
          <p:cNvPr id="39" name="Rectangle 38">
            <a:extLst>
              <a:ext uri="{FF2B5EF4-FFF2-40B4-BE49-F238E27FC236}">
                <a16:creationId xmlns:a16="http://schemas.microsoft.com/office/drawing/2014/main" id="{71819146-0970-4B25-BBFC-2ABEE6BA766F}"/>
              </a:ext>
            </a:extLst>
          </p:cNvPr>
          <p:cNvSpPr/>
          <p:nvPr/>
        </p:nvSpPr>
        <p:spPr>
          <a:xfrm>
            <a:off x="8297535" y="29469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05A3B580-EC80-4C12-BD68-20447F93F4D1}"/>
              </a:ext>
            </a:extLst>
          </p:cNvPr>
          <p:cNvSpPr/>
          <p:nvPr/>
        </p:nvSpPr>
        <p:spPr>
          <a:xfrm>
            <a:off x="6727304" y="2938562"/>
            <a:ext cx="447302" cy="646331"/>
          </a:xfrm>
          <a:prstGeom prst="rect">
            <a:avLst/>
          </a:prstGeom>
          <a:ln>
            <a:noFill/>
          </a:ln>
        </p:spPr>
        <p:txBody>
          <a:bodyPr wrap="square">
            <a:spAutoFit/>
          </a:bodyPr>
          <a:lstStyle/>
          <a:p>
            <a:pPr algn="r" rtl="1"/>
            <a:r>
              <a:rPr lang="ar-BH" sz="3600" dirty="0">
                <a:solidFill>
                  <a:srgbClr val="FF0000"/>
                </a:solidFill>
                <a:latin typeface="Sakkal Majalla" panose="02000000000000000000" pitchFamily="2" charset="-78"/>
                <a:cs typeface="Sakkal Majalla" panose="02000000000000000000" pitchFamily="2" charset="-78"/>
              </a:rPr>
              <a:t>+</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
        <p:nvSpPr>
          <p:cNvPr id="31" name="Arc 30">
            <a:extLst>
              <a:ext uri="{FF2B5EF4-FFF2-40B4-BE49-F238E27FC236}">
                <a16:creationId xmlns:a16="http://schemas.microsoft.com/office/drawing/2014/main" id="{EB23F284-2719-49B1-A0F9-274E6E376ACC}"/>
              </a:ext>
            </a:extLst>
          </p:cNvPr>
          <p:cNvSpPr/>
          <p:nvPr/>
        </p:nvSpPr>
        <p:spPr>
          <a:xfrm>
            <a:off x="7202457" y="1905246"/>
            <a:ext cx="748444" cy="652790"/>
          </a:xfrm>
          <a:prstGeom prst="arc">
            <a:avLst>
              <a:gd name="adj1" fmla="val 12241728"/>
              <a:gd name="adj2" fmla="val 2028355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 name="Group 40">
            <a:extLst>
              <a:ext uri="{FF2B5EF4-FFF2-40B4-BE49-F238E27FC236}">
                <a16:creationId xmlns:a16="http://schemas.microsoft.com/office/drawing/2014/main" id="{9D20B137-143A-487A-8643-F935624E1250}"/>
              </a:ext>
            </a:extLst>
          </p:cNvPr>
          <p:cNvGrpSpPr/>
          <p:nvPr/>
        </p:nvGrpSpPr>
        <p:grpSpPr>
          <a:xfrm>
            <a:off x="1030017" y="248907"/>
            <a:ext cx="11013767" cy="5737317"/>
            <a:chOff x="914565" y="248907"/>
            <a:chExt cx="11013767" cy="5737317"/>
          </a:xfrm>
        </p:grpSpPr>
        <p:grpSp>
          <p:nvGrpSpPr>
            <p:cNvPr id="42" name="Group 41">
              <a:extLst>
                <a:ext uri="{FF2B5EF4-FFF2-40B4-BE49-F238E27FC236}">
                  <a16:creationId xmlns:a16="http://schemas.microsoft.com/office/drawing/2014/main" id="{C22E9EB6-6CC5-4194-8D75-C60CEC302BF1}"/>
                </a:ext>
              </a:extLst>
            </p:cNvPr>
            <p:cNvGrpSpPr/>
            <p:nvPr/>
          </p:nvGrpSpPr>
          <p:grpSpPr>
            <a:xfrm>
              <a:off x="914565" y="279272"/>
              <a:ext cx="11013767" cy="5706952"/>
              <a:chOff x="0" y="-1"/>
              <a:chExt cx="5471381" cy="3118653"/>
            </a:xfrm>
            <a:solidFill>
              <a:srgbClr val="00B0F0"/>
            </a:solidFill>
          </p:grpSpPr>
          <p:cxnSp>
            <p:nvCxnSpPr>
              <p:cNvPr id="46" name="Straight Connector 45">
                <a:extLst>
                  <a:ext uri="{FF2B5EF4-FFF2-40B4-BE49-F238E27FC236}">
                    <a16:creationId xmlns:a16="http://schemas.microsoft.com/office/drawing/2014/main" id="{639D4ECF-C37C-46FA-983F-75D6006BD52C}"/>
                  </a:ext>
                </a:extLst>
              </p:cNvPr>
              <p:cNvCxnSpPr/>
              <p:nvPr/>
            </p:nvCxnSpPr>
            <p:spPr>
              <a:xfrm flipH="1">
                <a:off x="0" y="0"/>
                <a:ext cx="4496499" cy="0"/>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3C419A6-15D8-4D25-AF1F-6D4B8751734C}"/>
                  </a:ext>
                </a:extLst>
              </p:cNvPr>
              <p:cNvCxnSpPr>
                <a:cxnSpLocks/>
              </p:cNvCxnSpPr>
              <p:nvPr/>
            </p:nvCxnSpPr>
            <p:spPr>
              <a:xfrm>
                <a:off x="5471381" y="419349"/>
                <a:ext cx="0" cy="2699303"/>
              </a:xfrm>
              <a:prstGeom prst="line">
                <a:avLst/>
              </a:prstGeom>
              <a:grpFill/>
              <a:ln w="38100">
                <a:gradFill flip="none" rotWithShape="1">
                  <a:gsLst>
                    <a:gs pos="0">
                      <a:schemeClr val="accent5">
                        <a:lumMod val="20000"/>
                        <a:lumOff val="80000"/>
                      </a:schemeClr>
                    </a:gs>
                    <a:gs pos="40000">
                      <a:schemeClr val="accent1">
                        <a:lumMod val="45000"/>
                        <a:lumOff val="55000"/>
                      </a:schemeClr>
                    </a:gs>
                    <a:gs pos="100000">
                      <a:srgbClr val="0070C0"/>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D7857FA5-868E-4C20-923F-92B14B80B3C5}"/>
                  </a:ext>
                </a:extLst>
              </p:cNvPr>
              <p:cNvSpPr/>
              <p:nvPr/>
            </p:nvSpPr>
            <p:spPr>
              <a:xfrm>
                <a:off x="4224250" y="-1"/>
                <a:ext cx="1244619" cy="555547"/>
              </a:xfrm>
              <a:custGeom>
                <a:avLst/>
                <a:gdLst>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2180 w 1082180"/>
                  <a:gd name="connsiteY0" fmla="*/ 3825380 h 3825380"/>
                  <a:gd name="connsiteX1" fmla="*/ 1082180 w 1082180"/>
                  <a:gd name="connsiteY1" fmla="*/ 83890 h 3825380"/>
                  <a:gd name="connsiteX2" fmla="*/ 989901 w 1082180"/>
                  <a:gd name="connsiteY2" fmla="*/ 0 h 3825380"/>
                  <a:gd name="connsiteX3" fmla="*/ 0 w 1082180"/>
                  <a:gd name="connsiteY3" fmla="*/ 0 h 3825380"/>
                  <a:gd name="connsiteX4" fmla="*/ 109057 w 1082180"/>
                  <a:gd name="connsiteY4" fmla="*/ 167780 h 3825380"/>
                  <a:gd name="connsiteX5" fmla="*/ 192947 w 1082180"/>
                  <a:gd name="connsiteY5" fmla="*/ 302004 h 3825380"/>
                  <a:gd name="connsiteX6" fmla="*/ 1006679 w 1082180"/>
                  <a:gd name="connsiteY6" fmla="*/ 318782 h 3825380"/>
                  <a:gd name="connsiteX7" fmla="*/ 1082180 w 1082180"/>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908 w 1083908"/>
                  <a:gd name="connsiteY0" fmla="*/ 3825380 h 3825380"/>
                  <a:gd name="connsiteX1" fmla="*/ 1083908 w 1083908"/>
                  <a:gd name="connsiteY1" fmla="*/ 83890 h 3825380"/>
                  <a:gd name="connsiteX2" fmla="*/ 991629 w 1083908"/>
                  <a:gd name="connsiteY2" fmla="*/ 0 h 3825380"/>
                  <a:gd name="connsiteX3" fmla="*/ 1728 w 1083908"/>
                  <a:gd name="connsiteY3" fmla="*/ 0 h 3825380"/>
                  <a:gd name="connsiteX4" fmla="*/ 110785 w 1083908"/>
                  <a:gd name="connsiteY4" fmla="*/ 167780 h 3825380"/>
                  <a:gd name="connsiteX5" fmla="*/ 194675 w 1083908"/>
                  <a:gd name="connsiteY5" fmla="*/ 302004 h 3825380"/>
                  <a:gd name="connsiteX6" fmla="*/ 1008407 w 1083908"/>
                  <a:gd name="connsiteY6" fmla="*/ 318782 h 3825380"/>
                  <a:gd name="connsiteX7" fmla="*/ 1083908 w 1083908"/>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4"/>
                  <a:gd name="connsiteY0" fmla="*/ 3825380 h 3825380"/>
                  <a:gd name="connsiteX1" fmla="*/ 1083554 w 1083554"/>
                  <a:gd name="connsiteY1" fmla="*/ 83890 h 3825380"/>
                  <a:gd name="connsiteX2" fmla="*/ 991275 w 1083554"/>
                  <a:gd name="connsiteY2" fmla="*/ 0 h 3825380"/>
                  <a:gd name="connsiteX3" fmla="*/ 1374 w 1083554"/>
                  <a:gd name="connsiteY3" fmla="*/ 0 h 3825380"/>
                  <a:gd name="connsiteX4" fmla="*/ 110431 w 1083554"/>
                  <a:gd name="connsiteY4" fmla="*/ 167780 h 3825380"/>
                  <a:gd name="connsiteX5" fmla="*/ 194321 w 1083554"/>
                  <a:gd name="connsiteY5" fmla="*/ 302004 h 3825380"/>
                  <a:gd name="connsiteX6" fmla="*/ 1008053 w 1083554"/>
                  <a:gd name="connsiteY6" fmla="*/ 318782 h 3825380"/>
                  <a:gd name="connsiteX7" fmla="*/ 1083554 w 1083554"/>
                  <a:gd name="connsiteY7" fmla="*/ 385894 h 3825380"/>
                  <a:gd name="connsiteX0" fmla="*/ 1083554 w 1083557"/>
                  <a:gd name="connsiteY0" fmla="*/ 3825380 h 3825380"/>
                  <a:gd name="connsiteX1" fmla="*/ 1083554 w 1083557"/>
                  <a:gd name="connsiteY1" fmla="*/ 83890 h 3825380"/>
                  <a:gd name="connsiteX2" fmla="*/ 991275 w 1083557"/>
                  <a:gd name="connsiteY2" fmla="*/ 0 h 3825380"/>
                  <a:gd name="connsiteX3" fmla="*/ 1374 w 1083557"/>
                  <a:gd name="connsiteY3" fmla="*/ 0 h 3825380"/>
                  <a:gd name="connsiteX4" fmla="*/ 110431 w 1083557"/>
                  <a:gd name="connsiteY4" fmla="*/ 167780 h 3825380"/>
                  <a:gd name="connsiteX5" fmla="*/ 194321 w 1083557"/>
                  <a:gd name="connsiteY5" fmla="*/ 302004 h 3825380"/>
                  <a:gd name="connsiteX6" fmla="*/ 1008053 w 1083557"/>
                  <a:gd name="connsiteY6" fmla="*/ 318782 h 3825380"/>
                  <a:gd name="connsiteX7" fmla="*/ 1083554 w 1083557"/>
                  <a:gd name="connsiteY7" fmla="*/ 385894 h 3825380"/>
                  <a:gd name="connsiteX0" fmla="*/ 1083554 w 1083557"/>
                  <a:gd name="connsiteY0" fmla="*/ 83890 h 385894"/>
                  <a:gd name="connsiteX1" fmla="*/ 991275 w 1083557"/>
                  <a:gd name="connsiteY1" fmla="*/ 0 h 385894"/>
                  <a:gd name="connsiteX2" fmla="*/ 1374 w 1083557"/>
                  <a:gd name="connsiteY2" fmla="*/ 0 h 385894"/>
                  <a:gd name="connsiteX3" fmla="*/ 110431 w 1083557"/>
                  <a:gd name="connsiteY3" fmla="*/ 167780 h 385894"/>
                  <a:gd name="connsiteX4" fmla="*/ 194321 w 1083557"/>
                  <a:gd name="connsiteY4" fmla="*/ 302004 h 385894"/>
                  <a:gd name="connsiteX5" fmla="*/ 1008053 w 1083557"/>
                  <a:gd name="connsiteY5" fmla="*/ 318782 h 385894"/>
                  <a:gd name="connsiteX6" fmla="*/ 1083554 w 1083557"/>
                  <a:gd name="connsiteY6" fmla="*/ 385894 h 385894"/>
                  <a:gd name="connsiteX0" fmla="*/ 1083554 w 1083560"/>
                  <a:gd name="connsiteY0" fmla="*/ 83890 h 385894"/>
                  <a:gd name="connsiteX1" fmla="*/ 991275 w 1083560"/>
                  <a:gd name="connsiteY1" fmla="*/ 0 h 385894"/>
                  <a:gd name="connsiteX2" fmla="*/ 1374 w 1083560"/>
                  <a:gd name="connsiteY2" fmla="*/ 0 h 385894"/>
                  <a:gd name="connsiteX3" fmla="*/ 110431 w 1083560"/>
                  <a:gd name="connsiteY3" fmla="*/ 167780 h 385894"/>
                  <a:gd name="connsiteX4" fmla="*/ 194321 w 1083560"/>
                  <a:gd name="connsiteY4" fmla="*/ 302004 h 385894"/>
                  <a:gd name="connsiteX5" fmla="*/ 1008053 w 1083560"/>
                  <a:gd name="connsiteY5" fmla="*/ 318782 h 385894"/>
                  <a:gd name="connsiteX6" fmla="*/ 1083557 w 1083560"/>
                  <a:gd name="connsiteY6" fmla="*/ 385894 h 385894"/>
                  <a:gd name="connsiteX0" fmla="*/ 1083554 w 1083563"/>
                  <a:gd name="connsiteY0" fmla="*/ 83890 h 323317"/>
                  <a:gd name="connsiteX1" fmla="*/ 991275 w 1083563"/>
                  <a:gd name="connsiteY1" fmla="*/ 0 h 323317"/>
                  <a:gd name="connsiteX2" fmla="*/ 1374 w 1083563"/>
                  <a:gd name="connsiteY2" fmla="*/ 0 h 323317"/>
                  <a:gd name="connsiteX3" fmla="*/ 110431 w 1083563"/>
                  <a:gd name="connsiteY3" fmla="*/ 167780 h 323317"/>
                  <a:gd name="connsiteX4" fmla="*/ 194321 w 1083563"/>
                  <a:gd name="connsiteY4" fmla="*/ 302004 h 323317"/>
                  <a:gd name="connsiteX5" fmla="*/ 1008053 w 1083563"/>
                  <a:gd name="connsiteY5" fmla="*/ 318782 h 323317"/>
                  <a:gd name="connsiteX6" fmla="*/ 1083560 w 1083563"/>
                  <a:gd name="connsiteY6" fmla="*/ 88432 h 323317"/>
                  <a:gd name="connsiteX0" fmla="*/ 1083554 w 1083560"/>
                  <a:gd name="connsiteY0" fmla="*/ 83890 h 318782"/>
                  <a:gd name="connsiteX1" fmla="*/ 991275 w 1083560"/>
                  <a:gd name="connsiteY1" fmla="*/ 0 h 318782"/>
                  <a:gd name="connsiteX2" fmla="*/ 1374 w 1083560"/>
                  <a:gd name="connsiteY2" fmla="*/ 0 h 318782"/>
                  <a:gd name="connsiteX3" fmla="*/ 110431 w 1083560"/>
                  <a:gd name="connsiteY3" fmla="*/ 167780 h 318782"/>
                  <a:gd name="connsiteX4" fmla="*/ 194321 w 1083560"/>
                  <a:gd name="connsiteY4" fmla="*/ 302004 h 318782"/>
                  <a:gd name="connsiteX5" fmla="*/ 1008053 w 1083560"/>
                  <a:gd name="connsiteY5" fmla="*/ 318782 h 318782"/>
                  <a:gd name="connsiteX6" fmla="*/ 1052712 w 1083560"/>
                  <a:gd name="connsiteY6" fmla="*/ 220275 h 318782"/>
                  <a:gd name="connsiteX7" fmla="*/ 1083560 w 1083560"/>
                  <a:gd name="connsiteY7" fmla="*/ 88432 h 318782"/>
                  <a:gd name="connsiteX0" fmla="*/ 1083554 w 1085764"/>
                  <a:gd name="connsiteY0" fmla="*/ 83890 h 413929"/>
                  <a:gd name="connsiteX1" fmla="*/ 991275 w 1085764"/>
                  <a:gd name="connsiteY1" fmla="*/ 0 h 413929"/>
                  <a:gd name="connsiteX2" fmla="*/ 1374 w 1085764"/>
                  <a:gd name="connsiteY2" fmla="*/ 0 h 413929"/>
                  <a:gd name="connsiteX3" fmla="*/ 110431 w 1085764"/>
                  <a:gd name="connsiteY3" fmla="*/ 167780 h 413929"/>
                  <a:gd name="connsiteX4" fmla="*/ 194321 w 1085764"/>
                  <a:gd name="connsiteY4" fmla="*/ 302004 h 413929"/>
                  <a:gd name="connsiteX5" fmla="*/ 1008053 w 1085764"/>
                  <a:gd name="connsiteY5" fmla="*/ 318782 h 413929"/>
                  <a:gd name="connsiteX6" fmla="*/ 1062960 w 1085764"/>
                  <a:gd name="connsiteY6" fmla="*/ 407260 h 413929"/>
                  <a:gd name="connsiteX7" fmla="*/ 1083560 w 1085764"/>
                  <a:gd name="connsiteY7" fmla="*/ 88432 h 413929"/>
                  <a:gd name="connsiteX0" fmla="*/ 1083554 w 1091947"/>
                  <a:gd name="connsiteY0" fmla="*/ 83890 h 413929"/>
                  <a:gd name="connsiteX1" fmla="*/ 991275 w 1091947"/>
                  <a:gd name="connsiteY1" fmla="*/ 0 h 413929"/>
                  <a:gd name="connsiteX2" fmla="*/ 1374 w 1091947"/>
                  <a:gd name="connsiteY2" fmla="*/ 0 h 413929"/>
                  <a:gd name="connsiteX3" fmla="*/ 110431 w 1091947"/>
                  <a:gd name="connsiteY3" fmla="*/ 167780 h 413929"/>
                  <a:gd name="connsiteX4" fmla="*/ 194321 w 1091947"/>
                  <a:gd name="connsiteY4" fmla="*/ 302004 h 413929"/>
                  <a:gd name="connsiteX5" fmla="*/ 1008053 w 1091947"/>
                  <a:gd name="connsiteY5" fmla="*/ 318782 h 413929"/>
                  <a:gd name="connsiteX6" fmla="*/ 1062960 w 1091947"/>
                  <a:gd name="connsiteY6" fmla="*/ 407260 h 413929"/>
                  <a:gd name="connsiteX7" fmla="*/ 1083560 w 1091947"/>
                  <a:gd name="connsiteY7" fmla="*/ 88432 h 413929"/>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62960 w 1091947"/>
                  <a:gd name="connsiteY6" fmla="*/ 407260 h 407260"/>
                  <a:gd name="connsiteX7" fmla="*/ 1083560 w 1091947"/>
                  <a:gd name="connsiteY7" fmla="*/ 88432 h 407260"/>
                  <a:gd name="connsiteX0" fmla="*/ 1083554 w 1112820"/>
                  <a:gd name="connsiteY0" fmla="*/ 83890 h 407260"/>
                  <a:gd name="connsiteX1" fmla="*/ 991275 w 1112820"/>
                  <a:gd name="connsiteY1" fmla="*/ 0 h 407260"/>
                  <a:gd name="connsiteX2" fmla="*/ 1374 w 1112820"/>
                  <a:gd name="connsiteY2" fmla="*/ 0 h 407260"/>
                  <a:gd name="connsiteX3" fmla="*/ 110431 w 1112820"/>
                  <a:gd name="connsiteY3" fmla="*/ 167780 h 407260"/>
                  <a:gd name="connsiteX4" fmla="*/ 194321 w 1112820"/>
                  <a:gd name="connsiteY4" fmla="*/ 302004 h 407260"/>
                  <a:gd name="connsiteX5" fmla="*/ 1008053 w 1112820"/>
                  <a:gd name="connsiteY5" fmla="*/ 318782 h 407260"/>
                  <a:gd name="connsiteX6" fmla="*/ 1091947 w 1112820"/>
                  <a:gd name="connsiteY6" fmla="*/ 407260 h 407260"/>
                  <a:gd name="connsiteX7" fmla="*/ 1083560 w 1112820"/>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91947"/>
                  <a:gd name="connsiteY0" fmla="*/ 83890 h 407260"/>
                  <a:gd name="connsiteX1" fmla="*/ 991275 w 1091947"/>
                  <a:gd name="connsiteY1" fmla="*/ 0 h 407260"/>
                  <a:gd name="connsiteX2" fmla="*/ 1374 w 1091947"/>
                  <a:gd name="connsiteY2" fmla="*/ 0 h 407260"/>
                  <a:gd name="connsiteX3" fmla="*/ 110431 w 1091947"/>
                  <a:gd name="connsiteY3" fmla="*/ 167780 h 407260"/>
                  <a:gd name="connsiteX4" fmla="*/ 194321 w 1091947"/>
                  <a:gd name="connsiteY4" fmla="*/ 302004 h 407260"/>
                  <a:gd name="connsiteX5" fmla="*/ 1008053 w 1091947"/>
                  <a:gd name="connsiteY5" fmla="*/ 318782 h 407260"/>
                  <a:gd name="connsiteX6" fmla="*/ 1091947 w 1091947"/>
                  <a:gd name="connsiteY6" fmla="*/ 407260 h 407260"/>
                  <a:gd name="connsiteX7" fmla="*/ 1083560 w 1091947"/>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76574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88432 h 407260"/>
                  <a:gd name="connsiteX0" fmla="*/ 1083554 w 1083560"/>
                  <a:gd name="connsiteY0" fmla="*/ 83890 h 407260"/>
                  <a:gd name="connsiteX1" fmla="*/ 991275 w 1083560"/>
                  <a:gd name="connsiteY1" fmla="*/ 0 h 407260"/>
                  <a:gd name="connsiteX2" fmla="*/ 1374 w 1083560"/>
                  <a:gd name="connsiteY2" fmla="*/ 0 h 407260"/>
                  <a:gd name="connsiteX3" fmla="*/ 110431 w 1083560"/>
                  <a:gd name="connsiteY3" fmla="*/ 167780 h 407260"/>
                  <a:gd name="connsiteX4" fmla="*/ 194321 w 1083560"/>
                  <a:gd name="connsiteY4" fmla="*/ 302004 h 407260"/>
                  <a:gd name="connsiteX5" fmla="*/ 1008053 w 1083560"/>
                  <a:gd name="connsiteY5" fmla="*/ 318782 h 407260"/>
                  <a:gd name="connsiteX6" fmla="*/ 1083560 w 1083560"/>
                  <a:gd name="connsiteY6" fmla="*/ 407260 h 407260"/>
                  <a:gd name="connsiteX7" fmla="*/ 1083560 w 1083560"/>
                  <a:gd name="connsiteY7" fmla="*/ 78181 h 4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560" h="407260">
                    <a:moveTo>
                      <a:pt x="1083554" y="83890"/>
                    </a:moveTo>
                    <a:cubicBezTo>
                      <a:pt x="1050232" y="14945"/>
                      <a:pt x="1032282" y="12594"/>
                      <a:pt x="991275" y="0"/>
                    </a:cubicBezTo>
                    <a:lnTo>
                      <a:pt x="1374" y="0"/>
                    </a:lnTo>
                    <a:cubicBezTo>
                      <a:pt x="-13508" y="7260"/>
                      <a:pt x="97145" y="-850"/>
                      <a:pt x="110431" y="167780"/>
                    </a:cubicBezTo>
                    <a:cubicBezTo>
                      <a:pt x="123024" y="286802"/>
                      <a:pt x="186870" y="300808"/>
                      <a:pt x="194321" y="302004"/>
                    </a:cubicBezTo>
                    <a:lnTo>
                      <a:pt x="1008053" y="318782"/>
                    </a:lnTo>
                    <a:cubicBezTo>
                      <a:pt x="1038379" y="328225"/>
                      <a:pt x="1070978" y="350785"/>
                      <a:pt x="1083560" y="407260"/>
                    </a:cubicBezTo>
                    <a:cubicBezTo>
                      <a:pt x="1083343" y="297118"/>
                      <a:pt x="1078419" y="100155"/>
                      <a:pt x="1083560" y="78181"/>
                    </a:cubicBezTo>
                  </a:path>
                </a:pathLst>
              </a:cu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3" name="Group 42">
              <a:extLst>
                <a:ext uri="{FF2B5EF4-FFF2-40B4-BE49-F238E27FC236}">
                  <a16:creationId xmlns:a16="http://schemas.microsoft.com/office/drawing/2014/main" id="{CCBA304C-1539-4A88-A163-A1661F13B427}"/>
                </a:ext>
              </a:extLst>
            </p:cNvPr>
            <p:cNvGrpSpPr/>
            <p:nvPr/>
          </p:nvGrpSpPr>
          <p:grpSpPr>
            <a:xfrm>
              <a:off x="9726618" y="248907"/>
              <a:ext cx="2084116" cy="777558"/>
              <a:chOff x="-22393" y="62059"/>
              <a:chExt cx="1145856" cy="427838"/>
            </a:xfrm>
          </p:grpSpPr>
          <p:sp>
            <p:nvSpPr>
              <p:cNvPr id="44" name="Rectangle: Rounded Corners 43">
                <a:extLst>
                  <a:ext uri="{FF2B5EF4-FFF2-40B4-BE49-F238E27FC236}">
                    <a16:creationId xmlns:a16="http://schemas.microsoft.com/office/drawing/2014/main" id="{BE7A6EC5-42FA-4D24-A5B9-463EE96504B0}"/>
                  </a:ext>
                </a:extLst>
              </p:cNvPr>
              <p:cNvSpPr/>
              <p:nvPr/>
            </p:nvSpPr>
            <p:spPr>
              <a:xfrm>
                <a:off x="819150" y="133350"/>
                <a:ext cx="189544" cy="20133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ln>
                    <a:solidFill>
                      <a:schemeClr val="tx1"/>
                    </a:solidFill>
                  </a:ln>
                </a:endParaRPr>
              </a:p>
            </p:txBody>
          </p:sp>
          <p:sp>
            <p:nvSpPr>
              <p:cNvPr id="45" name="Text Box 42">
                <a:extLst>
                  <a:ext uri="{FF2B5EF4-FFF2-40B4-BE49-F238E27FC236}">
                    <a16:creationId xmlns:a16="http://schemas.microsoft.com/office/drawing/2014/main" id="{7B20A8F8-B734-401C-9E01-A70781F1ADFC}"/>
                  </a:ext>
                </a:extLst>
              </p:cNvPr>
              <p:cNvSpPr txBox="1"/>
              <p:nvPr/>
            </p:nvSpPr>
            <p:spPr>
              <a:xfrm>
                <a:off x="-22393" y="62059"/>
                <a:ext cx="1145856" cy="427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rtl="1">
                  <a:spcBef>
                    <a:spcPts val="0"/>
                  </a:spcBef>
                  <a:spcAft>
                    <a:spcPts val="0"/>
                  </a:spcAft>
                </a:pPr>
                <a:r>
                  <a:rPr lang="en-US" sz="4400" b="1" dirty="0">
                    <a:ln w="12700" cap="flat" cmpd="sng" algn="ctr">
                      <a:solidFill>
                        <a:schemeClr val="tx1"/>
                      </a:solidFill>
                      <a:prstDash val="solid"/>
                      <a:round/>
                    </a:ln>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sym typeface="Wingdings 2" panose="05020102010507070707" pitchFamily="18" charset="2"/>
                  </a:rPr>
                  <a:t></a:t>
                </a:r>
                <a:r>
                  <a:rPr lang="ar-SA" sz="4400" dirty="0">
                    <a:ln w="12700" cap="flat" cmpd="sng" algn="ctr">
                      <a:solidFill>
                        <a:schemeClr val="tx1"/>
                      </a:solidFill>
                      <a:prstDash val="solid"/>
                      <a:round/>
                    </a:ln>
                    <a:solidFill>
                      <a:schemeClr val="bg1"/>
                    </a:solidFill>
                    <a:effectLst/>
                    <a:latin typeface="Times New Roman" panose="02020603050405020304" pitchFamily="18" charset="0"/>
                    <a:ea typeface="Times New Roman" panose="02020603050405020304" pitchFamily="18" charset="0"/>
                    <a:cs typeface="Sakkal Majalla" panose="02000000000000000000" pitchFamily="2" charset="-78"/>
                  </a:rPr>
                  <a:t>   </a:t>
                </a:r>
                <a:r>
                  <a:rPr lang="ar-BH"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تدريب</a:t>
                </a:r>
                <a:endParaRPr lang="en-US" sz="4400" dirty="0">
                  <a:ln w="10160" cap="flat" cmpd="sng" algn="ctr">
                    <a:noFill/>
                    <a:prstDash val="solid"/>
                    <a:round/>
                  </a:ln>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grpSp>
      </p:grpSp>
      <p:sp>
        <p:nvSpPr>
          <p:cNvPr id="50" name="سداسي 3">
            <a:extLst>
              <a:ext uri="{FF2B5EF4-FFF2-40B4-BE49-F238E27FC236}">
                <a16:creationId xmlns:a16="http://schemas.microsoft.com/office/drawing/2014/main" id="{A96D1091-03E8-4452-AFFD-E2C168D63D2A}"/>
              </a:ext>
            </a:extLst>
          </p:cNvPr>
          <p:cNvSpPr/>
          <p:nvPr/>
        </p:nvSpPr>
        <p:spPr>
          <a:xfrm>
            <a:off x="10528435" y="1165326"/>
            <a:ext cx="1513373" cy="714380"/>
          </a:xfrm>
          <a:prstGeom prst="flowChartManualInput">
            <a:avLst/>
          </a:prstGeom>
          <a:solidFill>
            <a:srgbClr val="00B050"/>
          </a:solidFill>
          <a:ln w="190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dirty="0">
                <a:solidFill>
                  <a:schemeClr val="bg1"/>
                </a:solidFill>
                <a:latin typeface="Sakkal Majalla" panose="02000000000000000000" pitchFamily="2" charset="-78"/>
                <a:cs typeface="Sakkal Majalla" panose="02000000000000000000" pitchFamily="2" charset="-78"/>
              </a:rPr>
              <a:t>دقيقة</a:t>
            </a:r>
            <a:endParaRPr lang="ar-SA" sz="3600" dirty="0">
              <a:solidFill>
                <a:schemeClr val="bg1"/>
              </a:solidFill>
              <a:latin typeface="Sakkal Majalla" panose="02000000000000000000" pitchFamily="2" charset="-78"/>
              <a:cs typeface="Sakkal Majalla" panose="02000000000000000000" pitchFamily="2" charset="-78"/>
            </a:endParaRPr>
          </a:p>
        </p:txBody>
      </p:sp>
      <p:grpSp>
        <p:nvGrpSpPr>
          <p:cNvPr id="52" name="Group 51">
            <a:extLst>
              <a:ext uri="{FF2B5EF4-FFF2-40B4-BE49-F238E27FC236}">
                <a16:creationId xmlns:a16="http://schemas.microsoft.com/office/drawing/2014/main" id="{02E0F9E1-9A16-48DC-9A2E-73143C1B9C79}"/>
              </a:ext>
            </a:extLst>
          </p:cNvPr>
          <p:cNvGrpSpPr/>
          <p:nvPr/>
        </p:nvGrpSpPr>
        <p:grpSpPr>
          <a:xfrm>
            <a:off x="5156491" y="2366255"/>
            <a:ext cx="931323" cy="523220"/>
            <a:chOff x="5175608" y="1685508"/>
            <a:chExt cx="931323" cy="523220"/>
          </a:xfrm>
        </p:grpSpPr>
        <p:sp>
          <p:nvSpPr>
            <p:cNvPr id="53" name="Rectangle 52">
              <a:extLst>
                <a:ext uri="{FF2B5EF4-FFF2-40B4-BE49-F238E27FC236}">
                  <a16:creationId xmlns:a16="http://schemas.microsoft.com/office/drawing/2014/main" id="{D2EA3CD0-3DF2-40F2-89BA-CF7E7F4C237A}"/>
                </a:ext>
              </a:extLst>
            </p:cNvPr>
            <p:cNvSpPr/>
            <p:nvPr/>
          </p:nvSpPr>
          <p:spPr>
            <a:xfrm>
              <a:off x="5300938" y="1790697"/>
              <a:ext cx="782820" cy="278394"/>
            </a:xfrm>
            <a:prstGeom prst="rect">
              <a:avLst/>
            </a:prstGeom>
            <a:solidFill>
              <a:srgbClr val="D9BA46"/>
            </a:solidFill>
            <a:ln>
              <a:noFill/>
            </a:ln>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CB89939-6FCE-425B-A4B6-886DEE7B9329}"/>
                </a:ext>
              </a:extLst>
            </p:cNvPr>
            <p:cNvSpPr txBox="1"/>
            <p:nvPr/>
          </p:nvSpPr>
          <p:spPr>
            <a:xfrm>
              <a:off x="5175608" y="1685508"/>
              <a:ext cx="931323" cy="523220"/>
            </a:xfrm>
            <a:prstGeom prst="rect">
              <a:avLst/>
            </a:prstGeom>
            <a:ln>
              <a:noFill/>
            </a:ln>
          </p:spPr>
          <p:txBody>
            <a:bodyPr wrap="square">
              <a:spAutoFit/>
            </a:bodyPr>
            <a:lstStyle>
              <a:defPPr>
                <a:defRPr lang="en-US"/>
              </a:defPPr>
              <a:lvl1pPr algn="r" rtl="1">
                <a:defRPr sz="3600">
                  <a:solidFill>
                    <a:srgbClr val="FF0000"/>
                  </a:solidFill>
                  <a:latin typeface="Sakkal Majalla" panose="02000000000000000000" pitchFamily="2" charset="-78"/>
                  <a:cs typeface="Sakkal Majalla" panose="02000000000000000000" pitchFamily="2" charset="-78"/>
                </a:defRPr>
              </a:lvl1pPr>
            </a:lstStyle>
            <a:p>
              <a:r>
                <a:rPr lang="ar-BH" sz="2800" dirty="0">
                  <a:solidFill>
                    <a:schemeClr val="tx1"/>
                  </a:solidFill>
                </a:rPr>
                <a:t>3 ، 3</a:t>
              </a:r>
              <a:endParaRPr lang="en-US" sz="2800" dirty="0">
                <a:solidFill>
                  <a:schemeClr val="tx1"/>
                </a:solidFill>
              </a:endParaRPr>
            </a:p>
          </p:txBody>
        </p:sp>
      </p:grpSp>
      <p:sp>
        <p:nvSpPr>
          <p:cNvPr id="51" name="Rectangle 50">
            <a:extLst>
              <a:ext uri="{FF2B5EF4-FFF2-40B4-BE49-F238E27FC236}">
                <a16:creationId xmlns:a16="http://schemas.microsoft.com/office/drawing/2014/main" id="{F1065930-1146-4D50-B705-2CC254688C50}"/>
              </a:ext>
            </a:extLst>
          </p:cNvPr>
          <p:cNvSpPr/>
          <p:nvPr/>
        </p:nvSpPr>
        <p:spPr>
          <a:xfrm>
            <a:off x="6515375" y="990954"/>
            <a:ext cx="2713420" cy="646331"/>
          </a:xfrm>
          <a:prstGeom prst="rect">
            <a:avLst/>
          </a:prstGeom>
          <a:ln>
            <a:noFill/>
          </a:ln>
        </p:spPr>
        <p:txBody>
          <a:bodyPr wrap="square">
            <a:spAutoFit/>
          </a:bodyPr>
          <a:lstStyle/>
          <a:p>
            <a:pPr algn="r" rtl="1"/>
            <a:r>
              <a:rPr lang="ar-BH" sz="3600" dirty="0">
                <a:latin typeface="Sakkal Majalla" panose="02000000000000000000" pitchFamily="2" charset="-78"/>
                <a:cs typeface="Sakkal Majalla" panose="02000000000000000000" pitchFamily="2" charset="-78"/>
              </a:rPr>
              <a:t>س</a:t>
            </a:r>
            <a:r>
              <a:rPr lang="ar-SA" sz="3600" spc="-100" baseline="30000" dirty="0">
                <a:latin typeface="Sakkal Majalla" panose="02000000000000000000" pitchFamily="2" charset="-78"/>
                <a:cs typeface="Sakkal Majalla" panose="02000000000000000000" pitchFamily="2" charset="-78"/>
              </a:rPr>
              <a:t>2</a:t>
            </a:r>
            <a:r>
              <a:rPr lang="ar-BH" sz="3600" dirty="0">
                <a:latin typeface="Sakkal Majalla" panose="02000000000000000000" pitchFamily="2" charset="-78"/>
                <a:cs typeface="Sakkal Majalla" panose="02000000000000000000" pitchFamily="2" charset="-78"/>
              </a:rPr>
              <a:t> </a:t>
            </a:r>
            <a:r>
              <a:rPr lang="ar-SA" sz="3600" dirty="0">
                <a:latin typeface="Sakkal Majalla" panose="02000000000000000000" pitchFamily="2" charset="-78"/>
                <a:cs typeface="Sakkal Majalla" panose="02000000000000000000" pitchFamily="2" charset="-78"/>
              </a:rPr>
              <a:t>+  </a:t>
            </a:r>
            <a:r>
              <a:rPr lang="ar-BH" sz="3600" dirty="0">
                <a:solidFill>
                  <a:srgbClr val="FF00FF"/>
                </a:solidFill>
                <a:latin typeface="Sakkal Majalla" panose="02000000000000000000" pitchFamily="2" charset="-78"/>
                <a:cs typeface="Sakkal Majalla" panose="02000000000000000000" pitchFamily="2" charset="-78"/>
              </a:rPr>
              <a:t>10</a:t>
            </a:r>
            <a:r>
              <a:rPr lang="ar-SA" sz="3600" dirty="0">
                <a:latin typeface="Sakkal Majalla" panose="02000000000000000000" pitchFamily="2" charset="-78"/>
                <a:cs typeface="Sakkal Majalla" panose="02000000000000000000" pitchFamily="2" charset="-78"/>
              </a:rPr>
              <a:t> س  +</a:t>
            </a:r>
            <a:r>
              <a:rPr lang="ar-BH" sz="3600" dirty="0">
                <a:latin typeface="Sakkal Majalla" panose="02000000000000000000" pitchFamily="2" charset="-78"/>
                <a:cs typeface="Sakkal Majalla" panose="02000000000000000000" pitchFamily="2" charset="-78"/>
              </a:rPr>
              <a:t> </a:t>
            </a:r>
            <a:r>
              <a:rPr lang="ar-BH" sz="3600" dirty="0">
                <a:solidFill>
                  <a:srgbClr val="FF0000"/>
                </a:solidFill>
                <a:latin typeface="Sakkal Majalla" panose="02000000000000000000" pitchFamily="2" charset="-78"/>
                <a:cs typeface="Sakkal Majalla" panose="02000000000000000000" pitchFamily="2" charset="-78"/>
              </a:rPr>
              <a:t>9</a:t>
            </a:r>
            <a:endParaRPr lang="ar-SA" sz="3600" baseline="300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71934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22" presetClass="entr" presetSubtype="2"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1"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righ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righ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p:tgtEl>
                                          <p:spTgt spid="32"/>
                                        </p:tgtEl>
                                        <p:attrNameLst>
                                          <p:attrName>ppt_x</p:attrName>
                                        </p:attrNameLst>
                                      </p:cBhvr>
                                      <p:tavLst>
                                        <p:tav tm="0">
                                          <p:val>
                                            <p:strVal val="#ppt_x-#ppt_w*1.125000"/>
                                          </p:val>
                                        </p:tav>
                                        <p:tav tm="100000">
                                          <p:val>
                                            <p:strVal val="#ppt_x"/>
                                          </p:val>
                                        </p:tav>
                                      </p:tavLst>
                                    </p:anim>
                                    <p:animEffect transition="in" filter="wipe(righ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1.25E-6 3.7037E-7 L 1.25E-6 0.13241 " pathEditMode="relative" rAng="0" ptsTypes="AA">
                                      <p:cBhvr>
                                        <p:cTn id="55" dur="2000" fill="hold"/>
                                        <p:tgtEl>
                                          <p:spTgt spid="14"/>
                                        </p:tgtEl>
                                        <p:attrNameLst>
                                          <p:attrName>ppt_x</p:attrName>
                                          <p:attrName>ppt_y</p:attrName>
                                        </p:attrNameLst>
                                      </p:cBhvr>
                                      <p:rCtr x="0" y="6620"/>
                                    </p:animMotion>
                                  </p:childTnLst>
                                </p:cTn>
                              </p:par>
                              <p:par>
                                <p:cTn id="56" presetID="42" presetClass="path" presetSubtype="0" accel="50000" decel="50000" fill="hold" grpId="0" nodeType="withEffect">
                                  <p:stCondLst>
                                    <p:cond delay="0"/>
                                  </p:stCondLst>
                                  <p:childTnLst>
                                    <p:animMotion origin="layout" path="M 1.66667E-6 3.7037E-7 L -0.13099 0.13102 " pathEditMode="relative" rAng="0" ptsTypes="AA">
                                      <p:cBhvr>
                                        <p:cTn id="57" dur="2000" fill="hold"/>
                                        <p:tgtEl>
                                          <p:spTgt spid="20"/>
                                        </p:tgtEl>
                                        <p:attrNameLst>
                                          <p:attrName>ppt_x</p:attrName>
                                          <p:attrName>ppt_y</p:attrName>
                                        </p:attrNameLst>
                                      </p:cBhvr>
                                      <p:rCtr x="-6549" y="6551"/>
                                    </p:animMotion>
                                  </p:childTnLst>
                                </p:cTn>
                              </p:par>
                              <p:par>
                                <p:cTn id="58" presetID="1" presetClass="exit"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p:tgtEl>
                                          <p:spTgt spid="33"/>
                                        </p:tgtEl>
                                        <p:attrNameLst>
                                          <p:attrName>ppt_x</p:attrName>
                                        </p:attrNameLst>
                                      </p:cBhvr>
                                      <p:tavLst>
                                        <p:tav tm="0">
                                          <p:val>
                                            <p:strVal val="#ppt_x-#ppt_w*1.125000"/>
                                          </p:val>
                                        </p:tav>
                                        <p:tav tm="100000">
                                          <p:val>
                                            <p:strVal val="#ppt_x"/>
                                          </p:val>
                                        </p:tav>
                                      </p:tavLst>
                                    </p:anim>
                                    <p:animEffect transition="in" filter="wipe(right)">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2"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p:tgtEl>
                                          <p:spTgt spid="28"/>
                                        </p:tgtEl>
                                        <p:attrNameLst>
                                          <p:attrName>ppt_x</p:attrName>
                                        </p:attrNameLst>
                                      </p:cBhvr>
                                      <p:tavLst>
                                        <p:tav tm="0">
                                          <p:val>
                                            <p:strVal val="#ppt_x+#ppt_w*1.125000"/>
                                          </p:val>
                                        </p:tav>
                                        <p:tav tm="100000">
                                          <p:val>
                                            <p:strVal val="#ppt_x"/>
                                          </p:val>
                                        </p:tav>
                                      </p:tavLst>
                                    </p:anim>
                                    <p:animEffect transition="in" filter="wipe(left)">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2" fill="hold" nodeType="click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p:tgtEl>
                                          <p:spTgt spid="52"/>
                                        </p:tgtEl>
                                        <p:attrNameLst>
                                          <p:attrName>ppt_x</p:attrName>
                                        </p:attrNameLst>
                                      </p:cBhvr>
                                      <p:tavLst>
                                        <p:tav tm="0">
                                          <p:val>
                                            <p:strVal val="#ppt_x+#ppt_w*1.125000"/>
                                          </p:val>
                                        </p:tav>
                                        <p:tav tm="100000">
                                          <p:val>
                                            <p:strVal val="#ppt_x"/>
                                          </p:val>
                                        </p:tav>
                                      </p:tavLst>
                                    </p:anim>
                                    <p:animEffect transition="in" filter="wipe(left)">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p:tgtEl>
                                          <p:spTgt spid="34"/>
                                        </p:tgtEl>
                                        <p:attrNameLst>
                                          <p:attrName>ppt_x</p:attrName>
                                        </p:attrNameLst>
                                      </p:cBhvr>
                                      <p:tavLst>
                                        <p:tav tm="0">
                                          <p:val>
                                            <p:strVal val="#ppt_x-#ppt_w*1.125000"/>
                                          </p:val>
                                        </p:tav>
                                        <p:tav tm="100000">
                                          <p:val>
                                            <p:strVal val="#ppt_x"/>
                                          </p:val>
                                        </p:tav>
                                      </p:tavLst>
                                    </p:anim>
                                    <p:animEffect transition="in" filter="wipe(righ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up)">
                                      <p:cBhvr>
                                        <p:cTn id="90" dur="500"/>
                                        <p:tgtEl>
                                          <p:spTgt spid="2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left)">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52"/>
                                        </p:tgtEl>
                                        <p:attrNameLst>
                                          <p:attrName>ppt_x</p:attrName>
                                        </p:attrNameLst>
                                      </p:cBhvr>
                                      <p:tavLst>
                                        <p:tav tm="0">
                                          <p:val>
                                            <p:strVal val="ppt_x"/>
                                          </p:val>
                                        </p:tav>
                                        <p:tav tm="100000">
                                          <p:val>
                                            <p:strVal val="ppt_x"/>
                                          </p:val>
                                        </p:tav>
                                      </p:tavLst>
                                    </p:anim>
                                    <p:anim calcmode="lin" valueType="num">
                                      <p:cBhvr additive="base">
                                        <p:cTn id="98" dur="500"/>
                                        <p:tgtEl>
                                          <p:spTgt spid="52"/>
                                        </p:tgtEl>
                                        <p:attrNameLst>
                                          <p:attrName>ppt_y</p:attrName>
                                        </p:attrNameLst>
                                      </p:cBhvr>
                                      <p:tavLst>
                                        <p:tav tm="0">
                                          <p:val>
                                            <p:strVal val="ppt_y"/>
                                          </p:val>
                                        </p:tav>
                                        <p:tav tm="100000">
                                          <p:val>
                                            <p:strVal val="1+ppt_h/2"/>
                                          </p:val>
                                        </p:tav>
                                      </p:tavLst>
                                    </p:anim>
                                    <p:set>
                                      <p:cBhvr>
                                        <p:cTn id="99" dur="1" fill="hold">
                                          <p:stCondLst>
                                            <p:cond delay="499"/>
                                          </p:stCondLst>
                                        </p:cTn>
                                        <p:tgtEl>
                                          <p:spTgt spid="5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childTnLst>
                                </p:cTn>
                              </p:par>
                              <p:par>
                                <p:cTn id="106" presetID="42" presetClass="path" presetSubtype="0" accel="50000" decel="50000" fill="hold" grpId="1" nodeType="withEffect">
                                  <p:stCondLst>
                                    <p:cond delay="0"/>
                                  </p:stCondLst>
                                  <p:childTnLst>
                                    <p:animMotion origin="layout" path="M 1.25E-6 2.22222E-6 L 0.18581 0.14791 " pathEditMode="relative" rAng="0" ptsTypes="AA">
                                      <p:cBhvr>
                                        <p:cTn id="107" dur="2000" fill="hold"/>
                                        <p:tgtEl>
                                          <p:spTgt spid="36"/>
                                        </p:tgtEl>
                                        <p:attrNameLst>
                                          <p:attrName>ppt_x</p:attrName>
                                          <p:attrName>ppt_y</p:attrName>
                                        </p:attrNameLst>
                                      </p:cBhvr>
                                      <p:rCtr x="9284" y="7384"/>
                                    </p:animMotion>
                                  </p:childTnLst>
                                </p:cTn>
                              </p:par>
                              <p:par>
                                <p:cTn id="108" presetID="42" presetClass="path" presetSubtype="0" accel="50000" decel="50000" fill="hold" grpId="1" nodeType="withEffect">
                                  <p:stCondLst>
                                    <p:cond delay="0"/>
                                  </p:stCondLst>
                                  <p:childTnLst>
                                    <p:animMotion origin="layout" path="M -1.66667E-6 7.40741E-7 L 0.08294 0.14768 " pathEditMode="relative" rAng="0" ptsTypes="AA">
                                      <p:cBhvr>
                                        <p:cTn id="109" dur="2000" fill="hold"/>
                                        <p:tgtEl>
                                          <p:spTgt spid="37"/>
                                        </p:tgtEl>
                                        <p:attrNameLst>
                                          <p:attrName>ppt_x</p:attrName>
                                          <p:attrName>ppt_y</p:attrName>
                                        </p:attrNameLst>
                                      </p:cBhvr>
                                      <p:rCtr x="4141" y="7384"/>
                                    </p:animMotion>
                                  </p:childTnLst>
                                </p:cTn>
                              </p:par>
                            </p:childTnLst>
                          </p:cTn>
                        </p:par>
                      </p:childTnLst>
                    </p:cTn>
                  </p:par>
                  <p:par>
                    <p:cTn id="110" fill="hold">
                      <p:stCondLst>
                        <p:cond delay="indefinite"/>
                      </p:stCondLst>
                      <p:childTnLst>
                        <p:par>
                          <p:cTn id="111" fill="hold">
                            <p:stCondLst>
                              <p:cond delay="0"/>
                            </p:stCondLst>
                            <p:childTnLst>
                              <p:par>
                                <p:cTn id="112" presetID="12" presetClass="entr" presetSubtype="8"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500"/>
                                        <p:tgtEl>
                                          <p:spTgt spid="38"/>
                                        </p:tgtEl>
                                        <p:attrNameLst>
                                          <p:attrName>ppt_x</p:attrName>
                                        </p:attrNameLst>
                                      </p:cBhvr>
                                      <p:tavLst>
                                        <p:tav tm="0">
                                          <p:val>
                                            <p:strVal val="#ppt_x-#ppt_w*1.125000"/>
                                          </p:val>
                                        </p:tav>
                                        <p:tav tm="100000">
                                          <p:val>
                                            <p:strVal val="#ppt_x"/>
                                          </p:val>
                                        </p:tav>
                                      </p:tavLst>
                                    </p:anim>
                                    <p:animEffect transition="in" filter="wipe(right)">
                                      <p:cBhvr>
                                        <p:cTn id="115" dur="5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1000"/>
                                        <p:tgtEl>
                                          <p:spTgt spid="40"/>
                                        </p:tgtEl>
                                      </p:cBhvr>
                                    </p:animEffect>
                                    <p:anim calcmode="lin" valueType="num">
                                      <p:cBhvr>
                                        <p:cTn id="121" dur="1000" fill="hold"/>
                                        <p:tgtEl>
                                          <p:spTgt spid="40"/>
                                        </p:tgtEl>
                                        <p:attrNameLst>
                                          <p:attrName>ppt_x</p:attrName>
                                        </p:attrNameLst>
                                      </p:cBhvr>
                                      <p:tavLst>
                                        <p:tav tm="0">
                                          <p:val>
                                            <p:strVal val="#ppt_x"/>
                                          </p:val>
                                        </p:tav>
                                        <p:tav tm="100000">
                                          <p:val>
                                            <p:strVal val="#ppt_x"/>
                                          </p:val>
                                        </p:tav>
                                      </p:tavLst>
                                    </p:anim>
                                    <p:anim calcmode="lin" valueType="num">
                                      <p:cBhvr>
                                        <p:cTn id="122" dur="1000" fill="hold"/>
                                        <p:tgtEl>
                                          <p:spTgt spid="40"/>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1000"/>
                                        <p:tgtEl>
                                          <p:spTgt spid="39"/>
                                        </p:tgtEl>
                                      </p:cBhvr>
                                    </p:animEffect>
                                    <p:anim calcmode="lin" valueType="num">
                                      <p:cBhvr>
                                        <p:cTn id="126" dur="1000" fill="hold"/>
                                        <p:tgtEl>
                                          <p:spTgt spid="39"/>
                                        </p:tgtEl>
                                        <p:attrNameLst>
                                          <p:attrName>ppt_x</p:attrName>
                                        </p:attrNameLst>
                                      </p:cBhvr>
                                      <p:tavLst>
                                        <p:tav tm="0">
                                          <p:val>
                                            <p:strVal val="#ppt_x"/>
                                          </p:val>
                                        </p:tav>
                                        <p:tav tm="100000">
                                          <p:val>
                                            <p:strVal val="#ppt_x"/>
                                          </p:val>
                                        </p:tav>
                                      </p:tavLst>
                                    </p:anim>
                                    <p:anim calcmode="lin" valueType="num">
                                      <p:cBhvr>
                                        <p:cTn id="12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15" grpId="0"/>
      <p:bldP spid="17" grpId="0"/>
      <p:bldP spid="18" grpId="0"/>
      <p:bldP spid="20" grpId="0"/>
      <p:bldP spid="20" grpId="1"/>
      <p:bldP spid="19" grpId="0"/>
      <p:bldP spid="19" grpId="1"/>
      <p:bldP spid="24" grpId="0" animBg="1"/>
      <p:bldP spid="32" grpId="0"/>
      <p:bldP spid="33" grpId="0"/>
      <p:bldP spid="34" grpId="0"/>
      <p:bldP spid="36" grpId="0"/>
      <p:bldP spid="36" grpId="1"/>
      <p:bldP spid="37" grpId="0"/>
      <p:bldP spid="37" grpId="1"/>
      <p:bldP spid="38" grpId="0"/>
      <p:bldP spid="39" grpId="0"/>
      <p:bldP spid="40" grpId="0"/>
      <p:bldP spid="31" grpId="0" animBg="1"/>
      <p:bldP spid="51"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52683</TotalTime>
  <Words>3222</Words>
  <Application>Microsoft Office PowerPoint</Application>
  <PresentationFormat>Widescreen</PresentationFormat>
  <Paragraphs>627</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Lotus-Bold</vt:lpstr>
      <vt:lpstr>Lotus-Light</vt:lpstr>
      <vt:lpstr>Sakkal Majalla</vt:lpstr>
      <vt:lpstr>Times New Roman</vt:lpstr>
      <vt:lpstr>Wingdings</vt:lpstr>
      <vt:lpstr>Wingdings 2</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(7 – 5) حل المعادلات التربيعية باستعمال تحليل الفرق بين مربعين</dc:title>
  <dc:creator>MUEEN ABDULLA   NAJI ALZAKRI</dc:creator>
  <cp:lastModifiedBy>Dell</cp:lastModifiedBy>
  <cp:revision>2180</cp:revision>
  <dcterms:created xsi:type="dcterms:W3CDTF">2020-03-03T05:43:55Z</dcterms:created>
  <dcterms:modified xsi:type="dcterms:W3CDTF">2021-02-14T15:48:59Z</dcterms:modified>
</cp:coreProperties>
</file>