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612" r:id="rId2"/>
    <p:sldId id="613" r:id="rId3"/>
    <p:sldId id="319" r:id="rId4"/>
    <p:sldId id="281" r:id="rId5"/>
    <p:sldId id="640" r:id="rId6"/>
    <p:sldId id="584" r:id="rId7"/>
    <p:sldId id="641" r:id="rId8"/>
    <p:sldId id="596" r:id="rId9"/>
    <p:sldId id="644" r:id="rId10"/>
    <p:sldId id="631" r:id="rId11"/>
    <p:sldId id="645" r:id="rId12"/>
    <p:sldId id="646" r:id="rId13"/>
    <p:sldId id="647" r:id="rId14"/>
    <p:sldId id="632" r:id="rId15"/>
    <p:sldId id="642" r:id="rId16"/>
    <p:sldId id="633" r:id="rId17"/>
    <p:sldId id="648" r:id="rId18"/>
    <p:sldId id="649" r:id="rId19"/>
    <p:sldId id="650" r:id="rId20"/>
    <p:sldId id="597" r:id="rId21"/>
    <p:sldId id="651" r:id="rId22"/>
    <p:sldId id="652" r:id="rId23"/>
    <p:sldId id="653" r:id="rId24"/>
    <p:sldId id="654" r:id="rId25"/>
    <p:sldId id="610" r:id="rId26"/>
    <p:sldId id="655" r:id="rId27"/>
    <p:sldId id="656" r:id="rId28"/>
    <p:sldId id="657" r:id="rId29"/>
    <p:sldId id="662" r:id="rId30"/>
    <p:sldId id="658" r:id="rId31"/>
    <p:sldId id="659" r:id="rId32"/>
    <p:sldId id="660" r:id="rId33"/>
    <p:sldId id="661" r:id="rId34"/>
    <p:sldId id="330" r:id="rId35"/>
    <p:sldId id="4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DFF"/>
    <a:srgbClr val="FF00FF"/>
    <a:srgbClr val="EA1F97"/>
    <a:srgbClr val="F36EBA"/>
    <a:srgbClr val="03EBBF"/>
    <a:srgbClr val="02BE9A"/>
    <a:srgbClr val="F0DA72"/>
    <a:srgbClr val="D9BA46"/>
    <a:srgbClr val="FF0000"/>
    <a:srgbClr val="F3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4527-95A6-4884-9E17-1744C0F1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BCE74-3A06-4451-875A-1155D409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BB0B-54F2-40CA-8493-8B897DB8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90B-D0E7-4A0F-8996-0B2439FD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683B-9FAD-46EC-A2AA-740F36D1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DA4D-9D20-4853-978F-88796D41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A206-24B8-4E6E-A350-F045B84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470C-E47D-4AB6-BBD2-D287D6071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A0B76-6D26-44A4-B9EB-6B40FDCA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DEAE-D89D-40C9-BA12-246CA133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9BD6-EEFC-4B2B-A144-68EE751E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F1AC-3619-49B4-BE01-EDE459B97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8C44B-F928-4398-B4F7-353278C3C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AA2E5-88AE-4F47-BF6E-EC803428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4B55D-90BD-4A58-A958-7CFF0022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74135-5E6D-4628-9098-9D3B265D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829F8-39E0-4FD2-BDC1-86B37419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644E-6F1E-445E-8A53-9F87505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6752255" y="6332333"/>
            <a:ext cx="5016703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5230"/>
            <a:ext cx="5189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حل المعادلات باستعمال خاصية التوزيع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000" b="1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1752C8-84D4-4A3F-AA98-309E74040158}"/>
              </a:ext>
            </a:extLst>
          </p:cNvPr>
          <p:cNvSpPr/>
          <p:nvPr/>
        </p:nvSpPr>
        <p:spPr>
          <a:xfrm>
            <a:off x="1362456" y="1805478"/>
            <a:ext cx="941831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حل المعادلات باستعمال خاصية التوزيع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(57)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8E60C-D523-4EFB-9659-7FE890D2C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93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74549"/>
            <a:ext cx="11115682" cy="5725415"/>
            <a:chOff x="0" y="16398"/>
            <a:chExt cx="5522011" cy="31287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36EBA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536899" y="16398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B5DB89-3AEC-4C73-A695-7F2F6ACE60F0}"/>
              </a:ext>
            </a:extLst>
          </p:cNvPr>
          <p:cNvSpPr/>
          <p:nvPr/>
        </p:nvSpPr>
        <p:spPr>
          <a:xfrm>
            <a:off x="561321" y="1376858"/>
            <a:ext cx="10773597" cy="34163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إيجاد العامل المشترك الأكبر في وحيدات الحد يمكن أن نكتفي بتحليل المعاملات فقط لمعرفة العامل المشترك الأكبر لها أما المتغيرات فيكون العامل المشترك الأكبر لها هو المتغير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المشترك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ذو الأس الأصغر  </a:t>
            </a:r>
            <a:endParaRPr lang="ar-SA" sz="54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77951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B5DB89-3AEC-4C73-A695-7F2F6ACE60F0}"/>
              </a:ext>
            </a:extLst>
          </p:cNvPr>
          <p:cNvSpPr/>
          <p:nvPr/>
        </p:nvSpPr>
        <p:spPr>
          <a:xfrm>
            <a:off x="5090619" y="280435"/>
            <a:ext cx="47410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حلّل كل مما يأتي تحليليًا تامًا: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AA3B4-DC26-4333-94D2-DA05A49EB2EA}"/>
              </a:ext>
            </a:extLst>
          </p:cNvPr>
          <p:cNvSpPr/>
          <p:nvPr/>
        </p:nvSpPr>
        <p:spPr>
          <a:xfrm>
            <a:off x="8788859" y="1726180"/>
            <a:ext cx="2611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US" sz="36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baseline="30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197B9-90D8-44E6-8E21-1FED07493759}"/>
              </a:ext>
            </a:extLst>
          </p:cNvPr>
          <p:cNvSpPr/>
          <p:nvPr/>
        </p:nvSpPr>
        <p:spPr>
          <a:xfrm>
            <a:off x="4585913" y="1734259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ر 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  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ر ن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)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EA755B-F49D-40AF-8047-377223CD2C0B}"/>
              </a:ext>
            </a:extLst>
          </p:cNvPr>
          <p:cNvGrpSpPr/>
          <p:nvPr/>
        </p:nvGrpSpPr>
        <p:grpSpPr>
          <a:xfrm>
            <a:off x="10728575" y="2169987"/>
            <a:ext cx="804062" cy="594017"/>
            <a:chOff x="8592627" y="2831950"/>
            <a:chExt cx="804062" cy="5940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9FFE5-934E-4403-9166-BAD877989636}"/>
                </a:ext>
              </a:extLst>
            </p:cNvPr>
            <p:cNvSpPr/>
            <p:nvPr/>
          </p:nvSpPr>
          <p:spPr>
            <a:xfrm>
              <a:off x="8667570" y="2902747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3×2</a:t>
              </a:r>
              <a:endParaRPr lang="en-US" altLang="en-US" sz="28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B66E4B-555C-4FDF-83C1-CCDA8E434199}"/>
                </a:ext>
              </a:extLst>
            </p:cNvPr>
            <p:cNvSpPr/>
            <p:nvPr/>
          </p:nvSpPr>
          <p:spPr>
            <a:xfrm>
              <a:off x="8592627" y="2961496"/>
              <a:ext cx="804062" cy="348417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0EF9082-716E-4DB9-B728-6971A9B08A56}"/>
                </a:ext>
              </a:extLst>
            </p:cNvPr>
            <p:cNvSpPr/>
            <p:nvPr/>
          </p:nvSpPr>
          <p:spPr>
            <a:xfrm>
              <a:off x="8899598" y="2831950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701F8B-DAFE-47A0-8F54-3562DDEA9A5D}"/>
              </a:ext>
            </a:extLst>
          </p:cNvPr>
          <p:cNvGrpSpPr/>
          <p:nvPr/>
        </p:nvGrpSpPr>
        <p:grpSpPr>
          <a:xfrm>
            <a:off x="9587146" y="2147701"/>
            <a:ext cx="633507" cy="595531"/>
            <a:chOff x="8667569" y="2830436"/>
            <a:chExt cx="633507" cy="5955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2201DB-D5E3-4A5E-A66C-70B7DB26F48B}"/>
                </a:ext>
              </a:extLst>
            </p:cNvPr>
            <p:cNvSpPr/>
            <p:nvPr/>
          </p:nvSpPr>
          <p:spPr>
            <a:xfrm>
              <a:off x="8815847" y="2902747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28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EFD499-AE9C-4B18-B290-44DD836A3801}"/>
                </a:ext>
              </a:extLst>
            </p:cNvPr>
            <p:cNvSpPr/>
            <p:nvPr/>
          </p:nvSpPr>
          <p:spPr>
            <a:xfrm>
              <a:off x="8667569" y="2961496"/>
              <a:ext cx="633507" cy="348417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06C4F05-AE94-4892-B543-D06980882175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68DE62B-F3B5-4839-A084-62830C15D58F}"/>
              </a:ext>
            </a:extLst>
          </p:cNvPr>
          <p:cNvSpPr/>
          <p:nvPr/>
        </p:nvSpPr>
        <p:spPr>
          <a:xfrm>
            <a:off x="11167004" y="2339028"/>
            <a:ext cx="211885" cy="26150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13AC73-EEED-4507-8CF0-3741993EBF88}"/>
              </a:ext>
            </a:extLst>
          </p:cNvPr>
          <p:cNvSpPr/>
          <p:nvPr/>
        </p:nvSpPr>
        <p:spPr>
          <a:xfrm>
            <a:off x="9796413" y="2333826"/>
            <a:ext cx="211885" cy="26150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70914E-4A1D-4E83-807C-C709F098DC97}"/>
              </a:ext>
            </a:extLst>
          </p:cNvPr>
          <p:cNvSpPr/>
          <p:nvPr/>
        </p:nvSpPr>
        <p:spPr>
          <a:xfrm>
            <a:off x="7288362" y="1728140"/>
            <a:ext cx="53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2ر</a:t>
            </a:r>
            <a:endParaRPr lang="en-US" sz="3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6502D1-D14D-40DA-B740-2A14B50C3CE3}"/>
              </a:ext>
            </a:extLst>
          </p:cNvPr>
          <p:cNvSpPr/>
          <p:nvPr/>
        </p:nvSpPr>
        <p:spPr>
          <a:xfrm>
            <a:off x="5145279" y="1666650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5D8A96-7167-4EDC-8502-B98975E5105B}"/>
              </a:ext>
            </a:extLst>
          </p:cNvPr>
          <p:cNvSpPr/>
          <p:nvPr/>
        </p:nvSpPr>
        <p:spPr>
          <a:xfrm>
            <a:off x="6095999" y="2467240"/>
            <a:ext cx="310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ر ن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)</a:t>
            </a:r>
            <a:endParaRPr 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FA13DE-C68F-42A9-866D-BAAD98FA3779}"/>
              </a:ext>
            </a:extLst>
          </p:cNvPr>
          <p:cNvSpPr txBox="1"/>
          <p:nvPr/>
        </p:nvSpPr>
        <p:spPr>
          <a:xfrm>
            <a:off x="6490319" y="2432322"/>
            <a:ext cx="1223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2ر + ن 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E25E86-D243-4EAA-A151-950B0CD5DDBF}"/>
              </a:ext>
            </a:extLst>
          </p:cNvPr>
          <p:cNvCxnSpPr/>
          <p:nvPr/>
        </p:nvCxnSpPr>
        <p:spPr>
          <a:xfrm flipH="1">
            <a:off x="2301635" y="3505130"/>
            <a:ext cx="8878824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6">
                    <a:lumMod val="20000"/>
                    <a:lumOff val="80000"/>
                    <a:alpha val="80000"/>
                  </a:schemeClr>
                </a:gs>
                <a:gs pos="0">
                  <a:srgbClr val="92D050"/>
                </a:gs>
                <a:gs pos="71681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  <a:alpha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6D485DE-F88E-46ED-A1E0-3EBB7BAE7EE9}"/>
              </a:ext>
            </a:extLst>
          </p:cNvPr>
          <p:cNvSpPr txBox="1"/>
          <p:nvPr/>
        </p:nvSpPr>
        <p:spPr>
          <a:xfrm>
            <a:off x="9456003" y="2807158"/>
            <a:ext cx="198450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 م. أ =</a:t>
            </a:r>
            <a:endParaRPr lang="en-US" sz="3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E7749B-3F2E-4A1F-8F25-403666E6A600}"/>
              </a:ext>
            </a:extLst>
          </p:cNvPr>
          <p:cNvSpPr txBox="1"/>
          <p:nvPr/>
        </p:nvSpPr>
        <p:spPr>
          <a:xfrm>
            <a:off x="9927622" y="2815573"/>
            <a:ext cx="43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A37724-DD19-4CC0-BAEB-88A5191B63CC}"/>
              </a:ext>
            </a:extLst>
          </p:cNvPr>
          <p:cNvSpPr txBox="1"/>
          <p:nvPr/>
        </p:nvSpPr>
        <p:spPr>
          <a:xfrm>
            <a:off x="9750899" y="2791174"/>
            <a:ext cx="336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endParaRPr lang="en-US" sz="3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D7E692-7CDF-4F68-AD40-869BBA347E14}"/>
              </a:ext>
            </a:extLst>
          </p:cNvPr>
          <p:cNvSpPr txBox="1"/>
          <p:nvPr/>
        </p:nvSpPr>
        <p:spPr>
          <a:xfrm>
            <a:off x="9305393" y="2805023"/>
            <a:ext cx="521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385258-76D8-426D-A286-D7D492F66C06}"/>
              </a:ext>
            </a:extLst>
          </p:cNvPr>
          <p:cNvSpPr/>
          <p:nvPr/>
        </p:nvSpPr>
        <p:spPr>
          <a:xfrm>
            <a:off x="7533708" y="3751009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 </a:t>
            </a:r>
            <a:r>
              <a:rPr lang="ar-SA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baseline="30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8B59BC-80D1-4A38-BDF4-BBD12B0178E1}"/>
              </a:ext>
            </a:extLst>
          </p:cNvPr>
          <p:cNvSpPr/>
          <p:nvPr/>
        </p:nvSpPr>
        <p:spPr>
          <a:xfrm>
            <a:off x="2302840" y="3711754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  +  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)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901430-DC14-4172-81A4-AA1BCBCF3AF0}"/>
              </a:ext>
            </a:extLst>
          </p:cNvPr>
          <p:cNvGrpSpPr/>
          <p:nvPr/>
        </p:nvGrpSpPr>
        <p:grpSpPr>
          <a:xfrm>
            <a:off x="10655241" y="4194816"/>
            <a:ext cx="930062" cy="594017"/>
            <a:chOff x="8519293" y="2831950"/>
            <a:chExt cx="930062" cy="59401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2B8BCC-BFB6-48C5-B189-F33D58E93116}"/>
                </a:ext>
              </a:extLst>
            </p:cNvPr>
            <p:cNvSpPr/>
            <p:nvPr/>
          </p:nvSpPr>
          <p:spPr>
            <a:xfrm>
              <a:off x="8519293" y="2902747"/>
              <a:ext cx="9300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3×2×5</a:t>
              </a:r>
              <a:endParaRPr lang="en-US" altLang="en-US" sz="28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12672A5-0891-40B5-87B7-0A77B3F7DA7D}"/>
                </a:ext>
              </a:extLst>
            </p:cNvPr>
            <p:cNvSpPr/>
            <p:nvPr/>
          </p:nvSpPr>
          <p:spPr>
            <a:xfrm>
              <a:off x="8592627" y="2961496"/>
              <a:ext cx="804062" cy="348417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7D2C46AC-39F0-47E8-A897-A476420633EA}"/>
                </a:ext>
              </a:extLst>
            </p:cNvPr>
            <p:cNvSpPr/>
            <p:nvPr/>
          </p:nvSpPr>
          <p:spPr>
            <a:xfrm>
              <a:off x="8899598" y="2831950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AAA3D8F-91DB-4C45-8547-736263BF999D}"/>
              </a:ext>
            </a:extLst>
          </p:cNvPr>
          <p:cNvGrpSpPr/>
          <p:nvPr/>
        </p:nvGrpSpPr>
        <p:grpSpPr>
          <a:xfrm>
            <a:off x="9044189" y="4198504"/>
            <a:ext cx="633508" cy="595531"/>
            <a:chOff x="8667569" y="2830436"/>
            <a:chExt cx="633508" cy="59553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FEA6504-BA73-41BB-BDA5-355FAE0FF0E8}"/>
                </a:ext>
              </a:extLst>
            </p:cNvPr>
            <p:cNvSpPr/>
            <p:nvPr/>
          </p:nvSpPr>
          <p:spPr>
            <a:xfrm>
              <a:off x="8667570" y="2902747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5×7</a:t>
              </a:r>
              <a:endParaRPr lang="en-US" altLang="en-US" sz="28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49A253C-1E14-465D-AFA1-58A897F78093}"/>
                </a:ext>
              </a:extLst>
            </p:cNvPr>
            <p:cNvSpPr/>
            <p:nvPr/>
          </p:nvSpPr>
          <p:spPr>
            <a:xfrm>
              <a:off x="8667569" y="2961496"/>
              <a:ext cx="633507" cy="348417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DF73803-CB59-46E1-B8DE-900BFB93F501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C66170D2-A459-48B5-AA4B-75754A950DDD}"/>
              </a:ext>
            </a:extLst>
          </p:cNvPr>
          <p:cNvSpPr/>
          <p:nvPr/>
        </p:nvSpPr>
        <p:spPr>
          <a:xfrm>
            <a:off x="10742413" y="4430592"/>
            <a:ext cx="182880" cy="182880"/>
          </a:xfrm>
          <a:prstGeom prst="ellipse">
            <a:avLst/>
          </a:prstGeom>
          <a:noFill/>
          <a:ln w="28575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4202412-F88B-48E4-BA5B-24870E0CA3D0}"/>
              </a:ext>
            </a:extLst>
          </p:cNvPr>
          <p:cNvSpPr/>
          <p:nvPr/>
        </p:nvSpPr>
        <p:spPr>
          <a:xfrm>
            <a:off x="9423086" y="4427476"/>
            <a:ext cx="182880" cy="182880"/>
          </a:xfrm>
          <a:prstGeom prst="ellipse">
            <a:avLst/>
          </a:prstGeom>
          <a:noFill/>
          <a:ln w="28575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EBAAF94-96B2-47EC-BF67-62AAAD922085}"/>
              </a:ext>
            </a:extLst>
          </p:cNvPr>
          <p:cNvSpPr/>
          <p:nvPr/>
        </p:nvSpPr>
        <p:spPr>
          <a:xfrm>
            <a:off x="5447029" y="3702747"/>
            <a:ext cx="736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6س</a:t>
            </a:r>
            <a:endParaRPr lang="en-US" sz="36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6ED2EA2-6EAE-4ADE-A22C-2F4DA629A5FC}"/>
              </a:ext>
            </a:extLst>
          </p:cNvPr>
          <p:cNvSpPr/>
          <p:nvPr/>
        </p:nvSpPr>
        <p:spPr>
          <a:xfrm>
            <a:off x="2666584" y="3697776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7ص</a:t>
            </a:r>
            <a:endParaRPr lang="en-US" sz="36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380ABB-C4C2-47C5-AA8A-0B5071A5BD8B}"/>
              </a:ext>
            </a:extLst>
          </p:cNvPr>
          <p:cNvSpPr/>
          <p:nvPr/>
        </p:nvSpPr>
        <p:spPr>
          <a:xfrm>
            <a:off x="4073051" y="4427476"/>
            <a:ext cx="386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/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 )</a:t>
            </a:r>
            <a:endParaRPr 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A9FB4C-BE87-42FA-96F5-6FEB35ADAE71}"/>
              </a:ext>
            </a:extLst>
          </p:cNvPr>
          <p:cNvSpPr txBox="1"/>
          <p:nvPr/>
        </p:nvSpPr>
        <p:spPr>
          <a:xfrm>
            <a:off x="4443861" y="4441122"/>
            <a:ext cx="1719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6س + 7ص </a:t>
            </a:r>
            <a:endParaRPr lang="en-US" sz="3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3E4B131-7A39-4FBF-9ABE-B26A01C0E938}"/>
              </a:ext>
            </a:extLst>
          </p:cNvPr>
          <p:cNvSpPr txBox="1"/>
          <p:nvPr/>
        </p:nvSpPr>
        <p:spPr>
          <a:xfrm>
            <a:off x="9172243" y="4831987"/>
            <a:ext cx="22682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 م. أ =</a:t>
            </a:r>
            <a:endParaRPr lang="en-US" sz="36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8E8DCA1-6E2A-4785-A3B2-5F92527135D1}"/>
              </a:ext>
            </a:extLst>
          </p:cNvPr>
          <p:cNvSpPr txBox="1"/>
          <p:nvPr/>
        </p:nvSpPr>
        <p:spPr>
          <a:xfrm>
            <a:off x="9927625" y="4840402"/>
            <a:ext cx="43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B399AD9-BCAD-4321-A3CA-1F34BE390358}"/>
              </a:ext>
            </a:extLst>
          </p:cNvPr>
          <p:cNvSpPr txBox="1"/>
          <p:nvPr/>
        </p:nvSpPr>
        <p:spPr>
          <a:xfrm>
            <a:off x="9419792" y="4816003"/>
            <a:ext cx="74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2824D6-EC97-4CC9-B347-7F828961A1F3}"/>
              </a:ext>
            </a:extLst>
          </p:cNvPr>
          <p:cNvSpPr txBox="1"/>
          <p:nvPr/>
        </p:nvSpPr>
        <p:spPr>
          <a:xfrm>
            <a:off x="9075969" y="4840401"/>
            <a:ext cx="63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42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28" grpId="0" animBg="1"/>
      <p:bldP spid="34" grpId="0"/>
      <p:bldP spid="36" grpId="0"/>
      <p:bldP spid="38" grpId="0"/>
      <p:bldP spid="39" grpId="0"/>
      <p:bldP spid="82" grpId="0" animBg="1"/>
      <p:bldP spid="83" grpId="0"/>
      <p:bldP spid="84" grpId="0"/>
      <p:bldP spid="85" grpId="0"/>
      <p:bldP spid="74" grpId="0"/>
      <p:bldP spid="96" grpId="0" animBg="1"/>
      <p:bldP spid="97" grpId="0" animBg="1"/>
      <p:bldP spid="98" grpId="0"/>
      <p:bldP spid="99" grpId="0"/>
      <p:bldP spid="100" grpId="0"/>
      <p:bldP spid="101" grpId="0"/>
      <p:bldP spid="102" grpId="0" animBg="1"/>
      <p:bldP spid="103" grpId="0"/>
      <p:bldP spid="104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B5DB89-3AEC-4C73-A695-7F2F6ACE60F0}"/>
              </a:ext>
            </a:extLst>
          </p:cNvPr>
          <p:cNvSpPr/>
          <p:nvPr/>
        </p:nvSpPr>
        <p:spPr>
          <a:xfrm>
            <a:off x="5090619" y="280435"/>
            <a:ext cx="47410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حلّل كل مما يأتي تحليليًا تامًا: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E25E86-D243-4EAA-A151-950B0CD5DDBF}"/>
              </a:ext>
            </a:extLst>
          </p:cNvPr>
          <p:cNvCxnSpPr/>
          <p:nvPr/>
        </p:nvCxnSpPr>
        <p:spPr>
          <a:xfrm flipH="1">
            <a:off x="2301635" y="3505130"/>
            <a:ext cx="8878824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6">
                    <a:lumMod val="20000"/>
                    <a:lumOff val="80000"/>
                    <a:alpha val="80000"/>
                  </a:schemeClr>
                </a:gs>
                <a:gs pos="0">
                  <a:srgbClr val="92D050"/>
                </a:gs>
                <a:gs pos="71681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  <a:alpha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4217E77-8047-4DB8-B620-158C558FFDD6}"/>
              </a:ext>
            </a:extLst>
          </p:cNvPr>
          <p:cNvSpPr/>
          <p:nvPr/>
        </p:nvSpPr>
        <p:spPr>
          <a:xfrm>
            <a:off x="8388827" y="3770831"/>
            <a:ext cx="3143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28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US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28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US" sz="2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+ 16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C5A441-EEA4-45D5-9860-2DE14E047DB0}"/>
              </a:ext>
            </a:extLst>
          </p:cNvPr>
          <p:cNvGrpSpPr/>
          <p:nvPr/>
        </p:nvGrpSpPr>
        <p:grpSpPr>
          <a:xfrm>
            <a:off x="11001174" y="4173993"/>
            <a:ext cx="716863" cy="478250"/>
            <a:chOff x="8625892" y="2824607"/>
            <a:chExt cx="716863" cy="47825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07140E-27B5-4768-BCAC-FA3F09A26452}"/>
                </a:ext>
              </a:extLst>
            </p:cNvPr>
            <p:cNvSpPr/>
            <p:nvPr/>
          </p:nvSpPr>
          <p:spPr>
            <a:xfrm>
              <a:off x="8625892" y="2902747"/>
              <a:ext cx="7168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2×2×2</a:t>
              </a:r>
              <a:endParaRPr lang="en-US" altLang="en-US" sz="20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69766AE-BD9E-497C-AFB6-4379863130B3}"/>
                </a:ext>
              </a:extLst>
            </p:cNvPr>
            <p:cNvSpPr/>
            <p:nvPr/>
          </p:nvSpPr>
          <p:spPr>
            <a:xfrm>
              <a:off x="8690011" y="2961496"/>
              <a:ext cx="619477" cy="248869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6B7B2763-4E84-46EA-827F-9D3F9BB84B67}"/>
                </a:ext>
              </a:extLst>
            </p:cNvPr>
            <p:cNvSpPr/>
            <p:nvPr/>
          </p:nvSpPr>
          <p:spPr>
            <a:xfrm>
              <a:off x="8890718" y="2824607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3E2778-E2D7-4A98-A528-1586419026E7}"/>
              </a:ext>
            </a:extLst>
          </p:cNvPr>
          <p:cNvGrpSpPr/>
          <p:nvPr/>
        </p:nvGrpSpPr>
        <p:grpSpPr>
          <a:xfrm>
            <a:off x="9822450" y="4179822"/>
            <a:ext cx="928459" cy="472421"/>
            <a:chOff x="8520093" y="2830436"/>
            <a:chExt cx="928459" cy="47242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C62C56-4049-4811-ACF6-6A13535569D9}"/>
                </a:ext>
              </a:extLst>
            </p:cNvPr>
            <p:cNvSpPr/>
            <p:nvPr/>
          </p:nvSpPr>
          <p:spPr>
            <a:xfrm>
              <a:off x="8520093" y="2902747"/>
              <a:ext cx="9284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2×2×2×3</a:t>
              </a:r>
              <a:endParaRPr lang="en-US" altLang="en-US" sz="20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F8FAC00-4EDD-4C68-9B55-B2DB59B5B2FF}"/>
                </a:ext>
              </a:extLst>
            </p:cNvPr>
            <p:cNvSpPr/>
            <p:nvPr/>
          </p:nvSpPr>
          <p:spPr>
            <a:xfrm>
              <a:off x="8613977" y="2961497"/>
              <a:ext cx="739601" cy="266120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7C3AAC2-63A7-404C-BBEF-EA1E3674A49C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A69AEB7-0919-4CA4-A5A6-48C92019E944}"/>
              </a:ext>
            </a:extLst>
          </p:cNvPr>
          <p:cNvGrpSpPr/>
          <p:nvPr/>
        </p:nvGrpSpPr>
        <p:grpSpPr>
          <a:xfrm>
            <a:off x="8734251" y="4179822"/>
            <a:ext cx="928459" cy="472421"/>
            <a:chOff x="8520093" y="2830436"/>
            <a:chExt cx="928459" cy="47242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B396F0A-A283-48B4-A274-C3FBC2F7C074}"/>
                </a:ext>
              </a:extLst>
            </p:cNvPr>
            <p:cNvSpPr/>
            <p:nvPr/>
          </p:nvSpPr>
          <p:spPr>
            <a:xfrm>
              <a:off x="8520093" y="2902747"/>
              <a:ext cx="9284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2×2×2×2</a:t>
              </a:r>
              <a:endParaRPr lang="en-US" altLang="en-US" sz="20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3D54BCD-BDE8-42E3-86B3-A6898FB8A6C0}"/>
                </a:ext>
              </a:extLst>
            </p:cNvPr>
            <p:cNvSpPr/>
            <p:nvPr/>
          </p:nvSpPr>
          <p:spPr>
            <a:xfrm>
              <a:off x="8597177" y="2961496"/>
              <a:ext cx="780812" cy="266121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CA299BAF-08D9-47CC-8B83-627C2D392639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6E583DCC-BF07-422C-BE8E-F690208E1E72}"/>
              </a:ext>
            </a:extLst>
          </p:cNvPr>
          <p:cNvSpPr/>
          <p:nvPr/>
        </p:nvSpPr>
        <p:spPr>
          <a:xfrm>
            <a:off x="11065293" y="4316711"/>
            <a:ext cx="593661" cy="243040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2CDA49-0691-4185-A82E-26455C13C071}"/>
              </a:ext>
            </a:extLst>
          </p:cNvPr>
          <p:cNvSpPr/>
          <p:nvPr/>
        </p:nvSpPr>
        <p:spPr>
          <a:xfrm>
            <a:off x="10141085" y="4316711"/>
            <a:ext cx="514850" cy="260292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D627820-3217-4602-8367-D821885ACB72}"/>
              </a:ext>
            </a:extLst>
          </p:cNvPr>
          <p:cNvSpPr/>
          <p:nvPr/>
        </p:nvSpPr>
        <p:spPr>
          <a:xfrm>
            <a:off x="9051586" y="4313796"/>
            <a:ext cx="524827" cy="260292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0041A0-9165-4852-A1CD-89C6C962352C}"/>
              </a:ext>
            </a:extLst>
          </p:cNvPr>
          <p:cNvSpPr/>
          <p:nvPr/>
        </p:nvSpPr>
        <p:spPr>
          <a:xfrm>
            <a:off x="2015708" y="3691118"/>
            <a:ext cx="64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612A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ل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ل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)  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ل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)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F20CED-8761-4BC9-BAAC-0143BA029F60}"/>
              </a:ext>
            </a:extLst>
          </p:cNvPr>
          <p:cNvSpPr/>
          <p:nvPr/>
        </p:nvSpPr>
        <p:spPr>
          <a:xfrm>
            <a:off x="6914110" y="3667465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ر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65467B-777C-4943-A933-8EC6432C43AA}"/>
              </a:ext>
            </a:extLst>
          </p:cNvPr>
          <p:cNvSpPr/>
          <p:nvPr/>
        </p:nvSpPr>
        <p:spPr>
          <a:xfrm>
            <a:off x="4916994" y="3643813"/>
            <a:ext cx="92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ل ر</a:t>
            </a:r>
            <a:endParaRPr lang="en-US" sz="36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59A5173-3C16-48AB-8309-81ADE76B4369}"/>
              </a:ext>
            </a:extLst>
          </p:cNvPr>
          <p:cNvSpPr/>
          <p:nvPr/>
        </p:nvSpPr>
        <p:spPr>
          <a:xfrm>
            <a:off x="3378700" y="3643813"/>
            <a:ext cx="38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BEBC8D-E233-4A89-AE3E-039D1AF23AA7}"/>
              </a:ext>
            </a:extLst>
          </p:cNvPr>
          <p:cNvSpPr/>
          <p:nvPr/>
        </p:nvSpPr>
        <p:spPr>
          <a:xfrm>
            <a:off x="5219922" y="4724554"/>
            <a:ext cx="3521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ل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       )</a:t>
            </a:r>
            <a:endParaRPr 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7764E5-A054-4B8A-97A9-1A89CEC85AF6}"/>
              </a:ext>
            </a:extLst>
          </p:cNvPr>
          <p:cNvSpPr txBox="1"/>
          <p:nvPr/>
        </p:nvSpPr>
        <p:spPr>
          <a:xfrm>
            <a:off x="5329577" y="4700901"/>
            <a:ext cx="2472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ر</a:t>
            </a:r>
            <a:r>
              <a:rPr lang="ar-BH" altLang="en-US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ل ر + 2 </a:t>
            </a:r>
            <a:endParaRPr lang="en-US" sz="3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BBE5E2-6355-4096-A391-F1CC13542257}"/>
              </a:ext>
            </a:extLst>
          </p:cNvPr>
          <p:cNvSpPr txBox="1"/>
          <p:nvPr/>
        </p:nvSpPr>
        <p:spPr>
          <a:xfrm>
            <a:off x="9796116" y="4810379"/>
            <a:ext cx="184354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 م أ =</a:t>
            </a:r>
            <a:endParaRPr lang="en-US" sz="3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38C5E-C2E4-47EF-AA4B-D2BB1F88F5F3}"/>
              </a:ext>
            </a:extLst>
          </p:cNvPr>
          <p:cNvSpPr txBox="1"/>
          <p:nvPr/>
        </p:nvSpPr>
        <p:spPr>
          <a:xfrm>
            <a:off x="10244469" y="4818794"/>
            <a:ext cx="43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A35EAB-3E0A-4318-8279-F79A442FA45C}"/>
              </a:ext>
            </a:extLst>
          </p:cNvPr>
          <p:cNvSpPr txBox="1"/>
          <p:nvPr/>
        </p:nvSpPr>
        <p:spPr>
          <a:xfrm>
            <a:off x="9928457" y="4787011"/>
            <a:ext cx="422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endParaRPr lang="en-US" sz="3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F6D2D51-F493-4B89-8BE2-10C4CC9D5EF1}"/>
              </a:ext>
            </a:extLst>
          </p:cNvPr>
          <p:cNvSpPr/>
          <p:nvPr/>
        </p:nvSpPr>
        <p:spPr>
          <a:xfrm>
            <a:off x="7486439" y="1537529"/>
            <a:ext cx="3987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28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28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+ 25</a:t>
            </a:r>
            <a:r>
              <a:rPr lang="ar-BH" altLang="en-US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71F246-F940-4ACE-8445-302FA59BD082}"/>
              </a:ext>
            </a:extLst>
          </p:cNvPr>
          <p:cNvGrpSpPr/>
          <p:nvPr/>
        </p:nvGrpSpPr>
        <p:grpSpPr>
          <a:xfrm>
            <a:off x="11063161" y="1940691"/>
            <a:ext cx="466199" cy="478250"/>
            <a:chOff x="8746962" y="2824607"/>
            <a:chExt cx="466199" cy="47825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5D856AA-89C5-4C83-A384-8A1F6D2051B5}"/>
                </a:ext>
              </a:extLst>
            </p:cNvPr>
            <p:cNvSpPr/>
            <p:nvPr/>
          </p:nvSpPr>
          <p:spPr>
            <a:xfrm>
              <a:off x="8837488" y="2902747"/>
              <a:ext cx="293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altLang="en-US" sz="20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2DA5B9-DE6F-4DEE-92EA-4E2B032B90A9}"/>
                </a:ext>
              </a:extLst>
            </p:cNvPr>
            <p:cNvSpPr/>
            <p:nvPr/>
          </p:nvSpPr>
          <p:spPr>
            <a:xfrm>
              <a:off x="8746962" y="2961496"/>
              <a:ext cx="466199" cy="248869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98C23A48-19C0-4D95-8365-C75EC0F1B5A5}"/>
                </a:ext>
              </a:extLst>
            </p:cNvPr>
            <p:cNvSpPr/>
            <p:nvPr/>
          </p:nvSpPr>
          <p:spPr>
            <a:xfrm>
              <a:off x="8890718" y="2824607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3AB080A-5C73-4252-890B-AEA1400AB989}"/>
              </a:ext>
            </a:extLst>
          </p:cNvPr>
          <p:cNvGrpSpPr/>
          <p:nvPr/>
        </p:nvGrpSpPr>
        <p:grpSpPr>
          <a:xfrm>
            <a:off x="9693788" y="1947493"/>
            <a:ext cx="599171" cy="472421"/>
            <a:chOff x="8684736" y="2830436"/>
            <a:chExt cx="599171" cy="47242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55167B6-E99F-41EF-8ABE-C62A8C3181A0}"/>
                </a:ext>
              </a:extLst>
            </p:cNvPr>
            <p:cNvSpPr/>
            <p:nvPr/>
          </p:nvSpPr>
          <p:spPr>
            <a:xfrm>
              <a:off x="8731689" y="2902747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2×5</a:t>
              </a:r>
              <a:endParaRPr lang="en-US" altLang="en-US" sz="20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089600C-3465-46C8-9494-716C96C19BE2}"/>
                </a:ext>
              </a:extLst>
            </p:cNvPr>
            <p:cNvSpPr/>
            <p:nvPr/>
          </p:nvSpPr>
          <p:spPr>
            <a:xfrm>
              <a:off x="8684736" y="2961497"/>
              <a:ext cx="599171" cy="266120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74E5553-28AF-4EAA-8F16-C659E60B2D11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14AED3B-BACA-4D37-9A6C-EC6F2DF0E6F7}"/>
              </a:ext>
            </a:extLst>
          </p:cNvPr>
          <p:cNvGrpSpPr/>
          <p:nvPr/>
        </p:nvGrpSpPr>
        <p:grpSpPr>
          <a:xfrm>
            <a:off x="8363547" y="1946520"/>
            <a:ext cx="630714" cy="472421"/>
            <a:chOff x="8688244" y="2830436"/>
            <a:chExt cx="630714" cy="472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9AAD899-B5FD-44D5-A0F8-2BCF60E31C6E}"/>
                </a:ext>
              </a:extLst>
            </p:cNvPr>
            <p:cNvSpPr/>
            <p:nvPr/>
          </p:nvSpPr>
          <p:spPr>
            <a:xfrm>
              <a:off x="8731689" y="2902747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alt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5×5</a:t>
              </a:r>
              <a:endParaRPr lang="en-US" altLang="en-US" sz="200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29A1A80-65C5-47ED-A05B-1579D354FDB6}"/>
                </a:ext>
              </a:extLst>
            </p:cNvPr>
            <p:cNvSpPr/>
            <p:nvPr/>
          </p:nvSpPr>
          <p:spPr>
            <a:xfrm>
              <a:off x="8688244" y="2961496"/>
              <a:ext cx="630714" cy="266121"/>
            </a:xfrm>
            <a:prstGeom prst="rect">
              <a:avLst/>
            </a:pr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C6BA5C21-0017-4678-9EEC-02C42E59BA10}"/>
                </a:ext>
              </a:extLst>
            </p:cNvPr>
            <p:cNvSpPr/>
            <p:nvPr/>
          </p:nvSpPr>
          <p:spPr>
            <a:xfrm>
              <a:off x="8889264" y="2830436"/>
              <a:ext cx="190120" cy="125887"/>
            </a:xfrm>
            <a:prstGeom prst="triangle">
              <a:avLst/>
            </a:prstGeom>
            <a:solidFill>
              <a:srgbClr val="EA1F97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7AA30181-C90C-4EAB-B65F-0D41EF65600F}"/>
              </a:ext>
            </a:extLst>
          </p:cNvPr>
          <p:cNvSpPr/>
          <p:nvPr/>
        </p:nvSpPr>
        <p:spPr>
          <a:xfrm>
            <a:off x="11198668" y="2073404"/>
            <a:ext cx="181411" cy="257219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1D879D9-7434-42B6-9411-167FD14C9A18}"/>
              </a:ext>
            </a:extLst>
          </p:cNvPr>
          <p:cNvSpPr/>
          <p:nvPr/>
        </p:nvSpPr>
        <p:spPr>
          <a:xfrm>
            <a:off x="9798412" y="2084382"/>
            <a:ext cx="179671" cy="260292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667B763-EB71-45FF-B9B2-289E748F08FF}"/>
              </a:ext>
            </a:extLst>
          </p:cNvPr>
          <p:cNvSpPr/>
          <p:nvPr/>
        </p:nvSpPr>
        <p:spPr>
          <a:xfrm>
            <a:off x="8668346" y="2080494"/>
            <a:ext cx="183153" cy="260292"/>
          </a:xfrm>
          <a:prstGeom prst="ellipse">
            <a:avLst/>
          </a:prstGeom>
          <a:noFill/>
          <a:ln w="19050">
            <a:solidFill>
              <a:srgbClr val="0C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252E1CF-AE7D-4D18-862C-CCB5E3D50C30}"/>
              </a:ext>
            </a:extLst>
          </p:cNvPr>
          <p:cNvSpPr/>
          <p:nvPr/>
        </p:nvSpPr>
        <p:spPr>
          <a:xfrm>
            <a:off x="333377" y="1452025"/>
            <a:ext cx="742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612A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ص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)  +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)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6E59C62-6BA8-4330-9A1B-BE4B1B6CE76D}"/>
              </a:ext>
            </a:extLst>
          </p:cNvPr>
          <p:cNvSpPr/>
          <p:nvPr/>
        </p:nvSpPr>
        <p:spPr>
          <a:xfrm>
            <a:off x="5416681" y="1357269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ص</a:t>
            </a:r>
            <a:endParaRPr lang="en-US" sz="3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3A48D12-FE54-4FA8-8B1B-34FFA06C483E}"/>
              </a:ext>
            </a:extLst>
          </p:cNvPr>
          <p:cNvSpPr/>
          <p:nvPr/>
        </p:nvSpPr>
        <p:spPr>
          <a:xfrm>
            <a:off x="3086883" y="1397820"/>
            <a:ext cx="86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2ص</a:t>
            </a:r>
            <a:endParaRPr lang="en-US" sz="36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87675BE-D6BB-417A-8867-22D5B6342F19}"/>
              </a:ext>
            </a:extLst>
          </p:cNvPr>
          <p:cNvSpPr/>
          <p:nvPr/>
        </p:nvSpPr>
        <p:spPr>
          <a:xfrm>
            <a:off x="1001608" y="1462609"/>
            <a:ext cx="38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63D9976-887A-4AF6-B109-F63459E72FC5}"/>
              </a:ext>
            </a:extLst>
          </p:cNvPr>
          <p:cNvSpPr/>
          <p:nvPr/>
        </p:nvSpPr>
        <p:spPr>
          <a:xfrm>
            <a:off x="3471237" y="2376022"/>
            <a:ext cx="441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س ص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           )</a:t>
            </a:r>
            <a:endParaRPr 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9D62EDF-ABA0-4D92-8BD0-59692E7B4750}"/>
              </a:ext>
            </a:extLst>
          </p:cNvPr>
          <p:cNvSpPr txBox="1"/>
          <p:nvPr/>
        </p:nvSpPr>
        <p:spPr>
          <a:xfrm>
            <a:off x="3471237" y="2322816"/>
            <a:ext cx="280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ص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2ص + 5 </a:t>
            </a:r>
            <a:endParaRPr lang="en-US" sz="36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E5C5521-CC84-4BD9-A3EE-2818EFF80A56}"/>
              </a:ext>
            </a:extLst>
          </p:cNvPr>
          <p:cNvSpPr txBox="1"/>
          <p:nvPr/>
        </p:nvSpPr>
        <p:spPr>
          <a:xfrm>
            <a:off x="9331271" y="2577077"/>
            <a:ext cx="224930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 م. أ =</a:t>
            </a:r>
            <a:endParaRPr lang="en-US" sz="36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24C39CA-4884-4F3D-986E-7FFEE86B06FB}"/>
              </a:ext>
            </a:extLst>
          </p:cNvPr>
          <p:cNvSpPr txBox="1"/>
          <p:nvPr/>
        </p:nvSpPr>
        <p:spPr>
          <a:xfrm>
            <a:off x="10077745" y="2583755"/>
            <a:ext cx="43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3AFF623-1AA7-4996-A8A5-40F36E00D978}"/>
              </a:ext>
            </a:extLst>
          </p:cNvPr>
          <p:cNvSpPr txBox="1"/>
          <p:nvPr/>
        </p:nvSpPr>
        <p:spPr>
          <a:xfrm>
            <a:off x="9872970" y="2545228"/>
            <a:ext cx="422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D115E2-33AD-40A5-8825-7116C966FD3A}"/>
              </a:ext>
            </a:extLst>
          </p:cNvPr>
          <p:cNvSpPr txBox="1"/>
          <p:nvPr/>
        </p:nvSpPr>
        <p:spPr>
          <a:xfrm>
            <a:off x="9473348" y="2567420"/>
            <a:ext cx="43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67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77" grpId="0"/>
      <p:bldP spid="78" grpId="0"/>
      <p:bldP spid="79" grpId="0"/>
      <p:bldP spid="80" grpId="0"/>
      <p:bldP spid="81" grpId="0"/>
      <p:bldP spid="86" grpId="0" animBg="1"/>
      <p:bldP spid="87" grpId="0"/>
      <p:bldP spid="88" grpId="0"/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4C99E7-AFAF-4E0F-B00C-19A6A688726A}"/>
              </a:ext>
            </a:extLst>
          </p:cNvPr>
          <p:cNvSpPr/>
          <p:nvPr/>
        </p:nvSpPr>
        <p:spPr>
          <a:xfrm>
            <a:off x="3494638" y="378472"/>
            <a:ext cx="63467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18E24D-19D2-44EC-9C0A-001A548FC0EE}"/>
              </a:ext>
            </a:extLst>
          </p:cNvPr>
          <p:cNvSpPr/>
          <p:nvPr/>
        </p:nvSpPr>
        <p:spPr>
          <a:xfrm>
            <a:off x="6668027" y="2000667"/>
            <a:ext cx="45344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 ل  ك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 6 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  +  2 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C92C7-0832-4694-BD8A-F4E13B4E5CE0}"/>
              </a:ext>
            </a:extLst>
          </p:cNvPr>
          <p:cNvSpPr/>
          <p:nvPr/>
        </p:nvSpPr>
        <p:spPr>
          <a:xfrm>
            <a:off x="1129170" y="2002597"/>
            <a:ext cx="44431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20س 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32CEA-7026-4CB1-B66A-7C1CB95264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1B4581-10D6-447C-8A78-3A10D91893DB}"/>
              </a:ext>
            </a:extLst>
          </p:cNvPr>
          <p:cNvSpPr/>
          <p:nvPr/>
        </p:nvSpPr>
        <p:spPr>
          <a:xfrm>
            <a:off x="6465946" y="5447963"/>
            <a:ext cx="371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ل  ك</a:t>
            </a:r>
            <a:r>
              <a:rPr 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ك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ل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ك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5942C-FABD-416D-BE97-27AD268D4A91}"/>
              </a:ext>
            </a:extLst>
          </p:cNvPr>
          <p:cNvSpPr/>
          <p:nvPr/>
        </p:nvSpPr>
        <p:spPr>
          <a:xfrm>
            <a:off x="338822" y="5447964"/>
            <a:ext cx="424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(س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10ص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97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00880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6" y="920022"/>
            <a:ext cx="6070508" cy="51448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تسمّى الطريقة التي تُستعمل فيها خاصية التجميع وإخراج العامل المشترك لتحليل كثيرة حدود تتكوّن من أربعة حدود أو أكثر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بتجميع الحدود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 لأن الحدود تُجمع بطريقة معينة، ثم يحلّل كل تجميع، ثم تطبق خاصية التوزيع لإخراج عامل مشترك.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88" y="296373"/>
            <a:ext cx="425759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 rtl="1"/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بتجميع الحدود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779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156A21-EAA7-4A7F-988B-EC70A51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729"/>
            <a:ext cx="12192000" cy="52345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E7D09E-F836-44FB-A94E-709CFCF4E1B0}"/>
              </a:ext>
            </a:extLst>
          </p:cNvPr>
          <p:cNvCxnSpPr/>
          <p:nvPr/>
        </p:nvCxnSpPr>
        <p:spPr>
          <a:xfrm flipH="1">
            <a:off x="4423144" y="2987749"/>
            <a:ext cx="2243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4EB242-9D4C-4509-8B93-0165BD57CEB4}"/>
              </a:ext>
            </a:extLst>
          </p:cNvPr>
          <p:cNvCxnSpPr/>
          <p:nvPr/>
        </p:nvCxnSpPr>
        <p:spPr>
          <a:xfrm flipH="1">
            <a:off x="3168502" y="3540642"/>
            <a:ext cx="2243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5056DA-3D82-4A25-99E8-6AAFBC6648E3}"/>
              </a:ext>
            </a:extLst>
          </p:cNvPr>
          <p:cNvCxnSpPr/>
          <p:nvPr/>
        </p:nvCxnSpPr>
        <p:spPr>
          <a:xfrm flipH="1">
            <a:off x="6560288" y="4093535"/>
            <a:ext cx="2243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82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4816445" y="280435"/>
            <a:ext cx="41754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4ك ر   +   ٨ ر   +   ٣ ك   +   6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166226" y="398354"/>
            <a:ext cx="742384" cy="380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7116024" y="387695"/>
            <a:ext cx="902811" cy="380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5957180" y="398354"/>
            <a:ext cx="1041631" cy="380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5069673" y="398354"/>
            <a:ext cx="789884" cy="380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331564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8011832" y="254652"/>
            <a:ext cx="980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4ك ر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6887039" y="245534"/>
            <a:ext cx="1184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 ٨ ر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5857730" y="262369"/>
            <a:ext cx="806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 ك</a:t>
            </a:r>
            <a:endParaRPr lang="en-US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4936095" y="253486"/>
            <a:ext cx="976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 6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383575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7939894" y="1401441"/>
            <a:ext cx="28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4577240" y="1394075"/>
            <a:ext cx="2465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  )</a:t>
            </a:r>
            <a:endParaRPr lang="en-US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E548D-AE7B-48D1-85CF-C2BB4A3FAF54}"/>
              </a:ext>
            </a:extLst>
          </p:cNvPr>
          <p:cNvSpPr txBox="1"/>
          <p:nvPr/>
        </p:nvSpPr>
        <p:spPr>
          <a:xfrm>
            <a:off x="6513392" y="253486"/>
            <a:ext cx="548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130269" y="1401441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31569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8937893" y="2207063"/>
            <a:ext cx="91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4ر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711595" y="2207063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+ 2)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024754" y="2199281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5798456" y="2199281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+ 2)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315690" y="324690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(ك + 2)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82594" y="3008234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(ك + 2)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7130269" y="3004487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4ر 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5445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0572 0.16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8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10365 0.166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83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0703 0.166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8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898 0.169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847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5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4816445" y="280435"/>
            <a:ext cx="41754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م    +  ٢ن   +  ٨م   +  16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166226" y="398353"/>
            <a:ext cx="742384" cy="46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7192794" y="387694"/>
            <a:ext cx="895303" cy="479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6286450" y="398353"/>
            <a:ext cx="834561" cy="479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5424269" y="407206"/>
            <a:ext cx="789884" cy="479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331564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7939894" y="244153"/>
            <a:ext cx="980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م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7208952" y="265280"/>
            <a:ext cx="95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2ن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6077899" y="265279"/>
            <a:ext cx="806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8م</a:t>
            </a:r>
            <a:endParaRPr lang="en-US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5326454" y="251806"/>
            <a:ext cx="976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16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383575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7939894" y="1401441"/>
            <a:ext cx="28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4577240" y="1394075"/>
            <a:ext cx="2465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  )</a:t>
            </a:r>
            <a:endParaRPr lang="en-US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E548D-AE7B-48D1-85CF-C2BB4A3FAF54}"/>
              </a:ext>
            </a:extLst>
          </p:cNvPr>
          <p:cNvSpPr txBox="1"/>
          <p:nvPr/>
        </p:nvSpPr>
        <p:spPr>
          <a:xfrm>
            <a:off x="6646286" y="256072"/>
            <a:ext cx="548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130269" y="1401441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31569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8937893" y="2207063"/>
            <a:ext cx="91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711595" y="2207063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(م + 2)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024754" y="2199281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5798456" y="2199281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(م + 2)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315690" y="324690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 + 2)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82594" y="3008234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(م + 2)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7225460" y="2997121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179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0573 0.16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8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0364 0.16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83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0703 0.16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8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00898 0.169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847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5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5515751" y="280435"/>
            <a:ext cx="3476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ن    +  5ن </a:t>
            </a:r>
            <a:r>
              <a:rPr lang="ar-BH" sz="3600" b="1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ر </a:t>
            </a:r>
            <a:r>
              <a:rPr lang="ar-BH" sz="3600" b="1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5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251660" y="398353"/>
            <a:ext cx="656950" cy="46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7333334" y="387693"/>
            <a:ext cx="800653" cy="479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6728819" y="384083"/>
            <a:ext cx="563762" cy="479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6067856" y="384598"/>
            <a:ext cx="627759" cy="479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331564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8210298" y="257664"/>
            <a:ext cx="710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 ن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7233843" y="257664"/>
            <a:ext cx="95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5ن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6670883" y="255934"/>
            <a:ext cx="71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endParaRPr lang="en-US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5977374" y="255935"/>
            <a:ext cx="800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5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383575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7939894" y="1401441"/>
            <a:ext cx="28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4939750" y="1424856"/>
            <a:ext cx="2465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)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401388" y="1417074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31569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8937893" y="2207063"/>
            <a:ext cx="91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952011" y="2273370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(ر + 5)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342555" y="2256524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6116257" y="2256524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(ر + 5)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315690" y="324690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(ر + 5)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82594" y="3008234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(ر + 5)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7225458" y="2997121"/>
            <a:ext cx="1427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112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0573 0.16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8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0365 0.166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83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00703 0.16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8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0899 0.169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5136295" y="280435"/>
            <a:ext cx="38555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3ن ك  +  15ك </a:t>
            </a:r>
            <a:r>
              <a:rPr lang="ar-BH" sz="3600" b="1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4ن </a:t>
            </a:r>
            <a:r>
              <a:rPr lang="ar-BH" sz="3600" b="1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20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016377" y="398353"/>
            <a:ext cx="892233" cy="46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6912663" y="406507"/>
            <a:ext cx="1050912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6051751" y="406508"/>
            <a:ext cx="817297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5231001" y="406507"/>
            <a:ext cx="777780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331564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7913970" y="244433"/>
            <a:ext cx="1002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3ن ك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6785237" y="254506"/>
            <a:ext cx="1222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15ك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5903983" y="248734"/>
            <a:ext cx="103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4ن</a:t>
            </a:r>
            <a:endParaRPr lang="en-US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5082879" y="260869"/>
            <a:ext cx="997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20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383575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7939894" y="1401441"/>
            <a:ext cx="28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5186874" y="1424856"/>
            <a:ext cx="221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)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401388" y="1417074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31569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8794949" y="2207063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3ك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744467" y="2240891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(ن + 5)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229703" y="2247119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6060081" y="2238329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(ن + 5)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315690" y="324690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(ن + 5)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82594" y="3008234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(ن + 5)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7014954" y="2997121"/>
            <a:ext cx="163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3ك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988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11316 0.173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86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11797 0.172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0277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83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2279 0.166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5D2B1-E055-4B7A-9D9F-8A30C4543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50FF89-1B69-4C18-908E-D03ED2508BAD}"/>
              </a:ext>
            </a:extLst>
          </p:cNvPr>
          <p:cNvSpPr/>
          <p:nvPr/>
        </p:nvSpPr>
        <p:spPr>
          <a:xfrm>
            <a:off x="1045029" y="2767280"/>
            <a:ext cx="10686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 لتحليل كثيرة حدود 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تربيعية على الصورة 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0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س= 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B4B8E-8CB8-4956-B592-40DC382FEEE5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171E2-5DD1-4E51-83B4-4BE7D77F47E4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20265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449172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94B2BA-14CB-4B9E-8293-593BE1A831E4}"/>
              </a:ext>
            </a:extLst>
          </p:cNvPr>
          <p:cNvSpPr/>
          <p:nvPr/>
        </p:nvSpPr>
        <p:spPr>
          <a:xfrm>
            <a:off x="950754" y="1414223"/>
            <a:ext cx="39785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2س ص + 7س – 2ص – 7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A3410B-EBDB-4997-921B-9291C5AB6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0429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39881-B7B4-4346-A1A8-29DC408D1EDA}"/>
              </a:ext>
            </a:extLst>
          </p:cNvPr>
          <p:cNvSpPr/>
          <p:nvPr/>
        </p:nvSpPr>
        <p:spPr>
          <a:xfrm>
            <a:off x="5956295" y="1414223"/>
            <a:ext cx="38065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15أ – 3أب  + 4ب – 20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25768E-7DC4-4EE9-9FBD-BD69C3FEF8B4}"/>
              </a:ext>
            </a:extLst>
          </p:cNvPr>
          <p:cNvSpPr/>
          <p:nvPr/>
        </p:nvSpPr>
        <p:spPr>
          <a:xfrm>
            <a:off x="227478" y="5581778"/>
            <a:ext cx="290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(س – 1)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+ 7)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02064-19C5-4D2A-818D-63377D879A52}"/>
              </a:ext>
            </a:extLst>
          </p:cNvPr>
          <p:cNvSpPr/>
          <p:nvPr/>
        </p:nvSpPr>
        <p:spPr>
          <a:xfrm>
            <a:off x="5767250" y="5581777"/>
            <a:ext cx="280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(– 3أ + 4)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–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5)</a:t>
            </a:r>
            <a:endParaRPr lang="en-US" sz="36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8EE2E-031B-458F-9AAF-28D079244015}"/>
              </a:ext>
            </a:extLst>
          </p:cNvPr>
          <p:cNvSpPr txBox="1"/>
          <p:nvPr/>
        </p:nvSpPr>
        <p:spPr>
          <a:xfrm>
            <a:off x="4511684" y="440540"/>
            <a:ext cx="495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حلّل كل كثيرة حدود مما يأتي: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11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74549"/>
            <a:ext cx="11115682" cy="5725415"/>
            <a:chOff x="0" y="16398"/>
            <a:chExt cx="5522011" cy="31287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36EBA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536899" y="16398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B5DB89-3AEC-4C73-A695-7F2F6ACE60F0}"/>
              </a:ext>
            </a:extLst>
          </p:cNvPr>
          <p:cNvSpPr/>
          <p:nvPr/>
        </p:nvSpPr>
        <p:spPr>
          <a:xfrm>
            <a:off x="561321" y="1376858"/>
            <a:ext cx="10773597" cy="424731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 نحتاج أحيانًا إلى إعادة ترتيب حدّي ثنائيتي الحد فمثلًا</a:t>
            </a:r>
          </a:p>
          <a:p>
            <a:pPr algn="ctr" rtl="1"/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٦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(-1) 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٦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(-1)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ctr" rtl="1"/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(-1)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5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75678090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5136295" y="280435"/>
            <a:ext cx="38555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٢م ك  – ١٢م   + ٤٢  – ٧ ك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135662" y="398353"/>
            <a:ext cx="772948" cy="46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7051965" y="406507"/>
            <a:ext cx="991540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6262948" y="406508"/>
            <a:ext cx="752006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5231001" y="406507"/>
            <a:ext cx="974444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436080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7989035" y="252284"/>
            <a:ext cx="1002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2م ك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6996981" y="280415"/>
            <a:ext cx="1120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– 12م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5814235" y="273534"/>
            <a:ext cx="963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42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5138671" y="272653"/>
            <a:ext cx="111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– 7 ك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402430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7939894" y="1401441"/>
            <a:ext cx="2817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5186874" y="1424856"/>
            <a:ext cx="221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      )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401388" y="1417074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40243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8794949" y="2207063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م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744467" y="2240891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– 6)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229703" y="2247119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6060081" y="2238329"/>
            <a:ext cx="142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(6 – ك)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412350" y="420805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(ك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6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20044" y="4408106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(ك – 6)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6883948" y="4405544"/>
            <a:ext cx="163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2م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2BBB03-7722-4B59-B17C-ECB6C51A59CC}"/>
              </a:ext>
            </a:extLst>
          </p:cNvPr>
          <p:cNvSpPr txBox="1"/>
          <p:nvPr/>
        </p:nvSpPr>
        <p:spPr>
          <a:xfrm>
            <a:off x="8823582" y="2943885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م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434929-42E8-4277-9E1D-0E877B681E9B}"/>
              </a:ext>
            </a:extLst>
          </p:cNvPr>
          <p:cNvSpPr txBox="1"/>
          <p:nvPr/>
        </p:nvSpPr>
        <p:spPr>
          <a:xfrm>
            <a:off x="7773100" y="2977713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– 6)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E3B526-572A-4A74-B666-4CD1965037BF}"/>
              </a:ext>
            </a:extLst>
          </p:cNvPr>
          <p:cNvSpPr txBox="1"/>
          <p:nvPr/>
        </p:nvSpPr>
        <p:spPr>
          <a:xfrm>
            <a:off x="7258336" y="2983941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4B97AB-BD13-4237-9C3F-C165B37EA20B}"/>
              </a:ext>
            </a:extLst>
          </p:cNvPr>
          <p:cNvSpPr txBox="1"/>
          <p:nvPr/>
        </p:nvSpPr>
        <p:spPr>
          <a:xfrm>
            <a:off x="5258455" y="2975151"/>
            <a:ext cx="2257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)(ك – 6)</a:t>
            </a:r>
            <a:endParaRPr lang="en-US" sz="3600" dirty="0"/>
          </a:p>
        </p:txBody>
      </p:sp>
      <p:sp>
        <p:nvSpPr>
          <p:cNvPr id="47" name="مربع نص 30">
            <a:extLst>
              <a:ext uri="{FF2B5EF4-FFF2-40B4-BE49-F238E27FC236}">
                <a16:creationId xmlns:a16="http://schemas.microsoft.com/office/drawing/2014/main" id="{F479683E-829D-422F-8E95-DA0F3FD14802}"/>
              </a:ext>
            </a:extLst>
          </p:cNvPr>
          <p:cNvSpPr txBox="1"/>
          <p:nvPr/>
        </p:nvSpPr>
        <p:spPr>
          <a:xfrm>
            <a:off x="402430" y="3126117"/>
            <a:ext cx="371646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للحصول على عامل مشترك نكتب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 (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94E9D2-CE68-44ED-B77C-8E702B8B3EEC}"/>
              </a:ext>
            </a:extLst>
          </p:cNvPr>
          <p:cNvSpPr txBox="1"/>
          <p:nvPr/>
        </p:nvSpPr>
        <p:spPr>
          <a:xfrm>
            <a:off x="6678142" y="288145"/>
            <a:ext cx="351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+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66CAA0-B456-4FA2-A4F4-0A2C8B3ACBA6}"/>
              </a:ext>
            </a:extLst>
          </p:cNvPr>
          <p:cNvSpPr txBox="1"/>
          <p:nvPr/>
        </p:nvSpPr>
        <p:spPr>
          <a:xfrm>
            <a:off x="8823582" y="3712708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م</a:t>
            </a:r>
            <a:endParaRPr lang="en-US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17BD11-5B81-4AC9-AA6B-994E303A3D78}"/>
              </a:ext>
            </a:extLst>
          </p:cNvPr>
          <p:cNvSpPr txBox="1"/>
          <p:nvPr/>
        </p:nvSpPr>
        <p:spPr>
          <a:xfrm>
            <a:off x="7773100" y="3746536"/>
            <a:ext cx="13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– 6)</a:t>
            </a:r>
            <a:endParaRPr lang="en-US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50725C-D3A4-4CB5-AE79-FDDF724C7CD1}"/>
              </a:ext>
            </a:extLst>
          </p:cNvPr>
          <p:cNvSpPr txBox="1"/>
          <p:nvPr/>
        </p:nvSpPr>
        <p:spPr>
          <a:xfrm>
            <a:off x="7258336" y="3752764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C49A6F-BF8C-475F-AD6F-5C14BB2D3EA3}"/>
              </a:ext>
            </a:extLst>
          </p:cNvPr>
          <p:cNvSpPr txBox="1"/>
          <p:nvPr/>
        </p:nvSpPr>
        <p:spPr>
          <a:xfrm>
            <a:off x="5878208" y="3743974"/>
            <a:ext cx="163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(ك – 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43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1316 0.173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86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1823 0.169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844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2773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83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2279 0.166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83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  <p:bldP spid="33" grpId="0"/>
      <p:bldP spid="34" grpId="0"/>
      <p:bldP spid="35" grpId="0"/>
      <p:bldP spid="46" grpId="0"/>
      <p:bldP spid="47" grpId="0"/>
      <p:bldP spid="49" grpId="0"/>
      <p:bldP spid="50" grpId="0"/>
      <p:bldP spid="51" grpId="0"/>
      <p:bldP spid="52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319C-AF31-40B8-8B8C-688748350F38}"/>
              </a:ext>
            </a:extLst>
          </p:cNvPr>
          <p:cNvSpPr/>
          <p:nvPr/>
        </p:nvSpPr>
        <p:spPr>
          <a:xfrm>
            <a:off x="5136295" y="280435"/>
            <a:ext cx="38555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   – ٢جـ د  +  ٨ د  –  4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211AF-2513-4898-B145-3395E5532A22}"/>
              </a:ext>
            </a:extLst>
          </p:cNvPr>
          <p:cNvSpPr/>
          <p:nvPr/>
        </p:nvSpPr>
        <p:spPr>
          <a:xfrm>
            <a:off x="8521458" y="398353"/>
            <a:ext cx="387152" cy="46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8521B1-8368-4DC4-9B6F-8014F8BADA3A}"/>
              </a:ext>
            </a:extLst>
          </p:cNvPr>
          <p:cNvSpPr/>
          <p:nvPr/>
        </p:nvSpPr>
        <p:spPr>
          <a:xfrm>
            <a:off x="7424601" y="402284"/>
            <a:ext cx="1031684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BB890-5A68-4CB7-9261-A4B80807B642}"/>
              </a:ext>
            </a:extLst>
          </p:cNvPr>
          <p:cNvSpPr/>
          <p:nvPr/>
        </p:nvSpPr>
        <p:spPr>
          <a:xfrm>
            <a:off x="6540909" y="404993"/>
            <a:ext cx="818519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4AA545-9DDA-4803-B3D0-B4C4D6436438}"/>
              </a:ext>
            </a:extLst>
          </p:cNvPr>
          <p:cNvSpPr/>
          <p:nvPr/>
        </p:nvSpPr>
        <p:spPr>
          <a:xfrm>
            <a:off x="5766021" y="402284"/>
            <a:ext cx="718007" cy="45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187983" y="817247"/>
            <a:ext cx="0" cy="436080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34318" y="878221"/>
            <a:ext cx="35845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كثيرة حدود تتكوّن من أربعة حدود 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3E5AB-9E83-461E-99BE-849B70A13807}"/>
              </a:ext>
            </a:extLst>
          </p:cNvPr>
          <p:cNvSpPr txBox="1"/>
          <p:nvPr/>
        </p:nvSpPr>
        <p:spPr>
          <a:xfrm>
            <a:off x="8456180" y="246607"/>
            <a:ext cx="535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87682-3FCE-47CA-8042-9188C524A94B}"/>
              </a:ext>
            </a:extLst>
          </p:cNvPr>
          <p:cNvSpPr txBox="1"/>
          <p:nvPr/>
        </p:nvSpPr>
        <p:spPr>
          <a:xfrm>
            <a:off x="7235122" y="285718"/>
            <a:ext cx="1290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– 2جـ د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8B4D-49AF-4D84-A189-EFAD603DD5B7}"/>
              </a:ext>
            </a:extLst>
          </p:cNvPr>
          <p:cNvSpPr txBox="1"/>
          <p:nvPr/>
        </p:nvSpPr>
        <p:spPr>
          <a:xfrm>
            <a:off x="6437732" y="276796"/>
            <a:ext cx="642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8 د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61CEE-73C1-476D-8E6C-E343992C35D2}"/>
              </a:ext>
            </a:extLst>
          </p:cNvPr>
          <p:cNvSpPr txBox="1"/>
          <p:nvPr/>
        </p:nvSpPr>
        <p:spPr>
          <a:xfrm>
            <a:off x="5700721" y="283596"/>
            <a:ext cx="814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–  4 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8794949" y="272653"/>
            <a:ext cx="9483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30">
            <a:extLst>
              <a:ext uri="{FF2B5EF4-FFF2-40B4-BE49-F238E27FC236}">
                <a16:creationId xmlns:a16="http://schemas.microsoft.com/office/drawing/2014/main" id="{BD96DBD2-DD61-485E-B822-D618880C4EB5}"/>
              </a:ext>
            </a:extLst>
          </p:cNvPr>
          <p:cNvSpPr txBox="1"/>
          <p:nvPr/>
        </p:nvSpPr>
        <p:spPr>
          <a:xfrm>
            <a:off x="402430" y="165900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نجمّع الحدود ذات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1AFE79-3037-4C9A-A494-981DC84F35E5}"/>
              </a:ext>
            </a:extLst>
          </p:cNvPr>
          <p:cNvSpPr txBox="1"/>
          <p:nvPr/>
        </p:nvSpPr>
        <p:spPr>
          <a:xfrm>
            <a:off x="8220044" y="1401441"/>
            <a:ext cx="2536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                       )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EC1C7C-03EE-4A34-97D4-70DF42850459}"/>
              </a:ext>
            </a:extLst>
          </p:cNvPr>
          <p:cNvSpPr txBox="1"/>
          <p:nvPr/>
        </p:nvSpPr>
        <p:spPr>
          <a:xfrm>
            <a:off x="5414282" y="1424856"/>
            <a:ext cx="199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   )</a:t>
            </a:r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33A23A-4852-4E92-A090-E36092ACA510}"/>
              </a:ext>
            </a:extLst>
          </p:cNvPr>
          <p:cNvSpPr txBox="1"/>
          <p:nvPr/>
        </p:nvSpPr>
        <p:spPr>
          <a:xfrm>
            <a:off x="7401388" y="1417074"/>
            <a:ext cx="60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FA65FE1D-418D-42B4-BC41-8623D44A3111}"/>
              </a:ext>
            </a:extLst>
          </p:cNvPr>
          <p:cNvSpPr txBox="1"/>
          <p:nvPr/>
        </p:nvSpPr>
        <p:spPr>
          <a:xfrm>
            <a:off x="402430" y="247506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تجميع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191850-08A3-4D34-B6DA-7AF77D0641E5}"/>
              </a:ext>
            </a:extLst>
          </p:cNvPr>
          <p:cNvSpPr txBox="1"/>
          <p:nvPr/>
        </p:nvSpPr>
        <p:spPr>
          <a:xfrm>
            <a:off x="9114209" y="2207063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sz="3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B8EEEB-F42E-4591-BC8C-FE0687CF3B0B}"/>
              </a:ext>
            </a:extLst>
          </p:cNvPr>
          <p:cNvSpPr txBox="1"/>
          <p:nvPr/>
        </p:nvSpPr>
        <p:spPr>
          <a:xfrm>
            <a:off x="7840247" y="2249681"/>
            <a:ext cx="1427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(1 – 2د)</a:t>
            </a:r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F35086-21B7-477F-B2C4-A07F01EE8726}"/>
              </a:ext>
            </a:extLst>
          </p:cNvPr>
          <p:cNvSpPr txBox="1"/>
          <p:nvPr/>
        </p:nvSpPr>
        <p:spPr>
          <a:xfrm>
            <a:off x="7229703" y="2247119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CBEB85-DE4C-4403-8AA7-B70E7020C30E}"/>
              </a:ext>
            </a:extLst>
          </p:cNvPr>
          <p:cNvSpPr txBox="1"/>
          <p:nvPr/>
        </p:nvSpPr>
        <p:spPr>
          <a:xfrm>
            <a:off x="5766021" y="2238329"/>
            <a:ext cx="172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(2د – 1)</a:t>
            </a:r>
            <a:endParaRPr lang="en-US" sz="3600" dirty="0"/>
          </a:p>
        </p:txBody>
      </p:sp>
      <p:sp>
        <p:nvSpPr>
          <p:cNvPr id="71" name="مربع نص 30">
            <a:extLst>
              <a:ext uri="{FF2B5EF4-FFF2-40B4-BE49-F238E27FC236}">
                <a16:creationId xmlns:a16="http://schemas.microsoft.com/office/drawing/2014/main" id="{A37CCFE4-43F8-474E-A3FF-11498243F347}"/>
              </a:ext>
            </a:extLst>
          </p:cNvPr>
          <p:cNvSpPr txBox="1"/>
          <p:nvPr/>
        </p:nvSpPr>
        <p:spPr>
          <a:xfrm>
            <a:off x="412350" y="4208052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بأخذ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– 2د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مشترك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02CF84-4EC0-468A-9221-64850633CBE0}"/>
              </a:ext>
            </a:extLst>
          </p:cNvPr>
          <p:cNvSpPr txBox="1"/>
          <p:nvPr/>
        </p:nvSpPr>
        <p:spPr>
          <a:xfrm>
            <a:off x="8220044" y="4408106"/>
            <a:ext cx="173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(1 – 2د)</a:t>
            </a:r>
            <a:endParaRPr lang="en-US" sz="3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309E84-4FFD-47F7-AFCA-D6A365BDF067}"/>
              </a:ext>
            </a:extLst>
          </p:cNvPr>
          <p:cNvSpPr txBox="1"/>
          <p:nvPr/>
        </p:nvSpPr>
        <p:spPr>
          <a:xfrm>
            <a:off x="6818670" y="4405544"/>
            <a:ext cx="163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(جـ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4)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2BBB03-7722-4B59-B17C-ECB6C51A59CC}"/>
              </a:ext>
            </a:extLst>
          </p:cNvPr>
          <p:cNvSpPr txBox="1"/>
          <p:nvPr/>
        </p:nvSpPr>
        <p:spPr>
          <a:xfrm>
            <a:off x="8823582" y="2943885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434929-42E8-4277-9E1D-0E877B681E9B}"/>
              </a:ext>
            </a:extLst>
          </p:cNvPr>
          <p:cNvSpPr txBox="1"/>
          <p:nvPr/>
        </p:nvSpPr>
        <p:spPr>
          <a:xfrm>
            <a:off x="7688278" y="2977713"/>
            <a:ext cx="1578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(1 – 2د)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E3B526-572A-4A74-B666-4CD1965037BF}"/>
              </a:ext>
            </a:extLst>
          </p:cNvPr>
          <p:cNvSpPr txBox="1"/>
          <p:nvPr/>
        </p:nvSpPr>
        <p:spPr>
          <a:xfrm>
            <a:off x="7118045" y="2986867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4B97AB-BD13-4237-9C3F-C165B37EA20B}"/>
              </a:ext>
            </a:extLst>
          </p:cNvPr>
          <p:cNvSpPr txBox="1"/>
          <p:nvPr/>
        </p:nvSpPr>
        <p:spPr>
          <a:xfrm>
            <a:off x="5118164" y="2978077"/>
            <a:ext cx="2257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)(1 – 2د)</a:t>
            </a:r>
            <a:endParaRPr lang="en-US" sz="3600" dirty="0"/>
          </a:p>
        </p:txBody>
      </p:sp>
      <p:sp>
        <p:nvSpPr>
          <p:cNvPr id="47" name="مربع نص 30">
            <a:extLst>
              <a:ext uri="{FF2B5EF4-FFF2-40B4-BE49-F238E27FC236}">
                <a16:creationId xmlns:a16="http://schemas.microsoft.com/office/drawing/2014/main" id="{F479683E-829D-422F-8E95-DA0F3FD14802}"/>
              </a:ext>
            </a:extLst>
          </p:cNvPr>
          <p:cNvSpPr txBox="1"/>
          <p:nvPr/>
        </p:nvSpPr>
        <p:spPr>
          <a:xfrm>
            <a:off x="402430" y="3126117"/>
            <a:ext cx="371646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للحصول على عامل مشترك نكتب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 (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)(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66CAA0-B456-4FA2-A4F4-0A2C8B3ACBA6}"/>
              </a:ext>
            </a:extLst>
          </p:cNvPr>
          <p:cNvSpPr txBox="1"/>
          <p:nvPr/>
        </p:nvSpPr>
        <p:spPr>
          <a:xfrm>
            <a:off x="8823582" y="3712708"/>
            <a:ext cx="105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17BD11-5B81-4AC9-AA6B-994E303A3D78}"/>
              </a:ext>
            </a:extLst>
          </p:cNvPr>
          <p:cNvSpPr txBox="1"/>
          <p:nvPr/>
        </p:nvSpPr>
        <p:spPr>
          <a:xfrm>
            <a:off x="7627956" y="3746782"/>
            <a:ext cx="164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(1 – 2د)</a:t>
            </a:r>
            <a:endParaRPr lang="en-US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50725C-D3A4-4CB5-AE79-FDDF724C7CD1}"/>
              </a:ext>
            </a:extLst>
          </p:cNvPr>
          <p:cNvSpPr txBox="1"/>
          <p:nvPr/>
        </p:nvSpPr>
        <p:spPr>
          <a:xfrm>
            <a:off x="7146678" y="3752985"/>
            <a:ext cx="73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C49A6F-BF8C-475F-AD6F-5C14BB2D3EA3}"/>
              </a:ext>
            </a:extLst>
          </p:cNvPr>
          <p:cNvSpPr txBox="1"/>
          <p:nvPr/>
        </p:nvSpPr>
        <p:spPr>
          <a:xfrm>
            <a:off x="5766550" y="3744195"/>
            <a:ext cx="163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(1 – 2د)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E77D8E-5BC4-43F8-8246-03327D975BFF}"/>
              </a:ext>
            </a:extLst>
          </p:cNvPr>
          <p:cNvSpPr txBox="1"/>
          <p:nvPr/>
        </p:nvSpPr>
        <p:spPr>
          <a:xfrm>
            <a:off x="6784413" y="272598"/>
            <a:ext cx="631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10743 0.1629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81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0261 0.15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78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1028 0.170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0899 0.16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842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8" grpId="0"/>
      <p:bldP spid="53" grpId="0"/>
      <p:bldP spid="54" grpId="0"/>
      <p:bldP spid="56" grpId="0"/>
      <p:bldP spid="58" grpId="0"/>
      <p:bldP spid="61" grpId="0"/>
      <p:bldP spid="66" grpId="0"/>
      <p:bldP spid="69" grpId="0"/>
      <p:bldP spid="70" grpId="0"/>
      <p:bldP spid="71" grpId="0"/>
      <p:bldP spid="72" grpId="0"/>
      <p:bldP spid="73" grpId="0"/>
      <p:bldP spid="33" grpId="0"/>
      <p:bldP spid="34" grpId="0"/>
      <p:bldP spid="35" grpId="0"/>
      <p:bldP spid="46" grpId="0"/>
      <p:bldP spid="47" grpId="0"/>
      <p:bldP spid="50" grpId="0"/>
      <p:bldP spid="51" grpId="0"/>
      <p:bldP spid="52" grpId="0"/>
      <p:bldP spid="55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449172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94B2BA-14CB-4B9E-8293-593BE1A831E4}"/>
              </a:ext>
            </a:extLst>
          </p:cNvPr>
          <p:cNvSpPr/>
          <p:nvPr/>
        </p:nvSpPr>
        <p:spPr>
          <a:xfrm>
            <a:off x="705079" y="1414223"/>
            <a:ext cx="4373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 ص– 5س ص + 7س – 14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A3410B-EBDB-4997-921B-9291C5AB6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0429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39881-B7B4-4346-A1A8-29DC408D1EDA}"/>
              </a:ext>
            </a:extLst>
          </p:cNvPr>
          <p:cNvSpPr/>
          <p:nvPr/>
        </p:nvSpPr>
        <p:spPr>
          <a:xfrm>
            <a:off x="5956295" y="1414223"/>
            <a:ext cx="380651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3ن ك + ١٥ ك – ٤ن – ٢٠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25768E-7DC4-4EE9-9FBD-BD69C3FEF8B4}"/>
              </a:ext>
            </a:extLst>
          </p:cNvPr>
          <p:cNvSpPr/>
          <p:nvPr/>
        </p:nvSpPr>
        <p:spPr>
          <a:xfrm>
            <a:off x="227478" y="5581778"/>
            <a:ext cx="290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 – س)</a:t>
            </a:r>
            <a:r>
              <a:rPr lang="ar-BH" altLang="en-US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5ص –</a:t>
            </a:r>
            <a:r>
              <a:rPr lang="ar-BH" altLang="en-US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7)</a:t>
            </a:r>
            <a:endParaRPr lang="en-US" sz="3600" dirty="0">
              <a:solidFill>
                <a:srgbClr val="F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02064-19C5-4D2A-818D-63377D879A52}"/>
              </a:ext>
            </a:extLst>
          </p:cNvPr>
          <p:cNvSpPr/>
          <p:nvPr/>
        </p:nvSpPr>
        <p:spPr>
          <a:xfrm>
            <a:off x="5767250" y="5581777"/>
            <a:ext cx="280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(ن + ٥)( ٣ك - ٤)</a:t>
            </a:r>
            <a:endParaRPr lang="en-US" sz="3600" dirty="0">
              <a:solidFill>
                <a:srgbClr val="F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8EE2E-031B-458F-9AAF-28D079244015}"/>
              </a:ext>
            </a:extLst>
          </p:cNvPr>
          <p:cNvSpPr txBox="1"/>
          <p:nvPr/>
        </p:nvSpPr>
        <p:spPr>
          <a:xfrm>
            <a:off x="4511684" y="440540"/>
            <a:ext cx="495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حلّل كل كثيرة حدود مما يأتي: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49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92FBB-9903-4A84-80EF-18ED14B0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545"/>
            <a:ext cx="12192000" cy="32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811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096524" y="595818"/>
            <a:ext cx="0" cy="436080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11945" y="609281"/>
            <a:ext cx="358457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</a:rPr>
              <a:t>تذكر أن: </a:t>
            </a:r>
            <a:r>
              <a:rPr lang="ar-BH" dirty="0"/>
              <a:t>حّل المعادلة أو جذرها هو أيّ قيمة للمتغير تجعلها صحيحة</a:t>
            </a:r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3971957" y="272653"/>
            <a:ext cx="57713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المعادلة: (س – ٢) ( ٤س – ١) = ٠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043428-31DE-4BE9-A4CB-AF62030B71C8}"/>
              </a:ext>
            </a:extLst>
          </p:cNvPr>
          <p:cNvSpPr txBox="1"/>
          <p:nvPr/>
        </p:nvSpPr>
        <p:spPr>
          <a:xfrm>
            <a:off x="214703" y="1755748"/>
            <a:ext cx="388786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>
                <a:solidFill>
                  <a:srgbClr val="0C6DFF"/>
                </a:solidFill>
              </a:rPr>
              <a:t>نكتب أحد طرفي المعادلة في الصورة المحلّلة </a:t>
            </a:r>
            <a:r>
              <a:rPr lang="ar-BH" dirty="0"/>
              <a:t>وصفرًا في الطرف الآخر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AD88A2-027B-4546-8475-3F8A61B37283}"/>
              </a:ext>
            </a:extLst>
          </p:cNvPr>
          <p:cNvSpPr/>
          <p:nvPr/>
        </p:nvSpPr>
        <p:spPr>
          <a:xfrm>
            <a:off x="6472667" y="1285976"/>
            <a:ext cx="36717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(س – ٢) ( ٤س – ١)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BB1C52-C165-49E4-BF4B-70B87E8514A5}"/>
              </a:ext>
            </a:extLst>
          </p:cNvPr>
          <p:cNvSpPr txBox="1"/>
          <p:nvPr/>
        </p:nvSpPr>
        <p:spPr>
          <a:xfrm>
            <a:off x="413215" y="2902215"/>
            <a:ext cx="368029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نساوي  كل عامل بالصفر باستعمال خاصية الضرب الصفري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A235C5-7BD5-41D0-B316-50CE390701AC}"/>
              </a:ext>
            </a:extLst>
          </p:cNvPr>
          <p:cNvCxnSpPr>
            <a:cxnSpLocks/>
          </p:cNvCxnSpPr>
          <p:nvPr/>
        </p:nvCxnSpPr>
        <p:spPr>
          <a:xfrm>
            <a:off x="8319567" y="2622464"/>
            <a:ext cx="0" cy="21808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0A102FB-3C91-493F-9E9D-43DCCC27D1D6}"/>
              </a:ext>
            </a:extLst>
          </p:cNvPr>
          <p:cNvSpPr/>
          <p:nvPr/>
        </p:nvSpPr>
        <p:spPr>
          <a:xfrm>
            <a:off x="7967329" y="1976133"/>
            <a:ext cx="5951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6C3FE3-2471-4A11-A563-6A0F5E03F3FC}"/>
              </a:ext>
            </a:extLst>
          </p:cNvPr>
          <p:cNvSpPr/>
          <p:nvPr/>
        </p:nvSpPr>
        <p:spPr>
          <a:xfrm>
            <a:off x="9457915" y="2046609"/>
            <a:ext cx="218118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– ٢  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DFC9A1-F910-48E7-A927-4727FE418722}"/>
              </a:ext>
            </a:extLst>
          </p:cNvPr>
          <p:cNvSpPr/>
          <p:nvPr/>
        </p:nvSpPr>
        <p:spPr>
          <a:xfrm>
            <a:off x="5369274" y="2046609"/>
            <a:ext cx="20288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٤س – ١ 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1805D8-A08B-448B-A3A2-3996F4437CC8}"/>
              </a:ext>
            </a:extLst>
          </p:cNvPr>
          <p:cNvSpPr/>
          <p:nvPr/>
        </p:nvSpPr>
        <p:spPr>
          <a:xfrm>
            <a:off x="10445281" y="2436233"/>
            <a:ext cx="6970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575285-1EE4-442D-B0AB-4B95F346080A}"/>
              </a:ext>
            </a:extLst>
          </p:cNvPr>
          <p:cNvSpPr/>
          <p:nvPr/>
        </p:nvSpPr>
        <p:spPr>
          <a:xfrm>
            <a:off x="9587019" y="2457470"/>
            <a:ext cx="65361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AE4A5-7300-448F-8CA1-229B90824125}"/>
              </a:ext>
            </a:extLst>
          </p:cNvPr>
          <p:cNvCxnSpPr/>
          <p:nvPr/>
        </p:nvCxnSpPr>
        <p:spPr>
          <a:xfrm flipH="1">
            <a:off x="10620259" y="2170323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5DAEBA-C778-4EC6-A620-AE679B246B4B}"/>
              </a:ext>
            </a:extLst>
          </p:cNvPr>
          <p:cNvCxnSpPr/>
          <p:nvPr/>
        </p:nvCxnSpPr>
        <p:spPr>
          <a:xfrm flipH="1">
            <a:off x="10637596" y="2442649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61F4C-4EB7-487C-AC83-A8F647B98B47}"/>
              </a:ext>
            </a:extLst>
          </p:cNvPr>
          <p:cNvSpPr/>
          <p:nvPr/>
        </p:nvSpPr>
        <p:spPr>
          <a:xfrm>
            <a:off x="10678453" y="2913032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0218E09-3539-47D5-9F4F-8F071B634B91}"/>
              </a:ext>
            </a:extLst>
          </p:cNvPr>
          <p:cNvSpPr/>
          <p:nvPr/>
        </p:nvSpPr>
        <p:spPr>
          <a:xfrm>
            <a:off x="9476624" y="2931634"/>
            <a:ext cx="11330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2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C23FA7F-8EFF-467F-8DAD-F0169ECED44F}"/>
              </a:ext>
            </a:extLst>
          </p:cNvPr>
          <p:cNvSpPr/>
          <p:nvPr/>
        </p:nvSpPr>
        <p:spPr>
          <a:xfrm>
            <a:off x="6138150" y="2512951"/>
            <a:ext cx="61298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9B60F74-F7CD-46FA-B79A-2796CC81F62A}"/>
              </a:ext>
            </a:extLst>
          </p:cNvPr>
          <p:cNvSpPr/>
          <p:nvPr/>
        </p:nvSpPr>
        <p:spPr>
          <a:xfrm>
            <a:off x="4997966" y="2512951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D61C0B0-679A-4C78-9178-CBE8B39BDCB1}"/>
              </a:ext>
            </a:extLst>
          </p:cNvPr>
          <p:cNvCxnSpPr/>
          <p:nvPr/>
        </p:nvCxnSpPr>
        <p:spPr>
          <a:xfrm flipH="1">
            <a:off x="6258669" y="2203770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9301EB-55BD-4565-9CE5-53E517C091A7}"/>
              </a:ext>
            </a:extLst>
          </p:cNvPr>
          <p:cNvCxnSpPr/>
          <p:nvPr/>
        </p:nvCxnSpPr>
        <p:spPr>
          <a:xfrm flipH="1">
            <a:off x="6276006" y="2476096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FD15DED-6D09-48BD-939F-E7A2B7B06418}"/>
              </a:ext>
            </a:extLst>
          </p:cNvPr>
          <p:cNvSpPr/>
          <p:nvPr/>
        </p:nvSpPr>
        <p:spPr>
          <a:xfrm>
            <a:off x="6108343" y="2968513"/>
            <a:ext cx="8584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٤ 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E66F9E-5F89-4CDE-9F3F-87645573D584}"/>
              </a:ext>
            </a:extLst>
          </p:cNvPr>
          <p:cNvSpPr/>
          <p:nvPr/>
        </p:nvSpPr>
        <p:spPr>
          <a:xfrm>
            <a:off x="5199683" y="2987115"/>
            <a:ext cx="9822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1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F91D448-A333-4545-A105-2AA7B6F570CB}"/>
              </a:ext>
            </a:extLst>
          </p:cNvPr>
          <p:cNvGrpSpPr/>
          <p:nvPr/>
        </p:nvGrpSpPr>
        <p:grpSpPr>
          <a:xfrm>
            <a:off x="6473461" y="3364473"/>
            <a:ext cx="465803" cy="584775"/>
            <a:chOff x="11232609" y="3382679"/>
            <a:chExt cx="465803" cy="58477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6C8A75D-8E1B-49C7-B112-37F9DF654D10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38E8F6-3843-4A6B-B4EF-DFE223C6E3E1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C35B59-2A8A-401E-8DFA-A44D9B6FAA5B}"/>
              </a:ext>
            </a:extLst>
          </p:cNvPr>
          <p:cNvGrpSpPr/>
          <p:nvPr/>
        </p:nvGrpSpPr>
        <p:grpSpPr>
          <a:xfrm>
            <a:off x="5342626" y="3358267"/>
            <a:ext cx="465803" cy="584775"/>
            <a:chOff x="11232609" y="3382679"/>
            <a:chExt cx="465803" cy="58477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FFDC7F-A6E7-47C7-B735-29AE51B95B68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3A58EDA-3507-4AAA-9DA3-E101E9ADEF80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B2AA21-D19C-4DAC-89DA-FB2E02D2D00A}"/>
              </a:ext>
            </a:extLst>
          </p:cNvPr>
          <p:cNvCxnSpPr/>
          <p:nvPr/>
        </p:nvCxnSpPr>
        <p:spPr>
          <a:xfrm flipH="1">
            <a:off x="6619846" y="3054059"/>
            <a:ext cx="274320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320602-57D8-4B1C-A16A-D254CE7F20D5}"/>
              </a:ext>
            </a:extLst>
          </p:cNvPr>
          <p:cNvCxnSpPr>
            <a:cxnSpLocks/>
          </p:cNvCxnSpPr>
          <p:nvPr/>
        </p:nvCxnSpPr>
        <p:spPr>
          <a:xfrm flipH="1">
            <a:off x="6643171" y="3458589"/>
            <a:ext cx="278190" cy="3422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D8FF388-CCB5-47E5-9C98-E458533DB1AF}"/>
              </a:ext>
            </a:extLst>
          </p:cNvPr>
          <p:cNvSpPr/>
          <p:nvPr/>
        </p:nvSpPr>
        <p:spPr>
          <a:xfrm>
            <a:off x="6234235" y="3919832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99A7DB-E7EE-47A5-82EB-40FEE94341AC}"/>
                  </a:ext>
                </a:extLst>
              </p:cNvPr>
              <p:cNvSpPr/>
              <p:nvPr/>
            </p:nvSpPr>
            <p:spPr>
              <a:xfrm>
                <a:off x="5182808" y="3978583"/>
                <a:ext cx="1044771" cy="7584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600" i="1" dirty="0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6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6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600" b="0" i="0" dirty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99A7DB-E7EE-47A5-82EB-40FEE943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08" y="3978583"/>
                <a:ext cx="1044771" cy="758477"/>
              </a:xfrm>
              <a:prstGeom prst="rect">
                <a:avLst/>
              </a:prstGeom>
              <a:blipFill>
                <a:blip r:embed="rId2"/>
                <a:stretch>
                  <a:fillRect r="-17442" b="-31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C9C1F3E-4403-4F4F-BC4C-EF4CC8D83377}"/>
                  </a:ext>
                </a:extLst>
              </p:cNvPr>
              <p:cNvSpPr/>
              <p:nvPr/>
            </p:nvSpPr>
            <p:spPr>
              <a:xfrm>
                <a:off x="7691074" y="5092914"/>
                <a:ext cx="3838851" cy="7584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حلّا المعادلة هما :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،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6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6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C9C1F3E-4403-4F4F-BC4C-EF4CC8D83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074" y="5092914"/>
                <a:ext cx="3838851" cy="758477"/>
              </a:xfrm>
              <a:prstGeom prst="rect">
                <a:avLst/>
              </a:prstGeom>
              <a:blipFill>
                <a:blip r:embed="rId3"/>
                <a:stretch>
                  <a:fillRect r="-4769" b="-30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BB88C515-689C-4BFA-98BC-AF54FAF328F2}"/>
              </a:ext>
            </a:extLst>
          </p:cNvPr>
          <p:cNvSpPr txBox="1"/>
          <p:nvPr/>
        </p:nvSpPr>
        <p:spPr>
          <a:xfrm>
            <a:off x="1720381" y="3978583"/>
            <a:ext cx="23138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 كل معادلة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5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7" grpId="0"/>
      <p:bldP spid="60" grpId="0"/>
      <p:bldP spid="63" grpId="0"/>
      <p:bldP spid="64" grpId="0"/>
      <p:bldP spid="65" grpId="0"/>
      <p:bldP spid="67" grpId="0"/>
      <p:bldP spid="68" grpId="0"/>
      <p:bldP spid="75" grpId="0"/>
      <p:bldP spid="76" grpId="0"/>
      <p:bldP spid="87" grpId="0"/>
      <p:bldP spid="88" grpId="0"/>
      <p:bldP spid="91" grpId="0"/>
      <p:bldP spid="92" grpId="0"/>
      <p:bldP spid="101" grpId="0"/>
      <p:bldP spid="102" grpId="0"/>
      <p:bldP spid="103" grpId="0"/>
      <p:bldP spid="1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096524" y="595818"/>
            <a:ext cx="0" cy="436080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11945" y="609281"/>
            <a:ext cx="358457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</a:rPr>
              <a:t>تذكر أن: </a:t>
            </a:r>
            <a:r>
              <a:rPr lang="ar-BH" dirty="0"/>
              <a:t>حّل المعادلة أو جذرها هو أيّ قيمة للمتغير تجعلها صحيحة</a:t>
            </a:r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3971957" y="272653"/>
            <a:ext cx="57713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المعادلة:  (٢د + ٦) ( ٣د – ١٥ ) = ٠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043428-31DE-4BE9-A4CB-AF62030B71C8}"/>
              </a:ext>
            </a:extLst>
          </p:cNvPr>
          <p:cNvSpPr txBox="1"/>
          <p:nvPr/>
        </p:nvSpPr>
        <p:spPr>
          <a:xfrm>
            <a:off x="214703" y="1755748"/>
            <a:ext cx="388786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>
                <a:solidFill>
                  <a:srgbClr val="0C6DFF"/>
                </a:solidFill>
              </a:rPr>
              <a:t>نكتب أحد طرفي المعادلة في الصورة المحلّلة </a:t>
            </a:r>
            <a:r>
              <a:rPr lang="ar-BH" dirty="0"/>
              <a:t>وصفرًا في الطرف الآخر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AD88A2-027B-4546-8475-3F8A61B37283}"/>
              </a:ext>
            </a:extLst>
          </p:cNvPr>
          <p:cNvSpPr/>
          <p:nvPr/>
        </p:nvSpPr>
        <p:spPr>
          <a:xfrm>
            <a:off x="6472667" y="1285976"/>
            <a:ext cx="36717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(٢د + ٦) ( ٣د – ١٥ )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BB1C52-C165-49E4-BF4B-70B87E8514A5}"/>
              </a:ext>
            </a:extLst>
          </p:cNvPr>
          <p:cNvSpPr txBox="1"/>
          <p:nvPr/>
        </p:nvSpPr>
        <p:spPr>
          <a:xfrm>
            <a:off x="413215" y="2902215"/>
            <a:ext cx="368029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نساوي  كل عامل بالصفر باستعمال خاصية الضرب الصفري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A235C5-7BD5-41D0-B316-50CE390701AC}"/>
              </a:ext>
            </a:extLst>
          </p:cNvPr>
          <p:cNvCxnSpPr>
            <a:cxnSpLocks/>
          </p:cNvCxnSpPr>
          <p:nvPr/>
        </p:nvCxnSpPr>
        <p:spPr>
          <a:xfrm>
            <a:off x="8319567" y="2622464"/>
            <a:ext cx="0" cy="21808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0A102FB-3C91-493F-9E9D-43DCCC27D1D6}"/>
              </a:ext>
            </a:extLst>
          </p:cNvPr>
          <p:cNvSpPr/>
          <p:nvPr/>
        </p:nvSpPr>
        <p:spPr>
          <a:xfrm>
            <a:off x="7967329" y="1976133"/>
            <a:ext cx="5951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6C3FE3-2471-4A11-A563-6A0F5E03F3FC}"/>
              </a:ext>
            </a:extLst>
          </p:cNvPr>
          <p:cNvSpPr/>
          <p:nvPr/>
        </p:nvSpPr>
        <p:spPr>
          <a:xfrm>
            <a:off x="9457915" y="2046609"/>
            <a:ext cx="218118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٢د + ٦  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DFC9A1-F910-48E7-A927-4727FE418722}"/>
              </a:ext>
            </a:extLst>
          </p:cNvPr>
          <p:cNvSpPr/>
          <p:nvPr/>
        </p:nvSpPr>
        <p:spPr>
          <a:xfrm>
            <a:off x="5369274" y="2046609"/>
            <a:ext cx="20288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٣د – ١٥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1805D8-A08B-448B-A3A2-3996F4437CC8}"/>
              </a:ext>
            </a:extLst>
          </p:cNvPr>
          <p:cNvSpPr/>
          <p:nvPr/>
        </p:nvSpPr>
        <p:spPr>
          <a:xfrm>
            <a:off x="10565842" y="2457470"/>
            <a:ext cx="6970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6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575285-1EE4-442D-B0AB-4B95F346080A}"/>
              </a:ext>
            </a:extLst>
          </p:cNvPr>
          <p:cNvSpPr/>
          <p:nvPr/>
        </p:nvSpPr>
        <p:spPr>
          <a:xfrm>
            <a:off x="9587018" y="2457470"/>
            <a:ext cx="6970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6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AE4A5-7300-448F-8CA1-229B90824125}"/>
              </a:ext>
            </a:extLst>
          </p:cNvPr>
          <p:cNvCxnSpPr/>
          <p:nvPr/>
        </p:nvCxnSpPr>
        <p:spPr>
          <a:xfrm flipH="1">
            <a:off x="10686361" y="2148289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5DAEBA-C778-4EC6-A620-AE679B246B4B}"/>
              </a:ext>
            </a:extLst>
          </p:cNvPr>
          <p:cNvCxnSpPr/>
          <p:nvPr/>
        </p:nvCxnSpPr>
        <p:spPr>
          <a:xfrm flipH="1">
            <a:off x="10703698" y="2420615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61F4C-4EB7-487C-AC83-A8F647B98B47}"/>
              </a:ext>
            </a:extLst>
          </p:cNvPr>
          <p:cNvSpPr/>
          <p:nvPr/>
        </p:nvSpPr>
        <p:spPr>
          <a:xfrm>
            <a:off x="10678453" y="2913032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٢د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0218E09-3539-47D5-9F4F-8F071B634B91}"/>
              </a:ext>
            </a:extLst>
          </p:cNvPr>
          <p:cNvSpPr/>
          <p:nvPr/>
        </p:nvSpPr>
        <p:spPr>
          <a:xfrm>
            <a:off x="9476624" y="2931634"/>
            <a:ext cx="11330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-6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2F4340-3D09-4ECB-B9F1-A347E1ECB581}"/>
              </a:ext>
            </a:extLst>
          </p:cNvPr>
          <p:cNvGrpSpPr/>
          <p:nvPr/>
        </p:nvGrpSpPr>
        <p:grpSpPr>
          <a:xfrm>
            <a:off x="10901153" y="3308992"/>
            <a:ext cx="465803" cy="584775"/>
            <a:chOff x="11232609" y="3382679"/>
            <a:chExt cx="465803" cy="58477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5E2A713-1A29-4423-B446-D3473EBE604A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450F08-68FF-4025-BC4A-82291F37D593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0FCF817-74A8-4916-9912-B4F7A51C3959}"/>
              </a:ext>
            </a:extLst>
          </p:cNvPr>
          <p:cNvGrpSpPr/>
          <p:nvPr/>
        </p:nvGrpSpPr>
        <p:grpSpPr>
          <a:xfrm>
            <a:off x="9704216" y="3302786"/>
            <a:ext cx="465803" cy="584775"/>
            <a:chOff x="11232609" y="3382679"/>
            <a:chExt cx="465803" cy="58477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DD90DB0-F5E2-485A-BEC5-2026F9F2C5E5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958F9B-AB4D-484B-B8F9-65D9E530A30E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FB8E10-037B-499B-BB37-BABE4B775FAC}"/>
              </a:ext>
            </a:extLst>
          </p:cNvPr>
          <p:cNvCxnSpPr/>
          <p:nvPr/>
        </p:nvCxnSpPr>
        <p:spPr>
          <a:xfrm flipH="1">
            <a:off x="11047538" y="2965527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CD31E29-A3E2-4E2D-9B57-DAC77BE795AE}"/>
              </a:ext>
            </a:extLst>
          </p:cNvPr>
          <p:cNvCxnSpPr/>
          <p:nvPr/>
        </p:nvCxnSpPr>
        <p:spPr>
          <a:xfrm flipH="1">
            <a:off x="11064875" y="3370057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015F2AE-ED33-45BB-8229-13F759A5431B}"/>
              </a:ext>
            </a:extLst>
          </p:cNvPr>
          <p:cNvSpPr/>
          <p:nvPr/>
        </p:nvSpPr>
        <p:spPr>
          <a:xfrm>
            <a:off x="10661927" y="3864351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2EE13B1-242C-441D-BAC9-F55CC224D405}"/>
              </a:ext>
            </a:extLst>
          </p:cNvPr>
          <p:cNvSpPr/>
          <p:nvPr/>
        </p:nvSpPr>
        <p:spPr>
          <a:xfrm>
            <a:off x="9610500" y="3923102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-3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C23FA7F-8EFF-467F-8DAD-F0169ECED44F}"/>
              </a:ext>
            </a:extLst>
          </p:cNvPr>
          <p:cNvSpPr/>
          <p:nvPr/>
        </p:nvSpPr>
        <p:spPr>
          <a:xfrm>
            <a:off x="6138150" y="2512951"/>
            <a:ext cx="818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+ 15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9B60F74-F7CD-46FA-B79A-2796CC81F62A}"/>
              </a:ext>
            </a:extLst>
          </p:cNvPr>
          <p:cNvSpPr/>
          <p:nvPr/>
        </p:nvSpPr>
        <p:spPr>
          <a:xfrm>
            <a:off x="4997966" y="2512951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+ 15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D61C0B0-679A-4C78-9178-CBE8B39BDCB1}"/>
              </a:ext>
            </a:extLst>
          </p:cNvPr>
          <p:cNvCxnSpPr/>
          <p:nvPr/>
        </p:nvCxnSpPr>
        <p:spPr>
          <a:xfrm flipH="1">
            <a:off x="6258669" y="216003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9301EB-55BD-4565-9CE5-53E517C091A7}"/>
              </a:ext>
            </a:extLst>
          </p:cNvPr>
          <p:cNvCxnSpPr/>
          <p:nvPr/>
        </p:nvCxnSpPr>
        <p:spPr>
          <a:xfrm flipH="1">
            <a:off x="6345594" y="2587969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FD15DED-6D09-48BD-939F-E7A2B7B06418}"/>
              </a:ext>
            </a:extLst>
          </p:cNvPr>
          <p:cNvSpPr/>
          <p:nvPr/>
        </p:nvSpPr>
        <p:spPr>
          <a:xfrm>
            <a:off x="6250761" y="2968513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3د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E66F9E-5F89-4CDE-9F3F-87645573D584}"/>
              </a:ext>
            </a:extLst>
          </p:cNvPr>
          <p:cNvSpPr/>
          <p:nvPr/>
        </p:nvSpPr>
        <p:spPr>
          <a:xfrm>
            <a:off x="5048932" y="2987115"/>
            <a:ext cx="11330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15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F91D448-A333-4545-A105-2AA7B6F570CB}"/>
              </a:ext>
            </a:extLst>
          </p:cNvPr>
          <p:cNvGrpSpPr/>
          <p:nvPr/>
        </p:nvGrpSpPr>
        <p:grpSpPr>
          <a:xfrm>
            <a:off x="6473461" y="3364473"/>
            <a:ext cx="465803" cy="584775"/>
            <a:chOff x="11232609" y="3382679"/>
            <a:chExt cx="465803" cy="58477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6C8A75D-8E1B-49C7-B112-37F9DF654D10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38E8F6-3843-4A6B-B4EF-DFE223C6E3E1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C35B59-2A8A-401E-8DFA-A44D9B6FAA5B}"/>
              </a:ext>
            </a:extLst>
          </p:cNvPr>
          <p:cNvGrpSpPr/>
          <p:nvPr/>
        </p:nvGrpSpPr>
        <p:grpSpPr>
          <a:xfrm>
            <a:off x="5276524" y="3358267"/>
            <a:ext cx="465803" cy="584775"/>
            <a:chOff x="11232609" y="3382679"/>
            <a:chExt cx="465803" cy="58477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FFDC7F-A6E7-47C7-B735-29AE51B95B68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3A58EDA-3507-4AAA-9DA3-E101E9ADEF80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B2AA21-D19C-4DAC-89DA-FB2E02D2D00A}"/>
              </a:ext>
            </a:extLst>
          </p:cNvPr>
          <p:cNvCxnSpPr/>
          <p:nvPr/>
        </p:nvCxnSpPr>
        <p:spPr>
          <a:xfrm flipH="1">
            <a:off x="6619846" y="3021008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320602-57D8-4B1C-A16A-D254CE7F20D5}"/>
              </a:ext>
            </a:extLst>
          </p:cNvPr>
          <p:cNvCxnSpPr/>
          <p:nvPr/>
        </p:nvCxnSpPr>
        <p:spPr>
          <a:xfrm flipH="1">
            <a:off x="6637183" y="3425538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D8FF388-CCB5-47E5-9C98-E458533DB1AF}"/>
              </a:ext>
            </a:extLst>
          </p:cNvPr>
          <p:cNvSpPr/>
          <p:nvPr/>
        </p:nvSpPr>
        <p:spPr>
          <a:xfrm>
            <a:off x="6234235" y="3919832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99A7DB-E7EE-47A5-82EB-40FEE94341AC}"/>
              </a:ext>
            </a:extLst>
          </p:cNvPr>
          <p:cNvSpPr/>
          <p:nvPr/>
        </p:nvSpPr>
        <p:spPr>
          <a:xfrm>
            <a:off x="5182808" y="3978583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5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C9C1F3E-4403-4F4F-BC4C-EF4CC8D83377}"/>
              </a:ext>
            </a:extLst>
          </p:cNvPr>
          <p:cNvSpPr/>
          <p:nvPr/>
        </p:nvSpPr>
        <p:spPr>
          <a:xfrm>
            <a:off x="7691074" y="5092914"/>
            <a:ext cx="38388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حلّا المعادلة هما: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8F0F99-CD7C-436E-93DC-C1AE4836D973}"/>
              </a:ext>
            </a:extLst>
          </p:cNvPr>
          <p:cNvSpPr txBox="1"/>
          <p:nvPr/>
        </p:nvSpPr>
        <p:spPr>
          <a:xfrm>
            <a:off x="1720381" y="3978583"/>
            <a:ext cx="23138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 كل معادلة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39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7" grpId="0"/>
      <p:bldP spid="60" grpId="0"/>
      <p:bldP spid="63" grpId="0"/>
      <p:bldP spid="64" grpId="0"/>
      <p:bldP spid="65" grpId="0"/>
      <p:bldP spid="67" grpId="0"/>
      <p:bldP spid="68" grpId="0"/>
      <p:bldP spid="75" grpId="0"/>
      <p:bldP spid="76" grpId="0"/>
      <p:bldP spid="85" grpId="0"/>
      <p:bldP spid="86" grpId="0"/>
      <p:bldP spid="87" grpId="0"/>
      <p:bldP spid="88" grpId="0"/>
      <p:bldP spid="91" grpId="0"/>
      <p:bldP spid="92" grpId="0"/>
      <p:bldP spid="101" grpId="0"/>
      <p:bldP spid="102" grpId="0"/>
      <p:bldP spid="103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449172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94B2BA-14CB-4B9E-8293-593BE1A831E4}"/>
              </a:ext>
            </a:extLst>
          </p:cNvPr>
          <p:cNvSpPr/>
          <p:nvPr/>
        </p:nvSpPr>
        <p:spPr>
          <a:xfrm>
            <a:off x="705079" y="1414223"/>
            <a:ext cx="4373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(2س – 6 ) (3س + 12) = 0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A3410B-EBDB-4997-921B-9291C5AB6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0429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39881-B7B4-4346-A1A8-29DC408D1EDA}"/>
              </a:ext>
            </a:extLst>
          </p:cNvPr>
          <p:cNvSpPr/>
          <p:nvPr/>
        </p:nvSpPr>
        <p:spPr>
          <a:xfrm>
            <a:off x="5956295" y="1414223"/>
            <a:ext cx="38065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٣ن (ن + ٢)  =  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25768E-7DC4-4EE9-9FBD-BD69C3FEF8B4}"/>
              </a:ext>
            </a:extLst>
          </p:cNvPr>
          <p:cNvSpPr/>
          <p:nvPr/>
        </p:nvSpPr>
        <p:spPr>
          <a:xfrm>
            <a:off x="705078" y="5581778"/>
            <a:ext cx="146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، -4</a:t>
            </a:r>
            <a:endParaRPr lang="en-US" sz="3600" dirty="0">
              <a:solidFill>
                <a:srgbClr val="F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02064-19C5-4D2A-818D-63377D879A52}"/>
              </a:ext>
            </a:extLst>
          </p:cNvPr>
          <p:cNvSpPr/>
          <p:nvPr/>
        </p:nvSpPr>
        <p:spPr>
          <a:xfrm>
            <a:off x="5767250" y="5581777"/>
            <a:ext cx="1547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 ،    -2</a:t>
            </a:r>
            <a:endParaRPr lang="en-US" sz="3600" dirty="0">
              <a:solidFill>
                <a:srgbClr val="F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8EE2E-031B-458F-9AAF-28D079244015}"/>
              </a:ext>
            </a:extLst>
          </p:cNvPr>
          <p:cNvSpPr txBox="1"/>
          <p:nvPr/>
        </p:nvSpPr>
        <p:spPr>
          <a:xfrm>
            <a:off x="4511684" y="440540"/>
            <a:ext cx="495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كلٌ من المعادلات الآتية: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18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449172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39881-B7B4-4346-A1A8-29DC408D1EDA}"/>
              </a:ext>
            </a:extLst>
          </p:cNvPr>
          <p:cNvSpPr/>
          <p:nvPr/>
        </p:nvSpPr>
        <p:spPr>
          <a:xfrm>
            <a:off x="7315197" y="1414223"/>
            <a:ext cx="24476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 4   ،   -4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8EE2E-031B-458F-9AAF-28D079244015}"/>
              </a:ext>
            </a:extLst>
          </p:cNvPr>
          <p:cNvSpPr txBox="1"/>
          <p:nvPr/>
        </p:nvSpPr>
        <p:spPr>
          <a:xfrm>
            <a:off x="2754217" y="440540"/>
            <a:ext cx="671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حلّا (جذرا) المعادلة      ٤ ب ( 2ب + ٤ ) = ٠     هما: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E281F5-9276-45CD-9FE0-EEDA80B799DC}"/>
              </a:ext>
            </a:extLst>
          </p:cNvPr>
          <p:cNvSpPr/>
          <p:nvPr/>
        </p:nvSpPr>
        <p:spPr>
          <a:xfrm>
            <a:off x="7315197" y="2254900"/>
            <a:ext cx="24476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 0   ،   -2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BA397F-4A98-4350-839B-2FDF2E83877F}"/>
              </a:ext>
            </a:extLst>
          </p:cNvPr>
          <p:cNvSpPr/>
          <p:nvPr/>
        </p:nvSpPr>
        <p:spPr>
          <a:xfrm>
            <a:off x="7315197" y="3095577"/>
            <a:ext cx="24476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 1   ،   -2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9C3645-A939-4FFB-9B89-2F31F56AA6A4}"/>
              </a:ext>
            </a:extLst>
          </p:cNvPr>
          <p:cNvSpPr/>
          <p:nvPr/>
        </p:nvSpPr>
        <p:spPr>
          <a:xfrm>
            <a:off x="7315197" y="3936254"/>
            <a:ext cx="24476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 0   ،   2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B3CCDA-886E-48BC-9D08-1010938FD1BF}"/>
              </a:ext>
            </a:extLst>
          </p:cNvPr>
          <p:cNvSpPr/>
          <p:nvPr/>
        </p:nvSpPr>
        <p:spPr>
          <a:xfrm>
            <a:off x="9221119" y="2254900"/>
            <a:ext cx="64008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 Box 58">
            <a:extLst>
              <a:ext uri="{FF2B5EF4-FFF2-40B4-BE49-F238E27FC236}">
                <a16:creationId xmlns:a16="http://schemas.microsoft.com/office/drawing/2014/main" id="{D6DB5AC7-81F5-4FB8-B407-07DB399A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19" y="426146"/>
            <a:ext cx="882149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درست في صفوف سابقة خاصية التوزيع، استعمل خاصية التوزيع لإعادة كتابة التعابير الآتية: </a:t>
            </a:r>
            <a:endParaRPr lang="en-US" altLang="en-US" sz="3600" dirty="0"/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90A27175-0460-4AE6-9A07-FA865BDD2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141" y="1767519"/>
            <a:ext cx="25672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3 ( 8 )  + 3 (2)</a:t>
            </a:r>
            <a:endParaRPr lang="en-US" altLang="en-US" sz="3600" dirty="0"/>
          </a:p>
        </p:txBody>
      </p:sp>
      <p:sp>
        <p:nvSpPr>
          <p:cNvPr id="31" name="Text Box 58">
            <a:extLst>
              <a:ext uri="{FF2B5EF4-FFF2-40B4-BE49-F238E27FC236}">
                <a16:creationId xmlns:a16="http://schemas.microsoft.com/office/drawing/2014/main" id="{F35EEDB8-A501-4058-B3C7-6F39A02F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5810" y="2401832"/>
            <a:ext cx="157771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3( 8 + 2 )</a:t>
            </a:r>
            <a:endParaRPr lang="en-US" alt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F00F8F-8360-496E-8B3E-D9C9E28C4FEB}"/>
              </a:ext>
            </a:extLst>
          </p:cNvPr>
          <p:cNvCxnSpPr/>
          <p:nvPr/>
        </p:nvCxnSpPr>
        <p:spPr>
          <a:xfrm flipH="1">
            <a:off x="1252728" y="3247955"/>
            <a:ext cx="8878824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8">
            <a:extLst>
              <a:ext uri="{FF2B5EF4-FFF2-40B4-BE49-F238E27FC236}">
                <a16:creationId xmlns:a16="http://schemas.microsoft.com/office/drawing/2014/main" id="{DB2B441E-5545-49C3-865A-E1970DD3E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055" y="1767519"/>
            <a:ext cx="22706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2 ( 9 ) – 2( 7 )</a:t>
            </a:r>
            <a:endParaRPr lang="en-US" altLang="en-US" sz="3600" dirty="0"/>
          </a:p>
        </p:txBody>
      </p:sp>
      <p:sp>
        <p:nvSpPr>
          <p:cNvPr id="35" name="Text Box 58">
            <a:extLst>
              <a:ext uri="{FF2B5EF4-FFF2-40B4-BE49-F238E27FC236}">
                <a16:creationId xmlns:a16="http://schemas.microsoft.com/office/drawing/2014/main" id="{E00994BC-CF7E-4937-9426-22367755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72" y="1767519"/>
            <a:ext cx="248366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7 ( س )  + 7 (ص)</a:t>
            </a:r>
            <a:endParaRPr lang="en-US" altLang="en-US" sz="3600" dirty="0"/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7617DD1A-C7D8-4D55-96C4-E4CBE828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140" y="2444964"/>
            <a:ext cx="157771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2( 9 – 7 )</a:t>
            </a:r>
            <a:endParaRPr lang="en-US" altLang="en-US" sz="3600" dirty="0"/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904E62F7-30BA-4B19-8832-4013CB90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727" y="2467982"/>
            <a:ext cx="212179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7 ( س + ص )</a:t>
            </a:r>
            <a:endParaRPr lang="en-US" altLang="en-US" sz="3600" dirty="0"/>
          </a:p>
        </p:txBody>
      </p:sp>
      <p:sp>
        <p:nvSpPr>
          <p:cNvPr id="49" name="Text Box 58">
            <a:extLst>
              <a:ext uri="{FF2B5EF4-FFF2-40B4-BE49-F238E27FC236}">
                <a16:creationId xmlns:a16="http://schemas.microsoft.com/office/drawing/2014/main" id="{848067A3-62D0-4173-A091-AFFEC130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793" y="3481896"/>
            <a:ext cx="709235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dirty="0"/>
              <a:t>وأيضًا درست في صفوف سابقة حل معادلات خطية؛</a:t>
            </a:r>
          </a:p>
          <a:p>
            <a:r>
              <a:rPr lang="ar-BH" altLang="en-US" sz="3600" dirty="0"/>
              <a:t> حل المعادلة:   5س – 2 = 13 </a:t>
            </a:r>
            <a:endParaRPr lang="en-US" altLang="en-US" sz="36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D9C6AB-069D-4746-A0AB-A6F7D21CBD47}"/>
              </a:ext>
            </a:extLst>
          </p:cNvPr>
          <p:cNvSpPr/>
          <p:nvPr/>
        </p:nvSpPr>
        <p:spPr>
          <a:xfrm>
            <a:off x="7056760" y="4389837"/>
            <a:ext cx="61298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CD1980-9871-472B-B804-E077C8FD5106}"/>
              </a:ext>
            </a:extLst>
          </p:cNvPr>
          <p:cNvSpPr/>
          <p:nvPr/>
        </p:nvSpPr>
        <p:spPr>
          <a:xfrm>
            <a:off x="6125128" y="4389837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7B72A9-73BA-40AA-A916-9697D5BEED9D}"/>
              </a:ext>
            </a:extLst>
          </p:cNvPr>
          <p:cNvCxnSpPr/>
          <p:nvPr/>
        </p:nvCxnSpPr>
        <p:spPr>
          <a:xfrm flipH="1">
            <a:off x="7177279" y="4080656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2A9A8A-626E-4B7B-9E4B-927F8A71A9DA}"/>
              </a:ext>
            </a:extLst>
          </p:cNvPr>
          <p:cNvCxnSpPr/>
          <p:nvPr/>
        </p:nvCxnSpPr>
        <p:spPr>
          <a:xfrm flipH="1">
            <a:off x="7194616" y="4352982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13FB9BC-81EE-4F4E-BCA2-FB429852B85B}"/>
              </a:ext>
            </a:extLst>
          </p:cNvPr>
          <p:cNvSpPr/>
          <p:nvPr/>
        </p:nvSpPr>
        <p:spPr>
          <a:xfrm>
            <a:off x="7026953" y="4845399"/>
            <a:ext cx="8584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98A194-142C-457C-8F0A-1714DC458931}"/>
              </a:ext>
            </a:extLst>
          </p:cNvPr>
          <p:cNvSpPr/>
          <p:nvPr/>
        </p:nvSpPr>
        <p:spPr>
          <a:xfrm>
            <a:off x="6118293" y="4864001"/>
            <a:ext cx="9822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15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3EA6E2F-369A-46AB-8C69-6C6A286FB999}"/>
              </a:ext>
            </a:extLst>
          </p:cNvPr>
          <p:cNvGrpSpPr/>
          <p:nvPr/>
        </p:nvGrpSpPr>
        <p:grpSpPr>
          <a:xfrm>
            <a:off x="7392071" y="5241359"/>
            <a:ext cx="465803" cy="584775"/>
            <a:chOff x="11232609" y="3382679"/>
            <a:chExt cx="465803" cy="58477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59A534-407C-45AD-B4CE-4FF737C580E0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9EB64D6-119F-4000-BE4E-5E3445F44DEB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8027F7-7622-4FD1-BC78-DA601A879A08}"/>
              </a:ext>
            </a:extLst>
          </p:cNvPr>
          <p:cNvGrpSpPr/>
          <p:nvPr/>
        </p:nvGrpSpPr>
        <p:grpSpPr>
          <a:xfrm>
            <a:off x="6261236" y="5235153"/>
            <a:ext cx="465803" cy="584775"/>
            <a:chOff x="11232609" y="3382679"/>
            <a:chExt cx="465803" cy="58477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1F147C2-75AE-4BE8-9ED1-41AEC6D8CF08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7E4ECAF-6DC6-4772-BD29-6FDF25A2AD53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F92AAA5-4EB7-4E80-9E3C-7BFFA13F2816}"/>
              </a:ext>
            </a:extLst>
          </p:cNvPr>
          <p:cNvCxnSpPr/>
          <p:nvPr/>
        </p:nvCxnSpPr>
        <p:spPr>
          <a:xfrm flipH="1">
            <a:off x="7538456" y="4930945"/>
            <a:ext cx="274320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3BC2D45-FB3A-4C37-9B64-73E6929C6C85}"/>
              </a:ext>
            </a:extLst>
          </p:cNvPr>
          <p:cNvCxnSpPr>
            <a:cxnSpLocks/>
          </p:cNvCxnSpPr>
          <p:nvPr/>
        </p:nvCxnSpPr>
        <p:spPr>
          <a:xfrm flipH="1">
            <a:off x="7561781" y="5335475"/>
            <a:ext cx="278190" cy="3422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DC7CD3F-41EE-455E-AC95-A92F447CCB66}"/>
              </a:ext>
            </a:extLst>
          </p:cNvPr>
          <p:cNvSpPr/>
          <p:nvPr/>
        </p:nvSpPr>
        <p:spPr>
          <a:xfrm>
            <a:off x="7113134" y="5567189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2A8AA55-DCBE-4CEF-8370-BF81A97EA1A5}"/>
              </a:ext>
            </a:extLst>
          </p:cNvPr>
          <p:cNvSpPr/>
          <p:nvPr/>
        </p:nvSpPr>
        <p:spPr>
          <a:xfrm>
            <a:off x="6061707" y="5625940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41" grpId="0"/>
      <p:bldP spid="42" grpId="0"/>
      <p:bldP spid="49" grpId="0"/>
      <p:bldP spid="54" grpId="0"/>
      <p:bldP spid="56" grpId="0"/>
      <p:bldP spid="59" grpId="0"/>
      <p:bldP spid="60" grpId="0"/>
      <p:bldP spid="69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096524" y="595818"/>
            <a:ext cx="0" cy="522108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11945" y="609281"/>
            <a:ext cx="358457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</a:rPr>
              <a:t>تذكر أن: </a:t>
            </a:r>
            <a:r>
              <a:rPr lang="ar-BH" dirty="0"/>
              <a:t>حّل المعادلة أو جذرها هو أيّ قيمة للمتغير تجعلها صحيحة</a:t>
            </a:r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3971957" y="272653"/>
            <a:ext cx="57713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المعادلة:  جـ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 3 جـ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043428-31DE-4BE9-A4CB-AF62030B71C8}"/>
              </a:ext>
            </a:extLst>
          </p:cNvPr>
          <p:cNvSpPr txBox="1"/>
          <p:nvPr/>
        </p:nvSpPr>
        <p:spPr>
          <a:xfrm>
            <a:off x="214703" y="1755748"/>
            <a:ext cx="388786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>
                <a:solidFill>
                  <a:srgbClr val="0C6DFF"/>
                </a:solidFill>
              </a:rPr>
              <a:t>نكتب المعادلة ويكون </a:t>
            </a:r>
            <a:r>
              <a:rPr lang="ar-BH" dirty="0"/>
              <a:t>صفرًا في أحد طرفيها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AD88A2-027B-4546-8475-3F8A61B37283}"/>
              </a:ext>
            </a:extLst>
          </p:cNvPr>
          <p:cNvSpPr/>
          <p:nvPr/>
        </p:nvSpPr>
        <p:spPr>
          <a:xfrm>
            <a:off x="6568186" y="959765"/>
            <a:ext cx="22211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=   3 جـ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BB1C52-C165-49E4-BF4B-70B87E8514A5}"/>
              </a:ext>
            </a:extLst>
          </p:cNvPr>
          <p:cNvSpPr txBox="1"/>
          <p:nvPr/>
        </p:nvSpPr>
        <p:spPr>
          <a:xfrm>
            <a:off x="416234" y="3859712"/>
            <a:ext cx="368029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نساوي  كل عامل بالصفر باستعمال خاصية الضرب الصفري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7CBABC-90BC-4CEF-BAD0-2AEDBD4D2F5F}"/>
              </a:ext>
            </a:extLst>
          </p:cNvPr>
          <p:cNvSpPr/>
          <p:nvPr/>
        </p:nvSpPr>
        <p:spPr>
          <a:xfrm>
            <a:off x="7998148" y="1409781"/>
            <a:ext cx="9173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3 جـ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A63F9B-8BA2-4487-B7B3-2F08893E8071}"/>
              </a:ext>
            </a:extLst>
          </p:cNvPr>
          <p:cNvSpPr/>
          <p:nvPr/>
        </p:nvSpPr>
        <p:spPr>
          <a:xfrm>
            <a:off x="6865779" y="1388313"/>
            <a:ext cx="104204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3 جـ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D97EAA-D67F-4EBA-9969-A9C7E616A5C8}"/>
              </a:ext>
            </a:extLst>
          </p:cNvPr>
          <p:cNvCxnSpPr/>
          <p:nvPr/>
        </p:nvCxnSpPr>
        <p:spPr>
          <a:xfrm flipH="1">
            <a:off x="7347768" y="1112218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4C973E-B653-4689-BE65-9F2E2709EAF9}"/>
              </a:ext>
            </a:extLst>
          </p:cNvPr>
          <p:cNvCxnSpPr/>
          <p:nvPr/>
        </p:nvCxnSpPr>
        <p:spPr>
          <a:xfrm flipH="1">
            <a:off x="7365105" y="138454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DE1C30F-3D57-4E22-A593-123F7B49EDEA}"/>
              </a:ext>
            </a:extLst>
          </p:cNvPr>
          <p:cNvSpPr/>
          <p:nvPr/>
        </p:nvSpPr>
        <p:spPr>
          <a:xfrm>
            <a:off x="6694295" y="1929673"/>
            <a:ext cx="22211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  3 جـ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84A23805-EF43-4604-ABD5-0E4BAE68B08D}"/>
              </a:ext>
            </a:extLst>
          </p:cNvPr>
          <p:cNvSpPr txBox="1"/>
          <p:nvPr/>
        </p:nvSpPr>
        <p:spPr>
          <a:xfrm>
            <a:off x="300399" y="2919053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F9F1BB-EB95-43DB-8810-17AB41C265A2}"/>
              </a:ext>
            </a:extLst>
          </p:cNvPr>
          <p:cNvSpPr/>
          <p:nvPr/>
        </p:nvSpPr>
        <p:spPr>
          <a:xfrm>
            <a:off x="6367754" y="2614640"/>
            <a:ext cx="27827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  (جـ   –   3 )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F3A9E4-411C-4227-9344-175DDC31EAA7}"/>
              </a:ext>
            </a:extLst>
          </p:cNvPr>
          <p:cNvCxnSpPr>
            <a:cxnSpLocks/>
          </p:cNvCxnSpPr>
          <p:nvPr/>
        </p:nvCxnSpPr>
        <p:spPr>
          <a:xfrm>
            <a:off x="7961308" y="3875462"/>
            <a:ext cx="0" cy="12973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8CD7500-7A15-4443-8D00-6B18A04B9259}"/>
              </a:ext>
            </a:extLst>
          </p:cNvPr>
          <p:cNvSpPr/>
          <p:nvPr/>
        </p:nvSpPr>
        <p:spPr>
          <a:xfrm>
            <a:off x="7609070" y="3229131"/>
            <a:ext cx="5951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EE11C2-A9A6-4695-9D72-584702FB842F}"/>
              </a:ext>
            </a:extLst>
          </p:cNvPr>
          <p:cNvSpPr/>
          <p:nvPr/>
        </p:nvSpPr>
        <p:spPr>
          <a:xfrm>
            <a:off x="8351274" y="3306743"/>
            <a:ext cx="11965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 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436EA0-1CAD-4EC0-84F6-354F9702E1A0}"/>
              </a:ext>
            </a:extLst>
          </p:cNvPr>
          <p:cNvSpPr/>
          <p:nvPr/>
        </p:nvSpPr>
        <p:spPr>
          <a:xfrm>
            <a:off x="5011015" y="3299607"/>
            <a:ext cx="20288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   –   3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39D761A-BB7A-4C6A-9149-B641C2ED98A5}"/>
              </a:ext>
            </a:extLst>
          </p:cNvPr>
          <p:cNvSpPr/>
          <p:nvPr/>
        </p:nvSpPr>
        <p:spPr>
          <a:xfrm>
            <a:off x="5504185" y="3778229"/>
            <a:ext cx="818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A6C86D-BD8A-4D3A-B858-9D5CD77D1826}"/>
              </a:ext>
            </a:extLst>
          </p:cNvPr>
          <p:cNvSpPr/>
          <p:nvPr/>
        </p:nvSpPr>
        <p:spPr>
          <a:xfrm>
            <a:off x="4639707" y="3765949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90A54C9-CB1B-442C-93AB-096116AFC8E0}"/>
              </a:ext>
            </a:extLst>
          </p:cNvPr>
          <p:cNvCxnSpPr/>
          <p:nvPr/>
        </p:nvCxnSpPr>
        <p:spPr>
          <a:xfrm flipH="1">
            <a:off x="5757189" y="3456768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4C9E681-EF4C-42A7-84D2-F60E72032FE6}"/>
              </a:ext>
            </a:extLst>
          </p:cNvPr>
          <p:cNvCxnSpPr/>
          <p:nvPr/>
        </p:nvCxnSpPr>
        <p:spPr>
          <a:xfrm flipH="1">
            <a:off x="5774526" y="372909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40A4BAE-CA12-4405-A8BB-12319E9384DC}"/>
              </a:ext>
            </a:extLst>
          </p:cNvPr>
          <p:cNvSpPr/>
          <p:nvPr/>
        </p:nvSpPr>
        <p:spPr>
          <a:xfrm>
            <a:off x="5892502" y="4221511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6873F45-1343-4F49-8639-B965E2BF318E}"/>
              </a:ext>
            </a:extLst>
          </p:cNvPr>
          <p:cNvSpPr/>
          <p:nvPr/>
        </p:nvSpPr>
        <p:spPr>
          <a:xfrm>
            <a:off x="4690673" y="4240113"/>
            <a:ext cx="11330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B27AA1E-15F6-4C48-9EE3-127C493BEC1B}"/>
              </a:ext>
            </a:extLst>
          </p:cNvPr>
          <p:cNvSpPr/>
          <p:nvPr/>
        </p:nvSpPr>
        <p:spPr>
          <a:xfrm>
            <a:off x="5844767" y="4732774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414CA45-8FB6-4659-B9DA-4D167455C319}"/>
              </a:ext>
            </a:extLst>
          </p:cNvPr>
          <p:cNvSpPr/>
          <p:nvPr/>
        </p:nvSpPr>
        <p:spPr>
          <a:xfrm>
            <a:off x="4793340" y="4791525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E03D38E-20D8-4376-A81A-4ADEC9936D05}"/>
              </a:ext>
            </a:extLst>
          </p:cNvPr>
          <p:cNvSpPr/>
          <p:nvPr/>
        </p:nvSpPr>
        <p:spPr>
          <a:xfrm>
            <a:off x="7009832" y="5641594"/>
            <a:ext cx="38388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حلّا المعادلة هما :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5EDFA8-24D3-44E0-95ED-C29ED9604520}"/>
              </a:ext>
            </a:extLst>
          </p:cNvPr>
          <p:cNvSpPr txBox="1"/>
          <p:nvPr/>
        </p:nvSpPr>
        <p:spPr>
          <a:xfrm>
            <a:off x="1624863" y="5231258"/>
            <a:ext cx="23138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 كل معادلة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8A98DA-3E72-4C17-9DF9-1334C7005824}"/>
              </a:ext>
            </a:extLst>
          </p:cNvPr>
          <p:cNvSpPr/>
          <p:nvPr/>
        </p:nvSpPr>
        <p:spPr>
          <a:xfrm>
            <a:off x="8394793" y="4086443"/>
            <a:ext cx="11965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   = ٠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21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7" grpId="0"/>
      <p:bldP spid="60" grpId="0"/>
      <p:bldP spid="52" grpId="0"/>
      <p:bldP spid="53" grpId="0"/>
      <p:bldP spid="56" grpId="0"/>
      <p:bldP spid="58" grpId="0"/>
      <p:bldP spid="59" grpId="0"/>
      <p:bldP spid="66" grpId="0"/>
      <p:bldP spid="69" grpId="0"/>
      <p:bldP spid="70" grpId="0"/>
      <p:bldP spid="115" grpId="0"/>
      <p:bldP spid="116" grpId="0"/>
      <p:bldP spid="119" grpId="0"/>
      <p:bldP spid="120" grpId="0"/>
      <p:bldP spid="129" grpId="0"/>
      <p:bldP spid="130" grpId="0"/>
      <p:bldP spid="131" grpId="0"/>
      <p:bldP spid="132" grpId="0"/>
      <p:bldP spid="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6A18C-9C20-47E0-B35F-4EE1F92F8D17}"/>
              </a:ext>
            </a:extLst>
          </p:cNvPr>
          <p:cNvCxnSpPr>
            <a:cxnSpLocks/>
          </p:cNvCxnSpPr>
          <p:nvPr/>
        </p:nvCxnSpPr>
        <p:spPr>
          <a:xfrm>
            <a:off x="4096524" y="595818"/>
            <a:ext cx="0" cy="516783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0">
            <a:extLst>
              <a:ext uri="{FF2B5EF4-FFF2-40B4-BE49-F238E27FC236}">
                <a16:creationId xmlns:a16="http://schemas.microsoft.com/office/drawing/2014/main" id="{E5435723-6E1C-4D4D-9EB2-1D53A36F57E3}"/>
              </a:ext>
            </a:extLst>
          </p:cNvPr>
          <p:cNvSpPr txBox="1"/>
          <p:nvPr/>
        </p:nvSpPr>
        <p:spPr>
          <a:xfrm>
            <a:off x="511945" y="609281"/>
            <a:ext cx="358457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</a:rPr>
              <a:t>تذكر أن: </a:t>
            </a:r>
            <a:r>
              <a:rPr lang="ar-BH" dirty="0"/>
              <a:t>حّل المعادلة أو جذرها هو أيّ قيمة للمتغير تجعلها صحيحة</a:t>
            </a:r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5188945" y="272653"/>
            <a:ext cx="45543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المعادلة: 4 ص  =  12ص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043428-31DE-4BE9-A4CB-AF62030B71C8}"/>
              </a:ext>
            </a:extLst>
          </p:cNvPr>
          <p:cNvSpPr txBox="1"/>
          <p:nvPr/>
        </p:nvSpPr>
        <p:spPr>
          <a:xfrm>
            <a:off x="214703" y="1755748"/>
            <a:ext cx="388786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>
                <a:solidFill>
                  <a:srgbClr val="0C6DFF"/>
                </a:solidFill>
              </a:rPr>
              <a:t>نكتب المعادلة ويكون </a:t>
            </a:r>
            <a:r>
              <a:rPr lang="ar-BH" dirty="0"/>
              <a:t>صفرًا في أحد طرفيها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AD88A2-027B-4546-8475-3F8A61B37283}"/>
              </a:ext>
            </a:extLst>
          </p:cNvPr>
          <p:cNvSpPr/>
          <p:nvPr/>
        </p:nvSpPr>
        <p:spPr>
          <a:xfrm>
            <a:off x="6074747" y="971207"/>
            <a:ext cx="27827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ص  =  12ص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BB1C52-C165-49E4-BF4B-70B87E8514A5}"/>
              </a:ext>
            </a:extLst>
          </p:cNvPr>
          <p:cNvSpPr txBox="1"/>
          <p:nvPr/>
        </p:nvSpPr>
        <p:spPr>
          <a:xfrm>
            <a:off x="416234" y="3859712"/>
            <a:ext cx="368029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نساوي  كل عامل بالصفر باستعمال خاصية الضرب الصفري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7CBABC-90BC-4CEF-BAD0-2AEDBD4D2F5F}"/>
              </a:ext>
            </a:extLst>
          </p:cNvPr>
          <p:cNvSpPr/>
          <p:nvPr/>
        </p:nvSpPr>
        <p:spPr>
          <a:xfrm>
            <a:off x="7975121" y="1409781"/>
            <a:ext cx="11386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4 ص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A63F9B-8BA2-4487-B7B3-2F08893E8071}"/>
              </a:ext>
            </a:extLst>
          </p:cNvPr>
          <p:cNvSpPr/>
          <p:nvPr/>
        </p:nvSpPr>
        <p:spPr>
          <a:xfrm>
            <a:off x="6552311" y="1388313"/>
            <a:ext cx="135551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4 ص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D97EAA-D67F-4EBA-9969-A9C7E616A5C8}"/>
              </a:ext>
            </a:extLst>
          </p:cNvPr>
          <p:cNvCxnSpPr/>
          <p:nvPr/>
        </p:nvCxnSpPr>
        <p:spPr>
          <a:xfrm flipH="1">
            <a:off x="8305420" y="1109137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4C973E-B653-4689-BE65-9F2E2709EAF9}"/>
              </a:ext>
            </a:extLst>
          </p:cNvPr>
          <p:cNvCxnSpPr/>
          <p:nvPr/>
        </p:nvCxnSpPr>
        <p:spPr>
          <a:xfrm flipH="1">
            <a:off x="8330965" y="1479702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DE1C30F-3D57-4E22-A593-123F7B49EDEA}"/>
              </a:ext>
            </a:extLst>
          </p:cNvPr>
          <p:cNvSpPr/>
          <p:nvPr/>
        </p:nvSpPr>
        <p:spPr>
          <a:xfrm>
            <a:off x="5892502" y="1929673"/>
            <a:ext cx="30229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0 = 12ص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  4ص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30">
            <a:extLst>
              <a:ext uri="{FF2B5EF4-FFF2-40B4-BE49-F238E27FC236}">
                <a16:creationId xmlns:a16="http://schemas.microsoft.com/office/drawing/2014/main" id="{84A23805-EF43-4604-ABD5-0E4BAE68B08D}"/>
              </a:ext>
            </a:extLst>
          </p:cNvPr>
          <p:cNvSpPr txBox="1"/>
          <p:nvPr/>
        </p:nvSpPr>
        <p:spPr>
          <a:xfrm>
            <a:off x="300399" y="2919053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F9F1BB-EB95-43DB-8810-17AB41C265A2}"/>
              </a:ext>
            </a:extLst>
          </p:cNvPr>
          <p:cNvSpPr/>
          <p:nvPr/>
        </p:nvSpPr>
        <p:spPr>
          <a:xfrm>
            <a:off x="5768488" y="2614640"/>
            <a:ext cx="33820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4ص (3ص  –   1 )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F3A9E4-411C-4227-9344-175DDC31EAA7}"/>
              </a:ext>
            </a:extLst>
          </p:cNvPr>
          <p:cNvCxnSpPr>
            <a:cxnSpLocks/>
          </p:cNvCxnSpPr>
          <p:nvPr/>
        </p:nvCxnSpPr>
        <p:spPr>
          <a:xfrm>
            <a:off x="7961308" y="3875462"/>
            <a:ext cx="0" cy="12973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8CD7500-7A15-4443-8D00-6B18A04B9259}"/>
              </a:ext>
            </a:extLst>
          </p:cNvPr>
          <p:cNvSpPr/>
          <p:nvPr/>
        </p:nvSpPr>
        <p:spPr>
          <a:xfrm>
            <a:off x="7609070" y="3229131"/>
            <a:ext cx="5951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EE11C2-A9A6-4695-9D72-584702FB842F}"/>
              </a:ext>
            </a:extLst>
          </p:cNvPr>
          <p:cNvSpPr/>
          <p:nvPr/>
        </p:nvSpPr>
        <p:spPr>
          <a:xfrm>
            <a:off x="8355439" y="3275515"/>
            <a:ext cx="15417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4ص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436EA0-1CAD-4EC0-84F6-354F9702E1A0}"/>
              </a:ext>
            </a:extLst>
          </p:cNvPr>
          <p:cNvSpPr/>
          <p:nvPr/>
        </p:nvSpPr>
        <p:spPr>
          <a:xfrm>
            <a:off x="4690672" y="3299607"/>
            <a:ext cx="23492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3ص  –   1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39D761A-BB7A-4C6A-9149-B641C2ED98A5}"/>
              </a:ext>
            </a:extLst>
          </p:cNvPr>
          <p:cNvSpPr/>
          <p:nvPr/>
        </p:nvSpPr>
        <p:spPr>
          <a:xfrm>
            <a:off x="5327098" y="3742969"/>
            <a:ext cx="818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A6C86D-BD8A-4D3A-B858-9D5CD77D1826}"/>
              </a:ext>
            </a:extLst>
          </p:cNvPr>
          <p:cNvSpPr/>
          <p:nvPr/>
        </p:nvSpPr>
        <p:spPr>
          <a:xfrm>
            <a:off x="4597874" y="3751990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90A54C9-CB1B-442C-93AB-096116AFC8E0}"/>
              </a:ext>
            </a:extLst>
          </p:cNvPr>
          <p:cNvCxnSpPr/>
          <p:nvPr/>
        </p:nvCxnSpPr>
        <p:spPr>
          <a:xfrm flipH="1">
            <a:off x="5626398" y="3390242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4C9E681-EF4C-42A7-84D2-F60E72032FE6}"/>
              </a:ext>
            </a:extLst>
          </p:cNvPr>
          <p:cNvCxnSpPr/>
          <p:nvPr/>
        </p:nvCxnSpPr>
        <p:spPr>
          <a:xfrm flipH="1">
            <a:off x="5681619" y="375108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40A4BAE-CA12-4405-A8BB-12319E9384DC}"/>
              </a:ext>
            </a:extLst>
          </p:cNvPr>
          <p:cNvSpPr/>
          <p:nvPr/>
        </p:nvSpPr>
        <p:spPr>
          <a:xfrm>
            <a:off x="5892502" y="4221511"/>
            <a:ext cx="8526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6873F45-1343-4F49-8639-B965E2BF318E}"/>
              </a:ext>
            </a:extLst>
          </p:cNvPr>
          <p:cNvSpPr/>
          <p:nvPr/>
        </p:nvSpPr>
        <p:spPr>
          <a:xfrm>
            <a:off x="4690673" y="4240113"/>
            <a:ext cx="11330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1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B27AA1E-15F6-4C48-9EE3-127C493BEC1B}"/>
              </a:ext>
            </a:extLst>
          </p:cNvPr>
          <p:cNvSpPr/>
          <p:nvPr/>
        </p:nvSpPr>
        <p:spPr>
          <a:xfrm>
            <a:off x="5955869" y="5018736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414CA45-8FB6-4659-B9DA-4D167455C319}"/>
                  </a:ext>
                </a:extLst>
              </p:cNvPr>
              <p:cNvSpPr/>
              <p:nvPr/>
            </p:nvSpPr>
            <p:spPr>
              <a:xfrm>
                <a:off x="4806165" y="5078918"/>
                <a:ext cx="1044771" cy="68473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200" i="1" dirty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200" i="1" dirty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200" dirty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200" b="0" i="0" dirty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414CA45-8FB6-4659-B9DA-4D167455C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65" y="5078918"/>
                <a:ext cx="1044771" cy="684739"/>
              </a:xfrm>
              <a:prstGeom prst="rect">
                <a:avLst/>
              </a:prstGeom>
              <a:blipFill>
                <a:blip r:embed="rId2"/>
                <a:stretch>
                  <a:fillRect r="-14535" b="-29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3D38E-20D8-4376-A81A-4ADEC9936D05}"/>
                  </a:ext>
                </a:extLst>
              </p:cNvPr>
              <p:cNvSpPr/>
              <p:nvPr/>
            </p:nvSpPr>
            <p:spPr>
              <a:xfrm>
                <a:off x="6916392" y="5479675"/>
                <a:ext cx="3838851" cy="68473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حلّا المعادلة هما: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 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،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200" i="1" dirty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3D38E-20D8-4376-A81A-4ADEC9936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392" y="5479675"/>
                <a:ext cx="3838851" cy="684739"/>
              </a:xfrm>
              <a:prstGeom prst="rect">
                <a:avLst/>
              </a:prstGeom>
              <a:blipFill>
                <a:blip r:embed="rId3"/>
                <a:stretch>
                  <a:fillRect t="-6250" r="-4769"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210B1B7-2226-4B5A-9135-956372C346FD}"/>
              </a:ext>
            </a:extLst>
          </p:cNvPr>
          <p:cNvGrpSpPr/>
          <p:nvPr/>
        </p:nvGrpSpPr>
        <p:grpSpPr>
          <a:xfrm>
            <a:off x="9437426" y="3696186"/>
            <a:ext cx="465803" cy="584775"/>
            <a:chOff x="11232609" y="3382679"/>
            <a:chExt cx="465803" cy="5847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EE406-C784-462B-9DC1-723A3EE76541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ADC223-6506-4613-88E0-3886AB426E9F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352C65-4EC9-4F96-ACDA-FD993CB3F8B7}"/>
              </a:ext>
            </a:extLst>
          </p:cNvPr>
          <p:cNvGrpSpPr/>
          <p:nvPr/>
        </p:nvGrpSpPr>
        <p:grpSpPr>
          <a:xfrm>
            <a:off x="8405761" y="3643916"/>
            <a:ext cx="465803" cy="584775"/>
            <a:chOff x="11232609" y="3382679"/>
            <a:chExt cx="465803" cy="5847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04EDA5-98F5-40D8-9FCC-CA9C2270909C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31D9C3-B02C-42BB-8CAF-C1274550256C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F327DB-DDD2-4439-B2C2-1A5AC8E1990D}"/>
              </a:ext>
            </a:extLst>
          </p:cNvPr>
          <p:cNvCxnSpPr/>
          <p:nvPr/>
        </p:nvCxnSpPr>
        <p:spPr>
          <a:xfrm flipH="1">
            <a:off x="9583811" y="3352721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A7020B-2652-4557-943E-9DD5DB6D2AAF}"/>
              </a:ext>
            </a:extLst>
          </p:cNvPr>
          <p:cNvCxnSpPr/>
          <p:nvPr/>
        </p:nvCxnSpPr>
        <p:spPr>
          <a:xfrm flipH="1">
            <a:off x="9601148" y="3757251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5EF3B79-7C06-4A7B-8D20-69AA3846FD25}"/>
              </a:ext>
            </a:extLst>
          </p:cNvPr>
          <p:cNvSpPr/>
          <p:nvPr/>
        </p:nvSpPr>
        <p:spPr>
          <a:xfrm>
            <a:off x="9198200" y="4251545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9D5CCA-6674-44A4-A5B8-4798E51ACB77}"/>
              </a:ext>
            </a:extLst>
          </p:cNvPr>
          <p:cNvSpPr/>
          <p:nvPr/>
        </p:nvSpPr>
        <p:spPr>
          <a:xfrm>
            <a:off x="8146773" y="4310296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0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ED01B2-98EF-4E80-B166-A96A0B7AB41C}"/>
              </a:ext>
            </a:extLst>
          </p:cNvPr>
          <p:cNvGrpSpPr/>
          <p:nvPr/>
        </p:nvGrpSpPr>
        <p:grpSpPr>
          <a:xfrm>
            <a:off x="6276137" y="4621919"/>
            <a:ext cx="465803" cy="584775"/>
            <a:chOff x="11232609" y="3382679"/>
            <a:chExt cx="465803" cy="5847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3ED540E-8B17-47A2-B03E-8F4E42EB6D38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6891E0-2950-422B-B88A-A312D1403255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D22C40-BEF5-4F35-A9C0-E140F85528BB}"/>
              </a:ext>
            </a:extLst>
          </p:cNvPr>
          <p:cNvGrpSpPr/>
          <p:nvPr/>
        </p:nvGrpSpPr>
        <p:grpSpPr>
          <a:xfrm>
            <a:off x="5013328" y="4613945"/>
            <a:ext cx="465803" cy="584775"/>
            <a:chOff x="11232609" y="3382679"/>
            <a:chExt cx="465803" cy="58477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4F74C0-DC84-44E3-81A0-A12F62B1D3D4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B082E58-43A8-4921-AC2B-D9A893A66ECF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A1413A1-AC48-42F3-A995-B0A243E3473D}"/>
              </a:ext>
            </a:extLst>
          </p:cNvPr>
          <p:cNvCxnSpPr/>
          <p:nvPr/>
        </p:nvCxnSpPr>
        <p:spPr>
          <a:xfrm flipH="1">
            <a:off x="6422522" y="427845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3B086A0-0A76-4133-A614-5DA25548BEDA}"/>
              </a:ext>
            </a:extLst>
          </p:cNvPr>
          <p:cNvCxnSpPr/>
          <p:nvPr/>
        </p:nvCxnSpPr>
        <p:spPr>
          <a:xfrm flipH="1">
            <a:off x="6439859" y="4682984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D983A20-FC5A-40B2-A80A-28663072FDD4}"/>
              </a:ext>
            </a:extLst>
          </p:cNvPr>
          <p:cNvSpPr txBox="1"/>
          <p:nvPr/>
        </p:nvSpPr>
        <p:spPr>
          <a:xfrm>
            <a:off x="1624863" y="5231258"/>
            <a:ext cx="23138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 كل معادلة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8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7" grpId="0"/>
      <p:bldP spid="60" grpId="0"/>
      <p:bldP spid="52" grpId="0"/>
      <p:bldP spid="53" grpId="0"/>
      <p:bldP spid="56" grpId="0"/>
      <p:bldP spid="58" grpId="0"/>
      <p:bldP spid="59" grpId="0"/>
      <p:bldP spid="66" grpId="0"/>
      <p:bldP spid="69" grpId="0"/>
      <p:bldP spid="70" grpId="0"/>
      <p:bldP spid="115" grpId="0"/>
      <p:bldP spid="116" grpId="0"/>
      <p:bldP spid="119" grpId="0"/>
      <p:bldP spid="120" grpId="0"/>
      <p:bldP spid="129" grpId="0"/>
      <p:bldP spid="130" grpId="0"/>
      <p:bldP spid="131" grpId="0"/>
      <p:bldP spid="47" grpId="0"/>
      <p:bldP spid="48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75C4707-34B7-4E22-9214-218F4C9C6297}"/>
              </a:ext>
            </a:extLst>
          </p:cNvPr>
          <p:cNvSpPr/>
          <p:nvPr/>
        </p:nvSpPr>
        <p:spPr>
          <a:xfrm>
            <a:off x="2280498" y="272653"/>
            <a:ext cx="7683280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تمثيل ارتفاع سهم بالمعادلة  ل = -١٦ن</a:t>
            </a:r>
            <a:r>
              <a:rPr lang="ar-BH" sz="3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+ 32ن </a:t>
            </a:r>
          </a:p>
          <a:p>
            <a:pPr algn="r" rtl="1"/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حيث (ل) الارتفاع بالأمتار، (ن) الزمن بالثواني. إذا أهمل ارتفاع رامي السهام، بعد كم ثانية يصل السهم إلى الأرض بعد إطلاقه؟</a:t>
            </a:r>
            <a:endParaRPr lang="en-US" altLang="en-US" sz="3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E27A9-FE41-4A16-BF94-D1C7A5C1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9733" y="236608"/>
            <a:ext cx="1922976" cy="164175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16A429-F974-4B57-8BD8-D8AE46B9875E}"/>
              </a:ext>
            </a:extLst>
          </p:cNvPr>
          <p:cNvCxnSpPr>
            <a:cxnSpLocks/>
          </p:cNvCxnSpPr>
          <p:nvPr/>
        </p:nvCxnSpPr>
        <p:spPr>
          <a:xfrm>
            <a:off x="4151609" y="2333814"/>
            <a:ext cx="0" cy="376953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مربع نص 30">
            <a:extLst>
              <a:ext uri="{FF2B5EF4-FFF2-40B4-BE49-F238E27FC236}">
                <a16:creationId xmlns:a16="http://schemas.microsoft.com/office/drawing/2014/main" id="{C6144D8A-C029-4284-AF9F-20CE4F813157}"/>
              </a:ext>
            </a:extLst>
          </p:cNvPr>
          <p:cNvSpPr txBox="1"/>
          <p:nvPr/>
        </p:nvSpPr>
        <p:spPr>
          <a:xfrm>
            <a:off x="1443217" y="2333814"/>
            <a:ext cx="26172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المعادلة الأصلية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D2BF487-7726-4FD8-9573-CE17C533A92E}"/>
              </a:ext>
            </a:extLst>
          </p:cNvPr>
          <p:cNvSpPr/>
          <p:nvPr/>
        </p:nvSpPr>
        <p:spPr>
          <a:xfrm>
            <a:off x="6223549" y="1920363"/>
            <a:ext cx="27827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= -١٦ن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+ 32ن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مربع نص 30">
            <a:extLst>
              <a:ext uri="{FF2B5EF4-FFF2-40B4-BE49-F238E27FC236}">
                <a16:creationId xmlns:a16="http://schemas.microsoft.com/office/drawing/2014/main" id="{F9223783-3104-43A3-A1D9-0DE1CAF3AE2B}"/>
              </a:ext>
            </a:extLst>
          </p:cNvPr>
          <p:cNvSpPr txBox="1"/>
          <p:nvPr/>
        </p:nvSpPr>
        <p:spPr>
          <a:xfrm>
            <a:off x="217722" y="3050880"/>
            <a:ext cx="38517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عندما يصل السهم إلى الأرض </a:t>
            </a:r>
            <a:r>
              <a:rPr lang="ar-BH" dirty="0">
                <a:solidFill>
                  <a:srgbClr val="FF0000"/>
                </a:solidFill>
              </a:rPr>
              <a:t>ل = 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AF2E28-30BC-4D28-ABF1-06CDE123A103}"/>
              </a:ext>
            </a:extLst>
          </p:cNvPr>
          <p:cNvSpPr/>
          <p:nvPr/>
        </p:nvSpPr>
        <p:spPr>
          <a:xfrm>
            <a:off x="6281198" y="2434727"/>
            <a:ext cx="27827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-١٦ن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+ 32ن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ربع نص 30">
            <a:extLst>
              <a:ext uri="{FF2B5EF4-FFF2-40B4-BE49-F238E27FC236}">
                <a16:creationId xmlns:a16="http://schemas.microsoft.com/office/drawing/2014/main" id="{F766FC37-E1DA-4649-9B10-F677FE497271}"/>
              </a:ext>
            </a:extLst>
          </p:cNvPr>
          <p:cNvSpPr txBox="1"/>
          <p:nvPr/>
        </p:nvSpPr>
        <p:spPr>
          <a:xfrm>
            <a:off x="396154" y="3659049"/>
            <a:ext cx="37164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0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بإخراج (ع.م.أ)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48CA5D-CA57-4015-8D4D-93907E800C89}"/>
              </a:ext>
            </a:extLst>
          </p:cNvPr>
          <p:cNvSpPr/>
          <p:nvPr/>
        </p:nvSpPr>
        <p:spPr>
          <a:xfrm>
            <a:off x="5643905" y="2991079"/>
            <a:ext cx="33820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4ن (-4ن + 8)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135E246-6D99-49CF-AD42-9D1B4064B4A8}"/>
              </a:ext>
            </a:extLst>
          </p:cNvPr>
          <p:cNvSpPr txBox="1"/>
          <p:nvPr/>
        </p:nvSpPr>
        <p:spPr>
          <a:xfrm>
            <a:off x="409212" y="4368020"/>
            <a:ext cx="368029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نساوي  كل عامل بالصفر باستعمال خاصية الضرب الصفري</a:t>
            </a:r>
            <a:endParaRPr lang="en-US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9E3D958-B348-4AE6-9C79-FECFFB96B83A}"/>
              </a:ext>
            </a:extLst>
          </p:cNvPr>
          <p:cNvCxnSpPr>
            <a:cxnSpLocks/>
          </p:cNvCxnSpPr>
          <p:nvPr/>
        </p:nvCxnSpPr>
        <p:spPr>
          <a:xfrm>
            <a:off x="7536519" y="4151048"/>
            <a:ext cx="0" cy="12973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95EEA223-8C93-42A1-99C2-FBFCA7090E21}"/>
              </a:ext>
            </a:extLst>
          </p:cNvPr>
          <p:cNvSpPr/>
          <p:nvPr/>
        </p:nvSpPr>
        <p:spPr>
          <a:xfrm>
            <a:off x="7184281" y="3504717"/>
            <a:ext cx="5951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1DE3615-FD7F-44F7-810B-0D1614DA883B}"/>
              </a:ext>
            </a:extLst>
          </p:cNvPr>
          <p:cNvSpPr/>
          <p:nvPr/>
        </p:nvSpPr>
        <p:spPr>
          <a:xfrm>
            <a:off x="7930650" y="3551101"/>
            <a:ext cx="15417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ن  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102738F-4765-4C79-B3C5-DAA3989BC113}"/>
              </a:ext>
            </a:extLst>
          </p:cNvPr>
          <p:cNvSpPr/>
          <p:nvPr/>
        </p:nvSpPr>
        <p:spPr>
          <a:xfrm>
            <a:off x="4265883" y="3575193"/>
            <a:ext cx="23492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-4ن   +   8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CA4122-F787-4602-B436-4F927E9A91F4}"/>
              </a:ext>
            </a:extLst>
          </p:cNvPr>
          <p:cNvSpPr/>
          <p:nvPr/>
        </p:nvSpPr>
        <p:spPr>
          <a:xfrm>
            <a:off x="4902309" y="4018555"/>
            <a:ext cx="818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8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331ABB9-993E-4CDF-BE93-979FCC79A515}"/>
              </a:ext>
            </a:extLst>
          </p:cNvPr>
          <p:cNvSpPr/>
          <p:nvPr/>
        </p:nvSpPr>
        <p:spPr>
          <a:xfrm>
            <a:off x="4173085" y="4027576"/>
            <a:ext cx="8584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8</a:t>
            </a:r>
            <a:endParaRPr lang="en-US" altLang="en-US" sz="32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B21E378-81F0-4707-B1B4-CADBE005BFB5}"/>
              </a:ext>
            </a:extLst>
          </p:cNvPr>
          <p:cNvCxnSpPr/>
          <p:nvPr/>
        </p:nvCxnSpPr>
        <p:spPr>
          <a:xfrm flipH="1">
            <a:off x="5189638" y="3665828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3427B2F-3DC9-4960-A6E6-7D6AFD69F1BB}"/>
              </a:ext>
            </a:extLst>
          </p:cNvPr>
          <p:cNvCxnSpPr/>
          <p:nvPr/>
        </p:nvCxnSpPr>
        <p:spPr>
          <a:xfrm flipH="1">
            <a:off x="5217133" y="4058821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517E689-A8D2-4343-8EFF-BBA28166F490}"/>
              </a:ext>
            </a:extLst>
          </p:cNvPr>
          <p:cNvSpPr/>
          <p:nvPr/>
        </p:nvSpPr>
        <p:spPr>
          <a:xfrm>
            <a:off x="5467713" y="4497097"/>
            <a:ext cx="8526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-4ن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BB55E4E-F078-4903-9981-27F231571387}"/>
              </a:ext>
            </a:extLst>
          </p:cNvPr>
          <p:cNvSpPr/>
          <p:nvPr/>
        </p:nvSpPr>
        <p:spPr>
          <a:xfrm>
            <a:off x="4473137" y="4515699"/>
            <a:ext cx="9257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-8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F1E203-4800-403D-919C-D7D9E1590749}"/>
              </a:ext>
            </a:extLst>
          </p:cNvPr>
          <p:cNvSpPr/>
          <p:nvPr/>
        </p:nvSpPr>
        <p:spPr>
          <a:xfrm>
            <a:off x="5531080" y="5217203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1223AC5-1D34-4C8B-97AC-6DFFF6F2D9FB}"/>
              </a:ext>
            </a:extLst>
          </p:cNvPr>
          <p:cNvSpPr/>
          <p:nvPr/>
        </p:nvSpPr>
        <p:spPr>
          <a:xfrm>
            <a:off x="4381376" y="5277385"/>
            <a:ext cx="104477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</a:t>
            </a:r>
            <a:endParaRPr lang="en-US" alt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FA3C323-FA57-4752-B9E9-669A4105F14F}"/>
              </a:ext>
            </a:extLst>
          </p:cNvPr>
          <p:cNvSpPr/>
          <p:nvPr/>
        </p:nvSpPr>
        <p:spPr>
          <a:xfrm>
            <a:off x="5547366" y="5665672"/>
            <a:ext cx="58080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يصل السهم إلى الأرض بعد إطلاقه بِـ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ثانية.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A23E259-6274-4971-83CB-E88AD4D8EECD}"/>
              </a:ext>
            </a:extLst>
          </p:cNvPr>
          <p:cNvGrpSpPr/>
          <p:nvPr/>
        </p:nvGrpSpPr>
        <p:grpSpPr>
          <a:xfrm>
            <a:off x="9012637" y="3971772"/>
            <a:ext cx="465803" cy="584775"/>
            <a:chOff x="11232609" y="3382679"/>
            <a:chExt cx="465803" cy="58477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0395C22-F3AF-4AA9-87DA-C42A5DB503E3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14E805D-C156-4F85-945C-105B8535878B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63DAB5-2523-43D3-8059-10BD913AFAD6}"/>
              </a:ext>
            </a:extLst>
          </p:cNvPr>
          <p:cNvGrpSpPr/>
          <p:nvPr/>
        </p:nvGrpSpPr>
        <p:grpSpPr>
          <a:xfrm>
            <a:off x="8061350" y="3908422"/>
            <a:ext cx="465803" cy="584775"/>
            <a:chOff x="11232609" y="3382679"/>
            <a:chExt cx="465803" cy="58477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792759B-D7E0-48B5-A144-1C91B7C27326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5E6103-966D-4C06-AA44-76AF56A7545B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B0F29-954D-4D00-8946-7145664576AE}"/>
              </a:ext>
            </a:extLst>
          </p:cNvPr>
          <p:cNvCxnSpPr/>
          <p:nvPr/>
        </p:nvCxnSpPr>
        <p:spPr>
          <a:xfrm flipH="1">
            <a:off x="9159022" y="3628307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8A52E16-51FB-46E6-BF8F-58DF2231DFE5}"/>
              </a:ext>
            </a:extLst>
          </p:cNvPr>
          <p:cNvCxnSpPr/>
          <p:nvPr/>
        </p:nvCxnSpPr>
        <p:spPr>
          <a:xfrm flipH="1">
            <a:off x="9176359" y="4032837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C60180C-3C96-46BB-875E-7B070B4B0C95}"/>
              </a:ext>
            </a:extLst>
          </p:cNvPr>
          <p:cNvSpPr/>
          <p:nvPr/>
        </p:nvSpPr>
        <p:spPr>
          <a:xfrm>
            <a:off x="8773411" y="4527131"/>
            <a:ext cx="4658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2998B6B-016B-4B47-8E8C-2E9CB6ACE016}"/>
              </a:ext>
            </a:extLst>
          </p:cNvPr>
          <p:cNvSpPr/>
          <p:nvPr/>
        </p:nvSpPr>
        <p:spPr>
          <a:xfrm>
            <a:off x="7721984" y="4585882"/>
            <a:ext cx="1044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0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174C433-581C-425C-844E-AC36046A78E0}"/>
              </a:ext>
            </a:extLst>
          </p:cNvPr>
          <p:cNvGrpSpPr/>
          <p:nvPr/>
        </p:nvGrpSpPr>
        <p:grpSpPr>
          <a:xfrm>
            <a:off x="5851348" y="4897505"/>
            <a:ext cx="465803" cy="584775"/>
            <a:chOff x="11232609" y="3382679"/>
            <a:chExt cx="465803" cy="584775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319BE12-A544-4D69-80C9-AEDB757350CC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67F2208-7E81-42A8-B0AD-5FC3419BC252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E14E59B-75AC-48CF-B57E-DCB18080E927}"/>
              </a:ext>
            </a:extLst>
          </p:cNvPr>
          <p:cNvGrpSpPr/>
          <p:nvPr/>
        </p:nvGrpSpPr>
        <p:grpSpPr>
          <a:xfrm>
            <a:off x="4522437" y="4889531"/>
            <a:ext cx="465803" cy="584775"/>
            <a:chOff x="11232609" y="3382679"/>
            <a:chExt cx="465803" cy="58477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C567173-3DD8-4878-BDBF-7BCEC06DEAB0}"/>
                </a:ext>
              </a:extLst>
            </p:cNvPr>
            <p:cNvSpPr/>
            <p:nvPr/>
          </p:nvSpPr>
          <p:spPr>
            <a:xfrm>
              <a:off x="11232609" y="3382679"/>
              <a:ext cx="46580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C6D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-4</a:t>
              </a:r>
              <a:endParaRPr lang="en-US" altLang="en-US" sz="32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D0A7049-2B93-4F62-AD1B-B78186C75416}"/>
                </a:ext>
              </a:extLst>
            </p:cNvPr>
            <p:cNvCxnSpPr/>
            <p:nvPr/>
          </p:nvCxnSpPr>
          <p:spPr>
            <a:xfrm flipH="1">
              <a:off x="11332509" y="3453106"/>
              <a:ext cx="349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6603EB6-48D2-47E7-90A8-B1119BFF6441}"/>
              </a:ext>
            </a:extLst>
          </p:cNvPr>
          <p:cNvCxnSpPr/>
          <p:nvPr/>
        </p:nvCxnSpPr>
        <p:spPr>
          <a:xfrm flipH="1">
            <a:off x="5997733" y="4554040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92A71F6-C843-4EA6-8B58-21418D0E3AFD}"/>
              </a:ext>
            </a:extLst>
          </p:cNvPr>
          <p:cNvCxnSpPr/>
          <p:nvPr/>
        </p:nvCxnSpPr>
        <p:spPr>
          <a:xfrm flipH="1">
            <a:off x="6015070" y="4958570"/>
            <a:ext cx="284177" cy="341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B294564-6DB6-4DFD-B64B-20F89F02411A}"/>
              </a:ext>
            </a:extLst>
          </p:cNvPr>
          <p:cNvSpPr txBox="1"/>
          <p:nvPr/>
        </p:nvSpPr>
        <p:spPr>
          <a:xfrm>
            <a:off x="1615209" y="5465617"/>
            <a:ext cx="23138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 كل معادلة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92" grpId="0"/>
      <p:bldP spid="94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5" grpId="0"/>
      <p:bldP spid="114" grpId="0"/>
      <p:bldP spid="121" grpId="0"/>
      <p:bldP spid="1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449172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202064-19C5-4D2A-818D-63377D879A52}"/>
                  </a:ext>
                </a:extLst>
              </p:cNvPr>
              <p:cNvSpPr/>
              <p:nvPr/>
            </p:nvSpPr>
            <p:spPr>
              <a:xfrm>
                <a:off x="380002" y="5443777"/>
                <a:ext cx="15479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   ،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solidFill>
                    <a:srgbClr val="FF00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202064-19C5-4D2A-818D-63377D87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02" y="5443777"/>
                <a:ext cx="1547947" cy="646331"/>
              </a:xfrm>
              <a:prstGeom prst="rect">
                <a:avLst/>
              </a:prstGeom>
              <a:blipFill>
                <a:blip r:embed="rId2"/>
                <a:stretch>
                  <a:fillRect t="-12264" r="-1259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FC8EE2E-031B-458F-9AAF-28D079244015}"/>
              </a:ext>
            </a:extLst>
          </p:cNvPr>
          <p:cNvSpPr txBox="1"/>
          <p:nvPr/>
        </p:nvSpPr>
        <p:spPr>
          <a:xfrm>
            <a:off x="2324558" y="440540"/>
            <a:ext cx="71468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تمثيل قفزة أرنب بالمعادلة ل = ٢٥ن – 50ن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حيث تمثل (ل) ارتفاع القفزة بالسنتيمتر، و(ن) الزمن بالثواني. أوجد قيمة ن عندما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= صفرًا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449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60، 61، 62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3300984" y="586276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300984" y="2680252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605182" y="19148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00880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6" y="920022"/>
            <a:ext cx="6070508" cy="51448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باستعمال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يعني كتابة كثيرة الحدود على صورة حاصل ضرب عاملين، أحدهما </a:t>
            </a:r>
            <a:r>
              <a:rPr lang="ar-BH" sz="44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العامل المشترك الأكبر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لوحيدات الحد. </a:t>
            </a:r>
          </a:p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ولإيجاد العامل الآخر يُقسم كل حد في كثيرة الحدود على العامل المشترك الأكبر. </a:t>
            </a:r>
          </a:p>
          <a:p>
            <a:pPr algn="r" rtl="1"/>
            <a:endParaRPr lang="hi-IN" alt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033" y="260357"/>
            <a:ext cx="372973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 rtl="1"/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بخاصية التوزيع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43562B7-DD82-4635-A79D-AEE9C796A967}"/>
              </a:ext>
            </a:extLst>
          </p:cNvPr>
          <p:cNvSpPr/>
          <p:nvPr/>
        </p:nvSpPr>
        <p:spPr>
          <a:xfrm>
            <a:off x="6282827" y="3978616"/>
            <a:ext cx="11050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ص )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06C74-2CEB-49A2-B2F8-1C0ED74DA988}"/>
              </a:ext>
            </a:extLst>
          </p:cNvPr>
          <p:cNvSpPr/>
          <p:nvPr/>
        </p:nvSpPr>
        <p:spPr>
          <a:xfrm>
            <a:off x="6321918" y="3980233"/>
            <a:ext cx="10771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ص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FD7C95-7A48-43B9-8EEA-1828C9704C50}"/>
              </a:ext>
            </a:extLst>
          </p:cNvPr>
          <p:cNvSpPr/>
          <p:nvPr/>
        </p:nvSpPr>
        <p:spPr>
          <a:xfrm>
            <a:off x="7195331" y="3979787"/>
            <a:ext cx="42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027532-9D9C-4416-BA12-CF85B00A82E9}"/>
              </a:ext>
            </a:extLst>
          </p:cNvPr>
          <p:cNvSpPr/>
          <p:nvPr/>
        </p:nvSpPr>
        <p:spPr>
          <a:xfrm>
            <a:off x="8891660" y="3930836"/>
            <a:ext cx="41581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4B5597-0972-4844-9743-1666101FCE21}"/>
              </a:ext>
            </a:extLst>
          </p:cNvPr>
          <p:cNvSpPr/>
          <p:nvPr/>
        </p:nvSpPr>
        <p:spPr>
          <a:xfrm>
            <a:off x="8923162" y="3933342"/>
            <a:ext cx="3951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080C8-60ED-40D9-A8C8-DCDACE12C8A4}"/>
              </a:ext>
            </a:extLst>
          </p:cNvPr>
          <p:cNvSpPr/>
          <p:nvPr/>
        </p:nvSpPr>
        <p:spPr>
          <a:xfrm>
            <a:off x="7209254" y="3978616"/>
            <a:ext cx="4294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5DD0B-9B11-4BDB-B896-337855CCD399}"/>
              </a:ext>
            </a:extLst>
          </p:cNvPr>
          <p:cNvSpPr/>
          <p:nvPr/>
        </p:nvSpPr>
        <p:spPr>
          <a:xfrm>
            <a:off x="7901329" y="3930836"/>
            <a:ext cx="11203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(5س)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534605-3363-43DB-B8F4-755A39B62DEC}"/>
              </a:ext>
            </a:extLst>
          </p:cNvPr>
          <p:cNvSpPr/>
          <p:nvPr/>
        </p:nvSpPr>
        <p:spPr>
          <a:xfrm>
            <a:off x="9756036" y="1355280"/>
            <a:ext cx="251886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9F49C2-D82E-47AA-8651-2FC8472F312D}"/>
              </a:ext>
            </a:extLst>
          </p:cNvPr>
          <p:cNvSpPr/>
          <p:nvPr/>
        </p:nvSpPr>
        <p:spPr>
          <a:xfrm>
            <a:off x="9744992" y="1991254"/>
            <a:ext cx="260087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944367" y="280435"/>
            <a:ext cx="6887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– 3ص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1F66752-5314-4F21-90D0-3C377DC96D16}"/>
              </a:ext>
            </a:extLst>
          </p:cNvPr>
          <p:cNvCxnSpPr>
            <a:cxnSpLocks/>
          </p:cNvCxnSpPr>
          <p:nvPr/>
        </p:nvCxnSpPr>
        <p:spPr>
          <a:xfrm>
            <a:off x="5148273" y="1263834"/>
            <a:ext cx="0" cy="433033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مربع نص 30">
            <a:extLst>
              <a:ext uri="{FF2B5EF4-FFF2-40B4-BE49-F238E27FC236}">
                <a16:creationId xmlns:a16="http://schemas.microsoft.com/office/drawing/2014/main" id="{451F7529-2765-453B-93FD-F9C021735382}"/>
              </a:ext>
            </a:extLst>
          </p:cNvPr>
          <p:cNvSpPr txBox="1"/>
          <p:nvPr/>
        </p:nvSpPr>
        <p:spPr>
          <a:xfrm>
            <a:off x="1985817" y="1338801"/>
            <a:ext cx="306521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حدّ تحليلًا تامًا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مربع نص 30">
            <a:extLst>
              <a:ext uri="{FF2B5EF4-FFF2-40B4-BE49-F238E27FC236}">
                <a16:creationId xmlns:a16="http://schemas.microsoft.com/office/drawing/2014/main" id="{C7C541A1-99B4-433D-AB24-ACC5E0F030EB}"/>
              </a:ext>
            </a:extLst>
          </p:cNvPr>
          <p:cNvSpPr txBox="1"/>
          <p:nvPr/>
        </p:nvSpPr>
        <p:spPr>
          <a:xfrm>
            <a:off x="856663" y="2074911"/>
            <a:ext cx="41542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نحدد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526A92-5A9F-4ACA-84A6-7CDE775F38CF}"/>
              </a:ext>
            </a:extLst>
          </p:cNvPr>
          <p:cNvSpPr/>
          <p:nvPr/>
        </p:nvSpPr>
        <p:spPr>
          <a:xfrm>
            <a:off x="8273593" y="1214195"/>
            <a:ext cx="9802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1192C-C61E-4F75-8CDA-6444E945851C}"/>
              </a:ext>
            </a:extLst>
          </p:cNvPr>
          <p:cNvSpPr/>
          <p:nvPr/>
        </p:nvSpPr>
        <p:spPr>
          <a:xfrm>
            <a:off x="10019938" y="121318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    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CC49BD-24FC-4336-B4C4-092138C2714E}"/>
              </a:ext>
            </a:extLst>
          </p:cNvPr>
          <p:cNvSpPr/>
          <p:nvPr/>
        </p:nvSpPr>
        <p:spPr>
          <a:xfrm>
            <a:off x="9021635" y="1213182"/>
            <a:ext cx="10531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× 5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CCF8C2-B125-46D9-9C3E-B2AA34379A3C}"/>
              </a:ext>
            </a:extLst>
          </p:cNvPr>
          <p:cNvSpPr/>
          <p:nvPr/>
        </p:nvSpPr>
        <p:spPr>
          <a:xfrm>
            <a:off x="9831642" y="1879667"/>
            <a:ext cx="1506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1D9121-2399-4C01-80E3-64DE490BDDA8}"/>
              </a:ext>
            </a:extLst>
          </p:cNvPr>
          <p:cNvSpPr/>
          <p:nvPr/>
        </p:nvSpPr>
        <p:spPr>
          <a:xfrm>
            <a:off x="8891661" y="1847247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B54287-3210-427C-A933-2D65F328E788}"/>
              </a:ext>
            </a:extLst>
          </p:cNvPr>
          <p:cNvSpPr/>
          <p:nvPr/>
        </p:nvSpPr>
        <p:spPr>
          <a:xfrm>
            <a:off x="9591441" y="1879667"/>
            <a:ext cx="46123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30">
            <a:extLst>
              <a:ext uri="{FF2B5EF4-FFF2-40B4-BE49-F238E27FC236}">
                <a16:creationId xmlns:a16="http://schemas.microsoft.com/office/drawing/2014/main" id="{0E904D2F-37EE-4BEB-B03C-D894AA89C8D3}"/>
              </a:ext>
            </a:extLst>
          </p:cNvPr>
          <p:cNvSpPr txBox="1"/>
          <p:nvPr/>
        </p:nvSpPr>
        <p:spPr>
          <a:xfrm>
            <a:off x="89850" y="2889988"/>
            <a:ext cx="499624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(ع.م.أ) هو حاصل ضرب العوامل الأولية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0DF15-7FE3-4CC6-8106-1B12A6C0D9D1}"/>
              </a:ext>
            </a:extLst>
          </p:cNvPr>
          <p:cNvSpPr/>
          <p:nvPr/>
        </p:nvSpPr>
        <p:spPr>
          <a:xfrm>
            <a:off x="10074803" y="2754028"/>
            <a:ext cx="12811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ع.م.أ  =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32989D-8604-484B-BD42-AF43425290B2}"/>
              </a:ext>
            </a:extLst>
          </p:cNvPr>
          <p:cNvSpPr/>
          <p:nvPr/>
        </p:nvSpPr>
        <p:spPr>
          <a:xfrm>
            <a:off x="9670832" y="2781007"/>
            <a:ext cx="3491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12712-519C-4DDE-8AC1-2E3FFE9D5261}"/>
              </a:ext>
            </a:extLst>
          </p:cNvPr>
          <p:cNvSpPr txBox="1"/>
          <p:nvPr/>
        </p:nvSpPr>
        <p:spPr>
          <a:xfrm>
            <a:off x="680125" y="4056453"/>
            <a:ext cx="4343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نُعيد كتابة كل حدّ باستعمال (ع .م. أ)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CEFFC5-6405-42D7-A7CF-ABF3841BC855}"/>
              </a:ext>
            </a:extLst>
          </p:cNvPr>
          <p:cNvSpPr txBox="1"/>
          <p:nvPr/>
        </p:nvSpPr>
        <p:spPr>
          <a:xfrm>
            <a:off x="9235625" y="3963256"/>
            <a:ext cx="2247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15س – 3ص =</a:t>
            </a:r>
            <a:endParaRPr lang="en-US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CB1459-A2D0-4448-B7B6-5EA277267E1A}"/>
              </a:ext>
            </a:extLst>
          </p:cNvPr>
          <p:cNvSpPr/>
          <p:nvPr/>
        </p:nvSpPr>
        <p:spPr>
          <a:xfrm>
            <a:off x="7870306" y="3928330"/>
            <a:ext cx="11431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(5س)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E1061B-721D-48A9-9E7A-C2539F45114A}"/>
              </a:ext>
            </a:extLst>
          </p:cNvPr>
          <p:cNvSpPr txBox="1"/>
          <p:nvPr/>
        </p:nvSpPr>
        <p:spPr>
          <a:xfrm>
            <a:off x="9235625" y="4784337"/>
            <a:ext cx="428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3C7546-FB39-493F-96F6-7AF865B8C614}"/>
              </a:ext>
            </a:extLst>
          </p:cNvPr>
          <p:cNvSpPr txBox="1"/>
          <p:nvPr/>
        </p:nvSpPr>
        <p:spPr>
          <a:xfrm>
            <a:off x="7014287" y="4784337"/>
            <a:ext cx="1827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(5س – ص ) 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25451D-8754-4F58-8BD7-6A6D8AC1E037}"/>
              </a:ext>
            </a:extLst>
          </p:cNvPr>
          <p:cNvSpPr txBox="1"/>
          <p:nvPr/>
        </p:nvSpPr>
        <p:spPr>
          <a:xfrm>
            <a:off x="1487279" y="4878319"/>
            <a:ext cx="35286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نحلّل باستعمال خاصية التوزيع.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8AA663-D1F0-4BFA-8CB4-DE0A025FD7B5}"/>
              </a:ext>
            </a:extLst>
          </p:cNvPr>
          <p:cNvSpPr/>
          <p:nvPr/>
        </p:nvSpPr>
        <p:spPr>
          <a:xfrm>
            <a:off x="7374544" y="3994897"/>
            <a:ext cx="6744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1211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00274 0.1266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631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3581 0.1217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608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1485 0.1273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636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4987 0.1185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592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7" grpId="0"/>
      <p:bldP spid="37" grpId="1"/>
      <p:bldP spid="37" grpId="2"/>
      <p:bldP spid="51" grpId="0"/>
      <p:bldP spid="49" grpId="0"/>
      <p:bldP spid="34" grpId="0"/>
      <p:bldP spid="34" grpId="1"/>
      <p:bldP spid="36" grpId="0"/>
      <p:bldP spid="36" grpId="1"/>
      <p:bldP spid="36" grpId="2"/>
      <p:bldP spid="50" grpId="0"/>
      <p:bldP spid="20" grpId="0" animBg="1"/>
      <p:bldP spid="21" grpId="0" animBg="1"/>
      <p:bldP spid="97" grpId="0"/>
      <p:bldP spid="99" grpId="0"/>
      <p:bldP spid="38" grpId="0"/>
      <p:bldP spid="39" grpId="0"/>
      <p:bldP spid="40" grpId="0"/>
      <p:bldP spid="42" grpId="0"/>
      <p:bldP spid="43" grpId="0"/>
      <p:bldP spid="44" grpId="0"/>
      <p:bldP spid="25" grpId="0"/>
      <p:bldP spid="26" grpId="0"/>
      <p:bldP spid="27" grpId="0"/>
      <p:bldP spid="31" grpId="0"/>
      <p:bldP spid="33" grpId="0"/>
      <p:bldP spid="35" grpId="0"/>
      <p:bldP spid="35" grpId="1"/>
      <p:bldP spid="35" grpId="2"/>
      <p:bldP spid="41" grpId="0"/>
      <p:bldP spid="45" grpId="0"/>
      <p:bldP spid="54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43562B7-DD82-4635-A79D-AEE9C796A967}"/>
              </a:ext>
            </a:extLst>
          </p:cNvPr>
          <p:cNvSpPr/>
          <p:nvPr/>
        </p:nvSpPr>
        <p:spPr>
          <a:xfrm>
            <a:off x="5771566" y="3974912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( 2 )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06C74-2CEB-49A2-B2F8-1C0ED74DA988}"/>
              </a:ext>
            </a:extLst>
          </p:cNvPr>
          <p:cNvSpPr/>
          <p:nvPr/>
        </p:nvSpPr>
        <p:spPr>
          <a:xfrm>
            <a:off x="5495609" y="3977252"/>
            <a:ext cx="11431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( 2 )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FD7C95-7A48-43B9-8EEA-1828C9704C50}"/>
              </a:ext>
            </a:extLst>
          </p:cNvPr>
          <p:cNvSpPr/>
          <p:nvPr/>
        </p:nvSpPr>
        <p:spPr>
          <a:xfrm>
            <a:off x="6475875" y="3976082"/>
            <a:ext cx="10853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+ 9ص</a:t>
            </a:r>
            <a:endParaRPr lang="en-US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027532-9D9C-4416-BA12-CF85B00A82E9}"/>
              </a:ext>
            </a:extLst>
          </p:cNvPr>
          <p:cNvSpPr/>
          <p:nvPr/>
        </p:nvSpPr>
        <p:spPr>
          <a:xfrm>
            <a:off x="8456548" y="3930836"/>
            <a:ext cx="8509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9ص</a:t>
            </a:r>
            <a:endParaRPr lang="en-US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4B5597-0972-4844-9743-1666101FCE21}"/>
              </a:ext>
            </a:extLst>
          </p:cNvPr>
          <p:cNvSpPr/>
          <p:nvPr/>
        </p:nvSpPr>
        <p:spPr>
          <a:xfrm>
            <a:off x="8453974" y="3933342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080C8-60ED-40D9-A8C8-DCDACE12C8A4}"/>
              </a:ext>
            </a:extLst>
          </p:cNvPr>
          <p:cNvSpPr/>
          <p:nvPr/>
        </p:nvSpPr>
        <p:spPr>
          <a:xfrm>
            <a:off x="6420435" y="3977252"/>
            <a:ext cx="11431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+ 9ص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5DD0B-9B11-4BDB-B896-337855CCD399}"/>
              </a:ext>
            </a:extLst>
          </p:cNvPr>
          <p:cNvSpPr/>
          <p:nvPr/>
        </p:nvSpPr>
        <p:spPr>
          <a:xfrm>
            <a:off x="7476980" y="3916706"/>
            <a:ext cx="11203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(3ص)</a:t>
            </a:r>
            <a:endParaRPr lang="en-US" altLang="en-US" sz="36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45DBD1-56FB-4DB3-A053-585D6F937B66}"/>
              </a:ext>
            </a:extLst>
          </p:cNvPr>
          <p:cNvSpPr/>
          <p:nvPr/>
        </p:nvSpPr>
        <p:spPr>
          <a:xfrm>
            <a:off x="7918332" y="1362457"/>
            <a:ext cx="458103" cy="3946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533194-B305-474B-AACE-A56B84004FB4}"/>
              </a:ext>
            </a:extLst>
          </p:cNvPr>
          <p:cNvSpPr/>
          <p:nvPr/>
        </p:nvSpPr>
        <p:spPr>
          <a:xfrm>
            <a:off x="7918333" y="2038471"/>
            <a:ext cx="423626" cy="362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534605-3363-43DB-B8F4-755A39B62DEC}"/>
              </a:ext>
            </a:extLst>
          </p:cNvPr>
          <p:cNvSpPr/>
          <p:nvPr/>
        </p:nvSpPr>
        <p:spPr>
          <a:xfrm>
            <a:off x="9795519" y="1326390"/>
            <a:ext cx="251886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9F49C2-D82E-47AA-8651-2FC8472F312D}"/>
              </a:ext>
            </a:extLst>
          </p:cNvPr>
          <p:cNvSpPr/>
          <p:nvPr/>
        </p:nvSpPr>
        <p:spPr>
          <a:xfrm>
            <a:off x="9228387" y="1998824"/>
            <a:ext cx="260087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12AE5-E43B-460A-98B4-0EE65CD48994}"/>
              </a:ext>
            </a:extLst>
          </p:cNvPr>
          <p:cNvSpPr/>
          <p:nvPr/>
        </p:nvSpPr>
        <p:spPr>
          <a:xfrm>
            <a:off x="8749756" y="1325235"/>
            <a:ext cx="214339" cy="362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BC196-55F5-422E-AC71-A70A590ED80D}"/>
              </a:ext>
            </a:extLst>
          </p:cNvPr>
          <p:cNvSpPr/>
          <p:nvPr/>
        </p:nvSpPr>
        <p:spPr>
          <a:xfrm>
            <a:off x="8715630" y="1968779"/>
            <a:ext cx="232277" cy="362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944367" y="280435"/>
            <a:ext cx="6887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٢٧ص</a:t>
            </a:r>
            <a:r>
              <a:rPr lang="ar-BH" sz="40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١٨ص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1F66752-5314-4F21-90D0-3C377DC96D16}"/>
              </a:ext>
            </a:extLst>
          </p:cNvPr>
          <p:cNvCxnSpPr>
            <a:cxnSpLocks/>
          </p:cNvCxnSpPr>
          <p:nvPr/>
        </p:nvCxnSpPr>
        <p:spPr>
          <a:xfrm>
            <a:off x="5148273" y="1263834"/>
            <a:ext cx="0" cy="433033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مربع نص 30">
            <a:extLst>
              <a:ext uri="{FF2B5EF4-FFF2-40B4-BE49-F238E27FC236}">
                <a16:creationId xmlns:a16="http://schemas.microsoft.com/office/drawing/2014/main" id="{451F7529-2765-453B-93FD-F9C021735382}"/>
              </a:ext>
            </a:extLst>
          </p:cNvPr>
          <p:cNvSpPr txBox="1"/>
          <p:nvPr/>
        </p:nvSpPr>
        <p:spPr>
          <a:xfrm>
            <a:off x="2144595" y="1338801"/>
            <a:ext cx="29064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حدّ تحليلًا تامًا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مربع نص 30">
            <a:extLst>
              <a:ext uri="{FF2B5EF4-FFF2-40B4-BE49-F238E27FC236}">
                <a16:creationId xmlns:a16="http://schemas.microsoft.com/office/drawing/2014/main" id="{C7C541A1-99B4-433D-AB24-ACC5E0F030EB}"/>
              </a:ext>
            </a:extLst>
          </p:cNvPr>
          <p:cNvSpPr txBox="1"/>
          <p:nvPr/>
        </p:nvSpPr>
        <p:spPr>
          <a:xfrm>
            <a:off x="856663" y="2074911"/>
            <a:ext cx="41542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نحدد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526A92-5A9F-4ACA-84A6-7CDE775F38CF}"/>
              </a:ext>
            </a:extLst>
          </p:cNvPr>
          <p:cNvSpPr/>
          <p:nvPr/>
        </p:nvSpPr>
        <p:spPr>
          <a:xfrm>
            <a:off x="7044344" y="1213181"/>
            <a:ext cx="16628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1192C-C61E-4F75-8CDA-6444E945851C}"/>
              </a:ext>
            </a:extLst>
          </p:cNvPr>
          <p:cNvSpPr/>
          <p:nvPr/>
        </p:nvSpPr>
        <p:spPr>
          <a:xfrm>
            <a:off x="10019938" y="121318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27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0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    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CC49BD-24FC-4336-B4C4-092138C2714E}"/>
              </a:ext>
            </a:extLst>
          </p:cNvPr>
          <p:cNvSpPr/>
          <p:nvPr/>
        </p:nvSpPr>
        <p:spPr>
          <a:xfrm>
            <a:off x="8411955" y="1213182"/>
            <a:ext cx="16628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× 3 × 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CCF8C2-B125-46D9-9C3E-B2AA34379A3C}"/>
              </a:ext>
            </a:extLst>
          </p:cNvPr>
          <p:cNvSpPr/>
          <p:nvPr/>
        </p:nvSpPr>
        <p:spPr>
          <a:xfrm>
            <a:off x="9831642" y="1879667"/>
            <a:ext cx="1506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١٨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1D9121-2399-4C01-80E3-64DE490BDDA8}"/>
              </a:ext>
            </a:extLst>
          </p:cNvPr>
          <p:cNvSpPr/>
          <p:nvPr/>
        </p:nvSpPr>
        <p:spPr>
          <a:xfrm>
            <a:off x="7832548" y="1856726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B54287-3210-427C-A933-2D65F328E788}"/>
              </a:ext>
            </a:extLst>
          </p:cNvPr>
          <p:cNvSpPr/>
          <p:nvPr/>
        </p:nvSpPr>
        <p:spPr>
          <a:xfrm>
            <a:off x="8546179" y="1879667"/>
            <a:ext cx="1506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3 × 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30">
            <a:extLst>
              <a:ext uri="{FF2B5EF4-FFF2-40B4-BE49-F238E27FC236}">
                <a16:creationId xmlns:a16="http://schemas.microsoft.com/office/drawing/2014/main" id="{0E904D2F-37EE-4BEB-B03C-D894AA89C8D3}"/>
              </a:ext>
            </a:extLst>
          </p:cNvPr>
          <p:cNvSpPr txBox="1"/>
          <p:nvPr/>
        </p:nvSpPr>
        <p:spPr>
          <a:xfrm>
            <a:off x="89850" y="2889988"/>
            <a:ext cx="499624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(ع.م.أ) هو حاصل ضرب العوامل الأولية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0DF15-7FE3-4CC6-8106-1B12A6C0D9D1}"/>
              </a:ext>
            </a:extLst>
          </p:cNvPr>
          <p:cNvSpPr/>
          <p:nvPr/>
        </p:nvSpPr>
        <p:spPr>
          <a:xfrm>
            <a:off x="9875036" y="2779345"/>
            <a:ext cx="12811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ع.م.أ  =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32989D-8604-484B-BD42-AF43425290B2}"/>
              </a:ext>
            </a:extLst>
          </p:cNvPr>
          <p:cNvSpPr/>
          <p:nvPr/>
        </p:nvSpPr>
        <p:spPr>
          <a:xfrm>
            <a:off x="8951286" y="2781007"/>
            <a:ext cx="1068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× 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362D5B-B6F7-43E2-B56C-96000DD21FE6}"/>
              </a:ext>
            </a:extLst>
          </p:cNvPr>
          <p:cNvSpPr/>
          <p:nvPr/>
        </p:nvSpPr>
        <p:spPr>
          <a:xfrm>
            <a:off x="8310730" y="2766877"/>
            <a:ext cx="9320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0592A1-0A38-4CAE-8DE6-B00AEB91F99C}"/>
              </a:ext>
            </a:extLst>
          </p:cNvPr>
          <p:cNvSpPr/>
          <p:nvPr/>
        </p:nvSpPr>
        <p:spPr>
          <a:xfrm>
            <a:off x="9115447" y="3330921"/>
            <a:ext cx="12811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12712-519C-4DDE-8AC1-2E3FFE9D5261}"/>
              </a:ext>
            </a:extLst>
          </p:cNvPr>
          <p:cNvSpPr txBox="1"/>
          <p:nvPr/>
        </p:nvSpPr>
        <p:spPr>
          <a:xfrm>
            <a:off x="680125" y="4056453"/>
            <a:ext cx="4343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نُعيد كتابة كل حدّ باستعمال (ع .م. أ)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CEFFC5-6405-42D7-A7CF-ABF3841BC855}"/>
              </a:ext>
            </a:extLst>
          </p:cNvPr>
          <p:cNvSpPr txBox="1"/>
          <p:nvPr/>
        </p:nvSpPr>
        <p:spPr>
          <a:xfrm>
            <a:off x="9228388" y="3933343"/>
            <a:ext cx="2651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٢٧ص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١٨ص =</a:t>
            </a:r>
            <a:endParaRPr lang="en-US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CB1459-A2D0-4448-B7B6-5EA277267E1A}"/>
              </a:ext>
            </a:extLst>
          </p:cNvPr>
          <p:cNvSpPr/>
          <p:nvPr/>
        </p:nvSpPr>
        <p:spPr>
          <a:xfrm>
            <a:off x="7444106" y="3929060"/>
            <a:ext cx="11431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(3ص)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E1061B-721D-48A9-9E7A-C2539F45114A}"/>
              </a:ext>
            </a:extLst>
          </p:cNvPr>
          <p:cNvSpPr txBox="1"/>
          <p:nvPr/>
        </p:nvSpPr>
        <p:spPr>
          <a:xfrm>
            <a:off x="9242767" y="4831098"/>
            <a:ext cx="428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3C7546-FB39-493F-96F6-7AF865B8C614}"/>
              </a:ext>
            </a:extLst>
          </p:cNvPr>
          <p:cNvSpPr txBox="1"/>
          <p:nvPr/>
        </p:nvSpPr>
        <p:spPr>
          <a:xfrm>
            <a:off x="6953899" y="4776641"/>
            <a:ext cx="1636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(3ص + 2 ) </a:t>
            </a:r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25451D-8754-4F58-8BD7-6A6D8AC1E037}"/>
              </a:ext>
            </a:extLst>
          </p:cNvPr>
          <p:cNvSpPr txBox="1"/>
          <p:nvPr/>
        </p:nvSpPr>
        <p:spPr>
          <a:xfrm>
            <a:off x="1053780" y="4878319"/>
            <a:ext cx="396215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نحلّل باستعمال خاصية التوزيع.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1229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608 0.1166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583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0729 0.1229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13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9375 0.11528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576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7" grpId="0"/>
      <p:bldP spid="37" grpId="1"/>
      <p:bldP spid="37" grpId="2"/>
      <p:bldP spid="51" grpId="0"/>
      <p:bldP spid="49" grpId="0"/>
      <p:bldP spid="34" grpId="0"/>
      <p:bldP spid="34" grpId="1"/>
      <p:bldP spid="36" grpId="0"/>
      <p:bldP spid="36" grpId="1"/>
      <p:bldP spid="36" grpId="2"/>
      <p:bldP spid="50" grpId="0"/>
      <p:bldP spid="46" grpId="0" animBg="1"/>
      <p:bldP spid="48" grpId="0" animBg="1"/>
      <p:bldP spid="20" grpId="0" animBg="1"/>
      <p:bldP spid="21" grpId="0" animBg="1"/>
      <p:bldP spid="22" grpId="0" animBg="1"/>
      <p:bldP spid="23" grpId="0" animBg="1"/>
      <p:bldP spid="97" grpId="0"/>
      <p:bldP spid="99" grpId="0"/>
      <p:bldP spid="38" grpId="0"/>
      <p:bldP spid="39" grpId="0"/>
      <p:bldP spid="40" grpId="0"/>
      <p:bldP spid="42" grpId="0"/>
      <p:bldP spid="43" grpId="0"/>
      <p:bldP spid="44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35" grpId="0"/>
      <p:bldP spid="35" grpId="1"/>
      <p:bldP spid="35" grpId="2"/>
      <p:bldP spid="41" grpId="0"/>
      <p:bldP spid="45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534605-3363-43DB-B8F4-755A39B62DEC}"/>
              </a:ext>
            </a:extLst>
          </p:cNvPr>
          <p:cNvSpPr/>
          <p:nvPr/>
        </p:nvSpPr>
        <p:spPr>
          <a:xfrm>
            <a:off x="8931923" y="1391783"/>
            <a:ext cx="289967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9F49C2-D82E-47AA-8651-2FC8472F312D}"/>
              </a:ext>
            </a:extLst>
          </p:cNvPr>
          <p:cNvSpPr/>
          <p:nvPr/>
        </p:nvSpPr>
        <p:spPr>
          <a:xfrm>
            <a:off x="9467331" y="1917016"/>
            <a:ext cx="260087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12AE5-E43B-460A-98B4-0EE65CD48994}"/>
              </a:ext>
            </a:extLst>
          </p:cNvPr>
          <p:cNvSpPr/>
          <p:nvPr/>
        </p:nvSpPr>
        <p:spPr>
          <a:xfrm>
            <a:off x="7710973" y="1410417"/>
            <a:ext cx="413107" cy="362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BC196-55F5-422E-AC71-A70A590ED80D}"/>
              </a:ext>
            </a:extLst>
          </p:cNvPr>
          <p:cNvSpPr/>
          <p:nvPr/>
        </p:nvSpPr>
        <p:spPr>
          <a:xfrm>
            <a:off x="7865881" y="1973036"/>
            <a:ext cx="346342" cy="362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F278E0-F952-4E9D-B24B-A142EEF7239E}"/>
              </a:ext>
            </a:extLst>
          </p:cNvPr>
          <p:cNvSpPr/>
          <p:nvPr/>
        </p:nvSpPr>
        <p:spPr>
          <a:xfrm>
            <a:off x="9629874" y="2541712"/>
            <a:ext cx="260087" cy="362133"/>
          </a:xfrm>
          <a:prstGeom prst="rect">
            <a:avLst/>
          </a:prstGeom>
          <a:solidFill>
            <a:srgbClr val="F0D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B83E9A2-6C15-468C-B2F5-EB211A16B461}"/>
              </a:ext>
            </a:extLst>
          </p:cNvPr>
          <p:cNvSpPr/>
          <p:nvPr/>
        </p:nvSpPr>
        <p:spPr>
          <a:xfrm>
            <a:off x="8950936" y="2539383"/>
            <a:ext cx="390066" cy="362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353E43-391B-453E-AE3D-328341D39BC5}"/>
              </a:ext>
            </a:extLst>
          </p:cNvPr>
          <p:cNvSpPr/>
          <p:nvPr/>
        </p:nvSpPr>
        <p:spPr>
          <a:xfrm>
            <a:off x="8834110" y="2399614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CC49BD-24FC-4336-B4C4-092138C2714E}"/>
              </a:ext>
            </a:extLst>
          </p:cNvPr>
          <p:cNvSpPr/>
          <p:nvPr/>
        </p:nvSpPr>
        <p:spPr>
          <a:xfrm>
            <a:off x="8344808" y="1296096"/>
            <a:ext cx="1506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 × 2× 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B54287-3210-427C-A933-2D65F328E788}"/>
              </a:ext>
            </a:extLst>
          </p:cNvPr>
          <p:cNvSpPr/>
          <p:nvPr/>
        </p:nvSpPr>
        <p:spPr>
          <a:xfrm>
            <a:off x="8298369" y="1815385"/>
            <a:ext cx="15064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2 × 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15EAF3-F7FF-4867-8A50-245B8B94555C}"/>
              </a:ext>
            </a:extLst>
          </p:cNvPr>
          <p:cNvSpPr/>
          <p:nvPr/>
        </p:nvSpPr>
        <p:spPr>
          <a:xfrm>
            <a:off x="9509769" y="2413030"/>
            <a:ext cx="4300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BA1D94-FFBE-4889-8AC5-202D80BAE3F5}"/>
              </a:ext>
            </a:extLst>
          </p:cNvPr>
          <p:cNvSpPr/>
          <p:nvPr/>
        </p:nvSpPr>
        <p:spPr>
          <a:xfrm>
            <a:off x="8195865" y="2564653"/>
            <a:ext cx="412246" cy="362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6650EB-88F5-4076-AF51-6990D9282B14}"/>
              </a:ext>
            </a:extLst>
          </p:cNvPr>
          <p:cNvSpPr/>
          <p:nvPr/>
        </p:nvSpPr>
        <p:spPr>
          <a:xfrm>
            <a:off x="8049110" y="2395531"/>
            <a:ext cx="8833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45DBD1-56FB-4DB3-A053-585D6F937B66}"/>
              </a:ext>
            </a:extLst>
          </p:cNvPr>
          <p:cNvSpPr/>
          <p:nvPr/>
        </p:nvSpPr>
        <p:spPr>
          <a:xfrm>
            <a:off x="6276681" y="1370763"/>
            <a:ext cx="458103" cy="3946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533194-B305-474B-AACE-A56B84004FB4}"/>
              </a:ext>
            </a:extLst>
          </p:cNvPr>
          <p:cNvSpPr/>
          <p:nvPr/>
        </p:nvSpPr>
        <p:spPr>
          <a:xfrm>
            <a:off x="7077396" y="1975506"/>
            <a:ext cx="423626" cy="362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1219202" y="280435"/>
            <a:ext cx="86124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-4س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– ٨س 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٢س 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1F66752-5314-4F21-90D0-3C377DC96D16}"/>
              </a:ext>
            </a:extLst>
          </p:cNvPr>
          <p:cNvCxnSpPr>
            <a:cxnSpLocks/>
          </p:cNvCxnSpPr>
          <p:nvPr/>
        </p:nvCxnSpPr>
        <p:spPr>
          <a:xfrm>
            <a:off x="3377585" y="1362457"/>
            <a:ext cx="0" cy="433033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مربع نص 30">
            <a:extLst>
              <a:ext uri="{FF2B5EF4-FFF2-40B4-BE49-F238E27FC236}">
                <a16:creationId xmlns:a16="http://schemas.microsoft.com/office/drawing/2014/main" id="{451F7529-2765-453B-93FD-F9C021735382}"/>
              </a:ext>
            </a:extLst>
          </p:cNvPr>
          <p:cNvSpPr txBox="1"/>
          <p:nvPr/>
        </p:nvSpPr>
        <p:spPr>
          <a:xfrm>
            <a:off x="477077" y="1400202"/>
            <a:ext cx="27086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نحلّل كل حدّ تحليلًا تامًا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مربع نص 30">
            <a:extLst>
              <a:ext uri="{FF2B5EF4-FFF2-40B4-BE49-F238E27FC236}">
                <a16:creationId xmlns:a16="http://schemas.microsoft.com/office/drawing/2014/main" id="{C7C541A1-99B4-433D-AB24-ACC5E0F030EB}"/>
              </a:ext>
            </a:extLst>
          </p:cNvPr>
          <p:cNvSpPr txBox="1"/>
          <p:nvPr/>
        </p:nvSpPr>
        <p:spPr>
          <a:xfrm>
            <a:off x="489299" y="2069289"/>
            <a:ext cx="277589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نحدد العوامل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526A92-5A9F-4ACA-84A6-7CDE775F38CF}"/>
              </a:ext>
            </a:extLst>
          </p:cNvPr>
          <p:cNvSpPr/>
          <p:nvPr/>
        </p:nvSpPr>
        <p:spPr>
          <a:xfrm>
            <a:off x="6782372" y="1228053"/>
            <a:ext cx="16361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1192C-C61E-4F75-8CDA-6444E945851C}"/>
              </a:ext>
            </a:extLst>
          </p:cNvPr>
          <p:cNvSpPr/>
          <p:nvPr/>
        </p:nvSpPr>
        <p:spPr>
          <a:xfrm>
            <a:off x="9705946" y="1213183"/>
            <a:ext cx="18094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000" baseline="300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    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CCF8C2-B125-46D9-9C3E-B2AA34379A3C}"/>
              </a:ext>
            </a:extLst>
          </p:cNvPr>
          <p:cNvSpPr/>
          <p:nvPr/>
        </p:nvSpPr>
        <p:spPr>
          <a:xfrm>
            <a:off x="9705946" y="1765367"/>
            <a:ext cx="17984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1D9121-2399-4C01-80E3-64DE490BDDA8}"/>
              </a:ext>
            </a:extLst>
          </p:cNvPr>
          <p:cNvSpPr/>
          <p:nvPr/>
        </p:nvSpPr>
        <p:spPr>
          <a:xfrm>
            <a:off x="7676832" y="1778935"/>
            <a:ext cx="8643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30">
            <a:extLst>
              <a:ext uri="{FF2B5EF4-FFF2-40B4-BE49-F238E27FC236}">
                <a16:creationId xmlns:a16="http://schemas.microsoft.com/office/drawing/2014/main" id="{0E904D2F-37EE-4BEB-B03C-D894AA89C8D3}"/>
              </a:ext>
            </a:extLst>
          </p:cNvPr>
          <p:cNvSpPr txBox="1"/>
          <p:nvPr/>
        </p:nvSpPr>
        <p:spPr>
          <a:xfrm>
            <a:off x="370097" y="2801145"/>
            <a:ext cx="289510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(ع.م.أ) هو حاصل ضرب العوامل الأولية المشتركة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0DF15-7FE3-4CC6-8106-1B12A6C0D9D1}"/>
              </a:ext>
            </a:extLst>
          </p:cNvPr>
          <p:cNvSpPr/>
          <p:nvPr/>
        </p:nvSpPr>
        <p:spPr>
          <a:xfrm>
            <a:off x="9716908" y="3065799"/>
            <a:ext cx="12811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ع.م.أ  =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32989D-8604-484B-BD42-AF43425290B2}"/>
              </a:ext>
            </a:extLst>
          </p:cNvPr>
          <p:cNvSpPr/>
          <p:nvPr/>
        </p:nvSpPr>
        <p:spPr>
          <a:xfrm>
            <a:off x="9448770" y="3067461"/>
            <a:ext cx="4130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362D5B-B6F7-43E2-B56C-96000DD21FE6}"/>
              </a:ext>
            </a:extLst>
          </p:cNvPr>
          <p:cNvSpPr/>
          <p:nvPr/>
        </p:nvSpPr>
        <p:spPr>
          <a:xfrm>
            <a:off x="8657725" y="3072103"/>
            <a:ext cx="9320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0592A1-0A38-4CAE-8DE6-B00AEB91F99C}"/>
              </a:ext>
            </a:extLst>
          </p:cNvPr>
          <p:cNvSpPr/>
          <p:nvPr/>
        </p:nvSpPr>
        <p:spPr>
          <a:xfrm>
            <a:off x="8447127" y="3634046"/>
            <a:ext cx="17764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2س 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12712-519C-4DDE-8AC1-2E3FFE9D5261}"/>
              </a:ext>
            </a:extLst>
          </p:cNvPr>
          <p:cNvSpPr txBox="1"/>
          <p:nvPr/>
        </p:nvSpPr>
        <p:spPr>
          <a:xfrm>
            <a:off x="257923" y="4117854"/>
            <a:ext cx="297899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نُعيد كتابة كل حدّ باستعمال (ع .م. أ)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CEFFC5-6405-42D7-A7CF-ABF3841BC855}"/>
              </a:ext>
            </a:extLst>
          </p:cNvPr>
          <p:cNvSpPr txBox="1"/>
          <p:nvPr/>
        </p:nvSpPr>
        <p:spPr>
          <a:xfrm>
            <a:off x="8265759" y="4286762"/>
            <a:ext cx="3704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-4س</a:t>
            </a:r>
            <a:r>
              <a:rPr lang="ar-BH" sz="2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– ٨س ص</a:t>
            </a:r>
            <a:r>
              <a:rPr lang="ar-BH" sz="2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٢س ص =</a:t>
            </a:r>
            <a:endParaRPr lang="en-US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25451D-8754-4F58-8BD7-6A6D8AC1E037}"/>
              </a:ext>
            </a:extLst>
          </p:cNvPr>
          <p:cNvSpPr txBox="1"/>
          <p:nvPr/>
        </p:nvSpPr>
        <p:spPr>
          <a:xfrm>
            <a:off x="870480" y="5128743"/>
            <a:ext cx="241116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نحلّل باستعمال خاصية التوزيع.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FF37F1-73F9-4AF5-B5A4-FA07FF3B017F}"/>
              </a:ext>
            </a:extLst>
          </p:cNvPr>
          <p:cNvSpPr/>
          <p:nvPr/>
        </p:nvSpPr>
        <p:spPr>
          <a:xfrm>
            <a:off x="6050646" y="1213181"/>
            <a:ext cx="102447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F6B68B-D91D-4A81-B8B2-152EC874CBE8}"/>
              </a:ext>
            </a:extLst>
          </p:cNvPr>
          <p:cNvSpPr/>
          <p:nvPr/>
        </p:nvSpPr>
        <p:spPr>
          <a:xfrm>
            <a:off x="6171323" y="1783501"/>
            <a:ext cx="16549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357B05-DE0F-418F-BF5A-18E4EDBAF46F}"/>
              </a:ext>
            </a:extLst>
          </p:cNvPr>
          <p:cNvSpPr/>
          <p:nvPr/>
        </p:nvSpPr>
        <p:spPr>
          <a:xfrm>
            <a:off x="9939810" y="2422555"/>
            <a:ext cx="15755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06C9D7-E9F6-497B-9FB3-A2A05678BBDB}"/>
              </a:ext>
            </a:extLst>
          </p:cNvPr>
          <p:cNvSpPr/>
          <p:nvPr/>
        </p:nvSpPr>
        <p:spPr>
          <a:xfrm>
            <a:off x="7865880" y="3108921"/>
            <a:ext cx="9320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2DCD18-DBD6-4018-A6A0-8126D67BCE4B}"/>
              </a:ext>
            </a:extLst>
          </p:cNvPr>
          <p:cNvSpPr/>
          <p:nvPr/>
        </p:nvSpPr>
        <p:spPr>
          <a:xfrm>
            <a:off x="6715306" y="4280377"/>
            <a:ext cx="177646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ص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(-2س)</a:t>
            </a:r>
            <a:endParaRPr lang="en-US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BDA415-CB05-4D79-B409-5D84BEC82CA5}"/>
              </a:ext>
            </a:extLst>
          </p:cNvPr>
          <p:cNvSpPr/>
          <p:nvPr/>
        </p:nvSpPr>
        <p:spPr>
          <a:xfrm>
            <a:off x="4927648" y="4273992"/>
            <a:ext cx="192790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ص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(4ص)</a:t>
            </a:r>
            <a:endParaRPr lang="en-US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9BA27F-582D-455B-A3FD-423FC712F7A1}"/>
              </a:ext>
            </a:extLst>
          </p:cNvPr>
          <p:cNvSpPr/>
          <p:nvPr/>
        </p:nvSpPr>
        <p:spPr>
          <a:xfrm>
            <a:off x="3265203" y="4275433"/>
            <a:ext cx="177183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ص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en-US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DF63B4-9FCC-4B9D-AC47-8A6058FB8C31}"/>
              </a:ext>
            </a:extLst>
          </p:cNvPr>
          <p:cNvSpPr txBox="1"/>
          <p:nvPr/>
        </p:nvSpPr>
        <p:spPr>
          <a:xfrm>
            <a:off x="8375706" y="4959466"/>
            <a:ext cx="428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C5BCE08-2CD3-483B-B536-0832891C753B}"/>
              </a:ext>
            </a:extLst>
          </p:cNvPr>
          <p:cNvSpPr/>
          <p:nvPr/>
        </p:nvSpPr>
        <p:spPr>
          <a:xfrm>
            <a:off x="4386651" y="5021021"/>
            <a:ext cx="40947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ص (		             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1C2377-4BA8-451B-907F-B318A955E07A}"/>
              </a:ext>
            </a:extLst>
          </p:cNvPr>
          <p:cNvSpPr/>
          <p:nvPr/>
        </p:nvSpPr>
        <p:spPr>
          <a:xfrm>
            <a:off x="6182389" y="5021966"/>
            <a:ext cx="10212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-2س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BEC7B2-1229-4959-B417-DAD9F2ADB39A}"/>
              </a:ext>
            </a:extLst>
          </p:cNvPr>
          <p:cNvSpPr/>
          <p:nvPr/>
        </p:nvSpPr>
        <p:spPr>
          <a:xfrm>
            <a:off x="5258150" y="5018953"/>
            <a:ext cx="1132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4ص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D7F7FE-59A3-4F2F-B315-BAC9680AD105}"/>
              </a:ext>
            </a:extLst>
          </p:cNvPr>
          <p:cNvSpPr/>
          <p:nvPr/>
        </p:nvSpPr>
        <p:spPr>
          <a:xfrm>
            <a:off x="4632959" y="5018953"/>
            <a:ext cx="6506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93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57" grpId="0" animBg="1"/>
      <p:bldP spid="58" grpId="0" animBg="1"/>
      <p:bldP spid="60" grpId="0"/>
      <p:bldP spid="40" grpId="0"/>
      <p:bldP spid="44" grpId="0"/>
      <p:bldP spid="61" grpId="0"/>
      <p:bldP spid="56" grpId="0" animBg="1"/>
      <p:bldP spid="62" grpId="0"/>
      <p:bldP spid="46" grpId="0" animBg="1"/>
      <p:bldP spid="48" grpId="0" animBg="1"/>
      <p:bldP spid="97" grpId="0"/>
      <p:bldP spid="99" grpId="0"/>
      <p:bldP spid="38" grpId="0"/>
      <p:bldP spid="39" grpId="0"/>
      <p:bldP spid="42" grpId="0"/>
      <p:bldP spid="43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54" grpId="0"/>
      <p:bldP spid="53" grpId="0"/>
      <p:bldP spid="55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4C99E7-AFAF-4E0F-B00C-19A6A688726A}"/>
              </a:ext>
            </a:extLst>
          </p:cNvPr>
          <p:cNvSpPr/>
          <p:nvPr/>
        </p:nvSpPr>
        <p:spPr>
          <a:xfrm>
            <a:off x="3494638" y="378472"/>
            <a:ext cx="63467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18E24D-19D2-44EC-9C0A-001A548FC0EE}"/>
              </a:ext>
            </a:extLst>
          </p:cNvPr>
          <p:cNvSpPr/>
          <p:nvPr/>
        </p:nvSpPr>
        <p:spPr>
          <a:xfrm>
            <a:off x="8102852" y="1556540"/>
            <a:ext cx="20776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64 – 40 أ ب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C92C7-0832-4694-BD8A-F4E13B4E5CE0}"/>
              </a:ext>
            </a:extLst>
          </p:cNvPr>
          <p:cNvSpPr/>
          <p:nvPr/>
        </p:nvSpPr>
        <p:spPr>
          <a:xfrm>
            <a:off x="2323025" y="1556540"/>
            <a:ext cx="17661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4ر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+ 16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32CEA-7026-4CB1-B66A-7C1CB95264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1B4581-10D6-447C-8A78-3A10D91893DB}"/>
              </a:ext>
            </a:extLst>
          </p:cNvPr>
          <p:cNvSpPr/>
          <p:nvPr/>
        </p:nvSpPr>
        <p:spPr>
          <a:xfrm>
            <a:off x="6672274" y="5415621"/>
            <a:ext cx="181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(8 – 5أب)</a:t>
            </a:r>
            <a:endParaRPr lang="en-US" sz="3600" dirty="0">
              <a:solidFill>
                <a:srgbClr val="EA1F9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5942C-FABD-416D-BE97-27AD268D4A91}"/>
              </a:ext>
            </a:extLst>
          </p:cNvPr>
          <p:cNvSpPr/>
          <p:nvPr/>
        </p:nvSpPr>
        <p:spPr>
          <a:xfrm>
            <a:off x="604922" y="5447964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(ر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+ 4)</a:t>
            </a:r>
            <a:endParaRPr lang="en-US" sz="3600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0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4C99E7-AFAF-4E0F-B00C-19A6A688726A}"/>
              </a:ext>
            </a:extLst>
          </p:cNvPr>
          <p:cNvSpPr/>
          <p:nvPr/>
        </p:nvSpPr>
        <p:spPr>
          <a:xfrm>
            <a:off x="3494638" y="378472"/>
            <a:ext cx="63467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خاصيّة التوزيع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لتحليل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18E24D-19D2-44EC-9C0A-001A548FC0EE}"/>
              </a:ext>
            </a:extLst>
          </p:cNvPr>
          <p:cNvSpPr/>
          <p:nvPr/>
        </p:nvSpPr>
        <p:spPr>
          <a:xfrm>
            <a:off x="6672274" y="1556540"/>
            <a:ext cx="35082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15س ص + 30 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C92C7-0832-4694-BD8A-F4E13B4E5CE0}"/>
              </a:ext>
            </a:extLst>
          </p:cNvPr>
          <p:cNvSpPr/>
          <p:nvPr/>
        </p:nvSpPr>
        <p:spPr>
          <a:xfrm>
            <a:off x="2011479" y="1556540"/>
            <a:ext cx="20776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32ن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24م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32CEA-7026-4CB1-B66A-7C1CB95264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1B4581-10D6-447C-8A78-3A10D91893DB}"/>
              </a:ext>
            </a:extLst>
          </p:cNvPr>
          <p:cNvSpPr/>
          <p:nvPr/>
        </p:nvSpPr>
        <p:spPr>
          <a:xfrm>
            <a:off x="6354027" y="5447964"/>
            <a:ext cx="3278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15س ص (1 + 2س ص)</a:t>
            </a:r>
            <a:endParaRPr lang="en-US" sz="3600" dirty="0">
              <a:solidFill>
                <a:srgbClr val="EA1F9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5942C-FABD-416D-BE97-27AD268D4A91}"/>
              </a:ext>
            </a:extLst>
          </p:cNvPr>
          <p:cNvSpPr/>
          <p:nvPr/>
        </p:nvSpPr>
        <p:spPr>
          <a:xfrm>
            <a:off x="338823" y="5447964"/>
            <a:ext cx="228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(4ن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3م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51295</TotalTime>
  <Words>2378</Words>
  <Application>Microsoft Office PowerPoint</Application>
  <PresentationFormat>Widescreen</PresentationFormat>
  <Paragraphs>511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Sakkal Majalla</vt:lpstr>
      <vt:lpstr>Times New Roman</vt:lpstr>
      <vt:lpstr>Wingdings 2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Dell</cp:lastModifiedBy>
  <cp:revision>2075</cp:revision>
  <dcterms:created xsi:type="dcterms:W3CDTF">2020-03-03T05:43:55Z</dcterms:created>
  <dcterms:modified xsi:type="dcterms:W3CDTF">2021-02-10T18:35:18Z</dcterms:modified>
</cp:coreProperties>
</file>