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77" r:id="rId2"/>
    <p:sldId id="259" r:id="rId3"/>
    <p:sldId id="319" r:id="rId4"/>
    <p:sldId id="281" r:id="rId5"/>
    <p:sldId id="584" r:id="rId6"/>
    <p:sldId id="605" r:id="rId7"/>
    <p:sldId id="606" r:id="rId8"/>
    <p:sldId id="607" r:id="rId9"/>
    <p:sldId id="596" r:id="rId10"/>
    <p:sldId id="595" r:id="rId11"/>
    <p:sldId id="608" r:id="rId12"/>
    <p:sldId id="609" r:id="rId13"/>
    <p:sldId id="597" r:id="rId14"/>
    <p:sldId id="598" r:id="rId15"/>
    <p:sldId id="610" r:id="rId16"/>
    <p:sldId id="612" r:id="rId17"/>
    <p:sldId id="600" r:id="rId18"/>
    <p:sldId id="611" r:id="rId19"/>
    <p:sldId id="599" r:id="rId20"/>
    <p:sldId id="546" r:id="rId21"/>
    <p:sldId id="330" r:id="rId22"/>
    <p:sldId id="4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735"/>
    <a:srgbClr val="EA1F97"/>
    <a:srgbClr val="0C6DFF"/>
    <a:srgbClr val="FF00FF"/>
    <a:srgbClr val="F36EBA"/>
    <a:srgbClr val="FFFFFF"/>
    <a:srgbClr val="FFD966"/>
    <a:srgbClr val="F0F0F0"/>
    <a:srgbClr val="E9E9E9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51EE-4263-4DDA-9ED7-E069F23A727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5B35B-8E31-4BEB-B40F-D29E017D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74527-95A6-4884-9E17-1744C0F1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ABCE74-3A06-4451-875A-1155D4092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19173-AB2B-4C44-BFFD-9FB8C2C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0E1F1-8E69-43DA-A28E-13285DC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26021F-ED3E-4A2D-A8B1-F52A2F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06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56B83-4304-4F1D-B32B-1E298917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63029A-42F4-47DB-8800-1DF497E5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AABD72-09F6-4D1F-B0A8-0F1579B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565FB2-7881-4DE5-8469-D947BEE3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83DFAA-ECA2-491F-8351-3E9240B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752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3657F8-47B4-402C-8642-D31E1DC01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AF7248-8F45-4CA3-A1E8-5421185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673BAA-A45C-4F48-939D-BB57F48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BE6CB-BD1B-411F-AA12-2F7222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2BC08F-1CF1-4137-9785-FD7411A9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34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EBB0B-54F2-40CA-8493-8B897DB8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F4B90B-D0E7-4A0F-8996-0B2439FD2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A8345F-D286-4598-82AF-88CA8600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7DC529-C4B9-4540-9E35-F7E76C69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D7ABA1-9B39-4FD4-98D6-1B4AB49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84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8683B-9FAD-46EC-A2AA-740F36D1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3EDA4D-9D20-4853-978F-88796D41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8CAA93-5791-4C42-9843-D1EB7DD9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D4AF1-2324-4DAD-9982-2CC41E5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F20D3-AD29-4DC0-8A92-7D180F6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57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A206-24B8-4E6E-A350-F045B84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33470C-E47D-4AB6-BBD2-D287D6071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9A0B76-6D26-44A4-B9EB-6B40FDCA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22B923-26D2-4696-A553-BE333788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B3E3E4-197A-498D-B76E-2A22B1F3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606A9C-A225-430B-99FC-592700C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32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5DEAE-D89D-40C9-BA12-246CA133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D29BD6-EEFC-4B2B-A144-68EE751E1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F3F1AC-3619-49B4-BE01-EDE459B97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38C44B-F928-4398-B4F7-353278C3C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F1AA2E5-88AE-4F47-BF6E-EC803428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254B55D-90BD-4A58-A958-7CFF0022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C74135-5E6D-4628-9098-9D3B265D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1829F8-39E0-4FD2-BDC1-86B37419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11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6644E-6F1E-445E-8A53-9F87505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2DD5DD-EC2F-43AB-AEF4-CC80FBA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5E07D5-0C81-4DD8-BCE7-3F52E4F6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99EE6A-6015-485D-BF6B-9106860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79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E8E9E3-4B75-4A83-9518-121B2C5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16ADF38-6557-40EA-A13E-65D5F7C0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9946B9-2429-4775-B4B0-3E92B276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C163EF-144B-4792-993A-29954C7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C42D87-3C1F-4480-822D-1F58797D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8F8DF0-4900-4508-B0F0-E9D749C9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992352-3FF2-4538-8E84-4943370B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BC1317-A7D1-4936-862E-640CFA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4E1C0F-BFD0-44B4-A35A-F531A67E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34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AFF4B6-668E-4D20-8F33-AAFFC8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94A94C-9C4E-460C-8A59-393EDE5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F1EBC7-2B3C-42D1-87FD-488624DE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CBAA12-767D-4C26-BA2D-B19402E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930797-09B1-4597-8BC0-ADDF9A5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B5D313-0FED-4B30-B334-8E000CD8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41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6882063" y="6306207"/>
            <a:ext cx="4886895" cy="3698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08125"/>
            <a:ext cx="5845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6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ضرب وحيدة حد في كثيرة حدود </a:t>
            </a:r>
            <a:r>
              <a:rPr lang="ar-BH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16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1600" b="1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8F8F8"/>
            </a:gs>
            <a:gs pos="0">
              <a:srgbClr val="E1E1E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362456" y="1805478"/>
            <a:ext cx="941831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وحيدة حد في كثيرة حدود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(32)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901819" y="280435"/>
            <a:ext cx="69298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 ل (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 ل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+ 5 ل )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( 2ل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+ 20 )</a:t>
            </a:r>
          </a:p>
        </p:txBody>
      </p:sp>
      <p:sp>
        <p:nvSpPr>
          <p:cNvPr id="29" name="مربع نص 69">
            <a:extLst>
              <a:ext uri="{FF2B5EF4-FFF2-40B4-BE49-F238E27FC236}">
                <a16:creationId xmlns="" xmlns:a16="http://schemas.microsoft.com/office/drawing/2014/main" id="{F4A193A0-5A2A-48EE-B1C4-E32613A19D27}"/>
              </a:ext>
            </a:extLst>
          </p:cNvPr>
          <p:cNvSpPr txBox="1"/>
          <p:nvPr/>
        </p:nvSpPr>
        <p:spPr>
          <a:xfrm>
            <a:off x="4804379" y="1621951"/>
            <a:ext cx="55007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ل (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 ل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+ 5 ل )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 ( 2ل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+ 20 )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="" xmlns:a16="http://schemas.microsoft.com/office/drawing/2014/main" id="{307736C7-F98F-4327-BCED-541AAD33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308" y="2402021"/>
            <a:ext cx="917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-8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="" xmlns:a16="http://schemas.microsoft.com/office/drawing/2014/main" id="{317CC3B4-48D6-4F79-9A58-18A62A57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744" y="2437756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AE829315-5CBF-4197-9CBA-345F490F6CF3}"/>
              </a:ext>
            </a:extLst>
          </p:cNvPr>
          <p:cNvSpPr/>
          <p:nvPr/>
        </p:nvSpPr>
        <p:spPr>
          <a:xfrm>
            <a:off x="8955943" y="1445294"/>
            <a:ext cx="1063994" cy="719339"/>
          </a:xfrm>
          <a:prstGeom prst="arc">
            <a:avLst>
              <a:gd name="adj1" fmla="val 11664503"/>
              <a:gd name="adj2" fmla="val 20601377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="" xmlns:a16="http://schemas.microsoft.com/office/drawing/2014/main" id="{265E078A-2E74-4484-A65E-341779CBA4ED}"/>
              </a:ext>
            </a:extLst>
          </p:cNvPr>
          <p:cNvSpPr/>
          <p:nvPr/>
        </p:nvSpPr>
        <p:spPr>
          <a:xfrm>
            <a:off x="8108453" y="1265681"/>
            <a:ext cx="1890641" cy="1005305"/>
          </a:xfrm>
          <a:prstGeom prst="arc">
            <a:avLst>
              <a:gd name="adj1" fmla="val 11142294"/>
              <a:gd name="adj2" fmla="val 21157697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87">
            <a:extLst>
              <a:ext uri="{FF2B5EF4-FFF2-40B4-BE49-F238E27FC236}">
                <a16:creationId xmlns="" xmlns:a16="http://schemas.microsoft.com/office/drawing/2014/main" id="{2A8E0136-340D-4244-AA6C-6332D6BC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107" y="2424025"/>
            <a:ext cx="1106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="" xmlns:a16="http://schemas.microsoft.com/office/drawing/2014/main" id="{E7073101-3D03-4E64-9FE9-F9B7727A1ED1}"/>
              </a:ext>
            </a:extLst>
          </p:cNvPr>
          <p:cNvSpPr/>
          <p:nvPr/>
        </p:nvSpPr>
        <p:spPr>
          <a:xfrm>
            <a:off x="6643396" y="1525405"/>
            <a:ext cx="568894" cy="498036"/>
          </a:xfrm>
          <a:prstGeom prst="arc">
            <a:avLst>
              <a:gd name="adj1" fmla="val 11865126"/>
              <a:gd name="adj2" fmla="val 20318771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="" xmlns:a16="http://schemas.microsoft.com/office/drawing/2014/main" id="{24408D85-0A9B-482B-BAD3-EB70B52123F5}"/>
              </a:ext>
            </a:extLst>
          </p:cNvPr>
          <p:cNvSpPr/>
          <p:nvPr/>
        </p:nvSpPr>
        <p:spPr>
          <a:xfrm>
            <a:off x="5722776" y="1406070"/>
            <a:ext cx="1508599" cy="765508"/>
          </a:xfrm>
          <a:prstGeom prst="arc">
            <a:avLst>
              <a:gd name="adj1" fmla="val 11243703"/>
              <a:gd name="adj2" fmla="val 20899149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0378B73-6DD2-4961-8EE3-520B2206A9EF}"/>
              </a:ext>
            </a:extLst>
          </p:cNvPr>
          <p:cNvCxnSpPr>
            <a:cxnSpLocks/>
          </p:cNvCxnSpPr>
          <p:nvPr/>
        </p:nvCxnSpPr>
        <p:spPr>
          <a:xfrm flipH="1">
            <a:off x="6587411" y="2712140"/>
            <a:ext cx="955962" cy="0"/>
          </a:xfrm>
          <a:prstGeom prst="line">
            <a:avLst/>
          </a:prstGeom>
          <a:ln w="508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32D310B-B3FA-420E-B36A-0E37E9990A16}"/>
              </a:ext>
            </a:extLst>
          </p:cNvPr>
          <p:cNvCxnSpPr>
            <a:cxnSpLocks/>
          </p:cNvCxnSpPr>
          <p:nvPr/>
        </p:nvCxnSpPr>
        <p:spPr>
          <a:xfrm flipH="1">
            <a:off x="7839413" y="2712140"/>
            <a:ext cx="1099322" cy="0"/>
          </a:xfrm>
          <a:prstGeom prst="line">
            <a:avLst/>
          </a:prstGeom>
          <a:ln w="508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8C1F61-5B90-4CAB-8A40-66A533F50C1C}"/>
              </a:ext>
            </a:extLst>
          </p:cNvPr>
          <p:cNvSpPr txBox="1"/>
          <p:nvPr/>
        </p:nvSpPr>
        <p:spPr>
          <a:xfrm>
            <a:off x="2068842" y="2471723"/>
            <a:ext cx="3104268" cy="58477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نجمع الحدود المتشابهة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="" xmlns:a16="http://schemas.microsoft.com/office/drawing/2014/main" id="{624D54F8-0C68-4528-A489-2F695766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937" y="3297312"/>
            <a:ext cx="487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="" xmlns:a16="http://schemas.microsoft.com/office/drawing/2014/main" id="{D9181B29-FD9B-450E-AF16-4C00E8E2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353" y="2402021"/>
            <a:ext cx="1382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="" xmlns:a16="http://schemas.microsoft.com/office/drawing/2014/main" id="{C5392DA3-627F-47AC-8B13-1A27381A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95" y="2424025"/>
            <a:ext cx="1337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="" xmlns:a16="http://schemas.microsoft.com/office/drawing/2014/main" id="{D9D024C2-EC3F-4D78-9D65-1D523531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353" y="3358471"/>
            <a:ext cx="1337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+ 20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="" xmlns:a16="http://schemas.microsoft.com/office/drawing/2014/main" id="{AB7BCBAC-1349-482F-B5DD-92782094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255" y="2396393"/>
            <a:ext cx="104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-8</a:t>
            </a:r>
            <a:r>
              <a:rPr lang="ar-SA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600" baseline="300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="" xmlns:a16="http://schemas.microsoft.com/office/drawing/2014/main" id="{950D8B12-F512-4701-B48D-8C538488F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12" y="2437755"/>
            <a:ext cx="104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+ 100</a:t>
            </a:r>
            <a:endParaRPr lang="en-US" altLang="en-US" sz="3600" baseline="300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8220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73 0.132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659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0911 0.1368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682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0" grpId="1"/>
      <p:bldP spid="41" grpId="0"/>
      <p:bldP spid="42" grpId="0" animBg="1"/>
      <p:bldP spid="43" grpId="0" animBg="1"/>
      <p:bldP spid="44" grpId="0"/>
      <p:bldP spid="44" grpId="1"/>
      <p:bldP spid="46" grpId="0" animBg="1"/>
      <p:bldP spid="48" grpId="0" animBg="1"/>
      <p:bldP spid="23" grpId="0" animBg="1"/>
      <p:bldP spid="24" grpId="0"/>
      <p:bldP spid="39" grpId="0"/>
      <p:bldP spid="45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580E0E72-D0F3-431D-8F1D-E6DF53A73210}"/>
              </a:ext>
            </a:extLst>
          </p:cNvPr>
          <p:cNvCxnSpPr>
            <a:cxnSpLocks/>
            <a:stCxn id="27" idx="3"/>
          </p:cNvCxnSpPr>
          <p:nvPr/>
        </p:nvCxnSpPr>
        <p:spPr>
          <a:xfrm flipH="1" flipV="1">
            <a:off x="3918857" y="2725187"/>
            <a:ext cx="906120" cy="0"/>
          </a:xfrm>
          <a:prstGeom prst="line">
            <a:avLst/>
          </a:prstGeom>
          <a:ln w="508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87">
            <a:extLst>
              <a:ext uri="{FF2B5EF4-FFF2-40B4-BE49-F238E27FC236}">
                <a16:creationId xmlns="" xmlns:a16="http://schemas.microsoft.com/office/drawing/2014/main" id="{AEFE26C0-C1B7-4842-B195-D24EF435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458" y="2421267"/>
            <a:ext cx="1027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3س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0378B73-6DD2-4961-8EE3-520B2206A9EF}"/>
              </a:ext>
            </a:extLst>
          </p:cNvPr>
          <p:cNvCxnSpPr>
            <a:cxnSpLocks/>
          </p:cNvCxnSpPr>
          <p:nvPr/>
        </p:nvCxnSpPr>
        <p:spPr>
          <a:xfrm flipH="1" flipV="1">
            <a:off x="4935894" y="2725187"/>
            <a:ext cx="970386" cy="0"/>
          </a:xfrm>
          <a:prstGeom prst="line">
            <a:avLst/>
          </a:prstGeom>
          <a:ln w="508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87">
            <a:extLst>
              <a:ext uri="{FF2B5EF4-FFF2-40B4-BE49-F238E27FC236}">
                <a16:creationId xmlns="" xmlns:a16="http://schemas.microsoft.com/office/drawing/2014/main" id="{2A8E0136-340D-4244-AA6C-6332D6BC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800" y="2402021"/>
            <a:ext cx="1223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32D310B-B3FA-420E-B36A-0E37E9990A16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9119885" y="2725187"/>
            <a:ext cx="821416" cy="0"/>
          </a:xfrm>
          <a:prstGeom prst="line">
            <a:avLst/>
          </a:prstGeom>
          <a:ln w="508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F68EA4A-33EF-42D1-B29C-DF80B781E46E}"/>
              </a:ext>
            </a:extLst>
          </p:cNvPr>
          <p:cNvCxnSpPr>
            <a:cxnSpLocks/>
          </p:cNvCxnSpPr>
          <p:nvPr/>
        </p:nvCxnSpPr>
        <p:spPr>
          <a:xfrm flipH="1">
            <a:off x="8154955" y="2725187"/>
            <a:ext cx="881276" cy="0"/>
          </a:xfrm>
          <a:prstGeom prst="line">
            <a:avLst/>
          </a:prstGeom>
          <a:ln w="508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094519" y="280435"/>
            <a:ext cx="77371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( 5 س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+ 2 س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4 )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( 7 س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+ 2 س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3 )</a:t>
            </a:r>
          </a:p>
        </p:txBody>
      </p:sp>
      <p:sp>
        <p:nvSpPr>
          <p:cNvPr id="29" name="مربع نص 69">
            <a:extLst>
              <a:ext uri="{FF2B5EF4-FFF2-40B4-BE49-F238E27FC236}">
                <a16:creationId xmlns="" xmlns:a16="http://schemas.microsoft.com/office/drawing/2014/main" id="{F4A193A0-5A2A-48EE-B1C4-E32613A19D27}"/>
              </a:ext>
            </a:extLst>
          </p:cNvPr>
          <p:cNvSpPr txBox="1"/>
          <p:nvPr/>
        </p:nvSpPr>
        <p:spPr>
          <a:xfrm>
            <a:off x="3113073" y="1621951"/>
            <a:ext cx="719203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( 5 س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+ 2 س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4 )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( 7 س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+ 2 س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3 )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="" xmlns:a16="http://schemas.microsoft.com/office/drawing/2014/main" id="{307736C7-F98F-4327-BCED-541AAD33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368" y="2402021"/>
            <a:ext cx="1161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15س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="" xmlns:a16="http://schemas.microsoft.com/office/drawing/2014/main" id="{317CC3B4-48D6-4F79-9A58-18A62A57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744" y="2437756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AE829315-5CBF-4197-9CBA-345F490F6CF3}"/>
              </a:ext>
            </a:extLst>
          </p:cNvPr>
          <p:cNvSpPr/>
          <p:nvPr/>
        </p:nvSpPr>
        <p:spPr>
          <a:xfrm>
            <a:off x="9415104" y="1526982"/>
            <a:ext cx="693619" cy="459361"/>
          </a:xfrm>
          <a:prstGeom prst="arc">
            <a:avLst>
              <a:gd name="adj1" fmla="val 11244417"/>
              <a:gd name="adj2" fmla="val 21026738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="" xmlns:a16="http://schemas.microsoft.com/office/drawing/2014/main" id="{265E078A-2E74-4484-A65E-341779CBA4ED}"/>
              </a:ext>
            </a:extLst>
          </p:cNvPr>
          <p:cNvSpPr/>
          <p:nvPr/>
        </p:nvSpPr>
        <p:spPr>
          <a:xfrm>
            <a:off x="8655772" y="1357445"/>
            <a:ext cx="1454333" cy="894385"/>
          </a:xfrm>
          <a:prstGeom prst="arc">
            <a:avLst>
              <a:gd name="adj1" fmla="val 11503411"/>
              <a:gd name="adj2" fmla="val 21089186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="" xmlns:a16="http://schemas.microsoft.com/office/drawing/2014/main" id="{E7073101-3D03-4E64-9FE9-F9B7727A1ED1}"/>
              </a:ext>
            </a:extLst>
          </p:cNvPr>
          <p:cNvSpPr/>
          <p:nvPr/>
        </p:nvSpPr>
        <p:spPr>
          <a:xfrm>
            <a:off x="6033202" y="1526982"/>
            <a:ext cx="827427" cy="501661"/>
          </a:xfrm>
          <a:prstGeom prst="arc">
            <a:avLst>
              <a:gd name="adj1" fmla="val 11244417"/>
              <a:gd name="adj2" fmla="val 21275940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="" xmlns:a16="http://schemas.microsoft.com/office/drawing/2014/main" id="{24408D85-0A9B-482B-BAD3-EB70B52123F5}"/>
              </a:ext>
            </a:extLst>
          </p:cNvPr>
          <p:cNvSpPr/>
          <p:nvPr/>
        </p:nvSpPr>
        <p:spPr>
          <a:xfrm>
            <a:off x="5308120" y="1412556"/>
            <a:ext cx="1587547" cy="932841"/>
          </a:xfrm>
          <a:prstGeom prst="arc">
            <a:avLst>
              <a:gd name="adj1" fmla="val 11621860"/>
              <a:gd name="adj2" fmla="val 20925231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8C1F61-5B90-4CAB-8A40-66A533F50C1C}"/>
              </a:ext>
            </a:extLst>
          </p:cNvPr>
          <p:cNvSpPr txBox="1"/>
          <p:nvPr/>
        </p:nvSpPr>
        <p:spPr>
          <a:xfrm>
            <a:off x="333651" y="2442876"/>
            <a:ext cx="3104268" cy="58477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نجمع الحدود المتشابهة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="" xmlns:a16="http://schemas.microsoft.com/office/drawing/2014/main" id="{624D54F8-0C68-4528-A489-2F695766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0824" y="3297312"/>
            <a:ext cx="457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="" xmlns:a16="http://schemas.microsoft.com/office/drawing/2014/main" id="{D9181B29-FD9B-450E-AF16-4C00E8E2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134" y="2402021"/>
            <a:ext cx="1382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="" xmlns:a16="http://schemas.microsoft.com/office/drawing/2014/main" id="{C5392DA3-627F-47AC-8B13-1A27381A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819" y="2393857"/>
            <a:ext cx="1232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7س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E2225D56-DF6A-4EB5-A61A-E29C8140C050}"/>
              </a:ext>
            </a:extLst>
          </p:cNvPr>
          <p:cNvSpPr/>
          <p:nvPr/>
        </p:nvSpPr>
        <p:spPr>
          <a:xfrm>
            <a:off x="7660045" y="1262845"/>
            <a:ext cx="2528653" cy="1259725"/>
          </a:xfrm>
          <a:prstGeom prst="arc">
            <a:avLst>
              <a:gd name="adj1" fmla="val 11382658"/>
              <a:gd name="adj2" fmla="val 21003629"/>
            </a:avLst>
          </a:prstGeom>
          <a:ln w="28575">
            <a:solidFill>
              <a:srgbClr val="F34735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87">
            <a:extLst>
              <a:ext uri="{FF2B5EF4-FFF2-40B4-BE49-F238E27FC236}">
                <a16:creationId xmlns="" xmlns:a16="http://schemas.microsoft.com/office/drawing/2014/main" id="{4DB029F8-D601-4735-9D9C-83FB0376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277" y="2421267"/>
            <a:ext cx="9183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D460BBC0-4FEC-435C-B2B0-A095278B678B}"/>
              </a:ext>
            </a:extLst>
          </p:cNvPr>
          <p:cNvSpPr/>
          <p:nvPr/>
        </p:nvSpPr>
        <p:spPr>
          <a:xfrm>
            <a:off x="4263620" y="1301696"/>
            <a:ext cx="2684264" cy="1313081"/>
          </a:xfrm>
          <a:prstGeom prst="arc">
            <a:avLst>
              <a:gd name="adj1" fmla="val 11550676"/>
              <a:gd name="adj2" fmla="val 20965413"/>
            </a:avLst>
          </a:prstGeom>
          <a:ln w="28575">
            <a:solidFill>
              <a:srgbClr val="F34735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92B6AC-C406-440D-AEAE-DB3B6E2D1FE3}"/>
              </a:ext>
            </a:extLst>
          </p:cNvPr>
          <p:cNvSpPr txBox="1"/>
          <p:nvPr/>
        </p:nvSpPr>
        <p:spPr>
          <a:xfrm>
            <a:off x="6671387" y="3300317"/>
            <a:ext cx="1156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9س</a:t>
            </a:r>
            <a:endParaRPr lang="en-US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B0D18BE-F6F6-4916-B553-5DAF323A5325}"/>
              </a:ext>
            </a:extLst>
          </p:cNvPr>
          <p:cNvSpPr txBox="1"/>
          <p:nvPr/>
        </p:nvSpPr>
        <p:spPr>
          <a:xfrm>
            <a:off x="7828384" y="3300317"/>
            <a:ext cx="1317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13س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33" name="Text Box 87">
            <a:extLst>
              <a:ext uri="{FF2B5EF4-FFF2-40B4-BE49-F238E27FC236}">
                <a16:creationId xmlns="" xmlns:a16="http://schemas.microsoft.com/office/drawing/2014/main" id="{B2CEADF5-8F0D-45D6-AB4D-0B0D005D7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369" y="2393856"/>
            <a:ext cx="1232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7س</a:t>
            </a:r>
            <a:r>
              <a:rPr lang="ar-BH" altLang="en-US" sz="3600" baseline="300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="" xmlns:a16="http://schemas.microsoft.com/office/drawing/2014/main" id="{B42A4955-8D6D-4CA4-8FB7-CC41B146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1" y="2413103"/>
            <a:ext cx="9183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12</a:t>
            </a:r>
            <a:endParaRPr lang="en-US" altLang="en-US" sz="3600" baseline="300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039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4192 0.1319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659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9714 0.136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682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29" grpId="0"/>
      <p:bldP spid="40" grpId="0"/>
      <p:bldP spid="41" grpId="0"/>
      <p:bldP spid="42" grpId="0" animBg="1"/>
      <p:bldP spid="43" grpId="0" animBg="1"/>
      <p:bldP spid="46" grpId="0" animBg="1"/>
      <p:bldP spid="48" grpId="0" animBg="1"/>
      <p:bldP spid="23" grpId="0" animBg="1"/>
      <p:bldP spid="24" grpId="0"/>
      <p:bldP spid="39" grpId="0"/>
      <p:bldP spid="45" grpId="0"/>
      <p:bldP spid="45" grpId="1"/>
      <p:bldP spid="25" grpId="0" animBg="1"/>
      <p:bldP spid="26" grpId="0"/>
      <p:bldP spid="26" grpId="1"/>
      <p:bldP spid="28" grpId="0" animBg="1"/>
      <p:bldP spid="38" grpId="0"/>
      <p:bldP spid="49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0378B73-6DD2-4961-8EE3-520B2206A9EF}"/>
              </a:ext>
            </a:extLst>
          </p:cNvPr>
          <p:cNvCxnSpPr>
            <a:cxnSpLocks/>
          </p:cNvCxnSpPr>
          <p:nvPr/>
        </p:nvCxnSpPr>
        <p:spPr>
          <a:xfrm flipH="1">
            <a:off x="4838119" y="2704638"/>
            <a:ext cx="1562875" cy="0"/>
          </a:xfrm>
          <a:prstGeom prst="line">
            <a:avLst/>
          </a:prstGeom>
          <a:ln w="508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="" xmlns:a16="http://schemas.microsoft.com/office/drawing/2014/main" id="{307736C7-F98F-4327-BCED-541AAD33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492" y="2402021"/>
            <a:ext cx="1666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spc="-1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spc="-1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="" xmlns:a16="http://schemas.microsoft.com/office/drawing/2014/main" id="{C5392DA3-627F-47AC-8B13-1A27381A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119" y="2393857"/>
            <a:ext cx="1562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spc="-1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spc="-1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="" xmlns:a16="http://schemas.microsoft.com/office/drawing/2014/main" id="{2A8E0136-340D-4244-AA6C-6332D6BC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838" y="2402021"/>
            <a:ext cx="1666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spc="-1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32D310B-B3FA-420E-B36A-0E37E9990A16}"/>
              </a:ext>
            </a:extLst>
          </p:cNvPr>
          <p:cNvCxnSpPr>
            <a:cxnSpLocks/>
          </p:cNvCxnSpPr>
          <p:nvPr/>
        </p:nvCxnSpPr>
        <p:spPr>
          <a:xfrm flipH="1">
            <a:off x="6534364" y="2704638"/>
            <a:ext cx="1611267" cy="0"/>
          </a:xfrm>
          <a:prstGeom prst="line">
            <a:avLst/>
          </a:prstGeom>
          <a:ln w="508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968589" y="280435"/>
            <a:ext cx="886305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15ن ( 10ص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)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2ص ( ص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</p:txBody>
      </p:sp>
      <p:sp>
        <p:nvSpPr>
          <p:cNvPr id="29" name="مربع نص 69">
            <a:extLst>
              <a:ext uri="{FF2B5EF4-FFF2-40B4-BE49-F238E27FC236}">
                <a16:creationId xmlns="" xmlns:a16="http://schemas.microsoft.com/office/drawing/2014/main" id="{F4A193A0-5A2A-48EE-B1C4-E32613A19D27}"/>
              </a:ext>
            </a:extLst>
          </p:cNvPr>
          <p:cNvSpPr txBox="1"/>
          <p:nvPr/>
        </p:nvSpPr>
        <p:spPr>
          <a:xfrm>
            <a:off x="2506896" y="1621951"/>
            <a:ext cx="779820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15ن ( 10ص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)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2ص ( ص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</p:txBody>
      </p:sp>
      <p:sp>
        <p:nvSpPr>
          <p:cNvPr id="41" name="Text Box 87">
            <a:extLst>
              <a:ext uri="{FF2B5EF4-FFF2-40B4-BE49-F238E27FC236}">
                <a16:creationId xmlns="" xmlns:a16="http://schemas.microsoft.com/office/drawing/2014/main" id="{317CC3B4-48D6-4F79-9A58-18A62A57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744" y="2437756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AE829315-5CBF-4197-9CBA-345F490F6CF3}"/>
              </a:ext>
            </a:extLst>
          </p:cNvPr>
          <p:cNvSpPr/>
          <p:nvPr/>
        </p:nvSpPr>
        <p:spPr>
          <a:xfrm>
            <a:off x="8666460" y="1349045"/>
            <a:ext cx="1261076" cy="794349"/>
          </a:xfrm>
          <a:prstGeom prst="arc">
            <a:avLst>
              <a:gd name="adj1" fmla="val 11229160"/>
              <a:gd name="adj2" fmla="val 21026738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="" xmlns:a16="http://schemas.microsoft.com/office/drawing/2014/main" id="{E7073101-3D03-4E64-9FE9-F9B7727A1ED1}"/>
              </a:ext>
            </a:extLst>
          </p:cNvPr>
          <p:cNvSpPr/>
          <p:nvPr/>
        </p:nvSpPr>
        <p:spPr>
          <a:xfrm>
            <a:off x="4874092" y="1447357"/>
            <a:ext cx="1006790" cy="736790"/>
          </a:xfrm>
          <a:prstGeom prst="arc">
            <a:avLst>
              <a:gd name="adj1" fmla="val 11244417"/>
              <a:gd name="adj2" fmla="val 20669403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8C1F61-5B90-4CAB-8A40-66A533F50C1C}"/>
              </a:ext>
            </a:extLst>
          </p:cNvPr>
          <p:cNvSpPr txBox="1"/>
          <p:nvPr/>
        </p:nvSpPr>
        <p:spPr>
          <a:xfrm>
            <a:off x="333651" y="2442876"/>
            <a:ext cx="3104268" cy="58477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نجمع الحدود المتشابهة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="" xmlns:a16="http://schemas.microsoft.com/office/drawing/2014/main" id="{624D54F8-0C68-4528-A489-2F695766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113" y="3297312"/>
            <a:ext cx="431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="" xmlns:a16="http://schemas.microsoft.com/office/drawing/2014/main" id="{D9181B29-FD9B-450E-AF16-4C00E8E2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26" y="2402021"/>
            <a:ext cx="1896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spc="-1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spc="-1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E2225D56-DF6A-4EB5-A61A-E29C8140C050}"/>
              </a:ext>
            </a:extLst>
          </p:cNvPr>
          <p:cNvSpPr/>
          <p:nvPr/>
        </p:nvSpPr>
        <p:spPr>
          <a:xfrm>
            <a:off x="7317909" y="1166180"/>
            <a:ext cx="2671243" cy="1349680"/>
          </a:xfrm>
          <a:prstGeom prst="arc">
            <a:avLst>
              <a:gd name="adj1" fmla="val 11289282"/>
              <a:gd name="adj2" fmla="val 21065493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D460BBC0-4FEC-435C-B2B0-A095278B678B}"/>
              </a:ext>
            </a:extLst>
          </p:cNvPr>
          <p:cNvSpPr/>
          <p:nvPr/>
        </p:nvSpPr>
        <p:spPr>
          <a:xfrm>
            <a:off x="3752552" y="1245446"/>
            <a:ext cx="2165095" cy="1308504"/>
          </a:xfrm>
          <a:prstGeom prst="arc">
            <a:avLst>
              <a:gd name="adj1" fmla="val 11500430"/>
              <a:gd name="adj2" fmla="val 20919591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92B6AC-C406-440D-AEAE-DB3B6E2D1FE3}"/>
              </a:ext>
            </a:extLst>
          </p:cNvPr>
          <p:cNvSpPr txBox="1"/>
          <p:nvPr/>
        </p:nvSpPr>
        <p:spPr>
          <a:xfrm>
            <a:off x="6671387" y="3300317"/>
            <a:ext cx="1882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+ 73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/>
          </a:p>
        </p:txBody>
      </p:sp>
      <p:sp>
        <p:nvSpPr>
          <p:cNvPr id="26" name="Text Box 87">
            <a:extLst>
              <a:ext uri="{FF2B5EF4-FFF2-40B4-BE49-F238E27FC236}">
                <a16:creationId xmlns="" xmlns:a16="http://schemas.microsoft.com/office/drawing/2014/main" id="{9C144A6F-4EC2-40FD-A3B2-386F91AB1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673" y="2402021"/>
            <a:ext cx="1666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r>
              <a:rPr lang="ar-SA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spc="-100" baseline="300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spc="-100" baseline="300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altLang="en-US" sz="3600" baseline="300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="" xmlns:a16="http://schemas.microsoft.com/office/drawing/2014/main" id="{E4838EA5-3B59-44E7-B8A9-F63260DC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588" y="2402021"/>
            <a:ext cx="1666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8</a:t>
            </a:r>
            <a:r>
              <a:rPr lang="ar-SA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spc="-100" baseline="300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75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01875 0.1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57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5743 0.1407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703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5" grpId="0"/>
      <p:bldP spid="44" grpId="0"/>
      <p:bldP spid="44" grpId="1"/>
      <p:bldP spid="29" grpId="0"/>
      <p:bldP spid="41" grpId="0"/>
      <p:bldP spid="42" grpId="0" animBg="1"/>
      <p:bldP spid="46" grpId="0" animBg="1"/>
      <p:bldP spid="23" grpId="0" animBg="1"/>
      <p:bldP spid="24" grpId="0"/>
      <p:bldP spid="39" grpId="0"/>
      <p:bldP spid="25" grpId="0" animBg="1"/>
      <p:bldP spid="28" grpId="0" animBg="1"/>
      <p:bldP spid="38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394B2BA-14CB-4B9E-8293-593BE1A831E4}"/>
              </a:ext>
            </a:extLst>
          </p:cNvPr>
          <p:cNvSpPr/>
          <p:nvPr/>
        </p:nvSpPr>
        <p:spPr>
          <a:xfrm>
            <a:off x="6588369" y="280435"/>
            <a:ext cx="32432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بسّط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كلًا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1AB26C3-829F-4904-97A6-82C20E2B27FC}"/>
              </a:ext>
            </a:extLst>
          </p:cNvPr>
          <p:cNvSpPr txBox="1"/>
          <p:nvPr/>
        </p:nvSpPr>
        <p:spPr>
          <a:xfrm>
            <a:off x="914403" y="1220638"/>
            <a:ext cx="9215636" cy="15081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1)  </a:t>
            </a:r>
            <a:r>
              <a:rPr lang="ar-BH" sz="360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- 2ل ( ٣ل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٤)  +  ٧ل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00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8421809-43BB-4578-8B02-ABAA971809F8}"/>
              </a:ext>
            </a:extLst>
          </p:cNvPr>
          <p:cNvSpPr txBox="1"/>
          <p:nvPr/>
        </p:nvSpPr>
        <p:spPr>
          <a:xfrm>
            <a:off x="964885" y="2931076"/>
            <a:ext cx="9215636" cy="15081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   ٣ ( ٢ت </a:t>
            </a:r>
            <a:r>
              <a:rPr lang="ar-BH" sz="3600" b="0" i="0" u="none" strike="noStrike" baseline="30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ar-BH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٤ت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ar-BH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١٥ )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٦ت( ٥ت +  ٢)</a:t>
            </a:r>
          </a:p>
          <a:p>
            <a:pPr algn="r" rtl="1"/>
            <a:endParaRPr lang="ar-BH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0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2A47EEE-359E-48E2-AAAF-D19E604EA3E9}"/>
              </a:ext>
            </a:extLst>
          </p:cNvPr>
          <p:cNvSpPr txBox="1"/>
          <p:nvPr/>
        </p:nvSpPr>
        <p:spPr>
          <a:xfrm>
            <a:off x="1047027" y="4641515"/>
            <a:ext cx="9215636" cy="15081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 rtl="1" eaLnBrk="1" hangingPunct="1"/>
            <a:r>
              <a:rPr lang="ar-BH" sz="36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3) </a:t>
            </a:r>
            <a:r>
              <a:rPr lang="ar-SA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4س( 5س</a:t>
            </a:r>
            <a:r>
              <a:rPr lang="ar-SA" altLang="ar-KW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7س + 4 )</a:t>
            </a:r>
            <a:r>
              <a:rPr lang="en-US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en-US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5( 5س</a:t>
            </a:r>
            <a:r>
              <a:rPr lang="ar-SA" altLang="ar-KW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ar-KW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7س + 4 )</a:t>
            </a:r>
          </a:p>
          <a:p>
            <a:pPr algn="r" rtl="1"/>
            <a:endParaRPr lang="ar-BH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0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E4816AA-5E72-41F5-94B7-82AAC94A9C42}"/>
              </a:ext>
            </a:extLst>
          </p:cNvPr>
          <p:cNvSpPr txBox="1"/>
          <p:nvPr/>
        </p:nvSpPr>
        <p:spPr>
          <a:xfrm>
            <a:off x="1129170" y="1975979"/>
            <a:ext cx="1968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-6 ل</a:t>
            </a:r>
            <a:r>
              <a:rPr lang="ar-BH" sz="3600" b="0" i="0" u="none" strike="noStrike" baseline="300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 </a:t>
            </a:r>
            <a:r>
              <a:rPr lang="ar-BH" altLang="en-US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15ل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E181732-F4A2-42DC-AA51-D4652C7CEB2B}"/>
              </a:ext>
            </a:extLst>
          </p:cNvPr>
          <p:cNvSpPr txBox="1"/>
          <p:nvPr/>
        </p:nvSpPr>
        <p:spPr>
          <a:xfrm>
            <a:off x="1249641" y="3755224"/>
            <a:ext cx="1894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 ت</a:t>
            </a:r>
            <a:r>
              <a:rPr lang="ar-BH" sz="3600" b="0" i="0" u="none" strike="noStrike" baseline="300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 </a:t>
            </a:r>
            <a:r>
              <a:rPr lang="ar-BH" altLang="en-US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45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7AA5122-9529-43A8-A6D9-EA77C74373B0}"/>
              </a:ext>
            </a:extLst>
          </p:cNvPr>
          <p:cNvSpPr txBox="1"/>
          <p:nvPr/>
        </p:nvSpPr>
        <p:spPr>
          <a:xfrm>
            <a:off x="964885" y="5428036"/>
            <a:ext cx="435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3600" b="0" i="0" u="none" strike="noStrike" baseline="300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altLang="en-US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53 س</a:t>
            </a:r>
            <a:r>
              <a:rPr lang="ar-BH" sz="3600" b="0" i="0" u="none" strike="noStrike" baseline="300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0" i="0" u="none" strike="noStrike" baseline="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+ 51 س – 20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011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724BC71E-C0EA-4B60-9AC1-DAD310DDADB9}"/>
              </a:ext>
            </a:extLst>
          </p:cNvPr>
          <p:cNvCxnSpPr>
            <a:cxnSpLocks/>
          </p:cNvCxnSpPr>
          <p:nvPr/>
        </p:nvCxnSpPr>
        <p:spPr>
          <a:xfrm flipH="1">
            <a:off x="1190661" y="1915771"/>
            <a:ext cx="544833" cy="0"/>
          </a:xfrm>
          <a:prstGeom prst="line">
            <a:avLst/>
          </a:prstGeom>
          <a:ln w="254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4B177D0F-0D93-4A87-BC57-D88C148648F9}"/>
              </a:ext>
            </a:extLst>
          </p:cNvPr>
          <p:cNvCxnSpPr>
            <a:cxnSpLocks/>
          </p:cNvCxnSpPr>
          <p:nvPr/>
        </p:nvCxnSpPr>
        <p:spPr>
          <a:xfrm flipH="1">
            <a:off x="1260989" y="497315"/>
            <a:ext cx="544833" cy="0"/>
          </a:xfrm>
          <a:prstGeom prst="line">
            <a:avLst/>
          </a:prstGeom>
          <a:ln w="254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716489" y="295561"/>
            <a:ext cx="7244466" cy="170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غُطيّت لوحة جدارية على شكل شبه منحرف أبعاده كما في الشكل المجاور بورق ذهبي. فإذا كان ارتفاع اللوحة 10 بوصات. فكم بوصة مربعة من الورق الذهبي نحتاج إليها؟</a:t>
            </a:r>
            <a:endParaRPr lang="en-US" alt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328A34-1C3A-4DB0-905D-29A57418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52" y="454186"/>
            <a:ext cx="2843422" cy="1564224"/>
          </a:xfrm>
          <a:prstGeom prst="rect">
            <a:avLst/>
          </a:prstGeom>
        </p:spPr>
      </p:pic>
      <p:sp>
        <p:nvSpPr>
          <p:cNvPr id="30" name="مربع نص 30">
            <a:extLst>
              <a:ext uri="{FF2B5EF4-FFF2-40B4-BE49-F238E27FC236}">
                <a16:creationId xmlns="" xmlns:a16="http://schemas.microsoft.com/office/drawing/2014/main" id="{1C563C6A-F6F8-4EF5-BEB1-B09958C16A25}"/>
              </a:ext>
            </a:extLst>
          </p:cNvPr>
          <p:cNvSpPr txBox="1"/>
          <p:nvPr/>
        </p:nvSpPr>
        <p:spPr>
          <a:xfrm>
            <a:off x="8481528" y="2192763"/>
            <a:ext cx="282429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شبه المنحرف =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="" xmlns:a16="http://schemas.microsoft.com/office/drawing/2014/main" id="{F1DDFAC0-8C00-490C-BAB7-14FDFEEF84C4}"/>
              </a:ext>
            </a:extLst>
          </p:cNvPr>
          <p:cNvSpPr txBox="1"/>
          <p:nvPr/>
        </p:nvSpPr>
        <p:spPr>
          <a:xfrm>
            <a:off x="6187838" y="2159231"/>
            <a:ext cx="194071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  ( ق</a:t>
            </a:r>
            <a:r>
              <a:rPr lang="ar-SA" sz="3200" spc="-100" baseline="-25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 ق</a:t>
            </a:r>
            <a:r>
              <a:rPr lang="ar-SA" sz="3200" spc="-100" baseline="-25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</a:t>
            </a:r>
          </a:p>
        </p:txBody>
      </p:sp>
      <p:grpSp>
        <p:nvGrpSpPr>
          <p:cNvPr id="33" name="مجموعة 36">
            <a:extLst>
              <a:ext uri="{FF2B5EF4-FFF2-40B4-BE49-F238E27FC236}">
                <a16:creationId xmlns="" xmlns:a16="http://schemas.microsoft.com/office/drawing/2014/main" id="{68CC2568-7F8B-4B0B-8E43-950A248774C3}"/>
              </a:ext>
            </a:extLst>
          </p:cNvPr>
          <p:cNvGrpSpPr/>
          <p:nvPr/>
        </p:nvGrpSpPr>
        <p:grpSpPr>
          <a:xfrm>
            <a:off x="8036542" y="2101839"/>
            <a:ext cx="428628" cy="803358"/>
            <a:chOff x="7000892" y="3836055"/>
            <a:chExt cx="428628" cy="803358"/>
          </a:xfrm>
        </p:grpSpPr>
        <p:sp>
          <p:nvSpPr>
            <p:cNvPr id="34" name="مربع نص 32">
              <a:extLst>
                <a:ext uri="{FF2B5EF4-FFF2-40B4-BE49-F238E27FC236}">
                  <a16:creationId xmlns="" xmlns:a16="http://schemas.microsoft.com/office/drawing/2014/main" id="{39B060D3-124C-45F4-AD07-1EE121D24141}"/>
                </a:ext>
              </a:extLst>
            </p:cNvPr>
            <p:cNvSpPr txBox="1"/>
            <p:nvPr/>
          </p:nvSpPr>
          <p:spPr>
            <a:xfrm>
              <a:off x="7000892" y="3836055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35" name="مربع نص 33">
              <a:extLst>
                <a:ext uri="{FF2B5EF4-FFF2-40B4-BE49-F238E27FC236}">
                  <a16:creationId xmlns="" xmlns:a16="http://schemas.microsoft.com/office/drawing/2014/main" id="{6A0CDBB0-8F7E-4DA8-A04D-436DA955DEDF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36" name="رابط مستقيم 35">
              <a:extLst>
                <a:ext uri="{FF2B5EF4-FFF2-40B4-BE49-F238E27FC236}">
                  <a16:creationId xmlns="" xmlns:a16="http://schemas.microsoft.com/office/drawing/2014/main" id="{0FD4E2C8-4C11-4D35-9744-4D8E0DF7F674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مربع نص 42">
            <a:extLst>
              <a:ext uri="{FF2B5EF4-FFF2-40B4-BE49-F238E27FC236}">
                <a16:creationId xmlns="" xmlns:a16="http://schemas.microsoft.com/office/drawing/2014/main" id="{3E72C940-DF9B-4415-821B-F6ACF3D939F7}"/>
              </a:ext>
            </a:extLst>
          </p:cNvPr>
          <p:cNvSpPr txBox="1"/>
          <p:nvPr/>
        </p:nvSpPr>
        <p:spPr>
          <a:xfrm>
            <a:off x="4749565" y="2860282"/>
            <a:ext cx="410129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  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+ 4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+ 1 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44" name="مربع نص 50">
            <a:extLst>
              <a:ext uri="{FF2B5EF4-FFF2-40B4-BE49-F238E27FC236}">
                <a16:creationId xmlns="" xmlns:a16="http://schemas.microsoft.com/office/drawing/2014/main" id="{BDE10769-2BA1-47D8-BC64-F232443E74C0}"/>
              </a:ext>
            </a:extLst>
          </p:cNvPr>
          <p:cNvSpPr txBox="1"/>
          <p:nvPr/>
        </p:nvSpPr>
        <p:spPr>
          <a:xfrm>
            <a:off x="7564975" y="3520058"/>
            <a:ext cx="127775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  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ar-SA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مربع نص 48">
            <a:extLst>
              <a:ext uri="{FF2B5EF4-FFF2-40B4-BE49-F238E27FC236}">
                <a16:creationId xmlns="" xmlns:a16="http://schemas.microsoft.com/office/drawing/2014/main" id="{990FAF72-2913-42CF-B7D9-E7E2C667A5A2}"/>
              </a:ext>
            </a:extLst>
          </p:cNvPr>
          <p:cNvSpPr txBox="1"/>
          <p:nvPr/>
        </p:nvSpPr>
        <p:spPr>
          <a:xfrm>
            <a:off x="6354429" y="4241370"/>
            <a:ext cx="249643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س</a:t>
            </a:r>
            <a:r>
              <a:rPr lang="ar-SA" sz="32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س</a:t>
            </a:r>
            <a:endParaRPr lang="ar-SA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مربع نص 66">
            <a:extLst>
              <a:ext uri="{FF2B5EF4-FFF2-40B4-BE49-F238E27FC236}">
                <a16:creationId xmlns="" xmlns:a16="http://schemas.microsoft.com/office/drawing/2014/main" id="{1AF1D8C2-5280-4BE7-8501-8C12189E3F70}"/>
              </a:ext>
            </a:extLst>
          </p:cNvPr>
          <p:cNvSpPr txBox="1"/>
          <p:nvPr/>
        </p:nvSpPr>
        <p:spPr>
          <a:xfrm>
            <a:off x="7564976" y="5470858"/>
            <a:ext cx="128588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175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4" name="مجموعة 36">
            <a:extLst>
              <a:ext uri="{FF2B5EF4-FFF2-40B4-BE49-F238E27FC236}">
                <a16:creationId xmlns="" xmlns:a16="http://schemas.microsoft.com/office/drawing/2014/main" id="{4084B846-6A2E-4BCA-983B-71C5FC3B23A3}"/>
              </a:ext>
            </a:extLst>
          </p:cNvPr>
          <p:cNvGrpSpPr/>
          <p:nvPr/>
        </p:nvGrpSpPr>
        <p:grpSpPr>
          <a:xfrm>
            <a:off x="8148480" y="2795099"/>
            <a:ext cx="428628" cy="812689"/>
            <a:chOff x="7000892" y="3826724"/>
            <a:chExt cx="428628" cy="812689"/>
          </a:xfrm>
        </p:grpSpPr>
        <p:sp>
          <p:nvSpPr>
            <p:cNvPr id="75" name="مربع نص 32">
              <a:extLst>
                <a:ext uri="{FF2B5EF4-FFF2-40B4-BE49-F238E27FC236}">
                  <a16:creationId xmlns="" xmlns:a16="http://schemas.microsoft.com/office/drawing/2014/main" id="{0B673A46-A318-44C6-8C34-46E2248E3B2D}"/>
                </a:ext>
              </a:extLst>
            </p:cNvPr>
            <p:cNvSpPr txBox="1"/>
            <p:nvPr/>
          </p:nvSpPr>
          <p:spPr>
            <a:xfrm>
              <a:off x="7000892" y="3826724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76" name="مربع نص 33">
              <a:extLst>
                <a:ext uri="{FF2B5EF4-FFF2-40B4-BE49-F238E27FC236}">
                  <a16:creationId xmlns="" xmlns:a16="http://schemas.microsoft.com/office/drawing/2014/main" id="{23883BFC-EC05-4C7E-B0A1-25B8B2823838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77" name="رابط مستقيم 35">
              <a:extLst>
                <a:ext uri="{FF2B5EF4-FFF2-40B4-BE49-F238E27FC236}">
                  <a16:creationId xmlns="" xmlns:a16="http://schemas.microsoft.com/office/drawing/2014/main" id="{6C09A9AD-8D52-4B53-9EB9-279C0A040956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مجموعة 36">
            <a:extLst>
              <a:ext uri="{FF2B5EF4-FFF2-40B4-BE49-F238E27FC236}">
                <a16:creationId xmlns="" xmlns:a16="http://schemas.microsoft.com/office/drawing/2014/main" id="{43C1B551-24D7-4DE4-AF8D-721A2562A3D4}"/>
              </a:ext>
            </a:extLst>
          </p:cNvPr>
          <p:cNvGrpSpPr/>
          <p:nvPr/>
        </p:nvGrpSpPr>
        <p:grpSpPr>
          <a:xfrm>
            <a:off x="8134838" y="3433432"/>
            <a:ext cx="428628" cy="822020"/>
            <a:chOff x="7000892" y="3817393"/>
            <a:chExt cx="428628" cy="822020"/>
          </a:xfrm>
        </p:grpSpPr>
        <p:sp>
          <p:nvSpPr>
            <p:cNvPr id="79" name="مربع نص 32">
              <a:extLst>
                <a:ext uri="{FF2B5EF4-FFF2-40B4-BE49-F238E27FC236}">
                  <a16:creationId xmlns="" xmlns:a16="http://schemas.microsoft.com/office/drawing/2014/main" id="{71D8C4D8-FCEA-46ED-98C7-1D7EF55BF510}"/>
                </a:ext>
              </a:extLst>
            </p:cNvPr>
            <p:cNvSpPr txBox="1"/>
            <p:nvPr/>
          </p:nvSpPr>
          <p:spPr>
            <a:xfrm>
              <a:off x="7000892" y="38173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80" name="مربع نص 33">
              <a:extLst>
                <a:ext uri="{FF2B5EF4-FFF2-40B4-BE49-F238E27FC236}">
                  <a16:creationId xmlns="" xmlns:a16="http://schemas.microsoft.com/office/drawing/2014/main" id="{08F939D0-F3DB-4C3C-98BE-41385FFF3AF2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81" name="رابط مستقيم 35">
              <a:extLst>
                <a:ext uri="{FF2B5EF4-FFF2-40B4-BE49-F238E27FC236}">
                  <a16:creationId xmlns="" xmlns:a16="http://schemas.microsoft.com/office/drawing/2014/main" id="{BE589705-2725-45E5-8C0A-D38EA76C0931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مجموعة 36">
            <a:extLst>
              <a:ext uri="{FF2B5EF4-FFF2-40B4-BE49-F238E27FC236}">
                <a16:creationId xmlns="" xmlns:a16="http://schemas.microsoft.com/office/drawing/2014/main" id="{373BDB56-A84B-43D9-B054-6B9BEFCE35D4}"/>
              </a:ext>
            </a:extLst>
          </p:cNvPr>
          <p:cNvGrpSpPr/>
          <p:nvPr/>
        </p:nvGrpSpPr>
        <p:grpSpPr>
          <a:xfrm>
            <a:off x="7033820" y="4095502"/>
            <a:ext cx="428628" cy="868675"/>
            <a:chOff x="7000892" y="3770738"/>
            <a:chExt cx="428628" cy="868675"/>
          </a:xfrm>
        </p:grpSpPr>
        <p:sp>
          <p:nvSpPr>
            <p:cNvPr id="87" name="مربع نص 32">
              <a:extLst>
                <a:ext uri="{FF2B5EF4-FFF2-40B4-BE49-F238E27FC236}">
                  <a16:creationId xmlns="" xmlns:a16="http://schemas.microsoft.com/office/drawing/2014/main" id="{6E1DF301-4C67-4F60-989A-317AD30B13D4}"/>
                </a:ext>
              </a:extLst>
            </p:cNvPr>
            <p:cNvSpPr txBox="1"/>
            <p:nvPr/>
          </p:nvSpPr>
          <p:spPr>
            <a:xfrm>
              <a:off x="7000892" y="3770738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8" name="مربع نص 33">
              <a:extLst>
                <a:ext uri="{FF2B5EF4-FFF2-40B4-BE49-F238E27FC236}">
                  <a16:creationId xmlns="" xmlns:a16="http://schemas.microsoft.com/office/drawing/2014/main" id="{C98C491F-6DFD-412F-B6A4-7C06B61D27C6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89" name="رابط مستقيم 35">
              <a:extLst>
                <a:ext uri="{FF2B5EF4-FFF2-40B4-BE49-F238E27FC236}">
                  <a16:creationId xmlns="" xmlns:a16="http://schemas.microsoft.com/office/drawing/2014/main" id="{CDAA8258-D0D0-42BE-95A6-D28ED68D898D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A9686C6-9BBB-4753-9B15-5431E040DA6D}"/>
              </a:ext>
            </a:extLst>
          </p:cNvPr>
          <p:cNvSpPr txBox="1"/>
          <p:nvPr/>
        </p:nvSpPr>
        <p:spPr>
          <a:xfrm>
            <a:off x="1645043" y="1560770"/>
            <a:ext cx="628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A" sz="3200" spc="-100" baseline="-25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E9B424D-66D4-4DB6-824C-30CBA52525CF}"/>
              </a:ext>
            </a:extLst>
          </p:cNvPr>
          <p:cNvSpPr txBox="1"/>
          <p:nvPr/>
        </p:nvSpPr>
        <p:spPr>
          <a:xfrm>
            <a:off x="1674334" y="124003"/>
            <a:ext cx="628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200" spc="-100" baseline="-25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C122D0F5-C5DB-453E-849C-76FFDF1C81D3}"/>
              </a:ext>
            </a:extLst>
          </p:cNvPr>
          <p:cNvSpPr txBox="1"/>
          <p:nvPr/>
        </p:nvSpPr>
        <p:spPr>
          <a:xfrm>
            <a:off x="835004" y="943910"/>
            <a:ext cx="628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endParaRPr lang="en-US" sz="3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894D9991-29C9-4B22-AA5F-67E92C6011E3}"/>
              </a:ext>
            </a:extLst>
          </p:cNvPr>
          <p:cNvCxnSpPr>
            <a:cxnSpLocks/>
          </p:cNvCxnSpPr>
          <p:nvPr/>
        </p:nvCxnSpPr>
        <p:spPr>
          <a:xfrm flipH="1">
            <a:off x="811254" y="1290029"/>
            <a:ext cx="272417" cy="0"/>
          </a:xfrm>
          <a:prstGeom prst="line">
            <a:avLst/>
          </a:prstGeom>
          <a:ln w="254000">
            <a:solidFill>
              <a:schemeClr val="accent4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مجموعة 36">
            <a:extLst>
              <a:ext uri="{FF2B5EF4-FFF2-40B4-BE49-F238E27FC236}">
                <a16:creationId xmlns="" xmlns:a16="http://schemas.microsoft.com/office/drawing/2014/main" id="{E2FE6649-19E6-4D97-B00E-C962F6EE86BF}"/>
              </a:ext>
            </a:extLst>
          </p:cNvPr>
          <p:cNvGrpSpPr/>
          <p:nvPr/>
        </p:nvGrpSpPr>
        <p:grpSpPr>
          <a:xfrm>
            <a:off x="8127521" y="4171858"/>
            <a:ext cx="428628" cy="794027"/>
            <a:chOff x="7000892" y="3845386"/>
            <a:chExt cx="428628" cy="794027"/>
          </a:xfrm>
        </p:grpSpPr>
        <p:sp>
          <p:nvSpPr>
            <p:cNvPr id="105" name="مربع نص 32">
              <a:extLst>
                <a:ext uri="{FF2B5EF4-FFF2-40B4-BE49-F238E27FC236}">
                  <a16:creationId xmlns="" xmlns:a16="http://schemas.microsoft.com/office/drawing/2014/main" id="{8677D1A1-2F09-4DFD-BD43-8852C98943EA}"/>
                </a:ext>
              </a:extLst>
            </p:cNvPr>
            <p:cNvSpPr txBox="1"/>
            <p:nvPr/>
          </p:nvSpPr>
          <p:spPr>
            <a:xfrm>
              <a:off x="7000892" y="3845386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6" name="مربع نص 33">
              <a:extLst>
                <a:ext uri="{FF2B5EF4-FFF2-40B4-BE49-F238E27FC236}">
                  <a16:creationId xmlns="" xmlns:a16="http://schemas.microsoft.com/office/drawing/2014/main" id="{D27999E9-CC43-4BA2-AB35-8D128EA835F6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107" name="رابط مستقيم 35">
              <a:extLst>
                <a:ext uri="{FF2B5EF4-FFF2-40B4-BE49-F238E27FC236}">
                  <a16:creationId xmlns="" xmlns:a16="http://schemas.microsoft.com/office/drawing/2014/main" id="{51098D90-AAD4-4C67-B5BD-03D121CC2A23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مربع نص 48">
            <a:extLst>
              <a:ext uri="{FF2B5EF4-FFF2-40B4-BE49-F238E27FC236}">
                <a16:creationId xmlns="" xmlns:a16="http://schemas.microsoft.com/office/drawing/2014/main" id="{5C17981A-637C-429E-99CE-2F53DBD18487}"/>
              </a:ext>
            </a:extLst>
          </p:cNvPr>
          <p:cNvSpPr txBox="1"/>
          <p:nvPr/>
        </p:nvSpPr>
        <p:spPr>
          <a:xfrm>
            <a:off x="5948133" y="4895414"/>
            <a:ext cx="290662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2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SA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9" name="مجموعة 36">
            <a:extLst>
              <a:ext uri="{FF2B5EF4-FFF2-40B4-BE49-F238E27FC236}">
                <a16:creationId xmlns="" xmlns:a16="http://schemas.microsoft.com/office/drawing/2014/main" id="{68949728-17A6-47A8-93E2-998E4E866F18}"/>
              </a:ext>
            </a:extLst>
          </p:cNvPr>
          <p:cNvGrpSpPr/>
          <p:nvPr/>
        </p:nvGrpSpPr>
        <p:grpSpPr>
          <a:xfrm>
            <a:off x="6706894" y="4749546"/>
            <a:ext cx="428628" cy="868675"/>
            <a:chOff x="7000892" y="3770738"/>
            <a:chExt cx="428628" cy="868675"/>
          </a:xfrm>
        </p:grpSpPr>
        <p:sp>
          <p:nvSpPr>
            <p:cNvPr id="110" name="مربع نص 32">
              <a:extLst>
                <a:ext uri="{FF2B5EF4-FFF2-40B4-BE49-F238E27FC236}">
                  <a16:creationId xmlns="" xmlns:a16="http://schemas.microsoft.com/office/drawing/2014/main" id="{7BC7AF90-6D7E-4914-887C-27A5818BA53A}"/>
                </a:ext>
              </a:extLst>
            </p:cNvPr>
            <p:cNvSpPr txBox="1"/>
            <p:nvPr/>
          </p:nvSpPr>
          <p:spPr>
            <a:xfrm>
              <a:off x="7000892" y="3770738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1" name="مربع نص 33">
              <a:extLst>
                <a:ext uri="{FF2B5EF4-FFF2-40B4-BE49-F238E27FC236}">
                  <a16:creationId xmlns="" xmlns:a16="http://schemas.microsoft.com/office/drawing/2014/main" id="{9E24495E-81D9-4B30-B2C5-D5CB42C62F3F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112" name="رابط مستقيم 35">
              <a:extLst>
                <a:ext uri="{FF2B5EF4-FFF2-40B4-BE49-F238E27FC236}">
                  <a16:creationId xmlns="" xmlns:a16="http://schemas.microsoft.com/office/drawing/2014/main" id="{F5DD8765-C3BA-4651-B1C8-D685E96DC7D0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مجموعة 36">
            <a:extLst>
              <a:ext uri="{FF2B5EF4-FFF2-40B4-BE49-F238E27FC236}">
                <a16:creationId xmlns="" xmlns:a16="http://schemas.microsoft.com/office/drawing/2014/main" id="{84ABA50E-AD02-4715-AC00-88C990597E8D}"/>
              </a:ext>
            </a:extLst>
          </p:cNvPr>
          <p:cNvGrpSpPr/>
          <p:nvPr/>
        </p:nvGrpSpPr>
        <p:grpSpPr>
          <a:xfrm>
            <a:off x="8131417" y="4825902"/>
            <a:ext cx="428628" cy="794027"/>
            <a:chOff x="7000892" y="3845386"/>
            <a:chExt cx="428628" cy="794027"/>
          </a:xfrm>
        </p:grpSpPr>
        <p:sp>
          <p:nvSpPr>
            <p:cNvPr id="114" name="مربع نص 32">
              <a:extLst>
                <a:ext uri="{FF2B5EF4-FFF2-40B4-BE49-F238E27FC236}">
                  <a16:creationId xmlns="" xmlns:a16="http://schemas.microsoft.com/office/drawing/2014/main" id="{3E733A48-2D4B-440F-882D-957ECF847802}"/>
                </a:ext>
              </a:extLst>
            </p:cNvPr>
            <p:cNvSpPr txBox="1"/>
            <p:nvPr/>
          </p:nvSpPr>
          <p:spPr>
            <a:xfrm>
              <a:off x="7000892" y="3845386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مربع نص 33">
              <a:extLst>
                <a:ext uri="{FF2B5EF4-FFF2-40B4-BE49-F238E27FC236}">
                  <a16:creationId xmlns="" xmlns:a16="http://schemas.microsoft.com/office/drawing/2014/main" id="{DD01B9B4-D852-4490-B26E-9B0905D5C0FF}"/>
                </a:ext>
              </a:extLst>
            </p:cNvPr>
            <p:cNvSpPr txBox="1"/>
            <p:nvPr/>
          </p:nvSpPr>
          <p:spPr>
            <a:xfrm>
              <a:off x="7000892" y="4116193"/>
              <a:ext cx="428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A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cxnSp>
          <p:nvCxnSpPr>
            <p:cNvPr id="116" name="رابط مستقيم 35">
              <a:extLst>
                <a:ext uri="{FF2B5EF4-FFF2-40B4-BE49-F238E27FC236}">
                  <a16:creationId xmlns="" xmlns:a16="http://schemas.microsoft.com/office/drawing/2014/main" id="{F88FF4DE-AE7C-40B2-8000-FC853ECA68BA}"/>
                </a:ext>
              </a:extLst>
            </p:cNvPr>
            <p:cNvCxnSpPr/>
            <p:nvPr/>
          </p:nvCxnSpPr>
          <p:spPr>
            <a:xfrm rot="10800000">
              <a:off x="7086398" y="4202573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E28D1F79-62A0-4351-881A-48AA16F3C12C}"/>
              </a:ext>
            </a:extLst>
          </p:cNvPr>
          <p:cNvSpPr txBox="1"/>
          <p:nvPr/>
        </p:nvSpPr>
        <p:spPr>
          <a:xfrm>
            <a:off x="404980" y="5718142"/>
            <a:ext cx="64744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5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200" dirty="0"/>
              <a:t>إذن نحتاج إلى 175 بوصة مربعة من الورق الذهبي.</a:t>
            </a:r>
            <a:endParaRPr lang="en-US" sz="32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435BCE49-374D-4434-9A97-38B23E321608}"/>
              </a:ext>
            </a:extLst>
          </p:cNvPr>
          <p:cNvCxnSpPr>
            <a:cxnSpLocks/>
          </p:cNvCxnSpPr>
          <p:nvPr/>
        </p:nvCxnSpPr>
        <p:spPr>
          <a:xfrm>
            <a:off x="5013895" y="2280738"/>
            <a:ext cx="0" cy="307574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مربع نص 30">
            <a:extLst>
              <a:ext uri="{FF2B5EF4-FFF2-40B4-BE49-F238E27FC236}">
                <a16:creationId xmlns="" xmlns:a16="http://schemas.microsoft.com/office/drawing/2014/main" id="{6E197AC2-F77F-4871-A38C-0482E17AF938}"/>
              </a:ext>
            </a:extLst>
          </p:cNvPr>
          <p:cNvSpPr txBox="1"/>
          <p:nvPr/>
        </p:nvSpPr>
        <p:spPr>
          <a:xfrm>
            <a:off x="1190661" y="2250691"/>
            <a:ext cx="379057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</a:t>
            </a:r>
            <a:r>
              <a:rPr lang="ar-SA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شبه المنحرف</a:t>
            </a:r>
          </a:p>
        </p:txBody>
      </p:sp>
      <p:sp>
        <p:nvSpPr>
          <p:cNvPr id="57" name="مربع نص 30">
            <a:extLst>
              <a:ext uri="{FF2B5EF4-FFF2-40B4-BE49-F238E27FC236}">
                <a16:creationId xmlns="" xmlns:a16="http://schemas.microsoft.com/office/drawing/2014/main" id="{C03238A5-18DB-4FD9-B2D3-601277B1A45F}"/>
              </a:ext>
            </a:extLst>
          </p:cNvPr>
          <p:cNvSpPr txBox="1"/>
          <p:nvPr/>
        </p:nvSpPr>
        <p:spPr>
          <a:xfrm>
            <a:off x="245828" y="2846321"/>
            <a:ext cx="4735409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بـ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وبـ (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2س+4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عن 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2800" baseline="-25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وبـ (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س+1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عن 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2800" baseline="-25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2800" baseline="-25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="" xmlns:a16="http://schemas.microsoft.com/office/drawing/2014/main" id="{30816B80-AC7F-4C13-ABEA-DFC64DECD08E}"/>
              </a:ext>
            </a:extLst>
          </p:cNvPr>
          <p:cNvSpPr txBox="1"/>
          <p:nvPr/>
        </p:nvSpPr>
        <p:spPr>
          <a:xfrm>
            <a:off x="2303143" y="3872838"/>
            <a:ext cx="26780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بجمع الحدود المتشابهة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ربع نص 30">
            <a:extLst>
              <a:ext uri="{FF2B5EF4-FFF2-40B4-BE49-F238E27FC236}">
                <a16:creationId xmlns="" xmlns:a16="http://schemas.microsoft.com/office/drawing/2014/main" id="{40A77C97-846C-42FD-B1A4-DE53E1230A60}"/>
              </a:ext>
            </a:extLst>
          </p:cNvPr>
          <p:cNvSpPr txBox="1"/>
          <p:nvPr/>
        </p:nvSpPr>
        <p:spPr>
          <a:xfrm>
            <a:off x="1083671" y="4468468"/>
            <a:ext cx="389756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بالتبسيط باستعمال خاصية التوزيع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ربع نص 30">
            <a:extLst>
              <a:ext uri="{FF2B5EF4-FFF2-40B4-BE49-F238E27FC236}">
                <a16:creationId xmlns="" xmlns:a16="http://schemas.microsoft.com/office/drawing/2014/main" id="{47C1F2B5-3AEB-4296-AE08-09CCE8BCCBD1}"/>
              </a:ext>
            </a:extLst>
          </p:cNvPr>
          <p:cNvSpPr txBox="1"/>
          <p:nvPr/>
        </p:nvSpPr>
        <p:spPr>
          <a:xfrm>
            <a:off x="1706226" y="5064098"/>
            <a:ext cx="327501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بـ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ar-SA" sz="2800" baseline="-25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Arc 60">
            <a:extLst>
              <a:ext uri="{FF2B5EF4-FFF2-40B4-BE49-F238E27FC236}">
                <a16:creationId xmlns="" xmlns:a16="http://schemas.microsoft.com/office/drawing/2014/main" id="{48495B2A-4C27-4083-8FBA-26775E3C6EB1}"/>
              </a:ext>
            </a:extLst>
          </p:cNvPr>
          <p:cNvSpPr/>
          <p:nvPr/>
        </p:nvSpPr>
        <p:spPr>
          <a:xfrm>
            <a:off x="7429958" y="3474149"/>
            <a:ext cx="801624" cy="648326"/>
          </a:xfrm>
          <a:prstGeom prst="arc">
            <a:avLst>
              <a:gd name="adj1" fmla="val 12364860"/>
              <a:gd name="adj2" fmla="val 20246619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="" xmlns:a16="http://schemas.microsoft.com/office/drawing/2014/main" id="{9F4FF40A-57F6-4609-BB78-DF91A44913F8}"/>
              </a:ext>
            </a:extLst>
          </p:cNvPr>
          <p:cNvSpPr/>
          <p:nvPr/>
        </p:nvSpPr>
        <p:spPr>
          <a:xfrm>
            <a:off x="6655883" y="3353186"/>
            <a:ext cx="1611966" cy="1006249"/>
          </a:xfrm>
          <a:prstGeom prst="arc">
            <a:avLst>
              <a:gd name="adj1" fmla="val 11749958"/>
              <a:gd name="adj2" fmla="val 20650294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F21A99E2-B2F6-4B15-8C15-0E36D88D2983}"/>
              </a:ext>
            </a:extLst>
          </p:cNvPr>
          <p:cNvSpPr/>
          <p:nvPr/>
        </p:nvSpPr>
        <p:spPr>
          <a:xfrm>
            <a:off x="6120882" y="3284376"/>
            <a:ext cx="1262742" cy="410546"/>
          </a:xfrm>
          <a:custGeom>
            <a:avLst/>
            <a:gdLst>
              <a:gd name="connsiteX0" fmla="*/ 1262742 w 1262742"/>
              <a:gd name="connsiteY0" fmla="*/ 0 h 410546"/>
              <a:gd name="connsiteX1" fmla="*/ 1237861 w 1262742"/>
              <a:gd name="connsiteY1" fmla="*/ 410546 h 410546"/>
              <a:gd name="connsiteX2" fmla="*/ 0 w 1262742"/>
              <a:gd name="connsiteY2" fmla="*/ 0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2" h="410546">
                <a:moveTo>
                  <a:pt x="1262742" y="0"/>
                </a:moveTo>
                <a:lnTo>
                  <a:pt x="1237861" y="410546"/>
                </a:lnTo>
                <a:lnTo>
                  <a:pt x="0" y="0"/>
                </a:lnTo>
              </a:path>
            </a:pathLst>
          </a:custGeom>
          <a:ln w="28575">
            <a:solidFill>
              <a:srgbClr val="EA1F97"/>
            </a:solidFill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2AB5939-B2D0-4E14-8BDC-3B92144555BB}"/>
              </a:ext>
            </a:extLst>
          </p:cNvPr>
          <p:cNvSpPr/>
          <p:nvPr/>
        </p:nvSpPr>
        <p:spPr>
          <a:xfrm>
            <a:off x="7008940" y="3557379"/>
            <a:ext cx="8980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C4DF5D-B778-4935-9AA8-6A446C3415E3}"/>
              </a:ext>
            </a:extLst>
          </p:cNvPr>
          <p:cNvSpPr/>
          <p:nvPr/>
        </p:nvSpPr>
        <p:spPr>
          <a:xfrm>
            <a:off x="6294841" y="3544938"/>
            <a:ext cx="80983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+ 5  )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B214C168-7EB7-4C78-B239-024702BDC166}"/>
              </a:ext>
            </a:extLst>
          </p:cNvPr>
          <p:cNvSpPr/>
          <p:nvPr/>
        </p:nvSpPr>
        <p:spPr>
          <a:xfrm>
            <a:off x="5551100" y="3269956"/>
            <a:ext cx="1178576" cy="386595"/>
          </a:xfrm>
          <a:custGeom>
            <a:avLst/>
            <a:gdLst>
              <a:gd name="connsiteX0" fmla="*/ 1262742 w 1262742"/>
              <a:gd name="connsiteY0" fmla="*/ 0 h 410546"/>
              <a:gd name="connsiteX1" fmla="*/ 1237861 w 1262742"/>
              <a:gd name="connsiteY1" fmla="*/ 410546 h 410546"/>
              <a:gd name="connsiteX2" fmla="*/ 0 w 1262742"/>
              <a:gd name="connsiteY2" fmla="*/ 0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2" h="410546">
                <a:moveTo>
                  <a:pt x="1262742" y="0"/>
                </a:moveTo>
                <a:lnTo>
                  <a:pt x="1237861" y="410546"/>
                </a:lnTo>
                <a:lnTo>
                  <a:pt x="0" y="0"/>
                </a:lnTo>
              </a:path>
            </a:pathLst>
          </a:custGeom>
          <a:ln w="28575">
            <a:solidFill>
              <a:srgbClr val="EA1F97"/>
            </a:solidFill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9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8" grpId="0"/>
      <p:bldP spid="44" grpId="0"/>
      <p:bldP spid="53" grpId="0"/>
      <p:bldP spid="73" grpId="0"/>
      <p:bldP spid="91" grpId="0"/>
      <p:bldP spid="100" grpId="0"/>
      <p:bldP spid="101" grpId="0"/>
      <p:bldP spid="108" grpId="0"/>
      <p:bldP spid="117" grpId="0"/>
      <p:bldP spid="54" grpId="0"/>
      <p:bldP spid="57" grpId="0"/>
      <p:bldP spid="58" grpId="0"/>
      <p:bldP spid="59" grpId="0"/>
      <p:bldP spid="60" grpId="0"/>
      <p:bldP spid="61" grpId="0" animBg="1"/>
      <p:bldP spid="62" grpId="0" animBg="1"/>
      <p:bldP spid="2" grpId="0" animBg="1"/>
      <p:bldP spid="2" grpId="1" animBg="1"/>
      <p:bldP spid="10" grpId="0"/>
      <p:bldP spid="11" grpId="0"/>
      <p:bldP spid="63" grpId="0" animBg="1"/>
      <p:bldP spid="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394B2BA-14CB-4B9E-8293-593BE1A831E4}"/>
              </a:ext>
            </a:extLst>
          </p:cNvPr>
          <p:cNvSpPr/>
          <p:nvPr/>
        </p:nvSpPr>
        <p:spPr>
          <a:xfrm>
            <a:off x="2988860" y="280435"/>
            <a:ext cx="684278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يمثل الجزء العلوي من الواجهة الأمامية للمرآب المجاور شكل شبه منحرف.إذا كان ارتفاع شبه المنحرف 2متر، فأوجد مساحة الجزء العلوي من الواجهة الأمامية للمرآب.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D6112C1-2EB8-469E-966F-826D4EF0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713" y="378472"/>
            <a:ext cx="3371834" cy="2644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E8979B-BC7B-4CD8-9383-3528044775D6}"/>
              </a:ext>
            </a:extLst>
          </p:cNvPr>
          <p:cNvSpPr txBox="1"/>
          <p:nvPr/>
        </p:nvSpPr>
        <p:spPr>
          <a:xfrm>
            <a:off x="347952" y="5490019"/>
            <a:ext cx="319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الإجابة: 13 مترًا مربعًا</a:t>
            </a:r>
            <a:endParaRPr lang="en-US" sz="3600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28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9A4030-9CF5-4632-9026-3450D8D148D4}"/>
              </a:ext>
            </a:extLst>
          </p:cNvPr>
          <p:cNvSpPr/>
          <p:nvPr/>
        </p:nvSpPr>
        <p:spPr>
          <a:xfrm>
            <a:off x="971265" y="941780"/>
            <a:ext cx="10249469" cy="4974439"/>
          </a:xfrm>
          <a:prstGeom prst="rect">
            <a:avLst/>
          </a:prstGeom>
          <a:ln>
            <a:solidFill>
              <a:srgbClr val="F34735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أحيانًا نواجه معادلات تتضمن حاصل ضرب وحيدة حد في كثيرة حدود. </a:t>
            </a:r>
          </a:p>
          <a:p>
            <a:pPr algn="r" rtl="1">
              <a:lnSpc>
                <a:spcPct val="150000"/>
              </a:lnSpc>
            </a:pP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استعمال خاصية التوزيع في خطوات حل هذه المعادلات كما في الأمثلة والتمارين التالية:</a:t>
            </a:r>
          </a:p>
        </p:txBody>
      </p:sp>
    </p:spTree>
    <p:extLst>
      <p:ext uri="{BB962C8B-B14F-4D97-AF65-F5344CB8AC3E}">
        <p14:creationId xmlns:p14="http://schemas.microsoft.com/office/powerpoint/2010/main" val="3283708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1408679" y="280435"/>
            <a:ext cx="84229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: 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( 11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)  =  7 (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)</a:t>
            </a:r>
          </a:p>
        </p:txBody>
      </p:sp>
      <p:sp>
        <p:nvSpPr>
          <p:cNvPr id="28" name="مربع نص 3">
            <a:extLst>
              <a:ext uri="{FF2B5EF4-FFF2-40B4-BE49-F238E27FC236}">
                <a16:creationId xmlns="" xmlns:a16="http://schemas.microsoft.com/office/drawing/2014/main" id="{0EBE19C6-49AB-4D92-BBD5-DA3A27FCD49B}"/>
              </a:ext>
            </a:extLst>
          </p:cNvPr>
          <p:cNvSpPr txBox="1"/>
          <p:nvPr/>
        </p:nvSpPr>
        <p:spPr>
          <a:xfrm>
            <a:off x="5441611" y="1439544"/>
            <a:ext cx="49984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-</a:t>
            </a:r>
            <a:r>
              <a:rPr lang="ar-SA" dirty="0"/>
              <a:t>6 ( 11 </a:t>
            </a:r>
            <a:r>
              <a:rPr lang="ar-BH" altLang="en-US" dirty="0"/>
              <a:t>–</a:t>
            </a:r>
            <a:r>
              <a:rPr lang="ar-SA" dirty="0"/>
              <a:t>  2</a:t>
            </a:r>
            <a:r>
              <a:rPr lang="ar-BH" dirty="0"/>
              <a:t>س</a:t>
            </a:r>
            <a:r>
              <a:rPr lang="ar-SA" dirty="0"/>
              <a:t>  )  =  7 ( </a:t>
            </a:r>
            <a:r>
              <a:rPr lang="ar-BH" dirty="0"/>
              <a:t>-</a:t>
            </a:r>
            <a:r>
              <a:rPr lang="ar-SA" dirty="0"/>
              <a:t> 2 </a:t>
            </a:r>
            <a:r>
              <a:rPr lang="ar-BH" altLang="en-US" dirty="0"/>
              <a:t>–</a:t>
            </a:r>
            <a:r>
              <a:rPr lang="ar-SA" dirty="0"/>
              <a:t>  2</a:t>
            </a:r>
            <a:r>
              <a:rPr lang="ar-BH" dirty="0"/>
              <a:t>س</a:t>
            </a:r>
            <a:r>
              <a:rPr lang="ar-SA" dirty="0"/>
              <a:t>  )</a:t>
            </a:r>
          </a:p>
        </p:txBody>
      </p:sp>
      <p:sp>
        <p:nvSpPr>
          <p:cNvPr id="30" name="مربع نص 32">
            <a:extLst>
              <a:ext uri="{FF2B5EF4-FFF2-40B4-BE49-F238E27FC236}">
                <a16:creationId xmlns="" xmlns:a16="http://schemas.microsoft.com/office/drawing/2014/main" id="{59EE0487-3063-460F-A4F6-B05104BC6F66}"/>
              </a:ext>
            </a:extLst>
          </p:cNvPr>
          <p:cNvSpPr txBox="1"/>
          <p:nvPr/>
        </p:nvSpPr>
        <p:spPr>
          <a:xfrm>
            <a:off x="8089361" y="2079478"/>
            <a:ext cx="22966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-</a:t>
            </a:r>
            <a:r>
              <a:rPr lang="ar-SA" dirty="0"/>
              <a:t>66   +   12</a:t>
            </a:r>
            <a:r>
              <a:rPr lang="ar-BH" dirty="0"/>
              <a:t>س</a:t>
            </a:r>
            <a:endParaRPr lang="ar-SA" dirty="0"/>
          </a:p>
        </p:txBody>
      </p:sp>
      <p:sp>
        <p:nvSpPr>
          <p:cNvPr id="31" name="مربع نص 33">
            <a:extLst>
              <a:ext uri="{FF2B5EF4-FFF2-40B4-BE49-F238E27FC236}">
                <a16:creationId xmlns="" xmlns:a16="http://schemas.microsoft.com/office/drawing/2014/main" id="{25ED8FB4-90F0-4B0D-A76E-44F74013FECF}"/>
              </a:ext>
            </a:extLst>
          </p:cNvPr>
          <p:cNvSpPr txBox="1"/>
          <p:nvPr/>
        </p:nvSpPr>
        <p:spPr>
          <a:xfrm>
            <a:off x="9517037" y="3081091"/>
            <a:ext cx="8267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-</a:t>
            </a:r>
            <a:r>
              <a:rPr lang="ar-SA" dirty="0"/>
              <a:t> 66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DBEC08DD-A875-40F0-9410-0AEE89DF6834}"/>
              </a:ext>
            </a:extLst>
          </p:cNvPr>
          <p:cNvCxnSpPr>
            <a:cxnSpLocks/>
          </p:cNvCxnSpPr>
          <p:nvPr/>
        </p:nvCxnSpPr>
        <p:spPr>
          <a:xfrm>
            <a:off x="5178799" y="1476695"/>
            <a:ext cx="0" cy="442326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مربع نص 30">
            <a:extLst>
              <a:ext uri="{FF2B5EF4-FFF2-40B4-BE49-F238E27FC236}">
                <a16:creationId xmlns="" xmlns:a16="http://schemas.microsoft.com/office/drawing/2014/main" id="{7E81B30C-D73D-41D6-AF43-77BCF345A462}"/>
              </a:ext>
            </a:extLst>
          </p:cNvPr>
          <p:cNvSpPr txBox="1"/>
          <p:nvPr/>
        </p:nvSpPr>
        <p:spPr>
          <a:xfrm>
            <a:off x="2675905" y="1421067"/>
            <a:ext cx="23062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الأصلية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0">
            <a:extLst>
              <a:ext uri="{FF2B5EF4-FFF2-40B4-BE49-F238E27FC236}">
                <a16:creationId xmlns="" xmlns:a16="http://schemas.microsoft.com/office/drawing/2014/main" id="{756D3168-954D-46EE-89AF-771F6ECEF67F}"/>
              </a:ext>
            </a:extLst>
          </p:cNvPr>
          <p:cNvSpPr txBox="1"/>
          <p:nvPr/>
        </p:nvSpPr>
        <p:spPr>
          <a:xfrm>
            <a:off x="1995068" y="1817868"/>
            <a:ext cx="307566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خاصية التوزيع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F19F0CF6-B88B-4EC7-8F55-9EAD1FF03712}"/>
              </a:ext>
            </a:extLst>
          </p:cNvPr>
          <p:cNvSpPr/>
          <p:nvPr/>
        </p:nvSpPr>
        <p:spPr>
          <a:xfrm>
            <a:off x="9517037" y="1345043"/>
            <a:ext cx="573055" cy="599244"/>
          </a:xfrm>
          <a:prstGeom prst="arc">
            <a:avLst>
              <a:gd name="adj1" fmla="val 12364860"/>
              <a:gd name="adj2" fmla="val 21026738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C87C1A0D-4567-4F42-B4BC-88B859613737}"/>
              </a:ext>
            </a:extLst>
          </p:cNvPr>
          <p:cNvSpPr/>
          <p:nvPr/>
        </p:nvSpPr>
        <p:spPr>
          <a:xfrm>
            <a:off x="8581124" y="1233033"/>
            <a:ext cx="1611966" cy="1115164"/>
          </a:xfrm>
          <a:prstGeom prst="arc">
            <a:avLst>
              <a:gd name="adj1" fmla="val 11749958"/>
              <a:gd name="adj2" fmla="val 19721953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ربع نص 32">
            <a:extLst>
              <a:ext uri="{FF2B5EF4-FFF2-40B4-BE49-F238E27FC236}">
                <a16:creationId xmlns="" xmlns:a16="http://schemas.microsoft.com/office/drawing/2014/main" id="{D8422DE4-D4FA-43C1-A998-E865B77E1CD0}"/>
              </a:ext>
            </a:extLst>
          </p:cNvPr>
          <p:cNvSpPr txBox="1"/>
          <p:nvPr/>
        </p:nvSpPr>
        <p:spPr>
          <a:xfrm>
            <a:off x="5393268" y="2150916"/>
            <a:ext cx="22966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-</a:t>
            </a:r>
            <a:r>
              <a:rPr lang="ar-SA" dirty="0"/>
              <a:t>14 </a:t>
            </a:r>
            <a:r>
              <a:rPr lang="ar-BH" altLang="en-US" dirty="0"/>
              <a:t>–</a:t>
            </a:r>
            <a:r>
              <a:rPr lang="ar-SA" dirty="0"/>
              <a:t> 14</a:t>
            </a:r>
            <a:r>
              <a:rPr lang="ar-BH" dirty="0"/>
              <a:t>س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7E3392-087E-4D8A-8635-5679BEF0089A}"/>
              </a:ext>
            </a:extLst>
          </p:cNvPr>
          <p:cNvSpPr/>
          <p:nvPr/>
        </p:nvSpPr>
        <p:spPr>
          <a:xfrm>
            <a:off x="7777305" y="2173979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="" xmlns:a16="http://schemas.microsoft.com/office/drawing/2014/main" id="{203765B0-D5B5-4B1F-A21B-ED636C015476}"/>
              </a:ext>
            </a:extLst>
          </p:cNvPr>
          <p:cNvSpPr/>
          <p:nvPr/>
        </p:nvSpPr>
        <p:spPr>
          <a:xfrm>
            <a:off x="6993428" y="1321139"/>
            <a:ext cx="573055" cy="599244"/>
          </a:xfrm>
          <a:prstGeom prst="arc">
            <a:avLst>
              <a:gd name="adj1" fmla="val 12364860"/>
              <a:gd name="adj2" fmla="val 21026738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="" xmlns:a16="http://schemas.microsoft.com/office/drawing/2014/main" id="{EC51D545-FE4C-4A5F-9D83-6EDFECF345F6}"/>
              </a:ext>
            </a:extLst>
          </p:cNvPr>
          <p:cNvSpPr/>
          <p:nvPr/>
        </p:nvSpPr>
        <p:spPr>
          <a:xfrm>
            <a:off x="6057515" y="1209129"/>
            <a:ext cx="1611966" cy="1115164"/>
          </a:xfrm>
          <a:prstGeom prst="arc">
            <a:avLst>
              <a:gd name="adj1" fmla="val 11749958"/>
              <a:gd name="adj2" fmla="val 19721953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30">
            <a:extLst>
              <a:ext uri="{FF2B5EF4-FFF2-40B4-BE49-F238E27FC236}">
                <a16:creationId xmlns="" xmlns:a16="http://schemas.microsoft.com/office/drawing/2014/main" id="{F204900C-4E4A-4EE5-B5F9-7CB3E9A41AFE}"/>
              </a:ext>
            </a:extLst>
          </p:cNvPr>
          <p:cNvSpPr txBox="1"/>
          <p:nvPr/>
        </p:nvSpPr>
        <p:spPr>
          <a:xfrm>
            <a:off x="1445380" y="2585490"/>
            <a:ext cx="35455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14س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إلى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ربع نص 32">
            <a:extLst>
              <a:ext uri="{FF2B5EF4-FFF2-40B4-BE49-F238E27FC236}">
                <a16:creationId xmlns="" xmlns:a16="http://schemas.microsoft.com/office/drawing/2014/main" id="{EEEFB11B-E478-4B9D-932E-023419466AE3}"/>
              </a:ext>
            </a:extLst>
          </p:cNvPr>
          <p:cNvSpPr txBox="1"/>
          <p:nvPr/>
        </p:nvSpPr>
        <p:spPr>
          <a:xfrm>
            <a:off x="5624183" y="2508799"/>
            <a:ext cx="14765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+ </a:t>
            </a:r>
            <a:r>
              <a:rPr lang="ar-SA" dirty="0">
                <a:solidFill>
                  <a:srgbClr val="FF0000"/>
                </a:solidFill>
              </a:rPr>
              <a:t>1</a:t>
            </a:r>
            <a:r>
              <a:rPr lang="ar-BH" dirty="0">
                <a:solidFill>
                  <a:srgbClr val="FF0000"/>
                </a:solidFill>
              </a:rPr>
              <a:t>4س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4" name="مربع نص 32">
            <a:extLst>
              <a:ext uri="{FF2B5EF4-FFF2-40B4-BE49-F238E27FC236}">
                <a16:creationId xmlns="" xmlns:a16="http://schemas.microsoft.com/office/drawing/2014/main" id="{1C69DE0E-6972-4B5C-BB68-E401383C9D23}"/>
              </a:ext>
            </a:extLst>
          </p:cNvPr>
          <p:cNvSpPr txBox="1"/>
          <p:nvPr/>
        </p:nvSpPr>
        <p:spPr>
          <a:xfrm>
            <a:off x="8139567" y="2508800"/>
            <a:ext cx="14765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+ </a:t>
            </a:r>
            <a:r>
              <a:rPr lang="ar-SA" dirty="0">
                <a:solidFill>
                  <a:srgbClr val="FF0000"/>
                </a:solidFill>
              </a:rPr>
              <a:t>1</a:t>
            </a:r>
            <a:r>
              <a:rPr lang="ar-BH" dirty="0">
                <a:solidFill>
                  <a:srgbClr val="FF0000"/>
                </a:solidFill>
              </a:rPr>
              <a:t>4س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F932D9-30FE-446C-889C-33C1536707AC}"/>
              </a:ext>
            </a:extLst>
          </p:cNvPr>
          <p:cNvSpPr/>
          <p:nvPr/>
        </p:nvSpPr>
        <p:spPr>
          <a:xfrm>
            <a:off x="8162919" y="3081091"/>
            <a:ext cx="13095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3FEBF8B-E2E5-4683-989E-E90C7F1F9AF2}"/>
              </a:ext>
            </a:extLst>
          </p:cNvPr>
          <p:cNvSpPr/>
          <p:nvPr/>
        </p:nvSpPr>
        <p:spPr>
          <a:xfrm>
            <a:off x="7777305" y="3081091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2">
            <a:extLst>
              <a:ext uri="{FF2B5EF4-FFF2-40B4-BE49-F238E27FC236}">
                <a16:creationId xmlns="" xmlns:a16="http://schemas.microsoft.com/office/drawing/2014/main" id="{736E997D-0FB3-483D-864E-2861743649B7}"/>
              </a:ext>
            </a:extLst>
          </p:cNvPr>
          <p:cNvSpPr txBox="1"/>
          <p:nvPr/>
        </p:nvSpPr>
        <p:spPr>
          <a:xfrm>
            <a:off x="6667368" y="3081091"/>
            <a:ext cx="10225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-</a:t>
            </a:r>
            <a:r>
              <a:rPr lang="ar-SA" dirty="0"/>
              <a:t>14</a:t>
            </a:r>
          </a:p>
        </p:txBody>
      </p:sp>
      <p:sp>
        <p:nvSpPr>
          <p:cNvPr id="49" name="مربع نص 30">
            <a:extLst>
              <a:ext uri="{FF2B5EF4-FFF2-40B4-BE49-F238E27FC236}">
                <a16:creationId xmlns="" xmlns:a16="http://schemas.microsoft.com/office/drawing/2014/main" id="{DBE75D71-5F0F-4BEE-B695-BB8A4C736993}"/>
              </a:ext>
            </a:extLst>
          </p:cNvPr>
          <p:cNvSpPr txBox="1"/>
          <p:nvPr/>
        </p:nvSpPr>
        <p:spPr>
          <a:xfrm>
            <a:off x="1445380" y="3465811"/>
            <a:ext cx="35455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66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إلى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مربع نص 32">
            <a:extLst>
              <a:ext uri="{FF2B5EF4-FFF2-40B4-BE49-F238E27FC236}">
                <a16:creationId xmlns="" xmlns:a16="http://schemas.microsoft.com/office/drawing/2014/main" id="{6D5EF3CA-0716-4F34-8A8D-41D7557BD96D}"/>
              </a:ext>
            </a:extLst>
          </p:cNvPr>
          <p:cNvSpPr txBox="1"/>
          <p:nvPr/>
        </p:nvSpPr>
        <p:spPr>
          <a:xfrm>
            <a:off x="7091835" y="3404256"/>
            <a:ext cx="826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+ 66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3" name="مربع نص 32">
            <a:extLst>
              <a:ext uri="{FF2B5EF4-FFF2-40B4-BE49-F238E27FC236}">
                <a16:creationId xmlns="" xmlns:a16="http://schemas.microsoft.com/office/drawing/2014/main" id="{F9831C61-DCCE-4285-AB3B-E0403B3D1526}"/>
              </a:ext>
            </a:extLst>
          </p:cNvPr>
          <p:cNvSpPr txBox="1"/>
          <p:nvPr/>
        </p:nvSpPr>
        <p:spPr>
          <a:xfrm>
            <a:off x="9645135" y="3391360"/>
            <a:ext cx="826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+ 66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DB62E71D-E732-42FB-9140-9ABF3BF68675}"/>
              </a:ext>
            </a:extLst>
          </p:cNvPr>
          <p:cNvSpPr/>
          <p:nvPr/>
        </p:nvSpPr>
        <p:spPr>
          <a:xfrm>
            <a:off x="7993602" y="4024142"/>
            <a:ext cx="13095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B4A651A7-E76A-4AF6-87E4-49E21EE4F73A}"/>
              </a:ext>
            </a:extLst>
          </p:cNvPr>
          <p:cNvSpPr/>
          <p:nvPr/>
        </p:nvSpPr>
        <p:spPr>
          <a:xfrm>
            <a:off x="7808295" y="4024142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ربع نص 32">
            <a:extLst>
              <a:ext uri="{FF2B5EF4-FFF2-40B4-BE49-F238E27FC236}">
                <a16:creationId xmlns="" xmlns:a16="http://schemas.microsoft.com/office/drawing/2014/main" id="{2BC7C167-831E-450A-BCB1-440181C5D786}"/>
              </a:ext>
            </a:extLst>
          </p:cNvPr>
          <p:cNvSpPr txBox="1"/>
          <p:nvPr/>
        </p:nvSpPr>
        <p:spPr>
          <a:xfrm>
            <a:off x="6782746" y="4024142"/>
            <a:ext cx="10225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52</a:t>
            </a:r>
            <a:endParaRPr lang="ar-SA" dirty="0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B03A68D-D004-4535-B477-022718508180}"/>
              </a:ext>
            </a:extLst>
          </p:cNvPr>
          <p:cNvSpPr/>
          <p:nvPr/>
        </p:nvSpPr>
        <p:spPr>
          <a:xfrm>
            <a:off x="2401786" y="4645043"/>
            <a:ext cx="25235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الطرفين على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BE6972A-7CE4-41F6-95C7-A7B8A1C0D185}"/>
              </a:ext>
            </a:extLst>
          </p:cNvPr>
          <p:cNvSpPr/>
          <p:nvPr/>
        </p:nvSpPr>
        <p:spPr>
          <a:xfrm>
            <a:off x="7139462" y="4631210"/>
            <a:ext cx="19165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52</a:t>
            </a:r>
            <a:endParaRPr lang="ar-BH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1B21F77B-1410-4A10-9939-CB7B05E9BF11}"/>
              </a:ext>
            </a:extLst>
          </p:cNvPr>
          <p:cNvCxnSpPr>
            <a:cxnSpLocks/>
          </p:cNvCxnSpPr>
          <p:nvPr/>
        </p:nvCxnSpPr>
        <p:spPr>
          <a:xfrm flipH="1">
            <a:off x="8648382" y="4725700"/>
            <a:ext cx="333956" cy="27741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DFA71D8-B894-4ADA-B7A7-6EBB20B7C9C9}"/>
              </a:ext>
            </a:extLst>
          </p:cNvPr>
          <p:cNvGrpSpPr/>
          <p:nvPr/>
        </p:nvGrpSpPr>
        <p:grpSpPr>
          <a:xfrm>
            <a:off x="8498654" y="4946838"/>
            <a:ext cx="691708" cy="584775"/>
            <a:chOff x="1818630" y="1492574"/>
            <a:chExt cx="691708" cy="584775"/>
          </a:xfrm>
        </p:grpSpPr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A8A1B28-408A-4A48-A50B-1139BCE1598C}"/>
                </a:ext>
              </a:extLst>
            </p:cNvPr>
            <p:cNvSpPr/>
            <p:nvPr/>
          </p:nvSpPr>
          <p:spPr>
            <a:xfrm>
              <a:off x="1818630" y="1492574"/>
              <a:ext cx="69170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26</a:t>
              </a:r>
              <a:endParaRPr 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09558A24-2D41-4F7E-A8A0-DD52A88B67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3684" y="1586518"/>
              <a:ext cx="30863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EBD29EBF-5619-4D15-A78E-3701893CC4C9}"/>
              </a:ext>
            </a:extLst>
          </p:cNvPr>
          <p:cNvGrpSpPr/>
          <p:nvPr/>
        </p:nvGrpSpPr>
        <p:grpSpPr>
          <a:xfrm>
            <a:off x="7280829" y="4964103"/>
            <a:ext cx="637813" cy="584775"/>
            <a:chOff x="1496387" y="1472915"/>
            <a:chExt cx="637813" cy="584775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E449AF88-E87F-486F-B10A-3D0518304EF1}"/>
                </a:ext>
              </a:extLst>
            </p:cNvPr>
            <p:cNvSpPr/>
            <p:nvPr/>
          </p:nvSpPr>
          <p:spPr>
            <a:xfrm>
              <a:off x="1496387" y="1472915"/>
              <a:ext cx="6378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26</a:t>
              </a:r>
              <a:endParaRPr 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4ADA7170-768D-4F6A-8435-2F4BA8F77B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7867" y="1557334"/>
              <a:ext cx="41078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F1F1CB6F-971E-45A6-883C-C7C1B7A1F30E}"/>
              </a:ext>
            </a:extLst>
          </p:cNvPr>
          <p:cNvCxnSpPr>
            <a:cxnSpLocks/>
          </p:cNvCxnSpPr>
          <p:nvPr/>
        </p:nvCxnSpPr>
        <p:spPr>
          <a:xfrm flipH="1">
            <a:off x="8748897" y="5058341"/>
            <a:ext cx="267811" cy="23008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1F53D576-FD49-4EF3-AF2B-3B6C57F19E0B}"/>
              </a:ext>
            </a:extLst>
          </p:cNvPr>
          <p:cNvSpPr/>
          <p:nvPr/>
        </p:nvSpPr>
        <p:spPr>
          <a:xfrm>
            <a:off x="7272945" y="4675220"/>
            <a:ext cx="602093" cy="686740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130ACA0-01B0-4E4A-82A3-D9FE88E8BEFD}"/>
              </a:ext>
            </a:extLst>
          </p:cNvPr>
          <p:cNvSpPr/>
          <p:nvPr/>
        </p:nvSpPr>
        <p:spPr>
          <a:xfrm>
            <a:off x="7669481" y="5408415"/>
            <a:ext cx="92698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3A51FCEC-A039-4704-8D4F-16DE3486723B}"/>
              </a:ext>
            </a:extLst>
          </p:cNvPr>
          <p:cNvCxnSpPr>
            <a:cxnSpLocks/>
          </p:cNvCxnSpPr>
          <p:nvPr/>
        </p:nvCxnSpPr>
        <p:spPr>
          <a:xfrm flipH="1">
            <a:off x="6096000" y="2270381"/>
            <a:ext cx="571368" cy="35338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289DB15D-F159-489E-96BE-5ABF3AE47A23}"/>
              </a:ext>
            </a:extLst>
          </p:cNvPr>
          <p:cNvCxnSpPr>
            <a:cxnSpLocks/>
          </p:cNvCxnSpPr>
          <p:nvPr/>
        </p:nvCxnSpPr>
        <p:spPr>
          <a:xfrm flipH="1">
            <a:off x="6244389" y="2644556"/>
            <a:ext cx="513553" cy="27215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C75E24E8-42EF-4AF8-9A76-BECEFE593EA1}"/>
              </a:ext>
            </a:extLst>
          </p:cNvPr>
          <p:cNvSpPr/>
          <p:nvPr/>
        </p:nvSpPr>
        <p:spPr>
          <a:xfrm>
            <a:off x="8397485" y="2218004"/>
            <a:ext cx="1235096" cy="842626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1322228C-3075-4541-A4BC-60B1B28FC25A}"/>
              </a:ext>
            </a:extLst>
          </p:cNvPr>
          <p:cNvCxnSpPr>
            <a:cxnSpLocks/>
          </p:cNvCxnSpPr>
          <p:nvPr/>
        </p:nvCxnSpPr>
        <p:spPr>
          <a:xfrm flipH="1">
            <a:off x="9607579" y="3216945"/>
            <a:ext cx="571368" cy="27987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728522E7-2711-4FB3-98EF-6993D233B9F3}"/>
              </a:ext>
            </a:extLst>
          </p:cNvPr>
          <p:cNvCxnSpPr>
            <a:cxnSpLocks/>
          </p:cNvCxnSpPr>
          <p:nvPr/>
        </p:nvCxnSpPr>
        <p:spPr>
          <a:xfrm flipH="1">
            <a:off x="9755968" y="3517604"/>
            <a:ext cx="513553" cy="27215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00F81D53-A937-40B3-B4F9-EF6716CBE8B7}"/>
              </a:ext>
            </a:extLst>
          </p:cNvPr>
          <p:cNvSpPr/>
          <p:nvPr/>
        </p:nvSpPr>
        <p:spPr>
          <a:xfrm>
            <a:off x="7115758" y="3108710"/>
            <a:ext cx="712962" cy="842626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19AC8519-FF13-4A56-AADA-B9AF6AC3FFB1}"/>
              </a:ext>
            </a:extLst>
          </p:cNvPr>
          <p:cNvSpPr/>
          <p:nvPr/>
        </p:nvSpPr>
        <p:spPr>
          <a:xfrm>
            <a:off x="7221048" y="5418456"/>
            <a:ext cx="6378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149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5" grpId="0"/>
      <p:bldP spid="36" grpId="0"/>
      <p:bldP spid="37" grpId="0" animBg="1"/>
      <p:bldP spid="38" grpId="0" animBg="1"/>
      <p:bldP spid="39" grpId="0"/>
      <p:bldP spid="9" grpId="0"/>
      <p:bldP spid="40" grpId="0" animBg="1"/>
      <p:bldP spid="41" grpId="0" animBg="1"/>
      <p:bldP spid="42" grpId="0"/>
      <p:bldP spid="43" grpId="0"/>
      <p:bldP spid="44" grpId="0"/>
      <p:bldP spid="10" grpId="0"/>
      <p:bldP spid="46" grpId="0"/>
      <p:bldP spid="48" grpId="0"/>
      <p:bldP spid="49" grpId="0"/>
      <p:bldP spid="52" grpId="0"/>
      <p:bldP spid="53" grpId="0"/>
      <p:bldP spid="54" grpId="0"/>
      <p:bldP spid="55" grpId="0"/>
      <p:bldP spid="58" grpId="0"/>
      <p:bldP spid="67" grpId="0"/>
      <p:bldP spid="70" grpId="0"/>
      <p:bldP spid="79" grpId="0" animBg="1"/>
      <p:bldP spid="80" grpId="0"/>
      <p:bldP spid="83" grpId="0" animBg="1"/>
      <p:bldP spid="86" grpId="0" animBg="1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1408679" y="280435"/>
            <a:ext cx="84229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المعادلة: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 ( د  +  3 )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د  (  د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4 )  =  9 د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16</a:t>
            </a:r>
          </a:p>
        </p:txBody>
      </p:sp>
      <p:sp>
        <p:nvSpPr>
          <p:cNvPr id="28" name="مربع نص 3">
            <a:extLst>
              <a:ext uri="{FF2B5EF4-FFF2-40B4-BE49-F238E27FC236}">
                <a16:creationId xmlns="" xmlns:a16="http://schemas.microsoft.com/office/drawing/2014/main" id="{0EBE19C6-49AB-4D92-BBD5-DA3A27FCD49B}"/>
              </a:ext>
            </a:extLst>
          </p:cNvPr>
          <p:cNvSpPr txBox="1"/>
          <p:nvPr/>
        </p:nvSpPr>
        <p:spPr>
          <a:xfrm>
            <a:off x="5447225" y="1215991"/>
            <a:ext cx="55173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SA" dirty="0"/>
              <a:t>د ( د  +  3 ) </a:t>
            </a:r>
            <a:r>
              <a:rPr lang="ar-BH" altLang="en-US" dirty="0"/>
              <a:t>–</a:t>
            </a:r>
            <a:r>
              <a:rPr lang="ar-SA" dirty="0"/>
              <a:t>  د (  د </a:t>
            </a:r>
            <a:r>
              <a:rPr lang="ar-BH" altLang="en-US" dirty="0"/>
              <a:t>–</a:t>
            </a:r>
            <a:r>
              <a:rPr lang="ar-SA" dirty="0"/>
              <a:t>  4 )  =  9 د </a:t>
            </a:r>
            <a:r>
              <a:rPr lang="ar-BH" altLang="en-US" dirty="0"/>
              <a:t>–</a:t>
            </a:r>
            <a:r>
              <a:rPr lang="ar-SA" dirty="0"/>
              <a:t>  16</a:t>
            </a:r>
          </a:p>
        </p:txBody>
      </p:sp>
      <p:sp>
        <p:nvSpPr>
          <p:cNvPr id="30" name="مربع نص 32">
            <a:extLst>
              <a:ext uri="{FF2B5EF4-FFF2-40B4-BE49-F238E27FC236}">
                <a16:creationId xmlns="" xmlns:a16="http://schemas.microsoft.com/office/drawing/2014/main" id="{59EE0487-3063-460F-A4F6-B05104BC6F66}"/>
              </a:ext>
            </a:extLst>
          </p:cNvPr>
          <p:cNvSpPr txBox="1"/>
          <p:nvPr/>
        </p:nvSpPr>
        <p:spPr>
          <a:xfrm>
            <a:off x="9245337" y="1854745"/>
            <a:ext cx="16717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د</a:t>
            </a:r>
            <a:r>
              <a:rPr lang="ar-BH" baseline="30000" dirty="0"/>
              <a:t>2</a:t>
            </a:r>
            <a:r>
              <a:rPr lang="ar-SA" dirty="0"/>
              <a:t>  +   </a:t>
            </a:r>
            <a:r>
              <a:rPr lang="ar-BH" dirty="0"/>
              <a:t>3د</a:t>
            </a:r>
            <a:endParaRPr lang="ar-SA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DBEC08DD-A875-40F0-9410-0AEE89DF6834}"/>
              </a:ext>
            </a:extLst>
          </p:cNvPr>
          <p:cNvCxnSpPr>
            <a:cxnSpLocks/>
          </p:cNvCxnSpPr>
          <p:nvPr/>
        </p:nvCxnSpPr>
        <p:spPr>
          <a:xfrm>
            <a:off x="5164629" y="1439544"/>
            <a:ext cx="0" cy="442326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مربع نص 30">
            <a:extLst>
              <a:ext uri="{FF2B5EF4-FFF2-40B4-BE49-F238E27FC236}">
                <a16:creationId xmlns="" xmlns:a16="http://schemas.microsoft.com/office/drawing/2014/main" id="{7E81B30C-D73D-41D6-AF43-77BCF345A462}"/>
              </a:ext>
            </a:extLst>
          </p:cNvPr>
          <p:cNvSpPr txBox="1"/>
          <p:nvPr/>
        </p:nvSpPr>
        <p:spPr>
          <a:xfrm>
            <a:off x="2901819" y="1383916"/>
            <a:ext cx="20661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الأصلية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0">
            <a:extLst>
              <a:ext uri="{FF2B5EF4-FFF2-40B4-BE49-F238E27FC236}">
                <a16:creationId xmlns="" xmlns:a16="http://schemas.microsoft.com/office/drawing/2014/main" id="{756D3168-954D-46EE-89AF-771F6ECEF67F}"/>
              </a:ext>
            </a:extLst>
          </p:cNvPr>
          <p:cNvSpPr txBox="1"/>
          <p:nvPr/>
        </p:nvSpPr>
        <p:spPr>
          <a:xfrm>
            <a:off x="2231194" y="1780717"/>
            <a:ext cx="282536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خاصية التوزيع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F19F0CF6-B88B-4EC7-8F55-9EAD1FF03712}"/>
              </a:ext>
            </a:extLst>
          </p:cNvPr>
          <p:cNvSpPr/>
          <p:nvPr/>
        </p:nvSpPr>
        <p:spPr>
          <a:xfrm>
            <a:off x="10270969" y="1176810"/>
            <a:ext cx="573055" cy="531125"/>
          </a:xfrm>
          <a:prstGeom prst="arc">
            <a:avLst>
              <a:gd name="adj1" fmla="val 12364860"/>
              <a:gd name="adj2" fmla="val 20196599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C87C1A0D-4567-4F42-B4BC-88B859613737}"/>
              </a:ext>
            </a:extLst>
          </p:cNvPr>
          <p:cNvSpPr/>
          <p:nvPr/>
        </p:nvSpPr>
        <p:spPr>
          <a:xfrm>
            <a:off x="9720526" y="1092558"/>
            <a:ext cx="1196510" cy="1019288"/>
          </a:xfrm>
          <a:prstGeom prst="arc">
            <a:avLst>
              <a:gd name="adj1" fmla="val 12976090"/>
              <a:gd name="adj2" fmla="val 19721953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ربع نص 32">
            <a:extLst>
              <a:ext uri="{FF2B5EF4-FFF2-40B4-BE49-F238E27FC236}">
                <a16:creationId xmlns="" xmlns:a16="http://schemas.microsoft.com/office/drawing/2014/main" id="{D8422DE4-D4FA-43C1-A998-E865B77E1CD0}"/>
              </a:ext>
            </a:extLst>
          </p:cNvPr>
          <p:cNvSpPr txBox="1"/>
          <p:nvPr/>
        </p:nvSpPr>
        <p:spPr>
          <a:xfrm>
            <a:off x="5447225" y="1927363"/>
            <a:ext cx="16663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SA" dirty="0"/>
              <a:t>9 د </a:t>
            </a:r>
            <a:r>
              <a:rPr lang="ar-BH" altLang="en-US" dirty="0"/>
              <a:t>–</a:t>
            </a:r>
            <a:r>
              <a:rPr lang="ar-SA" dirty="0"/>
              <a:t>  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7E3392-087E-4D8A-8635-5679BEF0089A}"/>
              </a:ext>
            </a:extLst>
          </p:cNvPr>
          <p:cNvSpPr/>
          <p:nvPr/>
        </p:nvSpPr>
        <p:spPr>
          <a:xfrm>
            <a:off x="7131750" y="1950426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="" xmlns:a16="http://schemas.microsoft.com/office/drawing/2014/main" id="{203765B0-D5B5-4B1F-A21B-ED636C015476}"/>
              </a:ext>
            </a:extLst>
          </p:cNvPr>
          <p:cNvSpPr/>
          <p:nvPr/>
        </p:nvSpPr>
        <p:spPr>
          <a:xfrm>
            <a:off x="8464863" y="1224149"/>
            <a:ext cx="488677" cy="319533"/>
          </a:xfrm>
          <a:prstGeom prst="arc">
            <a:avLst>
              <a:gd name="adj1" fmla="val 11310189"/>
              <a:gd name="adj2" fmla="val 21045518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="" xmlns:a16="http://schemas.microsoft.com/office/drawing/2014/main" id="{EC51D545-FE4C-4A5F-9D83-6EDFECF345F6}"/>
              </a:ext>
            </a:extLst>
          </p:cNvPr>
          <p:cNvSpPr/>
          <p:nvPr/>
        </p:nvSpPr>
        <p:spPr>
          <a:xfrm>
            <a:off x="7800850" y="1112571"/>
            <a:ext cx="1249052" cy="974952"/>
          </a:xfrm>
          <a:prstGeom prst="arc">
            <a:avLst>
              <a:gd name="adj1" fmla="val 12445269"/>
              <a:gd name="adj2" fmla="val 19721953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30">
            <a:extLst>
              <a:ext uri="{FF2B5EF4-FFF2-40B4-BE49-F238E27FC236}">
                <a16:creationId xmlns="" xmlns:a16="http://schemas.microsoft.com/office/drawing/2014/main" id="{F204900C-4E4A-4EE5-B5F9-7CB3E9A41AFE}"/>
              </a:ext>
            </a:extLst>
          </p:cNvPr>
          <p:cNvSpPr txBox="1"/>
          <p:nvPr/>
        </p:nvSpPr>
        <p:spPr>
          <a:xfrm>
            <a:off x="2089164" y="2991662"/>
            <a:ext cx="296674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7د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من 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ربع نص 32">
            <a:extLst>
              <a:ext uri="{FF2B5EF4-FFF2-40B4-BE49-F238E27FC236}">
                <a16:creationId xmlns="" xmlns:a16="http://schemas.microsoft.com/office/drawing/2014/main" id="{EEEFB11B-E478-4B9D-932E-023419466AE3}"/>
              </a:ext>
            </a:extLst>
          </p:cNvPr>
          <p:cNvSpPr txBox="1"/>
          <p:nvPr/>
        </p:nvSpPr>
        <p:spPr>
          <a:xfrm>
            <a:off x="6395361" y="2884358"/>
            <a:ext cx="8808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7د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4" name="مربع نص 32">
            <a:extLst>
              <a:ext uri="{FF2B5EF4-FFF2-40B4-BE49-F238E27FC236}">
                <a16:creationId xmlns="" xmlns:a16="http://schemas.microsoft.com/office/drawing/2014/main" id="{1C69DE0E-6972-4B5C-BB68-E401383C9D23}"/>
              </a:ext>
            </a:extLst>
          </p:cNvPr>
          <p:cNvSpPr txBox="1"/>
          <p:nvPr/>
        </p:nvSpPr>
        <p:spPr>
          <a:xfrm>
            <a:off x="7549797" y="2911977"/>
            <a:ext cx="10474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7د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F932D9-30FE-446C-889C-33C1536707AC}"/>
              </a:ext>
            </a:extLst>
          </p:cNvPr>
          <p:cNvSpPr/>
          <p:nvPr/>
        </p:nvSpPr>
        <p:spPr>
          <a:xfrm>
            <a:off x="7524754" y="3442336"/>
            <a:ext cx="6479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3FEBF8B-E2E5-4683-989E-E90C7F1F9AF2}"/>
              </a:ext>
            </a:extLst>
          </p:cNvPr>
          <p:cNvSpPr/>
          <p:nvPr/>
        </p:nvSpPr>
        <p:spPr>
          <a:xfrm>
            <a:off x="7139140" y="3442336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2">
            <a:extLst>
              <a:ext uri="{FF2B5EF4-FFF2-40B4-BE49-F238E27FC236}">
                <a16:creationId xmlns="" xmlns:a16="http://schemas.microsoft.com/office/drawing/2014/main" id="{736E997D-0FB3-483D-864E-2861743649B7}"/>
              </a:ext>
            </a:extLst>
          </p:cNvPr>
          <p:cNvSpPr txBox="1"/>
          <p:nvPr/>
        </p:nvSpPr>
        <p:spPr>
          <a:xfrm>
            <a:off x="6444519" y="3442336"/>
            <a:ext cx="6072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2د</a:t>
            </a:r>
            <a:endParaRPr lang="ar-SA" dirty="0"/>
          </a:p>
        </p:txBody>
      </p:sp>
      <p:sp>
        <p:nvSpPr>
          <p:cNvPr id="49" name="مربع نص 30">
            <a:extLst>
              <a:ext uri="{FF2B5EF4-FFF2-40B4-BE49-F238E27FC236}">
                <a16:creationId xmlns="" xmlns:a16="http://schemas.microsoft.com/office/drawing/2014/main" id="{DBE75D71-5F0F-4BEE-B695-BB8A4C736993}"/>
              </a:ext>
            </a:extLst>
          </p:cNvPr>
          <p:cNvSpPr txBox="1"/>
          <p:nvPr/>
        </p:nvSpPr>
        <p:spPr>
          <a:xfrm>
            <a:off x="2131443" y="3637863"/>
            <a:ext cx="296674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إلى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مربع نص 32">
            <a:extLst>
              <a:ext uri="{FF2B5EF4-FFF2-40B4-BE49-F238E27FC236}">
                <a16:creationId xmlns="" xmlns:a16="http://schemas.microsoft.com/office/drawing/2014/main" id="{6D5EF3CA-0716-4F34-8A8D-41D7557BD96D}"/>
              </a:ext>
            </a:extLst>
          </p:cNvPr>
          <p:cNvSpPr txBox="1"/>
          <p:nvPr/>
        </p:nvSpPr>
        <p:spPr>
          <a:xfrm>
            <a:off x="5791066" y="3785256"/>
            <a:ext cx="826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+ 16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3" name="مربع نص 32">
            <a:extLst>
              <a:ext uri="{FF2B5EF4-FFF2-40B4-BE49-F238E27FC236}">
                <a16:creationId xmlns="" xmlns:a16="http://schemas.microsoft.com/office/drawing/2014/main" id="{F9831C61-DCCE-4285-AB3B-E0403B3D1526}"/>
              </a:ext>
            </a:extLst>
          </p:cNvPr>
          <p:cNvSpPr txBox="1"/>
          <p:nvPr/>
        </p:nvSpPr>
        <p:spPr>
          <a:xfrm>
            <a:off x="7530650" y="3792744"/>
            <a:ext cx="826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+ 16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DB62E71D-E732-42FB-9140-9ABF3BF68675}"/>
              </a:ext>
            </a:extLst>
          </p:cNvPr>
          <p:cNvSpPr/>
          <p:nvPr/>
        </p:nvSpPr>
        <p:spPr>
          <a:xfrm>
            <a:off x="7304197" y="4274472"/>
            <a:ext cx="7938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B4A651A7-E76A-4AF6-87E4-49E21EE4F73A}"/>
              </a:ext>
            </a:extLst>
          </p:cNvPr>
          <p:cNvSpPr/>
          <p:nvPr/>
        </p:nvSpPr>
        <p:spPr>
          <a:xfrm>
            <a:off x="7118890" y="4274472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ربع نص 32">
            <a:extLst>
              <a:ext uri="{FF2B5EF4-FFF2-40B4-BE49-F238E27FC236}">
                <a16:creationId xmlns="" xmlns:a16="http://schemas.microsoft.com/office/drawing/2014/main" id="{2BC7C167-831E-450A-BCB1-440181C5D786}"/>
              </a:ext>
            </a:extLst>
          </p:cNvPr>
          <p:cNvSpPr txBox="1"/>
          <p:nvPr/>
        </p:nvSpPr>
        <p:spPr>
          <a:xfrm>
            <a:off x="6093341" y="4274472"/>
            <a:ext cx="10225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2د</a:t>
            </a:r>
            <a:endParaRPr lang="ar-SA" dirty="0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B03A68D-D004-4535-B477-022718508180}"/>
              </a:ext>
            </a:extLst>
          </p:cNvPr>
          <p:cNvSpPr/>
          <p:nvPr/>
        </p:nvSpPr>
        <p:spPr>
          <a:xfrm>
            <a:off x="2543772" y="4491814"/>
            <a:ext cx="25235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الطرفين على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BE6972A-7CE4-41F6-95C7-A7B8A1C0D185}"/>
              </a:ext>
            </a:extLst>
          </p:cNvPr>
          <p:cNvSpPr/>
          <p:nvPr/>
        </p:nvSpPr>
        <p:spPr>
          <a:xfrm>
            <a:off x="6450057" y="4881540"/>
            <a:ext cx="15945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/>
              <a:t>2 د</a:t>
            </a:r>
            <a:endParaRPr lang="ar-BH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1B21F77B-1410-4A10-9939-CB7B05E9BF11}"/>
              </a:ext>
            </a:extLst>
          </p:cNvPr>
          <p:cNvCxnSpPr>
            <a:cxnSpLocks/>
          </p:cNvCxnSpPr>
          <p:nvPr/>
        </p:nvCxnSpPr>
        <p:spPr>
          <a:xfrm flipH="1">
            <a:off x="6817312" y="4965148"/>
            <a:ext cx="333956" cy="27741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DFA71D8-B894-4ADA-B7A7-6EBB20B7C9C9}"/>
              </a:ext>
            </a:extLst>
          </p:cNvPr>
          <p:cNvGrpSpPr/>
          <p:nvPr/>
        </p:nvGrpSpPr>
        <p:grpSpPr>
          <a:xfrm>
            <a:off x="7496709" y="5241875"/>
            <a:ext cx="622736" cy="584775"/>
            <a:chOff x="1818630" y="1492574"/>
            <a:chExt cx="622736" cy="584775"/>
          </a:xfrm>
        </p:grpSpPr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A8A1B28-408A-4A48-A50B-1139BCE1598C}"/>
                </a:ext>
              </a:extLst>
            </p:cNvPr>
            <p:cNvSpPr/>
            <p:nvPr/>
          </p:nvSpPr>
          <p:spPr>
            <a:xfrm>
              <a:off x="1818630" y="1492574"/>
              <a:ext cx="62273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09558A24-2D41-4F7E-A8A0-DD52A88B67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3684" y="1586518"/>
              <a:ext cx="30863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EBD29EBF-5619-4D15-A78E-3701893CC4C9}"/>
              </a:ext>
            </a:extLst>
          </p:cNvPr>
          <p:cNvGrpSpPr/>
          <p:nvPr/>
        </p:nvGrpSpPr>
        <p:grpSpPr>
          <a:xfrm>
            <a:off x="6705725" y="5214433"/>
            <a:ext cx="637813" cy="584775"/>
            <a:chOff x="1496387" y="1472915"/>
            <a:chExt cx="637813" cy="584775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E449AF88-E87F-486F-B10A-3D0518304EF1}"/>
                </a:ext>
              </a:extLst>
            </p:cNvPr>
            <p:cNvSpPr/>
            <p:nvPr/>
          </p:nvSpPr>
          <p:spPr>
            <a:xfrm>
              <a:off x="1496387" y="1472915"/>
              <a:ext cx="6378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4ADA7170-768D-4F6A-8435-2F4BA8F77B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5871" y="1557334"/>
              <a:ext cx="3394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F1F1CB6F-971E-45A6-883C-C7C1B7A1F30E}"/>
              </a:ext>
            </a:extLst>
          </p:cNvPr>
          <p:cNvCxnSpPr>
            <a:cxnSpLocks/>
          </p:cNvCxnSpPr>
          <p:nvPr/>
        </p:nvCxnSpPr>
        <p:spPr>
          <a:xfrm flipH="1">
            <a:off x="6917827" y="5297789"/>
            <a:ext cx="267811" cy="23008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1F53D576-FD49-4EF3-AF2B-3B6C57F19E0B}"/>
              </a:ext>
            </a:extLst>
          </p:cNvPr>
          <p:cNvSpPr/>
          <p:nvPr/>
        </p:nvSpPr>
        <p:spPr>
          <a:xfrm>
            <a:off x="7513116" y="4971824"/>
            <a:ext cx="602093" cy="646331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130ACA0-01B0-4E4A-82A3-D9FE88E8BEFD}"/>
              </a:ext>
            </a:extLst>
          </p:cNvPr>
          <p:cNvSpPr/>
          <p:nvPr/>
        </p:nvSpPr>
        <p:spPr>
          <a:xfrm>
            <a:off x="6974443" y="5665873"/>
            <a:ext cx="7917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3A51FCEC-A039-4704-8D4F-16DE3486723B}"/>
              </a:ext>
            </a:extLst>
          </p:cNvPr>
          <p:cNvCxnSpPr>
            <a:cxnSpLocks/>
          </p:cNvCxnSpPr>
          <p:nvPr/>
        </p:nvCxnSpPr>
        <p:spPr>
          <a:xfrm flipH="1">
            <a:off x="8798903" y="2002174"/>
            <a:ext cx="571368" cy="35338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289DB15D-F159-489E-96BE-5ABF3AE47A23}"/>
              </a:ext>
            </a:extLst>
          </p:cNvPr>
          <p:cNvCxnSpPr>
            <a:cxnSpLocks/>
          </p:cNvCxnSpPr>
          <p:nvPr/>
        </p:nvCxnSpPr>
        <p:spPr>
          <a:xfrm flipH="1">
            <a:off x="10493204" y="2016956"/>
            <a:ext cx="513553" cy="27215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C75E24E8-42EF-4AF8-9A76-BECEFE593EA1}"/>
              </a:ext>
            </a:extLst>
          </p:cNvPr>
          <p:cNvSpPr/>
          <p:nvPr/>
        </p:nvSpPr>
        <p:spPr>
          <a:xfrm>
            <a:off x="6444519" y="2583657"/>
            <a:ext cx="760550" cy="842626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1322228C-3075-4541-A4BC-60B1B28FC25A}"/>
              </a:ext>
            </a:extLst>
          </p:cNvPr>
          <p:cNvCxnSpPr>
            <a:cxnSpLocks/>
          </p:cNvCxnSpPr>
          <p:nvPr/>
        </p:nvCxnSpPr>
        <p:spPr>
          <a:xfrm flipH="1">
            <a:off x="5898312" y="3598814"/>
            <a:ext cx="571368" cy="27987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728522E7-2711-4FB3-98EF-6993D233B9F3}"/>
              </a:ext>
            </a:extLst>
          </p:cNvPr>
          <p:cNvCxnSpPr>
            <a:cxnSpLocks/>
          </p:cNvCxnSpPr>
          <p:nvPr/>
        </p:nvCxnSpPr>
        <p:spPr>
          <a:xfrm flipH="1">
            <a:off x="6046701" y="3899473"/>
            <a:ext cx="513553" cy="27215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00F81D53-A937-40B3-B4F9-EF6716CBE8B7}"/>
              </a:ext>
            </a:extLst>
          </p:cNvPr>
          <p:cNvSpPr/>
          <p:nvPr/>
        </p:nvSpPr>
        <p:spPr>
          <a:xfrm>
            <a:off x="7628102" y="3499728"/>
            <a:ext cx="712962" cy="842626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19AC8519-FF13-4A56-AADA-B9AF6AC3FFB1}"/>
              </a:ext>
            </a:extLst>
          </p:cNvPr>
          <p:cNvSpPr/>
          <p:nvPr/>
        </p:nvSpPr>
        <p:spPr>
          <a:xfrm>
            <a:off x="6525711" y="5625323"/>
            <a:ext cx="6378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مربع نص 32">
            <a:extLst>
              <a:ext uri="{FF2B5EF4-FFF2-40B4-BE49-F238E27FC236}">
                <a16:creationId xmlns="" xmlns:a16="http://schemas.microsoft.com/office/drawing/2014/main" id="{E094E106-EDA9-464D-AF42-32B14D50F759}"/>
              </a:ext>
            </a:extLst>
          </p:cNvPr>
          <p:cNvSpPr txBox="1"/>
          <p:nvPr/>
        </p:nvSpPr>
        <p:spPr>
          <a:xfrm>
            <a:off x="7766230" y="1869826"/>
            <a:ext cx="16717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/>
              <a:t>– </a:t>
            </a:r>
            <a:r>
              <a:rPr lang="ar-BH" dirty="0"/>
              <a:t>د</a:t>
            </a:r>
            <a:r>
              <a:rPr lang="ar-BH" baseline="30000" dirty="0"/>
              <a:t>2</a:t>
            </a:r>
            <a:r>
              <a:rPr lang="ar-SA" dirty="0"/>
              <a:t> </a:t>
            </a:r>
            <a:r>
              <a:rPr lang="ar-BH" altLang="en-US" dirty="0"/>
              <a:t>+</a:t>
            </a:r>
            <a:r>
              <a:rPr lang="ar-SA" dirty="0"/>
              <a:t>   </a:t>
            </a:r>
            <a:r>
              <a:rPr lang="ar-BH" dirty="0"/>
              <a:t>4د</a:t>
            </a:r>
            <a:endParaRPr lang="ar-SA" dirty="0"/>
          </a:p>
        </p:txBody>
      </p:sp>
      <p:sp>
        <p:nvSpPr>
          <p:cNvPr id="57" name="مربع نص 30">
            <a:extLst>
              <a:ext uri="{FF2B5EF4-FFF2-40B4-BE49-F238E27FC236}">
                <a16:creationId xmlns="" xmlns:a16="http://schemas.microsoft.com/office/drawing/2014/main" id="{97661750-A6F9-4F90-AA61-AD042A08E4A1}"/>
              </a:ext>
            </a:extLst>
          </p:cNvPr>
          <p:cNvSpPr txBox="1"/>
          <p:nvPr/>
        </p:nvSpPr>
        <p:spPr>
          <a:xfrm>
            <a:off x="2358534" y="2430771"/>
            <a:ext cx="269802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بتجميع الحدود المتشابهة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ربع نص 32">
            <a:extLst>
              <a:ext uri="{FF2B5EF4-FFF2-40B4-BE49-F238E27FC236}">
                <a16:creationId xmlns="" xmlns:a16="http://schemas.microsoft.com/office/drawing/2014/main" id="{6A8EEF52-27E6-4606-9DDA-DB772478524A}"/>
              </a:ext>
            </a:extLst>
          </p:cNvPr>
          <p:cNvSpPr txBox="1"/>
          <p:nvPr/>
        </p:nvSpPr>
        <p:spPr>
          <a:xfrm>
            <a:off x="7554152" y="2550802"/>
            <a:ext cx="7511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7د</a:t>
            </a:r>
            <a:endParaRPr lang="ar-SA" dirty="0"/>
          </a:p>
        </p:txBody>
      </p:sp>
      <p:sp>
        <p:nvSpPr>
          <p:cNvPr id="60" name="مربع نص 32">
            <a:extLst>
              <a:ext uri="{FF2B5EF4-FFF2-40B4-BE49-F238E27FC236}">
                <a16:creationId xmlns="" xmlns:a16="http://schemas.microsoft.com/office/drawing/2014/main" id="{F001E501-8E88-4617-9AEE-F8E5F0E816AE}"/>
              </a:ext>
            </a:extLst>
          </p:cNvPr>
          <p:cNvSpPr txBox="1"/>
          <p:nvPr/>
        </p:nvSpPr>
        <p:spPr>
          <a:xfrm>
            <a:off x="5487397" y="2540256"/>
            <a:ext cx="16663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SA" dirty="0"/>
              <a:t>9 د </a:t>
            </a:r>
            <a:r>
              <a:rPr lang="ar-BH" altLang="en-US" dirty="0"/>
              <a:t>–</a:t>
            </a:r>
            <a:r>
              <a:rPr lang="ar-SA" dirty="0"/>
              <a:t>  16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63D2BE3-750A-4791-9F3F-95BBD9FC1A4A}"/>
              </a:ext>
            </a:extLst>
          </p:cNvPr>
          <p:cNvSpPr/>
          <p:nvPr/>
        </p:nvSpPr>
        <p:spPr>
          <a:xfrm>
            <a:off x="7171922" y="2563319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7DC3371A-9461-4FDC-951B-B6716712FD4A}"/>
              </a:ext>
            </a:extLst>
          </p:cNvPr>
          <p:cNvCxnSpPr>
            <a:cxnSpLocks/>
          </p:cNvCxnSpPr>
          <p:nvPr/>
        </p:nvCxnSpPr>
        <p:spPr>
          <a:xfrm flipH="1">
            <a:off x="7691095" y="2694591"/>
            <a:ext cx="571368" cy="27987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3B6765EC-919D-450C-A38E-5F28149D0311}"/>
              </a:ext>
            </a:extLst>
          </p:cNvPr>
          <p:cNvCxnSpPr>
            <a:cxnSpLocks/>
          </p:cNvCxnSpPr>
          <p:nvPr/>
        </p:nvCxnSpPr>
        <p:spPr>
          <a:xfrm flipH="1">
            <a:off x="7839484" y="2995250"/>
            <a:ext cx="513553" cy="27215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32">
            <a:extLst>
              <a:ext uri="{FF2B5EF4-FFF2-40B4-BE49-F238E27FC236}">
                <a16:creationId xmlns="" xmlns:a16="http://schemas.microsoft.com/office/drawing/2014/main" id="{E1466916-F6C0-4DA5-B405-69F31BCA6837}"/>
              </a:ext>
            </a:extLst>
          </p:cNvPr>
          <p:cNvSpPr txBox="1"/>
          <p:nvPr/>
        </p:nvSpPr>
        <p:spPr>
          <a:xfrm>
            <a:off x="5731437" y="3480098"/>
            <a:ext cx="8935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/>
              <a:t>–</a:t>
            </a:r>
            <a:r>
              <a:rPr lang="ar-BH" dirty="0"/>
              <a:t> 16</a:t>
            </a:r>
            <a:endParaRPr lang="ar-SA" dirty="0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3479FD3D-FD72-4B05-B4D6-ED0FF839CB7C}"/>
              </a:ext>
            </a:extLst>
          </p:cNvPr>
          <p:cNvSpPr/>
          <p:nvPr/>
        </p:nvSpPr>
        <p:spPr>
          <a:xfrm>
            <a:off x="8138002" y="2288407"/>
            <a:ext cx="1428996" cy="400155"/>
          </a:xfrm>
          <a:custGeom>
            <a:avLst/>
            <a:gdLst>
              <a:gd name="connsiteX0" fmla="*/ 1262742 w 1262742"/>
              <a:gd name="connsiteY0" fmla="*/ 0 h 410546"/>
              <a:gd name="connsiteX1" fmla="*/ 1237861 w 1262742"/>
              <a:gd name="connsiteY1" fmla="*/ 410546 h 410546"/>
              <a:gd name="connsiteX2" fmla="*/ 0 w 1262742"/>
              <a:gd name="connsiteY2" fmla="*/ 0 h 410546"/>
              <a:gd name="connsiteX0" fmla="*/ 1631619 w 1631619"/>
              <a:gd name="connsiteY0" fmla="*/ 0 h 514456"/>
              <a:gd name="connsiteX1" fmla="*/ 1237861 w 1631619"/>
              <a:gd name="connsiteY1" fmla="*/ 514456 h 514456"/>
              <a:gd name="connsiteX2" fmla="*/ 0 w 1631619"/>
              <a:gd name="connsiteY2" fmla="*/ 103910 h 514456"/>
              <a:gd name="connsiteX0" fmla="*/ 1512123 w 1512123"/>
              <a:gd name="connsiteY0" fmla="*/ 72735 h 587191"/>
              <a:gd name="connsiteX1" fmla="*/ 1118365 w 1512123"/>
              <a:gd name="connsiteY1" fmla="*/ 587191 h 587191"/>
              <a:gd name="connsiteX2" fmla="*/ 0 w 1512123"/>
              <a:gd name="connsiteY2" fmla="*/ 0 h 587191"/>
              <a:gd name="connsiteX0" fmla="*/ 1512123 w 1512123"/>
              <a:gd name="connsiteY0" fmla="*/ 72735 h 400155"/>
              <a:gd name="connsiteX1" fmla="*/ 110447 w 1512123"/>
              <a:gd name="connsiteY1" fmla="*/ 400155 h 400155"/>
              <a:gd name="connsiteX2" fmla="*/ 0 w 1512123"/>
              <a:gd name="connsiteY2" fmla="*/ 0 h 400155"/>
              <a:gd name="connsiteX0" fmla="*/ 1428996 w 1428996"/>
              <a:gd name="connsiteY0" fmla="*/ 25976 h 400155"/>
              <a:gd name="connsiteX1" fmla="*/ 110447 w 1428996"/>
              <a:gd name="connsiteY1" fmla="*/ 400155 h 400155"/>
              <a:gd name="connsiteX2" fmla="*/ 0 w 1428996"/>
              <a:gd name="connsiteY2" fmla="*/ 0 h 4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996" h="400155">
                <a:moveTo>
                  <a:pt x="1428996" y="25976"/>
                </a:moveTo>
                <a:lnTo>
                  <a:pt x="110447" y="400155"/>
                </a:lnTo>
                <a:lnTo>
                  <a:pt x="0" y="0"/>
                </a:lnTo>
              </a:path>
            </a:pathLst>
          </a:custGeom>
          <a:ln w="28575">
            <a:solidFill>
              <a:srgbClr val="EA1F97"/>
            </a:solidFill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9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  <p:bldP spid="36" grpId="0"/>
      <p:bldP spid="37" grpId="0" animBg="1"/>
      <p:bldP spid="38" grpId="0" animBg="1"/>
      <p:bldP spid="39" grpId="0"/>
      <p:bldP spid="9" grpId="0"/>
      <p:bldP spid="40" grpId="0" animBg="1"/>
      <p:bldP spid="41" grpId="0" animBg="1"/>
      <p:bldP spid="42" grpId="0"/>
      <p:bldP spid="43" grpId="0"/>
      <p:bldP spid="44" grpId="0"/>
      <p:bldP spid="10" grpId="0"/>
      <p:bldP spid="46" grpId="0"/>
      <p:bldP spid="48" grpId="0"/>
      <p:bldP spid="49" grpId="0"/>
      <p:bldP spid="52" grpId="0"/>
      <p:bldP spid="53" grpId="0"/>
      <p:bldP spid="54" grpId="0"/>
      <p:bldP spid="55" grpId="0"/>
      <p:bldP spid="58" grpId="0"/>
      <p:bldP spid="67" grpId="0"/>
      <p:bldP spid="70" grpId="0"/>
      <p:bldP spid="79" grpId="0" animBg="1"/>
      <p:bldP spid="80" grpId="0"/>
      <p:bldP spid="83" grpId="0" animBg="1"/>
      <p:bldP spid="86" grpId="0" animBg="1"/>
      <p:bldP spid="90" grpId="0"/>
      <p:bldP spid="56" grpId="0"/>
      <p:bldP spid="57" grpId="0"/>
      <p:bldP spid="59" grpId="0"/>
      <p:bldP spid="60" grpId="0"/>
      <p:bldP spid="61" grpId="0"/>
      <p:bldP spid="64" grpId="0"/>
      <p:bldP spid="65" grpId="0" animBg="1"/>
      <p:bldP spid="6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ربع نص 32">
            <a:extLst>
              <a:ext uri="{FF2B5EF4-FFF2-40B4-BE49-F238E27FC236}">
                <a16:creationId xmlns="" xmlns:a16="http://schemas.microsoft.com/office/drawing/2014/main" id="{83EFF7D8-B663-408C-8A8E-34CCE7745CEC}"/>
              </a:ext>
            </a:extLst>
          </p:cNvPr>
          <p:cNvSpPr txBox="1"/>
          <p:nvPr/>
        </p:nvSpPr>
        <p:spPr>
          <a:xfrm>
            <a:off x="5724086" y="2573616"/>
            <a:ext cx="111525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+ 2س</a:t>
            </a:r>
            <a:r>
              <a:rPr lang="ar-BH" baseline="30000" dirty="0"/>
              <a:t>2</a:t>
            </a:r>
            <a:r>
              <a:rPr lang="ar-SA" dirty="0"/>
              <a:t> </a:t>
            </a:r>
            <a:r>
              <a:rPr lang="ar-BH" dirty="0"/>
              <a:t> </a:t>
            </a:r>
            <a:endParaRPr lang="ar-SA" dirty="0"/>
          </a:p>
        </p:txBody>
      </p:sp>
      <p:sp>
        <p:nvSpPr>
          <p:cNvPr id="84" name="مربع نص 32">
            <a:extLst>
              <a:ext uri="{FF2B5EF4-FFF2-40B4-BE49-F238E27FC236}">
                <a16:creationId xmlns="" xmlns:a16="http://schemas.microsoft.com/office/drawing/2014/main" id="{C72AE882-1553-4559-BB3D-4818565DB6C0}"/>
              </a:ext>
            </a:extLst>
          </p:cNvPr>
          <p:cNvSpPr txBox="1"/>
          <p:nvPr/>
        </p:nvSpPr>
        <p:spPr>
          <a:xfrm>
            <a:off x="8691315" y="4969547"/>
            <a:ext cx="8510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5س </a:t>
            </a:r>
            <a:endParaRPr lang="ar-SA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1212117" y="280435"/>
            <a:ext cx="861952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المعادلة: </a:t>
            </a:r>
            <a:r>
              <a:rPr lang="ar-SA" alt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٢س(س + ٤) + ٧  =  (س + ٨) + ٢س(س + ١) + ١٢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3">
            <a:extLst>
              <a:ext uri="{FF2B5EF4-FFF2-40B4-BE49-F238E27FC236}">
                <a16:creationId xmlns="" xmlns:a16="http://schemas.microsoft.com/office/drawing/2014/main" id="{E94C57C2-BE8A-4305-A838-D1C656AEFB88}"/>
              </a:ext>
            </a:extLst>
          </p:cNvPr>
          <p:cNvSpPr txBox="1"/>
          <p:nvPr/>
        </p:nvSpPr>
        <p:spPr>
          <a:xfrm>
            <a:off x="4260906" y="1215991"/>
            <a:ext cx="69094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٢س(س + ٤) + ٧    =  (س + ٨) + ٢س(س + ١) + ١٢</a:t>
            </a:r>
            <a:endParaRPr lang="ar-SA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1490666-884A-4B8B-A7F3-5CC18CBFEEF3}"/>
              </a:ext>
            </a:extLst>
          </p:cNvPr>
          <p:cNvCxnSpPr>
            <a:cxnSpLocks/>
          </p:cNvCxnSpPr>
          <p:nvPr/>
        </p:nvCxnSpPr>
        <p:spPr>
          <a:xfrm>
            <a:off x="4128514" y="1394730"/>
            <a:ext cx="0" cy="442326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="" xmlns:a16="http://schemas.microsoft.com/office/drawing/2014/main" id="{EF113ADB-F3A1-4E8D-8C25-A08175A465B4}"/>
              </a:ext>
            </a:extLst>
          </p:cNvPr>
          <p:cNvSpPr txBox="1"/>
          <p:nvPr/>
        </p:nvSpPr>
        <p:spPr>
          <a:xfrm>
            <a:off x="1865704" y="1339102"/>
            <a:ext cx="20661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الأصلية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0">
            <a:extLst>
              <a:ext uri="{FF2B5EF4-FFF2-40B4-BE49-F238E27FC236}">
                <a16:creationId xmlns="" xmlns:a16="http://schemas.microsoft.com/office/drawing/2014/main" id="{52BB1344-FAC8-4433-B448-D35863AC2AB7}"/>
              </a:ext>
            </a:extLst>
          </p:cNvPr>
          <p:cNvSpPr txBox="1"/>
          <p:nvPr/>
        </p:nvSpPr>
        <p:spPr>
          <a:xfrm>
            <a:off x="1238921" y="1862322"/>
            <a:ext cx="282536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خاصية التوزيع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="" xmlns:a16="http://schemas.microsoft.com/office/drawing/2014/main" id="{BFA39C07-09FF-42F6-BBE6-3B80C941A1F6}"/>
              </a:ext>
            </a:extLst>
          </p:cNvPr>
          <p:cNvSpPr/>
          <p:nvPr/>
        </p:nvSpPr>
        <p:spPr>
          <a:xfrm>
            <a:off x="10214268" y="1100649"/>
            <a:ext cx="642196" cy="513797"/>
          </a:xfrm>
          <a:prstGeom prst="arc">
            <a:avLst>
              <a:gd name="adj1" fmla="val 11305364"/>
              <a:gd name="adj2" fmla="val 20388340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="" xmlns:a16="http://schemas.microsoft.com/office/drawing/2014/main" id="{7AB01009-FFC5-44F6-BE92-5CE1CA00FFDF}"/>
              </a:ext>
            </a:extLst>
          </p:cNvPr>
          <p:cNvSpPr/>
          <p:nvPr/>
        </p:nvSpPr>
        <p:spPr>
          <a:xfrm>
            <a:off x="9675928" y="1017948"/>
            <a:ext cx="1271094" cy="1115164"/>
          </a:xfrm>
          <a:prstGeom prst="arc">
            <a:avLst>
              <a:gd name="adj1" fmla="val 12661128"/>
              <a:gd name="adj2" fmla="val 19721953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="" xmlns:a16="http://schemas.microsoft.com/office/drawing/2014/main" id="{980E67B3-3101-470F-AF49-8010FE9CEFA9}"/>
              </a:ext>
            </a:extLst>
          </p:cNvPr>
          <p:cNvSpPr/>
          <p:nvPr/>
        </p:nvSpPr>
        <p:spPr>
          <a:xfrm>
            <a:off x="6020649" y="1086207"/>
            <a:ext cx="793839" cy="560040"/>
          </a:xfrm>
          <a:prstGeom prst="arc">
            <a:avLst>
              <a:gd name="adj1" fmla="val 10944303"/>
              <a:gd name="adj2" fmla="val 20774248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85758068-6A69-45A9-8D4B-B6C3E96BED49}"/>
              </a:ext>
            </a:extLst>
          </p:cNvPr>
          <p:cNvSpPr/>
          <p:nvPr/>
        </p:nvSpPr>
        <p:spPr>
          <a:xfrm>
            <a:off x="5467579" y="1026004"/>
            <a:ext cx="1467862" cy="1115164"/>
          </a:xfrm>
          <a:prstGeom prst="arc">
            <a:avLst>
              <a:gd name="adj1" fmla="val 12011658"/>
              <a:gd name="adj2" fmla="val 19721953"/>
            </a:avLst>
          </a:prstGeom>
          <a:ln w="28575">
            <a:solidFill>
              <a:srgbClr val="EA1F97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ربع نص 32">
            <a:extLst>
              <a:ext uri="{FF2B5EF4-FFF2-40B4-BE49-F238E27FC236}">
                <a16:creationId xmlns="" xmlns:a16="http://schemas.microsoft.com/office/drawing/2014/main" id="{DDBC27EA-34F5-4A6C-822C-3BD7B1153C46}"/>
              </a:ext>
            </a:extLst>
          </p:cNvPr>
          <p:cNvSpPr txBox="1"/>
          <p:nvPr/>
        </p:nvSpPr>
        <p:spPr>
          <a:xfrm>
            <a:off x="9245337" y="1854745"/>
            <a:ext cx="19431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2س</a:t>
            </a:r>
            <a:r>
              <a:rPr lang="ar-BH" baseline="30000" dirty="0"/>
              <a:t>2</a:t>
            </a:r>
            <a:r>
              <a:rPr lang="ar-SA" dirty="0"/>
              <a:t> +  </a:t>
            </a:r>
            <a:r>
              <a:rPr lang="ar-BH" dirty="0"/>
              <a:t>8س</a:t>
            </a:r>
            <a:endParaRPr lang="ar-SA" dirty="0"/>
          </a:p>
        </p:txBody>
      </p:sp>
      <p:sp>
        <p:nvSpPr>
          <p:cNvPr id="38" name="مربع نص 32">
            <a:extLst>
              <a:ext uri="{FF2B5EF4-FFF2-40B4-BE49-F238E27FC236}">
                <a16:creationId xmlns="" xmlns:a16="http://schemas.microsoft.com/office/drawing/2014/main" id="{12492C92-3F24-4CC0-A7A2-09E018E02F07}"/>
              </a:ext>
            </a:extLst>
          </p:cNvPr>
          <p:cNvSpPr txBox="1"/>
          <p:nvPr/>
        </p:nvSpPr>
        <p:spPr>
          <a:xfrm>
            <a:off x="7173127" y="1864407"/>
            <a:ext cx="12332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س + ٨</a:t>
            </a:r>
            <a:endParaRPr lang="ar-SA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098229D-DCBA-49C6-919B-74FBF460F656}"/>
              </a:ext>
            </a:extLst>
          </p:cNvPr>
          <p:cNvSpPr/>
          <p:nvPr/>
        </p:nvSpPr>
        <p:spPr>
          <a:xfrm>
            <a:off x="8371490" y="1877330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ربع نص 32">
            <a:extLst>
              <a:ext uri="{FF2B5EF4-FFF2-40B4-BE49-F238E27FC236}">
                <a16:creationId xmlns="" xmlns:a16="http://schemas.microsoft.com/office/drawing/2014/main" id="{6DA6A668-44C0-4F79-BA75-2DEC20DA3FC7}"/>
              </a:ext>
            </a:extLst>
          </p:cNvPr>
          <p:cNvSpPr txBox="1"/>
          <p:nvPr/>
        </p:nvSpPr>
        <p:spPr>
          <a:xfrm>
            <a:off x="8609487" y="1869826"/>
            <a:ext cx="8284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+ ٧</a:t>
            </a:r>
            <a:endParaRPr lang="ar-SA" dirty="0"/>
          </a:p>
        </p:txBody>
      </p:sp>
      <p:sp>
        <p:nvSpPr>
          <p:cNvPr id="41" name="مربع نص 32">
            <a:extLst>
              <a:ext uri="{FF2B5EF4-FFF2-40B4-BE49-F238E27FC236}">
                <a16:creationId xmlns="" xmlns:a16="http://schemas.microsoft.com/office/drawing/2014/main" id="{5AF8FF3E-ED72-4795-BBC6-F03E257EAB0C}"/>
              </a:ext>
            </a:extLst>
          </p:cNvPr>
          <p:cNvSpPr txBox="1"/>
          <p:nvPr/>
        </p:nvSpPr>
        <p:spPr>
          <a:xfrm>
            <a:off x="5100602" y="1864747"/>
            <a:ext cx="21091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+ 2س</a:t>
            </a:r>
            <a:r>
              <a:rPr lang="ar-BH" baseline="30000" dirty="0"/>
              <a:t>2</a:t>
            </a:r>
            <a:r>
              <a:rPr lang="ar-SA" dirty="0"/>
              <a:t> + </a:t>
            </a:r>
            <a:r>
              <a:rPr lang="ar-BH" dirty="0"/>
              <a:t>2س</a:t>
            </a:r>
            <a:endParaRPr lang="ar-SA" dirty="0"/>
          </a:p>
        </p:txBody>
      </p:sp>
      <p:sp>
        <p:nvSpPr>
          <p:cNvPr id="42" name="مربع نص 32">
            <a:extLst>
              <a:ext uri="{FF2B5EF4-FFF2-40B4-BE49-F238E27FC236}">
                <a16:creationId xmlns="" xmlns:a16="http://schemas.microsoft.com/office/drawing/2014/main" id="{B8209D42-F622-4F42-BCD2-2346C8595F02}"/>
              </a:ext>
            </a:extLst>
          </p:cNvPr>
          <p:cNvSpPr txBox="1"/>
          <p:nvPr/>
        </p:nvSpPr>
        <p:spPr>
          <a:xfrm>
            <a:off x="4442237" y="1846887"/>
            <a:ext cx="8284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+ 12</a:t>
            </a:r>
            <a:endParaRPr lang="ar-SA" dirty="0"/>
          </a:p>
        </p:txBody>
      </p:sp>
      <p:sp>
        <p:nvSpPr>
          <p:cNvPr id="43" name="مربع نص 30">
            <a:extLst>
              <a:ext uri="{FF2B5EF4-FFF2-40B4-BE49-F238E27FC236}">
                <a16:creationId xmlns="" xmlns:a16="http://schemas.microsoft.com/office/drawing/2014/main" id="{2C24C9D1-9E72-4EED-9531-612A01B6A608}"/>
              </a:ext>
            </a:extLst>
          </p:cNvPr>
          <p:cNvSpPr txBox="1"/>
          <p:nvPr/>
        </p:nvSpPr>
        <p:spPr>
          <a:xfrm>
            <a:off x="1384791" y="2493218"/>
            <a:ext cx="269802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بتجميع الحدود المتشابهة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مربع نص 32">
            <a:extLst>
              <a:ext uri="{FF2B5EF4-FFF2-40B4-BE49-F238E27FC236}">
                <a16:creationId xmlns="" xmlns:a16="http://schemas.microsoft.com/office/drawing/2014/main" id="{A39CC12D-7F49-47BD-87DF-3703C082D4B1}"/>
              </a:ext>
            </a:extLst>
          </p:cNvPr>
          <p:cNvSpPr txBox="1"/>
          <p:nvPr/>
        </p:nvSpPr>
        <p:spPr>
          <a:xfrm>
            <a:off x="8577588" y="2523661"/>
            <a:ext cx="25789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2س</a:t>
            </a:r>
            <a:r>
              <a:rPr lang="ar-BH" baseline="30000" dirty="0"/>
              <a:t>2</a:t>
            </a:r>
            <a:r>
              <a:rPr lang="ar-SA" dirty="0"/>
              <a:t> +  </a:t>
            </a:r>
            <a:r>
              <a:rPr lang="ar-BH" dirty="0"/>
              <a:t>8س + 7</a:t>
            </a:r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34AF3A1-EF24-41C9-BF1E-EE202C2B2B2F}"/>
              </a:ext>
            </a:extLst>
          </p:cNvPr>
          <p:cNvSpPr/>
          <p:nvPr/>
        </p:nvSpPr>
        <p:spPr>
          <a:xfrm>
            <a:off x="8371490" y="2516157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ربع نص 32">
            <a:extLst>
              <a:ext uri="{FF2B5EF4-FFF2-40B4-BE49-F238E27FC236}">
                <a16:creationId xmlns="" xmlns:a16="http://schemas.microsoft.com/office/drawing/2014/main" id="{3AF0F8C2-9144-4071-9314-D416F105C1E5}"/>
              </a:ext>
            </a:extLst>
          </p:cNvPr>
          <p:cNvSpPr txBox="1"/>
          <p:nvPr/>
        </p:nvSpPr>
        <p:spPr>
          <a:xfrm>
            <a:off x="7600023" y="2523661"/>
            <a:ext cx="8114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3س</a:t>
            </a:r>
            <a:endParaRPr lang="ar-SA" dirty="0"/>
          </a:p>
        </p:txBody>
      </p:sp>
      <p:sp>
        <p:nvSpPr>
          <p:cNvPr id="48" name="مربع نص 30">
            <a:extLst>
              <a:ext uri="{FF2B5EF4-FFF2-40B4-BE49-F238E27FC236}">
                <a16:creationId xmlns="" xmlns:a16="http://schemas.microsoft.com/office/drawing/2014/main" id="{34921ACA-B14F-4241-819C-AFC39870652C}"/>
              </a:ext>
            </a:extLst>
          </p:cNvPr>
          <p:cNvSpPr txBox="1"/>
          <p:nvPr/>
        </p:nvSpPr>
        <p:spPr>
          <a:xfrm>
            <a:off x="887282" y="3083144"/>
            <a:ext cx="315818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</a:t>
            </a:r>
            <a:r>
              <a:rPr lang="ar-BH" sz="28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من 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ربع نص 32">
            <a:extLst>
              <a:ext uri="{FF2B5EF4-FFF2-40B4-BE49-F238E27FC236}">
                <a16:creationId xmlns="" xmlns:a16="http://schemas.microsoft.com/office/drawing/2014/main" id="{DF8D2998-F6F5-4147-B8A0-841B104B919D}"/>
              </a:ext>
            </a:extLst>
          </p:cNvPr>
          <p:cNvSpPr txBox="1"/>
          <p:nvPr/>
        </p:nvSpPr>
        <p:spPr>
          <a:xfrm>
            <a:off x="5760678" y="3016438"/>
            <a:ext cx="12883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2س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2" name="مربع نص 32">
            <a:extLst>
              <a:ext uri="{FF2B5EF4-FFF2-40B4-BE49-F238E27FC236}">
                <a16:creationId xmlns="" xmlns:a16="http://schemas.microsoft.com/office/drawing/2014/main" id="{DE0C8407-9DAC-4DC6-A506-EEA23BFD216B}"/>
              </a:ext>
            </a:extLst>
          </p:cNvPr>
          <p:cNvSpPr txBox="1"/>
          <p:nvPr/>
        </p:nvSpPr>
        <p:spPr>
          <a:xfrm>
            <a:off x="10201828" y="3016438"/>
            <a:ext cx="121076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2س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1CFB1BFB-D03E-4E0A-B400-195E9E6EC8CF}"/>
              </a:ext>
            </a:extLst>
          </p:cNvPr>
          <p:cNvCxnSpPr>
            <a:cxnSpLocks/>
          </p:cNvCxnSpPr>
          <p:nvPr/>
        </p:nvCxnSpPr>
        <p:spPr>
          <a:xfrm flipH="1">
            <a:off x="10366345" y="2647885"/>
            <a:ext cx="760681" cy="43525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E1ED495F-B263-42D9-97E4-50694E65B05B}"/>
              </a:ext>
            </a:extLst>
          </p:cNvPr>
          <p:cNvCxnSpPr>
            <a:cxnSpLocks/>
          </p:cNvCxnSpPr>
          <p:nvPr/>
        </p:nvCxnSpPr>
        <p:spPr>
          <a:xfrm flipH="1">
            <a:off x="10394348" y="3122318"/>
            <a:ext cx="745491" cy="41256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E6B595B-0CBF-4529-99BD-8E2E6145280E}"/>
              </a:ext>
            </a:extLst>
          </p:cNvPr>
          <p:cNvCxnSpPr>
            <a:cxnSpLocks/>
          </p:cNvCxnSpPr>
          <p:nvPr/>
        </p:nvCxnSpPr>
        <p:spPr>
          <a:xfrm flipH="1">
            <a:off x="6016821" y="2647885"/>
            <a:ext cx="760681" cy="43525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B330BDD7-49CF-4B17-BA5A-5EA715A49244}"/>
              </a:ext>
            </a:extLst>
          </p:cNvPr>
          <p:cNvCxnSpPr>
            <a:cxnSpLocks/>
          </p:cNvCxnSpPr>
          <p:nvPr/>
        </p:nvCxnSpPr>
        <p:spPr>
          <a:xfrm flipH="1">
            <a:off x="6044824" y="3122318"/>
            <a:ext cx="745491" cy="41256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32">
            <a:extLst>
              <a:ext uri="{FF2B5EF4-FFF2-40B4-BE49-F238E27FC236}">
                <a16:creationId xmlns="" xmlns:a16="http://schemas.microsoft.com/office/drawing/2014/main" id="{9791A8CF-24E9-4052-A4D1-9AB10826D3D7}"/>
              </a:ext>
            </a:extLst>
          </p:cNvPr>
          <p:cNvSpPr txBox="1"/>
          <p:nvPr/>
        </p:nvSpPr>
        <p:spPr>
          <a:xfrm>
            <a:off x="8660636" y="3513909"/>
            <a:ext cx="14549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8س + 7</a:t>
            </a:r>
            <a:endParaRPr lang="ar-SA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8F56504-FDFF-4C22-A40B-AD0CB7F33BA0}"/>
              </a:ext>
            </a:extLst>
          </p:cNvPr>
          <p:cNvSpPr/>
          <p:nvPr/>
        </p:nvSpPr>
        <p:spPr>
          <a:xfrm>
            <a:off x="8404747" y="3462638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مربع نص 32">
            <a:extLst>
              <a:ext uri="{FF2B5EF4-FFF2-40B4-BE49-F238E27FC236}">
                <a16:creationId xmlns="" xmlns:a16="http://schemas.microsoft.com/office/drawing/2014/main" id="{D6519B67-5BF6-4C2B-9B40-35243995B45E}"/>
              </a:ext>
            </a:extLst>
          </p:cNvPr>
          <p:cNvSpPr txBox="1"/>
          <p:nvPr/>
        </p:nvSpPr>
        <p:spPr>
          <a:xfrm>
            <a:off x="6873199" y="3462638"/>
            <a:ext cx="14549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3س + 20</a:t>
            </a:r>
            <a:endParaRPr lang="ar-SA" dirty="0"/>
          </a:p>
        </p:txBody>
      </p:sp>
      <p:sp>
        <p:nvSpPr>
          <p:cNvPr id="65" name="مربع نص 30">
            <a:extLst>
              <a:ext uri="{FF2B5EF4-FFF2-40B4-BE49-F238E27FC236}">
                <a16:creationId xmlns="" xmlns:a16="http://schemas.microsoft.com/office/drawing/2014/main" id="{FA422464-54DE-443C-AB45-317DF880C592}"/>
              </a:ext>
            </a:extLst>
          </p:cNvPr>
          <p:cNvSpPr txBox="1"/>
          <p:nvPr/>
        </p:nvSpPr>
        <p:spPr>
          <a:xfrm>
            <a:off x="891558" y="3734609"/>
            <a:ext cx="315818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3س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من 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مربع نص 32">
            <a:extLst>
              <a:ext uri="{FF2B5EF4-FFF2-40B4-BE49-F238E27FC236}">
                <a16:creationId xmlns="" xmlns:a16="http://schemas.microsoft.com/office/drawing/2014/main" id="{9DB2B4B1-3C55-4343-A31C-58B227BCB1E5}"/>
              </a:ext>
            </a:extLst>
          </p:cNvPr>
          <p:cNvSpPr txBox="1"/>
          <p:nvPr/>
        </p:nvSpPr>
        <p:spPr>
          <a:xfrm>
            <a:off x="7320365" y="3911648"/>
            <a:ext cx="12883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3س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7" name="مربع نص 32">
            <a:extLst>
              <a:ext uri="{FF2B5EF4-FFF2-40B4-BE49-F238E27FC236}">
                <a16:creationId xmlns="" xmlns:a16="http://schemas.microsoft.com/office/drawing/2014/main" id="{6328018B-9817-4D0B-8ED1-FB1F93CEB9A8}"/>
              </a:ext>
            </a:extLst>
          </p:cNvPr>
          <p:cNvSpPr txBox="1"/>
          <p:nvPr/>
        </p:nvSpPr>
        <p:spPr>
          <a:xfrm>
            <a:off x="9073869" y="3962919"/>
            <a:ext cx="121076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3س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D725892E-8F29-47FF-AC8F-08E7951C08BB}"/>
              </a:ext>
            </a:extLst>
          </p:cNvPr>
          <p:cNvSpPr/>
          <p:nvPr/>
        </p:nvSpPr>
        <p:spPr>
          <a:xfrm>
            <a:off x="9187120" y="3585749"/>
            <a:ext cx="1019459" cy="972230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1" name="مربع نص 32">
            <a:extLst>
              <a:ext uri="{FF2B5EF4-FFF2-40B4-BE49-F238E27FC236}">
                <a16:creationId xmlns="" xmlns:a16="http://schemas.microsoft.com/office/drawing/2014/main" id="{ADAFA579-1E2D-45DB-953E-45DA19E4AFF3}"/>
              </a:ext>
            </a:extLst>
          </p:cNvPr>
          <p:cNvSpPr txBox="1"/>
          <p:nvPr/>
        </p:nvSpPr>
        <p:spPr>
          <a:xfrm>
            <a:off x="8558155" y="4387850"/>
            <a:ext cx="14549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5س + 7</a:t>
            </a:r>
            <a:endParaRPr lang="ar-SA" dirty="0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93BD3252-6C35-48DE-877D-57F000180DFB}"/>
              </a:ext>
            </a:extLst>
          </p:cNvPr>
          <p:cNvSpPr/>
          <p:nvPr/>
        </p:nvSpPr>
        <p:spPr>
          <a:xfrm>
            <a:off x="8393420" y="4391783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0928B3AF-2C33-4520-87F6-235B79D3EA81}"/>
              </a:ext>
            </a:extLst>
          </p:cNvPr>
          <p:cNvCxnSpPr>
            <a:cxnSpLocks/>
          </p:cNvCxnSpPr>
          <p:nvPr/>
        </p:nvCxnSpPr>
        <p:spPr>
          <a:xfrm flipH="1">
            <a:off x="7613498" y="3506796"/>
            <a:ext cx="760681" cy="43525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CB8CE8F7-D2C4-4A38-A7F3-229C29259DD3}"/>
              </a:ext>
            </a:extLst>
          </p:cNvPr>
          <p:cNvCxnSpPr>
            <a:cxnSpLocks/>
          </p:cNvCxnSpPr>
          <p:nvPr/>
        </p:nvCxnSpPr>
        <p:spPr>
          <a:xfrm flipH="1">
            <a:off x="7641501" y="3981229"/>
            <a:ext cx="745491" cy="41256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32">
            <a:extLst>
              <a:ext uri="{FF2B5EF4-FFF2-40B4-BE49-F238E27FC236}">
                <a16:creationId xmlns="" xmlns:a16="http://schemas.microsoft.com/office/drawing/2014/main" id="{AB441FA8-48C2-49DC-8F11-FF5C3128C8A7}"/>
              </a:ext>
            </a:extLst>
          </p:cNvPr>
          <p:cNvSpPr txBox="1"/>
          <p:nvPr/>
        </p:nvSpPr>
        <p:spPr>
          <a:xfrm>
            <a:off x="7514070" y="4341940"/>
            <a:ext cx="8284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20</a:t>
            </a:r>
            <a:endParaRPr lang="ar-SA" dirty="0"/>
          </a:p>
        </p:txBody>
      </p:sp>
      <p:sp>
        <p:nvSpPr>
          <p:cNvPr id="76" name="مربع نص 30">
            <a:extLst>
              <a:ext uri="{FF2B5EF4-FFF2-40B4-BE49-F238E27FC236}">
                <a16:creationId xmlns="" xmlns:a16="http://schemas.microsoft.com/office/drawing/2014/main" id="{B1C28826-ED88-4F03-AB4F-DE04AC85AF4D}"/>
              </a:ext>
            </a:extLst>
          </p:cNvPr>
          <p:cNvSpPr txBox="1"/>
          <p:nvPr/>
        </p:nvSpPr>
        <p:spPr>
          <a:xfrm>
            <a:off x="887282" y="4506784"/>
            <a:ext cx="315818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من  كلا الطرفين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مربع نص 32">
            <a:extLst>
              <a:ext uri="{FF2B5EF4-FFF2-40B4-BE49-F238E27FC236}">
                <a16:creationId xmlns="" xmlns:a16="http://schemas.microsoft.com/office/drawing/2014/main" id="{8F1746AD-D451-4F40-A3BE-60C075AC4E42}"/>
              </a:ext>
            </a:extLst>
          </p:cNvPr>
          <p:cNvSpPr txBox="1"/>
          <p:nvPr/>
        </p:nvSpPr>
        <p:spPr>
          <a:xfrm>
            <a:off x="7795287" y="4687347"/>
            <a:ext cx="6989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7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8" name="مربع نص 32">
            <a:extLst>
              <a:ext uri="{FF2B5EF4-FFF2-40B4-BE49-F238E27FC236}">
                <a16:creationId xmlns="" xmlns:a16="http://schemas.microsoft.com/office/drawing/2014/main" id="{24B1C47F-6AB9-4613-A969-8BB2634A71AA}"/>
              </a:ext>
            </a:extLst>
          </p:cNvPr>
          <p:cNvSpPr txBox="1"/>
          <p:nvPr/>
        </p:nvSpPr>
        <p:spPr>
          <a:xfrm>
            <a:off x="8743463" y="4687347"/>
            <a:ext cx="7442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altLang="en-US" dirty="0">
                <a:solidFill>
                  <a:srgbClr val="FF0000"/>
                </a:solidFill>
              </a:rPr>
              <a:t>–</a:t>
            </a:r>
            <a:r>
              <a:rPr lang="ar-BH" dirty="0">
                <a:solidFill>
                  <a:srgbClr val="FF0000"/>
                </a:solidFill>
              </a:rPr>
              <a:t> 7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8336A8D2-3C0A-4AA1-B03E-81C896AF8649}"/>
              </a:ext>
            </a:extLst>
          </p:cNvPr>
          <p:cNvCxnSpPr>
            <a:cxnSpLocks/>
          </p:cNvCxnSpPr>
          <p:nvPr/>
        </p:nvCxnSpPr>
        <p:spPr>
          <a:xfrm flipH="1">
            <a:off x="8794714" y="4530916"/>
            <a:ext cx="458466" cy="28321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74419F84-D294-4C09-BEAC-2F83D4F8DC64}"/>
              </a:ext>
            </a:extLst>
          </p:cNvPr>
          <p:cNvCxnSpPr>
            <a:cxnSpLocks/>
          </p:cNvCxnSpPr>
          <p:nvPr/>
        </p:nvCxnSpPr>
        <p:spPr>
          <a:xfrm flipH="1">
            <a:off x="8851040" y="4844554"/>
            <a:ext cx="458718" cy="24998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518A6946-8EDF-4157-B121-A1724647883F}"/>
              </a:ext>
            </a:extLst>
          </p:cNvPr>
          <p:cNvSpPr/>
          <p:nvPr/>
        </p:nvSpPr>
        <p:spPr>
          <a:xfrm>
            <a:off x="8411503" y="5038114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70744EDE-9282-4372-AEE9-191A31D112E3}"/>
              </a:ext>
            </a:extLst>
          </p:cNvPr>
          <p:cNvSpPr/>
          <p:nvPr/>
        </p:nvSpPr>
        <p:spPr>
          <a:xfrm>
            <a:off x="7723322" y="4422631"/>
            <a:ext cx="698973" cy="646331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7" name="مربع نص 32">
            <a:extLst>
              <a:ext uri="{FF2B5EF4-FFF2-40B4-BE49-F238E27FC236}">
                <a16:creationId xmlns="" xmlns:a16="http://schemas.microsoft.com/office/drawing/2014/main" id="{A4A273B9-7B95-4F82-A0DC-8D805947235D}"/>
              </a:ext>
            </a:extLst>
          </p:cNvPr>
          <p:cNvSpPr txBox="1"/>
          <p:nvPr/>
        </p:nvSpPr>
        <p:spPr>
          <a:xfrm>
            <a:off x="7600024" y="4969546"/>
            <a:ext cx="8284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13</a:t>
            </a:r>
            <a:endParaRPr lang="ar-SA" dirty="0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46B3D4B-BF1D-434B-B188-A3E9D8F01E1D}"/>
              </a:ext>
            </a:extLst>
          </p:cNvPr>
          <p:cNvSpPr/>
          <p:nvPr/>
        </p:nvSpPr>
        <p:spPr>
          <a:xfrm>
            <a:off x="1472623" y="5219538"/>
            <a:ext cx="25235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الطرفين على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مربع نص 32">
            <a:extLst>
              <a:ext uri="{FF2B5EF4-FFF2-40B4-BE49-F238E27FC236}">
                <a16:creationId xmlns="" xmlns:a16="http://schemas.microsoft.com/office/drawing/2014/main" id="{48CC2D0D-AA82-4A3B-949E-0B3BA749389F}"/>
              </a:ext>
            </a:extLst>
          </p:cNvPr>
          <p:cNvSpPr txBox="1"/>
          <p:nvPr/>
        </p:nvSpPr>
        <p:spPr>
          <a:xfrm>
            <a:off x="8660636" y="5511369"/>
            <a:ext cx="6991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س </a:t>
            </a:r>
            <a:endParaRPr lang="ar-SA" dirty="0"/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CFDCEEF3-CC8C-4AD8-8FEC-1BE163BA0CF4}"/>
              </a:ext>
            </a:extLst>
          </p:cNvPr>
          <p:cNvSpPr/>
          <p:nvPr/>
        </p:nvSpPr>
        <p:spPr>
          <a:xfrm>
            <a:off x="8404746" y="5611945"/>
            <a:ext cx="3706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88A0FD2-4C64-441C-9BBC-9C166D48496D}"/>
              </a:ext>
            </a:extLst>
          </p:cNvPr>
          <p:cNvGrpSpPr/>
          <p:nvPr/>
        </p:nvGrpSpPr>
        <p:grpSpPr>
          <a:xfrm>
            <a:off x="7854786" y="5491280"/>
            <a:ext cx="655228" cy="916050"/>
            <a:chOff x="1786138" y="1161299"/>
            <a:chExt cx="655228" cy="916050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921E233A-CC29-4E70-B567-72D8C65CF6E9}"/>
                </a:ext>
              </a:extLst>
            </p:cNvPr>
            <p:cNvSpPr/>
            <p:nvPr/>
          </p:nvSpPr>
          <p:spPr>
            <a:xfrm>
              <a:off x="1818630" y="1492574"/>
              <a:ext cx="62273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0E31FD88-C6B3-420C-997D-8B4BBBCD32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3684" y="1586518"/>
              <a:ext cx="3086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3B671362-A081-48CF-A3D2-60C47A849E6B}"/>
                </a:ext>
              </a:extLst>
            </p:cNvPr>
            <p:cNvSpPr/>
            <p:nvPr/>
          </p:nvSpPr>
          <p:spPr>
            <a:xfrm>
              <a:off x="1786138" y="1161299"/>
              <a:ext cx="62273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13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A0A66A65-67F9-4392-A87B-0777DAADA3AD}"/>
              </a:ext>
            </a:extLst>
          </p:cNvPr>
          <p:cNvSpPr/>
          <p:nvPr/>
        </p:nvSpPr>
        <p:spPr>
          <a:xfrm>
            <a:off x="5092682" y="2270557"/>
            <a:ext cx="2393160" cy="350391"/>
          </a:xfrm>
          <a:custGeom>
            <a:avLst/>
            <a:gdLst>
              <a:gd name="connsiteX0" fmla="*/ 1262742 w 1262742"/>
              <a:gd name="connsiteY0" fmla="*/ 0 h 410546"/>
              <a:gd name="connsiteX1" fmla="*/ 1237861 w 1262742"/>
              <a:gd name="connsiteY1" fmla="*/ 410546 h 410546"/>
              <a:gd name="connsiteX2" fmla="*/ 0 w 1262742"/>
              <a:gd name="connsiteY2" fmla="*/ 0 h 410546"/>
              <a:gd name="connsiteX0" fmla="*/ 1631619 w 1631619"/>
              <a:gd name="connsiteY0" fmla="*/ 0 h 514456"/>
              <a:gd name="connsiteX1" fmla="*/ 1237861 w 1631619"/>
              <a:gd name="connsiteY1" fmla="*/ 514456 h 514456"/>
              <a:gd name="connsiteX2" fmla="*/ 0 w 1631619"/>
              <a:gd name="connsiteY2" fmla="*/ 103910 h 514456"/>
              <a:gd name="connsiteX0" fmla="*/ 1512123 w 1512123"/>
              <a:gd name="connsiteY0" fmla="*/ 72735 h 587191"/>
              <a:gd name="connsiteX1" fmla="*/ 1118365 w 1512123"/>
              <a:gd name="connsiteY1" fmla="*/ 587191 h 587191"/>
              <a:gd name="connsiteX2" fmla="*/ 0 w 1512123"/>
              <a:gd name="connsiteY2" fmla="*/ 0 h 587191"/>
              <a:gd name="connsiteX0" fmla="*/ 1512123 w 1512123"/>
              <a:gd name="connsiteY0" fmla="*/ 72735 h 400155"/>
              <a:gd name="connsiteX1" fmla="*/ 110447 w 1512123"/>
              <a:gd name="connsiteY1" fmla="*/ 400155 h 400155"/>
              <a:gd name="connsiteX2" fmla="*/ 0 w 1512123"/>
              <a:gd name="connsiteY2" fmla="*/ 0 h 400155"/>
              <a:gd name="connsiteX0" fmla="*/ 1428996 w 1428996"/>
              <a:gd name="connsiteY0" fmla="*/ 25976 h 400155"/>
              <a:gd name="connsiteX1" fmla="*/ 110447 w 1428996"/>
              <a:gd name="connsiteY1" fmla="*/ 400155 h 400155"/>
              <a:gd name="connsiteX2" fmla="*/ 0 w 1428996"/>
              <a:gd name="connsiteY2" fmla="*/ 0 h 400155"/>
              <a:gd name="connsiteX0" fmla="*/ 1428996 w 1428996"/>
              <a:gd name="connsiteY0" fmla="*/ 25976 h 337951"/>
              <a:gd name="connsiteX1" fmla="*/ 956422 w 1428996"/>
              <a:gd name="connsiteY1" fmla="*/ 337951 h 337951"/>
              <a:gd name="connsiteX2" fmla="*/ 0 w 1428996"/>
              <a:gd name="connsiteY2" fmla="*/ 0 h 337951"/>
              <a:gd name="connsiteX0" fmla="*/ 2312294 w 2312294"/>
              <a:gd name="connsiteY0" fmla="*/ 0 h 311975"/>
              <a:gd name="connsiteX1" fmla="*/ 1839720 w 2312294"/>
              <a:gd name="connsiteY1" fmla="*/ 311975 h 311975"/>
              <a:gd name="connsiteX2" fmla="*/ 0 w 2312294"/>
              <a:gd name="connsiteY2" fmla="*/ 61110 h 311975"/>
              <a:gd name="connsiteX0" fmla="*/ 2635755 w 2635755"/>
              <a:gd name="connsiteY0" fmla="*/ 94400 h 406375"/>
              <a:gd name="connsiteX1" fmla="*/ 2163181 w 2635755"/>
              <a:gd name="connsiteY1" fmla="*/ 406375 h 406375"/>
              <a:gd name="connsiteX2" fmla="*/ 0 w 2635755"/>
              <a:gd name="connsiteY2" fmla="*/ 0 h 406375"/>
              <a:gd name="connsiteX0" fmla="*/ 2523788 w 2523788"/>
              <a:gd name="connsiteY0" fmla="*/ 38416 h 350391"/>
              <a:gd name="connsiteX1" fmla="*/ 2051214 w 2523788"/>
              <a:gd name="connsiteY1" fmla="*/ 350391 h 350391"/>
              <a:gd name="connsiteX2" fmla="*/ 0 w 2523788"/>
              <a:gd name="connsiteY2" fmla="*/ 0 h 350391"/>
              <a:gd name="connsiteX0" fmla="*/ 2393160 w 2393160"/>
              <a:gd name="connsiteY0" fmla="*/ 44636 h 350391"/>
              <a:gd name="connsiteX1" fmla="*/ 2051214 w 2393160"/>
              <a:gd name="connsiteY1" fmla="*/ 350391 h 350391"/>
              <a:gd name="connsiteX2" fmla="*/ 0 w 2393160"/>
              <a:gd name="connsiteY2" fmla="*/ 0 h 3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160" h="350391">
                <a:moveTo>
                  <a:pt x="2393160" y="44636"/>
                </a:moveTo>
                <a:lnTo>
                  <a:pt x="2051214" y="350391"/>
                </a:lnTo>
                <a:lnTo>
                  <a:pt x="0" y="0"/>
                </a:lnTo>
              </a:path>
            </a:pathLst>
          </a:custGeom>
          <a:ln w="28575">
            <a:solidFill>
              <a:srgbClr val="EA1F97"/>
            </a:solidFill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23390E0F-2057-49F6-BF41-9A728769C8A3}"/>
              </a:ext>
            </a:extLst>
          </p:cNvPr>
          <p:cNvSpPr/>
          <p:nvPr/>
        </p:nvSpPr>
        <p:spPr>
          <a:xfrm>
            <a:off x="5876053" y="2267189"/>
            <a:ext cx="2156784" cy="412596"/>
          </a:xfrm>
          <a:custGeom>
            <a:avLst/>
            <a:gdLst>
              <a:gd name="connsiteX0" fmla="*/ 1262742 w 1262742"/>
              <a:gd name="connsiteY0" fmla="*/ 0 h 410546"/>
              <a:gd name="connsiteX1" fmla="*/ 1237861 w 1262742"/>
              <a:gd name="connsiteY1" fmla="*/ 410546 h 410546"/>
              <a:gd name="connsiteX2" fmla="*/ 0 w 1262742"/>
              <a:gd name="connsiteY2" fmla="*/ 0 h 410546"/>
              <a:gd name="connsiteX0" fmla="*/ 1631619 w 1631619"/>
              <a:gd name="connsiteY0" fmla="*/ 0 h 514456"/>
              <a:gd name="connsiteX1" fmla="*/ 1237861 w 1631619"/>
              <a:gd name="connsiteY1" fmla="*/ 514456 h 514456"/>
              <a:gd name="connsiteX2" fmla="*/ 0 w 1631619"/>
              <a:gd name="connsiteY2" fmla="*/ 103910 h 514456"/>
              <a:gd name="connsiteX0" fmla="*/ 1512123 w 1512123"/>
              <a:gd name="connsiteY0" fmla="*/ 72735 h 587191"/>
              <a:gd name="connsiteX1" fmla="*/ 1118365 w 1512123"/>
              <a:gd name="connsiteY1" fmla="*/ 587191 h 587191"/>
              <a:gd name="connsiteX2" fmla="*/ 0 w 1512123"/>
              <a:gd name="connsiteY2" fmla="*/ 0 h 587191"/>
              <a:gd name="connsiteX0" fmla="*/ 1512123 w 1512123"/>
              <a:gd name="connsiteY0" fmla="*/ 72735 h 400155"/>
              <a:gd name="connsiteX1" fmla="*/ 110447 w 1512123"/>
              <a:gd name="connsiteY1" fmla="*/ 400155 h 400155"/>
              <a:gd name="connsiteX2" fmla="*/ 0 w 1512123"/>
              <a:gd name="connsiteY2" fmla="*/ 0 h 400155"/>
              <a:gd name="connsiteX0" fmla="*/ 1428996 w 1428996"/>
              <a:gd name="connsiteY0" fmla="*/ 25976 h 400155"/>
              <a:gd name="connsiteX1" fmla="*/ 110447 w 1428996"/>
              <a:gd name="connsiteY1" fmla="*/ 400155 h 400155"/>
              <a:gd name="connsiteX2" fmla="*/ 0 w 1428996"/>
              <a:gd name="connsiteY2" fmla="*/ 0 h 400155"/>
              <a:gd name="connsiteX0" fmla="*/ 1428996 w 1428996"/>
              <a:gd name="connsiteY0" fmla="*/ 25976 h 362833"/>
              <a:gd name="connsiteX1" fmla="*/ 1174137 w 1428996"/>
              <a:gd name="connsiteY1" fmla="*/ 362833 h 362833"/>
              <a:gd name="connsiteX2" fmla="*/ 0 w 1428996"/>
              <a:gd name="connsiteY2" fmla="*/ 0 h 362833"/>
              <a:gd name="connsiteX0" fmla="*/ 1229943 w 1229943"/>
              <a:gd name="connsiteY0" fmla="*/ 69519 h 362833"/>
              <a:gd name="connsiteX1" fmla="*/ 1174137 w 1229943"/>
              <a:gd name="connsiteY1" fmla="*/ 362833 h 362833"/>
              <a:gd name="connsiteX2" fmla="*/ 0 w 1229943"/>
              <a:gd name="connsiteY2" fmla="*/ 0 h 362833"/>
              <a:gd name="connsiteX0" fmla="*/ 2125682 w 2125682"/>
              <a:gd name="connsiteY0" fmla="*/ 106841 h 400155"/>
              <a:gd name="connsiteX1" fmla="*/ 2069876 w 2125682"/>
              <a:gd name="connsiteY1" fmla="*/ 400155 h 400155"/>
              <a:gd name="connsiteX2" fmla="*/ 0 w 2125682"/>
              <a:gd name="connsiteY2" fmla="*/ 0 h 400155"/>
              <a:gd name="connsiteX0" fmla="*/ 2156784 w 2156784"/>
              <a:gd name="connsiteY0" fmla="*/ 119282 h 412596"/>
              <a:gd name="connsiteX1" fmla="*/ 2100978 w 2156784"/>
              <a:gd name="connsiteY1" fmla="*/ 412596 h 412596"/>
              <a:gd name="connsiteX2" fmla="*/ 0 w 2156784"/>
              <a:gd name="connsiteY2" fmla="*/ 0 h 4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784" h="412596">
                <a:moveTo>
                  <a:pt x="2156784" y="119282"/>
                </a:moveTo>
                <a:lnTo>
                  <a:pt x="2100978" y="412596"/>
                </a:lnTo>
                <a:lnTo>
                  <a:pt x="0" y="0"/>
                </a:lnTo>
              </a:path>
            </a:pathLst>
          </a:custGeom>
          <a:ln w="28575">
            <a:solidFill>
              <a:srgbClr val="EA1F97"/>
            </a:solidFill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مربع نص 32">
            <a:extLst>
              <a:ext uri="{FF2B5EF4-FFF2-40B4-BE49-F238E27FC236}">
                <a16:creationId xmlns="" xmlns:a16="http://schemas.microsoft.com/office/drawing/2014/main" id="{0A12696A-D1CD-4D2E-9971-A4DD78E80A16}"/>
              </a:ext>
            </a:extLst>
          </p:cNvPr>
          <p:cNvSpPr txBox="1"/>
          <p:nvPr/>
        </p:nvSpPr>
        <p:spPr>
          <a:xfrm>
            <a:off x="6668313" y="2554539"/>
            <a:ext cx="9275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BH" dirty="0"/>
              <a:t>+ 20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560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4" grpId="0"/>
      <p:bldP spid="28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2" grpId="0"/>
      <p:bldP spid="59" grpId="0"/>
      <p:bldP spid="60" grpId="0"/>
      <p:bldP spid="62" grpId="0"/>
      <p:bldP spid="65" grpId="0"/>
      <p:bldP spid="66" grpId="0"/>
      <p:bldP spid="67" grpId="0"/>
      <p:bldP spid="70" grpId="0" animBg="1"/>
      <p:bldP spid="71" grpId="0"/>
      <p:bldP spid="72" grpId="0"/>
      <p:bldP spid="75" grpId="0"/>
      <p:bldP spid="76" grpId="0"/>
      <p:bldP spid="77" grpId="0"/>
      <p:bldP spid="78" grpId="0"/>
      <p:bldP spid="85" grpId="0"/>
      <p:bldP spid="86" grpId="0" animBg="1"/>
      <p:bldP spid="87" grpId="0"/>
      <p:bldP spid="88" grpId="0"/>
      <p:bldP spid="89" grpId="0"/>
      <p:bldP spid="90" grpId="0"/>
      <p:bldP spid="63" grpId="0" animBg="1"/>
      <p:bldP spid="63" grpId="1" animBg="1"/>
      <p:bldP spid="64" grpId="0" animBg="1"/>
      <p:bldP spid="64" grpId="1" animBg="1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1045029" y="2767280"/>
            <a:ext cx="10686054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وحيدة حد في كثيرة حدود. </a:t>
            </a:r>
          </a:p>
          <a:p>
            <a:pPr marL="571500" indent="-5715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تتضمّن ناتج ضرب وحيدات حد في كثيرات حدود.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5CC4FF0-9F33-42FC-8EA0-C274078EC996}"/>
              </a:ext>
            </a:extLst>
          </p:cNvPr>
          <p:cNvSpPr txBox="1"/>
          <p:nvPr/>
        </p:nvSpPr>
        <p:spPr>
          <a:xfrm>
            <a:off x="871869" y="2995210"/>
            <a:ext cx="1786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0B57737-217B-4370-8566-AD42F2C40094}"/>
              </a:ext>
            </a:extLst>
          </p:cNvPr>
          <p:cNvSpPr txBox="1"/>
          <p:nvPr/>
        </p:nvSpPr>
        <p:spPr>
          <a:xfrm>
            <a:off x="533625" y="5508503"/>
            <a:ext cx="1709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</a:t>
            </a:r>
            <a:endParaRPr lang="en-US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151EBD2-C420-4D20-BF72-CE3254832AA3}"/>
              </a:ext>
            </a:extLst>
          </p:cNvPr>
          <p:cNvSpPr/>
          <p:nvPr/>
        </p:nvSpPr>
        <p:spPr>
          <a:xfrm>
            <a:off x="5103628" y="280435"/>
            <a:ext cx="47280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ياتي: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CDDA447-1C7E-4306-9BA5-DD62C26EE226}"/>
              </a:ext>
            </a:extLst>
          </p:cNvPr>
          <p:cNvSpPr txBox="1"/>
          <p:nvPr/>
        </p:nvSpPr>
        <p:spPr>
          <a:xfrm>
            <a:off x="3306737" y="1295890"/>
            <a:ext cx="6657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1) </a:t>
            </a:r>
            <a:r>
              <a:rPr lang="ar-BH" dirty="0"/>
              <a:t>ب ( ١٢ +  ب ) </a:t>
            </a:r>
            <a:r>
              <a:rPr lang="ar-BH" altLang="en-US" dirty="0"/>
              <a:t>–</a:t>
            </a:r>
            <a:r>
              <a:rPr lang="ar-BH" dirty="0"/>
              <a:t> 14  =  ٢ ب  +  ب ( -٤ + ب )  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E3D3542-5406-4B1D-8AB5-80EF46E57877}"/>
              </a:ext>
            </a:extLst>
          </p:cNvPr>
          <p:cNvSpPr txBox="1"/>
          <p:nvPr/>
        </p:nvSpPr>
        <p:spPr>
          <a:xfrm>
            <a:off x="3083008" y="3909595"/>
            <a:ext cx="6880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٧ ( ن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٥ن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٩) + ن  =  ن( ٧ن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٢) + ١٣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ED1E629-7594-4B7F-8DEA-2ED1E999C391}"/>
              </a:ext>
            </a:extLst>
          </p:cNvPr>
          <p:cNvSpPr txBox="1"/>
          <p:nvPr/>
        </p:nvSpPr>
        <p:spPr>
          <a:xfrm>
            <a:off x="996008" y="2896441"/>
            <a:ext cx="1247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= 1</a:t>
            </a:r>
            <a:endParaRPr lang="en-US" sz="3600" dirty="0">
              <a:solidFill>
                <a:srgbClr val="EA1F97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70860C2-D296-48A5-90A0-DD9E9E55453C}"/>
              </a:ext>
            </a:extLst>
          </p:cNvPr>
          <p:cNvCxnSpPr>
            <a:cxnSpLocks/>
          </p:cNvCxnSpPr>
          <p:nvPr/>
        </p:nvCxnSpPr>
        <p:spPr>
          <a:xfrm flipH="1">
            <a:off x="1235034" y="3606554"/>
            <a:ext cx="9392555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BA29C5C-FB57-49E3-B071-3B5D6A613078}"/>
              </a:ext>
            </a:extLst>
          </p:cNvPr>
          <p:cNvSpPr txBox="1"/>
          <p:nvPr/>
        </p:nvSpPr>
        <p:spPr>
          <a:xfrm>
            <a:off x="871869" y="5368389"/>
            <a:ext cx="1165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= 2</a:t>
            </a:r>
            <a:endParaRPr lang="en-US" sz="3600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36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الثاني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34، 35، 36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3300984" y="877824"/>
            <a:ext cx="5102352" cy="51023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300984" y="2971800"/>
            <a:ext cx="513892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605182" y="2219632"/>
            <a:ext cx="4238661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87">
            <a:extLst>
              <a:ext uri="{FF2B5EF4-FFF2-40B4-BE49-F238E27FC236}">
                <a16:creationId xmlns="" xmlns:a16="http://schemas.microsoft.com/office/drawing/2014/main" id="{037E8786-2FDD-4F77-ACEB-110E45F0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79" y="4588400"/>
            <a:ext cx="97346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0070C0"/>
                </a:solidFill>
              </a:rPr>
              <a:t>2س( س + س</a:t>
            </a:r>
            <a:r>
              <a:rPr lang="ar-BH" sz="2800" baseline="20000" dirty="0">
                <a:solidFill>
                  <a:srgbClr val="0070C0"/>
                </a:solidFill>
              </a:rPr>
              <a:t>2</a:t>
            </a:r>
            <a:r>
              <a:rPr lang="ar-BH" sz="2800" dirty="0">
                <a:solidFill>
                  <a:srgbClr val="0070C0"/>
                </a:solidFill>
              </a:rPr>
              <a:t> + 5 ) </a:t>
            </a:r>
            <a:r>
              <a:rPr lang="ar-BH" sz="2800" dirty="0"/>
              <a:t>= _ _ _ _ _ _ _ _ _ _ _ _ + _ _ _ _ _ _ _ _ _ _ _ _ + _ _ _ _ _ _ _ _ _ _ _ _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=""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=""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536" y="477568"/>
            <a:ext cx="472741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just"/>
            <a:r>
              <a:rPr lang="ar-BH" dirty="0"/>
              <a:t>الشكل المجاور منظر علوي لقطعة أرض مستطيلة الشكل قُسّمت إلى ثلاث مناطق </a:t>
            </a:r>
            <a:r>
              <a:rPr lang="ar-BH" dirty="0" smtClean="0"/>
              <a:t>مستطيلة</a:t>
            </a:r>
            <a:r>
              <a:rPr lang="en-US" dirty="0" smtClean="0"/>
              <a:t> </a:t>
            </a:r>
            <a:r>
              <a:rPr lang="ar-BH" dirty="0" smtClean="0"/>
              <a:t>مختلفة </a:t>
            </a:r>
            <a:r>
              <a:rPr lang="ar-BH" dirty="0"/>
              <a:t>الشكل أيضًا.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="" xmlns:a16="http://schemas.microsoft.com/office/drawing/2014/main" id="{E23C4792-3F0B-49FB-A38A-684529CB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71" y="2162055"/>
            <a:ext cx="27844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ما أبعاد قطعة الأرض؟</a:t>
            </a:r>
            <a:r>
              <a:rPr lang="ar-BH" dirty="0">
                <a:solidFill>
                  <a:srgbClr val="FF0000"/>
                </a:solidFill>
              </a:rPr>
              <a:t> </a:t>
            </a:r>
            <a:r>
              <a:rPr lang="ar-BH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90FDE2-D300-4E6A-834E-5405F8A38BB2}"/>
              </a:ext>
            </a:extLst>
          </p:cNvPr>
          <p:cNvSpPr txBox="1"/>
          <p:nvPr/>
        </p:nvSpPr>
        <p:spPr>
          <a:xfrm>
            <a:off x="53539" y="2964259"/>
            <a:ext cx="691316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0070C0"/>
                </a:solidFill>
              </a:rPr>
              <a:t>أما باستعمال بعدا قطعة الأرض ، أو بجمع مساحات المناطق الثلاث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="" xmlns:a16="http://schemas.microsoft.com/office/drawing/2014/main" id="{43A86326-8658-4F5E-943E-3EFA33B8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34" y="2914472"/>
            <a:ext cx="505870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كيف يمكن حساب مساحة قطعة الأرض؟</a:t>
            </a:r>
          </a:p>
        </p:txBody>
      </p:sp>
      <p:sp>
        <p:nvSpPr>
          <p:cNvPr id="38" name="Text Box 87">
            <a:extLst>
              <a:ext uri="{FF2B5EF4-FFF2-40B4-BE49-F238E27FC236}">
                <a16:creationId xmlns="" xmlns:a16="http://schemas.microsoft.com/office/drawing/2014/main" id="{3415C8C8-428B-408C-ABF4-4BC8D144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671" y="3577729"/>
            <a:ext cx="188777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أكمل ما يأتي:</a:t>
            </a:r>
            <a:r>
              <a:rPr lang="ar-BH" dirty="0">
                <a:solidFill>
                  <a:srgbClr val="FF0000"/>
                </a:solidFill>
              </a:rPr>
              <a:t> </a:t>
            </a:r>
            <a:r>
              <a:rPr lang="ar-BH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1279FDF-8F0E-4CCF-B5D0-DD27711DF96A}"/>
              </a:ext>
            </a:extLst>
          </p:cNvPr>
          <p:cNvSpPr txBox="1"/>
          <p:nvPr/>
        </p:nvSpPr>
        <p:spPr>
          <a:xfrm>
            <a:off x="6243037" y="4449505"/>
            <a:ext cx="144733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2س( س)</a:t>
            </a:r>
            <a:endParaRPr lang="en-US" sz="3000" dirty="0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98CFFD8-9DF8-40D1-952E-92D69B0523EB}"/>
              </a:ext>
            </a:extLst>
          </p:cNvPr>
          <p:cNvGrpSpPr/>
          <p:nvPr/>
        </p:nvGrpSpPr>
        <p:grpSpPr>
          <a:xfrm>
            <a:off x="110694" y="343250"/>
            <a:ext cx="4891372" cy="2061921"/>
            <a:chOff x="250655" y="679066"/>
            <a:chExt cx="4891372" cy="2061921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FECD7B9-5F5B-4BF7-ACBD-C5642A44B19B}"/>
                </a:ext>
              </a:extLst>
            </p:cNvPr>
            <p:cNvSpPr txBox="1"/>
            <p:nvPr/>
          </p:nvSpPr>
          <p:spPr>
            <a:xfrm>
              <a:off x="4136187" y="1515724"/>
              <a:ext cx="100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2س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3C4C293-17D6-42E4-8257-25D83015FDAB}"/>
                </a:ext>
              </a:extLst>
            </p:cNvPr>
            <p:cNvSpPr txBox="1"/>
            <p:nvPr/>
          </p:nvSpPr>
          <p:spPr>
            <a:xfrm>
              <a:off x="3591291" y="686102"/>
              <a:ext cx="6419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37CD6512-9481-45BF-90E1-D7A2FDEE1451}"/>
                </a:ext>
              </a:extLst>
            </p:cNvPr>
            <p:cNvSpPr txBox="1"/>
            <p:nvPr/>
          </p:nvSpPr>
          <p:spPr>
            <a:xfrm>
              <a:off x="2209065" y="679066"/>
              <a:ext cx="100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r>
                <a:rPr lang="ar-BH" altLang="en-US" sz="3600" baseline="20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5B32390-9683-41B5-B262-4B8511C2F85C}"/>
                </a:ext>
              </a:extLst>
            </p:cNvPr>
            <p:cNvSpPr txBox="1"/>
            <p:nvPr/>
          </p:nvSpPr>
          <p:spPr>
            <a:xfrm>
              <a:off x="678340" y="757576"/>
              <a:ext cx="100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AFFCFBE-04C2-4D53-8C62-006CBD10B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55" y="1085920"/>
              <a:ext cx="4110236" cy="1655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3239503-7D84-45DE-9C2A-1742F3F14A31}"/>
                </a:ext>
              </a:extLst>
            </p:cNvPr>
            <p:cNvSpPr txBox="1"/>
            <p:nvPr/>
          </p:nvSpPr>
          <p:spPr>
            <a:xfrm>
              <a:off x="3392866" y="1660777"/>
              <a:ext cx="100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(1)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2785AB5-569D-40BF-9455-37C6EC89ECB8}"/>
                </a:ext>
              </a:extLst>
            </p:cNvPr>
            <p:cNvSpPr txBox="1"/>
            <p:nvPr/>
          </p:nvSpPr>
          <p:spPr>
            <a:xfrm>
              <a:off x="2273582" y="1632200"/>
              <a:ext cx="100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(2)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D8D0B68-FEDB-4D2C-97D4-0998E7147D44}"/>
                </a:ext>
              </a:extLst>
            </p:cNvPr>
            <p:cNvSpPr txBox="1"/>
            <p:nvPr/>
          </p:nvSpPr>
          <p:spPr>
            <a:xfrm>
              <a:off x="771092" y="1660776"/>
              <a:ext cx="100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(3)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1E8B8DB-3C35-4956-BD2E-26006BFFE738}"/>
              </a:ext>
            </a:extLst>
          </p:cNvPr>
          <p:cNvSpPr txBox="1"/>
          <p:nvPr/>
        </p:nvSpPr>
        <p:spPr>
          <a:xfrm>
            <a:off x="6096000" y="2216174"/>
            <a:ext cx="28774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000" dirty="0">
                <a:solidFill>
                  <a:srgbClr val="0070C0"/>
                </a:solidFill>
              </a:rPr>
              <a:t>2س  ، ( س + س</a:t>
            </a:r>
            <a:r>
              <a:rPr lang="ar-BH" sz="3000" baseline="20000" dirty="0">
                <a:solidFill>
                  <a:srgbClr val="0070C0"/>
                </a:solidFill>
              </a:rPr>
              <a:t>2</a:t>
            </a:r>
            <a:r>
              <a:rPr lang="ar-BH" sz="3000" dirty="0">
                <a:solidFill>
                  <a:srgbClr val="0070C0"/>
                </a:solidFill>
              </a:rPr>
              <a:t> + 5 )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="" xmlns:a16="http://schemas.microsoft.com/office/drawing/2014/main" id="{4F065367-3896-4DFE-BBB2-5D205A57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79" y="4020222"/>
            <a:ext cx="97346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/>
              <a:t>مساحة قطعة الأرض = مساحة المنطقة (1) + مساحة المنطقة (2) + مساحة المنطقة (3)</a:t>
            </a:r>
          </a:p>
        </p:txBody>
      </p:sp>
      <p:sp>
        <p:nvSpPr>
          <p:cNvPr id="52" name="Text Box 87">
            <a:extLst>
              <a:ext uri="{FF2B5EF4-FFF2-40B4-BE49-F238E27FC236}">
                <a16:creationId xmlns="" xmlns:a16="http://schemas.microsoft.com/office/drawing/2014/main" id="{61739F74-8945-458D-9B2E-F0587D71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44" y="5223848"/>
            <a:ext cx="76563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/>
              <a:t>= _ _ _ _ _ _ _ _ _ _ _ _ + _ _ _ _ _ _ _ _ _ _ _ _ + _ _ _ _ _ _ _ _ _ _ _ _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3DC6A34-9340-4CE7-9CEF-314A28A1C1C8}"/>
              </a:ext>
            </a:extLst>
          </p:cNvPr>
          <p:cNvSpPr txBox="1"/>
          <p:nvPr/>
        </p:nvSpPr>
        <p:spPr>
          <a:xfrm>
            <a:off x="3822659" y="4430396"/>
            <a:ext cx="144733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2س(س</a:t>
            </a:r>
            <a:r>
              <a:rPr lang="ar-BH" baseline="20000" dirty="0">
                <a:solidFill>
                  <a:srgbClr val="0070C0"/>
                </a:solidFill>
              </a:rPr>
              <a:t>2</a:t>
            </a:r>
            <a:r>
              <a:rPr lang="ar-BH" dirty="0">
                <a:solidFill>
                  <a:srgbClr val="0070C0"/>
                </a:solidFill>
              </a:rPr>
              <a:t>)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F3D22C1-0D8A-4BEF-8CFD-65FD1BBF88BB}"/>
              </a:ext>
            </a:extLst>
          </p:cNvPr>
          <p:cNvSpPr txBox="1"/>
          <p:nvPr/>
        </p:nvSpPr>
        <p:spPr>
          <a:xfrm>
            <a:off x="1661953" y="4396462"/>
            <a:ext cx="144733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2س(5)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3895268-88A8-433E-BE33-6D06C3085CE1}"/>
              </a:ext>
            </a:extLst>
          </p:cNvPr>
          <p:cNvSpPr txBox="1"/>
          <p:nvPr/>
        </p:nvSpPr>
        <p:spPr>
          <a:xfrm>
            <a:off x="6624734" y="5076185"/>
            <a:ext cx="1075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2 س</a:t>
            </a:r>
            <a:r>
              <a:rPr lang="ar-BH" baseline="20000" dirty="0">
                <a:solidFill>
                  <a:srgbClr val="0070C0"/>
                </a:solidFill>
              </a:rPr>
              <a:t>2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1D97F89-238D-4E8F-85EE-836B4ED646BC}"/>
              </a:ext>
            </a:extLst>
          </p:cNvPr>
          <p:cNvSpPr txBox="1"/>
          <p:nvPr/>
        </p:nvSpPr>
        <p:spPr>
          <a:xfrm>
            <a:off x="4156364" y="5064133"/>
            <a:ext cx="1075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2 س</a:t>
            </a:r>
            <a:r>
              <a:rPr lang="ar-BH" baseline="20000" dirty="0">
                <a:solidFill>
                  <a:srgbClr val="0070C0"/>
                </a:solidFill>
              </a:rPr>
              <a:t>3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4CEDD3E-BC00-4846-9717-C91DF93C527C}"/>
              </a:ext>
            </a:extLst>
          </p:cNvPr>
          <p:cNvSpPr txBox="1"/>
          <p:nvPr/>
        </p:nvSpPr>
        <p:spPr>
          <a:xfrm>
            <a:off x="2063905" y="5065544"/>
            <a:ext cx="1075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10س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9" grpId="0"/>
      <p:bldP spid="30" grpId="0"/>
      <p:bldP spid="31" grpId="0"/>
      <p:bldP spid="38" grpId="0"/>
      <p:bldP spid="39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=""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00880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=""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33696" y="920022"/>
            <a:ext cx="6070508" cy="51448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استعمال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ناتج ضرب وحيدة حد في كثيرة حدود.</a:t>
            </a:r>
          </a:p>
          <a:p>
            <a:pPr algn="r" rtl="1"/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ضرب وحيدة حد في كثيرة حدود باستعمال 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الأفقية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الرأسية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=""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C691531-012B-4C88-AEAD-A03BA91130A3}"/>
              </a:ext>
            </a:extLst>
          </p:cNvPr>
          <p:cNvSpPr/>
          <p:nvPr/>
        </p:nvSpPr>
        <p:spPr>
          <a:xfrm>
            <a:off x="7583541" y="2697415"/>
            <a:ext cx="37030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( 7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س + 4 )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3634615" y="280435"/>
            <a:ext cx="61970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( 7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س + 4 )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="" xmlns:a16="http://schemas.microsoft.com/office/drawing/2014/main" id="{F571F833-D2C5-441C-89ED-A36C21F52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001" y="3857025"/>
            <a:ext cx="2245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س</a:t>
            </a:r>
            <a:r>
              <a:rPr lang="ar-SA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="" xmlns:a16="http://schemas.microsoft.com/office/drawing/2014/main" id="{465899CD-D2DC-45E9-8575-A1C4567B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304" y="3893045"/>
            <a:ext cx="2034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="" xmlns:a16="http://schemas.microsoft.com/office/drawing/2014/main" id="{68F14A55-81C3-42CD-98BE-E684D1AE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769" y="3894833"/>
            <a:ext cx="1830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="" xmlns:a16="http://schemas.microsoft.com/office/drawing/2014/main" id="{8C63F334-9A51-4DB9-AA10-8A0DDEA9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822" y="4634485"/>
            <a:ext cx="1288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="" xmlns:a16="http://schemas.microsoft.com/office/drawing/2014/main" id="{4E35CF85-069C-40DF-938E-5E26E79B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59" y="3906926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="" xmlns:a16="http://schemas.microsoft.com/office/drawing/2014/main" id="{7D9E570E-9E4C-4B71-A263-E2115054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726" y="4663922"/>
            <a:ext cx="1425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+ 12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="" xmlns:a16="http://schemas.microsoft.com/office/drawing/2014/main" id="{2D786DAE-73E6-4B2E-A6B2-A0CD42EC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84" y="4634485"/>
            <a:ext cx="1213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="" xmlns:a16="http://schemas.microsoft.com/office/drawing/2014/main" id="{7ED7E9F1-2126-4BC7-81CB-3804327A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76" y="2208433"/>
            <a:ext cx="2891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س + 4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Line 346">
            <a:extLst>
              <a:ext uri="{FF2B5EF4-FFF2-40B4-BE49-F238E27FC236}">
                <a16:creationId xmlns="" xmlns:a16="http://schemas.microsoft.com/office/drawing/2014/main" id="{486E18D2-67F2-4154-B219-54989505F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5476" y="4007468"/>
            <a:ext cx="318265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endParaRPr 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 Box 87">
            <a:extLst>
              <a:ext uri="{FF2B5EF4-FFF2-40B4-BE49-F238E27FC236}">
                <a16:creationId xmlns="" xmlns:a16="http://schemas.microsoft.com/office/drawing/2014/main" id="{9737012D-D368-43F2-8DE9-25DBC8E4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08" y="4071059"/>
            <a:ext cx="1288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="" xmlns:a16="http://schemas.microsoft.com/office/drawing/2014/main" id="{63270426-3249-49B8-9912-5D978AC2D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282" y="4101827"/>
            <a:ext cx="139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="" xmlns:a16="http://schemas.microsoft.com/office/drawing/2014/main" id="{0CE2C896-674A-47F4-9E99-F164A70C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97" y="4101827"/>
            <a:ext cx="1472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="" xmlns:a16="http://schemas.microsoft.com/office/drawing/2014/main" id="{2FE8CAF3-6B48-4A8D-9749-A5A0EB25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619" y="3447730"/>
            <a:ext cx="1087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768492C6-426D-4403-94F1-283D802EA74E}"/>
              </a:ext>
            </a:extLst>
          </p:cNvPr>
          <p:cNvCxnSpPr>
            <a:cxnSpLocks/>
          </p:cNvCxnSpPr>
          <p:nvPr/>
        </p:nvCxnSpPr>
        <p:spPr>
          <a:xfrm>
            <a:off x="5494263" y="1655507"/>
            <a:ext cx="0" cy="4426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B3F6804F-0F83-4317-BB25-578B9EA765D4}"/>
              </a:ext>
            </a:extLst>
          </p:cNvPr>
          <p:cNvSpPr/>
          <p:nvPr/>
        </p:nvSpPr>
        <p:spPr>
          <a:xfrm>
            <a:off x="8110828" y="114243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الأفقية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81679DB-E0F5-4B71-80C2-13251CD7DEBE}"/>
              </a:ext>
            </a:extLst>
          </p:cNvPr>
          <p:cNvSpPr/>
          <p:nvPr/>
        </p:nvSpPr>
        <p:spPr>
          <a:xfrm>
            <a:off x="1812023" y="109235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الرأسية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 Box 87">
            <a:extLst>
              <a:ext uri="{FF2B5EF4-FFF2-40B4-BE49-F238E27FC236}">
                <a16:creationId xmlns="" xmlns:a16="http://schemas.microsoft.com/office/drawing/2014/main" id="{6854CCE9-7D14-4F3B-A14A-90FAF573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336" y="4670220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256533D-16A5-4402-A158-8144FCC24443}"/>
              </a:ext>
            </a:extLst>
          </p:cNvPr>
          <p:cNvSpPr txBox="1"/>
          <p:nvPr/>
        </p:nvSpPr>
        <p:spPr>
          <a:xfrm>
            <a:off x="7580395" y="3290260"/>
            <a:ext cx="3635786" cy="584775"/>
          </a:xfrm>
          <a:prstGeom prst="homePlate">
            <a:avLst>
              <a:gd name="adj" fmla="val 0"/>
            </a:avLst>
          </a:prstGeom>
          <a:solidFill>
            <a:srgbClr val="FFD966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خاصية التوزيع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1D96F017-88B2-4735-981D-160295AA31B2}"/>
              </a:ext>
            </a:extLst>
          </p:cNvPr>
          <p:cNvSpPr txBox="1"/>
          <p:nvPr/>
        </p:nvSpPr>
        <p:spPr>
          <a:xfrm>
            <a:off x="1479571" y="1932449"/>
            <a:ext cx="3288701" cy="1077218"/>
          </a:xfrm>
          <a:prstGeom prst="homePlate">
            <a:avLst>
              <a:gd name="adj" fmla="val 0"/>
            </a:avLst>
          </a:prstGeom>
          <a:solidFill>
            <a:srgbClr val="FFD966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كثيرة الحدود </a:t>
            </a:r>
            <a:r>
              <a:rPr lang="ar-SY" altLang="ar-KW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ذات الحدود </a:t>
            </a:r>
            <a:r>
              <a:rPr lang="ar-SY" altLang="ar-KW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الأكثر</a:t>
            </a:r>
            <a:r>
              <a:rPr lang="ar-SY" altLang="ar-KW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الأعلى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 Box 87">
            <a:extLst>
              <a:ext uri="{FF2B5EF4-FFF2-40B4-BE49-F238E27FC236}">
                <a16:creationId xmlns="" xmlns:a16="http://schemas.microsoft.com/office/drawing/2014/main" id="{B05C7013-9844-4F74-B9CF-F3FD762C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584" y="3412529"/>
            <a:ext cx="732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(×)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="" xmlns:a16="http://schemas.microsoft.com/office/drawing/2014/main" id="{CFC02D08-B214-4A04-A5DD-63C2EE43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38" y="4094203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5580CCBC-B802-44F0-B26F-C5BD96A41971}"/>
              </a:ext>
            </a:extLst>
          </p:cNvPr>
          <p:cNvSpPr/>
          <p:nvPr/>
        </p:nvSpPr>
        <p:spPr>
          <a:xfrm>
            <a:off x="9814359" y="2492435"/>
            <a:ext cx="1179386" cy="768128"/>
          </a:xfrm>
          <a:prstGeom prst="arc">
            <a:avLst>
              <a:gd name="adj1" fmla="val 11244417"/>
              <a:gd name="adj2" fmla="val 21026738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="" xmlns:a16="http://schemas.microsoft.com/office/drawing/2014/main" id="{98D950C9-0A95-41E9-A0B3-7CAFBE46FBD1}"/>
              </a:ext>
            </a:extLst>
          </p:cNvPr>
          <p:cNvSpPr/>
          <p:nvPr/>
        </p:nvSpPr>
        <p:spPr>
          <a:xfrm>
            <a:off x="8968527" y="2325819"/>
            <a:ext cx="1987370" cy="1038392"/>
          </a:xfrm>
          <a:prstGeom prst="arc">
            <a:avLst>
              <a:gd name="adj1" fmla="val 10912247"/>
              <a:gd name="adj2" fmla="val 20990094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="" xmlns:a16="http://schemas.microsoft.com/office/drawing/2014/main" id="{E5E92E18-DD42-4DDE-889A-016BA2094DEB}"/>
              </a:ext>
            </a:extLst>
          </p:cNvPr>
          <p:cNvSpPr/>
          <p:nvPr/>
        </p:nvSpPr>
        <p:spPr>
          <a:xfrm>
            <a:off x="8320698" y="2167470"/>
            <a:ext cx="2635198" cy="1463774"/>
          </a:xfrm>
          <a:prstGeom prst="arc">
            <a:avLst>
              <a:gd name="adj1" fmla="val 11135014"/>
              <a:gd name="adj2" fmla="val 20860633"/>
            </a:avLst>
          </a:prstGeom>
          <a:ln w="28575">
            <a:solidFill>
              <a:srgbClr val="F34735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816A1B8-ADD9-4209-9FC0-1D67F93BA2C8}"/>
              </a:ext>
            </a:extLst>
          </p:cNvPr>
          <p:cNvCxnSpPr>
            <a:cxnSpLocks/>
          </p:cNvCxnSpPr>
          <p:nvPr/>
        </p:nvCxnSpPr>
        <p:spPr>
          <a:xfrm flipH="1" flipV="1">
            <a:off x="3882222" y="2762030"/>
            <a:ext cx="104646" cy="9143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1C6B85E-43E1-4192-A3F5-0ED8EAFEC122}"/>
              </a:ext>
            </a:extLst>
          </p:cNvPr>
          <p:cNvCxnSpPr>
            <a:cxnSpLocks/>
          </p:cNvCxnSpPr>
          <p:nvPr/>
        </p:nvCxnSpPr>
        <p:spPr>
          <a:xfrm flipH="1" flipV="1">
            <a:off x="3185502" y="2710639"/>
            <a:ext cx="789288" cy="92986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17BC6DE8-DEFD-48FB-A17E-5F1EE450DD40}"/>
              </a:ext>
            </a:extLst>
          </p:cNvPr>
          <p:cNvCxnSpPr>
            <a:cxnSpLocks/>
          </p:cNvCxnSpPr>
          <p:nvPr/>
        </p:nvCxnSpPr>
        <p:spPr>
          <a:xfrm flipH="1" flipV="1">
            <a:off x="2560463" y="2667672"/>
            <a:ext cx="1414327" cy="9879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8" grpId="0"/>
      <p:bldP spid="40" grpId="0"/>
      <p:bldP spid="42" grpId="0"/>
      <p:bldP spid="48" grpId="0"/>
      <p:bldP spid="53" grpId="0"/>
      <p:bldP spid="54" grpId="0"/>
      <p:bldP spid="55" grpId="0"/>
      <p:bldP spid="56" grpId="0"/>
      <p:bldP spid="57" grpId="0" animBg="1"/>
      <p:bldP spid="59" grpId="0"/>
      <p:bldP spid="61" grpId="0"/>
      <p:bldP spid="63" grpId="0"/>
      <p:bldP spid="64" grpId="0"/>
      <p:bldP spid="70" grpId="0" animBg="1"/>
      <p:bldP spid="71" grpId="0" animBg="1"/>
      <p:bldP spid="91" grpId="0"/>
      <p:bldP spid="92" grpId="0" animBg="1"/>
      <p:bldP spid="92" grpId="1" animBg="1"/>
      <p:bldP spid="93" grpId="0" animBg="1"/>
      <p:bldP spid="93" grpId="1" animBg="1"/>
      <p:bldP spid="95" grpId="0"/>
      <p:bldP spid="98" grpId="0"/>
      <p:bldP spid="16" grpId="0" animBg="1"/>
      <p:bldP spid="5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C691531-012B-4C88-AEAD-A03BA91130A3}"/>
              </a:ext>
            </a:extLst>
          </p:cNvPr>
          <p:cNvSpPr/>
          <p:nvPr/>
        </p:nvSpPr>
        <p:spPr>
          <a:xfrm>
            <a:off x="7583541" y="2697415"/>
            <a:ext cx="37030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( 7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س + 4 )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3634615" y="280435"/>
            <a:ext cx="61970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( 7 س</a:t>
            </a:r>
            <a:r>
              <a:rPr lang="ar-SA" sz="36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س + 4 )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="" xmlns:a16="http://schemas.microsoft.com/office/drawing/2014/main" id="{F571F833-D2C5-441C-89ED-A36C21F52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001" y="3857025"/>
            <a:ext cx="2245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س</a:t>
            </a:r>
            <a:r>
              <a:rPr lang="ar-SA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="" xmlns:a16="http://schemas.microsoft.com/office/drawing/2014/main" id="{465899CD-D2DC-45E9-8575-A1C4567B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360" y="3893045"/>
            <a:ext cx="23301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(-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="" xmlns:a16="http://schemas.microsoft.com/office/drawing/2014/main" id="{68F14A55-81C3-42CD-98BE-E684D1AE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837" y="3894833"/>
            <a:ext cx="2093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(-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="" xmlns:a16="http://schemas.microsoft.com/office/drawing/2014/main" id="{8C63F334-9A51-4DB9-AA10-8A0DDEA9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821" y="4634485"/>
            <a:ext cx="1337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="" xmlns:a16="http://schemas.microsoft.com/office/drawing/2014/main" id="{4E35CF85-069C-40DF-938E-5E26E79B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59" y="3906926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="" xmlns:a16="http://schemas.microsoft.com/office/drawing/2014/main" id="{7D9E570E-9E4C-4B71-A263-E2115054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726" y="4663922"/>
            <a:ext cx="1425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12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="" xmlns:a16="http://schemas.microsoft.com/office/drawing/2014/main" id="{2D786DAE-73E6-4B2E-A6B2-A0CD42EC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34" y="4634485"/>
            <a:ext cx="1337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-21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="" xmlns:a16="http://schemas.microsoft.com/office/drawing/2014/main" id="{7ED7E9F1-2126-4BC7-81CB-3804327A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76" y="2208433"/>
            <a:ext cx="2891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س + 4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Line 346">
            <a:extLst>
              <a:ext uri="{FF2B5EF4-FFF2-40B4-BE49-F238E27FC236}">
                <a16:creationId xmlns="" xmlns:a16="http://schemas.microsoft.com/office/drawing/2014/main" id="{486E18D2-67F2-4154-B219-54989505F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5476" y="4007468"/>
            <a:ext cx="318265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endParaRPr 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 Box 87">
            <a:extLst>
              <a:ext uri="{FF2B5EF4-FFF2-40B4-BE49-F238E27FC236}">
                <a16:creationId xmlns="" xmlns:a16="http://schemas.microsoft.com/office/drawing/2014/main" id="{9737012D-D368-43F2-8DE9-25DBC8E4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08" y="4071059"/>
            <a:ext cx="1288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-21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="" xmlns:a16="http://schemas.microsoft.com/office/drawing/2014/main" id="{63270426-3249-49B8-9912-5D978AC2D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282" y="4101827"/>
            <a:ext cx="139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="" xmlns:a16="http://schemas.microsoft.com/office/drawing/2014/main" id="{0CE2C896-674A-47F4-9E99-F164A70C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97" y="4101827"/>
            <a:ext cx="1472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="" xmlns:a16="http://schemas.microsoft.com/office/drawing/2014/main" id="{2FE8CAF3-6B48-4A8D-9749-A5A0EB25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619" y="3447730"/>
            <a:ext cx="1087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س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768492C6-426D-4403-94F1-283D802EA74E}"/>
              </a:ext>
            </a:extLst>
          </p:cNvPr>
          <p:cNvCxnSpPr>
            <a:cxnSpLocks/>
          </p:cNvCxnSpPr>
          <p:nvPr/>
        </p:nvCxnSpPr>
        <p:spPr>
          <a:xfrm>
            <a:off x="5075163" y="1655507"/>
            <a:ext cx="0" cy="4426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B3F6804F-0F83-4317-BB25-578B9EA765D4}"/>
              </a:ext>
            </a:extLst>
          </p:cNvPr>
          <p:cNvSpPr/>
          <p:nvPr/>
        </p:nvSpPr>
        <p:spPr>
          <a:xfrm>
            <a:off x="8110828" y="114243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الأفقية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81679DB-E0F5-4B71-80C2-13251CD7DEBE}"/>
              </a:ext>
            </a:extLst>
          </p:cNvPr>
          <p:cNvSpPr/>
          <p:nvPr/>
        </p:nvSpPr>
        <p:spPr>
          <a:xfrm>
            <a:off x="1812023" y="109235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الرأسية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 Box 87">
            <a:extLst>
              <a:ext uri="{FF2B5EF4-FFF2-40B4-BE49-F238E27FC236}">
                <a16:creationId xmlns="" xmlns:a16="http://schemas.microsoft.com/office/drawing/2014/main" id="{6854CCE9-7D14-4F3B-A14A-90FAF573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336" y="4670220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256533D-16A5-4402-A158-8144FCC24443}"/>
              </a:ext>
            </a:extLst>
          </p:cNvPr>
          <p:cNvSpPr txBox="1"/>
          <p:nvPr/>
        </p:nvSpPr>
        <p:spPr>
          <a:xfrm>
            <a:off x="7580395" y="3290260"/>
            <a:ext cx="3635786" cy="584775"/>
          </a:xfrm>
          <a:prstGeom prst="homePlate">
            <a:avLst>
              <a:gd name="adj" fmla="val 0"/>
            </a:avLst>
          </a:prstGeom>
          <a:solidFill>
            <a:srgbClr val="FFD966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خاصية التوزيع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1D96F017-88B2-4735-981D-160295AA31B2}"/>
              </a:ext>
            </a:extLst>
          </p:cNvPr>
          <p:cNvSpPr txBox="1"/>
          <p:nvPr/>
        </p:nvSpPr>
        <p:spPr>
          <a:xfrm>
            <a:off x="1523211" y="1814167"/>
            <a:ext cx="3288701" cy="1077218"/>
          </a:xfrm>
          <a:prstGeom prst="homePlate">
            <a:avLst>
              <a:gd name="adj" fmla="val 0"/>
            </a:avLst>
          </a:prstGeom>
          <a:solidFill>
            <a:srgbClr val="FFD966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كثيرة الحدود </a:t>
            </a:r>
            <a:r>
              <a:rPr lang="ar-SY" altLang="ar-KW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ذات الحدود </a:t>
            </a:r>
            <a:r>
              <a:rPr lang="ar-SY" altLang="ar-KW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الأكثر</a:t>
            </a:r>
            <a:r>
              <a:rPr lang="ar-SY" altLang="ar-KW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الأعلى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 Box 87">
            <a:extLst>
              <a:ext uri="{FF2B5EF4-FFF2-40B4-BE49-F238E27FC236}">
                <a16:creationId xmlns="" xmlns:a16="http://schemas.microsoft.com/office/drawing/2014/main" id="{B05C7013-9844-4F74-B9CF-F3FD762C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784" y="3412529"/>
            <a:ext cx="732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(×)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="" xmlns:a16="http://schemas.microsoft.com/office/drawing/2014/main" id="{CFC02D08-B214-4A04-A5DD-63C2EE43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38" y="4094203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5580CCBC-B802-44F0-B26F-C5BD96A41971}"/>
              </a:ext>
            </a:extLst>
          </p:cNvPr>
          <p:cNvSpPr/>
          <p:nvPr/>
        </p:nvSpPr>
        <p:spPr>
          <a:xfrm>
            <a:off x="9814359" y="2492435"/>
            <a:ext cx="1179386" cy="768128"/>
          </a:xfrm>
          <a:prstGeom prst="arc">
            <a:avLst>
              <a:gd name="adj1" fmla="val 11244417"/>
              <a:gd name="adj2" fmla="val 21026738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="" xmlns:a16="http://schemas.microsoft.com/office/drawing/2014/main" id="{98D950C9-0A95-41E9-A0B3-7CAFBE46FBD1}"/>
              </a:ext>
            </a:extLst>
          </p:cNvPr>
          <p:cNvSpPr/>
          <p:nvPr/>
        </p:nvSpPr>
        <p:spPr>
          <a:xfrm>
            <a:off x="8968527" y="2325819"/>
            <a:ext cx="1987370" cy="1038392"/>
          </a:xfrm>
          <a:prstGeom prst="arc">
            <a:avLst>
              <a:gd name="adj1" fmla="val 10912247"/>
              <a:gd name="adj2" fmla="val 20990094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="" xmlns:a16="http://schemas.microsoft.com/office/drawing/2014/main" id="{E5E92E18-DD42-4DDE-889A-016BA2094DEB}"/>
              </a:ext>
            </a:extLst>
          </p:cNvPr>
          <p:cNvSpPr/>
          <p:nvPr/>
        </p:nvSpPr>
        <p:spPr>
          <a:xfrm>
            <a:off x="8320698" y="2167470"/>
            <a:ext cx="2635198" cy="1463774"/>
          </a:xfrm>
          <a:prstGeom prst="arc">
            <a:avLst>
              <a:gd name="adj1" fmla="val 11135014"/>
              <a:gd name="adj2" fmla="val 20860633"/>
            </a:avLst>
          </a:prstGeom>
          <a:ln w="28575">
            <a:solidFill>
              <a:srgbClr val="F34735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816A1B8-ADD9-4209-9FC0-1D67F93BA2C8}"/>
              </a:ext>
            </a:extLst>
          </p:cNvPr>
          <p:cNvCxnSpPr>
            <a:cxnSpLocks/>
          </p:cNvCxnSpPr>
          <p:nvPr/>
        </p:nvCxnSpPr>
        <p:spPr>
          <a:xfrm flipH="1" flipV="1">
            <a:off x="3882222" y="2762030"/>
            <a:ext cx="104646" cy="9143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1C6B85E-43E1-4192-A3F5-0ED8EAFEC122}"/>
              </a:ext>
            </a:extLst>
          </p:cNvPr>
          <p:cNvCxnSpPr>
            <a:cxnSpLocks/>
          </p:cNvCxnSpPr>
          <p:nvPr/>
        </p:nvCxnSpPr>
        <p:spPr>
          <a:xfrm flipH="1" flipV="1">
            <a:off x="3185502" y="2710639"/>
            <a:ext cx="789288" cy="92986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17BC6DE8-DEFD-48FB-A17E-5F1EE450DD40}"/>
              </a:ext>
            </a:extLst>
          </p:cNvPr>
          <p:cNvCxnSpPr>
            <a:cxnSpLocks/>
          </p:cNvCxnSpPr>
          <p:nvPr/>
        </p:nvCxnSpPr>
        <p:spPr>
          <a:xfrm flipH="1" flipV="1">
            <a:off x="2560463" y="2667672"/>
            <a:ext cx="1414327" cy="9879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26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8" grpId="0"/>
      <p:bldP spid="40" grpId="0"/>
      <p:bldP spid="42" grpId="0"/>
      <p:bldP spid="48" grpId="0"/>
      <p:bldP spid="53" grpId="0"/>
      <p:bldP spid="54" grpId="0"/>
      <p:bldP spid="55" grpId="0"/>
      <p:bldP spid="56" grpId="0"/>
      <p:bldP spid="57" grpId="0" animBg="1"/>
      <p:bldP spid="59" grpId="0"/>
      <p:bldP spid="61" grpId="0"/>
      <p:bldP spid="63" grpId="0"/>
      <p:bldP spid="64" grpId="0"/>
      <p:bldP spid="70" grpId="0" animBg="1"/>
      <p:bldP spid="71" grpId="0" animBg="1"/>
      <p:bldP spid="91" grpId="0"/>
      <p:bldP spid="92" grpId="0" animBg="1"/>
      <p:bldP spid="92" grpId="1" animBg="1"/>
      <p:bldP spid="93" grpId="0" animBg="1"/>
      <p:bldP spid="93" grpId="1" animBg="1"/>
      <p:bldP spid="95" grpId="0"/>
      <p:bldP spid="98" grpId="0"/>
      <p:bldP spid="16" grpId="0" animBg="1"/>
      <p:bldP spid="58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C691531-012B-4C88-AEAD-A03BA91130A3}"/>
              </a:ext>
            </a:extLst>
          </p:cNvPr>
          <p:cNvSpPr/>
          <p:nvPr/>
        </p:nvSpPr>
        <p:spPr>
          <a:xfrm>
            <a:off x="6739721" y="2697415"/>
            <a:ext cx="45468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+ 2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3634615" y="280435"/>
            <a:ext cx="61970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+ 2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="" xmlns:a16="http://schemas.microsoft.com/office/drawing/2014/main" id="{8C63F334-9A51-4DB9-AA10-8A0DDEA9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457" y="3676354"/>
            <a:ext cx="1540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="" xmlns:a16="http://schemas.microsoft.com/office/drawing/2014/main" id="{7D9E570E-9E4C-4B71-A263-E2115054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641" y="3705791"/>
            <a:ext cx="1619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="" xmlns:a16="http://schemas.microsoft.com/office/drawing/2014/main" id="{2D786DAE-73E6-4B2E-A6B2-A0CD42EC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640" y="3676354"/>
            <a:ext cx="1337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-20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="" xmlns:a16="http://schemas.microsoft.com/office/drawing/2014/main" id="{7ED7E9F1-2126-4BC7-81CB-3804327A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19" y="2208433"/>
            <a:ext cx="2891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+ 2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Line 346">
            <a:extLst>
              <a:ext uri="{FF2B5EF4-FFF2-40B4-BE49-F238E27FC236}">
                <a16:creationId xmlns="" xmlns:a16="http://schemas.microsoft.com/office/drawing/2014/main" id="{486E18D2-67F2-4154-B219-54989505F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5031" y="4007468"/>
            <a:ext cx="352954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endParaRPr 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 Box 87">
            <a:extLst>
              <a:ext uri="{FF2B5EF4-FFF2-40B4-BE49-F238E27FC236}">
                <a16:creationId xmlns="" xmlns:a16="http://schemas.microsoft.com/office/drawing/2014/main" id="{9737012D-D368-43F2-8DE9-25DBC8E4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19" y="4071059"/>
            <a:ext cx="1486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-20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="" xmlns:a16="http://schemas.microsoft.com/office/drawing/2014/main" id="{63270426-3249-49B8-9912-5D978AC2D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275" y="4101827"/>
            <a:ext cx="1549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="" xmlns:a16="http://schemas.microsoft.com/office/drawing/2014/main" id="{0CE2C896-674A-47F4-9E99-F164A70C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81" y="4101827"/>
            <a:ext cx="1717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="" xmlns:a16="http://schemas.microsoft.com/office/drawing/2014/main" id="{2FE8CAF3-6B48-4A8D-9749-A5A0EB25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062" y="3447730"/>
            <a:ext cx="1087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768492C6-426D-4403-94F1-283D802EA74E}"/>
              </a:ext>
            </a:extLst>
          </p:cNvPr>
          <p:cNvCxnSpPr>
            <a:cxnSpLocks/>
          </p:cNvCxnSpPr>
          <p:nvPr/>
        </p:nvCxnSpPr>
        <p:spPr>
          <a:xfrm>
            <a:off x="6104641" y="1676936"/>
            <a:ext cx="0" cy="4426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B3F6804F-0F83-4317-BB25-578B9EA765D4}"/>
              </a:ext>
            </a:extLst>
          </p:cNvPr>
          <p:cNvSpPr/>
          <p:nvPr/>
        </p:nvSpPr>
        <p:spPr>
          <a:xfrm>
            <a:off x="8110828" y="114243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الأفقية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81679DB-E0F5-4B71-80C2-13251CD7DEBE}"/>
              </a:ext>
            </a:extLst>
          </p:cNvPr>
          <p:cNvSpPr/>
          <p:nvPr/>
        </p:nvSpPr>
        <p:spPr>
          <a:xfrm>
            <a:off x="2428466" y="109235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الرأسية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 Box 87">
            <a:extLst>
              <a:ext uri="{FF2B5EF4-FFF2-40B4-BE49-F238E27FC236}">
                <a16:creationId xmlns="" xmlns:a16="http://schemas.microsoft.com/office/drawing/2014/main" id="{6854CCE9-7D14-4F3B-A14A-90FAF573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942" y="3712089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 Box 87">
            <a:extLst>
              <a:ext uri="{FF2B5EF4-FFF2-40B4-BE49-F238E27FC236}">
                <a16:creationId xmlns="" xmlns:a16="http://schemas.microsoft.com/office/drawing/2014/main" id="{B05C7013-9844-4F74-B9CF-F3FD762C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227" y="3412529"/>
            <a:ext cx="732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(×)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="" xmlns:a16="http://schemas.microsoft.com/office/drawing/2014/main" id="{CFC02D08-B214-4A04-A5DD-63C2EE43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081" y="4094203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5580CCBC-B802-44F0-B26F-C5BD96A41971}"/>
              </a:ext>
            </a:extLst>
          </p:cNvPr>
          <p:cNvSpPr/>
          <p:nvPr/>
        </p:nvSpPr>
        <p:spPr>
          <a:xfrm>
            <a:off x="9814359" y="2492435"/>
            <a:ext cx="1179386" cy="768128"/>
          </a:xfrm>
          <a:prstGeom prst="arc">
            <a:avLst>
              <a:gd name="adj1" fmla="val 11244417"/>
              <a:gd name="adj2" fmla="val 21026738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="" xmlns:a16="http://schemas.microsoft.com/office/drawing/2014/main" id="{98D950C9-0A95-41E9-A0B3-7CAFBE46FBD1}"/>
              </a:ext>
            </a:extLst>
          </p:cNvPr>
          <p:cNvSpPr/>
          <p:nvPr/>
        </p:nvSpPr>
        <p:spPr>
          <a:xfrm>
            <a:off x="8642044" y="2150806"/>
            <a:ext cx="2313853" cy="1213405"/>
          </a:xfrm>
          <a:prstGeom prst="arc">
            <a:avLst>
              <a:gd name="adj1" fmla="val 10912247"/>
              <a:gd name="adj2" fmla="val 27358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="" xmlns:a16="http://schemas.microsoft.com/office/drawing/2014/main" id="{E5E92E18-DD42-4DDE-889A-016BA2094DEB}"/>
              </a:ext>
            </a:extLst>
          </p:cNvPr>
          <p:cNvSpPr/>
          <p:nvPr/>
        </p:nvSpPr>
        <p:spPr>
          <a:xfrm>
            <a:off x="7797162" y="1972639"/>
            <a:ext cx="3175638" cy="1658606"/>
          </a:xfrm>
          <a:prstGeom prst="arc">
            <a:avLst>
              <a:gd name="adj1" fmla="val 11135014"/>
              <a:gd name="adj2" fmla="val 21423325"/>
            </a:avLst>
          </a:prstGeom>
          <a:ln w="28575">
            <a:solidFill>
              <a:srgbClr val="F34735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816A1B8-ADD9-4209-9FC0-1D67F93BA2C8}"/>
              </a:ext>
            </a:extLst>
          </p:cNvPr>
          <p:cNvCxnSpPr>
            <a:cxnSpLocks/>
          </p:cNvCxnSpPr>
          <p:nvPr/>
        </p:nvCxnSpPr>
        <p:spPr>
          <a:xfrm flipH="1" flipV="1">
            <a:off x="4498665" y="2762030"/>
            <a:ext cx="104646" cy="9143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1C6B85E-43E1-4192-A3F5-0ED8EAFEC122}"/>
              </a:ext>
            </a:extLst>
          </p:cNvPr>
          <p:cNvCxnSpPr>
            <a:cxnSpLocks/>
          </p:cNvCxnSpPr>
          <p:nvPr/>
        </p:nvCxnSpPr>
        <p:spPr>
          <a:xfrm flipH="1" flipV="1">
            <a:off x="3801945" y="2710639"/>
            <a:ext cx="789288" cy="92986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17BC6DE8-DEFD-48FB-A17E-5F1EE450DD40}"/>
              </a:ext>
            </a:extLst>
          </p:cNvPr>
          <p:cNvCxnSpPr>
            <a:cxnSpLocks/>
          </p:cNvCxnSpPr>
          <p:nvPr/>
        </p:nvCxnSpPr>
        <p:spPr>
          <a:xfrm flipH="1" flipV="1">
            <a:off x="2691823" y="2609636"/>
            <a:ext cx="1899411" cy="10459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5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4" grpId="0"/>
      <p:bldP spid="55" grpId="0"/>
      <p:bldP spid="56" grpId="0"/>
      <p:bldP spid="57" grpId="0" animBg="1"/>
      <p:bldP spid="59" grpId="0"/>
      <p:bldP spid="61" grpId="0"/>
      <p:bldP spid="63" grpId="0"/>
      <p:bldP spid="64" grpId="0"/>
      <p:bldP spid="70" grpId="0" animBg="1"/>
      <p:bldP spid="71" grpId="0" animBg="1"/>
      <p:bldP spid="91" grpId="0"/>
      <p:bldP spid="95" grpId="0"/>
      <p:bldP spid="98" grpId="0"/>
      <p:bldP spid="16" grpId="0" animBg="1"/>
      <p:bldP spid="58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C691531-012B-4C88-AEAD-A03BA91130A3}"/>
              </a:ext>
            </a:extLst>
          </p:cNvPr>
          <p:cNvSpPr/>
          <p:nvPr/>
        </p:nvSpPr>
        <p:spPr>
          <a:xfrm>
            <a:off x="6739721" y="2697415"/>
            <a:ext cx="45468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( 3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د  +  9 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075381" y="280435"/>
            <a:ext cx="775626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( 3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د  +  9  )</a:t>
            </a:r>
          </a:p>
        </p:txBody>
      </p:sp>
      <p:sp>
        <p:nvSpPr>
          <p:cNvPr id="48" name="Text Box 87">
            <a:extLst>
              <a:ext uri="{FF2B5EF4-FFF2-40B4-BE49-F238E27FC236}">
                <a16:creationId xmlns="" xmlns:a16="http://schemas.microsoft.com/office/drawing/2014/main" id="{8C63F334-9A51-4DB9-AA10-8A0DDEA9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697" y="3676354"/>
            <a:ext cx="1250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="" xmlns:a16="http://schemas.microsoft.com/office/drawing/2014/main" id="{7D9E570E-9E4C-4B71-A263-E2115054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044" y="3676354"/>
            <a:ext cx="1277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="" xmlns:a16="http://schemas.microsoft.com/office/drawing/2014/main" id="{2D786DAE-73E6-4B2E-A6B2-A0CD42EC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874" y="3676354"/>
            <a:ext cx="1158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-18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="" xmlns:a16="http://schemas.microsoft.com/office/drawing/2014/main" id="{7ED7E9F1-2126-4BC7-81CB-3804327A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698" y="2172628"/>
            <a:ext cx="3446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د  +  9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Line 346">
            <a:extLst>
              <a:ext uri="{FF2B5EF4-FFF2-40B4-BE49-F238E27FC236}">
                <a16:creationId xmlns="" xmlns:a16="http://schemas.microsoft.com/office/drawing/2014/main" id="{486E18D2-67F2-4154-B219-54989505F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8588" y="3971663"/>
            <a:ext cx="428889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endParaRPr lang="en-US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 Box 87">
            <a:extLst>
              <a:ext uri="{FF2B5EF4-FFF2-40B4-BE49-F238E27FC236}">
                <a16:creationId xmlns="" xmlns:a16="http://schemas.microsoft.com/office/drawing/2014/main" id="{9737012D-D368-43F2-8DE9-25DBC8E4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132" y="4035254"/>
            <a:ext cx="1486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-18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altLang="en-US" sz="3600" baseline="30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="" xmlns:a16="http://schemas.microsoft.com/office/drawing/2014/main" id="{63270426-3249-49B8-9912-5D978AC2D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038" y="4066022"/>
            <a:ext cx="1549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altLang="en-US" sz="36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="" xmlns:a16="http://schemas.microsoft.com/office/drawing/2014/main" id="{0CE2C896-674A-47F4-9E99-F164A70C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086" y="4066022"/>
            <a:ext cx="1286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="" xmlns:a16="http://schemas.microsoft.com/office/drawing/2014/main" id="{2FE8CAF3-6B48-4A8D-9749-A5A0EB25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975" y="3411925"/>
            <a:ext cx="1087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د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spc="-1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768492C6-426D-4403-94F1-283D802EA74E}"/>
              </a:ext>
            </a:extLst>
          </p:cNvPr>
          <p:cNvCxnSpPr>
            <a:cxnSpLocks/>
          </p:cNvCxnSpPr>
          <p:nvPr/>
        </p:nvCxnSpPr>
        <p:spPr>
          <a:xfrm>
            <a:off x="6104641" y="1676936"/>
            <a:ext cx="0" cy="4426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B3F6804F-0F83-4317-BB25-578B9EA765D4}"/>
              </a:ext>
            </a:extLst>
          </p:cNvPr>
          <p:cNvSpPr/>
          <p:nvPr/>
        </p:nvSpPr>
        <p:spPr>
          <a:xfrm>
            <a:off x="8110828" y="114243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الأفقية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81679DB-E0F5-4B71-80C2-13251CD7DEBE}"/>
              </a:ext>
            </a:extLst>
          </p:cNvPr>
          <p:cNvSpPr/>
          <p:nvPr/>
        </p:nvSpPr>
        <p:spPr>
          <a:xfrm>
            <a:off x="2489188" y="1142430"/>
            <a:ext cx="257685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الرأسية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 Box 87">
            <a:extLst>
              <a:ext uri="{FF2B5EF4-FFF2-40B4-BE49-F238E27FC236}">
                <a16:creationId xmlns="" xmlns:a16="http://schemas.microsoft.com/office/drawing/2014/main" id="{6854CCE9-7D14-4F3B-A14A-90FAF573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942" y="3712089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 Box 87">
            <a:extLst>
              <a:ext uri="{FF2B5EF4-FFF2-40B4-BE49-F238E27FC236}">
                <a16:creationId xmlns="" xmlns:a16="http://schemas.microsoft.com/office/drawing/2014/main" id="{B05C7013-9844-4F74-B9CF-F3FD762C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140" y="3376724"/>
            <a:ext cx="732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(×)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="" xmlns:a16="http://schemas.microsoft.com/office/drawing/2014/main" id="{CFC02D08-B214-4A04-A5DD-63C2EE43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994" y="4058398"/>
            <a:ext cx="43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5580CCBC-B802-44F0-B26F-C5BD96A41971}"/>
              </a:ext>
            </a:extLst>
          </p:cNvPr>
          <p:cNvSpPr/>
          <p:nvPr/>
        </p:nvSpPr>
        <p:spPr>
          <a:xfrm>
            <a:off x="9979034" y="2524504"/>
            <a:ext cx="1014711" cy="666839"/>
          </a:xfrm>
          <a:prstGeom prst="arc">
            <a:avLst>
              <a:gd name="adj1" fmla="val 11244417"/>
              <a:gd name="adj2" fmla="val 20561458"/>
            </a:avLst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="" xmlns:a16="http://schemas.microsoft.com/office/drawing/2014/main" id="{98D950C9-0A95-41E9-A0B3-7CAFBE46FBD1}"/>
              </a:ext>
            </a:extLst>
          </p:cNvPr>
          <p:cNvSpPr/>
          <p:nvPr/>
        </p:nvSpPr>
        <p:spPr>
          <a:xfrm>
            <a:off x="9218997" y="2444550"/>
            <a:ext cx="1838258" cy="967375"/>
          </a:xfrm>
          <a:prstGeom prst="arc">
            <a:avLst>
              <a:gd name="adj1" fmla="val 11551954"/>
              <a:gd name="adj2" fmla="val 20711873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="" xmlns:a16="http://schemas.microsoft.com/office/drawing/2014/main" id="{E5E92E18-DD42-4DDE-889A-016BA2094DEB}"/>
              </a:ext>
            </a:extLst>
          </p:cNvPr>
          <p:cNvSpPr/>
          <p:nvPr/>
        </p:nvSpPr>
        <p:spPr>
          <a:xfrm>
            <a:off x="8369878" y="2382488"/>
            <a:ext cx="2765823" cy="1234623"/>
          </a:xfrm>
          <a:prstGeom prst="arc">
            <a:avLst>
              <a:gd name="adj1" fmla="val 11324506"/>
              <a:gd name="adj2" fmla="val 20671351"/>
            </a:avLst>
          </a:prstGeom>
          <a:ln w="28575">
            <a:solidFill>
              <a:srgbClr val="F34735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816A1B8-ADD9-4209-9FC0-1D67F93BA2C8}"/>
              </a:ext>
            </a:extLst>
          </p:cNvPr>
          <p:cNvCxnSpPr>
            <a:cxnSpLocks/>
          </p:cNvCxnSpPr>
          <p:nvPr/>
        </p:nvCxnSpPr>
        <p:spPr>
          <a:xfrm flipV="1">
            <a:off x="4734147" y="2667000"/>
            <a:ext cx="100743" cy="81725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1C6B85E-43E1-4192-A3F5-0ED8EAFEC122}"/>
              </a:ext>
            </a:extLst>
          </p:cNvPr>
          <p:cNvCxnSpPr>
            <a:cxnSpLocks/>
          </p:cNvCxnSpPr>
          <p:nvPr/>
        </p:nvCxnSpPr>
        <p:spPr>
          <a:xfrm flipH="1" flipV="1">
            <a:off x="4086975" y="2628900"/>
            <a:ext cx="647172" cy="855356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17BC6DE8-DEFD-48FB-A17E-5F1EE450DD40}"/>
              </a:ext>
            </a:extLst>
          </p:cNvPr>
          <p:cNvCxnSpPr>
            <a:cxnSpLocks/>
          </p:cNvCxnSpPr>
          <p:nvPr/>
        </p:nvCxnSpPr>
        <p:spPr>
          <a:xfrm flipH="1" flipV="1">
            <a:off x="3276526" y="2573833"/>
            <a:ext cx="1457620" cy="9104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="" xmlns:a16="http://schemas.microsoft.com/office/drawing/2014/main" id="{F9F839B3-C777-4776-9896-072A354339A1}"/>
              </a:ext>
            </a:extLst>
          </p:cNvPr>
          <p:cNvSpPr/>
          <p:nvPr/>
        </p:nvSpPr>
        <p:spPr>
          <a:xfrm>
            <a:off x="7673158" y="2277736"/>
            <a:ext cx="3448787" cy="1492222"/>
          </a:xfrm>
          <a:prstGeom prst="arc">
            <a:avLst>
              <a:gd name="adj1" fmla="val 11313225"/>
              <a:gd name="adj2" fmla="val 20898005"/>
            </a:avLst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87">
            <a:extLst>
              <a:ext uri="{FF2B5EF4-FFF2-40B4-BE49-F238E27FC236}">
                <a16:creationId xmlns="" xmlns:a16="http://schemas.microsoft.com/office/drawing/2014/main" id="{19386297-C413-4538-9F1C-B46DA0E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61" y="3676354"/>
            <a:ext cx="1312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54</a:t>
            </a:r>
            <a:r>
              <a:rPr lang="ar-SA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0CCA57C4-E624-48C6-8578-F581336252D1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2602230"/>
            <a:ext cx="2067147" cy="882026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 Box 87">
            <a:extLst>
              <a:ext uri="{FF2B5EF4-FFF2-40B4-BE49-F238E27FC236}">
                <a16:creationId xmlns="" xmlns:a16="http://schemas.microsoft.com/office/drawing/2014/main" id="{4169051F-1637-4A1C-B7EE-09AF3FAB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88" y="4055521"/>
            <a:ext cx="1312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54</a:t>
            </a:r>
            <a:r>
              <a:rPr lang="ar-SA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3600" baseline="30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baseline="300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844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4" grpId="0"/>
      <p:bldP spid="55" grpId="0"/>
      <p:bldP spid="56" grpId="0"/>
      <p:bldP spid="57" grpId="0" animBg="1"/>
      <p:bldP spid="59" grpId="0"/>
      <p:bldP spid="61" grpId="0"/>
      <p:bldP spid="63" grpId="0"/>
      <p:bldP spid="64" grpId="0"/>
      <p:bldP spid="70" grpId="0" animBg="1"/>
      <p:bldP spid="71" grpId="0" animBg="1"/>
      <p:bldP spid="91" grpId="0"/>
      <p:bldP spid="95" grpId="0"/>
      <p:bldP spid="98" grpId="0"/>
      <p:bldP spid="16" grpId="0" animBg="1"/>
      <p:bldP spid="58" grpId="0" animBg="1"/>
      <p:bldP spid="60" grpId="0" animBg="1"/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7C1DF87-ECEF-473E-A337-B528E57B122E}"/>
              </a:ext>
            </a:extLst>
          </p:cNvPr>
          <p:cNvSpPr/>
          <p:nvPr/>
        </p:nvSpPr>
        <p:spPr>
          <a:xfrm>
            <a:off x="6588369" y="280435"/>
            <a:ext cx="32432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كلًا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3E11095-849B-4F2D-AD18-AD5132AF1D89}"/>
              </a:ext>
            </a:extLst>
          </p:cNvPr>
          <p:cNvSpPr txBox="1"/>
          <p:nvPr/>
        </p:nvSpPr>
        <p:spPr>
          <a:xfrm>
            <a:off x="644775" y="1305928"/>
            <a:ext cx="98239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1)  6ص ( ٤ص</a:t>
            </a:r>
            <a:r>
              <a:rPr lang="ar-BH" baseline="30000" dirty="0"/>
              <a:t>٢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ar-BH" dirty="0"/>
              <a:t> ٩ص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dirty="0"/>
              <a:t> 6) = </a:t>
            </a:r>
            <a:r>
              <a:rPr lang="ar-BH" sz="1800" dirty="0"/>
              <a:t>_ _ _ _ _ _ _ _ _ _ _ _ _ _ _ _ _ _ _ _ _</a:t>
            </a:r>
            <a:r>
              <a:rPr lang="ar-BH" sz="2000" dirty="0"/>
              <a:t>_ _ _ _ _ _ _ _ _ _ _ _ _ _ _ _ _ _ _ _ _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2BB0A5D-852C-4868-8C39-7DA55D011591}"/>
              </a:ext>
            </a:extLst>
          </p:cNvPr>
          <p:cNvSpPr txBox="1"/>
          <p:nvPr/>
        </p:nvSpPr>
        <p:spPr>
          <a:xfrm>
            <a:off x="1563496" y="1158068"/>
            <a:ext cx="4091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24ص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54ص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36ص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C8C1352-7317-4E7B-89AF-531E68958445}"/>
              </a:ext>
            </a:extLst>
          </p:cNvPr>
          <p:cNvSpPr txBox="1"/>
          <p:nvPr/>
        </p:nvSpPr>
        <p:spPr>
          <a:xfrm>
            <a:off x="644775" y="2460529"/>
            <a:ext cx="98239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2) </a:t>
            </a:r>
            <a:r>
              <a:rPr lang="ar-SA" dirty="0"/>
              <a:t>5ن ( </a:t>
            </a:r>
            <a:r>
              <a:rPr lang="ar-BH" dirty="0"/>
              <a:t>-</a:t>
            </a:r>
            <a:r>
              <a:rPr lang="ar-SA" dirty="0"/>
              <a:t> 3ن</a:t>
            </a:r>
            <a:r>
              <a:rPr lang="ar-SA" baseline="30000" dirty="0"/>
              <a:t>2</a:t>
            </a:r>
            <a:r>
              <a:rPr lang="ar-SA" dirty="0"/>
              <a:t> + 2ن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dirty="0"/>
              <a:t>  4 )</a:t>
            </a:r>
            <a:r>
              <a:rPr lang="ar-BH" dirty="0"/>
              <a:t>= </a:t>
            </a:r>
            <a:r>
              <a:rPr lang="ar-BH" sz="1800" dirty="0"/>
              <a:t>_ _ _ _ _ _ _ _ _ _ _ _ _ _ _ _ _ _ _ _ _</a:t>
            </a:r>
            <a:r>
              <a:rPr lang="ar-BH" sz="2000" dirty="0"/>
              <a:t>_ _ _ _ _ _ _ _ _ _ _ _ _ _ _ _ _ _ _ _ _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DA156E7-AC4D-42A2-85E6-19E2A794E88F}"/>
              </a:ext>
            </a:extLst>
          </p:cNvPr>
          <p:cNvSpPr txBox="1"/>
          <p:nvPr/>
        </p:nvSpPr>
        <p:spPr>
          <a:xfrm>
            <a:off x="2243979" y="2378259"/>
            <a:ext cx="4091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-15ن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10ن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20ن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F5AFDFB-3E9E-42D5-AEF1-510375D2CAED}"/>
              </a:ext>
            </a:extLst>
          </p:cNvPr>
          <p:cNvSpPr txBox="1"/>
          <p:nvPr/>
        </p:nvSpPr>
        <p:spPr>
          <a:xfrm>
            <a:off x="644775" y="3615130"/>
            <a:ext cx="98239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3) </a:t>
            </a:r>
            <a:r>
              <a:rPr lang="ar-SA" dirty="0">
                <a:solidFill>
                  <a:schemeClr val="tx1"/>
                </a:solidFill>
              </a:rPr>
              <a:t>6جـ</a:t>
            </a:r>
            <a:r>
              <a:rPr lang="ar-SA" baseline="30000" dirty="0">
                <a:solidFill>
                  <a:schemeClr val="tx1"/>
                </a:solidFill>
              </a:rPr>
              <a:t>2</a:t>
            </a:r>
            <a:r>
              <a:rPr lang="ar-SA" dirty="0">
                <a:solidFill>
                  <a:schemeClr val="tx1"/>
                </a:solidFill>
              </a:rPr>
              <a:t> ( 3جـ</a:t>
            </a:r>
            <a:r>
              <a:rPr lang="ar-SA" baseline="30000" dirty="0">
                <a:solidFill>
                  <a:schemeClr val="tx1"/>
                </a:solidFill>
              </a:rPr>
              <a:t>3</a:t>
            </a:r>
            <a:r>
              <a:rPr lang="ar-SA" dirty="0">
                <a:solidFill>
                  <a:schemeClr val="tx1"/>
                </a:solidFill>
              </a:rPr>
              <a:t> + 4جـ</a:t>
            </a:r>
            <a:r>
              <a:rPr lang="ar-SA" spc="-100" baseline="30000" dirty="0">
                <a:solidFill>
                  <a:schemeClr val="tx1"/>
                </a:solidFill>
              </a:rPr>
              <a:t>2</a:t>
            </a:r>
            <a:r>
              <a:rPr lang="ar-SA" dirty="0">
                <a:solidFill>
                  <a:schemeClr val="tx1"/>
                </a:solidFill>
              </a:rPr>
              <a:t>  + 10جـ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dirty="0">
                <a:solidFill>
                  <a:schemeClr val="tx1"/>
                </a:solidFill>
              </a:rPr>
              <a:t> 1 ) </a:t>
            </a:r>
            <a:r>
              <a:rPr lang="ar-BH" dirty="0"/>
              <a:t>= </a:t>
            </a:r>
            <a:r>
              <a:rPr lang="ar-BH" sz="1800" dirty="0"/>
              <a:t>_ _ _ _ _ _ _ _ _ _ _ _ _ _ _ _ _ _ _ _ _</a:t>
            </a:r>
            <a:r>
              <a:rPr lang="ar-BH" sz="2000" dirty="0"/>
              <a:t>_ _ _ _ _ _ _ _ _ _ _ _ _ _ _ _ _ 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33C1DD0-2B0F-470B-AA10-0E5250B7338E}"/>
              </a:ext>
            </a:extLst>
          </p:cNvPr>
          <p:cNvSpPr txBox="1"/>
          <p:nvPr/>
        </p:nvSpPr>
        <p:spPr>
          <a:xfrm>
            <a:off x="1006283" y="3463182"/>
            <a:ext cx="4224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+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0جـ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B0FECEA-B069-41E0-AE43-8BA143E1B687}"/>
              </a:ext>
            </a:extLst>
          </p:cNvPr>
          <p:cNvSpPr txBox="1"/>
          <p:nvPr/>
        </p:nvSpPr>
        <p:spPr>
          <a:xfrm>
            <a:off x="644775" y="4769732"/>
            <a:ext cx="98239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4) </a:t>
            </a:r>
            <a:r>
              <a:rPr lang="ar-BH" dirty="0">
                <a:solidFill>
                  <a:schemeClr val="tx1"/>
                </a:solidFill>
              </a:rPr>
              <a:t>-</a:t>
            </a:r>
            <a:r>
              <a:rPr lang="ar-SA" dirty="0">
                <a:solidFill>
                  <a:schemeClr val="tx1"/>
                </a:solidFill>
              </a:rPr>
              <a:t> 3 ل</a:t>
            </a:r>
            <a:r>
              <a:rPr lang="ar-SA" spc="-100" baseline="30000" dirty="0">
                <a:solidFill>
                  <a:schemeClr val="tx1"/>
                </a:solidFill>
              </a:rPr>
              <a:t>4</a:t>
            </a:r>
            <a:r>
              <a:rPr lang="ar-SA" dirty="0">
                <a:solidFill>
                  <a:schemeClr val="tx1"/>
                </a:solidFill>
              </a:rPr>
              <a:t> ر</a:t>
            </a:r>
            <a:r>
              <a:rPr lang="ar-SA" spc="-100" baseline="30000" dirty="0">
                <a:solidFill>
                  <a:schemeClr val="tx1"/>
                </a:solidFill>
              </a:rPr>
              <a:t>3</a:t>
            </a:r>
            <a:r>
              <a:rPr lang="ar-SA" dirty="0">
                <a:solidFill>
                  <a:schemeClr val="tx1"/>
                </a:solidFill>
              </a:rPr>
              <a:t> ( 2 ل</a:t>
            </a:r>
            <a:r>
              <a:rPr lang="ar-SA" spc="-100" baseline="30000" dirty="0">
                <a:solidFill>
                  <a:schemeClr val="tx1"/>
                </a:solidFill>
              </a:rPr>
              <a:t>2</a:t>
            </a:r>
            <a:r>
              <a:rPr lang="ar-SA" dirty="0">
                <a:solidFill>
                  <a:schemeClr val="tx1"/>
                </a:solidFill>
              </a:rPr>
              <a:t> ر</a:t>
            </a:r>
            <a:r>
              <a:rPr lang="ar-SA" spc="-100" baseline="30000" dirty="0">
                <a:solidFill>
                  <a:schemeClr val="tx1"/>
                </a:solidFill>
              </a:rPr>
              <a:t>4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dirty="0">
                <a:solidFill>
                  <a:schemeClr val="tx1"/>
                </a:solidFill>
              </a:rPr>
              <a:t> 6 ل</a:t>
            </a:r>
            <a:r>
              <a:rPr lang="ar-SA" spc="-100" baseline="30000" dirty="0">
                <a:solidFill>
                  <a:schemeClr val="tx1"/>
                </a:solidFill>
              </a:rPr>
              <a:t>6</a:t>
            </a:r>
            <a:r>
              <a:rPr lang="ar-SA" dirty="0">
                <a:solidFill>
                  <a:schemeClr val="tx1"/>
                </a:solidFill>
              </a:rPr>
              <a:t> ر</a:t>
            </a:r>
            <a:r>
              <a:rPr lang="ar-SA" spc="-100" baseline="30000" dirty="0">
                <a:solidFill>
                  <a:schemeClr val="tx1"/>
                </a:solidFill>
              </a:rPr>
              <a:t>3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dirty="0">
                <a:solidFill>
                  <a:schemeClr val="tx1"/>
                </a:solidFill>
              </a:rPr>
              <a:t> 5</a:t>
            </a:r>
            <a:r>
              <a:rPr lang="ar-BH" dirty="0">
                <a:solidFill>
                  <a:schemeClr val="tx1"/>
                </a:solidFill>
              </a:rPr>
              <a:t>)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BH" dirty="0"/>
              <a:t>= </a:t>
            </a:r>
            <a:r>
              <a:rPr lang="ar-BH" sz="1800" dirty="0"/>
              <a:t>_ _ _ _ _ _ _ _ _ _ _ _ _ _ _ _ _ _ _ _ _</a:t>
            </a:r>
            <a:r>
              <a:rPr lang="ar-BH" sz="2000" dirty="0"/>
              <a:t>_ _ _ _ _ _ _ _ _ _ _ _ _ _ _ _ _ _ _ 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5C8E47D-6B58-45CA-A46C-B84726F44C72}"/>
              </a:ext>
            </a:extLst>
          </p:cNvPr>
          <p:cNvSpPr txBox="1"/>
          <p:nvPr/>
        </p:nvSpPr>
        <p:spPr>
          <a:xfrm>
            <a:off x="480646" y="4657041"/>
            <a:ext cx="4588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-6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15ل</a:t>
            </a:r>
            <a:r>
              <a:rPr lang="ar-BH" sz="3600" spc="-1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spc="-100" baseline="3000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160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0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48329</TotalTime>
  <Words>1842</Words>
  <Application>Microsoft Office PowerPoint</Application>
  <PresentationFormat>Widescreen</PresentationFormat>
  <Paragraphs>335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Sakkal Majalla</vt:lpstr>
      <vt:lpstr>Times New Roman</vt:lpstr>
      <vt:lpstr>Wingdings 2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Faeqah  Abdulrahman</cp:lastModifiedBy>
  <cp:revision>1854</cp:revision>
  <dcterms:created xsi:type="dcterms:W3CDTF">2020-03-03T05:43:55Z</dcterms:created>
  <dcterms:modified xsi:type="dcterms:W3CDTF">2021-02-07T09:07:30Z</dcterms:modified>
</cp:coreProperties>
</file>