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sldIdLst>
    <p:sldId id="593" r:id="rId3"/>
    <p:sldId id="594" r:id="rId4"/>
    <p:sldId id="319" r:id="rId5"/>
    <p:sldId id="281" r:id="rId6"/>
    <p:sldId id="584" r:id="rId7"/>
    <p:sldId id="585" r:id="rId8"/>
    <p:sldId id="586" r:id="rId9"/>
    <p:sldId id="546" r:id="rId10"/>
    <p:sldId id="587" r:id="rId11"/>
    <p:sldId id="564" r:id="rId12"/>
    <p:sldId id="569" r:id="rId13"/>
    <p:sldId id="570" r:id="rId14"/>
    <p:sldId id="582" r:id="rId15"/>
    <p:sldId id="588" r:id="rId16"/>
    <p:sldId id="589" r:id="rId17"/>
    <p:sldId id="576" r:id="rId18"/>
    <p:sldId id="590" r:id="rId19"/>
    <p:sldId id="591" r:id="rId20"/>
    <p:sldId id="592" r:id="rId21"/>
    <p:sldId id="330" r:id="rId22"/>
    <p:sldId id="4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966"/>
    <a:srgbClr val="F0F0F0"/>
    <a:srgbClr val="E9E9E9"/>
    <a:srgbClr val="FAFAFA"/>
    <a:srgbClr val="F3F3F3"/>
    <a:srgbClr val="EA1F97"/>
    <a:srgbClr val="444549"/>
    <a:srgbClr val="EEF9FE"/>
    <a:srgbClr val="F36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74527-95A6-4884-9E17-1744C0F1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ABCE74-3A06-4451-875A-1155D409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872FF-2AF9-4F5A-AABB-D1D039EE2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CCABD7-663B-45F6-8696-D5172962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3E528-51A2-421F-A9DD-218A52B7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938A4-3446-4FB3-A503-A644A139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0BDB-CA8E-4BC5-86B2-E77AC80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815D8-E8D5-4686-A47E-7314A0D6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C81C6-7F95-4277-8843-FCF0A4EC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0DD62-864B-4246-841E-4E8E8AA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1BAB9E-ABC9-476E-BF06-A08EB790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269DF6-A18F-4269-8302-B3CE8FE9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89486-DC2D-42E3-AF48-E5BB2F55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44AB04-D33B-4AFD-A754-B0F6B737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52EFD-58C7-4BFA-B1AF-6198BD9D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8DBB8-B8F4-46E7-BB77-3458EC96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6ED01D-7BBA-482B-A909-7B529B52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BE000-B270-44E9-9AC5-4AEF914F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AE2963-EB7C-449E-9E39-CBFFFC3C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CF423C-05F3-466D-B887-671B8DA8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0BD19-ED6B-447B-9D04-2F39674D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1E783-279B-412D-9E97-353F4440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7FCF85-107B-43E0-8BF3-7909672C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AFAF9-D535-429B-B67E-E786F042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D6E14B-43AE-4787-B551-8D9A9F62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ED2A4D-F6F4-44A3-948C-04CEAB51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FF5708-FEE0-4F6E-8FCF-9D83623ED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FFD917-3CAB-4AE8-B680-3C8C38E25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067EDC-DB35-472E-AD9F-501B36E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862717-8503-43B1-99B8-7C366D6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8EE248-22A4-44CD-A582-A37B529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56347-DF0E-434A-AE65-5A5E1E8E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7EC318-C488-44B1-BF80-7CF8D4E6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6C8034-DEDF-465A-A4DD-D795210B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9700FE-9CFF-472E-B160-D5FFAB12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1C19C3-C536-4CC8-9E36-0FDA8B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281A43-D18D-4D90-958C-1582A588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F097B4-229D-4756-9BD7-20DA9BB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4BC1C-14ED-4AE5-ADBB-C3F53BD3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57EFB-8363-43F1-9446-9793F17A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679906-F32A-492C-9A5B-CF05BC5A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698134-3409-49F8-90E2-3A66A978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FE2F61-D088-4C17-94C6-DB5C3CF2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AB2A7B-8DE3-401B-B026-37DC7624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EBB0B-54F2-40CA-8493-8B897DB8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F4B90B-D0E7-4A0F-8996-0B2439FD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763FA-1B8C-42E5-886F-6BD4031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964E4F-A222-4570-9029-369EC7DF0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0B7DE1-80BA-449E-83DC-D2380D9E6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99D8FE-4711-40E5-B1D7-7DABB55A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B62EB4-408B-4E77-9119-F47E88B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41596E-75FE-4004-A3AF-0BF7B972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E187B-A039-4E30-BC2B-D3DE7F19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DE5A0C-8150-4047-A274-8A30BD82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7AD51-3E25-4A9A-BD60-87FAFB22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BD29C-CB7D-43E6-883E-1A7A236E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8DAA4-794C-469F-83FA-564B5ED2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1C139C-5839-4206-AFBA-D6690ED6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C8AECE-7E53-42E4-8CF8-A426DA20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9BA99E-711B-4B98-9A5B-B3FE6649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BFA56-998E-4FBC-ABF4-DCEDE912C7A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1ED54-8CF1-4B0A-9BF2-CB61EC2C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EC6E8-799A-4DB9-BA9A-7B4CE8A3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71EB0-B6F6-4834-A484-037A5C8D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8683B-9FAD-46EC-A2AA-740F36D1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3EDA4D-9D20-4853-978F-88796D41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FA206-24B8-4E6E-A350-F045B84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3470C-E47D-4AB6-BBD2-D287D6071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9A0B76-6D26-44A4-B9EB-6B40FDCA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5DEAE-D89D-40C9-BA12-246CA133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D29BD6-EEFC-4B2B-A144-68EE751E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F3F1AC-3619-49B4-BE01-EDE459B97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38C44B-F928-4398-B4F7-353278C3C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1AA2E5-88AE-4F47-BF6E-EC803428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54B55D-90BD-4A58-A958-7CFF0022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C74135-5E6D-4628-9098-9D3B265D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1829F8-39E0-4FD2-BDC1-86B37419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6644E-6F1E-445E-8A53-9F87505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06F531-B51C-479E-9961-FFCE9C969DBF}"/>
              </a:ext>
            </a:extLst>
          </p:cNvPr>
          <p:cNvSpPr/>
          <p:nvPr userDrawn="1"/>
        </p:nvSpPr>
        <p:spPr>
          <a:xfrm>
            <a:off x="250734" y="6276041"/>
            <a:ext cx="5354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كثيرات الحدود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8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4F531C-5F8C-4339-9544-2AFA604016E1}"/>
              </a:ext>
            </a:extLst>
          </p:cNvPr>
          <p:cNvSpPr/>
          <p:nvPr/>
        </p:nvSpPr>
        <p:spPr>
          <a:xfrm>
            <a:off x="1362456" y="1805478"/>
            <a:ext cx="941831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كثيرات الحدود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(22)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4B881C-0F0C-4EFA-AC28-DAFC6A32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3190693-2231-4FEE-A848-6FBA74AB4BCE}"/>
              </a:ext>
            </a:extLst>
          </p:cNvPr>
          <p:cNvSpPr/>
          <p:nvPr/>
        </p:nvSpPr>
        <p:spPr>
          <a:xfrm>
            <a:off x="1371604" y="502112"/>
            <a:ext cx="84184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كثيرة حدود فيما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C146DA5-DC87-428E-AA18-B1A164B04B43}"/>
              </a:ext>
            </a:extLst>
          </p:cNvPr>
          <p:cNvCxnSpPr>
            <a:cxnSpLocks/>
          </p:cNvCxnSpPr>
          <p:nvPr/>
        </p:nvCxnSpPr>
        <p:spPr>
          <a:xfrm>
            <a:off x="4133419" y="1623354"/>
            <a:ext cx="0" cy="4426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710EE98-BA89-4DEC-9501-6EDE8320B01A}"/>
              </a:ext>
            </a:extLst>
          </p:cNvPr>
          <p:cNvSpPr txBox="1"/>
          <p:nvPr/>
        </p:nvSpPr>
        <p:spPr>
          <a:xfrm>
            <a:off x="6192399" y="1842796"/>
            <a:ext cx="519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٢د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٩جـ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٥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 – 7  	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277AAEC-0DD2-4098-A382-F3EFF39826C3}"/>
              </a:ext>
            </a:extLst>
          </p:cNvPr>
          <p:cNvSpPr txBox="1"/>
          <p:nvPr/>
        </p:nvSpPr>
        <p:spPr>
          <a:xfrm>
            <a:off x="1094262" y="1777480"/>
            <a:ext cx="2819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وجد درجة كل حد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9F5298FB-3ED2-4549-8D73-8533663F1953}"/>
              </a:ext>
            </a:extLst>
          </p:cNvPr>
          <p:cNvSpPr/>
          <p:nvPr/>
        </p:nvSpPr>
        <p:spPr>
          <a:xfrm>
            <a:off x="10810828" y="1870703"/>
            <a:ext cx="573820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xmlns="" id="{844F45C9-EB7F-45C5-8FB7-C5FE02DFEF3A}"/>
              </a:ext>
            </a:extLst>
          </p:cNvPr>
          <p:cNvSpPr txBox="1">
            <a:spLocks/>
          </p:cNvSpPr>
          <p:nvPr/>
        </p:nvSpPr>
        <p:spPr>
          <a:xfrm>
            <a:off x="10606028" y="1481903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3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BE082A6F-E88F-430E-BAFC-89196D0D8705}"/>
              </a:ext>
            </a:extLst>
          </p:cNvPr>
          <p:cNvSpPr/>
          <p:nvPr/>
        </p:nvSpPr>
        <p:spPr>
          <a:xfrm>
            <a:off x="9587074" y="1869492"/>
            <a:ext cx="1187302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xmlns="" id="{BFE7BF25-F38D-45CC-9D70-1E877A32290F}"/>
              </a:ext>
            </a:extLst>
          </p:cNvPr>
          <p:cNvSpPr txBox="1">
            <a:spLocks/>
          </p:cNvSpPr>
          <p:nvPr/>
        </p:nvSpPr>
        <p:spPr>
          <a:xfrm>
            <a:off x="9603026" y="1481903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6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D41B7A0-0AF9-49CC-990A-BCF91F358533}"/>
              </a:ext>
            </a:extLst>
          </p:cNvPr>
          <p:cNvSpPr/>
          <p:nvPr/>
        </p:nvSpPr>
        <p:spPr>
          <a:xfrm>
            <a:off x="9007466" y="1850623"/>
            <a:ext cx="541958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عنوان 1">
            <a:extLst>
              <a:ext uri="{FF2B5EF4-FFF2-40B4-BE49-F238E27FC236}">
                <a16:creationId xmlns:a16="http://schemas.microsoft.com/office/drawing/2014/main" xmlns="" id="{E8E91409-2A44-48FE-9DF2-7CFB200C8803}"/>
              </a:ext>
            </a:extLst>
          </p:cNvPr>
          <p:cNvSpPr txBox="1">
            <a:spLocks/>
          </p:cNvSpPr>
          <p:nvPr/>
        </p:nvSpPr>
        <p:spPr>
          <a:xfrm>
            <a:off x="8677509" y="1481903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0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68C06100-81D7-42D5-B720-197652875082}"/>
              </a:ext>
            </a:extLst>
          </p:cNvPr>
          <p:cNvSpPr txBox="1"/>
          <p:nvPr/>
        </p:nvSpPr>
        <p:spPr>
          <a:xfrm>
            <a:off x="403410" y="2636225"/>
            <a:ext cx="3555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/>
              <a:t>درجة كثيرة الحدود هي </a:t>
            </a:r>
            <a:r>
              <a:rPr lang="ar-BH" sz="2800" dirty="0">
                <a:solidFill>
                  <a:srgbClr val="FF0000"/>
                </a:solidFill>
              </a:rPr>
              <a:t>أكبر درجة</a:t>
            </a:r>
            <a:r>
              <a:rPr lang="ar-BH" sz="2800" dirty="0"/>
              <a:t> من درجات حدودها</a:t>
            </a:r>
            <a:endParaRPr lang="en-US" sz="2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DEBA631-C150-4EA0-AC8B-FCEC3D547159}"/>
              </a:ext>
            </a:extLst>
          </p:cNvPr>
          <p:cNvSpPr txBox="1"/>
          <p:nvPr/>
        </p:nvSpPr>
        <p:spPr>
          <a:xfrm>
            <a:off x="6674304" y="1858040"/>
            <a:ext cx="85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567E56F-6C36-4A59-917C-FCFE0209F2F3}"/>
              </a:ext>
            </a:extLst>
          </p:cNvPr>
          <p:cNvSpPr txBox="1"/>
          <p:nvPr/>
        </p:nvSpPr>
        <p:spPr>
          <a:xfrm>
            <a:off x="5833702" y="3135978"/>
            <a:ext cx="5687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9س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2س – 4  	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AFF9F37E-92CF-46FF-8B1D-4A3751B1A5F6}"/>
              </a:ext>
            </a:extLst>
          </p:cNvPr>
          <p:cNvSpPr/>
          <p:nvPr/>
        </p:nvSpPr>
        <p:spPr>
          <a:xfrm>
            <a:off x="10749748" y="3226013"/>
            <a:ext cx="643908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6" name="عنوان 1">
            <a:extLst>
              <a:ext uri="{FF2B5EF4-FFF2-40B4-BE49-F238E27FC236}">
                <a16:creationId xmlns:a16="http://schemas.microsoft.com/office/drawing/2014/main" xmlns="" id="{9A9C9088-9E3F-42E5-97CF-2EEBAF8DA9AF}"/>
              </a:ext>
            </a:extLst>
          </p:cNvPr>
          <p:cNvSpPr txBox="1">
            <a:spLocks/>
          </p:cNvSpPr>
          <p:nvPr/>
        </p:nvSpPr>
        <p:spPr>
          <a:xfrm>
            <a:off x="10697295" y="2833932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2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19F9453F-CDF6-470B-BE95-67C09185CC34}"/>
              </a:ext>
            </a:extLst>
          </p:cNvPr>
          <p:cNvSpPr/>
          <p:nvPr/>
        </p:nvSpPr>
        <p:spPr>
          <a:xfrm>
            <a:off x="9824226" y="3224802"/>
            <a:ext cx="83425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38" name="عنوان 1">
            <a:extLst>
              <a:ext uri="{FF2B5EF4-FFF2-40B4-BE49-F238E27FC236}">
                <a16:creationId xmlns:a16="http://schemas.microsoft.com/office/drawing/2014/main" xmlns="" id="{DCDD4985-7080-443B-8416-31D1E4257801}"/>
              </a:ext>
            </a:extLst>
          </p:cNvPr>
          <p:cNvSpPr txBox="1">
            <a:spLocks/>
          </p:cNvSpPr>
          <p:nvPr/>
        </p:nvSpPr>
        <p:spPr>
          <a:xfrm>
            <a:off x="9694293" y="2833932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1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D361DC8C-0C9A-4228-A027-74A926B1E7DF}"/>
              </a:ext>
            </a:extLst>
          </p:cNvPr>
          <p:cNvSpPr/>
          <p:nvPr/>
        </p:nvSpPr>
        <p:spPr>
          <a:xfrm>
            <a:off x="9248807" y="3172226"/>
            <a:ext cx="541958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عنوان 1">
            <a:extLst>
              <a:ext uri="{FF2B5EF4-FFF2-40B4-BE49-F238E27FC236}">
                <a16:creationId xmlns:a16="http://schemas.microsoft.com/office/drawing/2014/main" xmlns="" id="{B3ECE453-1E4E-4FC0-BC42-97EA42801733}"/>
              </a:ext>
            </a:extLst>
          </p:cNvPr>
          <p:cNvSpPr txBox="1">
            <a:spLocks/>
          </p:cNvSpPr>
          <p:nvPr/>
        </p:nvSpPr>
        <p:spPr>
          <a:xfrm>
            <a:off x="8768776" y="2833932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0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395272C-494B-4C6C-99F4-0A1804C4C410}"/>
              </a:ext>
            </a:extLst>
          </p:cNvPr>
          <p:cNvSpPr txBox="1"/>
          <p:nvPr/>
        </p:nvSpPr>
        <p:spPr>
          <a:xfrm>
            <a:off x="6721098" y="3154172"/>
            <a:ext cx="806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A7DF1790-01E8-449C-9170-CA6BA0AF4793}"/>
              </a:ext>
            </a:extLst>
          </p:cNvPr>
          <p:cNvSpPr txBox="1"/>
          <p:nvPr/>
        </p:nvSpPr>
        <p:spPr>
          <a:xfrm>
            <a:off x="5249094" y="4359947"/>
            <a:ext cx="62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 + 5ب +6ب جـ  + 8 ب جـ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	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F2193C73-3F33-4D71-94EC-7C09E6C3CBC6}"/>
              </a:ext>
            </a:extLst>
          </p:cNvPr>
          <p:cNvSpPr/>
          <p:nvPr/>
        </p:nvSpPr>
        <p:spPr>
          <a:xfrm>
            <a:off x="11019559" y="4445891"/>
            <a:ext cx="459486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عنوان 1">
            <a:extLst>
              <a:ext uri="{FF2B5EF4-FFF2-40B4-BE49-F238E27FC236}">
                <a16:creationId xmlns:a16="http://schemas.microsoft.com/office/drawing/2014/main" xmlns="" id="{1B210E23-FA00-4690-B428-DF53AF89F965}"/>
              </a:ext>
            </a:extLst>
          </p:cNvPr>
          <p:cNvSpPr txBox="1">
            <a:spLocks/>
          </p:cNvSpPr>
          <p:nvPr/>
        </p:nvSpPr>
        <p:spPr>
          <a:xfrm>
            <a:off x="10766966" y="4012585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0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B0BE90CE-6664-4F8F-AC18-5BFBBFF214E9}"/>
              </a:ext>
            </a:extLst>
          </p:cNvPr>
          <p:cNvSpPr/>
          <p:nvPr/>
        </p:nvSpPr>
        <p:spPr>
          <a:xfrm>
            <a:off x="10198677" y="4445891"/>
            <a:ext cx="771861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عنوان 1">
            <a:extLst>
              <a:ext uri="{FF2B5EF4-FFF2-40B4-BE49-F238E27FC236}">
                <a16:creationId xmlns:a16="http://schemas.microsoft.com/office/drawing/2014/main" xmlns="" id="{0AEF3543-A4C4-4B9C-B9FF-5DCF23909B3A}"/>
              </a:ext>
            </a:extLst>
          </p:cNvPr>
          <p:cNvSpPr txBox="1">
            <a:spLocks/>
          </p:cNvSpPr>
          <p:nvPr/>
        </p:nvSpPr>
        <p:spPr>
          <a:xfrm>
            <a:off x="9943193" y="4006508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1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0C4532AE-15C8-4463-B407-6E8CC6770933}"/>
              </a:ext>
            </a:extLst>
          </p:cNvPr>
          <p:cNvSpPr/>
          <p:nvPr/>
        </p:nvSpPr>
        <p:spPr>
          <a:xfrm>
            <a:off x="9083003" y="4445891"/>
            <a:ext cx="1066616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عنوان 1">
            <a:extLst>
              <a:ext uri="{FF2B5EF4-FFF2-40B4-BE49-F238E27FC236}">
                <a16:creationId xmlns:a16="http://schemas.microsoft.com/office/drawing/2014/main" xmlns="" id="{FE398BDE-4080-410C-A63A-5F5D98971AE9}"/>
              </a:ext>
            </a:extLst>
          </p:cNvPr>
          <p:cNvSpPr txBox="1">
            <a:spLocks/>
          </p:cNvSpPr>
          <p:nvPr/>
        </p:nvSpPr>
        <p:spPr>
          <a:xfrm>
            <a:off x="8978004" y="3997407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2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CC96D308-A97D-4A78-BC6C-B704391B86F5}"/>
              </a:ext>
            </a:extLst>
          </p:cNvPr>
          <p:cNvSpPr txBox="1"/>
          <p:nvPr/>
        </p:nvSpPr>
        <p:spPr>
          <a:xfrm>
            <a:off x="5791430" y="4372210"/>
            <a:ext cx="92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029144A-24A0-4DCB-BCC8-16983BBD74FE}"/>
              </a:ext>
            </a:extLst>
          </p:cNvPr>
          <p:cNvSpPr/>
          <p:nvPr/>
        </p:nvSpPr>
        <p:spPr>
          <a:xfrm>
            <a:off x="7767204" y="4434068"/>
            <a:ext cx="1260997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عنوان 1">
            <a:extLst>
              <a:ext uri="{FF2B5EF4-FFF2-40B4-BE49-F238E27FC236}">
                <a16:creationId xmlns:a16="http://schemas.microsoft.com/office/drawing/2014/main" xmlns="" id="{023C6828-D835-4E7F-BD4F-2C86C492C785}"/>
              </a:ext>
            </a:extLst>
          </p:cNvPr>
          <p:cNvSpPr txBox="1">
            <a:spLocks/>
          </p:cNvSpPr>
          <p:nvPr/>
        </p:nvSpPr>
        <p:spPr>
          <a:xfrm>
            <a:off x="7901533" y="3999054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3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398F1A58-BA9F-434D-B865-BE76450377EE}"/>
              </a:ext>
            </a:extLst>
          </p:cNvPr>
          <p:cNvSpPr txBox="1"/>
          <p:nvPr/>
        </p:nvSpPr>
        <p:spPr>
          <a:xfrm>
            <a:off x="5343607" y="5591153"/>
            <a:ext cx="62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-8ع 	    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D2C8BE07-8D9C-49DD-ADE4-BAE426439B4F}"/>
              </a:ext>
            </a:extLst>
          </p:cNvPr>
          <p:cNvSpPr/>
          <p:nvPr/>
        </p:nvSpPr>
        <p:spPr>
          <a:xfrm>
            <a:off x="10878981" y="5710550"/>
            <a:ext cx="694577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عنوان 1">
            <a:extLst>
              <a:ext uri="{FF2B5EF4-FFF2-40B4-BE49-F238E27FC236}">
                <a16:creationId xmlns:a16="http://schemas.microsoft.com/office/drawing/2014/main" xmlns="" id="{3C4E6671-749E-4D1C-9379-43F3675C54D8}"/>
              </a:ext>
            </a:extLst>
          </p:cNvPr>
          <p:cNvSpPr txBox="1">
            <a:spLocks/>
          </p:cNvSpPr>
          <p:nvPr/>
        </p:nvSpPr>
        <p:spPr>
          <a:xfrm>
            <a:off x="10558029" y="5273539"/>
            <a:ext cx="1027346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= 1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0F4F43DD-B45B-4BAD-8217-E925E5808942}"/>
              </a:ext>
            </a:extLst>
          </p:cNvPr>
          <p:cNvSpPr txBox="1"/>
          <p:nvPr/>
        </p:nvSpPr>
        <p:spPr>
          <a:xfrm>
            <a:off x="8572228" y="5591364"/>
            <a:ext cx="876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6" grpId="0" animBg="1"/>
      <p:bldP spid="88" grpId="0"/>
      <p:bldP spid="89" grpId="0" animBg="1"/>
      <p:bldP spid="99" grpId="0"/>
      <p:bldP spid="100" grpId="0" animBg="1"/>
      <p:bldP spid="101" grpId="0"/>
      <p:bldP spid="102" grpId="0"/>
      <p:bldP spid="105" grpId="0"/>
      <p:bldP spid="108" grpId="0" animBg="1"/>
      <p:bldP spid="136" grpId="0"/>
      <p:bldP spid="137" grpId="0" animBg="1"/>
      <p:bldP spid="138" grpId="0"/>
      <p:bldP spid="139" grpId="0" animBg="1"/>
      <p:bldP spid="140" grpId="0"/>
      <p:bldP spid="141" grpId="0"/>
      <p:bldP spid="143" grpId="0" animBg="1"/>
      <p:bldP spid="144" grpId="0"/>
      <p:bldP spid="145" grpId="0" animBg="1"/>
      <p:bldP spid="146" grpId="0"/>
      <p:bldP spid="147" grpId="0" animBg="1"/>
      <p:bldP spid="148" grpId="0"/>
      <p:bldP spid="149" grpId="0"/>
      <p:bldP spid="150" grpId="0" animBg="1"/>
      <p:bldP spid="151" grpId="0"/>
      <p:bldP spid="153" grpId="0" animBg="1"/>
      <p:bldP spid="156" grpId="0"/>
      <p:bldP spid="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CBACBC2-0E08-4DB4-ADDC-F4E4F4F40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44284"/>
              </p:ext>
            </p:extLst>
          </p:nvPr>
        </p:nvGraphicFramePr>
        <p:xfrm>
          <a:off x="3507913" y="1445596"/>
          <a:ext cx="5754989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153">
                  <a:extLst>
                    <a:ext uri="{9D8B030D-6E8A-4147-A177-3AD203B41FA5}">
                      <a16:colId xmlns:a16="http://schemas.microsoft.com/office/drawing/2014/main" xmlns="" val="1193014393"/>
                    </a:ext>
                  </a:extLst>
                </a:gridCol>
                <a:gridCol w="3829836">
                  <a:extLst>
                    <a:ext uri="{9D8B030D-6E8A-4147-A177-3AD203B41FA5}">
                      <a16:colId xmlns:a16="http://schemas.microsoft.com/office/drawing/2014/main" xmlns="" val="3360532568"/>
                    </a:ext>
                  </a:extLst>
                </a:gridCol>
              </a:tblGrid>
              <a:tr h="628268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الدرجة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كثيرة الحدود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991504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-6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9979188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kumimoji="0" lang="ar-SA" sz="360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–  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kumimoji="0" lang="ar-SA" sz="360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SA" sz="3600" i="0" u="none" strike="noStrike" kern="1200" cap="none" spc="-10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760063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-7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endParaRPr kumimoji="0" lang="ar-SA" sz="3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250697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910546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  –  7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kumimoji="0" lang="ar-SA" sz="360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+  8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endParaRPr kumimoji="0" lang="ar-SA" sz="3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912433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 rtl="1"/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r>
                        <a:rPr kumimoji="0" lang="ar-SA" sz="360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kumimoji="0" lang="ar-SA" sz="360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+  5  – 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kumimoji="0" lang="ar-SA" sz="3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SA" sz="3600" i="0" u="none" strike="noStrike" kern="1200" cap="none" spc="-10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614575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xmlns="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xmlns="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9EA65CD-A6EB-4B24-9BF9-2346073A8152}"/>
              </a:ext>
            </a:extLst>
          </p:cNvPr>
          <p:cNvSpPr/>
          <p:nvPr/>
        </p:nvSpPr>
        <p:spPr>
          <a:xfrm>
            <a:off x="1371604" y="502112"/>
            <a:ext cx="841847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 كثيرة حدود فيما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5" name="مجموعة 55">
            <a:extLst>
              <a:ext uri="{FF2B5EF4-FFF2-40B4-BE49-F238E27FC236}">
                <a16:creationId xmlns:a16="http://schemas.microsoft.com/office/drawing/2014/main" xmlns="" id="{0D5A99BD-7F33-49F6-B38D-C92F33E2398F}"/>
              </a:ext>
            </a:extLst>
          </p:cNvPr>
          <p:cNvGrpSpPr/>
          <p:nvPr/>
        </p:nvGrpSpPr>
        <p:grpSpPr>
          <a:xfrm>
            <a:off x="7053362" y="3976069"/>
            <a:ext cx="534433" cy="826559"/>
            <a:chOff x="129596" y="4449648"/>
            <a:chExt cx="1870636" cy="954310"/>
          </a:xfrm>
          <a:noFill/>
        </p:grpSpPr>
        <p:grpSp>
          <p:nvGrpSpPr>
            <p:cNvPr id="76" name="مجموعة 22">
              <a:extLst>
                <a:ext uri="{FF2B5EF4-FFF2-40B4-BE49-F238E27FC236}">
                  <a16:creationId xmlns:a16="http://schemas.microsoft.com/office/drawing/2014/main" xmlns="" id="{9194C6B7-C618-44D5-AC86-AC548B2C01A3}"/>
                </a:ext>
              </a:extLst>
            </p:cNvPr>
            <p:cNvGrpSpPr/>
            <p:nvPr/>
          </p:nvGrpSpPr>
          <p:grpSpPr>
            <a:xfrm>
              <a:off x="129596" y="4449648"/>
              <a:ext cx="1870636" cy="943811"/>
              <a:chOff x="129596" y="4449648"/>
              <a:chExt cx="1870636" cy="943811"/>
            </a:xfrm>
            <a:grpFill/>
          </p:grpSpPr>
          <p:sp>
            <p:nvSpPr>
              <p:cNvPr id="78" name="مربع نص 58">
                <a:extLst>
                  <a:ext uri="{FF2B5EF4-FFF2-40B4-BE49-F238E27FC236}">
                    <a16:creationId xmlns:a16="http://schemas.microsoft.com/office/drawing/2014/main" xmlns="" id="{329FBBDF-2B6D-44AE-80A8-34629705B6B7}"/>
                  </a:ext>
                </a:extLst>
              </p:cNvPr>
              <p:cNvSpPr txBox="1"/>
              <p:nvPr/>
            </p:nvSpPr>
            <p:spPr>
              <a:xfrm>
                <a:off x="141402" y="4789373"/>
                <a:ext cx="1785948" cy="6040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SA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3</a:t>
                </a:r>
                <a:endParaRPr lang="ar-SA" sz="2800" spc="-100" baseline="46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9" name="مربع نص 59">
                <a:extLst>
                  <a:ext uri="{FF2B5EF4-FFF2-40B4-BE49-F238E27FC236}">
                    <a16:creationId xmlns:a16="http://schemas.microsoft.com/office/drawing/2014/main" xmlns="" id="{2AC3559E-C8C6-4D01-A07C-E79031AF3D63}"/>
                  </a:ext>
                </a:extLst>
              </p:cNvPr>
              <p:cNvSpPr txBox="1"/>
              <p:nvPr/>
            </p:nvSpPr>
            <p:spPr>
              <a:xfrm>
                <a:off x="129596" y="4449648"/>
                <a:ext cx="1785948" cy="60408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SA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4</a:t>
                </a:r>
                <a:endParaRPr lang="ar-SA" sz="2800" spc="-100" baseline="40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80" name="رابط مستقيم 60">
                <a:extLst>
                  <a:ext uri="{FF2B5EF4-FFF2-40B4-BE49-F238E27FC236}">
                    <a16:creationId xmlns:a16="http://schemas.microsoft.com/office/drawing/2014/main" xmlns="" id="{47668C79-9171-43BC-B1CA-6609A6F382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7160" y="4869344"/>
                <a:ext cx="1643072" cy="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مربع نص 57">
              <a:extLst>
                <a:ext uri="{FF2B5EF4-FFF2-40B4-BE49-F238E27FC236}">
                  <a16:creationId xmlns:a16="http://schemas.microsoft.com/office/drawing/2014/main" xmlns="" id="{E288185F-AB93-4ABD-8F02-BFEB4021B654}"/>
                </a:ext>
              </a:extLst>
            </p:cNvPr>
            <p:cNvSpPr txBox="1"/>
            <p:nvPr/>
          </p:nvSpPr>
          <p:spPr>
            <a:xfrm>
              <a:off x="1000100" y="4657734"/>
              <a:ext cx="500066" cy="746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 rtl="1"/>
              <a:endParaRPr lang="ar-SA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1" name="عنوان 1">
            <a:extLst>
              <a:ext uri="{FF2B5EF4-FFF2-40B4-BE49-F238E27FC236}">
                <a16:creationId xmlns:a16="http://schemas.microsoft.com/office/drawing/2014/main" xmlns="" id="{5529E842-0924-4D5A-B4FF-DD021F91F3E1}"/>
              </a:ext>
            </a:extLst>
          </p:cNvPr>
          <p:cNvSpPr txBox="1">
            <a:spLocks/>
          </p:cNvSpPr>
          <p:nvPr/>
        </p:nvSpPr>
        <p:spPr>
          <a:xfrm>
            <a:off x="3838870" y="2191379"/>
            <a:ext cx="1199411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xmlns="" id="{15E4B77E-1307-4DDA-9D72-D35EBEB419D0}"/>
              </a:ext>
            </a:extLst>
          </p:cNvPr>
          <p:cNvSpPr txBox="1">
            <a:spLocks/>
          </p:cNvSpPr>
          <p:nvPr/>
        </p:nvSpPr>
        <p:spPr>
          <a:xfrm>
            <a:off x="3994059" y="2837189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xmlns="" id="{5E1AB85D-72B1-491F-9638-78837160B300}"/>
              </a:ext>
            </a:extLst>
          </p:cNvPr>
          <p:cNvSpPr txBox="1">
            <a:spLocks/>
          </p:cNvSpPr>
          <p:nvPr/>
        </p:nvSpPr>
        <p:spPr>
          <a:xfrm>
            <a:off x="3932072" y="3489403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xmlns="" id="{C25A216F-6C57-4BE5-BE19-846BB493DA7B}"/>
              </a:ext>
            </a:extLst>
          </p:cNvPr>
          <p:cNvSpPr txBox="1">
            <a:spLocks/>
          </p:cNvSpPr>
          <p:nvPr/>
        </p:nvSpPr>
        <p:spPr>
          <a:xfrm>
            <a:off x="3574621" y="4084870"/>
            <a:ext cx="1352727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xmlns="" id="{46136D94-9F07-4559-9226-EF449C20963B}"/>
              </a:ext>
            </a:extLst>
          </p:cNvPr>
          <p:cNvSpPr txBox="1">
            <a:spLocks/>
          </p:cNvSpPr>
          <p:nvPr/>
        </p:nvSpPr>
        <p:spPr>
          <a:xfrm>
            <a:off x="3944371" y="4749795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86" name="عنوان 1">
            <a:extLst>
              <a:ext uri="{FF2B5EF4-FFF2-40B4-BE49-F238E27FC236}">
                <a16:creationId xmlns:a16="http://schemas.microsoft.com/office/drawing/2014/main" xmlns="" id="{B04F2037-F71E-44A6-810A-F7FC3C1590A0}"/>
              </a:ext>
            </a:extLst>
          </p:cNvPr>
          <p:cNvSpPr txBox="1">
            <a:spLocks/>
          </p:cNvSpPr>
          <p:nvPr/>
        </p:nvSpPr>
        <p:spPr>
          <a:xfrm>
            <a:off x="3967227" y="5414720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5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xmlns="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xmlns="" id="{5BB463F0-FAD3-443A-A67C-166F942D1369}"/>
              </a:ext>
            </a:extLst>
          </p:cNvPr>
          <p:cNvSpPr txBox="1"/>
          <p:nvPr/>
        </p:nvSpPr>
        <p:spPr>
          <a:xfrm>
            <a:off x="5558729" y="1004297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 لكثيرة </a:t>
            </a:r>
            <a:r>
              <a:rPr lang="ar-SA" sz="4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الحدود</a:t>
            </a:r>
            <a:r>
              <a:rPr lang="ar-SA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كتابة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حدود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 بترتيب تنازلي حسب درجتها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معامل الرئيس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كثيرة </a:t>
            </a:r>
            <a:r>
              <a:rPr lang="ar-SA" sz="4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الحدود</a:t>
            </a:r>
            <a:r>
              <a:rPr lang="ar-SA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معامل الحد الأول بعد ترتيب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حدود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 تنازلي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حسب درجتها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 rtl="1"/>
            <a:endParaRPr lang="ar-SA" sz="4400" b="1" dirty="0"/>
          </a:p>
          <a:p>
            <a:pPr algn="r" rtl="1"/>
            <a:endParaRPr lang="ar-SA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xmlns="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584" y="338414"/>
            <a:ext cx="3963387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 لكثيرات الحدود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A7C28-C5E6-4AC4-8437-0E15F5959B19}"/>
              </a:ext>
            </a:extLst>
          </p:cNvPr>
          <p:cNvSpPr txBox="1"/>
          <p:nvPr/>
        </p:nvSpPr>
        <p:spPr>
          <a:xfrm>
            <a:off x="646771" y="2006548"/>
            <a:ext cx="4226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٥س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٢س + 7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4CBA3D3-1937-443C-A454-DC6B48BBD449}"/>
              </a:ext>
            </a:extLst>
          </p:cNvPr>
          <p:cNvSpPr txBox="1"/>
          <p:nvPr/>
        </p:nvSpPr>
        <p:spPr>
          <a:xfrm rot="19289028">
            <a:off x="-123164" y="3894462"/>
            <a:ext cx="4258579" cy="584775"/>
          </a:xfrm>
          <a:prstGeom prst="homePlate">
            <a:avLst/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الحدود مرتبة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تنازلي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حسب درجتها</a:t>
            </a:r>
            <a:endParaRPr lang="en-US" sz="32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367F5C32-8A97-4AA8-9501-DAAAC6078CBF}"/>
              </a:ext>
            </a:extLst>
          </p:cNvPr>
          <p:cNvSpPr/>
          <p:nvPr/>
        </p:nvSpPr>
        <p:spPr>
          <a:xfrm>
            <a:off x="4485433" y="2138135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E0429732-267C-4D8F-A46C-35A3A4760292}"/>
              </a:ext>
            </a:extLst>
          </p:cNvPr>
          <p:cNvSpPr/>
          <p:nvPr/>
        </p:nvSpPr>
        <p:spPr>
          <a:xfrm>
            <a:off x="3863815" y="1964623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EE536F8-8C36-40B1-9559-4FB3876F8C11}"/>
              </a:ext>
            </a:extLst>
          </p:cNvPr>
          <p:cNvSpPr/>
          <p:nvPr/>
        </p:nvSpPr>
        <p:spPr>
          <a:xfrm>
            <a:off x="3635298" y="2609385"/>
            <a:ext cx="959004" cy="992459"/>
          </a:xfrm>
          <a:custGeom>
            <a:avLst/>
            <a:gdLst>
              <a:gd name="connsiteX0" fmla="*/ 0 w 959004"/>
              <a:gd name="connsiteY0" fmla="*/ 992459 h 992459"/>
              <a:gd name="connsiteX1" fmla="*/ 903248 w 959004"/>
              <a:gd name="connsiteY1" fmla="*/ 713678 h 992459"/>
              <a:gd name="connsiteX2" fmla="*/ 691375 w 959004"/>
              <a:gd name="connsiteY2" fmla="*/ 379142 h 992459"/>
              <a:gd name="connsiteX3" fmla="*/ 959004 w 959004"/>
              <a:gd name="connsiteY3" fmla="*/ 0 h 9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04" h="992459">
                <a:moveTo>
                  <a:pt x="0" y="992459"/>
                </a:moveTo>
                <a:cubicBezTo>
                  <a:pt x="394009" y="904178"/>
                  <a:pt x="788019" y="815898"/>
                  <a:pt x="903248" y="713678"/>
                </a:cubicBezTo>
                <a:cubicBezTo>
                  <a:pt x="1018477" y="611458"/>
                  <a:pt x="682082" y="498088"/>
                  <a:pt x="691375" y="379142"/>
                </a:cubicBezTo>
                <a:cubicBezTo>
                  <a:pt x="700668" y="260196"/>
                  <a:pt x="829836" y="130098"/>
                  <a:pt x="959004" y="0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45045A8-7D25-4BBF-957B-2B25FBBE18DD}"/>
              </a:ext>
            </a:extLst>
          </p:cNvPr>
          <p:cNvSpPr txBox="1"/>
          <p:nvPr/>
        </p:nvSpPr>
        <p:spPr>
          <a:xfrm>
            <a:off x="2207941" y="3661330"/>
            <a:ext cx="2889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13B6FA4-684B-41C8-B0AB-D3C130C51084}"/>
              </a:ext>
            </a:extLst>
          </p:cNvPr>
          <p:cNvSpPr txBox="1"/>
          <p:nvPr/>
        </p:nvSpPr>
        <p:spPr>
          <a:xfrm>
            <a:off x="1788022" y="551813"/>
            <a:ext cx="1508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</a:t>
            </a:r>
            <a:endParaRPr lang="en-US" sz="4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D038A93-FAC6-4590-BAAF-5C1C32AE53FA}"/>
              </a:ext>
            </a:extLst>
          </p:cNvPr>
          <p:cNvSpPr/>
          <p:nvPr/>
        </p:nvSpPr>
        <p:spPr>
          <a:xfrm>
            <a:off x="2542478" y="1226634"/>
            <a:ext cx="1371600" cy="657922"/>
          </a:xfrm>
          <a:custGeom>
            <a:avLst/>
            <a:gdLst>
              <a:gd name="connsiteX0" fmla="*/ 0 w 1371600"/>
              <a:gd name="connsiteY0" fmla="*/ 0 h 657922"/>
              <a:gd name="connsiteX1" fmla="*/ 379142 w 1371600"/>
              <a:gd name="connsiteY1" fmla="*/ 512956 h 657922"/>
              <a:gd name="connsiteX2" fmla="*/ 981307 w 1371600"/>
              <a:gd name="connsiteY2" fmla="*/ 122664 h 657922"/>
              <a:gd name="connsiteX3" fmla="*/ 1371600 w 1371600"/>
              <a:gd name="connsiteY3" fmla="*/ 657922 h 65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657922">
                <a:moveTo>
                  <a:pt x="0" y="0"/>
                </a:moveTo>
                <a:cubicBezTo>
                  <a:pt x="107795" y="246256"/>
                  <a:pt x="215591" y="492512"/>
                  <a:pt x="379142" y="512956"/>
                </a:cubicBezTo>
                <a:cubicBezTo>
                  <a:pt x="542693" y="533400"/>
                  <a:pt x="815897" y="98503"/>
                  <a:pt x="981307" y="122664"/>
                </a:cubicBezTo>
                <a:cubicBezTo>
                  <a:pt x="1146717" y="146825"/>
                  <a:pt x="1259158" y="402373"/>
                  <a:pt x="1371600" y="657922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 animBg="1"/>
      <p:bldP spid="69" grpId="1" animBg="1"/>
      <p:bldP spid="70" grpId="0" animBg="1"/>
      <p:bldP spid="77" grpId="0" animBg="1"/>
      <p:bldP spid="8" grpId="0" animBg="1"/>
      <p:bldP spid="78" grpId="0"/>
      <p:bldP spid="79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117F4F-E49C-4F4F-9F1F-AFF95ED607E4}"/>
              </a:ext>
            </a:extLst>
          </p:cNvPr>
          <p:cNvSpPr txBox="1"/>
          <p:nvPr/>
        </p:nvSpPr>
        <p:spPr>
          <a:xfrm>
            <a:off x="830425" y="292319"/>
            <a:ext cx="8874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كثيرة الحدود   5 ص – 9  – 2 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6 ص</a:t>
            </a:r>
            <a:r>
              <a:rPr lang="ar-SA" sz="3600" spc="-1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بالصورة القياسية وحدد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درجتها و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</a:t>
            </a:r>
            <a:r>
              <a:rPr lang="ar-SA" sz="36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الرئيس </a:t>
            </a:r>
            <a:r>
              <a:rPr lang="ar-SA" sz="360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فيها.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95E7D78-C1DE-4195-9620-677F3F433F8B}"/>
              </a:ext>
            </a:extLst>
          </p:cNvPr>
          <p:cNvCxnSpPr>
            <a:cxnSpLocks/>
          </p:cNvCxnSpPr>
          <p:nvPr/>
        </p:nvCxnSpPr>
        <p:spPr>
          <a:xfrm>
            <a:off x="4731233" y="2224176"/>
            <a:ext cx="0" cy="382418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816A590-48BC-46B7-879A-CAAA918E85F6}"/>
              </a:ext>
            </a:extLst>
          </p:cNvPr>
          <p:cNvSpPr txBox="1"/>
          <p:nvPr/>
        </p:nvSpPr>
        <p:spPr>
          <a:xfrm>
            <a:off x="393409" y="2503708"/>
            <a:ext cx="4182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نرتب الحدود تنازليًا حسب الدرجة للحصول على </a:t>
            </a: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 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عنوان 1">
            <a:extLst>
              <a:ext uri="{FF2B5EF4-FFF2-40B4-BE49-F238E27FC236}">
                <a16:creationId xmlns:a16="http://schemas.microsoft.com/office/drawing/2014/main" xmlns="" id="{7605D0BA-2731-4A20-B30E-504A53072ABA}"/>
              </a:ext>
            </a:extLst>
          </p:cNvPr>
          <p:cNvSpPr txBox="1">
            <a:spLocks/>
          </p:cNvSpPr>
          <p:nvPr/>
        </p:nvSpPr>
        <p:spPr>
          <a:xfrm>
            <a:off x="6209006" y="1956685"/>
            <a:ext cx="1351175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 ص</a:t>
            </a:r>
            <a:r>
              <a:rPr kumimoji="0" lang="ar-SA" sz="3600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45" name="عنوان 1">
            <a:extLst>
              <a:ext uri="{FF2B5EF4-FFF2-40B4-BE49-F238E27FC236}">
                <a16:creationId xmlns:a16="http://schemas.microsoft.com/office/drawing/2014/main" xmlns="" id="{73ABE3F1-ED0C-4501-96C8-B7FEC048AAD5}"/>
              </a:ext>
            </a:extLst>
          </p:cNvPr>
          <p:cNvSpPr txBox="1">
            <a:spLocks/>
          </p:cNvSpPr>
          <p:nvPr/>
        </p:nvSpPr>
        <p:spPr>
          <a:xfrm>
            <a:off x="5031191" y="1956685"/>
            <a:ext cx="1235776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6 ص</a:t>
            </a:r>
            <a:r>
              <a:rPr kumimoji="0" lang="ar-SA" sz="3600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56" name="عنوان 1">
            <a:extLst>
              <a:ext uri="{FF2B5EF4-FFF2-40B4-BE49-F238E27FC236}">
                <a16:creationId xmlns:a16="http://schemas.microsoft.com/office/drawing/2014/main" xmlns="" id="{6D115B56-EB5F-4412-AD51-51DA87427645}"/>
              </a:ext>
            </a:extLst>
          </p:cNvPr>
          <p:cNvSpPr txBox="1">
            <a:spLocks/>
          </p:cNvSpPr>
          <p:nvPr/>
        </p:nvSpPr>
        <p:spPr>
          <a:xfrm>
            <a:off x="8163611" y="1956685"/>
            <a:ext cx="940949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5 ص</a:t>
            </a:r>
          </a:p>
        </p:txBody>
      </p:sp>
      <p:sp>
        <p:nvSpPr>
          <p:cNvPr id="59" name="عنوان 1">
            <a:extLst>
              <a:ext uri="{FF2B5EF4-FFF2-40B4-BE49-F238E27FC236}">
                <a16:creationId xmlns:a16="http://schemas.microsoft.com/office/drawing/2014/main" xmlns="" id="{62381014-296F-4381-9047-6A42404D82CD}"/>
              </a:ext>
            </a:extLst>
          </p:cNvPr>
          <p:cNvSpPr txBox="1">
            <a:spLocks/>
          </p:cNvSpPr>
          <p:nvPr/>
        </p:nvSpPr>
        <p:spPr>
          <a:xfrm>
            <a:off x="7560182" y="1956685"/>
            <a:ext cx="679050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</a:p>
        </p:txBody>
      </p:sp>
      <p:sp>
        <p:nvSpPr>
          <p:cNvPr id="60" name="عنوان 1">
            <a:extLst>
              <a:ext uri="{FF2B5EF4-FFF2-40B4-BE49-F238E27FC236}">
                <a16:creationId xmlns:a16="http://schemas.microsoft.com/office/drawing/2014/main" xmlns="" id="{C957371E-1D2D-4656-A24B-2B305FC2A54D}"/>
              </a:ext>
            </a:extLst>
          </p:cNvPr>
          <p:cNvSpPr txBox="1">
            <a:spLocks/>
          </p:cNvSpPr>
          <p:nvPr/>
        </p:nvSpPr>
        <p:spPr>
          <a:xfrm>
            <a:off x="8369270" y="3075934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-2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ACF3EB9-FF41-4082-A4F5-C8F5787CAFA8}"/>
              </a:ext>
            </a:extLst>
          </p:cNvPr>
          <p:cNvSpPr txBox="1"/>
          <p:nvPr/>
        </p:nvSpPr>
        <p:spPr>
          <a:xfrm>
            <a:off x="6314192" y="3080069"/>
            <a:ext cx="56216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lvl="0" rtl="1">
              <a:spcBef>
                <a:spcPct val="0"/>
              </a:spcBef>
              <a:defRPr sz="360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ar-SA" dirty="0"/>
              <a:t>+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8F3DA77-072B-41C7-89A7-6D34B1C337C2}"/>
              </a:ext>
            </a:extLst>
          </p:cNvPr>
          <p:cNvSpPr txBox="1"/>
          <p:nvPr/>
        </p:nvSpPr>
        <p:spPr>
          <a:xfrm>
            <a:off x="4189449" y="3134650"/>
            <a:ext cx="752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3600" dirty="0"/>
              <a:t>الصورة القياسية</a:t>
            </a:r>
            <a:r>
              <a:rPr lang="ar-BH" sz="3600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B4137D9-3224-410A-A3AB-0B06EE92EDB9}"/>
              </a:ext>
            </a:extLst>
          </p:cNvPr>
          <p:cNvSpPr txBox="1"/>
          <p:nvPr/>
        </p:nvSpPr>
        <p:spPr>
          <a:xfrm>
            <a:off x="8615245" y="4136266"/>
            <a:ext cx="310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الدرجة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37C1070-515D-455F-B47B-382184195B25}"/>
              </a:ext>
            </a:extLst>
          </p:cNvPr>
          <p:cNvSpPr txBox="1"/>
          <p:nvPr/>
        </p:nvSpPr>
        <p:spPr>
          <a:xfrm>
            <a:off x="8239232" y="5137882"/>
            <a:ext cx="355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المعامل الرئيس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5F33228-8B3B-4987-8CDA-F2B79B83A4FF}"/>
              </a:ext>
            </a:extLst>
          </p:cNvPr>
          <p:cNvSpPr txBox="1"/>
          <p:nvPr/>
        </p:nvSpPr>
        <p:spPr>
          <a:xfrm>
            <a:off x="393409" y="3682565"/>
            <a:ext cx="4233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المكتوبة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درجة الحد الأول فيها 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xmlns="" id="{1E9BB70C-ADB3-4787-A9F1-9E64433FA36E}"/>
              </a:ext>
            </a:extLst>
          </p:cNvPr>
          <p:cNvSpPr txBox="1">
            <a:spLocks/>
          </p:cNvSpPr>
          <p:nvPr/>
        </p:nvSpPr>
        <p:spPr>
          <a:xfrm>
            <a:off x="7578236" y="3039706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kumimoji="0" lang="ar-SA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6EF7AA2-1B02-499F-885B-5151CFDC415B}"/>
              </a:ext>
            </a:extLst>
          </p:cNvPr>
          <p:cNvSpPr txBox="1"/>
          <p:nvPr/>
        </p:nvSpPr>
        <p:spPr>
          <a:xfrm>
            <a:off x="117449" y="4895994"/>
            <a:ext cx="4518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المكتوبة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معامل الحد الأول فيها 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441F417D-1F96-41BA-9950-3358B9A7B5B8}"/>
              </a:ext>
            </a:extLst>
          </p:cNvPr>
          <p:cNvSpPr/>
          <p:nvPr/>
        </p:nvSpPr>
        <p:spPr>
          <a:xfrm>
            <a:off x="8601021" y="3134650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B733B753-9916-4ED4-AD73-87749CA03CD4}"/>
              </a:ext>
            </a:extLst>
          </p:cNvPr>
          <p:cNvSpPr/>
          <p:nvPr/>
        </p:nvSpPr>
        <p:spPr>
          <a:xfrm>
            <a:off x="7859067" y="3031170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2722 0.159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1375 0.159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0989 0.1594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1016 0.15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14636 0.156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2643 0.2958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4" grpId="1"/>
      <p:bldP spid="45" grpId="0"/>
      <p:bldP spid="45" grpId="1"/>
      <p:bldP spid="56" grpId="0"/>
      <p:bldP spid="56" grpId="1"/>
      <p:bldP spid="59" grpId="0"/>
      <p:bldP spid="59" grpId="1"/>
      <p:bldP spid="60" grpId="0"/>
      <p:bldP spid="60" grpId="1"/>
      <p:bldP spid="61" grpId="0"/>
      <p:bldP spid="80" grpId="0"/>
      <p:bldP spid="81" grpId="0"/>
      <p:bldP spid="82" grpId="0"/>
      <p:bldP spid="83" grpId="0"/>
      <p:bldP spid="84" grpId="0" build="allAtOnce"/>
      <p:bldP spid="85" grpId="0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8F3DA77-072B-41C7-89A7-6D34B1C337C2}"/>
              </a:ext>
            </a:extLst>
          </p:cNvPr>
          <p:cNvSpPr txBox="1"/>
          <p:nvPr/>
        </p:nvSpPr>
        <p:spPr>
          <a:xfrm>
            <a:off x="4189449" y="3134650"/>
            <a:ext cx="752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3600" dirty="0"/>
              <a:t>الصورة القياسية</a:t>
            </a:r>
            <a:r>
              <a:rPr lang="ar-BH" sz="3600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117F4F-E49C-4F4F-9F1F-AFF95ED607E4}"/>
              </a:ext>
            </a:extLst>
          </p:cNvPr>
          <p:cNvSpPr txBox="1"/>
          <p:nvPr/>
        </p:nvSpPr>
        <p:spPr>
          <a:xfrm>
            <a:off x="830425" y="292319"/>
            <a:ext cx="8874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كثيرة الحدود 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– 2س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س</a:t>
            </a:r>
            <a:r>
              <a:rPr lang="ar-BH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3س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بالصورة القياسية وحدد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درجتها و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فيها 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95E7D78-C1DE-4195-9620-677F3F433F8B}"/>
              </a:ext>
            </a:extLst>
          </p:cNvPr>
          <p:cNvCxnSpPr>
            <a:cxnSpLocks/>
          </p:cNvCxnSpPr>
          <p:nvPr/>
        </p:nvCxnSpPr>
        <p:spPr>
          <a:xfrm>
            <a:off x="4731233" y="2224176"/>
            <a:ext cx="0" cy="382418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816A590-48BC-46B7-879A-CAAA918E85F6}"/>
              </a:ext>
            </a:extLst>
          </p:cNvPr>
          <p:cNvSpPr txBox="1"/>
          <p:nvPr/>
        </p:nvSpPr>
        <p:spPr>
          <a:xfrm>
            <a:off x="393409" y="2503708"/>
            <a:ext cx="4182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نرتب الحدود تنازليًا حسب الدرجة للحصول على </a:t>
            </a: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 القياسية 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عنوان 1">
            <a:extLst>
              <a:ext uri="{FF2B5EF4-FFF2-40B4-BE49-F238E27FC236}">
                <a16:creationId xmlns:a16="http://schemas.microsoft.com/office/drawing/2014/main" xmlns="" id="{7605D0BA-2731-4A20-B30E-504A53072ABA}"/>
              </a:ext>
            </a:extLst>
          </p:cNvPr>
          <p:cNvSpPr txBox="1">
            <a:spLocks/>
          </p:cNvSpPr>
          <p:nvPr/>
        </p:nvSpPr>
        <p:spPr>
          <a:xfrm>
            <a:off x="6544061" y="1956685"/>
            <a:ext cx="1016120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kumimoji="0" lang="ar-BH" sz="3600" i="0" u="none" strike="noStrike" kern="1200" cap="none" spc="-10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SA" sz="3600" i="0" u="none" strike="noStrike" kern="1200" cap="none" spc="-10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عنوان 1">
            <a:extLst>
              <a:ext uri="{FF2B5EF4-FFF2-40B4-BE49-F238E27FC236}">
                <a16:creationId xmlns:a16="http://schemas.microsoft.com/office/drawing/2014/main" xmlns="" id="{73ABE3F1-ED0C-4501-96C8-B7FEC048AAD5}"/>
              </a:ext>
            </a:extLst>
          </p:cNvPr>
          <p:cNvSpPr txBox="1">
            <a:spLocks/>
          </p:cNvSpPr>
          <p:nvPr/>
        </p:nvSpPr>
        <p:spPr>
          <a:xfrm>
            <a:off x="5516717" y="1956685"/>
            <a:ext cx="1235776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kumimoji="0" lang="ar-SA" sz="3600" i="0" u="none" strike="noStrike" kern="1200" cap="none" spc="-10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عنوان 1">
            <a:extLst>
              <a:ext uri="{FF2B5EF4-FFF2-40B4-BE49-F238E27FC236}">
                <a16:creationId xmlns:a16="http://schemas.microsoft.com/office/drawing/2014/main" xmlns="" id="{6D115B56-EB5F-4412-AD51-51DA87427645}"/>
              </a:ext>
            </a:extLst>
          </p:cNvPr>
          <p:cNvSpPr txBox="1">
            <a:spLocks/>
          </p:cNvSpPr>
          <p:nvPr/>
        </p:nvSpPr>
        <p:spPr>
          <a:xfrm>
            <a:off x="8737996" y="1956685"/>
            <a:ext cx="41639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عنوان 1">
            <a:extLst>
              <a:ext uri="{FF2B5EF4-FFF2-40B4-BE49-F238E27FC236}">
                <a16:creationId xmlns:a16="http://schemas.microsoft.com/office/drawing/2014/main" xmlns="" id="{62381014-296F-4381-9047-6A42404D82CD}"/>
              </a:ext>
            </a:extLst>
          </p:cNvPr>
          <p:cNvSpPr txBox="1">
            <a:spLocks/>
          </p:cNvSpPr>
          <p:nvPr/>
        </p:nvSpPr>
        <p:spPr>
          <a:xfrm>
            <a:off x="7560181" y="1956685"/>
            <a:ext cx="1177815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2س</a:t>
            </a:r>
            <a:r>
              <a:rPr kumimoji="0" lang="ar-BH" sz="360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kumimoji="0" lang="ar-SA" sz="360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ACF3EB9-FF41-4082-A4F5-C8F5787CAFA8}"/>
              </a:ext>
            </a:extLst>
          </p:cNvPr>
          <p:cNvSpPr txBox="1"/>
          <p:nvPr/>
        </p:nvSpPr>
        <p:spPr>
          <a:xfrm>
            <a:off x="5713592" y="3076519"/>
            <a:ext cx="56216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lvl="0" rtl="1">
              <a:spcBef>
                <a:spcPct val="0"/>
              </a:spcBef>
              <a:defRPr sz="360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ar-SA" dirty="0"/>
              <a:t>+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B4137D9-3224-410A-A3AB-0B06EE92EDB9}"/>
              </a:ext>
            </a:extLst>
          </p:cNvPr>
          <p:cNvSpPr txBox="1"/>
          <p:nvPr/>
        </p:nvSpPr>
        <p:spPr>
          <a:xfrm>
            <a:off x="8615245" y="4136266"/>
            <a:ext cx="310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الدرجة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37C1070-515D-455F-B47B-382184195B25}"/>
              </a:ext>
            </a:extLst>
          </p:cNvPr>
          <p:cNvSpPr txBox="1"/>
          <p:nvPr/>
        </p:nvSpPr>
        <p:spPr>
          <a:xfrm>
            <a:off x="8239232" y="5137882"/>
            <a:ext cx="355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المعامل الرئيس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5F33228-8B3B-4987-8CDA-F2B79B83A4FF}"/>
              </a:ext>
            </a:extLst>
          </p:cNvPr>
          <p:cNvSpPr txBox="1"/>
          <p:nvPr/>
        </p:nvSpPr>
        <p:spPr>
          <a:xfrm>
            <a:off x="393409" y="3682565"/>
            <a:ext cx="4233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المكتوبة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درجة الحد الأول فيها 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xmlns="" id="{1E9BB70C-ADB3-4787-A9F1-9E64433FA36E}"/>
              </a:ext>
            </a:extLst>
          </p:cNvPr>
          <p:cNvSpPr txBox="1">
            <a:spLocks/>
          </p:cNvSpPr>
          <p:nvPr/>
        </p:nvSpPr>
        <p:spPr>
          <a:xfrm>
            <a:off x="7958079" y="2929803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SA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6EF7AA2-1B02-499F-885B-5151CFDC415B}"/>
              </a:ext>
            </a:extLst>
          </p:cNvPr>
          <p:cNvSpPr txBox="1"/>
          <p:nvPr/>
        </p:nvSpPr>
        <p:spPr>
          <a:xfrm>
            <a:off x="117449" y="4895994"/>
            <a:ext cx="4518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المكتوبة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معامل الحد الأول فيها 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B733B753-9916-4ED4-AD73-87749CA03CD4}"/>
              </a:ext>
            </a:extLst>
          </p:cNvPr>
          <p:cNvSpPr/>
          <p:nvPr/>
        </p:nvSpPr>
        <p:spPr>
          <a:xfrm>
            <a:off x="8127794" y="2948948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988413-E799-411E-9001-5CB126C858A6}"/>
              </a:ext>
            </a:extLst>
          </p:cNvPr>
          <p:cNvSpPr/>
          <p:nvPr/>
        </p:nvSpPr>
        <p:spPr>
          <a:xfrm>
            <a:off x="8768525" y="3232014"/>
            <a:ext cx="277792" cy="312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عنوان 1">
            <a:extLst>
              <a:ext uri="{FF2B5EF4-FFF2-40B4-BE49-F238E27FC236}">
                <a16:creationId xmlns:a16="http://schemas.microsoft.com/office/drawing/2014/main" xmlns="" id="{C957371E-1D2D-4656-A24B-2B305FC2A54D}"/>
              </a:ext>
            </a:extLst>
          </p:cNvPr>
          <p:cNvSpPr txBox="1">
            <a:spLocks/>
          </p:cNvSpPr>
          <p:nvPr/>
        </p:nvSpPr>
        <p:spPr>
          <a:xfrm>
            <a:off x="8449957" y="3075934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441F417D-1F96-41BA-9950-3358B9A7B5B8}"/>
              </a:ext>
            </a:extLst>
          </p:cNvPr>
          <p:cNvSpPr/>
          <p:nvPr/>
        </p:nvSpPr>
        <p:spPr>
          <a:xfrm>
            <a:off x="8737996" y="3134650"/>
            <a:ext cx="426645" cy="4266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2721 0.159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03581 0.156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3803 0.15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26028 0.161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11524 0.173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01875 0.2928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2" grpId="0"/>
      <p:bldP spid="44" grpId="0"/>
      <p:bldP spid="44" grpId="1"/>
      <p:bldP spid="45" grpId="0"/>
      <p:bldP spid="45" grpId="1"/>
      <p:bldP spid="56" grpId="0"/>
      <p:bldP spid="56" grpId="1"/>
      <p:bldP spid="59" grpId="0"/>
      <p:bldP spid="59" grpId="1"/>
      <p:bldP spid="61" grpId="0"/>
      <p:bldP spid="81" grpId="0"/>
      <p:bldP spid="82" grpId="0"/>
      <p:bldP spid="83" grpId="0"/>
      <p:bldP spid="84" grpId="0" build="allAtOnce"/>
      <p:bldP spid="85" grpId="0"/>
      <p:bldP spid="87" grpId="0" animBg="1"/>
      <p:bldP spid="60" grpId="0"/>
      <p:bldP spid="60" grpId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8F3DA77-072B-41C7-89A7-6D34B1C337C2}"/>
              </a:ext>
            </a:extLst>
          </p:cNvPr>
          <p:cNvSpPr txBox="1"/>
          <p:nvPr/>
        </p:nvSpPr>
        <p:spPr>
          <a:xfrm>
            <a:off x="4189449" y="2116156"/>
            <a:ext cx="752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3600" dirty="0"/>
              <a:t>الصورة القياسية</a:t>
            </a:r>
            <a:r>
              <a:rPr lang="ar-BH" sz="3600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117F4F-E49C-4F4F-9F1F-AFF95ED607E4}"/>
              </a:ext>
            </a:extLst>
          </p:cNvPr>
          <p:cNvSpPr txBox="1"/>
          <p:nvPr/>
        </p:nvSpPr>
        <p:spPr>
          <a:xfrm>
            <a:off x="830425" y="292319"/>
            <a:ext cx="8874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كثيرة الحدود 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 + 5 ص</a:t>
            </a:r>
            <a:r>
              <a:rPr lang="ar-SA" sz="3600" spc="-100" baseline="2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 ص</a:t>
            </a:r>
            <a:r>
              <a:rPr lang="ar-SA" sz="3600" spc="-100" baseline="2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7 ص</a:t>
            </a:r>
            <a:r>
              <a:rPr lang="ar-SA" sz="3600" spc="-100" baseline="2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+ 10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وحدد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درجتها و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فيها 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B4137D9-3224-410A-A3AB-0B06EE92EDB9}"/>
              </a:ext>
            </a:extLst>
          </p:cNvPr>
          <p:cNvSpPr txBox="1"/>
          <p:nvPr/>
        </p:nvSpPr>
        <p:spPr>
          <a:xfrm>
            <a:off x="8615245" y="3117772"/>
            <a:ext cx="310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الدرجة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37C1070-515D-455F-B47B-382184195B25}"/>
              </a:ext>
            </a:extLst>
          </p:cNvPr>
          <p:cNvSpPr txBox="1"/>
          <p:nvPr/>
        </p:nvSpPr>
        <p:spPr>
          <a:xfrm>
            <a:off x="8239232" y="4119388"/>
            <a:ext cx="355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المعامل الرئيس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FFE12D-CDC8-4116-B114-59E71D5AA7A2}"/>
              </a:ext>
            </a:extLst>
          </p:cNvPr>
          <p:cNvSpPr/>
          <p:nvPr/>
        </p:nvSpPr>
        <p:spPr>
          <a:xfrm>
            <a:off x="4239315" y="1904319"/>
            <a:ext cx="5094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7 ص</a:t>
            </a:r>
            <a:r>
              <a:rPr lang="ar-SA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 ص</a:t>
            </a:r>
            <a:r>
              <a:rPr lang="ar-SA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2 ص</a:t>
            </a:r>
            <a:r>
              <a:rPr lang="ar-SA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spc="-1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ص + 10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19635B3-A365-43AD-867C-515E33ED9133}"/>
              </a:ext>
            </a:extLst>
          </p:cNvPr>
          <p:cNvSpPr/>
          <p:nvPr/>
        </p:nvSpPr>
        <p:spPr>
          <a:xfrm>
            <a:off x="9827522" y="305096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102B8D2-7B3A-442F-AE7A-2F91F89B8BAC}"/>
              </a:ext>
            </a:extLst>
          </p:cNvPr>
          <p:cNvSpPr/>
          <p:nvPr/>
        </p:nvSpPr>
        <p:spPr>
          <a:xfrm>
            <a:off x="8776406" y="3983793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-7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xmlns="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xmlns="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354BC8-BFEE-459E-9922-990085FDDF32}"/>
              </a:ext>
            </a:extLst>
          </p:cNvPr>
          <p:cNvSpPr txBox="1"/>
          <p:nvPr/>
        </p:nvSpPr>
        <p:spPr>
          <a:xfrm>
            <a:off x="830425" y="292319"/>
            <a:ext cx="8874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كثيرة الحدود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 ص – 3 ص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بالصورة القياسية وحدد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درجتها و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فيها 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8D4452D-00F6-414A-AE4A-0C7FC4A694E2}"/>
              </a:ext>
            </a:extLst>
          </p:cNvPr>
          <p:cNvSpPr txBox="1"/>
          <p:nvPr/>
        </p:nvSpPr>
        <p:spPr>
          <a:xfrm>
            <a:off x="4189449" y="2116156"/>
            <a:ext cx="752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3600" dirty="0"/>
              <a:t>الصورة القياسية</a:t>
            </a:r>
            <a:r>
              <a:rPr lang="ar-BH" sz="3600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87DB4F7-84DC-48F0-89E4-C91462265113}"/>
              </a:ext>
            </a:extLst>
          </p:cNvPr>
          <p:cNvSpPr txBox="1"/>
          <p:nvPr/>
        </p:nvSpPr>
        <p:spPr>
          <a:xfrm>
            <a:off x="8615245" y="3117772"/>
            <a:ext cx="310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الدرجة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7211E3-E128-427C-9155-5B669EBCB431}"/>
              </a:ext>
            </a:extLst>
          </p:cNvPr>
          <p:cNvSpPr txBox="1"/>
          <p:nvPr/>
        </p:nvSpPr>
        <p:spPr>
          <a:xfrm>
            <a:off x="8239232" y="4119388"/>
            <a:ext cx="355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المعامل الرئيس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944819-A20B-49F4-93D5-1266D54B7265}"/>
              </a:ext>
            </a:extLst>
          </p:cNvPr>
          <p:cNvSpPr/>
          <p:nvPr/>
        </p:nvSpPr>
        <p:spPr>
          <a:xfrm>
            <a:off x="5514793" y="1904319"/>
            <a:ext cx="3819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A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spc="-1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BB7EC8E-E701-4BF6-AAE2-83A7F5CF6EA1}"/>
              </a:ext>
            </a:extLst>
          </p:cNvPr>
          <p:cNvSpPr/>
          <p:nvPr/>
        </p:nvSpPr>
        <p:spPr>
          <a:xfrm>
            <a:off x="9827522" y="305096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63A770-D4A8-4E21-9E08-02C5B61CECD7}"/>
              </a:ext>
            </a:extLst>
          </p:cNvPr>
          <p:cNvSpPr/>
          <p:nvPr/>
        </p:nvSpPr>
        <p:spPr>
          <a:xfrm>
            <a:off x="8858294" y="4024737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A4454D-DBE4-408B-8CBC-FBBEAE3DFDC1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B0B01BD-F1DC-423F-B97D-59292997340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8E011458-17B2-42AF-AD0D-383DDE263518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C7D01FF-8DCE-4B50-8BEE-D45B0B61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C63800E-5D20-47A5-8F38-9BEE740F1DDC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61417BA-2866-4C26-80D6-FFB9F0ACAECE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D9687363-3469-42BE-B14A-4BC763E4D2AA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xmlns="" id="{876FF81D-09C5-44BF-B0D0-42EF182443A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سداسي 3">
            <a:extLst>
              <a:ext uri="{FF2B5EF4-FFF2-40B4-BE49-F238E27FC236}">
                <a16:creationId xmlns:a16="http://schemas.microsoft.com/office/drawing/2014/main" xmlns="" id="{7FEE4E58-E439-4F5F-AABB-AD24A2218939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354BC8-BFEE-459E-9922-990085FDDF32}"/>
              </a:ext>
            </a:extLst>
          </p:cNvPr>
          <p:cNvSpPr txBox="1"/>
          <p:nvPr/>
        </p:nvSpPr>
        <p:spPr>
          <a:xfrm>
            <a:off x="830425" y="292319"/>
            <a:ext cx="8874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كثيرة الحدود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5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بالصورة القياسية وحدد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درجتها و</a:t>
            </a:r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المعامل الرئيس فيها 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8D4452D-00F6-414A-AE4A-0C7FC4A694E2}"/>
              </a:ext>
            </a:extLst>
          </p:cNvPr>
          <p:cNvSpPr txBox="1"/>
          <p:nvPr/>
        </p:nvSpPr>
        <p:spPr>
          <a:xfrm>
            <a:off x="4189449" y="2116156"/>
            <a:ext cx="752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3600" dirty="0"/>
              <a:t>الصورة القياسية</a:t>
            </a:r>
            <a:r>
              <a:rPr lang="ar-BH" sz="3600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_ _ _ _ _ _ _ _ _ _ _ _ _ _ _ _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87DB4F7-84DC-48F0-89E4-C91462265113}"/>
              </a:ext>
            </a:extLst>
          </p:cNvPr>
          <p:cNvSpPr txBox="1"/>
          <p:nvPr/>
        </p:nvSpPr>
        <p:spPr>
          <a:xfrm>
            <a:off x="8615245" y="3117772"/>
            <a:ext cx="3101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الدرجة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7211E3-E128-427C-9155-5B669EBCB431}"/>
              </a:ext>
            </a:extLst>
          </p:cNvPr>
          <p:cNvSpPr txBox="1"/>
          <p:nvPr/>
        </p:nvSpPr>
        <p:spPr>
          <a:xfrm>
            <a:off x="8239232" y="4119388"/>
            <a:ext cx="355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المعامل الرئيس</a:t>
            </a:r>
            <a:r>
              <a:rPr lang="ar-BH" dirty="0"/>
              <a:t>: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944819-A20B-49F4-93D5-1266D54B7265}"/>
              </a:ext>
            </a:extLst>
          </p:cNvPr>
          <p:cNvSpPr/>
          <p:nvPr/>
        </p:nvSpPr>
        <p:spPr>
          <a:xfrm>
            <a:off x="6391981" y="2015155"/>
            <a:ext cx="2831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spc="-1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2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spc="-1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spc="-1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spc="-100" baseline="2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BB7EC8E-E701-4BF6-AAE2-83A7F5CF6EA1}"/>
              </a:ext>
            </a:extLst>
          </p:cNvPr>
          <p:cNvSpPr/>
          <p:nvPr/>
        </p:nvSpPr>
        <p:spPr>
          <a:xfrm>
            <a:off x="9827522" y="305096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63A770-D4A8-4E21-9E08-02C5B61CECD7}"/>
              </a:ext>
            </a:extLst>
          </p:cNvPr>
          <p:cNvSpPr/>
          <p:nvPr/>
        </p:nvSpPr>
        <p:spPr>
          <a:xfrm>
            <a:off x="8858294" y="4024737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117F4F-E49C-4F4F-9F1F-AFF95ED607E4}"/>
              </a:ext>
            </a:extLst>
          </p:cNvPr>
          <p:cNvSpPr txBox="1"/>
          <p:nvPr/>
        </p:nvSpPr>
        <p:spPr>
          <a:xfrm>
            <a:off x="130630" y="292319"/>
            <a:ext cx="957402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المعادلة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3 ن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 ن + 10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أطنان الأسمنت بمئات الألوف التي أنتجتها أحد المصانع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عام 2006م إلى عام 2011م،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حيث ن عدد السنوات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منذ العام 2006م.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عدد أطنان الأسمنت المنتجة في عام ٢٠٠٨ م؟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30152C-E818-45A4-BB63-B4EBF3C84F92}"/>
              </a:ext>
            </a:extLst>
          </p:cNvPr>
          <p:cNvSpPr/>
          <p:nvPr/>
        </p:nvSpPr>
        <p:spPr>
          <a:xfrm>
            <a:off x="617642" y="2204309"/>
            <a:ext cx="11099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 (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تمثّل عدد السنوات منذ عام ٢٠٠٦ م ،  فإن قيمة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تكون في عام 2008م      = ٢٠٠٨ – ٢٠٠٦ =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FA7373-2E4F-4B5F-8EED-978E908EA295}"/>
              </a:ext>
            </a:extLst>
          </p:cNvPr>
          <p:cNvSpPr/>
          <p:nvPr/>
        </p:nvSpPr>
        <p:spPr>
          <a:xfrm>
            <a:off x="2947332" y="2882759"/>
            <a:ext cx="845622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٣ن 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٢ن + ١٠</a:t>
            </a:r>
          </a:p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٣(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٢ 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+ ١٠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= ٣ (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١٠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= ١٢ – ٤ + ١٠ = ١٨</a:t>
            </a:r>
          </a:p>
          <a:p>
            <a:pPr algn="r" rtl="1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بمئات الألوف، فإن عدد الأطنان المنتجة كان ١٨٠٠٠٠٠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948D46B-FF5F-4512-9827-95F497E243C2}"/>
              </a:ext>
            </a:extLst>
          </p:cNvPr>
          <p:cNvCxnSpPr>
            <a:cxnSpLocks/>
          </p:cNvCxnSpPr>
          <p:nvPr/>
        </p:nvCxnSpPr>
        <p:spPr>
          <a:xfrm>
            <a:off x="4731233" y="2863317"/>
            <a:ext cx="0" cy="191650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075242-EAD2-462B-997B-9FE836772CA0}"/>
              </a:ext>
            </a:extLst>
          </p:cNvPr>
          <p:cNvSpPr txBox="1"/>
          <p:nvPr/>
        </p:nvSpPr>
        <p:spPr>
          <a:xfrm>
            <a:off x="2660072" y="2981493"/>
            <a:ext cx="193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نكتب المعادلة 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EAF4E5-0E78-4605-976E-9026AD0BE2C7}"/>
              </a:ext>
            </a:extLst>
          </p:cNvPr>
          <p:cNvSpPr txBox="1"/>
          <p:nvPr/>
        </p:nvSpPr>
        <p:spPr>
          <a:xfrm>
            <a:off x="2244447" y="3724602"/>
            <a:ext cx="24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بـ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00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FA7373-2E4F-4B5F-8EED-978E908EA295}"/>
              </a:ext>
            </a:extLst>
          </p:cNvPr>
          <p:cNvSpPr/>
          <p:nvPr/>
        </p:nvSpPr>
        <p:spPr>
          <a:xfrm>
            <a:off x="3091602" y="2882759"/>
            <a:ext cx="831195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=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٣ن 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٢ن + ١٠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= ٣(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36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٢ (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+ ١٠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= ٣ (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–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١٠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= 75 – 10 + ١٠ = 75</a:t>
            </a:r>
          </a:p>
          <a:p>
            <a:pPr algn="r" rtl="1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أن 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بمئات الألوف، فإن عدد الأطنان المنتجة كان 75٠٠٠٠٠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9C85DBE-E761-4777-9947-AE0BFB12B8F6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4EDFDB9-D199-4EDF-8FF4-8CEF44D805BE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A4CF78D1-B5E3-4F5E-95EA-2193F94A4582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AD5D6E4-F257-4C6A-9502-209B56DF3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BC8F734-805E-4712-B294-37D1FA7D321E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94E99AE-38F4-45E1-A538-5C0D534FDD5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BE73CF58-4ADA-444C-83E8-981546DB550D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Text Box 42">
                <a:extLst>
                  <a:ext uri="{FF2B5EF4-FFF2-40B4-BE49-F238E27FC236}">
                    <a16:creationId xmlns:a16="http://schemas.microsoft.com/office/drawing/2014/main" xmlns="" id="{C8A90701-6D49-4F3B-9F77-99215E197B9A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0" name="سداسي 3">
            <a:extLst>
              <a:ext uri="{FF2B5EF4-FFF2-40B4-BE49-F238E27FC236}">
                <a16:creationId xmlns:a16="http://schemas.microsoft.com/office/drawing/2014/main" xmlns="" id="{010C6982-A40F-4FBF-B70B-8D28E82BD471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9710B0-0512-4BD9-AF9E-7CCFAA5F7854}"/>
              </a:ext>
            </a:extLst>
          </p:cNvPr>
          <p:cNvSpPr txBox="1"/>
          <p:nvPr/>
        </p:nvSpPr>
        <p:spPr>
          <a:xfrm>
            <a:off x="130630" y="292319"/>
            <a:ext cx="957402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المعادلة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3 ن</a:t>
            </a:r>
            <a:r>
              <a:rPr lang="ar-SA" sz="3600" spc="-1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2 ن + 10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أطنان الأسمنت بمئات الألوف التي أنتجتها أحد المصانع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عام 2006م إلى عام 2011م،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حيث ن عدد السنوات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منذ العام 2006م.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عدد أطنان الأسمنت المنتجة في عام ٢٠11 م؟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7F9BAE9-9F51-4D9E-9490-A744906001C2}"/>
              </a:ext>
            </a:extLst>
          </p:cNvPr>
          <p:cNvSpPr/>
          <p:nvPr/>
        </p:nvSpPr>
        <p:spPr>
          <a:xfrm>
            <a:off x="617642" y="2204309"/>
            <a:ext cx="11099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 (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تمثّل عدد السنوات منذ عام ٢٠٠٦ م ،  فإن قيمة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تكون في عام 2011م      = ٢٠11 – ٢٠٠٦ =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C85A950-5D5D-4CB5-9A23-C6D8468DC3F6}"/>
              </a:ext>
            </a:extLst>
          </p:cNvPr>
          <p:cNvCxnSpPr>
            <a:cxnSpLocks/>
          </p:cNvCxnSpPr>
          <p:nvPr/>
        </p:nvCxnSpPr>
        <p:spPr>
          <a:xfrm>
            <a:off x="4731233" y="2863317"/>
            <a:ext cx="0" cy="191650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3EFD77-5402-484A-BE80-9FBA705F4CE2}"/>
              </a:ext>
            </a:extLst>
          </p:cNvPr>
          <p:cNvSpPr txBox="1"/>
          <p:nvPr/>
        </p:nvSpPr>
        <p:spPr>
          <a:xfrm>
            <a:off x="2660072" y="2981493"/>
            <a:ext cx="193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نكتب المعادلة 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F9986A-9F97-4F95-962F-A9827EF53755}"/>
              </a:ext>
            </a:extLst>
          </p:cNvPr>
          <p:cNvSpPr txBox="1"/>
          <p:nvPr/>
        </p:nvSpPr>
        <p:spPr>
          <a:xfrm>
            <a:off x="2244447" y="3724602"/>
            <a:ext cx="24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بـ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9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FA64E7-5260-46CC-9689-B8431E93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2933A4-90DA-459A-9E3A-AF420952D345}"/>
              </a:ext>
            </a:extLst>
          </p:cNvPr>
          <p:cNvSpPr/>
          <p:nvPr/>
        </p:nvSpPr>
        <p:spPr>
          <a:xfrm>
            <a:off x="546410" y="2767280"/>
            <a:ext cx="1118467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indent="-57150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تمييز كثيرة الحدود وتصنيفها (وحيدة حدّ، أو ثنائية حدّ، أو ثلاثية حدود). </a:t>
            </a:r>
          </a:p>
          <a:p>
            <a:pPr marL="571500" marR="0" indent="-57150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درجة كثيرات الحدود.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كتابة كثيرات الحدود بالصورة القياسية.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BF570F-A1D8-496B-9DD3-973B11081A90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058B35-A834-41CF-A85F-14A7391F1A54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9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24، 20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DAF08B9-7D6A-4179-9911-663529EBCDC1}"/>
              </a:ext>
            </a:extLst>
          </p:cNvPr>
          <p:cNvSpPr/>
          <p:nvPr/>
        </p:nvSpPr>
        <p:spPr>
          <a:xfrm>
            <a:off x="3300984" y="877824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2BEF75-E4AF-4DAF-99FE-A8F6D801565E}"/>
              </a:ext>
            </a:extLst>
          </p:cNvPr>
          <p:cNvSpPr/>
          <p:nvPr/>
        </p:nvSpPr>
        <p:spPr>
          <a:xfrm>
            <a:off x="3300984" y="2971800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B73CA3-CC55-4015-9E0B-68CBCF792440}"/>
              </a:ext>
            </a:extLst>
          </p:cNvPr>
          <p:cNvSpPr/>
          <p:nvPr/>
        </p:nvSpPr>
        <p:spPr>
          <a:xfrm>
            <a:off x="3605182" y="22196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xmlns="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xmlns="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230" y="477568"/>
            <a:ext cx="5915716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يتوقَّع عالميًا أن تسجّل الأجهزة السمعية الرقمية أرقامًا قياسية في مبيعاتها. ويمكن تمثيل عدد المبيعات بالمعادلة:</a:t>
            </a:r>
          </a:p>
          <a:p>
            <a:r>
              <a:rPr lang="ar-BH" dirty="0">
                <a:solidFill>
                  <a:srgbClr val="FF0000"/>
                </a:solidFill>
              </a:rPr>
              <a:t>ع</a:t>
            </a:r>
            <a:r>
              <a:rPr lang="ar-BH" dirty="0"/>
              <a:t> = -٢,٧ </a:t>
            </a:r>
            <a:r>
              <a:rPr lang="ar-BH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BH" baseline="30000" dirty="0">
                <a:solidFill>
                  <a:schemeClr val="accent2">
                    <a:lumMod val="50000"/>
                  </a:schemeClr>
                </a:solidFill>
              </a:rPr>
              <a:t>٢</a:t>
            </a:r>
            <a:r>
              <a:rPr lang="ar-BH" dirty="0"/>
              <a:t> + ٤٩,٤ </a:t>
            </a:r>
            <a:r>
              <a:rPr lang="ar-BH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BH" dirty="0"/>
              <a:t> + ١٢٨,٧</a:t>
            </a:r>
          </a:p>
          <a:p>
            <a:r>
              <a:rPr lang="ar-BH" dirty="0"/>
              <a:t>علمًا بأن </a:t>
            </a:r>
            <a:r>
              <a:rPr lang="ar-BH" dirty="0">
                <a:solidFill>
                  <a:srgbClr val="FF0000"/>
                </a:solidFill>
              </a:rPr>
              <a:t>ع</a:t>
            </a:r>
            <a:r>
              <a:rPr lang="ar-BH" dirty="0"/>
              <a:t> تمثّل عدد الأجهزة التي يتم بيعها بالملايين، </a:t>
            </a:r>
            <a:r>
              <a:rPr lang="ar-BH" dirty="0">
                <a:solidFill>
                  <a:schemeClr val="accent2">
                    <a:lumMod val="50000"/>
                  </a:schemeClr>
                </a:solidFill>
              </a:rPr>
              <a:t>ن</a:t>
            </a:r>
            <a:r>
              <a:rPr lang="ar-BH" dirty="0"/>
              <a:t> تمثّل عدد السنوات منذ عام ٢٠١١ م.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A5F85FF-5228-4D1B-BF22-6D14FB9A29D6}"/>
              </a:ext>
            </a:extLst>
          </p:cNvPr>
          <p:cNvSpPr/>
          <p:nvPr/>
        </p:nvSpPr>
        <p:spPr>
          <a:xfrm>
            <a:off x="6188013" y="3973656"/>
            <a:ext cx="360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ما قيمة ن للعام ٢٠١٣ م؟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xmlns="" id="{17340611-51D4-435A-B1EF-FF3E23F7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656" y="3973656"/>
            <a:ext cx="261412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2013 – 2011 =  2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C860DA-3F38-4138-9C9A-75BC348447C0}"/>
              </a:ext>
            </a:extLst>
          </p:cNvPr>
          <p:cNvSpPr/>
          <p:nvPr/>
        </p:nvSpPr>
        <p:spPr>
          <a:xfrm>
            <a:off x="2301058" y="5005285"/>
            <a:ext cx="749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ما عدد وحيدات الحد التي يتكوّن منها التعبير (ع) 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547753-4118-4F9A-884A-C8E937FB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929" y="532114"/>
            <a:ext cx="3671125" cy="22018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Text Box 87">
            <a:extLst>
              <a:ext uri="{FF2B5EF4-FFF2-40B4-BE49-F238E27FC236}">
                <a16:creationId xmlns:a16="http://schemas.microsoft.com/office/drawing/2014/main" xmlns="" id="{6A935586-9319-46D9-B448-F5E0F8AC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929" y="5005285"/>
            <a:ext cx="65172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70C0"/>
                </a:solidFill>
              </a:rPr>
              <a:t>3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xmlns="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00880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xmlns="" id="{5BB463F0-FAD3-443A-A67C-166F942D1369}"/>
              </a:ext>
            </a:extLst>
          </p:cNvPr>
          <p:cNvSpPr txBox="1"/>
          <p:nvPr/>
        </p:nvSpPr>
        <p:spPr>
          <a:xfrm>
            <a:off x="5390275" y="920022"/>
            <a:ext cx="6213929" cy="51448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كثيرة الحدود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وحيدة حد أو مجموع وحيدات حد تسمى كل وحيدة حد منها حد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0"/>
              </a:spcBef>
              <a:defRPr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بعض كثيرات الحدود تحمل أسماءٍ خاصة مثل:</a:t>
            </a:r>
          </a:p>
          <a:p>
            <a:pPr marL="168275" indent="-168275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</a:t>
            </a:r>
          </a:p>
          <a:p>
            <a:pPr marL="168275" indent="-168275" algn="r" rtl="1">
              <a:buFont typeface="Arial" panose="020B0604020202020204" pitchFamily="34" charset="0"/>
              <a:buChar char="•"/>
            </a:pPr>
            <a:endParaRPr lang="ar-BH" sz="2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8275" indent="-168275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(هي مجموع وحيدتي حد في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أبسط صورة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</a:p>
          <a:p>
            <a:pPr marL="168275" indent="-168275" algn="r" rtl="1">
              <a:buFont typeface="Arial" panose="020B0604020202020204" pitchFamily="34" charset="0"/>
              <a:buChar char="•"/>
            </a:pP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8275" indent="-168275" algn="r" rtl="1"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(هي مجموع ثلاث وحيدات حد في </a:t>
            </a:r>
            <a:r>
              <a:rPr lang="ar-BH" sz="2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أبسط صورة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A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xmlns="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كثيرات الحدود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155AB4-7D01-4386-B75B-20750E9F1BF7}"/>
              </a:ext>
            </a:extLst>
          </p:cNvPr>
          <p:cNvGrpSpPr/>
          <p:nvPr/>
        </p:nvGrpSpPr>
        <p:grpSpPr>
          <a:xfrm>
            <a:off x="3777793" y="634270"/>
            <a:ext cx="1678693" cy="2351526"/>
            <a:chOff x="3805503" y="634270"/>
            <a:chExt cx="1678693" cy="2351526"/>
          </a:xfrm>
        </p:grpSpPr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xmlns="" id="{4C53D031-1ACB-4E51-8DF2-8DF39867AAFB}"/>
                </a:ext>
              </a:extLst>
            </p:cNvPr>
            <p:cNvSpPr txBox="1">
              <a:spLocks/>
            </p:cNvSpPr>
            <p:nvPr/>
          </p:nvSpPr>
          <p:spPr>
            <a:xfrm>
              <a:off x="3844212" y="634270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وحيدة الحد</a:t>
              </a:r>
            </a:p>
          </p:txBody>
        </p:sp>
        <p:sp>
          <p:nvSpPr>
            <p:cNvPr id="74" name="عنوان 1">
              <a:extLst>
                <a:ext uri="{FF2B5EF4-FFF2-40B4-BE49-F238E27FC236}">
                  <a16:creationId xmlns:a16="http://schemas.microsoft.com/office/drawing/2014/main" xmlns="" id="{EDAED470-9B30-477D-A83A-6E2C1F3D70DC}"/>
                </a:ext>
              </a:extLst>
            </p:cNvPr>
            <p:cNvSpPr txBox="1">
              <a:spLocks/>
            </p:cNvSpPr>
            <p:nvPr/>
          </p:nvSpPr>
          <p:spPr>
            <a:xfrm>
              <a:off x="4432330" y="1205774"/>
              <a:ext cx="622190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75" name="عنوان 1">
              <a:extLst>
                <a:ext uri="{FF2B5EF4-FFF2-40B4-BE49-F238E27FC236}">
                  <a16:creationId xmlns:a16="http://schemas.microsoft.com/office/drawing/2014/main" xmlns="" id="{64AC600B-65A1-497E-A89A-DC0B1D9D39DF}"/>
                </a:ext>
              </a:extLst>
            </p:cNvPr>
            <p:cNvSpPr txBox="1">
              <a:spLocks/>
            </p:cNvSpPr>
            <p:nvPr/>
          </p:nvSpPr>
          <p:spPr>
            <a:xfrm>
              <a:off x="4264657" y="1798064"/>
              <a:ext cx="95753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 س</a:t>
              </a:r>
            </a:p>
          </p:txBody>
        </p:sp>
        <p:sp>
          <p:nvSpPr>
            <p:cNvPr id="76" name="عنوان 1">
              <a:extLst>
                <a:ext uri="{FF2B5EF4-FFF2-40B4-BE49-F238E27FC236}">
                  <a16:creationId xmlns:a16="http://schemas.microsoft.com/office/drawing/2014/main" xmlns="" id="{130A6959-348A-4C5F-99A0-087B4E51EBBA}"/>
                </a:ext>
              </a:extLst>
            </p:cNvPr>
            <p:cNvSpPr txBox="1">
              <a:spLocks/>
            </p:cNvSpPr>
            <p:nvPr/>
          </p:nvSpPr>
          <p:spPr>
            <a:xfrm>
              <a:off x="3928252" y="2390354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SA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ب  </a:t>
              </a:r>
              <a:r>
                <a:rPr lang="ar-BH" sz="2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</a:t>
              </a:r>
              <a:r>
                <a:rPr lang="ar-BH" sz="2400" baseline="300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SA" sz="2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r>
                <a:rPr kumimoji="0" lang="ar-BH" sz="24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ar-SA" sz="3300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025F340-6E09-43FF-B067-12BE6258E438}"/>
                </a:ext>
              </a:extLst>
            </p:cNvPr>
            <p:cNvSpPr/>
            <p:nvPr/>
          </p:nvSpPr>
          <p:spPr>
            <a:xfrm>
              <a:off x="3805503" y="634270"/>
              <a:ext cx="1678693" cy="235152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28148CA-48AF-4A9D-BDE0-FB750F0447C2}"/>
              </a:ext>
            </a:extLst>
          </p:cNvPr>
          <p:cNvGrpSpPr/>
          <p:nvPr/>
        </p:nvGrpSpPr>
        <p:grpSpPr>
          <a:xfrm>
            <a:off x="1948995" y="634270"/>
            <a:ext cx="1678693" cy="2351526"/>
            <a:chOff x="3805503" y="634270"/>
            <a:chExt cx="1678693" cy="2351526"/>
          </a:xfrm>
        </p:grpSpPr>
        <p:sp>
          <p:nvSpPr>
            <p:cNvPr id="78" name="عنوان 1">
              <a:extLst>
                <a:ext uri="{FF2B5EF4-FFF2-40B4-BE49-F238E27FC236}">
                  <a16:creationId xmlns:a16="http://schemas.microsoft.com/office/drawing/2014/main" xmlns="" id="{3F7B80F8-99B9-48D5-8AF8-EBB3BC2D5DAB}"/>
                </a:ext>
              </a:extLst>
            </p:cNvPr>
            <p:cNvSpPr txBox="1">
              <a:spLocks/>
            </p:cNvSpPr>
            <p:nvPr/>
          </p:nvSpPr>
          <p:spPr>
            <a:xfrm>
              <a:off x="3844212" y="634270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ثنائية</a:t>
              </a:r>
              <a:r>
                <a:rPr kumimoji="0" lang="ar-SA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الحد</a:t>
              </a:r>
            </a:p>
          </p:txBody>
        </p:sp>
        <p:sp>
          <p:nvSpPr>
            <p:cNvPr id="79" name="عنوان 1">
              <a:extLst>
                <a:ext uri="{FF2B5EF4-FFF2-40B4-BE49-F238E27FC236}">
                  <a16:creationId xmlns:a16="http://schemas.microsoft.com/office/drawing/2014/main" xmlns="" id="{2EE1FD94-7CF6-4350-B019-DF6DAC07B1DB}"/>
                </a:ext>
              </a:extLst>
            </p:cNvPr>
            <p:cNvSpPr txBox="1">
              <a:spLocks/>
            </p:cNvSpPr>
            <p:nvPr/>
          </p:nvSpPr>
          <p:spPr>
            <a:xfrm>
              <a:off x="4133961" y="1205774"/>
              <a:ext cx="1231653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>
              <a:defPPr>
                <a:defRPr lang="en-US"/>
              </a:defPPr>
              <a:lvl1pPr marR="0" lvl="0" indent="0" algn="ctr" rtl="1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SA" dirty="0"/>
                <a:t>س</a:t>
              </a:r>
              <a:r>
                <a:rPr lang="ar-SA" baseline="30000" dirty="0"/>
                <a:t>2</a:t>
              </a:r>
              <a:r>
                <a:rPr lang="ar-SA" dirty="0"/>
                <a:t> + 4 س</a:t>
              </a:r>
            </a:p>
          </p:txBody>
        </p:sp>
        <p:sp>
          <p:nvSpPr>
            <p:cNvPr id="80" name="عنوان 1">
              <a:extLst>
                <a:ext uri="{FF2B5EF4-FFF2-40B4-BE49-F238E27FC236}">
                  <a16:creationId xmlns:a16="http://schemas.microsoft.com/office/drawing/2014/main" xmlns="" id="{FC99A08E-FD94-4623-9AD1-56B55285050F}"/>
                </a:ext>
              </a:extLst>
            </p:cNvPr>
            <p:cNvSpPr txBox="1">
              <a:spLocks/>
            </p:cNvSpPr>
            <p:nvPr/>
          </p:nvSpPr>
          <p:spPr>
            <a:xfrm>
              <a:off x="4264657" y="1798064"/>
              <a:ext cx="95753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4س – 5</a:t>
              </a:r>
              <a:endPara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1" name="عنوان 1">
              <a:extLst>
                <a:ext uri="{FF2B5EF4-FFF2-40B4-BE49-F238E27FC236}">
                  <a16:creationId xmlns:a16="http://schemas.microsoft.com/office/drawing/2014/main" xmlns="" id="{813F47B7-FD36-433F-815A-AB6F446AFC1E}"/>
                </a:ext>
              </a:extLst>
            </p:cNvPr>
            <p:cNvSpPr txBox="1">
              <a:spLocks/>
            </p:cNvSpPr>
            <p:nvPr/>
          </p:nvSpPr>
          <p:spPr>
            <a:xfrm>
              <a:off x="3928252" y="2390354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2س ص + ل ع</a:t>
              </a:r>
              <a:endParaRPr kumimoji="0" lang="ar-SA" sz="3300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91B5ADED-5529-443F-8C25-58301AC08CFE}"/>
                </a:ext>
              </a:extLst>
            </p:cNvPr>
            <p:cNvSpPr/>
            <p:nvPr/>
          </p:nvSpPr>
          <p:spPr>
            <a:xfrm>
              <a:off x="3805503" y="634270"/>
              <a:ext cx="1678693" cy="235152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94764F3-1932-4C95-AC79-E9245F4F4946}"/>
              </a:ext>
            </a:extLst>
          </p:cNvPr>
          <p:cNvGrpSpPr/>
          <p:nvPr/>
        </p:nvGrpSpPr>
        <p:grpSpPr>
          <a:xfrm>
            <a:off x="139606" y="634270"/>
            <a:ext cx="1678693" cy="2351526"/>
            <a:chOff x="3805503" y="634270"/>
            <a:chExt cx="1678693" cy="2351526"/>
          </a:xfrm>
        </p:grpSpPr>
        <p:sp>
          <p:nvSpPr>
            <p:cNvPr id="84" name="عنوان 1">
              <a:extLst>
                <a:ext uri="{FF2B5EF4-FFF2-40B4-BE49-F238E27FC236}">
                  <a16:creationId xmlns:a16="http://schemas.microsoft.com/office/drawing/2014/main" xmlns="" id="{ADA751C4-3532-47F9-85FB-493FD1872C48}"/>
                </a:ext>
              </a:extLst>
            </p:cNvPr>
            <p:cNvSpPr txBox="1">
              <a:spLocks/>
            </p:cNvSpPr>
            <p:nvPr/>
          </p:nvSpPr>
          <p:spPr>
            <a:xfrm>
              <a:off x="3844212" y="634270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ثلاثية</a:t>
              </a:r>
              <a:r>
                <a:rPr kumimoji="0" lang="ar-SA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حد</a:t>
              </a:r>
              <a:r>
                <a:rPr kumimoji="0" lang="ar-BH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ود</a:t>
              </a:r>
              <a:endPara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xmlns="" id="{DD52F651-6039-4C69-A07D-29F71A06226A}"/>
                </a:ext>
              </a:extLst>
            </p:cNvPr>
            <p:cNvSpPr txBox="1">
              <a:spLocks/>
            </p:cNvSpPr>
            <p:nvPr/>
          </p:nvSpPr>
          <p:spPr>
            <a:xfrm>
              <a:off x="3844211" y="1205774"/>
              <a:ext cx="156011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r>
                <a:rPr kumimoji="0" lang="ar-BH" sz="24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+ 5س +6</a:t>
              </a:r>
              <a:endPara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عنوان 1">
              <a:extLst>
                <a:ext uri="{FF2B5EF4-FFF2-40B4-BE49-F238E27FC236}">
                  <a16:creationId xmlns:a16="http://schemas.microsoft.com/office/drawing/2014/main" xmlns="" id="{586700C8-301F-4966-A895-9F616A609FFB}"/>
                </a:ext>
              </a:extLst>
            </p:cNvPr>
            <p:cNvSpPr txBox="1">
              <a:spLocks/>
            </p:cNvSpPr>
            <p:nvPr/>
          </p:nvSpPr>
          <p:spPr>
            <a:xfrm>
              <a:off x="3937567" y="1810033"/>
              <a:ext cx="146675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75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r>
                <a:rPr kumimoji="0" lang="ar-BH" sz="24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+ س ص – 14 </a:t>
              </a:r>
              <a:endPara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xmlns="" id="{F9EE710C-1AE1-418E-B37B-4F650A0A31E7}"/>
                </a:ext>
              </a:extLst>
            </p:cNvPr>
            <p:cNvSpPr txBox="1">
              <a:spLocks/>
            </p:cNvSpPr>
            <p:nvPr/>
          </p:nvSpPr>
          <p:spPr>
            <a:xfrm>
              <a:off x="3928252" y="2390354"/>
              <a:ext cx="152140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ن</a:t>
              </a:r>
              <a:r>
                <a:rPr kumimoji="0" lang="ar-BH" sz="24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+ ن</a:t>
              </a:r>
              <a:r>
                <a:rPr kumimoji="0" lang="ar-BH" sz="24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kumimoji="0" lang="ar-BH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+ 8</a:t>
              </a:r>
              <a:endParaRPr kumimoji="0" lang="ar-SA" sz="3300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3A56349-C634-4DA0-957D-CC27602981C8}"/>
                </a:ext>
              </a:extLst>
            </p:cNvPr>
            <p:cNvSpPr/>
            <p:nvPr/>
          </p:nvSpPr>
          <p:spPr>
            <a:xfrm>
              <a:off x="3805503" y="634270"/>
              <a:ext cx="1678693" cy="235152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E811272-30F5-4545-8A3C-AAB5D63E214B}"/>
              </a:ext>
            </a:extLst>
          </p:cNvPr>
          <p:cNvSpPr/>
          <p:nvPr/>
        </p:nvSpPr>
        <p:spPr>
          <a:xfrm>
            <a:off x="678875" y="280435"/>
            <a:ext cx="915276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 كل تعبير فيما يأتي كثيرة حدود أم لا، وإذا كان كذلك فصنفه إلى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9" name="جدول 47">
            <a:extLst>
              <a:ext uri="{FF2B5EF4-FFF2-40B4-BE49-F238E27FC236}">
                <a16:creationId xmlns:a16="http://schemas.microsoft.com/office/drawing/2014/main" xmlns="" id="{7342AA04-EADA-4D94-8850-30EF42B4D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95126"/>
              </p:ext>
            </p:extLst>
          </p:nvPr>
        </p:nvGraphicFramePr>
        <p:xfrm>
          <a:off x="1804567" y="1494619"/>
          <a:ext cx="8215371" cy="42995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243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645">
                  <a:extLst>
                    <a:ext uri="{9D8B030D-6E8A-4147-A177-3AD203B41FA5}">
                      <a16:colId xmlns:a16="http://schemas.microsoft.com/office/drawing/2014/main" xmlns="" val="1180963836"/>
                    </a:ext>
                  </a:extLst>
                </a:gridCol>
                <a:gridCol w="2602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240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التعبير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كثيرة حدود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التصنيف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</a:t>
                      </a:r>
                      <a:endParaRPr lang="ar-SA" sz="3600" b="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488641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ص – 5 س ع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-6.5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 أ </a:t>
                      </a:r>
                      <a:r>
                        <a:rPr lang="ar-BH" sz="3600" b="0" spc="-10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SA" sz="3600" b="0" spc="-10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+ 9 ب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1" name="عنوان 1">
            <a:extLst>
              <a:ext uri="{FF2B5EF4-FFF2-40B4-BE49-F238E27FC236}">
                <a16:creationId xmlns:a16="http://schemas.microsoft.com/office/drawing/2014/main" xmlns="" id="{B2E3EF28-42D0-4E04-896B-9DBDE0CA4A33}"/>
              </a:ext>
            </a:extLst>
          </p:cNvPr>
          <p:cNvSpPr txBox="1">
            <a:spLocks/>
          </p:cNvSpPr>
          <p:nvPr/>
        </p:nvSpPr>
        <p:spPr>
          <a:xfrm>
            <a:off x="4519211" y="3059464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45" name="عنوان 1">
            <a:extLst>
              <a:ext uri="{FF2B5EF4-FFF2-40B4-BE49-F238E27FC236}">
                <a16:creationId xmlns:a16="http://schemas.microsoft.com/office/drawing/2014/main" xmlns="" id="{430E3D79-2CD7-4D46-AE24-793EF058E30A}"/>
              </a:ext>
            </a:extLst>
          </p:cNvPr>
          <p:cNvSpPr txBox="1">
            <a:spLocks/>
          </p:cNvSpPr>
          <p:nvPr/>
        </p:nvSpPr>
        <p:spPr>
          <a:xfrm>
            <a:off x="4519211" y="4059596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46" name="عنوان 1">
            <a:extLst>
              <a:ext uri="{FF2B5EF4-FFF2-40B4-BE49-F238E27FC236}">
                <a16:creationId xmlns:a16="http://schemas.microsoft.com/office/drawing/2014/main" xmlns="" id="{E5A6BEE1-6D5D-4ED7-8C7A-C7A1B20595F4}"/>
              </a:ext>
            </a:extLst>
          </p:cNvPr>
          <p:cNvSpPr txBox="1">
            <a:spLocks/>
          </p:cNvSpPr>
          <p:nvPr/>
        </p:nvSpPr>
        <p:spPr>
          <a:xfrm>
            <a:off x="4519211" y="5059728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</p:txBody>
      </p:sp>
      <p:sp>
        <p:nvSpPr>
          <p:cNvPr id="49" name="عنوان 1">
            <a:extLst>
              <a:ext uri="{FF2B5EF4-FFF2-40B4-BE49-F238E27FC236}">
                <a16:creationId xmlns:a16="http://schemas.microsoft.com/office/drawing/2014/main" xmlns="" id="{B3E49B3F-3531-4534-AAB2-452A1E5D4977}"/>
              </a:ext>
            </a:extLst>
          </p:cNvPr>
          <p:cNvSpPr txBox="1">
            <a:spLocks/>
          </p:cNvSpPr>
          <p:nvPr/>
        </p:nvSpPr>
        <p:spPr>
          <a:xfrm>
            <a:off x="2018881" y="3059464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4D906C5C-8BEB-498A-8A65-0269B9AABE9A}"/>
              </a:ext>
            </a:extLst>
          </p:cNvPr>
          <p:cNvSpPr txBox="1">
            <a:spLocks/>
          </p:cNvSpPr>
          <p:nvPr/>
        </p:nvSpPr>
        <p:spPr>
          <a:xfrm>
            <a:off x="2018881" y="4059596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عنوان 1">
            <a:extLst>
              <a:ext uri="{FF2B5EF4-FFF2-40B4-BE49-F238E27FC236}">
                <a16:creationId xmlns:a16="http://schemas.microsoft.com/office/drawing/2014/main" xmlns="" id="{3FD5671D-05B6-4B0E-96EB-66410C05830E}"/>
              </a:ext>
            </a:extLst>
          </p:cNvPr>
          <p:cNvSpPr txBox="1">
            <a:spLocks/>
          </p:cNvSpPr>
          <p:nvPr/>
        </p:nvSpPr>
        <p:spPr>
          <a:xfrm>
            <a:off x="2018881" y="5059728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</a:t>
            </a:r>
          </a:p>
        </p:txBody>
      </p:sp>
      <p:sp>
        <p:nvSpPr>
          <p:cNvPr id="58" name="مستطيل مستدير الزوايا 56">
            <a:extLst>
              <a:ext uri="{FF2B5EF4-FFF2-40B4-BE49-F238E27FC236}">
                <a16:creationId xmlns:a16="http://schemas.microsoft.com/office/drawing/2014/main" xmlns="" id="{AEC67FA8-022A-4F22-8D22-7A498E346C62}"/>
              </a:ext>
            </a:extLst>
          </p:cNvPr>
          <p:cNvSpPr/>
          <p:nvPr/>
        </p:nvSpPr>
        <p:spPr>
          <a:xfrm>
            <a:off x="1343614" y="5699632"/>
            <a:ext cx="7663399" cy="57150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تتضمن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متغير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أسه سالب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وبالتالي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ليس كثيرة حدود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44B5BB7-2547-4C0A-A85E-2D0F5362989A}"/>
              </a:ext>
            </a:extLst>
          </p:cNvPr>
          <p:cNvSpPr/>
          <p:nvPr/>
        </p:nvSpPr>
        <p:spPr>
          <a:xfrm>
            <a:off x="8674061" y="3077025"/>
            <a:ext cx="71020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4DC4466-6F70-4D74-B9D1-9D634608A71A}"/>
              </a:ext>
            </a:extLst>
          </p:cNvPr>
          <p:cNvSpPr/>
          <p:nvPr/>
        </p:nvSpPr>
        <p:spPr>
          <a:xfrm>
            <a:off x="7390505" y="3077025"/>
            <a:ext cx="1235246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xmlns="" id="{41E7885D-E931-4D17-B828-47DC903CC4ED}"/>
              </a:ext>
            </a:extLst>
          </p:cNvPr>
          <p:cNvSpPr txBox="1">
            <a:spLocks/>
          </p:cNvSpPr>
          <p:nvPr/>
        </p:nvSpPr>
        <p:spPr>
          <a:xfrm>
            <a:off x="8625750" y="3490825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xmlns="" id="{5064CFEC-D16A-42AC-86A8-70EC8C8B05A4}"/>
              </a:ext>
            </a:extLst>
          </p:cNvPr>
          <p:cNvSpPr txBox="1">
            <a:spLocks/>
          </p:cNvSpPr>
          <p:nvPr/>
        </p:nvSpPr>
        <p:spPr>
          <a:xfrm>
            <a:off x="7524755" y="3488563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D8CA906-3B3C-489B-8AA7-9978D99C007F}"/>
              </a:ext>
            </a:extLst>
          </p:cNvPr>
          <p:cNvSpPr/>
          <p:nvPr/>
        </p:nvSpPr>
        <p:spPr>
          <a:xfrm>
            <a:off x="8037413" y="4048726"/>
            <a:ext cx="71020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عنوان 1">
            <a:extLst>
              <a:ext uri="{FF2B5EF4-FFF2-40B4-BE49-F238E27FC236}">
                <a16:creationId xmlns:a16="http://schemas.microsoft.com/office/drawing/2014/main" xmlns="" id="{58AED3E0-4F1E-472A-9734-5C99406D23A2}"/>
              </a:ext>
            </a:extLst>
          </p:cNvPr>
          <p:cNvSpPr txBox="1">
            <a:spLocks/>
          </p:cNvSpPr>
          <p:nvPr/>
        </p:nvSpPr>
        <p:spPr>
          <a:xfrm>
            <a:off x="7989102" y="4434533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7B9D62-D1FA-4551-8A57-6B9F54255B4B}"/>
              </a:ext>
            </a:extLst>
          </p:cNvPr>
          <p:cNvSpPr/>
          <p:nvPr/>
        </p:nvSpPr>
        <p:spPr>
          <a:xfrm>
            <a:off x="8485471" y="5005487"/>
            <a:ext cx="71020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عنوان 1">
            <a:extLst>
              <a:ext uri="{FF2B5EF4-FFF2-40B4-BE49-F238E27FC236}">
                <a16:creationId xmlns:a16="http://schemas.microsoft.com/office/drawing/2014/main" xmlns="" id="{DEAC0AEE-20D2-47B7-B056-B3AEE061F104}"/>
              </a:ext>
            </a:extLst>
          </p:cNvPr>
          <p:cNvSpPr txBox="1">
            <a:spLocks/>
          </p:cNvSpPr>
          <p:nvPr/>
        </p:nvSpPr>
        <p:spPr>
          <a:xfrm>
            <a:off x="8304910" y="5391294"/>
            <a:ext cx="1409239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ليست 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9" grpId="0" animBg="1"/>
      <p:bldP spid="50" grpId="0"/>
      <p:bldP spid="51" grpId="0"/>
      <p:bldP spid="58" grpId="0" animBg="1"/>
      <p:bldP spid="25" grpId="0" animBg="1"/>
      <p:bldP spid="26" grpId="0" animBg="1"/>
      <p:bldP spid="27" grpId="0"/>
      <p:bldP spid="27" grpId="1"/>
      <p:bldP spid="28" grpId="0"/>
      <p:bldP spid="28" grpId="1"/>
      <p:bldP spid="29" grpId="0" animBg="1"/>
      <p:bldP spid="30" grpId="0"/>
      <p:bldP spid="30" grpId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C2151E5-124A-4C51-BC42-E04BAB36F789}"/>
              </a:ext>
            </a:extLst>
          </p:cNvPr>
          <p:cNvCxnSpPr>
            <a:cxnSpLocks/>
          </p:cNvCxnSpPr>
          <p:nvPr/>
        </p:nvCxnSpPr>
        <p:spPr>
          <a:xfrm flipH="1">
            <a:off x="7498080" y="3328276"/>
            <a:ext cx="1639415" cy="0"/>
          </a:xfrm>
          <a:prstGeom prst="line">
            <a:avLst/>
          </a:prstGeom>
          <a:ln w="508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xmlns="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E811272-30F5-4545-8A3C-AAB5D63E214B}"/>
              </a:ext>
            </a:extLst>
          </p:cNvPr>
          <p:cNvSpPr/>
          <p:nvPr/>
        </p:nvSpPr>
        <p:spPr>
          <a:xfrm>
            <a:off x="678875" y="280435"/>
            <a:ext cx="915276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 كل تعبير فيما يأتي كثيرة حدود أم لا، وإذا كان كذلك فصنفه إلى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9" name="جدول 47">
            <a:extLst>
              <a:ext uri="{FF2B5EF4-FFF2-40B4-BE49-F238E27FC236}">
                <a16:creationId xmlns:a16="http://schemas.microsoft.com/office/drawing/2014/main" xmlns="" id="{7342AA04-EADA-4D94-8850-30EF42B4D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9519"/>
              </p:ext>
            </p:extLst>
          </p:nvPr>
        </p:nvGraphicFramePr>
        <p:xfrm>
          <a:off x="1804567" y="1494619"/>
          <a:ext cx="8215371" cy="42995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243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645">
                  <a:extLst>
                    <a:ext uri="{9D8B030D-6E8A-4147-A177-3AD203B41FA5}">
                      <a16:colId xmlns:a16="http://schemas.microsoft.com/office/drawing/2014/main" xmlns="" val="1180963836"/>
                    </a:ext>
                  </a:extLst>
                </a:gridCol>
                <a:gridCol w="2602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240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التعبير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كثيرة حدود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التصنيف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</a:t>
                      </a:r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</a:t>
                      </a:r>
                      <a:endParaRPr lang="ar-SA" sz="3600" b="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488641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endParaRPr lang="ar-SA" sz="36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r>
                        <a:rPr lang="ar-BH" sz="3600" b="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  </a:t>
                      </a:r>
                      <a:r>
                        <a:rPr lang="ar-BH" sz="36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+2س ص </a:t>
                      </a:r>
                      <a:r>
                        <a:rPr lang="ar-BH" sz="3600" b="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-7</a:t>
                      </a:r>
                      <a:endParaRPr lang="ar-SA" sz="36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endParaRPr lang="ar-SA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rtl="1"/>
                      <a:endParaRPr lang="ar-SA" sz="3600" b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6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1" name="عنوان 1">
            <a:extLst>
              <a:ext uri="{FF2B5EF4-FFF2-40B4-BE49-F238E27FC236}">
                <a16:creationId xmlns:a16="http://schemas.microsoft.com/office/drawing/2014/main" xmlns="" id="{B2E3EF28-42D0-4E04-896B-9DBDE0CA4A33}"/>
              </a:ext>
            </a:extLst>
          </p:cNvPr>
          <p:cNvSpPr txBox="1">
            <a:spLocks/>
          </p:cNvSpPr>
          <p:nvPr/>
        </p:nvSpPr>
        <p:spPr>
          <a:xfrm>
            <a:off x="4519211" y="3059464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45" name="عنوان 1">
            <a:extLst>
              <a:ext uri="{FF2B5EF4-FFF2-40B4-BE49-F238E27FC236}">
                <a16:creationId xmlns:a16="http://schemas.microsoft.com/office/drawing/2014/main" xmlns="" id="{430E3D79-2CD7-4D46-AE24-793EF058E30A}"/>
              </a:ext>
            </a:extLst>
          </p:cNvPr>
          <p:cNvSpPr txBox="1">
            <a:spLocks/>
          </p:cNvSpPr>
          <p:nvPr/>
        </p:nvSpPr>
        <p:spPr>
          <a:xfrm>
            <a:off x="4519211" y="4059596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46" name="عنوان 1">
            <a:extLst>
              <a:ext uri="{FF2B5EF4-FFF2-40B4-BE49-F238E27FC236}">
                <a16:creationId xmlns:a16="http://schemas.microsoft.com/office/drawing/2014/main" xmlns="" id="{E5A6BEE1-6D5D-4ED7-8C7A-C7A1B20595F4}"/>
              </a:ext>
            </a:extLst>
          </p:cNvPr>
          <p:cNvSpPr txBox="1">
            <a:spLocks/>
          </p:cNvSpPr>
          <p:nvPr/>
        </p:nvSpPr>
        <p:spPr>
          <a:xfrm>
            <a:off x="4519211" y="5059728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</p:txBody>
      </p:sp>
      <p:sp>
        <p:nvSpPr>
          <p:cNvPr id="49" name="عنوان 1">
            <a:extLst>
              <a:ext uri="{FF2B5EF4-FFF2-40B4-BE49-F238E27FC236}">
                <a16:creationId xmlns:a16="http://schemas.microsoft.com/office/drawing/2014/main" xmlns="" id="{B3E49B3F-3531-4534-AAB2-452A1E5D4977}"/>
              </a:ext>
            </a:extLst>
          </p:cNvPr>
          <p:cNvSpPr txBox="1">
            <a:spLocks/>
          </p:cNvSpPr>
          <p:nvPr/>
        </p:nvSpPr>
        <p:spPr>
          <a:xfrm>
            <a:off x="2018881" y="3059464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4D906C5C-8BEB-498A-8A65-0269B9AABE9A}"/>
              </a:ext>
            </a:extLst>
          </p:cNvPr>
          <p:cNvSpPr txBox="1">
            <a:spLocks/>
          </p:cNvSpPr>
          <p:nvPr/>
        </p:nvSpPr>
        <p:spPr>
          <a:xfrm>
            <a:off x="2018881" y="4059596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عنوان 1">
            <a:extLst>
              <a:ext uri="{FF2B5EF4-FFF2-40B4-BE49-F238E27FC236}">
                <a16:creationId xmlns:a16="http://schemas.microsoft.com/office/drawing/2014/main" xmlns="" id="{3FD5671D-05B6-4B0E-96EB-66410C05830E}"/>
              </a:ext>
            </a:extLst>
          </p:cNvPr>
          <p:cNvSpPr txBox="1">
            <a:spLocks/>
          </p:cNvSpPr>
          <p:nvPr/>
        </p:nvSpPr>
        <p:spPr>
          <a:xfrm>
            <a:off x="2018881" y="5059728"/>
            <a:ext cx="214314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</a:t>
            </a:r>
          </a:p>
        </p:txBody>
      </p:sp>
      <p:sp>
        <p:nvSpPr>
          <p:cNvPr id="58" name="مستطيل مستدير الزوايا 56">
            <a:extLst>
              <a:ext uri="{FF2B5EF4-FFF2-40B4-BE49-F238E27FC236}">
                <a16:creationId xmlns:a16="http://schemas.microsoft.com/office/drawing/2014/main" xmlns="" id="{AEC67FA8-022A-4F22-8D22-7A498E346C62}"/>
              </a:ext>
            </a:extLst>
          </p:cNvPr>
          <p:cNvSpPr/>
          <p:nvPr/>
        </p:nvSpPr>
        <p:spPr>
          <a:xfrm>
            <a:off x="742583" y="5711976"/>
            <a:ext cx="7503508" cy="57150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تتضمن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متغير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المقام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وبالتالي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ليس كثيرة حدود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D8CA906-3B3C-489B-8AA7-9978D99C007F}"/>
              </a:ext>
            </a:extLst>
          </p:cNvPr>
          <p:cNvSpPr/>
          <p:nvPr/>
        </p:nvSpPr>
        <p:spPr>
          <a:xfrm>
            <a:off x="8981481" y="4043864"/>
            <a:ext cx="573820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عنوان 1">
            <a:extLst>
              <a:ext uri="{FF2B5EF4-FFF2-40B4-BE49-F238E27FC236}">
                <a16:creationId xmlns:a16="http://schemas.microsoft.com/office/drawing/2014/main" xmlns="" id="{58AED3E0-4F1E-472A-9734-5C99406D23A2}"/>
              </a:ext>
            </a:extLst>
          </p:cNvPr>
          <p:cNvSpPr txBox="1">
            <a:spLocks/>
          </p:cNvSpPr>
          <p:nvPr/>
        </p:nvSpPr>
        <p:spPr>
          <a:xfrm>
            <a:off x="8859676" y="4458647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عنوان 1">
            <a:extLst>
              <a:ext uri="{FF2B5EF4-FFF2-40B4-BE49-F238E27FC236}">
                <a16:creationId xmlns:a16="http://schemas.microsoft.com/office/drawing/2014/main" xmlns="" id="{DEAC0AEE-20D2-47B7-B056-B3AEE061F104}"/>
              </a:ext>
            </a:extLst>
          </p:cNvPr>
          <p:cNvSpPr txBox="1">
            <a:spLocks/>
          </p:cNvSpPr>
          <p:nvPr/>
        </p:nvSpPr>
        <p:spPr>
          <a:xfrm>
            <a:off x="8276861" y="5742316"/>
            <a:ext cx="1409239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ليست 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FDC1AC-EA97-47A1-9551-AA6CB0E3AC5B}"/>
              </a:ext>
            </a:extLst>
          </p:cNvPr>
          <p:cNvSpPr/>
          <p:nvPr/>
        </p:nvSpPr>
        <p:spPr>
          <a:xfrm>
            <a:off x="6889915" y="3028742"/>
            <a:ext cx="3126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س</a:t>
            </a:r>
            <a:r>
              <a:rPr lang="ar-SA" sz="36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9CCAAD-EE9E-404C-AC78-E55F4D1E6CCA}"/>
              </a:ext>
            </a:extLst>
          </p:cNvPr>
          <p:cNvSpPr/>
          <p:nvPr/>
        </p:nvSpPr>
        <p:spPr>
          <a:xfrm>
            <a:off x="7366004" y="3029215"/>
            <a:ext cx="156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س + س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3AC3D16-F965-410E-B14B-78E788305D3B}"/>
              </a:ext>
            </a:extLst>
          </p:cNvPr>
          <p:cNvSpPr txBox="1"/>
          <p:nvPr/>
        </p:nvSpPr>
        <p:spPr>
          <a:xfrm rot="20577816">
            <a:off x="1393961" y="4163132"/>
            <a:ext cx="6052136" cy="584775"/>
          </a:xfrm>
          <a:prstGeom prst="homePlate">
            <a:avLst/>
          </a:prstGeom>
          <a:solidFill>
            <a:srgbClr val="FFD966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ليس في أبسط صورة؛ لذا يجب تبسيطه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D3D17CF-8CF8-4AAC-8300-CEDDEE925517}"/>
              </a:ext>
            </a:extLst>
          </p:cNvPr>
          <p:cNvSpPr/>
          <p:nvPr/>
        </p:nvSpPr>
        <p:spPr>
          <a:xfrm>
            <a:off x="7859148" y="2979491"/>
            <a:ext cx="80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44B5BB7-2547-4C0A-A85E-2D0F5362989A}"/>
              </a:ext>
            </a:extLst>
          </p:cNvPr>
          <p:cNvSpPr/>
          <p:nvPr/>
        </p:nvSpPr>
        <p:spPr>
          <a:xfrm>
            <a:off x="9158924" y="3126674"/>
            <a:ext cx="746958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xmlns="" id="{41E7885D-E931-4D17-B828-47DC903CC4ED}"/>
              </a:ext>
            </a:extLst>
          </p:cNvPr>
          <p:cNvSpPr txBox="1">
            <a:spLocks/>
          </p:cNvSpPr>
          <p:nvPr/>
        </p:nvSpPr>
        <p:spPr>
          <a:xfrm>
            <a:off x="9147365" y="3512481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4DC4466-6F70-4D74-B9D1-9D634608A71A}"/>
              </a:ext>
            </a:extLst>
          </p:cNvPr>
          <p:cNvSpPr/>
          <p:nvPr/>
        </p:nvSpPr>
        <p:spPr>
          <a:xfrm>
            <a:off x="7912120" y="3126674"/>
            <a:ext cx="1186227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xmlns="" id="{5064CFEC-D16A-42AC-86A8-70EC8C8B05A4}"/>
              </a:ext>
            </a:extLst>
          </p:cNvPr>
          <p:cNvSpPr txBox="1">
            <a:spLocks/>
          </p:cNvSpPr>
          <p:nvPr/>
        </p:nvSpPr>
        <p:spPr>
          <a:xfrm>
            <a:off x="8046370" y="3510219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F0DD38F9-0571-4BF7-A0D4-C79F482905AB}"/>
              </a:ext>
            </a:extLst>
          </p:cNvPr>
          <p:cNvSpPr/>
          <p:nvPr/>
        </p:nvSpPr>
        <p:spPr>
          <a:xfrm>
            <a:off x="6886069" y="3126674"/>
            <a:ext cx="633747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عنوان 1">
            <a:extLst>
              <a:ext uri="{FF2B5EF4-FFF2-40B4-BE49-F238E27FC236}">
                <a16:creationId xmlns:a16="http://schemas.microsoft.com/office/drawing/2014/main" xmlns="" id="{BABAEA1D-3173-4484-8024-9F3C091FF5A4}"/>
              </a:ext>
            </a:extLst>
          </p:cNvPr>
          <p:cNvSpPr txBox="1">
            <a:spLocks/>
          </p:cNvSpPr>
          <p:nvPr/>
        </p:nvSpPr>
        <p:spPr>
          <a:xfrm>
            <a:off x="6761300" y="3512481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26A99739-A6BA-4D5B-9605-92C8550EA34C}"/>
              </a:ext>
            </a:extLst>
          </p:cNvPr>
          <p:cNvSpPr/>
          <p:nvPr/>
        </p:nvSpPr>
        <p:spPr>
          <a:xfrm>
            <a:off x="7689994" y="4042653"/>
            <a:ext cx="125503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عنوان 1">
            <a:extLst>
              <a:ext uri="{FF2B5EF4-FFF2-40B4-BE49-F238E27FC236}">
                <a16:creationId xmlns:a16="http://schemas.microsoft.com/office/drawing/2014/main" xmlns="" id="{DEE647B0-DD70-44C7-ADB6-B8496BD9614D}"/>
              </a:ext>
            </a:extLst>
          </p:cNvPr>
          <p:cNvSpPr txBox="1">
            <a:spLocks/>
          </p:cNvSpPr>
          <p:nvPr/>
        </p:nvSpPr>
        <p:spPr>
          <a:xfrm>
            <a:off x="8123529" y="4457436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2A1EAF08-C12C-4E40-ABB5-3FD7F9967490}"/>
              </a:ext>
            </a:extLst>
          </p:cNvPr>
          <p:cNvSpPr/>
          <p:nvPr/>
        </p:nvSpPr>
        <p:spPr>
          <a:xfrm>
            <a:off x="7194820" y="4056028"/>
            <a:ext cx="441102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عنوان 1">
            <a:extLst>
              <a:ext uri="{FF2B5EF4-FFF2-40B4-BE49-F238E27FC236}">
                <a16:creationId xmlns:a16="http://schemas.microsoft.com/office/drawing/2014/main" xmlns="" id="{6776500F-6F89-48D4-BA8D-9D55650B981E}"/>
              </a:ext>
            </a:extLst>
          </p:cNvPr>
          <p:cNvSpPr txBox="1">
            <a:spLocks/>
          </p:cNvSpPr>
          <p:nvPr/>
        </p:nvSpPr>
        <p:spPr>
          <a:xfrm>
            <a:off x="6934151" y="4470811"/>
            <a:ext cx="928694" cy="456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مجموعة 102">
            <a:extLst>
              <a:ext uri="{FF2B5EF4-FFF2-40B4-BE49-F238E27FC236}">
                <a16:creationId xmlns:a16="http://schemas.microsoft.com/office/drawing/2014/main" xmlns="" id="{03C9C09D-3F8C-4EC7-8999-DF9E96BAA388}"/>
              </a:ext>
            </a:extLst>
          </p:cNvPr>
          <p:cNvGrpSpPr/>
          <p:nvPr/>
        </p:nvGrpSpPr>
        <p:grpSpPr>
          <a:xfrm>
            <a:off x="7572540" y="4843412"/>
            <a:ext cx="1888724" cy="1111893"/>
            <a:chOff x="1486742" y="1387172"/>
            <a:chExt cx="1888724" cy="1111893"/>
          </a:xfrm>
        </p:grpSpPr>
        <p:sp>
          <p:nvSpPr>
            <p:cNvPr id="48" name="مربع نص 103">
              <a:extLst>
                <a:ext uri="{FF2B5EF4-FFF2-40B4-BE49-F238E27FC236}">
                  <a16:creationId xmlns:a16="http://schemas.microsoft.com/office/drawing/2014/main" xmlns="" id="{3C9D501D-7D35-4347-A3AA-E1CB08EC360A}"/>
                </a:ext>
              </a:extLst>
            </p:cNvPr>
            <p:cNvSpPr txBox="1"/>
            <p:nvPr/>
          </p:nvSpPr>
          <p:spPr>
            <a:xfrm>
              <a:off x="1486742" y="1387172"/>
              <a:ext cx="188872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14د</a:t>
              </a:r>
              <a:r>
                <a:rPr lang="ar-BH" sz="3600" spc="-200" baseline="30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SA" sz="3600" spc="-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spc="-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+  19و</a:t>
              </a:r>
              <a:r>
                <a:rPr lang="ar-BH" sz="3600" spc="-200" baseline="30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3600" spc="-200" baseline="30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مربع نص 104">
              <a:extLst>
                <a:ext uri="{FF2B5EF4-FFF2-40B4-BE49-F238E27FC236}">
                  <a16:creationId xmlns:a16="http://schemas.microsoft.com/office/drawing/2014/main" xmlns="" id="{E3E8D1B5-79FF-4DAC-97C5-3574306C8DAF}"/>
                </a:ext>
              </a:extLst>
            </p:cNvPr>
            <p:cNvSpPr txBox="1"/>
            <p:nvPr/>
          </p:nvSpPr>
          <p:spPr>
            <a:xfrm>
              <a:off x="1771668" y="1852734"/>
              <a:ext cx="142826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BH" sz="3600" spc="-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5 د</a:t>
              </a:r>
              <a:r>
                <a:rPr lang="ar-BH" sz="3600" spc="-200" baseline="30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3" name="رابط مستقيم 105">
              <a:extLst>
                <a:ext uri="{FF2B5EF4-FFF2-40B4-BE49-F238E27FC236}">
                  <a16:creationId xmlns:a16="http://schemas.microsoft.com/office/drawing/2014/main" xmlns="" id="{A4765BC5-CDD2-4D0A-B649-EEFEEECFFA96}"/>
                </a:ext>
              </a:extLst>
            </p:cNvPr>
            <p:cNvCxnSpPr/>
            <p:nvPr/>
          </p:nvCxnSpPr>
          <p:spPr>
            <a:xfrm rot="10800000">
              <a:off x="1878312" y="1900226"/>
              <a:ext cx="148639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7B9D62-D1FA-4551-8A57-6B9F54255B4B}"/>
              </a:ext>
            </a:extLst>
          </p:cNvPr>
          <p:cNvSpPr/>
          <p:nvPr/>
        </p:nvSpPr>
        <p:spPr>
          <a:xfrm>
            <a:off x="8236269" y="5327292"/>
            <a:ext cx="710205" cy="4336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9" grpId="0" animBg="1"/>
      <p:bldP spid="50" grpId="0"/>
      <p:bldP spid="51" grpId="0"/>
      <p:bldP spid="58" grpId="0" animBg="1"/>
      <p:bldP spid="29" grpId="0" animBg="1"/>
      <p:bldP spid="30" grpId="0"/>
      <p:bldP spid="30" grpId="1"/>
      <p:bldP spid="32" grpId="0"/>
      <p:bldP spid="9" grpId="0"/>
      <p:bldP spid="34" grpId="0" animBg="1"/>
      <p:bldP spid="34" grpId="1" animBg="1"/>
      <p:bldP spid="35" grpId="0"/>
      <p:bldP spid="25" grpId="0" animBg="1"/>
      <p:bldP spid="27" grpId="0"/>
      <p:bldP spid="27" grpId="1"/>
      <p:bldP spid="26" grpId="0" animBg="1"/>
      <p:bldP spid="28" grpId="0"/>
      <p:bldP spid="28" grpId="1"/>
      <p:bldP spid="36" grpId="0" animBg="1"/>
      <p:bldP spid="37" grpId="0"/>
      <p:bldP spid="37" grpId="1"/>
      <p:bldP spid="38" grpId="0" animBg="1"/>
      <p:bldP spid="40" grpId="0"/>
      <p:bldP spid="40" grpId="1"/>
      <p:bldP spid="42" grpId="0" animBg="1"/>
      <p:bldP spid="43" grpId="0"/>
      <p:bldP spid="43" grpId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xmlns="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xmlns="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F8BFFD85-C3C5-4975-AD55-9BC6275413B0}"/>
              </a:ext>
            </a:extLst>
          </p:cNvPr>
          <p:cNvSpPr/>
          <p:nvPr/>
        </p:nvSpPr>
        <p:spPr>
          <a:xfrm>
            <a:off x="678875" y="280435"/>
            <a:ext cx="915276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 كل تعبير فيما يأتي كثيرة حدود أم لا، وإذا كان كذلك فصنفه إلى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CA4900A-BD1A-4ADC-AD41-F3977821F294}"/>
              </a:ext>
            </a:extLst>
          </p:cNvPr>
          <p:cNvSpPr txBox="1"/>
          <p:nvPr/>
        </p:nvSpPr>
        <p:spPr>
          <a:xfrm>
            <a:off x="1252605" y="1556540"/>
            <a:ext cx="85790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1) س    ................      ............................................   </a:t>
            </a:r>
            <a:endParaRPr lang="en-US" alt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1DBE37EC-64C7-41AC-B71A-E1CEA70AEE84}"/>
              </a:ext>
            </a:extLst>
          </p:cNvPr>
          <p:cNvSpPr txBox="1"/>
          <p:nvPr/>
        </p:nvSpPr>
        <p:spPr>
          <a:xfrm>
            <a:off x="501039" y="2807816"/>
            <a:ext cx="93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2) </a:t>
            </a:r>
            <a:r>
              <a:rPr lang="ar-BH" dirty="0"/>
              <a:t>-3 ص</a:t>
            </a:r>
            <a:r>
              <a:rPr lang="ar-BH" baseline="30000" dirty="0"/>
              <a:t>٢</a:t>
            </a:r>
            <a:r>
              <a:rPr lang="ar-BH" dirty="0"/>
              <a:t> – ٢ص + ٤ص – 1 </a:t>
            </a:r>
            <a:r>
              <a:rPr lang="ar-BH" altLang="en-US" dirty="0"/>
              <a:t>    ................      ............................................   </a:t>
            </a:r>
            <a:endParaRPr lang="en-US" alt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6CB166D-9009-4773-A551-B176BAA7DC11}"/>
              </a:ext>
            </a:extLst>
          </p:cNvPr>
          <p:cNvSpPr txBox="1"/>
          <p:nvPr/>
        </p:nvSpPr>
        <p:spPr>
          <a:xfrm>
            <a:off x="501039" y="4055719"/>
            <a:ext cx="93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3) ه</a:t>
            </a:r>
            <a:r>
              <a:rPr lang="ar-BH" dirty="0"/>
              <a:t> ع + 6 ل – ك</a:t>
            </a:r>
            <a:r>
              <a:rPr lang="ar-BH" baseline="30000" dirty="0"/>
              <a:t>-1</a:t>
            </a:r>
            <a:r>
              <a:rPr lang="ar-BH" dirty="0"/>
              <a:t> </a:t>
            </a:r>
            <a:r>
              <a:rPr lang="ar-BH" altLang="en-US" dirty="0"/>
              <a:t>    ................      ............................................   </a:t>
            </a:r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77E711-6974-4176-99FE-4A275C156E66}"/>
              </a:ext>
            </a:extLst>
          </p:cNvPr>
          <p:cNvSpPr txBox="1"/>
          <p:nvPr/>
        </p:nvSpPr>
        <p:spPr>
          <a:xfrm>
            <a:off x="501039" y="5301460"/>
            <a:ext cx="93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4) 5</a:t>
            </a:r>
            <a:r>
              <a:rPr lang="ar-BH" dirty="0"/>
              <a:t>ر س + ٧ ن ف ك </a:t>
            </a:r>
            <a:r>
              <a:rPr lang="ar-BH" altLang="en-US" dirty="0"/>
              <a:t>    ................      ............................................   </a:t>
            </a:r>
            <a:endParaRPr lang="en-US" altLang="en-US" dirty="0"/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xmlns="" id="{15D7577D-1C4C-44DF-856F-B801378DCA01}"/>
              </a:ext>
            </a:extLst>
          </p:cNvPr>
          <p:cNvSpPr txBox="1">
            <a:spLocks/>
          </p:cNvSpPr>
          <p:nvPr/>
        </p:nvSpPr>
        <p:spPr>
          <a:xfrm>
            <a:off x="5197555" y="1410997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xmlns="" id="{8338A587-0317-4DAA-8525-3666DBD4D04E}"/>
              </a:ext>
            </a:extLst>
          </p:cNvPr>
          <p:cNvSpPr txBox="1">
            <a:spLocks/>
          </p:cNvSpPr>
          <p:nvPr/>
        </p:nvSpPr>
        <p:spPr>
          <a:xfrm>
            <a:off x="7420290" y="1410997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xmlns="" id="{7D4401B5-AC2E-43CD-AD60-55ABBEE3A79C}"/>
              </a:ext>
            </a:extLst>
          </p:cNvPr>
          <p:cNvSpPr txBox="1">
            <a:spLocks/>
          </p:cNvSpPr>
          <p:nvPr/>
        </p:nvSpPr>
        <p:spPr>
          <a:xfrm>
            <a:off x="1562912" y="2624492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xmlns="" id="{4B424A82-7EE2-48E6-A5C8-20719C1A01FD}"/>
              </a:ext>
            </a:extLst>
          </p:cNvPr>
          <p:cNvSpPr txBox="1">
            <a:spLocks/>
          </p:cNvSpPr>
          <p:nvPr/>
        </p:nvSpPr>
        <p:spPr>
          <a:xfrm>
            <a:off x="4443613" y="2678044"/>
            <a:ext cx="1163114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xmlns="" id="{342FB8C1-BB10-440C-BDE2-33CC1A96B36D}"/>
              </a:ext>
            </a:extLst>
          </p:cNvPr>
          <p:cNvSpPr txBox="1">
            <a:spLocks/>
          </p:cNvSpPr>
          <p:nvPr/>
        </p:nvSpPr>
        <p:spPr>
          <a:xfrm>
            <a:off x="3138813" y="3934312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xmlns="" id="{F9C77665-3840-400D-AFB0-7F7FDE16034E}"/>
              </a:ext>
            </a:extLst>
          </p:cNvPr>
          <p:cNvSpPr txBox="1">
            <a:spLocks/>
          </p:cNvSpPr>
          <p:nvPr/>
        </p:nvSpPr>
        <p:spPr>
          <a:xfrm>
            <a:off x="5753594" y="3886117"/>
            <a:ext cx="987820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xmlns="" id="{1BF9D2DC-4FA6-4731-BC7A-351326751755}"/>
              </a:ext>
            </a:extLst>
          </p:cNvPr>
          <p:cNvSpPr txBox="1">
            <a:spLocks/>
          </p:cNvSpPr>
          <p:nvPr/>
        </p:nvSpPr>
        <p:spPr>
          <a:xfrm>
            <a:off x="2544694" y="5144768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xmlns="" id="{35F5C86C-602C-43F8-805A-E1BBD60EE55D}"/>
              </a:ext>
            </a:extLst>
          </p:cNvPr>
          <p:cNvSpPr txBox="1">
            <a:spLocks/>
          </p:cNvSpPr>
          <p:nvPr/>
        </p:nvSpPr>
        <p:spPr>
          <a:xfrm>
            <a:off x="5275464" y="5144768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6517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xmlns="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:a16="http://schemas.microsoft.com/office/drawing/2014/main" xmlns="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F8BFFD85-C3C5-4975-AD55-9BC6275413B0}"/>
              </a:ext>
            </a:extLst>
          </p:cNvPr>
          <p:cNvSpPr/>
          <p:nvPr/>
        </p:nvSpPr>
        <p:spPr>
          <a:xfrm>
            <a:off x="678875" y="280435"/>
            <a:ext cx="915276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 كل تعبير فيما يأتي كثيرة حدود أم لا، وإذا كان كذلك فصنفه إلى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وحيدة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CA4900A-BD1A-4ADC-AD41-F3977821F294}"/>
              </a:ext>
            </a:extLst>
          </p:cNvPr>
          <p:cNvSpPr txBox="1"/>
          <p:nvPr/>
        </p:nvSpPr>
        <p:spPr>
          <a:xfrm>
            <a:off x="1252605" y="1556540"/>
            <a:ext cx="85790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1) </a:t>
            </a:r>
            <a:r>
              <a:rPr lang="ar-BH" altLang="en-US" dirty="0" smtClean="0"/>
              <a:t>5ص</a:t>
            </a:r>
            <a:r>
              <a:rPr lang="ar-BH" baseline="30000" dirty="0"/>
              <a:t>٢</a:t>
            </a:r>
            <a:r>
              <a:rPr lang="ar-BH" altLang="en-US" dirty="0" smtClean="0"/>
              <a:t> </a:t>
            </a:r>
            <a:r>
              <a:rPr lang="ar-BH" altLang="en-US" dirty="0"/>
              <a:t>– 4ص    ................      ............................................   </a:t>
            </a:r>
            <a:endParaRPr lang="en-US" alt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1DBE37EC-64C7-41AC-B71A-E1CEA70AEE84}"/>
              </a:ext>
            </a:extLst>
          </p:cNvPr>
          <p:cNvSpPr txBox="1"/>
          <p:nvPr/>
        </p:nvSpPr>
        <p:spPr>
          <a:xfrm>
            <a:off x="501039" y="2817658"/>
            <a:ext cx="93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2) </a:t>
            </a:r>
            <a:r>
              <a:rPr lang="ar-BH" dirty="0"/>
              <a:t>س</a:t>
            </a:r>
            <a:r>
              <a:rPr lang="ar-BH" baseline="30000" dirty="0"/>
              <a:t>٢</a:t>
            </a:r>
            <a:r>
              <a:rPr lang="ar-BH" dirty="0"/>
              <a:t> – </a:t>
            </a:r>
            <a:r>
              <a:rPr lang="ar-BH" dirty="0" smtClean="0"/>
              <a:t>7ص</a:t>
            </a:r>
            <a:r>
              <a:rPr lang="ar-BH" baseline="30000" dirty="0" smtClean="0"/>
              <a:t>-3</a:t>
            </a:r>
            <a:r>
              <a:rPr lang="ar-BH" dirty="0" smtClean="0"/>
              <a:t> </a:t>
            </a:r>
            <a:r>
              <a:rPr lang="ar-BH" dirty="0"/>
              <a:t>+ 3 </a:t>
            </a:r>
            <a:r>
              <a:rPr lang="ar-BH" altLang="en-US" dirty="0"/>
              <a:t>    ................      ............................................   </a:t>
            </a:r>
            <a:endParaRPr lang="en-US" alt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6CB166D-9009-4773-A551-B176BAA7DC11}"/>
              </a:ext>
            </a:extLst>
          </p:cNvPr>
          <p:cNvSpPr txBox="1"/>
          <p:nvPr/>
        </p:nvSpPr>
        <p:spPr>
          <a:xfrm>
            <a:off x="501039" y="5339893"/>
            <a:ext cx="93305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dirty="0"/>
              <a:t>4) </a:t>
            </a:r>
            <a:r>
              <a:rPr lang="ar-BH" dirty="0"/>
              <a:t>س</a:t>
            </a:r>
            <a:r>
              <a:rPr lang="ar-BH" baseline="30000" dirty="0"/>
              <a:t>2</a:t>
            </a:r>
            <a:r>
              <a:rPr lang="ar-BH" dirty="0"/>
              <a:t> + ٧ – س </a:t>
            </a:r>
            <a:r>
              <a:rPr lang="ar-BH" altLang="en-US" dirty="0"/>
              <a:t>................      ............................................   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A08B25-D51F-4DB2-871F-AABE9EA975A4}"/>
              </a:ext>
            </a:extLst>
          </p:cNvPr>
          <p:cNvGrpSpPr/>
          <p:nvPr/>
        </p:nvGrpSpPr>
        <p:grpSpPr>
          <a:xfrm>
            <a:off x="501039" y="3954790"/>
            <a:ext cx="9330597" cy="1003458"/>
            <a:chOff x="501039" y="3954790"/>
            <a:chExt cx="9330597" cy="100345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9C3B4374-DB52-4EFE-93D4-C84CC6DEF203}"/>
                </a:ext>
              </a:extLst>
            </p:cNvPr>
            <p:cNvSpPr txBox="1"/>
            <p:nvPr/>
          </p:nvSpPr>
          <p:spPr>
            <a:xfrm>
              <a:off x="501039" y="4078776"/>
              <a:ext cx="933059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6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altLang="en-US" dirty="0"/>
                <a:t>3)               </a:t>
              </a:r>
              <a:r>
                <a:rPr lang="ar-BH" dirty="0"/>
                <a:t>+  ص </a:t>
              </a:r>
              <a:r>
                <a:rPr lang="ar-BH" altLang="en-US" dirty="0"/>
                <a:t>    ................      ............................................   </a:t>
              </a:r>
              <a:endParaRPr lang="en-US" altLang="en-US" dirty="0"/>
            </a:p>
          </p:txBody>
        </p:sp>
        <p:grpSp>
          <p:nvGrpSpPr>
            <p:cNvPr id="116" name="مجموعة 78">
              <a:extLst>
                <a:ext uri="{FF2B5EF4-FFF2-40B4-BE49-F238E27FC236}">
                  <a16:creationId xmlns:a16="http://schemas.microsoft.com/office/drawing/2014/main" xmlns="" id="{61929882-FC18-49F6-A0AD-224A32493E24}"/>
                </a:ext>
              </a:extLst>
            </p:cNvPr>
            <p:cNvGrpSpPr/>
            <p:nvPr/>
          </p:nvGrpSpPr>
          <p:grpSpPr>
            <a:xfrm>
              <a:off x="8326582" y="3954790"/>
              <a:ext cx="1007627" cy="1003458"/>
              <a:chOff x="1266306" y="1366225"/>
              <a:chExt cx="1181379" cy="1003458"/>
            </a:xfrm>
          </p:grpSpPr>
          <p:sp>
            <p:nvSpPr>
              <p:cNvPr id="117" name="مربع نص 109">
                <a:extLst>
                  <a:ext uri="{FF2B5EF4-FFF2-40B4-BE49-F238E27FC236}">
                    <a16:creationId xmlns:a16="http://schemas.microsoft.com/office/drawing/2014/main" xmlns="" id="{14A6B0CC-3F5C-442B-A116-30F998C29353}"/>
                  </a:ext>
                </a:extLst>
              </p:cNvPr>
              <p:cNvSpPr txBox="1"/>
              <p:nvPr/>
            </p:nvSpPr>
            <p:spPr>
              <a:xfrm>
                <a:off x="1266306" y="1366225"/>
                <a:ext cx="117723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</a:t>
                </a:r>
                <a:r>
                  <a:rPr lang="ar-BH" sz="3200" dirty="0"/>
                  <a:t> س</a:t>
                </a:r>
                <a:endParaRPr lang="ar-SA" sz="3200" spc="-200" baseline="30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8" name="مربع نص 110">
                <a:extLst>
                  <a:ext uri="{FF2B5EF4-FFF2-40B4-BE49-F238E27FC236}">
                    <a16:creationId xmlns:a16="http://schemas.microsoft.com/office/drawing/2014/main" xmlns="" id="{9A743216-3857-4D06-B9FC-DA1820619DDB}"/>
                  </a:ext>
                </a:extLst>
              </p:cNvPr>
              <p:cNvSpPr txBox="1"/>
              <p:nvPr/>
            </p:nvSpPr>
            <p:spPr>
              <a:xfrm>
                <a:off x="1446774" y="1784908"/>
                <a:ext cx="83081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هـ</a:t>
                </a:r>
                <a:endParaRPr lang="en-US" sz="3200" baseline="30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19" name="رابط مستقيم 111">
                <a:extLst>
                  <a:ext uri="{FF2B5EF4-FFF2-40B4-BE49-F238E27FC236}">
                    <a16:creationId xmlns:a16="http://schemas.microsoft.com/office/drawing/2014/main" xmlns="" id="{D671EFCA-4B58-4439-93F7-8FE666D6C35A}"/>
                  </a:ext>
                </a:extLst>
              </p:cNvPr>
              <p:cNvCxnSpPr/>
              <p:nvPr/>
            </p:nvCxnSpPr>
            <p:spPr>
              <a:xfrm rot="10800000">
                <a:off x="1524749" y="1869056"/>
                <a:ext cx="922936" cy="1588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عنوان 1">
            <a:extLst>
              <a:ext uri="{FF2B5EF4-FFF2-40B4-BE49-F238E27FC236}">
                <a16:creationId xmlns:a16="http://schemas.microsoft.com/office/drawing/2014/main" xmlns="" id="{D4D38D6C-C6DE-4CA6-9AFA-B44E9E812A45}"/>
              </a:ext>
            </a:extLst>
          </p:cNvPr>
          <p:cNvSpPr txBox="1">
            <a:spLocks/>
          </p:cNvSpPr>
          <p:nvPr/>
        </p:nvSpPr>
        <p:spPr>
          <a:xfrm>
            <a:off x="3481220" y="1378612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حدّ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xmlns="" id="{BBA8E5FF-4A7C-413B-9E95-6F125BE16676}"/>
              </a:ext>
            </a:extLst>
          </p:cNvPr>
          <p:cNvSpPr txBox="1">
            <a:spLocks/>
          </p:cNvSpPr>
          <p:nvPr/>
        </p:nvSpPr>
        <p:spPr>
          <a:xfrm>
            <a:off x="6096000" y="1330417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xmlns="" id="{EF9571E3-0285-40B7-81EA-17E90C8910AE}"/>
              </a:ext>
            </a:extLst>
          </p:cNvPr>
          <p:cNvSpPr txBox="1">
            <a:spLocks/>
          </p:cNvSpPr>
          <p:nvPr/>
        </p:nvSpPr>
        <p:spPr>
          <a:xfrm>
            <a:off x="2748245" y="2608585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xmlns="" id="{0A39E87A-5614-4F1C-A7CD-C8152763917A}"/>
              </a:ext>
            </a:extLst>
          </p:cNvPr>
          <p:cNvSpPr txBox="1">
            <a:spLocks/>
          </p:cNvSpPr>
          <p:nvPr/>
        </p:nvSpPr>
        <p:spPr>
          <a:xfrm>
            <a:off x="5363025" y="2560390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xmlns="" id="{9F4AA7D6-9FA8-4891-9846-D117FE56BA82}"/>
              </a:ext>
            </a:extLst>
          </p:cNvPr>
          <p:cNvSpPr txBox="1">
            <a:spLocks/>
          </p:cNvSpPr>
          <p:nvPr/>
        </p:nvSpPr>
        <p:spPr>
          <a:xfrm>
            <a:off x="3138813" y="3934312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xmlns="" id="{3CF4A6B2-D10B-4FB7-A7D6-611D46F20DB2}"/>
              </a:ext>
            </a:extLst>
          </p:cNvPr>
          <p:cNvSpPr txBox="1">
            <a:spLocks/>
          </p:cNvSpPr>
          <p:nvPr/>
        </p:nvSpPr>
        <p:spPr>
          <a:xfrm>
            <a:off x="5753593" y="3886117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ar-SA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xmlns="" id="{036379F7-E627-4CF8-BEFD-0538E70424AB}"/>
              </a:ext>
            </a:extLst>
          </p:cNvPr>
          <p:cNvSpPr txBox="1">
            <a:spLocks/>
          </p:cNvSpPr>
          <p:nvPr/>
        </p:nvSpPr>
        <p:spPr>
          <a:xfrm>
            <a:off x="3339561" y="5192963"/>
            <a:ext cx="181882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ثلاثية حدود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xmlns="" id="{64629AAF-9341-4F94-9C6C-26CA797C310B}"/>
              </a:ext>
            </a:extLst>
          </p:cNvPr>
          <p:cNvSpPr txBox="1">
            <a:spLocks/>
          </p:cNvSpPr>
          <p:nvPr/>
        </p:nvSpPr>
        <p:spPr>
          <a:xfrm>
            <a:off x="5954341" y="5144768"/>
            <a:ext cx="1465949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23943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xmlns="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xmlns="" id="{5BB463F0-FAD3-443A-A67C-166F942D1369}"/>
              </a:ext>
            </a:extLst>
          </p:cNvPr>
          <p:cNvSpPr txBox="1"/>
          <p:nvPr/>
        </p:nvSpPr>
        <p:spPr>
          <a:xfrm>
            <a:off x="5533695" y="920022"/>
            <a:ext cx="6070509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وحيدة الحد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مجموع أسس كل متغيراتها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spcBef>
                <a:spcPct val="0"/>
              </a:spcBef>
              <a:defRPr/>
            </a:pP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كثيرة </a:t>
            </a:r>
            <a:r>
              <a:rPr lang="ar-SA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الحدود:</a:t>
            </a:r>
            <a:r>
              <a:rPr lang="ar-BH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أكبر درجة لأي حد من حدودها</a:t>
            </a:r>
          </a:p>
          <a:p>
            <a:pPr algn="r" rtl="1">
              <a:spcBef>
                <a:spcPct val="0"/>
              </a:spcBef>
              <a:defRPr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تسمية بعض كثيرات الحدود اعتمادًا على درجتها</a:t>
            </a:r>
          </a:p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تُسمى ذات </a:t>
            </a:r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صفر: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وذات الدرجة ١: </a:t>
            </a:r>
            <a:r>
              <a:rPr lang="ar-BH" sz="32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خطية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وذات الدرجة ٢: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تربيعية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وذات الدرجة ٣: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تكعيبية</a:t>
            </a:r>
            <a:r>
              <a:rPr lang="ar-BH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xmlns="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كثيرة الحدود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3338967-658D-45C0-B9F8-547B67FA1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11862"/>
              </p:ext>
            </p:extLst>
          </p:nvPr>
        </p:nvGraphicFramePr>
        <p:xfrm>
          <a:off x="1879600" y="140066"/>
          <a:ext cx="323046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233">
                  <a:extLst>
                    <a:ext uri="{9D8B030D-6E8A-4147-A177-3AD203B41FA5}">
                      <a16:colId xmlns:a16="http://schemas.microsoft.com/office/drawing/2014/main" xmlns="" val="3354017233"/>
                    </a:ext>
                  </a:extLst>
                </a:gridCol>
                <a:gridCol w="1615233">
                  <a:extLst>
                    <a:ext uri="{9D8B030D-6E8A-4147-A177-3AD203B41FA5}">
                      <a16:colId xmlns:a16="http://schemas.microsoft.com/office/drawing/2014/main" xmlns="" val="485577485"/>
                    </a:ext>
                  </a:extLst>
                </a:gridCol>
              </a:tblGrid>
              <a:tr h="404125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درجتها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وحيدة الحد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197150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3س</a:t>
                      </a:r>
                      <a:r>
                        <a:rPr lang="ar-BH" sz="280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٢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516940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5س</a:t>
                      </a:r>
                      <a:r>
                        <a:rPr lang="ar-BH" sz="280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٢ </a:t>
                      </a:r>
                      <a:r>
                        <a:rPr lang="ar-BH" sz="28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BH" sz="2800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41953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388122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42174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DB126049-E7DA-4942-9E89-091BDD0A464B}"/>
              </a:ext>
            </a:extLst>
          </p:cNvPr>
          <p:cNvSpPr/>
          <p:nvPr/>
        </p:nvSpPr>
        <p:spPr>
          <a:xfrm>
            <a:off x="4009051" y="698695"/>
            <a:ext cx="182880" cy="18288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606BAD6-05B8-41B2-8918-62E62C3518F8}"/>
              </a:ext>
            </a:extLst>
          </p:cNvPr>
          <p:cNvSpPr txBox="1"/>
          <p:nvPr/>
        </p:nvSpPr>
        <p:spPr>
          <a:xfrm>
            <a:off x="2562808" y="668802"/>
            <a:ext cx="300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106DFC3-4037-4ACE-8815-3EDA8C03A092}"/>
              </a:ext>
            </a:extLst>
          </p:cNvPr>
          <p:cNvSpPr txBox="1"/>
          <p:nvPr/>
        </p:nvSpPr>
        <p:spPr>
          <a:xfrm>
            <a:off x="1879598" y="1197538"/>
            <a:ext cx="161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+ 4 = 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3FFE8A3-70CC-40D8-A97D-F8AAC6EC64F7}"/>
              </a:ext>
            </a:extLst>
          </p:cNvPr>
          <p:cNvSpPr/>
          <p:nvPr/>
        </p:nvSpPr>
        <p:spPr>
          <a:xfrm>
            <a:off x="4247990" y="1225108"/>
            <a:ext cx="182880" cy="18288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5D8C41B-1646-4A70-B140-0405F53D8600}"/>
              </a:ext>
            </a:extLst>
          </p:cNvPr>
          <p:cNvSpPr/>
          <p:nvPr/>
        </p:nvSpPr>
        <p:spPr>
          <a:xfrm>
            <a:off x="3787462" y="1229703"/>
            <a:ext cx="182880" cy="18288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C4CCA2-D030-4694-BC13-201DBA9EB127}"/>
              </a:ext>
            </a:extLst>
          </p:cNvPr>
          <p:cNvSpPr txBox="1"/>
          <p:nvPr/>
        </p:nvSpPr>
        <p:spPr>
          <a:xfrm>
            <a:off x="4041475" y="1659203"/>
            <a:ext cx="300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367858C-2DA3-4E56-9A3C-C95F7EC45732}"/>
              </a:ext>
            </a:extLst>
          </p:cNvPr>
          <p:cNvSpPr/>
          <p:nvPr/>
        </p:nvSpPr>
        <p:spPr>
          <a:xfrm>
            <a:off x="4120465" y="1745598"/>
            <a:ext cx="182880" cy="18288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B1397E7-3B03-4C72-B717-2DDFAB0D939C}"/>
              </a:ext>
            </a:extLst>
          </p:cNvPr>
          <p:cNvSpPr txBox="1"/>
          <p:nvPr/>
        </p:nvSpPr>
        <p:spPr>
          <a:xfrm>
            <a:off x="1914451" y="1658884"/>
            <a:ext cx="161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D74E09-5699-41CC-8CBE-568A8C0E73E1}"/>
              </a:ext>
            </a:extLst>
          </p:cNvPr>
          <p:cNvSpPr txBox="1"/>
          <p:nvPr/>
        </p:nvSpPr>
        <p:spPr>
          <a:xfrm>
            <a:off x="3492795" y="2095084"/>
            <a:ext cx="755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baseline="2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baseline="20000" dirty="0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72550F5-E457-4F2C-925D-6897F6F4D07F}"/>
              </a:ext>
            </a:extLst>
          </p:cNvPr>
          <p:cNvSpPr/>
          <p:nvPr/>
        </p:nvSpPr>
        <p:spPr>
          <a:xfrm>
            <a:off x="3663289" y="2271782"/>
            <a:ext cx="182880" cy="18288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F0E9EC7-F971-4B5E-A50F-74092FFB3740}"/>
              </a:ext>
            </a:extLst>
          </p:cNvPr>
          <p:cNvSpPr txBox="1"/>
          <p:nvPr/>
        </p:nvSpPr>
        <p:spPr>
          <a:xfrm>
            <a:off x="1878062" y="2131496"/>
            <a:ext cx="161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F2DF07CC-2DD5-48CE-B0EB-8E7BC60A3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75148"/>
              </p:ext>
            </p:extLst>
          </p:nvPr>
        </p:nvGraphicFramePr>
        <p:xfrm>
          <a:off x="457200" y="2990536"/>
          <a:ext cx="4650829" cy="26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603">
                  <a:extLst>
                    <a:ext uri="{9D8B030D-6E8A-4147-A177-3AD203B41FA5}">
                      <a16:colId xmlns:a16="http://schemas.microsoft.com/office/drawing/2014/main" xmlns="" val="3354017233"/>
                    </a:ext>
                  </a:extLst>
                </a:gridCol>
                <a:gridCol w="3694226">
                  <a:extLst>
                    <a:ext uri="{9D8B030D-6E8A-4147-A177-3AD203B41FA5}">
                      <a16:colId xmlns:a16="http://schemas.microsoft.com/office/drawing/2014/main" xmlns="" val="485577485"/>
                    </a:ext>
                  </a:extLst>
                </a:gridCol>
              </a:tblGrid>
              <a:tr h="58265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درجتها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كثيرة الحدود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197150"/>
                  </a:ext>
                </a:extLst>
              </a:tr>
              <a:tr h="1011768"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 ب  ن</a:t>
                      </a:r>
                      <a:r>
                        <a:rPr kumimoji="0" lang="ar-SA" sz="2800" b="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S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+  2 ب</a:t>
                      </a:r>
                      <a:r>
                        <a:rPr kumimoji="0" lang="ar-SA" sz="2800" b="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kumimoji="0" lang="ar-SA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ن</a:t>
                      </a:r>
                      <a:r>
                        <a:rPr kumimoji="0" lang="ar-SA" sz="2800" b="0" i="0" u="none" strike="noStrike" kern="1200" cap="none" spc="-10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endParaRPr lang="en-US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6516940"/>
                  </a:ext>
                </a:extLst>
              </a:tr>
              <a:tr h="1011768"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 ك  ل</a:t>
                      </a:r>
                      <a:r>
                        <a:rPr lang="ar-SA" sz="2000" b="0" spc="-1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</a:t>
                      </a:r>
                      <a:r>
                        <a:rPr lang="ar-SA" sz="2000" b="0" spc="-1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+   ك  ل  س  –  2 ك</a:t>
                      </a:r>
                      <a:r>
                        <a:rPr lang="ar-SA" sz="2000" b="0" spc="-1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  س</a:t>
                      </a:r>
                      <a:r>
                        <a:rPr lang="ar-SA" sz="2000" b="0" spc="-100" baseline="300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0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1388122"/>
                  </a:ext>
                </a:extLst>
              </a:tr>
            </a:tbl>
          </a:graphicData>
        </a:graphic>
      </p:graphicFrame>
      <p:sp>
        <p:nvSpPr>
          <p:cNvPr id="51" name="عنوان 1">
            <a:extLst>
              <a:ext uri="{FF2B5EF4-FFF2-40B4-BE49-F238E27FC236}">
                <a16:creationId xmlns:a16="http://schemas.microsoft.com/office/drawing/2014/main" xmlns="" id="{A16B0820-B927-4059-AECA-DB84B0BFE20F}"/>
              </a:ext>
            </a:extLst>
          </p:cNvPr>
          <p:cNvSpPr txBox="1">
            <a:spLocks/>
          </p:cNvSpPr>
          <p:nvPr/>
        </p:nvSpPr>
        <p:spPr>
          <a:xfrm>
            <a:off x="3813850" y="3508494"/>
            <a:ext cx="43414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SA" sz="37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عنوان 1">
            <a:extLst>
              <a:ext uri="{FF2B5EF4-FFF2-40B4-BE49-F238E27FC236}">
                <a16:creationId xmlns:a16="http://schemas.microsoft.com/office/drawing/2014/main" xmlns="" id="{3CF87DDC-597F-4282-A986-CD4A4F98A237}"/>
              </a:ext>
            </a:extLst>
          </p:cNvPr>
          <p:cNvSpPr txBox="1">
            <a:spLocks/>
          </p:cNvSpPr>
          <p:nvPr/>
        </p:nvSpPr>
        <p:spPr>
          <a:xfrm>
            <a:off x="2313652" y="3508494"/>
            <a:ext cx="43414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kumimoji="0" lang="ar-SA" sz="28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عنوان 1">
            <a:extLst>
              <a:ext uri="{FF2B5EF4-FFF2-40B4-BE49-F238E27FC236}">
                <a16:creationId xmlns:a16="http://schemas.microsoft.com/office/drawing/2014/main" xmlns="" id="{4BB5882A-AB4A-4EE1-85DF-3ECE9668303A}"/>
              </a:ext>
            </a:extLst>
          </p:cNvPr>
          <p:cNvSpPr txBox="1">
            <a:spLocks/>
          </p:cNvSpPr>
          <p:nvPr/>
        </p:nvSpPr>
        <p:spPr>
          <a:xfrm>
            <a:off x="2400480" y="3557366"/>
            <a:ext cx="26048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kumimoji="0" lang="ar-SA" sz="37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عنوان 1">
            <a:extLst>
              <a:ext uri="{FF2B5EF4-FFF2-40B4-BE49-F238E27FC236}">
                <a16:creationId xmlns:a16="http://schemas.microsoft.com/office/drawing/2014/main" xmlns="" id="{E610787C-0478-4F79-A04A-BA5A413D72DE}"/>
              </a:ext>
            </a:extLst>
          </p:cNvPr>
          <p:cNvSpPr txBox="1">
            <a:spLocks/>
          </p:cNvSpPr>
          <p:nvPr/>
        </p:nvSpPr>
        <p:spPr>
          <a:xfrm>
            <a:off x="4009051" y="4577842"/>
            <a:ext cx="43414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kumimoji="0" lang="ar-SA" sz="37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عنوان 1">
            <a:extLst>
              <a:ext uri="{FF2B5EF4-FFF2-40B4-BE49-F238E27FC236}">
                <a16:creationId xmlns:a16="http://schemas.microsoft.com/office/drawing/2014/main" xmlns="" id="{6E52668C-3AE9-4652-B8F5-4C915FFE735F}"/>
              </a:ext>
            </a:extLst>
          </p:cNvPr>
          <p:cNvSpPr txBox="1">
            <a:spLocks/>
          </p:cNvSpPr>
          <p:nvPr/>
        </p:nvSpPr>
        <p:spPr>
          <a:xfrm>
            <a:off x="1966340" y="4584591"/>
            <a:ext cx="43414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kumimoji="0" lang="ar-SA" sz="28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عنوان 1">
            <a:extLst>
              <a:ext uri="{FF2B5EF4-FFF2-40B4-BE49-F238E27FC236}">
                <a16:creationId xmlns:a16="http://schemas.microsoft.com/office/drawing/2014/main" xmlns="" id="{FCCDA990-3924-461E-91C5-0F8B06168D98}"/>
              </a:ext>
            </a:extLst>
          </p:cNvPr>
          <p:cNvSpPr txBox="1">
            <a:spLocks/>
          </p:cNvSpPr>
          <p:nvPr/>
        </p:nvSpPr>
        <p:spPr>
          <a:xfrm>
            <a:off x="2056865" y="4631021"/>
            <a:ext cx="26048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kumimoji="0" lang="ar-SA" sz="37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عنوان 1">
            <a:extLst>
              <a:ext uri="{FF2B5EF4-FFF2-40B4-BE49-F238E27FC236}">
                <a16:creationId xmlns:a16="http://schemas.microsoft.com/office/drawing/2014/main" xmlns="" id="{A9E44498-F687-4B82-B067-0BF8BF65E755}"/>
              </a:ext>
            </a:extLst>
          </p:cNvPr>
          <p:cNvSpPr txBox="1">
            <a:spLocks/>
          </p:cNvSpPr>
          <p:nvPr/>
        </p:nvSpPr>
        <p:spPr>
          <a:xfrm>
            <a:off x="2987242" y="4584591"/>
            <a:ext cx="43414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SA" sz="3700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13255 0.0599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0612 0.0539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/>
      <p:bldP spid="34" grpId="1"/>
      <p:bldP spid="35" grpId="0" animBg="1"/>
      <p:bldP spid="35" grpId="1" animBg="1"/>
      <p:bldP spid="36" grpId="0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4" grpId="0" animBg="1"/>
      <p:bldP spid="55" grpId="0" animBg="1"/>
      <p:bldP spid="56" grpId="0"/>
      <p:bldP spid="56" grpId="1"/>
      <p:bldP spid="57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46810</TotalTime>
  <Words>1648</Words>
  <Application>Microsoft Office PowerPoint</Application>
  <PresentationFormat>Widescreen</PresentationFormat>
  <Paragraphs>286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Sakkal Majalla</vt:lpstr>
      <vt:lpstr>Times New Roman</vt:lpstr>
      <vt:lpstr>Wingdings 2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Faeqah  Abdulrahman</cp:lastModifiedBy>
  <cp:revision>1716</cp:revision>
  <dcterms:created xsi:type="dcterms:W3CDTF">2020-03-03T05:43:55Z</dcterms:created>
  <dcterms:modified xsi:type="dcterms:W3CDTF">2021-02-01T06:20:21Z</dcterms:modified>
</cp:coreProperties>
</file>