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sldIdLst>
    <p:sldId id="579" r:id="rId3"/>
    <p:sldId id="580" r:id="rId4"/>
    <p:sldId id="319" r:id="rId5"/>
    <p:sldId id="281" r:id="rId6"/>
    <p:sldId id="550" r:id="rId7"/>
    <p:sldId id="559" r:id="rId8"/>
    <p:sldId id="546" r:id="rId9"/>
    <p:sldId id="565" r:id="rId10"/>
    <p:sldId id="560" r:id="rId11"/>
    <p:sldId id="562" r:id="rId12"/>
    <p:sldId id="563" r:id="rId13"/>
    <p:sldId id="564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5" r:id="rId22"/>
    <p:sldId id="576" r:id="rId23"/>
    <p:sldId id="573" r:id="rId24"/>
    <p:sldId id="574" r:id="rId25"/>
    <p:sldId id="577" r:id="rId26"/>
    <p:sldId id="578" r:id="rId27"/>
    <p:sldId id="330" r:id="rId28"/>
    <p:sldId id="4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3F3F3"/>
    <a:srgbClr val="EA1F97"/>
    <a:srgbClr val="444549"/>
    <a:srgbClr val="EEF9FE"/>
    <a:srgbClr val="F36EBA"/>
    <a:srgbClr val="E4F1F6"/>
    <a:srgbClr val="211C1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DD05-EF8C-4BCA-A097-701686B5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318F3-F336-41B1-89E6-B5D56C041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D182-6F1B-405E-8795-5469B0E4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6F4B3-7F08-400B-844F-AC6950A4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F6FA2-213F-4E49-8E61-C713F29B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6076-48BD-4803-B1D9-B0A0878D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1A103-A49E-48FC-A27C-0F190D69A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7D44-887B-4E12-9C9C-BAE26AC0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6037-199B-4393-8F02-A6716D1A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1F26-B750-48BD-B16D-1587C26F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C893D-04A5-4587-937B-39B7624AA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603DB-803F-428D-BA14-C772E2DC8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422ED-CE4A-4659-A7D1-31974BFF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17079-F42C-490D-89E7-5E94495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275EF-E9A1-4EF5-A670-9F37CCC4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72FF-2AF9-4F5A-AABB-D1D039EE2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CABD7-663B-45F6-8696-D5172962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3E528-51A2-421F-A9DD-218A52B7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38A4-3446-4FB3-A503-A644A139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90BDB-CA8E-4BC5-86B2-E77AC80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15D8-E8D5-4686-A47E-7314A0D6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81C6-7F95-4277-8843-FCF0A4EC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0DD62-864B-4246-841E-4E8E8AA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BAB9E-ABC9-476E-BF06-A08EB790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69DF6-A18F-4269-8302-B3CE8FE9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9486-DC2D-42E3-AF48-E5BB2F55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4AB04-D33B-4AFD-A754-B0F6B737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2EFD-58C7-4BFA-B1AF-6198BD9D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DBB8-B8F4-46E7-BB77-3458EC96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D01D-7BBA-482B-A909-7B529B52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E000-B270-44E9-9AC5-4AEF914F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2963-EB7C-449E-9E39-CBFFFC3C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F423C-05F3-466D-B887-671B8DA8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0BD19-ED6B-447B-9D04-2F39674D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1E783-279B-412D-9E97-353F4440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FCF85-107B-43E0-8BF3-7909672C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FAF9-D535-429B-B67E-E786F042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6E14B-43AE-4787-B551-8D9A9F62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D2A4D-F6F4-44A3-948C-04CEAB51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F5708-FEE0-4F6E-8FCF-9D83623ED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FD917-3CAB-4AE8-B680-3C8C38E25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67EDC-DB35-472E-AD9F-501B36E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62717-8503-43B1-99B8-7C366D6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EE248-22A4-44CD-A582-A37B529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6347-DF0E-434A-AE65-5A5E1E8E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EC318-C488-44B1-BF80-7CF8D4E6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C8034-DEDF-465A-A4DD-D795210B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700FE-9CFF-472E-B160-D5FFAB12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C19C3-C536-4CC8-9E36-0FDA8B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81A43-D18D-4D90-958C-1582A588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097B4-229D-4756-9BD7-20DA9BB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BC1C-14ED-4AE5-ADBB-C3F53BD3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7EFB-8363-43F1-9446-9793F17A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79906-F32A-492C-9A5B-CF05BC5A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98134-3409-49F8-90E2-3A66A978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E2F61-D088-4C17-94C6-DB5C3CF2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B2A7B-8DE3-401B-B026-37DC7624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0669-B82C-4069-A49E-84427C6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E97D8-8F9E-4E5E-8D32-04BC5069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CDA8E-D145-4F36-9D6B-580E0B3C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31298-6233-4DAA-A394-6CE01CE6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0A1FA-6BA5-4C77-9420-62D4AABD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63FA-1B8C-42E5-886F-6BD4031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64E4F-A222-4570-9029-369EC7DF0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B7DE1-80BA-449E-83DC-D2380D9E6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D8FE-4711-40E5-B1D7-7DABB55A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2EB4-408B-4E77-9119-F47E88B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1596E-75FE-4004-A3AF-0BF7B972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187B-A039-4E30-BC2B-D3DE7F19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E5A0C-8150-4047-A274-8A30BD82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AD51-3E25-4A9A-BD60-87FAFB22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D29C-CB7D-43E6-883E-1A7A236E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DAA4-794C-469F-83FA-564B5ED2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C139C-5839-4206-AFBA-D6690ED6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AECE-7E53-42E4-8CF8-A426DA20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A99E-711B-4B98-9A5B-B3FE6649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ED54-8CF1-4B0A-9BF2-CB61EC2C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EC6E8-799A-4DB9-BA9A-7B4CE8A3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1D4C-8ACF-4828-A02D-57C2BC3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FFDCE-6B26-4615-AF22-35F846DF1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1FF5-9AB2-4477-AAE4-D24A3D8F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C177-16CF-424E-8690-0D997198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60E2-F747-44D1-B581-8F69C26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60C6-CB42-4BEC-92AA-9661FE8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6A6C-9C64-48AC-A47E-20737D956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6A17-EE95-4940-B65D-266B2FDB3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26838-4AFB-4B07-9610-9B494171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63994-51E3-4A14-8207-9F6F3D77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063C2-42DA-4945-9FFC-7067F2E2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DD1D-6BFD-477E-9C58-E0F3F4F8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950E9-F671-4397-AB6F-2F09ABDCA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C1E23-E695-49CB-9158-FA8C02C59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A836E-3118-4481-A3AA-6A9D4A9DB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1F39E-8D78-4330-B59A-673729A9B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8E7DB-1225-46AE-B232-6A8A34C7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61EAA-6C3D-4E63-A7F0-466C9834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D20BC-38C3-4399-B441-32A995FF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DA70-54EC-41B1-BFF1-82C2460F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42F63-25D1-45AC-BBCF-C6019C41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68982-A8CD-452C-8ED7-CFC3C6BB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F3CFC-574A-4B3A-BCEF-59BB43B8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D1F17-BD08-4D97-85B2-EB64C363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94942-E49D-4EDB-89B8-E8D0EAF3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8111-88AB-4463-B027-CBC5DBD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B9F4-7710-4F6F-A2A5-49293551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F717-C13E-459A-BC8A-3C5DE8917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0F1CB-5A7F-428F-8895-1C74AFBF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83A42-0CB8-4C3C-8010-E6541B9F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90ECA-E1AA-4777-BB56-7F469B14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2D5D3-B1CF-4A29-9574-177EBE4D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E9B9-C913-45FE-9CCA-C43D0BAA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B54D9-A8A5-4500-8CD7-A2BA299F8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4873-A8A8-47E0-947C-647B93CBF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1B979-BB71-4B1D-83EE-C972FDC0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2C217-B247-4337-9667-F8BEF66CAB6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DD177-14C8-4E53-AE8B-414AD34D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C260-17BA-4AF9-A092-36A18453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0DCEE-1A7C-40CF-85FE-2B6111FF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33BD15-BD3E-4AED-8647-4F04E8D9FC8B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D4B1585-7181-4E3D-8824-6B18FFBD3D44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8EAC2-3FEC-495D-BCF5-E20C3F402F99}"/>
              </a:ext>
            </a:extLst>
          </p:cNvPr>
          <p:cNvSpPr/>
          <p:nvPr userDrawn="1"/>
        </p:nvSpPr>
        <p:spPr>
          <a:xfrm>
            <a:off x="250738" y="6341671"/>
            <a:ext cx="5354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وحيدات الحد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8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8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81DB4-9C22-4AB6-9AD0-421B0D46F931}"/>
              </a:ext>
            </a:extLst>
          </p:cNvPr>
          <p:cNvSpPr/>
          <p:nvPr/>
        </p:nvSpPr>
        <p:spPr>
          <a:xfrm>
            <a:off x="1362456" y="1805478"/>
            <a:ext cx="941831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وحيدات الحد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(10)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35C6D-81D1-4782-A914-AFB05CBC1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58729" y="1004297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لضرب قوتين لهما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نفسه</a:t>
            </a:r>
          </a:p>
          <a:p>
            <a:pPr algn="r" rtl="1"/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نجمع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أسيهما.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ضرب القوى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E8B9F5E-EAA9-480C-8775-B9791719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28" y="3354890"/>
            <a:ext cx="90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7C29E7DB-3758-4FC3-9224-4F6ABA87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248" y="1962384"/>
            <a:ext cx="190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987FA60-957C-4885-AAF2-2EED8EAD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28" y="335489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078D9FA0-4487-4736-A151-4EA5FBEC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66" y="3354890"/>
            <a:ext cx="1154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CDF1A2-7C15-4B4B-B968-44C3C3DF1F9E}"/>
              </a:ext>
            </a:extLst>
          </p:cNvPr>
          <p:cNvCxnSpPr/>
          <p:nvPr/>
        </p:nvCxnSpPr>
        <p:spPr>
          <a:xfrm>
            <a:off x="9293313" y="2508870"/>
            <a:ext cx="683288" cy="8842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5E93FC-10DB-4805-93AA-57A6780E6719}"/>
              </a:ext>
            </a:extLst>
          </p:cNvPr>
          <p:cNvCxnSpPr>
            <a:cxnSpLocks/>
          </p:cNvCxnSpPr>
          <p:nvPr/>
        </p:nvCxnSpPr>
        <p:spPr>
          <a:xfrm flipH="1">
            <a:off x="8645195" y="2513894"/>
            <a:ext cx="653144" cy="8983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775E4-3B28-4B59-BD2D-2C5851ECC000}"/>
              </a:ext>
            </a:extLst>
          </p:cNvPr>
          <p:cNvCxnSpPr>
            <a:cxnSpLocks/>
          </p:cNvCxnSpPr>
          <p:nvPr/>
        </p:nvCxnSpPr>
        <p:spPr>
          <a:xfrm>
            <a:off x="9292760" y="2508870"/>
            <a:ext cx="236444" cy="8842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994DFF-06FA-4AAD-82F0-5C169E062E54}"/>
              </a:ext>
            </a:extLst>
          </p:cNvPr>
          <p:cNvCxnSpPr>
            <a:cxnSpLocks/>
          </p:cNvCxnSpPr>
          <p:nvPr/>
        </p:nvCxnSpPr>
        <p:spPr>
          <a:xfrm flipH="1">
            <a:off x="9034979" y="2518918"/>
            <a:ext cx="263359" cy="8742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7A170F-176A-4113-81EB-09817B07EFB8}"/>
              </a:ext>
            </a:extLst>
          </p:cNvPr>
          <p:cNvCxnSpPr>
            <a:cxnSpLocks/>
          </p:cNvCxnSpPr>
          <p:nvPr/>
        </p:nvCxnSpPr>
        <p:spPr>
          <a:xfrm flipH="1">
            <a:off x="8051242" y="2508870"/>
            <a:ext cx="10532" cy="903372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095E1-191D-445F-860C-48863071826A}"/>
              </a:ext>
            </a:extLst>
          </p:cNvPr>
          <p:cNvCxnSpPr>
            <a:cxnSpLocks/>
          </p:cNvCxnSpPr>
          <p:nvPr/>
        </p:nvCxnSpPr>
        <p:spPr>
          <a:xfrm flipH="1">
            <a:off x="7543186" y="2508870"/>
            <a:ext cx="518588" cy="903372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7">
            <a:extLst>
              <a:ext uri="{FF2B5EF4-FFF2-40B4-BE49-F238E27FC236}">
                <a16:creationId xmlns:a16="http://schemas.microsoft.com/office/drawing/2014/main" id="{B4868BD6-5FDE-40E8-82FD-47BC6BE0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5082" y="4335642"/>
            <a:ext cx="190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7E4814-F500-4892-8B08-9110698A61EF}"/>
              </a:ext>
            </a:extLst>
          </p:cNvPr>
          <p:cNvSpPr/>
          <p:nvPr/>
        </p:nvSpPr>
        <p:spPr>
          <a:xfrm>
            <a:off x="10669272" y="4299626"/>
            <a:ext cx="277403" cy="27432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EE7E38-574E-4847-99DB-0EFAEBA7FC3F}"/>
              </a:ext>
            </a:extLst>
          </p:cNvPr>
          <p:cNvSpPr/>
          <p:nvPr/>
        </p:nvSpPr>
        <p:spPr>
          <a:xfrm>
            <a:off x="9457692" y="4299626"/>
            <a:ext cx="277403" cy="27432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0CAD2048-852A-4D17-AE2E-63512B87C7B6}"/>
              </a:ext>
            </a:extLst>
          </p:cNvPr>
          <p:cNvSpPr/>
          <p:nvPr/>
        </p:nvSpPr>
        <p:spPr>
          <a:xfrm>
            <a:off x="9666190" y="4069888"/>
            <a:ext cx="1099562" cy="1099562"/>
          </a:xfrm>
          <a:prstGeom prst="arc">
            <a:avLst>
              <a:gd name="adj1" fmla="val 12452709"/>
              <a:gd name="adj2" fmla="val 198447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435B9-E863-4802-BE4B-B95013186541}"/>
              </a:ext>
            </a:extLst>
          </p:cNvPr>
          <p:cNvSpPr/>
          <p:nvPr/>
        </p:nvSpPr>
        <p:spPr>
          <a:xfrm>
            <a:off x="10094505" y="4001221"/>
            <a:ext cx="277404" cy="15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177235C-D6BE-4689-A6FD-33702A616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243" y="3958090"/>
            <a:ext cx="277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ar-BH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E34997C-D005-4A70-9944-E70BF2AD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195" y="4335642"/>
            <a:ext cx="90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SA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D6277DF-2661-46FE-BD33-9C1EA7FC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001" y="5310954"/>
            <a:ext cx="190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BH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3F42B8-58E5-4FEC-B4E0-8C58A429D603}"/>
              </a:ext>
            </a:extLst>
          </p:cNvPr>
          <p:cNvSpPr/>
          <p:nvPr/>
        </p:nvSpPr>
        <p:spPr>
          <a:xfrm>
            <a:off x="10732191" y="5274938"/>
            <a:ext cx="277403" cy="27432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E0C53C-E039-4D50-8CD8-86123D0462C9}"/>
              </a:ext>
            </a:extLst>
          </p:cNvPr>
          <p:cNvSpPr/>
          <p:nvPr/>
        </p:nvSpPr>
        <p:spPr>
          <a:xfrm>
            <a:off x="9520611" y="5274938"/>
            <a:ext cx="277403" cy="27432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FD2D85F-3EC6-4273-AB51-4CC2646341DD}"/>
              </a:ext>
            </a:extLst>
          </p:cNvPr>
          <p:cNvSpPr/>
          <p:nvPr/>
        </p:nvSpPr>
        <p:spPr>
          <a:xfrm>
            <a:off x="9729109" y="5045200"/>
            <a:ext cx="1099562" cy="1099562"/>
          </a:xfrm>
          <a:prstGeom prst="arc">
            <a:avLst>
              <a:gd name="adj1" fmla="val 12452709"/>
              <a:gd name="adj2" fmla="val 198447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1F1322-7973-4F3E-8941-093803CBE468}"/>
              </a:ext>
            </a:extLst>
          </p:cNvPr>
          <p:cNvSpPr/>
          <p:nvPr/>
        </p:nvSpPr>
        <p:spPr>
          <a:xfrm>
            <a:off x="10157424" y="4976533"/>
            <a:ext cx="277404" cy="15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6F62F6FE-9938-44C7-B663-CF3B1828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162" y="4933402"/>
            <a:ext cx="277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ar-BH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0EF3867-3DB1-4F0E-B872-9E5E3E94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114" y="5310954"/>
            <a:ext cx="90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baseline="4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7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2" grpId="0" animBg="1"/>
      <p:bldP spid="18" grpId="0" animBg="1"/>
      <p:bldP spid="3" grpId="0" animBg="1"/>
      <p:bldP spid="21" grpId="0"/>
      <p:bldP spid="27" grpId="0"/>
      <p:bldP spid="28" grpId="0"/>
      <p:bldP spid="30" grpId="0" animBg="1"/>
      <p:bldP spid="32" grpId="0" animBg="1"/>
      <p:bldP spid="33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4995366" y="335581"/>
            <a:ext cx="4785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تعبير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1BDE69-A3F2-41BD-A0E4-3A8B5C5DC51A}"/>
              </a:ext>
            </a:extLst>
          </p:cNvPr>
          <p:cNvSpPr txBox="1"/>
          <p:nvPr/>
        </p:nvSpPr>
        <p:spPr>
          <a:xfrm>
            <a:off x="7836253" y="1957199"/>
            <a:ext cx="24169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(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6 ن</a:t>
            </a:r>
            <a:r>
              <a:rPr lang="ar-BH" altLang="en-US" baseline="30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altLang="en-US" dirty="0"/>
              <a:t>) (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ar-SA" altLang="en-US" dirty="0"/>
              <a:t>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ن</a:t>
            </a:r>
            <a:r>
              <a:rPr lang="ar-SA" altLang="en-US" baseline="30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ar-SA" altLang="en-US" dirty="0"/>
              <a:t> )</a:t>
            </a:r>
            <a:endParaRPr lang="en-US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5BDB1-E76E-4F9D-953A-F56425985352}"/>
              </a:ext>
            </a:extLst>
          </p:cNvPr>
          <p:cNvSpPr txBox="1"/>
          <p:nvPr/>
        </p:nvSpPr>
        <p:spPr>
          <a:xfrm>
            <a:off x="1424200" y="1951686"/>
            <a:ext cx="2922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(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3 ب هـ</a:t>
            </a:r>
            <a:r>
              <a:rPr lang="ar-SA" altLang="en-US" sz="32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altLang="en-US" dirty="0"/>
              <a:t>) (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ب</a:t>
            </a:r>
            <a:r>
              <a:rPr lang="ar-SA" altLang="en-US" sz="32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</a:rPr>
              <a:t> هـ</a:t>
            </a:r>
            <a:r>
              <a:rPr lang="ar-SA" altLang="en-US" sz="3200" baseline="30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ar-SA" altLang="en-US" dirty="0"/>
              <a:t> )</a:t>
            </a:r>
            <a:endParaRPr lang="en-US" alt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C90210-C5EF-4659-8F02-94ADDA379D32}"/>
              </a:ext>
            </a:extLst>
          </p:cNvPr>
          <p:cNvCxnSpPr>
            <a:cxnSpLocks/>
          </p:cNvCxnSpPr>
          <p:nvPr/>
        </p:nvCxnSpPr>
        <p:spPr>
          <a:xfrm>
            <a:off x="6096000" y="2149075"/>
            <a:ext cx="0" cy="345033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499CAC8-E4F4-43CB-8200-2530C4EF3DD0}"/>
              </a:ext>
            </a:extLst>
          </p:cNvPr>
          <p:cNvSpPr txBox="1"/>
          <p:nvPr/>
        </p:nvSpPr>
        <p:spPr>
          <a:xfrm>
            <a:off x="9637916" y="1951686"/>
            <a:ext cx="4302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6</a:t>
            </a:r>
            <a:endParaRPr lang="en-US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802BD3-92A7-4AA1-9E30-CD2C8BC43DDE}"/>
              </a:ext>
            </a:extLst>
          </p:cNvPr>
          <p:cNvSpPr txBox="1"/>
          <p:nvPr/>
        </p:nvSpPr>
        <p:spPr>
          <a:xfrm>
            <a:off x="9197585" y="1956271"/>
            <a:ext cx="6107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ن</a:t>
            </a:r>
            <a:r>
              <a:rPr lang="ar-BH" altLang="en-US" baseline="30000" dirty="0"/>
              <a:t>4</a:t>
            </a:r>
            <a:endParaRPr lang="en-US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CAB7C7-8A2C-49ED-8858-89B590001295}"/>
              </a:ext>
            </a:extLst>
          </p:cNvPr>
          <p:cNvSpPr txBox="1"/>
          <p:nvPr/>
        </p:nvSpPr>
        <p:spPr>
          <a:xfrm>
            <a:off x="8596269" y="1951686"/>
            <a:ext cx="4302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2</a:t>
            </a:r>
            <a:endParaRPr lang="en-US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AFBA52-5E68-4C65-9034-DC4483AA12E0}"/>
              </a:ext>
            </a:extLst>
          </p:cNvPr>
          <p:cNvSpPr txBox="1"/>
          <p:nvPr/>
        </p:nvSpPr>
        <p:spPr>
          <a:xfrm>
            <a:off x="8150590" y="1952438"/>
            <a:ext cx="6107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ن</a:t>
            </a:r>
            <a:r>
              <a:rPr lang="ar-BH" altLang="en-US" baseline="30000" dirty="0"/>
              <a:t>7</a:t>
            </a:r>
            <a:endParaRPr lang="en-US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7594DD-5DC3-4F31-8CA4-D073E46A039F}"/>
              </a:ext>
            </a:extLst>
          </p:cNvPr>
          <p:cNvSpPr txBox="1"/>
          <p:nvPr/>
        </p:nvSpPr>
        <p:spPr>
          <a:xfrm>
            <a:off x="9722184" y="2917403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6E4D0D-B101-47EF-AA93-E17289B1FFA6}"/>
              </a:ext>
            </a:extLst>
          </p:cNvPr>
          <p:cNvSpPr txBox="1"/>
          <p:nvPr/>
        </p:nvSpPr>
        <p:spPr>
          <a:xfrm>
            <a:off x="9041888" y="2917403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57720F-B7B2-4BE1-82A2-08C9A5CF6347}"/>
              </a:ext>
            </a:extLst>
          </p:cNvPr>
          <p:cNvSpPr txBox="1"/>
          <p:nvPr/>
        </p:nvSpPr>
        <p:spPr>
          <a:xfrm>
            <a:off x="8232617" y="2917403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66159CE-D63D-47FA-A0D4-54F3F46EDB70}"/>
              </a:ext>
            </a:extLst>
          </p:cNvPr>
          <p:cNvSpPr/>
          <p:nvPr/>
        </p:nvSpPr>
        <p:spPr>
          <a:xfrm rot="5400000">
            <a:off x="9815524" y="3209526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DCFDF169-95D0-404A-9C57-3EB4958E0EDB}"/>
              </a:ext>
            </a:extLst>
          </p:cNvPr>
          <p:cNvSpPr/>
          <p:nvPr/>
        </p:nvSpPr>
        <p:spPr>
          <a:xfrm rot="5400000">
            <a:off x="8360016" y="3166086"/>
            <a:ext cx="371175" cy="873303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30028A-C13A-4E1D-81F5-16FAACE855B9}"/>
              </a:ext>
            </a:extLst>
          </p:cNvPr>
          <p:cNvSpPr txBox="1"/>
          <p:nvPr/>
        </p:nvSpPr>
        <p:spPr>
          <a:xfrm>
            <a:off x="9707678" y="3788324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12</a:t>
            </a:r>
            <a:endParaRPr lang="en-US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01E495-7654-481C-BFEA-9D097146897A}"/>
              </a:ext>
            </a:extLst>
          </p:cNvPr>
          <p:cNvSpPr txBox="1"/>
          <p:nvPr/>
        </p:nvSpPr>
        <p:spPr>
          <a:xfrm>
            <a:off x="8106138" y="3788325"/>
            <a:ext cx="7295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ن</a:t>
            </a:r>
            <a:r>
              <a:rPr lang="ar-BH" altLang="en-US" baseline="30000" dirty="0"/>
              <a:t>11</a:t>
            </a:r>
            <a:endParaRPr lang="en-US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2ECF9E-1A98-4E82-B636-7740260EF53A}"/>
              </a:ext>
            </a:extLst>
          </p:cNvPr>
          <p:cNvSpPr txBox="1"/>
          <p:nvPr/>
        </p:nvSpPr>
        <p:spPr>
          <a:xfrm>
            <a:off x="9049920" y="3788325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78B5E9-0446-42E2-9150-A8CFA3AC4FBF}"/>
              </a:ext>
            </a:extLst>
          </p:cNvPr>
          <p:cNvSpPr txBox="1"/>
          <p:nvPr/>
        </p:nvSpPr>
        <p:spPr>
          <a:xfrm>
            <a:off x="9205654" y="4498579"/>
            <a:ext cx="15467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= 12 </a:t>
            </a:r>
            <a:r>
              <a:rPr lang="ar-SA" altLang="en-US" dirty="0"/>
              <a:t>ن</a:t>
            </a:r>
            <a:r>
              <a:rPr lang="ar-BH" altLang="en-US" baseline="30000" dirty="0"/>
              <a:t>11</a:t>
            </a:r>
            <a:endParaRPr lang="en-US" alt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32123E-9924-4A76-8F6E-4703D7E3B2B7}"/>
              </a:ext>
            </a:extLst>
          </p:cNvPr>
          <p:cNvSpPr txBox="1"/>
          <p:nvPr/>
        </p:nvSpPr>
        <p:spPr>
          <a:xfrm>
            <a:off x="3761105" y="1951685"/>
            <a:ext cx="4120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3</a:t>
            </a:r>
            <a:endParaRPr lang="en-US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B7D671-3C3D-43F1-AF25-ED13663D807F}"/>
              </a:ext>
            </a:extLst>
          </p:cNvPr>
          <p:cNvSpPr txBox="1"/>
          <p:nvPr/>
        </p:nvSpPr>
        <p:spPr>
          <a:xfrm>
            <a:off x="2506574" y="1951685"/>
            <a:ext cx="4120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5FA95-C170-47B0-A6AA-DDE41334DFBB}"/>
              </a:ext>
            </a:extLst>
          </p:cNvPr>
          <p:cNvSpPr txBox="1"/>
          <p:nvPr/>
        </p:nvSpPr>
        <p:spPr>
          <a:xfrm>
            <a:off x="3495877" y="1947541"/>
            <a:ext cx="4120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ب</a:t>
            </a:r>
            <a:endParaRPr lang="en-US" alt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9416BB5-B7EC-4555-B9BD-04496BA0EBB8}"/>
              </a:ext>
            </a:extLst>
          </p:cNvPr>
          <p:cNvSpPr txBox="1"/>
          <p:nvPr/>
        </p:nvSpPr>
        <p:spPr>
          <a:xfrm>
            <a:off x="2086482" y="1952002"/>
            <a:ext cx="7238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ب</a:t>
            </a:r>
            <a:r>
              <a:rPr lang="ar-SA" altLang="en-US" sz="3200" baseline="30000" dirty="0"/>
              <a:t>3</a:t>
            </a:r>
            <a:endParaRPr lang="en-US" altLang="en-US" sz="3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0D9088-BA16-4B0A-85CF-55A6AB584CAB}"/>
              </a:ext>
            </a:extLst>
          </p:cNvPr>
          <p:cNvSpPr txBox="1"/>
          <p:nvPr/>
        </p:nvSpPr>
        <p:spPr>
          <a:xfrm>
            <a:off x="2826012" y="1951101"/>
            <a:ext cx="7238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هـ</a:t>
            </a:r>
            <a:r>
              <a:rPr lang="ar-SA" altLang="en-US" sz="3200" baseline="30000" dirty="0"/>
              <a:t>3</a:t>
            </a:r>
            <a:endParaRPr lang="en-US" altLang="en-US" sz="3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C05709-C1DE-42B9-AD34-8C53FE070A38}"/>
              </a:ext>
            </a:extLst>
          </p:cNvPr>
          <p:cNvSpPr txBox="1"/>
          <p:nvPr/>
        </p:nvSpPr>
        <p:spPr>
          <a:xfrm>
            <a:off x="1611646" y="1947305"/>
            <a:ext cx="7238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هـ</a:t>
            </a:r>
            <a:r>
              <a:rPr lang="ar-BH" altLang="en-US" sz="3200" baseline="30000" dirty="0"/>
              <a:t>4</a:t>
            </a:r>
            <a:endParaRPr lang="en-US" altLang="en-US" sz="3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7EA752E-C226-46B9-8C91-3430C996CD66}"/>
              </a:ext>
            </a:extLst>
          </p:cNvPr>
          <p:cNvSpPr txBox="1"/>
          <p:nvPr/>
        </p:nvSpPr>
        <p:spPr>
          <a:xfrm>
            <a:off x="3184088" y="1944655"/>
            <a:ext cx="7238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ب</a:t>
            </a:r>
            <a:r>
              <a:rPr lang="ar-BH" altLang="en-US" sz="3200" baseline="30000" dirty="0">
                <a:solidFill>
                  <a:srgbClr val="FF0000"/>
                </a:solidFill>
              </a:rPr>
              <a:t>1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8C176C-38E9-490E-AE61-C6C2886BA1DB}"/>
              </a:ext>
            </a:extLst>
          </p:cNvPr>
          <p:cNvSpPr txBox="1"/>
          <p:nvPr/>
        </p:nvSpPr>
        <p:spPr>
          <a:xfrm>
            <a:off x="4495261" y="3105834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5858B7-EDB6-486C-B75B-496A5EDC5C32}"/>
              </a:ext>
            </a:extLst>
          </p:cNvPr>
          <p:cNvSpPr txBox="1"/>
          <p:nvPr/>
        </p:nvSpPr>
        <p:spPr>
          <a:xfrm>
            <a:off x="3624006" y="3100608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4D868D-DF16-4668-94CF-FA649D4836ED}"/>
              </a:ext>
            </a:extLst>
          </p:cNvPr>
          <p:cNvSpPr txBox="1"/>
          <p:nvPr/>
        </p:nvSpPr>
        <p:spPr>
          <a:xfrm>
            <a:off x="2810374" y="3090310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87CE768-EFB2-465B-B033-2BE1E0A5F307}"/>
              </a:ext>
            </a:extLst>
          </p:cNvPr>
          <p:cNvSpPr txBox="1"/>
          <p:nvPr/>
        </p:nvSpPr>
        <p:spPr>
          <a:xfrm>
            <a:off x="1796912" y="3105834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DFB24A-52F4-4A84-A72D-B594B3F1D3CF}"/>
              </a:ext>
            </a:extLst>
          </p:cNvPr>
          <p:cNvSpPr txBox="1"/>
          <p:nvPr/>
        </p:nvSpPr>
        <p:spPr>
          <a:xfrm>
            <a:off x="1054013" y="3090311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9495FC4B-3E71-4C46-A75D-4EB21547FAD9}"/>
              </a:ext>
            </a:extLst>
          </p:cNvPr>
          <p:cNvSpPr/>
          <p:nvPr/>
        </p:nvSpPr>
        <p:spPr>
          <a:xfrm rot="5400000">
            <a:off x="4518959" y="3532691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5FF97C-780D-4345-AB5D-E5619A981103}"/>
              </a:ext>
            </a:extLst>
          </p:cNvPr>
          <p:cNvSpPr txBox="1"/>
          <p:nvPr/>
        </p:nvSpPr>
        <p:spPr>
          <a:xfrm>
            <a:off x="4326162" y="4175413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3</a:t>
            </a:r>
            <a:endParaRPr lang="en-US" altLang="en-US" dirty="0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1534B765-6D96-4793-AE38-9F5CE4AD6755}"/>
              </a:ext>
            </a:extLst>
          </p:cNvPr>
          <p:cNvSpPr/>
          <p:nvPr/>
        </p:nvSpPr>
        <p:spPr>
          <a:xfrm rot="5400000">
            <a:off x="2767553" y="352632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26B7B2-5EE8-4075-B76C-409ED4D5A5BC}"/>
              </a:ext>
            </a:extLst>
          </p:cNvPr>
          <p:cNvSpPr txBox="1"/>
          <p:nvPr/>
        </p:nvSpPr>
        <p:spPr>
          <a:xfrm>
            <a:off x="2398163" y="4105127"/>
            <a:ext cx="8444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ب</a:t>
            </a:r>
            <a:r>
              <a:rPr lang="ar-BH" altLang="en-US" sz="3200" baseline="30000" dirty="0"/>
              <a:t>4</a:t>
            </a:r>
            <a:endParaRPr lang="en-US" altLang="en-US" sz="3200" baseline="30000" dirty="0"/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C80DA044-2B4A-4B49-94B5-45E980538FCB}"/>
              </a:ext>
            </a:extLst>
          </p:cNvPr>
          <p:cNvSpPr/>
          <p:nvPr/>
        </p:nvSpPr>
        <p:spPr>
          <a:xfrm rot="5400000">
            <a:off x="1044683" y="352632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2A8BC35-9CCB-4DCA-9225-CD417920AB89}"/>
              </a:ext>
            </a:extLst>
          </p:cNvPr>
          <p:cNvSpPr txBox="1"/>
          <p:nvPr/>
        </p:nvSpPr>
        <p:spPr>
          <a:xfrm>
            <a:off x="936837" y="4105127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هـ</a:t>
            </a:r>
            <a:r>
              <a:rPr lang="ar-BH" altLang="en-US" sz="3200" baseline="30000" dirty="0"/>
              <a:t>7</a:t>
            </a:r>
            <a:endParaRPr lang="en-US" altLang="en-US" sz="3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E8D5D9-5CCD-46A6-BD44-264E83CB9693}"/>
              </a:ext>
            </a:extLst>
          </p:cNvPr>
          <p:cNvSpPr txBox="1"/>
          <p:nvPr/>
        </p:nvSpPr>
        <p:spPr>
          <a:xfrm>
            <a:off x="3582207" y="4105126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825438-C29D-41C8-BA67-05FBFBB31872}"/>
              </a:ext>
            </a:extLst>
          </p:cNvPr>
          <p:cNvSpPr txBox="1"/>
          <p:nvPr/>
        </p:nvSpPr>
        <p:spPr>
          <a:xfrm>
            <a:off x="1781679" y="4059807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CD9D76-40D8-49F5-89E9-A6B594CF9DA7}"/>
              </a:ext>
            </a:extLst>
          </p:cNvPr>
          <p:cNvSpPr txBox="1"/>
          <p:nvPr/>
        </p:nvSpPr>
        <p:spPr>
          <a:xfrm>
            <a:off x="3456332" y="4929084"/>
            <a:ext cx="19308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= 3 ب</a:t>
            </a:r>
            <a:r>
              <a:rPr lang="ar-BH" altLang="en-US" baseline="30000" dirty="0"/>
              <a:t>4 </a:t>
            </a:r>
            <a:r>
              <a:rPr lang="ar-BH" altLang="en-US" dirty="0"/>
              <a:t>هـ </a:t>
            </a:r>
            <a:r>
              <a:rPr lang="ar-BH" altLang="en-US" sz="3200" baseline="30000" dirty="0"/>
              <a:t>7</a:t>
            </a:r>
            <a:r>
              <a:rPr lang="ar-BH" altLang="en-US" baseline="30000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0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3412 0.14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6783 0.140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7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5013 0.1409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7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3372 0.140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703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8581 0.1659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828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14101 0.1682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840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01328 0.1682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840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211 0.168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842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13555 0.16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83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09089 0.1664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83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6" grpId="0"/>
      <p:bldP spid="67" grpId="0"/>
      <p:bldP spid="16" grpId="0" animBg="1"/>
      <p:bldP spid="68" grpId="0" animBg="1"/>
      <p:bldP spid="69" grpId="0"/>
      <p:bldP spid="70" grpId="0"/>
      <p:bldP spid="71" grpId="0"/>
      <p:bldP spid="72" grpId="0"/>
      <p:bldP spid="73" grpId="0"/>
      <p:bldP spid="73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7389628" y="335581"/>
            <a:ext cx="239123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التعبير :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7A07A8-E019-4D9E-A476-83F172C51D49}"/>
              </a:ext>
            </a:extLst>
          </p:cNvPr>
          <p:cNvSpPr txBox="1"/>
          <p:nvPr/>
        </p:nvSpPr>
        <p:spPr>
          <a:xfrm>
            <a:off x="3684888" y="434511"/>
            <a:ext cx="41351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( </a:t>
            </a:r>
            <a:r>
              <a:rPr lang="ar-BH" altLang="en-US" dirty="0">
                <a:solidFill>
                  <a:schemeClr val="bg1">
                    <a:lumMod val="65000"/>
                  </a:schemeClr>
                </a:solidFill>
              </a:rPr>
              <a:t>-4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 ر س</a:t>
            </a:r>
            <a:r>
              <a:rPr lang="ar-SA" alt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 ن</a:t>
            </a:r>
            <a:r>
              <a:rPr lang="ar-SA" altLang="en-US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altLang="en-US" dirty="0"/>
              <a:t>) ( </a:t>
            </a:r>
            <a:r>
              <a:rPr lang="ar-BH" altLang="en-US" dirty="0">
                <a:solidFill>
                  <a:schemeClr val="bg1">
                    <a:lumMod val="65000"/>
                  </a:schemeClr>
                </a:solidFill>
              </a:rPr>
              <a:t>-6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 ر</a:t>
            </a:r>
            <a:r>
              <a:rPr lang="ar-SA" altLang="en-US" baseline="30000" dirty="0"/>
              <a:t> </a:t>
            </a:r>
            <a:r>
              <a:rPr lang="ar-BH" altLang="en-US" baseline="30000" dirty="0">
                <a:solidFill>
                  <a:schemeClr val="bg1">
                    <a:lumMod val="65000"/>
                  </a:schemeClr>
                </a:solidFill>
              </a:rPr>
              <a:t>5  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س</a:t>
            </a:r>
            <a:r>
              <a:rPr lang="ar-SA" alt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ar-SA" altLang="en-US" dirty="0">
                <a:solidFill>
                  <a:schemeClr val="bg1">
                    <a:lumMod val="65000"/>
                  </a:schemeClr>
                </a:solidFill>
              </a:rPr>
              <a:t> ن</a:t>
            </a:r>
            <a:r>
              <a:rPr lang="ar-BH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altLang="en-US" dirty="0"/>
              <a:t> )</a:t>
            </a:r>
            <a:endParaRPr lang="en-US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D5C0F3-E48B-426A-8D90-1BFB42D8D6D4}"/>
              </a:ext>
            </a:extLst>
          </p:cNvPr>
          <p:cNvSpPr txBox="1"/>
          <p:nvPr/>
        </p:nvSpPr>
        <p:spPr>
          <a:xfrm>
            <a:off x="7049546" y="431270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-4</a:t>
            </a:r>
            <a:endParaRPr lang="en-US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C8FD6-4ADB-4436-A75C-1DDBFA1568E3}"/>
              </a:ext>
            </a:extLst>
          </p:cNvPr>
          <p:cNvSpPr txBox="1"/>
          <p:nvPr/>
        </p:nvSpPr>
        <p:spPr>
          <a:xfrm>
            <a:off x="5111879" y="434511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-6</a:t>
            </a:r>
            <a:endParaRPr lang="en-US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74DD15-FC72-4A00-AD1F-93677C23A772}"/>
              </a:ext>
            </a:extLst>
          </p:cNvPr>
          <p:cNvSpPr txBox="1"/>
          <p:nvPr/>
        </p:nvSpPr>
        <p:spPr>
          <a:xfrm>
            <a:off x="6675055" y="435643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ر</a:t>
            </a:r>
            <a:endParaRPr lang="en-US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4AA025-03D4-4B59-849D-B73E2A734121}"/>
              </a:ext>
            </a:extLst>
          </p:cNvPr>
          <p:cNvSpPr txBox="1"/>
          <p:nvPr/>
        </p:nvSpPr>
        <p:spPr>
          <a:xfrm>
            <a:off x="6354883" y="436779"/>
            <a:ext cx="690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س</a:t>
            </a:r>
            <a:r>
              <a:rPr lang="ar-SA" altLang="en-US" baseline="30000" dirty="0"/>
              <a:t>2</a:t>
            </a:r>
            <a:endParaRPr lang="en-US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AC2A9-60BC-44B0-B298-87214E2F3704}"/>
              </a:ext>
            </a:extLst>
          </p:cNvPr>
          <p:cNvSpPr txBox="1"/>
          <p:nvPr/>
        </p:nvSpPr>
        <p:spPr>
          <a:xfrm>
            <a:off x="5900538" y="435643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ن</a:t>
            </a:r>
            <a:r>
              <a:rPr lang="ar-SA" altLang="en-US" baseline="30000" dirty="0"/>
              <a:t>3</a:t>
            </a:r>
            <a:endParaRPr lang="en-US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976FB-98B7-4D61-822C-6078C355CBDF}"/>
              </a:ext>
            </a:extLst>
          </p:cNvPr>
          <p:cNvSpPr txBox="1"/>
          <p:nvPr/>
        </p:nvSpPr>
        <p:spPr>
          <a:xfrm>
            <a:off x="6677725" y="424668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ر</a:t>
            </a:r>
            <a:r>
              <a:rPr lang="ar-BH" altLang="en-US" baseline="30000" dirty="0">
                <a:solidFill>
                  <a:srgbClr val="FF0000"/>
                </a:solidFill>
              </a:rPr>
              <a:t>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A09E4-6C27-45E8-AABB-BE149C45B0C3}"/>
              </a:ext>
            </a:extLst>
          </p:cNvPr>
          <p:cNvSpPr txBox="1"/>
          <p:nvPr/>
        </p:nvSpPr>
        <p:spPr>
          <a:xfrm>
            <a:off x="3881101" y="429001"/>
            <a:ext cx="4833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ن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0068B7-3EEE-40C2-8566-40934DF71DA4}"/>
              </a:ext>
            </a:extLst>
          </p:cNvPr>
          <p:cNvSpPr txBox="1"/>
          <p:nvPr/>
        </p:nvSpPr>
        <p:spPr>
          <a:xfrm>
            <a:off x="4224932" y="432243"/>
            <a:ext cx="690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س</a:t>
            </a:r>
            <a:r>
              <a:rPr lang="ar-SA" altLang="en-US" baseline="30000" dirty="0"/>
              <a:t>2</a:t>
            </a:r>
            <a:endParaRPr lang="en-US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D4CB-4252-41B4-968B-8D110EDBC25C}"/>
              </a:ext>
            </a:extLst>
          </p:cNvPr>
          <p:cNvSpPr txBox="1"/>
          <p:nvPr/>
        </p:nvSpPr>
        <p:spPr>
          <a:xfrm>
            <a:off x="4742208" y="431269"/>
            <a:ext cx="5946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ر</a:t>
            </a:r>
            <a:r>
              <a:rPr lang="ar-SA" altLang="en-US" baseline="30000" dirty="0"/>
              <a:t> </a:t>
            </a:r>
            <a:r>
              <a:rPr lang="ar-BH" altLang="en-US" baseline="30000" dirty="0"/>
              <a:t>5</a:t>
            </a:r>
            <a:endParaRPr lang="en-US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38CB2A-0A33-4EC8-82E5-3C69EEF77E1B}"/>
              </a:ext>
            </a:extLst>
          </p:cNvPr>
          <p:cNvSpPr txBox="1"/>
          <p:nvPr/>
        </p:nvSpPr>
        <p:spPr>
          <a:xfrm>
            <a:off x="9524664" y="1915981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73C4FC-61C9-46A0-B52E-199C6A5D0736}"/>
              </a:ext>
            </a:extLst>
          </p:cNvPr>
          <p:cNvSpPr txBox="1"/>
          <p:nvPr/>
        </p:nvSpPr>
        <p:spPr>
          <a:xfrm>
            <a:off x="8570413" y="1915980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A6A865-D4B7-427D-8079-D12F8075A46B}"/>
              </a:ext>
            </a:extLst>
          </p:cNvPr>
          <p:cNvSpPr txBox="1"/>
          <p:nvPr/>
        </p:nvSpPr>
        <p:spPr>
          <a:xfrm>
            <a:off x="7803366" y="1915980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811425-8DF1-49CF-B075-3AFDCA390DD5}"/>
              </a:ext>
            </a:extLst>
          </p:cNvPr>
          <p:cNvSpPr txBox="1"/>
          <p:nvPr/>
        </p:nvSpPr>
        <p:spPr>
          <a:xfrm>
            <a:off x="6799152" y="1915980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9659FB-F223-4EC3-B6E8-FDF5C759AF4A}"/>
              </a:ext>
            </a:extLst>
          </p:cNvPr>
          <p:cNvSpPr txBox="1"/>
          <p:nvPr/>
        </p:nvSpPr>
        <p:spPr>
          <a:xfrm>
            <a:off x="6070850" y="1915979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420ACE-BC65-49FB-8929-E14BE847BB5D}"/>
              </a:ext>
            </a:extLst>
          </p:cNvPr>
          <p:cNvSpPr txBox="1"/>
          <p:nvPr/>
        </p:nvSpPr>
        <p:spPr>
          <a:xfrm>
            <a:off x="3626538" y="424668"/>
            <a:ext cx="7379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ن</a:t>
            </a:r>
            <a:r>
              <a:rPr lang="ar-SA" altLang="en-US" baseline="30000" dirty="0"/>
              <a:t> </a:t>
            </a:r>
            <a:r>
              <a:rPr lang="ar-BH" altLang="en-US" baseline="30000" dirty="0">
                <a:solidFill>
                  <a:srgbClr val="FF0000"/>
                </a:solidFill>
              </a:rPr>
              <a:t>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EC1CB1-3EDB-4F70-B18C-BEB6B17CC119}"/>
              </a:ext>
            </a:extLst>
          </p:cNvPr>
          <p:cNvSpPr txBox="1"/>
          <p:nvPr/>
        </p:nvSpPr>
        <p:spPr>
          <a:xfrm>
            <a:off x="5039528" y="1915978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A2B4CC-4434-49EA-AA39-840B8567CF69}"/>
              </a:ext>
            </a:extLst>
          </p:cNvPr>
          <p:cNvSpPr txBox="1"/>
          <p:nvPr/>
        </p:nvSpPr>
        <p:spPr>
          <a:xfrm>
            <a:off x="4163657" y="1915978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44C182D3-AB26-4786-AA20-ACB0890F8902}"/>
              </a:ext>
            </a:extLst>
          </p:cNvPr>
          <p:cNvSpPr/>
          <p:nvPr/>
        </p:nvSpPr>
        <p:spPr>
          <a:xfrm rot="5400000">
            <a:off x="9549028" y="227124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837D6F-A0A3-4D6D-A31C-9A1BAD7757C8}"/>
              </a:ext>
            </a:extLst>
          </p:cNvPr>
          <p:cNvSpPr txBox="1"/>
          <p:nvPr/>
        </p:nvSpPr>
        <p:spPr>
          <a:xfrm>
            <a:off x="9441182" y="2850047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24</a:t>
            </a:r>
            <a:endParaRPr lang="en-US" alt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84D84B-58F5-42F7-A0A7-62A66F221A4A}"/>
              </a:ext>
            </a:extLst>
          </p:cNvPr>
          <p:cNvSpPr txBox="1"/>
          <p:nvPr/>
        </p:nvSpPr>
        <p:spPr>
          <a:xfrm>
            <a:off x="8783424" y="2850048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DDF6513A-DD66-4819-AD08-6BB897BCB308}"/>
              </a:ext>
            </a:extLst>
          </p:cNvPr>
          <p:cNvSpPr/>
          <p:nvPr/>
        </p:nvSpPr>
        <p:spPr>
          <a:xfrm rot="5400000">
            <a:off x="7920240" y="227124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86BF4D-F48C-483C-970B-9BAB6D45B8B4}"/>
              </a:ext>
            </a:extLst>
          </p:cNvPr>
          <p:cNvSpPr txBox="1"/>
          <p:nvPr/>
        </p:nvSpPr>
        <p:spPr>
          <a:xfrm>
            <a:off x="7655635" y="2850047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ر</a:t>
            </a:r>
            <a:r>
              <a:rPr lang="ar-BH" altLang="en-US" baseline="30000" dirty="0"/>
              <a:t>6</a:t>
            </a:r>
            <a:endParaRPr lang="en-US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2D4F81-88A1-41E7-8DFE-16D7E77D3183}"/>
              </a:ext>
            </a:extLst>
          </p:cNvPr>
          <p:cNvSpPr txBox="1"/>
          <p:nvPr/>
        </p:nvSpPr>
        <p:spPr>
          <a:xfrm>
            <a:off x="6997877" y="2850048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F7C0B3B4-54B6-43F7-8E4A-1AEA2016679D}"/>
              </a:ext>
            </a:extLst>
          </p:cNvPr>
          <p:cNvSpPr/>
          <p:nvPr/>
        </p:nvSpPr>
        <p:spPr>
          <a:xfrm rot="5400000">
            <a:off x="6079222" y="227124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ADB3F2-5953-4B49-93B7-44003B864134}"/>
              </a:ext>
            </a:extLst>
          </p:cNvPr>
          <p:cNvSpPr txBox="1"/>
          <p:nvPr/>
        </p:nvSpPr>
        <p:spPr>
          <a:xfrm>
            <a:off x="5871216" y="2817202"/>
            <a:ext cx="6830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س</a:t>
            </a:r>
            <a:r>
              <a:rPr lang="ar-BH" altLang="en-US" baseline="30000" dirty="0"/>
              <a:t>4</a:t>
            </a:r>
            <a:endParaRPr lang="en-US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0E0D8E-6154-4481-A08E-CD2B234EE241}"/>
              </a:ext>
            </a:extLst>
          </p:cNvPr>
          <p:cNvSpPr txBox="1"/>
          <p:nvPr/>
        </p:nvSpPr>
        <p:spPr>
          <a:xfrm>
            <a:off x="5313618" y="2817203"/>
            <a:ext cx="446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×</a:t>
            </a:r>
            <a:endParaRPr lang="en-US" altLang="en-US" dirty="0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319D4189-BBF5-46DF-A674-DC6178530F64}"/>
              </a:ext>
            </a:extLst>
          </p:cNvPr>
          <p:cNvSpPr/>
          <p:nvPr/>
        </p:nvSpPr>
        <p:spPr>
          <a:xfrm rot="5400000">
            <a:off x="4226103" y="2271249"/>
            <a:ext cx="371175" cy="683057"/>
          </a:xfrm>
          <a:prstGeom prst="rightBrace">
            <a:avLst>
              <a:gd name="adj1" fmla="val 199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A0D3AE-8608-4706-8745-C2E7FDB7FEE0}"/>
              </a:ext>
            </a:extLst>
          </p:cNvPr>
          <p:cNvSpPr txBox="1"/>
          <p:nvPr/>
        </p:nvSpPr>
        <p:spPr>
          <a:xfrm>
            <a:off x="4118257" y="2817202"/>
            <a:ext cx="5828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ن</a:t>
            </a:r>
            <a:r>
              <a:rPr lang="ar-BH" altLang="en-US" baseline="30000" dirty="0"/>
              <a:t>4</a:t>
            </a:r>
            <a:endParaRPr lang="en-US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6A1C852-B0AF-4553-965A-58C0348B6505}"/>
              </a:ext>
            </a:extLst>
          </p:cNvPr>
          <p:cNvSpPr txBox="1"/>
          <p:nvPr/>
        </p:nvSpPr>
        <p:spPr>
          <a:xfrm>
            <a:off x="8020595" y="3918475"/>
            <a:ext cx="24596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= 24 ر</a:t>
            </a:r>
            <a:r>
              <a:rPr lang="ar-BH" altLang="en-US" baseline="30000" dirty="0"/>
              <a:t>6  </a:t>
            </a:r>
            <a:r>
              <a:rPr lang="ar-BH" altLang="en-US" dirty="0"/>
              <a:t>س</a:t>
            </a:r>
            <a:r>
              <a:rPr lang="ar-BH" altLang="en-US" baseline="30000" dirty="0"/>
              <a:t>4</a:t>
            </a:r>
            <a:r>
              <a:rPr lang="ar-BH" altLang="en-US" dirty="0"/>
              <a:t> ن</a:t>
            </a:r>
            <a:r>
              <a:rPr lang="ar-BH" altLang="en-US" baseline="30000" dirty="0"/>
              <a:t>4</a:t>
            </a: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26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2175 0.214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107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32826 0.213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06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1367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08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0612 0.214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071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755 0.214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1069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1029 0.215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1078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2031 0.214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071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1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3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9" grpId="0"/>
      <p:bldP spid="40" grpId="0"/>
      <p:bldP spid="42" grpId="0"/>
      <p:bldP spid="43" grpId="0"/>
      <p:bldP spid="44" grpId="0"/>
      <p:bldP spid="27" grpId="0"/>
      <p:bldP spid="27" grpId="1"/>
      <p:bldP spid="45" grpId="0"/>
      <p:bldP spid="46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  <p:bldP spid="59" grpId="0" animBg="1"/>
      <p:bldP spid="7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5F18515-8A9D-426A-8AE8-57A4D56B51F0}"/>
              </a:ext>
            </a:extLst>
          </p:cNvPr>
          <p:cNvSpPr/>
          <p:nvPr/>
        </p:nvSpPr>
        <p:spPr>
          <a:xfrm>
            <a:off x="4995366" y="335581"/>
            <a:ext cx="4785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اكمل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بتبسّط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تعبير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EEE6F69A-E4D1-495C-9622-CDB410CB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515" y="1720624"/>
            <a:ext cx="5295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ts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 (  ك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 _ _ _ _ _ _ _ _ _ _ _ </a:t>
            </a:r>
            <a:endParaRPr lang="en-US" alt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9D2D0725-21A6-4793-BA2C-198CC17D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366" y="2827504"/>
            <a:ext cx="5539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ts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 م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 _ _ _ _ _ _ _ _ _ _ _ </a:t>
            </a:r>
            <a:endParaRPr lang="en-US" alt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9DB74E4E-E049-4534-B817-AD8DC872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305" y="3934384"/>
            <a:ext cx="55389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ك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( 9 ك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 _ _ _ _ _ _ _ _ _ _ _ </a:t>
            </a:r>
            <a:endParaRPr lang="en-US" alt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BF90C7F4-1C59-423C-80E3-A6CE4385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97" y="5041265"/>
            <a:ext cx="6495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( 5 م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 ) ( 7 م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SA" altLang="en-US" sz="3600" baseline="4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 _ _ _ _ _ _ _ _ _ _ _ </a:t>
            </a:r>
            <a:endParaRPr lang="en-US" alt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F5B1D6-0E30-401F-B938-674286500931}"/>
              </a:ext>
            </a:extLst>
          </p:cNvPr>
          <p:cNvSpPr txBox="1"/>
          <p:nvPr/>
        </p:nvSpPr>
        <p:spPr>
          <a:xfrm>
            <a:off x="9911353" y="1616933"/>
            <a:ext cx="363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B8C13C-A338-46C7-B7BD-C5EFCE80BE6E}"/>
              </a:ext>
            </a:extLst>
          </p:cNvPr>
          <p:cNvSpPr txBox="1"/>
          <p:nvPr/>
        </p:nvSpPr>
        <p:spPr>
          <a:xfrm>
            <a:off x="7912544" y="1581542"/>
            <a:ext cx="656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US" sz="3600" baseline="4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980DE8-AB97-4412-8912-50F8BAED1A0F}"/>
              </a:ext>
            </a:extLst>
          </p:cNvPr>
          <p:cNvSpPr txBox="1"/>
          <p:nvPr/>
        </p:nvSpPr>
        <p:spPr>
          <a:xfrm>
            <a:off x="7887400" y="2734613"/>
            <a:ext cx="656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altLang="en-US" sz="3600" baseline="4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5A80DA5-EA68-44C3-9ECD-CFA02CDC814B}"/>
              </a:ext>
            </a:extLst>
          </p:cNvPr>
          <p:cNvSpPr txBox="1"/>
          <p:nvPr/>
        </p:nvSpPr>
        <p:spPr>
          <a:xfrm>
            <a:off x="6574541" y="3725578"/>
            <a:ext cx="1312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ك</a:t>
            </a:r>
            <a:r>
              <a:rPr lang="ar-BH" altLang="en-US" sz="3600" baseline="4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C660C3-FC64-4E29-9190-2C53BB02EF67}"/>
              </a:ext>
            </a:extLst>
          </p:cNvPr>
          <p:cNvSpPr txBox="1"/>
          <p:nvPr/>
        </p:nvSpPr>
        <p:spPr>
          <a:xfrm>
            <a:off x="5239515" y="4996261"/>
            <a:ext cx="184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 م</a:t>
            </a:r>
            <a:r>
              <a:rPr lang="ar-BH" altLang="en-US" sz="3600" baseline="4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altLang="en-US" sz="3600" baseline="4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8B1C02-EA28-4B43-AE10-31DF66696107}"/>
              </a:ext>
            </a:extLst>
          </p:cNvPr>
          <p:cNvSpPr txBox="1"/>
          <p:nvPr/>
        </p:nvSpPr>
        <p:spPr>
          <a:xfrm>
            <a:off x="9103468" y="5013909"/>
            <a:ext cx="363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87">
            <a:extLst>
              <a:ext uri="{FF2B5EF4-FFF2-40B4-BE49-F238E27FC236}">
                <a16:creationId xmlns:a16="http://schemas.microsoft.com/office/drawing/2014/main" id="{05C16F8B-D153-412D-891D-7601EF53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537" y="1909950"/>
            <a:ext cx="683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)</a:t>
            </a:r>
            <a:endParaRPr lang="en-US" alt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58729" y="1004297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قوة القوة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الأسس.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قوة القوة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E8B9F5E-EAA9-480C-8775-B9791719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40" y="3354889"/>
            <a:ext cx="1736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2+2+2 +2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7C29E7DB-3758-4FC3-9224-4F6ABA87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569" y="1962384"/>
            <a:ext cx="960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5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5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987FA60-957C-4885-AAF2-2EED8EAD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242" y="3354890"/>
            <a:ext cx="2544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CDF1A2-7C15-4B4B-B968-44C3C3DF1F9E}"/>
              </a:ext>
            </a:extLst>
          </p:cNvPr>
          <p:cNvCxnSpPr/>
          <p:nvPr/>
        </p:nvCxnSpPr>
        <p:spPr>
          <a:xfrm>
            <a:off x="9293313" y="2508870"/>
            <a:ext cx="683288" cy="8842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5E93FC-10DB-4805-93AA-57A6780E6719}"/>
              </a:ext>
            </a:extLst>
          </p:cNvPr>
          <p:cNvCxnSpPr>
            <a:cxnSpLocks/>
          </p:cNvCxnSpPr>
          <p:nvPr/>
        </p:nvCxnSpPr>
        <p:spPr>
          <a:xfrm flipH="1">
            <a:off x="8645195" y="2513894"/>
            <a:ext cx="653144" cy="8983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775E4-3B28-4B59-BD2D-2C5851ECC000}"/>
              </a:ext>
            </a:extLst>
          </p:cNvPr>
          <p:cNvCxnSpPr>
            <a:cxnSpLocks/>
          </p:cNvCxnSpPr>
          <p:nvPr/>
        </p:nvCxnSpPr>
        <p:spPr>
          <a:xfrm>
            <a:off x="9292760" y="2508870"/>
            <a:ext cx="236444" cy="8842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994DFF-06FA-4AAD-82F0-5C169E062E54}"/>
              </a:ext>
            </a:extLst>
          </p:cNvPr>
          <p:cNvCxnSpPr>
            <a:cxnSpLocks/>
          </p:cNvCxnSpPr>
          <p:nvPr/>
        </p:nvCxnSpPr>
        <p:spPr>
          <a:xfrm flipH="1">
            <a:off x="9034979" y="2518918"/>
            <a:ext cx="263359" cy="8742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7">
            <a:extLst>
              <a:ext uri="{FF2B5EF4-FFF2-40B4-BE49-F238E27FC236}">
                <a16:creationId xmlns:a16="http://schemas.microsoft.com/office/drawing/2014/main" id="{EE34997C-D005-4A70-9944-E70BF2AD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916" y="4530209"/>
            <a:ext cx="1132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9F455253-BD12-44FE-B20B-7748EDEE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791" y="3800589"/>
            <a:ext cx="961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4623B4-1283-4141-ADE2-B4CCCE49C271}"/>
              </a:ext>
            </a:extLst>
          </p:cNvPr>
          <p:cNvGrpSpPr/>
          <p:nvPr/>
        </p:nvGrpSpPr>
        <p:grpSpPr>
          <a:xfrm>
            <a:off x="9976601" y="4497857"/>
            <a:ext cx="1039256" cy="698765"/>
            <a:chOff x="9107905" y="4239145"/>
            <a:chExt cx="1039256" cy="698765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97384AC0-9A47-4958-BD64-4FB46E2B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3873" y="4239145"/>
              <a:ext cx="683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    )</a:t>
              </a:r>
              <a:endParaRPr lang="en-US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F532C276-13FF-42DA-AB01-0072D701A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7905" y="4291579"/>
              <a:ext cx="9605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altLang="en-US" sz="5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baseline="300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baseline="500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600" baseline="5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Text Box 87">
            <a:extLst>
              <a:ext uri="{FF2B5EF4-FFF2-40B4-BE49-F238E27FC236}">
                <a16:creationId xmlns:a16="http://schemas.microsoft.com/office/drawing/2014/main" id="{08037317-AC8B-43D2-9E9A-740ED6BC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4524074"/>
            <a:ext cx="1132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13432F2A-45D1-4644-9E78-992A80B1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916" y="5343156"/>
            <a:ext cx="1132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593063-A63F-4C84-8640-3EEB6992DC39}"/>
              </a:ext>
            </a:extLst>
          </p:cNvPr>
          <p:cNvGrpSpPr/>
          <p:nvPr/>
        </p:nvGrpSpPr>
        <p:grpSpPr>
          <a:xfrm>
            <a:off x="9976601" y="5310804"/>
            <a:ext cx="1039256" cy="698765"/>
            <a:chOff x="9107905" y="4239145"/>
            <a:chExt cx="1039256" cy="698765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98E0BBB0-AF79-4EB7-BBB3-63B140982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3873" y="4239145"/>
              <a:ext cx="683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    )</a:t>
              </a:r>
              <a:endParaRPr lang="en-US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Text Box 87">
              <a:extLst>
                <a:ext uri="{FF2B5EF4-FFF2-40B4-BE49-F238E27FC236}">
                  <a16:creationId xmlns:a16="http://schemas.microsoft.com/office/drawing/2014/main" id="{946A4D8F-FA65-4B6E-A0FE-800632673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7905" y="4291579"/>
              <a:ext cx="9605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altLang="en-US" sz="5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baseline="300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baseline="500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600" baseline="5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Text Box 87">
            <a:extLst>
              <a:ext uri="{FF2B5EF4-FFF2-40B4-BE49-F238E27FC236}">
                <a16:creationId xmlns:a16="http://schemas.microsoft.com/office/drawing/2014/main" id="{C09D288E-3077-48A8-B096-3728E868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5337021"/>
            <a:ext cx="1132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4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  <p:bldP spid="8" grpId="0"/>
      <p:bldP spid="9" grpId="0"/>
      <p:bldP spid="27" grpId="0"/>
      <p:bldP spid="38" grpId="0"/>
      <p:bldP spid="42" grpId="0"/>
      <p:bldP spid="43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4995366" y="335581"/>
            <a:ext cx="4785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تعبير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9671B860-DA76-4255-BF42-98C9D88F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942" y="1726180"/>
            <a:ext cx="1785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647818B5-187D-45BB-917F-247F149D1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04" y="1825109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2 × 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5937140F-46B2-459C-9FFB-7285D9BA3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266" y="1825109"/>
            <a:ext cx="1311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E4891833-EEA9-4C46-87C9-A9D0E486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391" y="2889934"/>
            <a:ext cx="149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BH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EFFFD0D5-4B6B-4022-9AB8-93294815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928" y="2889934"/>
            <a:ext cx="1729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3 × 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290542E9-B523-488E-A3F2-D503EEFD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666" y="2782669"/>
            <a:ext cx="2160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5B0A96C0-2F24-4053-9040-E5FE7829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4056296"/>
            <a:ext cx="2343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B5BCDE8-F886-44CF-912E-FDCDBAB9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04" y="4056296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BDB3AD8-1E99-4422-8AD9-8E5352F5D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665" y="4056296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5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4995366" y="335581"/>
            <a:ext cx="4785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تعبير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9671B860-DA76-4255-BF42-98C9D88F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561" y="1147038"/>
            <a:ext cx="1785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BH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5937140F-46B2-459C-9FFB-7285D9BA3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011" y="1253065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E4891833-EEA9-4C46-87C9-A9D0E486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340" y="2310792"/>
            <a:ext cx="2343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290542E9-B523-488E-A3F2-D503EEFD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012" y="2310792"/>
            <a:ext cx="2160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D01B8D30-AF65-43B0-B0E4-8C1503B4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006" y="4403110"/>
            <a:ext cx="2343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E7031C6B-EEFE-4B90-B4D8-9E50BB0B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325" y="4403110"/>
            <a:ext cx="1429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44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6B7557-D2E4-48A4-B79B-667DEE95D20A}"/>
              </a:ext>
            </a:extLst>
          </p:cNvPr>
          <p:cNvSpPr/>
          <p:nvPr/>
        </p:nvSpPr>
        <p:spPr>
          <a:xfrm>
            <a:off x="2748189" y="3648859"/>
            <a:ext cx="82561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في الفراغ الذي يجعل الجملة العددية الآتية صحيحة؟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E0F88BD7-F4E3-4D9B-B922-5D83BAB9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006" y="5604935"/>
            <a:ext cx="2343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(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BH" altLang="en-US" sz="3600" baseline="5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257CC3F6-6704-4B02-B20B-852861ED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123" y="5604935"/>
            <a:ext cx="1169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3AE5E-36EA-4C3C-82C3-096F1C45DFAD}"/>
              </a:ext>
            </a:extLst>
          </p:cNvPr>
          <p:cNvSpPr txBox="1"/>
          <p:nvPr/>
        </p:nvSpPr>
        <p:spPr>
          <a:xfrm>
            <a:off x="8158480" y="4306323"/>
            <a:ext cx="37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F28256-F980-4A9E-B73B-05351919DBAA}"/>
              </a:ext>
            </a:extLst>
          </p:cNvPr>
          <p:cNvSpPr txBox="1"/>
          <p:nvPr/>
        </p:nvSpPr>
        <p:spPr>
          <a:xfrm>
            <a:off x="8550398" y="5566483"/>
            <a:ext cx="37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58729" y="1004297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قوة حاصل الضرب، نوجد قوة كل عامل ثم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قوة حاصل الضرب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E8B9F5E-EAA9-480C-8775-B9791719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439" y="5405822"/>
            <a:ext cx="1993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7C29E7DB-3758-4FC3-9224-4F6ABA87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86" y="2661486"/>
            <a:ext cx="1695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5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5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987FA60-957C-4885-AAF2-2EED8EAD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751" y="4093236"/>
            <a:ext cx="43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CDF1A2-7C15-4B4B-B968-44C3C3DF1F9E}"/>
              </a:ext>
            </a:extLst>
          </p:cNvPr>
          <p:cNvCxnSpPr>
            <a:cxnSpLocks/>
          </p:cNvCxnSpPr>
          <p:nvPr/>
        </p:nvCxnSpPr>
        <p:spPr>
          <a:xfrm>
            <a:off x="9348177" y="3247216"/>
            <a:ext cx="1253331" cy="71213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775E4-3B28-4B59-BD2D-2C5851ECC000}"/>
              </a:ext>
            </a:extLst>
          </p:cNvPr>
          <p:cNvCxnSpPr>
            <a:cxnSpLocks/>
          </p:cNvCxnSpPr>
          <p:nvPr/>
        </p:nvCxnSpPr>
        <p:spPr>
          <a:xfrm>
            <a:off x="9347624" y="3247216"/>
            <a:ext cx="93477" cy="8359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994DFF-06FA-4AAD-82F0-5C169E062E54}"/>
              </a:ext>
            </a:extLst>
          </p:cNvPr>
          <p:cNvCxnSpPr>
            <a:cxnSpLocks/>
          </p:cNvCxnSpPr>
          <p:nvPr/>
        </p:nvCxnSpPr>
        <p:spPr>
          <a:xfrm flipH="1">
            <a:off x="8330184" y="3257264"/>
            <a:ext cx="1023019" cy="8359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7">
            <a:extLst>
              <a:ext uri="{FF2B5EF4-FFF2-40B4-BE49-F238E27FC236}">
                <a16:creationId xmlns:a16="http://schemas.microsoft.com/office/drawing/2014/main" id="{9F455253-BD12-44FE-B20B-7748EDEE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680" y="4739567"/>
            <a:ext cx="561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4DCBA384-8A75-4540-9A82-129BA943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80" y="5415784"/>
            <a:ext cx="1993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4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4995366" y="335581"/>
            <a:ext cx="4785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تعبير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D2DA6B9-813C-413A-AB45-599568C4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1728532"/>
            <a:ext cx="2661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( 5 س ص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 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ED23DAC-CF1C-4504-8403-E6C127E2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849" y="2877702"/>
            <a:ext cx="867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5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BFDE3393-FAC8-4B6E-BDB1-884A97B8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375241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25 س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F0E0913-CB9A-4822-9EAF-B782CCB1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856" y="2826902"/>
            <a:ext cx="765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1C788C3E-20B9-4C4F-A665-369675A5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633" y="2826902"/>
            <a:ext cx="735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F5BE1CC0-D034-44EA-9E4D-1818463B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665" y="2813399"/>
            <a:ext cx="64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AC17FAC-7AE7-443D-9190-92A95C736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435" y="1823097"/>
            <a:ext cx="29665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( 4 س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 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E15651E-7E20-4BD5-86AA-BF62FEF9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512" y="2877702"/>
            <a:ext cx="900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F5AC20C6-EFF1-40D6-9836-822544A1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639" y="3752414"/>
            <a:ext cx="259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64 س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339AA374-F27E-4BAE-A61F-4BAB227C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746" y="2852301"/>
            <a:ext cx="931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9EC57D11-FE42-42BF-AA8C-42DB2DE9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26" y="2857925"/>
            <a:ext cx="101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EF217D1D-1B7F-4BCB-BE73-A84565B4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12" y="2830495"/>
            <a:ext cx="839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34DC2-775B-49CC-9339-A9C5FEA41666}"/>
              </a:ext>
            </a:extLst>
          </p:cNvPr>
          <p:cNvCxnSpPr>
            <a:cxnSpLocks/>
          </p:cNvCxnSpPr>
          <p:nvPr/>
        </p:nvCxnSpPr>
        <p:spPr>
          <a:xfrm>
            <a:off x="6096000" y="1847088"/>
            <a:ext cx="0" cy="326440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D7FD96-4765-4F34-AFFD-EFC477BC62D3}"/>
              </a:ext>
            </a:extLst>
          </p:cNvPr>
          <p:cNvSpPr txBox="1"/>
          <p:nvPr/>
        </p:nvSpPr>
        <p:spPr>
          <a:xfrm>
            <a:off x="10561638" y="1683456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9EB26F-F8A3-4647-B701-653F478E17BC}"/>
              </a:ext>
            </a:extLst>
          </p:cNvPr>
          <p:cNvSpPr txBox="1"/>
          <p:nvPr/>
        </p:nvSpPr>
        <p:spPr>
          <a:xfrm>
            <a:off x="10178877" y="1745687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F17744-5EF2-412A-9DF4-615824498641}"/>
              </a:ext>
            </a:extLst>
          </p:cNvPr>
          <p:cNvSpPr txBox="1"/>
          <p:nvPr/>
        </p:nvSpPr>
        <p:spPr>
          <a:xfrm>
            <a:off x="9310120" y="1651903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E165A1-12CA-49F3-9767-7FA0BA392340}"/>
              </a:ext>
            </a:extLst>
          </p:cNvPr>
          <p:cNvSpPr txBox="1"/>
          <p:nvPr/>
        </p:nvSpPr>
        <p:spPr>
          <a:xfrm>
            <a:off x="4488512" y="1704351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B6F7AF-BF44-4102-B923-26ECFEAD7863}"/>
              </a:ext>
            </a:extLst>
          </p:cNvPr>
          <p:cNvSpPr txBox="1"/>
          <p:nvPr/>
        </p:nvSpPr>
        <p:spPr>
          <a:xfrm>
            <a:off x="10155858" y="2808373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95A45A-DCF4-4FBF-A91E-172C2B285435}"/>
              </a:ext>
            </a:extLst>
          </p:cNvPr>
          <p:cNvSpPr txBox="1"/>
          <p:nvPr/>
        </p:nvSpPr>
        <p:spPr>
          <a:xfrm>
            <a:off x="9506404" y="2860277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196F5E-64F0-4BA8-8B9D-032AE665BF60}"/>
              </a:ext>
            </a:extLst>
          </p:cNvPr>
          <p:cNvSpPr txBox="1"/>
          <p:nvPr/>
        </p:nvSpPr>
        <p:spPr>
          <a:xfrm>
            <a:off x="8121590" y="2797565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87EBA6-9619-4B21-8D52-53662EA3B563}"/>
              </a:ext>
            </a:extLst>
          </p:cNvPr>
          <p:cNvSpPr txBox="1"/>
          <p:nvPr/>
        </p:nvSpPr>
        <p:spPr>
          <a:xfrm>
            <a:off x="8746595" y="2863757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E26CF3-1EAB-4998-8AEB-A431B7B403DA}"/>
              </a:ext>
            </a:extLst>
          </p:cNvPr>
          <p:cNvSpPr txBox="1"/>
          <p:nvPr/>
        </p:nvSpPr>
        <p:spPr>
          <a:xfrm>
            <a:off x="3077087" y="1755440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3DEC5F-6A6B-4A19-8A77-E88232D7C874}"/>
              </a:ext>
            </a:extLst>
          </p:cNvPr>
          <p:cNvSpPr txBox="1"/>
          <p:nvPr/>
        </p:nvSpPr>
        <p:spPr>
          <a:xfrm>
            <a:off x="4281113" y="2782969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16F9BD-2281-4481-A2FC-6B3B0B825D07}"/>
              </a:ext>
            </a:extLst>
          </p:cNvPr>
          <p:cNvSpPr txBox="1"/>
          <p:nvPr/>
        </p:nvSpPr>
        <p:spPr>
          <a:xfrm>
            <a:off x="3631659" y="2834873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44BE65-52B0-4F5B-A8BB-6B00DDE72F7E}"/>
              </a:ext>
            </a:extLst>
          </p:cNvPr>
          <p:cNvSpPr txBox="1"/>
          <p:nvPr/>
        </p:nvSpPr>
        <p:spPr>
          <a:xfrm>
            <a:off x="2103009" y="2792709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25C1C-7374-49FE-B9F7-D3BB6867104F}"/>
              </a:ext>
            </a:extLst>
          </p:cNvPr>
          <p:cNvSpPr txBox="1"/>
          <p:nvPr/>
        </p:nvSpPr>
        <p:spPr>
          <a:xfrm>
            <a:off x="2871850" y="2838353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726628" y="318559"/>
            <a:ext cx="7160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 عن مساحة الدائرة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المجاورة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صورة وحيدة حد.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F45C50-889D-4A35-9770-08BDDCFB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662" y="268598"/>
            <a:ext cx="2635281" cy="2531008"/>
          </a:xfrm>
          <a:prstGeom prst="rect">
            <a:avLst/>
          </a:prstGeom>
        </p:spPr>
      </p:pic>
      <p:sp>
        <p:nvSpPr>
          <p:cNvPr id="46" name="Text Box 87">
            <a:extLst>
              <a:ext uri="{FF2B5EF4-FFF2-40B4-BE49-F238E27FC236}">
                <a16:creationId xmlns:a16="http://schemas.microsoft.com/office/drawing/2014/main" id="{E6B2CD42-03C6-478B-8162-2946A5B8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822" y="878221"/>
            <a:ext cx="48292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 أن: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الدائرة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 نـق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7399E6EA-3BA7-4BC4-AA6B-BA932311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48" y="2400441"/>
            <a:ext cx="1040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4B1ADF59-1FF6-4260-B619-F91B40B5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748" y="3223994"/>
            <a:ext cx="3085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ط ( 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F4FEF138-C13A-4B00-BB68-A6FD0F82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264" y="2400441"/>
            <a:ext cx="1979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4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941069C7-AE28-4325-83F5-9A67E92D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44" y="4047547"/>
            <a:ext cx="2925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ط ( 4 س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1EC1610E-F0EA-43E9-B071-63FD936E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167" y="4871100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4 ط  س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EC7A517A-9C4B-4329-A6CD-142A63F8D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676" y="1701583"/>
            <a:ext cx="3497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الدائرة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 نـق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F8E94B-D547-4992-B9AA-7FAFC33FA536}"/>
              </a:ext>
            </a:extLst>
          </p:cNvPr>
          <p:cNvSpPr txBox="1"/>
          <p:nvPr/>
        </p:nvSpPr>
        <p:spPr>
          <a:xfrm>
            <a:off x="3671499" y="5694651"/>
            <a:ext cx="7484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مساحة الدائرة تساوي   </a:t>
            </a:r>
            <a:r>
              <a:rPr lang="ar-BH" sz="3600" b="0" i="0" u="none" strike="noStrike" baseline="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٤ط س</a:t>
            </a:r>
            <a:r>
              <a:rPr lang="ar-BH" sz="3600" b="0" i="0" u="none" strike="noStrike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b="0" i="0" u="none" strike="noStrike" baseline="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b="0" i="0" u="none" strike="noStrike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وحدة مربعة.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3C2E82-7177-48CB-9F93-D2741D60DB6B}"/>
              </a:ext>
            </a:extLst>
          </p:cNvPr>
          <p:cNvSpPr txBox="1"/>
          <p:nvPr/>
        </p:nvSpPr>
        <p:spPr>
          <a:xfrm>
            <a:off x="7800757" y="2292634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5014D-95A2-4483-B92C-68663E5C4F90}"/>
              </a:ext>
            </a:extLst>
          </p:cNvPr>
          <p:cNvSpPr txBox="1"/>
          <p:nvPr/>
        </p:nvSpPr>
        <p:spPr>
          <a:xfrm>
            <a:off x="7355797" y="2389106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0BF90-FAB2-482D-91A1-BF371B5C2820}"/>
              </a:ext>
            </a:extLst>
          </p:cNvPr>
          <p:cNvSpPr txBox="1"/>
          <p:nvPr/>
        </p:nvSpPr>
        <p:spPr>
          <a:xfrm>
            <a:off x="1221838" y="875664"/>
            <a:ext cx="1504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س ص</a:t>
            </a:r>
            <a:r>
              <a:rPr lang="ar-SA" altLang="en-US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5292E-AA2A-4A08-8661-B2C654E5F5B2}"/>
              </a:ext>
            </a:extLst>
          </p:cNvPr>
          <p:cNvSpPr txBox="1"/>
          <p:nvPr/>
        </p:nvSpPr>
        <p:spPr>
          <a:xfrm>
            <a:off x="7624122" y="3073522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1A33DE-60BF-4785-A2D4-6929F0FED7B3}"/>
              </a:ext>
            </a:extLst>
          </p:cNvPr>
          <p:cNvSpPr txBox="1"/>
          <p:nvPr/>
        </p:nvSpPr>
        <p:spPr>
          <a:xfrm>
            <a:off x="7002723" y="3220690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8A051-D137-44F4-8CCF-A11404F1AC28}"/>
              </a:ext>
            </a:extLst>
          </p:cNvPr>
          <p:cNvSpPr txBox="1"/>
          <p:nvPr/>
        </p:nvSpPr>
        <p:spPr>
          <a:xfrm>
            <a:off x="6238759" y="3209491"/>
            <a:ext cx="659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2×</a:t>
            </a:r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45469 0.21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0" grpId="0"/>
      <p:bldP spid="52" grpId="0"/>
      <p:bldP spid="53" grpId="0"/>
      <p:bldP spid="54" grpId="0"/>
      <p:bldP spid="56" grpId="0"/>
      <p:bldP spid="21" grpId="0"/>
      <p:bldP spid="22" grpId="0"/>
      <p:bldP spid="24" grpId="0"/>
      <p:bldP spid="24" grpId="1"/>
      <p:bldP spid="23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538EC-0FF4-486C-8DC5-FBEEDC27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784922-F531-462C-84F6-657825C8C84B}"/>
              </a:ext>
            </a:extLst>
          </p:cNvPr>
          <p:cNvSpPr/>
          <p:nvPr/>
        </p:nvSpPr>
        <p:spPr>
          <a:xfrm>
            <a:off x="1158949" y="2767280"/>
            <a:ext cx="10103100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indent="-57150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وحيدات الحد.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تبسط تعابير جبرية تتضمّن وحيدات الحد.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78CC1-82F5-4EBD-926B-995241A40CAC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E3307-0221-49EC-8F7B-FDF697FDEB5D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991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EF8E94B-D547-4992-B9AA-7FAFC33FA536}"/>
              </a:ext>
            </a:extLst>
          </p:cNvPr>
          <p:cNvSpPr txBox="1"/>
          <p:nvPr/>
        </p:nvSpPr>
        <p:spPr>
          <a:xfrm>
            <a:off x="3671499" y="5599115"/>
            <a:ext cx="7484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مساحة المثلث تساوي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 أ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وحدة مربعة.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81E2468C-0D42-4881-8327-75DF21A3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159" y="3253464"/>
            <a:ext cx="973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ب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2FB5600-B4A2-40AA-BF4E-AA2B6F88B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4" y="2395223"/>
            <a:ext cx="1417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( 5 أ ب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0B94F76D-DDCF-496D-9C20-EE4E0848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025" y="2379227"/>
            <a:ext cx="695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F7793FF7-F1DE-4CAE-8925-7CC4C4487C32}"/>
              </a:ext>
            </a:extLst>
          </p:cNvPr>
          <p:cNvGrpSpPr>
            <a:grpSpLocks/>
          </p:cNvGrpSpPr>
          <p:nvPr/>
        </p:nvGrpSpPr>
        <p:grpSpPr bwMode="auto">
          <a:xfrm>
            <a:off x="6878339" y="2295228"/>
            <a:ext cx="342899" cy="796929"/>
            <a:chOff x="1819" y="1847"/>
            <a:chExt cx="216" cy="502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836E72D7-48ED-4346-B6A1-2DB5D50D9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847"/>
              <a:ext cx="2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altLang="en-US" sz="28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296F44B3-758E-4482-AADA-C12E13877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2019"/>
              <a:ext cx="2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28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id="{75266400-60F1-411F-99EE-12CC072B7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2074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/>
              <a:endParaRPr lang="en-US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Text Box 87">
            <a:extLst>
              <a:ext uri="{FF2B5EF4-FFF2-40B4-BE49-F238E27FC236}">
                <a16:creationId xmlns:a16="http://schemas.microsoft.com/office/drawing/2014/main" id="{303E1B9E-1E6C-46A7-B642-562D6BFC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6" y="2395223"/>
            <a:ext cx="10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( 4 أ 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CA90E205-2E36-4F2B-806F-721DCEBB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484" y="3253464"/>
            <a:ext cx="396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52F1ADB-FC53-4A93-A903-A1F701B9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872" y="3253464"/>
            <a:ext cx="1368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( 5 × 4 )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id="{3DD6A9AA-7CD2-4485-9B48-2F0FDDF694E1}"/>
              </a:ext>
            </a:extLst>
          </p:cNvPr>
          <p:cNvGrpSpPr>
            <a:grpSpLocks/>
          </p:cNvGrpSpPr>
          <p:nvPr/>
        </p:nvGrpSpPr>
        <p:grpSpPr bwMode="auto">
          <a:xfrm>
            <a:off x="6929651" y="3109789"/>
            <a:ext cx="349248" cy="955675"/>
            <a:chOff x="1815" y="1799"/>
            <a:chExt cx="220" cy="602"/>
          </a:xfrm>
        </p:grpSpPr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4B4A8CE6-3E9E-49CC-B658-B4259F216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" y="1799"/>
              <a:ext cx="2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E1FA85A7-8F35-44F5-8E15-58B343C3F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2074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C986FEB1-DD09-4551-AC80-0BCE1030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1994"/>
              <a:ext cx="2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Text Box 87">
            <a:extLst>
              <a:ext uri="{FF2B5EF4-FFF2-40B4-BE49-F238E27FC236}">
                <a16:creationId xmlns:a16="http://schemas.microsoft.com/office/drawing/2014/main" id="{F30520EF-6735-478D-A4D8-F4732CE6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934" y="3253464"/>
            <a:ext cx="1368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أ × أ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E43EF410-6B97-4B05-A4FB-3271E198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07" y="4052495"/>
            <a:ext cx="973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ب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20FFFFB6-A46E-464B-8153-1A903FD0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745" y="4052495"/>
            <a:ext cx="396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CA704AB1-B72F-40A2-BC25-BB7532A7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982" y="4052495"/>
            <a:ext cx="1008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( 20 )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7D7FEFC5-2640-4335-B548-40AFFB10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257" y="4052495"/>
            <a:ext cx="900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أ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AA4E5C40-F611-4711-8A7B-282DD933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682" y="4889110"/>
            <a:ext cx="172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10 أ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C27429-BACA-4FE5-875A-156B60281FFA}"/>
              </a:ext>
            </a:extLst>
          </p:cNvPr>
          <p:cNvGrpSpPr/>
          <p:nvPr/>
        </p:nvGrpSpPr>
        <p:grpSpPr>
          <a:xfrm>
            <a:off x="-56358" y="775816"/>
            <a:ext cx="6734179" cy="968375"/>
            <a:chOff x="-56358" y="775816"/>
            <a:chExt cx="6734179" cy="968375"/>
          </a:xfrm>
        </p:grpSpPr>
        <p:sp>
          <p:nvSpPr>
            <p:cNvPr id="46" name="Text Box 87">
              <a:extLst>
                <a:ext uri="{FF2B5EF4-FFF2-40B4-BE49-F238E27FC236}">
                  <a16:creationId xmlns:a16="http://schemas.microsoft.com/office/drawing/2014/main" id="{E6B2CD42-03C6-478B-8162-2946A5B8A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93" y="909310"/>
              <a:ext cx="6321628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تذكر أن: 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مساحة 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المثلث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=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9" name="Group 23">
              <a:extLst>
                <a:ext uri="{FF2B5EF4-FFF2-40B4-BE49-F238E27FC236}">
                  <a16:creationId xmlns:a16="http://schemas.microsoft.com/office/drawing/2014/main" id="{F5046937-66D6-456A-B804-736C0174F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6358" y="775816"/>
              <a:ext cx="3273960" cy="968375"/>
              <a:chOff x="2771" y="1234"/>
              <a:chExt cx="1529" cy="610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506C5A95-1D36-445D-898A-357B81739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1" y="1375"/>
                <a:ext cx="132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القاعدة × الارتفاع</a:t>
                </a:r>
                <a:endParaRPr lang="en-US" altLang="en-US" sz="3600" baseline="36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31" name="Group 17">
                <a:extLst>
                  <a:ext uri="{FF2B5EF4-FFF2-40B4-BE49-F238E27FC236}">
                    <a16:creationId xmlns:a16="http://schemas.microsoft.com/office/drawing/2014/main" id="{57242500-3385-4857-A60C-9F3A6A0DB3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0" y="1234"/>
                <a:ext cx="210" cy="610"/>
                <a:chOff x="1800" y="1796"/>
                <a:chExt cx="210" cy="610"/>
              </a:xfrm>
            </p:grpSpPr>
            <p:sp>
              <p:nvSpPr>
                <p:cNvPr id="32" name="Text Box 87">
                  <a:extLst>
                    <a:ext uri="{FF2B5EF4-FFF2-40B4-BE49-F238E27FC236}">
                      <a16:creationId xmlns:a16="http://schemas.microsoft.com/office/drawing/2014/main" id="{02925AE2-E5C7-4D02-8848-0C14FE6CE1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0" y="1796"/>
                  <a:ext cx="20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50000"/>
                    </a:spcBef>
                  </a:pPr>
                  <a:r>
                    <a:rPr lang="ar-SA" altLang="en-US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1</a:t>
                  </a:r>
                  <a:endParaRPr lang="en-US" altLang="en-US" sz="3600" baseline="360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3" name="Line 15">
                  <a:extLst>
                    <a:ext uri="{FF2B5EF4-FFF2-40B4-BE49-F238E27FC236}">
                      <a16:creationId xmlns:a16="http://schemas.microsoft.com/office/drawing/2014/main" id="{DE95DEFB-A933-4F30-8604-4DAC105A3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5" y="2074"/>
                  <a:ext cx="15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/>
                  <a:endParaRPr lang="en-US" sz="360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4" name="Text Box 87">
                  <a:extLst>
                    <a:ext uri="{FF2B5EF4-FFF2-40B4-BE49-F238E27FC236}">
                      <a16:creationId xmlns:a16="http://schemas.microsoft.com/office/drawing/2014/main" id="{CDF1887D-ADE9-49F5-AC5C-09E8BA7EC4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5" y="1999"/>
                  <a:ext cx="20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50000"/>
                    </a:spcBef>
                  </a:pPr>
                  <a:r>
                    <a:rPr lang="ar-SA" altLang="en-US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2</a:t>
                  </a:r>
                  <a:endParaRPr lang="en-US" altLang="en-US" sz="3600" baseline="360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65" name="Group 27">
            <a:extLst>
              <a:ext uri="{FF2B5EF4-FFF2-40B4-BE49-F238E27FC236}">
                <a16:creationId xmlns:a16="http://schemas.microsoft.com/office/drawing/2014/main" id="{C02AC02D-38AB-4844-8E8E-A16305E7DFD6}"/>
              </a:ext>
            </a:extLst>
          </p:cNvPr>
          <p:cNvGrpSpPr>
            <a:grpSpLocks/>
          </p:cNvGrpSpPr>
          <p:nvPr/>
        </p:nvGrpSpPr>
        <p:grpSpPr bwMode="auto">
          <a:xfrm>
            <a:off x="6909283" y="3922271"/>
            <a:ext cx="349248" cy="955675"/>
            <a:chOff x="1815" y="1799"/>
            <a:chExt cx="220" cy="602"/>
          </a:xfrm>
        </p:grpSpPr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E2A8588B-B554-456F-B109-BE0227FF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" y="1799"/>
              <a:ext cx="2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1A87FC69-69A2-407F-873B-8D358BC5E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2074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Text Box 87">
              <a:extLst>
                <a:ext uri="{FF2B5EF4-FFF2-40B4-BE49-F238E27FC236}">
                  <a16:creationId xmlns:a16="http://schemas.microsoft.com/office/drawing/2014/main" id="{23F86B52-D196-4880-A759-6052F4661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1994"/>
              <a:ext cx="2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3BA7C-C592-45FD-BE95-BF7AE118D5CF}"/>
              </a:ext>
            </a:extLst>
          </p:cNvPr>
          <p:cNvCxnSpPr>
            <a:cxnSpLocks/>
          </p:cNvCxnSpPr>
          <p:nvPr/>
        </p:nvCxnSpPr>
        <p:spPr>
          <a:xfrm flipH="1">
            <a:off x="4678326" y="572272"/>
            <a:ext cx="1452602" cy="0"/>
          </a:xfrm>
          <a:prstGeom prst="line">
            <a:avLst/>
          </a:prstGeom>
          <a:ln w="508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2D35F91-0E71-40BA-9995-C7F3CA3C17C3}"/>
              </a:ext>
            </a:extLst>
          </p:cNvPr>
          <p:cNvCxnSpPr>
            <a:cxnSpLocks/>
          </p:cNvCxnSpPr>
          <p:nvPr/>
        </p:nvCxnSpPr>
        <p:spPr>
          <a:xfrm flipH="1">
            <a:off x="1554693" y="609281"/>
            <a:ext cx="2728549" cy="0"/>
          </a:xfrm>
          <a:prstGeom prst="line">
            <a:avLst/>
          </a:prstGeom>
          <a:ln w="508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51D8372-5C95-41E3-88D1-D7EFE48E8979}"/>
              </a:ext>
            </a:extLst>
          </p:cNvPr>
          <p:cNvSpPr txBox="1"/>
          <p:nvPr/>
        </p:nvSpPr>
        <p:spPr>
          <a:xfrm>
            <a:off x="5196725" y="3075555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78B5BF-C918-4C12-B7E8-B69D86355C5D}"/>
              </a:ext>
            </a:extLst>
          </p:cNvPr>
          <p:cNvSpPr txBox="1"/>
          <p:nvPr/>
        </p:nvSpPr>
        <p:spPr>
          <a:xfrm>
            <a:off x="4772227" y="3096205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67D6612-6BF6-48B2-B898-03B62BAD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56" y="309015"/>
            <a:ext cx="9174801" cy="113644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 عن مساحة المثلث الذي ارتفاعه 4 أ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وطول قاعدته 5 أ ب</a:t>
            </a:r>
            <a:r>
              <a:rPr lang="ar-SA" altLang="en-US" sz="3600" baseline="3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صورة وحيدة حد 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C49C49-BA49-4C32-906D-1D898AF34860}"/>
              </a:ext>
            </a:extLst>
          </p:cNvPr>
          <p:cNvGrpSpPr/>
          <p:nvPr/>
        </p:nvGrpSpPr>
        <p:grpSpPr>
          <a:xfrm>
            <a:off x="3826202" y="1525810"/>
            <a:ext cx="5587151" cy="860283"/>
            <a:chOff x="-56358" y="909310"/>
            <a:chExt cx="5587151" cy="860283"/>
          </a:xfrm>
        </p:grpSpPr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26CE6C0D-7F2C-4306-BF55-DCAC2A938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93" y="909310"/>
              <a:ext cx="5174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مساحة 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المثلث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=</a:t>
              </a:r>
              <a:endParaRPr lang="en-US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50" name="Group 23">
              <a:extLst>
                <a:ext uri="{FF2B5EF4-FFF2-40B4-BE49-F238E27FC236}">
                  <a16:creationId xmlns:a16="http://schemas.microsoft.com/office/drawing/2014/main" id="{E2C4C92E-EF12-44F6-8AF4-74AC450F2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6358" y="929805"/>
              <a:ext cx="3265396" cy="839788"/>
              <a:chOff x="2771" y="1331"/>
              <a:chExt cx="1525" cy="529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3B5CF01F-8011-48B8-AA46-EFB35B280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1" y="1375"/>
                <a:ext cx="132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القاعدة × الارتفاع</a:t>
                </a:r>
                <a:endParaRPr lang="en-US" altLang="en-US" sz="3600" baseline="36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53" name="Group 17">
                <a:extLst>
                  <a:ext uri="{FF2B5EF4-FFF2-40B4-BE49-F238E27FC236}">
                    <a16:creationId xmlns:a16="http://schemas.microsoft.com/office/drawing/2014/main" id="{4A3735EA-E5D2-4571-9805-8CD87A16F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1" y="1331"/>
                <a:ext cx="215" cy="529"/>
                <a:chOff x="1791" y="1893"/>
                <a:chExt cx="215" cy="529"/>
              </a:xfrm>
            </p:grpSpPr>
            <p:sp>
              <p:nvSpPr>
                <p:cNvPr id="54" name="Text Box 87">
                  <a:extLst>
                    <a:ext uri="{FF2B5EF4-FFF2-40B4-BE49-F238E27FC236}">
                      <a16:creationId xmlns:a16="http://schemas.microsoft.com/office/drawing/2014/main" id="{0F5E733E-54A7-4D7F-B832-FA25408253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1893"/>
                  <a:ext cx="20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50000"/>
                    </a:spcBef>
                  </a:pPr>
                  <a:r>
                    <a:rPr lang="ar-SA" altLang="en-US" sz="28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1</a:t>
                  </a:r>
                  <a:endParaRPr lang="en-US" altLang="en-US" sz="2800" baseline="360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9" name="Line 15">
                  <a:extLst>
                    <a:ext uri="{FF2B5EF4-FFF2-40B4-BE49-F238E27FC236}">
                      <a16:creationId xmlns:a16="http://schemas.microsoft.com/office/drawing/2014/main" id="{0E87223A-7859-46B3-A607-641FF0F4A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45" y="2123"/>
                  <a:ext cx="15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/>
                  <a:endParaRPr lang="en-US" sz="360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F23A6BE4-F519-45D3-8019-1A1F25FEF8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1" y="2092"/>
                  <a:ext cx="20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50000"/>
                    </a:spcBef>
                  </a:pPr>
                  <a:r>
                    <a:rPr lang="ar-SA" altLang="en-US" sz="28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2</a:t>
                  </a:r>
                  <a:endParaRPr lang="en-US" altLang="en-US" sz="2800" baseline="360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85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6" grpId="0"/>
      <p:bldP spid="27" grpId="0"/>
      <p:bldP spid="28" grpId="0"/>
      <p:bldP spid="39" grpId="0"/>
      <p:bldP spid="40" grpId="0"/>
      <p:bldP spid="41" grpId="0"/>
      <p:bldP spid="51" grpId="0"/>
      <p:bldP spid="55" grpId="0"/>
      <p:bldP spid="57" grpId="0"/>
      <p:bldP spid="58" grpId="0"/>
      <p:bldP spid="63" grpId="0"/>
      <p:bldP spid="64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989C33D7-F4E8-483A-BC1D-D837060F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7" y="425107"/>
            <a:ext cx="7958137" cy="5397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 عن مساحة المربع الذي طول ضلعه 3 س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صورة وحيدة حد 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274C3FAC-9B45-429C-80B1-33D74B13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338" y="2168525"/>
            <a:ext cx="4346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المربع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طول الضلع )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84EB1B15-50B4-48C7-A696-62E9973F6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35" y="3822586"/>
            <a:ext cx="3011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altLang="en-US" sz="3600" baseline="4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2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altLang="en-US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×2</a:t>
            </a:r>
            <a:endParaRPr lang="en-US" altLang="en-US" sz="3600" baseline="2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52991912-78FC-453E-9436-0A233299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7" y="2960688"/>
            <a:ext cx="2460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( 3 س ص</a:t>
            </a:r>
            <a:r>
              <a:rPr lang="ar-SA" altLang="en-US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24ED995E-5D1A-4D35-9ECB-785E074A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19" y="468448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9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F01F4D82-295D-4519-9BFC-42F0F4CF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809" y="1015961"/>
            <a:ext cx="60178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 أن: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المربع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طول الضلع )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4E4F15-9F8D-4BA0-8ED1-275ED6717E7D}"/>
              </a:ext>
            </a:extLst>
          </p:cNvPr>
          <p:cNvSpPr txBox="1"/>
          <p:nvPr/>
        </p:nvSpPr>
        <p:spPr>
          <a:xfrm>
            <a:off x="3671499" y="5448990"/>
            <a:ext cx="7484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مساحة المربع تساوي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وحدة مربعة.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6957DC-3A0F-44D8-818D-BF1247DE384C}"/>
              </a:ext>
            </a:extLst>
          </p:cNvPr>
          <p:cNvSpPr txBox="1"/>
          <p:nvPr/>
        </p:nvSpPr>
        <p:spPr>
          <a:xfrm>
            <a:off x="6376939" y="2865215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CFD5B8-C25F-4152-A38C-A9D222567082}"/>
              </a:ext>
            </a:extLst>
          </p:cNvPr>
          <p:cNvSpPr txBox="1"/>
          <p:nvPr/>
        </p:nvSpPr>
        <p:spPr>
          <a:xfrm>
            <a:off x="6001020" y="2973333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657" y="140066"/>
            <a:ext cx="8290613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3338624" y="1004297"/>
            <a:ext cx="8290614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لتبسيط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وحيدة حد، نكتب تعبيرًا مكافئ لها على أن:</a:t>
            </a:r>
          </a:p>
          <a:p>
            <a:pPr algn="r" rtl="1"/>
            <a:endParaRPr lang="ar-BH" sz="1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يظهر كل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متغير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صورة أساس مرة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واحدة فقط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1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يتضمن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قوة قوة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1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تكون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الكسور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أبسط صورة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1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عند تتضمن التعابير أقواسًا متداخلة، يمكن أن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نبدأ أولًا 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بالتعابير من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الداخل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ثم ننتقل إلى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الخارج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3625605" y="140066"/>
            <a:ext cx="8039457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3801 w 1843207"/>
              <a:gd name="connsiteY0" fmla="*/ 267488 h 267488"/>
              <a:gd name="connsiteX1" fmla="*/ 1839808 w 1843207"/>
              <a:gd name="connsiteY1" fmla="*/ 267488 h 267488"/>
              <a:gd name="connsiteX2" fmla="*/ 1687058 w 1843207"/>
              <a:gd name="connsiteY2" fmla="*/ 3210 h 267488"/>
              <a:gd name="connsiteX3" fmla="*/ 666948 w 1843207"/>
              <a:gd name="connsiteY3" fmla="*/ 3210 h 267488"/>
              <a:gd name="connsiteX4" fmla="*/ 134882 w 1843207"/>
              <a:gd name="connsiteY4" fmla="*/ 6125 h 267488"/>
              <a:gd name="connsiteX5" fmla="*/ 0 w 1843207"/>
              <a:gd name="connsiteY5" fmla="*/ 88599 h 267488"/>
              <a:gd name="connsiteX6" fmla="*/ 438296 w 1843207"/>
              <a:gd name="connsiteY6" fmla="*/ 96741 h 267488"/>
              <a:gd name="connsiteX7" fmla="*/ 793801 w 1843207"/>
              <a:gd name="connsiteY7" fmla="*/ 267488 h 267488"/>
              <a:gd name="connsiteX0" fmla="*/ 793801 w 1843207"/>
              <a:gd name="connsiteY0" fmla="*/ 267488 h 267488"/>
              <a:gd name="connsiteX1" fmla="*/ 1839808 w 1843207"/>
              <a:gd name="connsiteY1" fmla="*/ 267488 h 267488"/>
              <a:gd name="connsiteX2" fmla="*/ 1687058 w 1843207"/>
              <a:gd name="connsiteY2" fmla="*/ 3210 h 267488"/>
              <a:gd name="connsiteX3" fmla="*/ 666948 w 1843207"/>
              <a:gd name="connsiteY3" fmla="*/ 3210 h 267488"/>
              <a:gd name="connsiteX4" fmla="*/ 134882 w 1843207"/>
              <a:gd name="connsiteY4" fmla="*/ 6125 h 267488"/>
              <a:gd name="connsiteX5" fmla="*/ 0 w 1843207"/>
              <a:gd name="connsiteY5" fmla="*/ 88599 h 267488"/>
              <a:gd name="connsiteX6" fmla="*/ 438296 w 1843207"/>
              <a:gd name="connsiteY6" fmla="*/ 96741 h 267488"/>
              <a:gd name="connsiteX7" fmla="*/ 793801 w 1843207"/>
              <a:gd name="connsiteY7" fmla="*/ 267488 h 267488"/>
              <a:gd name="connsiteX0" fmla="*/ 793801 w 1843207"/>
              <a:gd name="connsiteY0" fmla="*/ 267488 h 267488"/>
              <a:gd name="connsiteX1" fmla="*/ 1839808 w 1843207"/>
              <a:gd name="connsiteY1" fmla="*/ 267488 h 267488"/>
              <a:gd name="connsiteX2" fmla="*/ 1687058 w 1843207"/>
              <a:gd name="connsiteY2" fmla="*/ 3210 h 267488"/>
              <a:gd name="connsiteX3" fmla="*/ 666948 w 1843207"/>
              <a:gd name="connsiteY3" fmla="*/ 3210 h 267488"/>
              <a:gd name="connsiteX4" fmla="*/ 134882 w 1843207"/>
              <a:gd name="connsiteY4" fmla="*/ 6125 h 267488"/>
              <a:gd name="connsiteX5" fmla="*/ 0 w 1843207"/>
              <a:gd name="connsiteY5" fmla="*/ 88599 h 267488"/>
              <a:gd name="connsiteX6" fmla="*/ 438296 w 1843207"/>
              <a:gd name="connsiteY6" fmla="*/ 96741 h 267488"/>
              <a:gd name="connsiteX7" fmla="*/ 793801 w 1843207"/>
              <a:gd name="connsiteY7" fmla="*/ 267488 h 267488"/>
              <a:gd name="connsiteX0" fmla="*/ 793801 w 1843207"/>
              <a:gd name="connsiteY0" fmla="*/ 267488 h 267488"/>
              <a:gd name="connsiteX1" fmla="*/ 1839808 w 1843207"/>
              <a:gd name="connsiteY1" fmla="*/ 267488 h 267488"/>
              <a:gd name="connsiteX2" fmla="*/ 1687058 w 1843207"/>
              <a:gd name="connsiteY2" fmla="*/ 3210 h 267488"/>
              <a:gd name="connsiteX3" fmla="*/ 666948 w 1843207"/>
              <a:gd name="connsiteY3" fmla="*/ 3210 h 267488"/>
              <a:gd name="connsiteX4" fmla="*/ 134882 w 1843207"/>
              <a:gd name="connsiteY4" fmla="*/ 6125 h 267488"/>
              <a:gd name="connsiteX5" fmla="*/ 0 w 1843207"/>
              <a:gd name="connsiteY5" fmla="*/ 88599 h 267488"/>
              <a:gd name="connsiteX6" fmla="*/ 438296 w 1843207"/>
              <a:gd name="connsiteY6" fmla="*/ 96741 h 267488"/>
              <a:gd name="connsiteX7" fmla="*/ 793801 w 1843207"/>
              <a:gd name="connsiteY7" fmla="*/ 267488 h 267488"/>
              <a:gd name="connsiteX0" fmla="*/ 793801 w 1843207"/>
              <a:gd name="connsiteY0" fmla="*/ 264278 h 264278"/>
              <a:gd name="connsiteX1" fmla="*/ 1839808 w 1843207"/>
              <a:gd name="connsiteY1" fmla="*/ 264278 h 264278"/>
              <a:gd name="connsiteX2" fmla="*/ 1687058 w 1843207"/>
              <a:gd name="connsiteY2" fmla="*/ 0 h 264278"/>
              <a:gd name="connsiteX3" fmla="*/ 666948 w 1843207"/>
              <a:gd name="connsiteY3" fmla="*/ 0 h 264278"/>
              <a:gd name="connsiteX4" fmla="*/ 134882 w 1843207"/>
              <a:gd name="connsiteY4" fmla="*/ 2915 h 264278"/>
              <a:gd name="connsiteX5" fmla="*/ 0 w 1843207"/>
              <a:gd name="connsiteY5" fmla="*/ 85389 h 264278"/>
              <a:gd name="connsiteX6" fmla="*/ 438296 w 1843207"/>
              <a:gd name="connsiteY6" fmla="*/ 93531 h 264278"/>
              <a:gd name="connsiteX7" fmla="*/ 793801 w 1843207"/>
              <a:gd name="connsiteY7" fmla="*/ 264278 h 264278"/>
              <a:gd name="connsiteX0" fmla="*/ 793801 w 1843207"/>
              <a:gd name="connsiteY0" fmla="*/ 264278 h 264278"/>
              <a:gd name="connsiteX1" fmla="*/ 1839808 w 1843207"/>
              <a:gd name="connsiteY1" fmla="*/ 264278 h 264278"/>
              <a:gd name="connsiteX2" fmla="*/ 1687058 w 1843207"/>
              <a:gd name="connsiteY2" fmla="*/ 0 h 264278"/>
              <a:gd name="connsiteX3" fmla="*/ 666948 w 1843207"/>
              <a:gd name="connsiteY3" fmla="*/ 0 h 264278"/>
              <a:gd name="connsiteX4" fmla="*/ 134882 w 1843207"/>
              <a:gd name="connsiteY4" fmla="*/ 2915 h 264278"/>
              <a:gd name="connsiteX5" fmla="*/ 0 w 1843207"/>
              <a:gd name="connsiteY5" fmla="*/ 85389 h 264278"/>
              <a:gd name="connsiteX6" fmla="*/ 438296 w 1843207"/>
              <a:gd name="connsiteY6" fmla="*/ 93531 h 264278"/>
              <a:gd name="connsiteX7" fmla="*/ 793801 w 1843207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207" h="264278">
                <a:moveTo>
                  <a:pt x="793801" y="264278"/>
                </a:moveTo>
                <a:lnTo>
                  <a:pt x="1839808" y="264278"/>
                </a:lnTo>
                <a:cubicBezTo>
                  <a:pt x="1856906" y="91411"/>
                  <a:pt x="1810036" y="28399"/>
                  <a:pt x="1687058" y="0"/>
                </a:cubicBezTo>
                <a:lnTo>
                  <a:pt x="666948" y="0"/>
                </a:lnTo>
                <a:cubicBezTo>
                  <a:pt x="485226" y="4304"/>
                  <a:pt x="246832" y="-2169"/>
                  <a:pt x="134882" y="2915"/>
                </a:cubicBezTo>
                <a:cubicBezTo>
                  <a:pt x="74194" y="5671"/>
                  <a:pt x="28805" y="45228"/>
                  <a:pt x="0" y="85389"/>
                </a:cubicBezTo>
                <a:cubicBezTo>
                  <a:pt x="59323" y="86572"/>
                  <a:pt x="305996" y="63716"/>
                  <a:pt x="438296" y="93531"/>
                </a:cubicBezTo>
                <a:cubicBezTo>
                  <a:pt x="570596" y="123346"/>
                  <a:pt x="560440" y="247046"/>
                  <a:pt x="793801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التعابير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Rectangle 10">
            <a:extLst>
              <a:ext uri="{FF2B5EF4-FFF2-40B4-BE49-F238E27FC236}">
                <a16:creationId xmlns:a16="http://schemas.microsoft.com/office/drawing/2014/main" id="{CC573CC7-2ACD-4090-BB94-A3F8373B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11" y="370853"/>
            <a:ext cx="5365750" cy="755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التعبير: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( 3 س ص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[ 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ص )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243FA39D-9DBE-4735-BD75-78096061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636" y="1518995"/>
            <a:ext cx="421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( 3 س ص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[ (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ص )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396F60D9-EE22-49EB-A7A5-C79F4FD2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801" y="2392804"/>
            <a:ext cx="2686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SA" altLang="en-US" sz="3600" baseline="2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01429B62-8596-4A08-B692-8F404C4A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711" y="3266613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( 9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[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(-2)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D694927B-120E-4198-9D4B-33263A51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786" y="4140422"/>
            <a:ext cx="453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( 9 × 64 ) (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(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7E061CCB-DB4D-42C6-8B35-1DA957F4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711" y="5014231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( 576 ) (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(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5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6358D292-901F-4427-8A41-4B11BB21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711" y="5669675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576 س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  <a:endParaRPr lang="en-US" altLang="en-US" sz="3600" baseline="2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AADA-B2A1-4572-9993-01388FD75217}"/>
              </a:ext>
            </a:extLst>
          </p:cNvPr>
          <p:cNvSpPr txBox="1"/>
          <p:nvPr/>
        </p:nvSpPr>
        <p:spPr>
          <a:xfrm>
            <a:off x="8852317" y="1393815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CD5B52-4DB7-4C95-85FD-305CCF66EA67}"/>
              </a:ext>
            </a:extLst>
          </p:cNvPr>
          <p:cNvSpPr txBox="1"/>
          <p:nvPr/>
        </p:nvSpPr>
        <p:spPr>
          <a:xfrm>
            <a:off x="8407357" y="1526863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86B1F5-8DDC-4BD8-A068-B0DA11915E9C}"/>
              </a:ext>
            </a:extLst>
          </p:cNvPr>
          <p:cNvSpPr txBox="1"/>
          <p:nvPr/>
        </p:nvSpPr>
        <p:spPr>
          <a:xfrm>
            <a:off x="6718882" y="1406480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8787A2-AAF6-4757-98A8-A304CBD69695}"/>
              </a:ext>
            </a:extLst>
          </p:cNvPr>
          <p:cNvSpPr txBox="1"/>
          <p:nvPr/>
        </p:nvSpPr>
        <p:spPr>
          <a:xfrm>
            <a:off x="6292210" y="1557816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8ECA12-325B-4D87-B798-4337DAD7580A}"/>
              </a:ext>
            </a:extLst>
          </p:cNvPr>
          <p:cNvSpPr txBox="1"/>
          <p:nvPr/>
        </p:nvSpPr>
        <p:spPr>
          <a:xfrm>
            <a:off x="5786875" y="2344862"/>
            <a:ext cx="1877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[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altLang="en-US" sz="3600" baseline="2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1A6636-0A5E-48DE-97D5-0C474F36781F}"/>
              </a:ext>
            </a:extLst>
          </p:cNvPr>
          <p:cNvSpPr txBox="1"/>
          <p:nvPr/>
        </p:nvSpPr>
        <p:spPr>
          <a:xfrm rot="20167974">
            <a:off x="292884" y="2729762"/>
            <a:ext cx="5903845" cy="1077218"/>
          </a:xfrm>
          <a:prstGeom prst="homePlate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نبدأ أولًا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بالتعابير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الداخل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ثم ننتقل إلى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الخارج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BB86ED-0C37-4599-85AC-69059E24EEB4}"/>
              </a:ext>
            </a:extLst>
          </p:cNvPr>
          <p:cNvSpPr txBox="1"/>
          <p:nvPr/>
        </p:nvSpPr>
        <p:spPr>
          <a:xfrm>
            <a:off x="1404540" y="3291064"/>
            <a:ext cx="4514140" cy="584775"/>
          </a:xfrm>
          <a:prstGeom prst="homePlate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(-2) = -2×-2×-2×-2×-2×-2 = 64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40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Rectangle 10">
            <a:extLst>
              <a:ext uri="{FF2B5EF4-FFF2-40B4-BE49-F238E27FC236}">
                <a16:creationId xmlns:a16="http://schemas.microsoft.com/office/drawing/2014/main" id="{CC573CC7-2ACD-4090-BB94-A3F8373B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70853"/>
            <a:ext cx="6253436" cy="755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التعبير: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جـ )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[ 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 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7EB492E-E782-4E0A-A847-AB3AA32A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955" y="2171151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</a:t>
            </a:r>
            <a:r>
              <a:rPr lang="ar-BH" altLang="en-US" sz="3600" baseline="4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جـ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F90A61E-73CB-48E8-8444-4FB92D32C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05" y="3038990"/>
            <a:ext cx="226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( 9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جـ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1A2136E2-1194-4640-9C06-4D3F9A32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598" y="2171151"/>
            <a:ext cx="230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altLang="en-US" sz="3600" baseline="4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FC68A7F9-5453-414E-9AD6-2D8AD946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418" y="3038990"/>
            <a:ext cx="251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altLang="en-US" sz="3600" baseline="4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6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450996A-54A0-4FDD-954B-78520186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805" y="3906829"/>
            <a:ext cx="2052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( 9 × 729 )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D7F78CE9-EF7F-49CA-A586-D9A35553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3906829"/>
            <a:ext cx="1728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د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× د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6BBF18E3-497A-4B77-885D-FBE44D17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105" y="3906829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ن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× ن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41E777E6-A979-4810-86D8-1ADEE1B5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480" y="3906829"/>
            <a:ext cx="126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جـ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9F66F454-4943-4F9F-A92A-55E892A9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893" y="4774668"/>
            <a:ext cx="160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( 6561 )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2EE7F4DB-6D49-4B2E-AFC4-BED6BFCD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368" y="4774668"/>
            <a:ext cx="106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د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FF18DCAF-AE82-4D59-A7A8-2A49E1A8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455" y="4774668"/>
            <a:ext cx="1065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ن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4898C081-19F9-4856-887D-A153C8AC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80" y="4774668"/>
            <a:ext cx="1065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( جـ</a:t>
            </a:r>
            <a:r>
              <a:rPr lang="ar-SA" altLang="en-US" sz="3600" baseline="36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altLang="en-US" sz="3600" baseline="3600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37E0DDA8-A281-4B6C-BB67-85A8DE98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331" y="5642509"/>
            <a:ext cx="3694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6561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جـ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582FB1F3-8FCA-4BD7-A6E6-B3901392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058" y="1193993"/>
            <a:ext cx="5974385" cy="755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جـ )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[ 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 )</a:t>
            </a:r>
            <a:r>
              <a:rPr lang="ar-SA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2AA00B-724D-4581-AC99-313821D41DCE}"/>
              </a:ext>
            </a:extLst>
          </p:cNvPr>
          <p:cNvSpPr txBox="1"/>
          <p:nvPr/>
        </p:nvSpPr>
        <p:spPr>
          <a:xfrm>
            <a:off x="8477413" y="1156767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308A7-DA20-4554-9C03-B31B14D52AA4}"/>
              </a:ext>
            </a:extLst>
          </p:cNvPr>
          <p:cNvSpPr txBox="1"/>
          <p:nvPr/>
        </p:nvSpPr>
        <p:spPr>
          <a:xfrm>
            <a:off x="6418644" y="1172292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FD5FC-89C2-4573-A5FE-5B096719A324}"/>
              </a:ext>
            </a:extLst>
          </p:cNvPr>
          <p:cNvSpPr txBox="1"/>
          <p:nvPr/>
        </p:nvSpPr>
        <p:spPr>
          <a:xfrm>
            <a:off x="5805716" y="1232381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E89BBF-247E-43D9-8D34-E311CBA19FD9}"/>
              </a:ext>
            </a:extLst>
          </p:cNvPr>
          <p:cNvSpPr txBox="1"/>
          <p:nvPr/>
        </p:nvSpPr>
        <p:spPr>
          <a:xfrm>
            <a:off x="7416378" y="1230322"/>
            <a:ext cx="37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F4E222-43A8-46E0-8A2A-FD01BB7D836B}"/>
              </a:ext>
            </a:extLst>
          </p:cNvPr>
          <p:cNvSpPr txBox="1"/>
          <p:nvPr/>
        </p:nvSpPr>
        <p:spPr>
          <a:xfrm rot="20167974">
            <a:off x="-72517" y="2684578"/>
            <a:ext cx="5903845" cy="584775"/>
          </a:xfrm>
          <a:prstGeom prst="homePlate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نبدأ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الأسس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 ننتقل إلى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الداخل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525C9F-9BF2-44A0-8214-FC7B3F756C51}"/>
              </a:ext>
            </a:extLst>
          </p:cNvPr>
          <p:cNvSpPr txBox="1"/>
          <p:nvPr/>
        </p:nvSpPr>
        <p:spPr>
          <a:xfrm>
            <a:off x="3062639" y="3056716"/>
            <a:ext cx="170796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altLang="en-US" sz="3600" baseline="4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3= 729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45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 animBg="1"/>
      <p:bldP spid="54" grpId="1" animBg="1"/>
      <p:bldP spid="55" grpId="0" animBg="1"/>
      <p:bldP spid="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2A9B8E0-71F4-46D9-9A25-138B8AA0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70853"/>
            <a:ext cx="6253436" cy="755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التعبير: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أ</a:t>
            </a:r>
            <a:r>
              <a:rPr lang="ar-SA" altLang="en-US" sz="36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[ (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altLang="en-US" sz="3600" baseline="4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]</a:t>
            </a:r>
            <a:r>
              <a:rPr lang="ar-SA" altLang="en-US" sz="36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F10E9-BF06-4CFA-84DF-74B730C305D5}"/>
              </a:ext>
            </a:extLst>
          </p:cNvPr>
          <p:cNvGrpSpPr/>
          <p:nvPr/>
        </p:nvGrpSpPr>
        <p:grpSpPr>
          <a:xfrm>
            <a:off x="1131890" y="5156262"/>
            <a:ext cx="2505390" cy="834247"/>
            <a:chOff x="1131890" y="5156262"/>
            <a:chExt cx="2505390" cy="834247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4FA238AB-DA3D-486A-9915-220DCAA75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90" y="5234859"/>
              <a:ext cx="2505390" cy="755650"/>
            </a:xfrm>
            <a:prstGeom prst="rect">
              <a:avLst/>
            </a:prstGeom>
            <a:solidFill>
              <a:srgbClr val="92D050"/>
            </a:solidFill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spcBef>
                  <a:spcPct val="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الإجابة: 32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altLang="en-US" sz="3600" baseline="36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BF7822-F3EB-4D13-BE29-AE6C944B948C}"/>
                </a:ext>
              </a:extLst>
            </p:cNvPr>
            <p:cNvSpPr txBox="1"/>
            <p:nvPr/>
          </p:nvSpPr>
          <p:spPr>
            <a:xfrm>
              <a:off x="1267694" y="5156262"/>
              <a:ext cx="5039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baseline="30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en-US" sz="3600" dirty="0"/>
            </a:p>
          </p:txBody>
        </p:sp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FB10A767-3244-4EDD-9D04-03DE8D328E58}"/>
              </a:ext>
            </a:extLst>
          </p:cNvPr>
          <p:cNvGrpSpPr>
            <a:grpSpLocks/>
          </p:cNvGrpSpPr>
          <p:nvPr/>
        </p:nvGrpSpPr>
        <p:grpSpPr bwMode="auto">
          <a:xfrm>
            <a:off x="7471105" y="333549"/>
            <a:ext cx="342899" cy="879481"/>
            <a:chOff x="1819" y="1819"/>
            <a:chExt cx="216" cy="554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4DA755C6-953C-41EF-A720-E5AEF8DBF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819"/>
              <a:ext cx="2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altLang="en-US" sz="32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49ACA114-BB95-4A82-9BD4-DAB7C7882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2074"/>
              <a:ext cx="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/>
              <a:endParaRPr lang="en-US" sz="32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99BB0470-A193-4F7D-8094-FBFD887FB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2005"/>
              <a:ext cx="2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200" baseline="3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9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</a:t>
            </a:r>
            <a:r>
              <a:rPr lang="ar-BH" sz="4000"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الثاني 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13، 14، 15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04407A0-623A-47CE-9439-9CE70D3582A5}"/>
              </a:ext>
            </a:extLst>
          </p:cNvPr>
          <p:cNvSpPr/>
          <p:nvPr/>
        </p:nvSpPr>
        <p:spPr>
          <a:xfrm>
            <a:off x="3300984" y="877824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9D858-EACC-4488-B6F6-33B070945F8F}"/>
              </a:ext>
            </a:extLst>
          </p:cNvPr>
          <p:cNvSpPr/>
          <p:nvPr/>
        </p:nvSpPr>
        <p:spPr>
          <a:xfrm>
            <a:off x="3300984" y="2971800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4888B-17C0-4778-9DC3-05DFA54B1CB0}"/>
              </a:ext>
            </a:extLst>
          </p:cNvPr>
          <p:cNvSpPr/>
          <p:nvPr/>
        </p:nvSpPr>
        <p:spPr>
          <a:xfrm>
            <a:off x="3605182" y="22196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1E8DA3-3A79-4F40-958F-1A97FE139BF5}"/>
              </a:ext>
            </a:extLst>
          </p:cNvPr>
          <p:cNvSpPr/>
          <p:nvPr/>
        </p:nvSpPr>
        <p:spPr>
          <a:xfrm>
            <a:off x="557783" y="676656"/>
            <a:ext cx="2910589" cy="2221992"/>
          </a:xfrm>
          <a:custGeom>
            <a:avLst/>
            <a:gdLst>
              <a:gd name="connsiteX0" fmla="*/ 0 w 2868533"/>
              <a:gd name="connsiteY0" fmla="*/ 0 h 2403684"/>
              <a:gd name="connsiteX1" fmla="*/ 2868533 w 2868533"/>
              <a:gd name="connsiteY1" fmla="*/ 0 h 2403684"/>
              <a:gd name="connsiteX2" fmla="*/ 2868533 w 2868533"/>
              <a:gd name="connsiteY2" fmla="*/ 2403684 h 2403684"/>
              <a:gd name="connsiteX3" fmla="*/ 0 w 2868533"/>
              <a:gd name="connsiteY3" fmla="*/ 2403684 h 2403684"/>
              <a:gd name="connsiteX4" fmla="*/ 0 w 2868533"/>
              <a:gd name="connsiteY4" fmla="*/ 0 h 2403684"/>
              <a:gd name="connsiteX0" fmla="*/ 0 w 2868533"/>
              <a:gd name="connsiteY0" fmla="*/ 0 h 2403684"/>
              <a:gd name="connsiteX1" fmla="*/ 2868533 w 2868533"/>
              <a:gd name="connsiteY1" fmla="*/ 0 h 2403684"/>
              <a:gd name="connsiteX2" fmla="*/ 2795381 w 2868533"/>
              <a:gd name="connsiteY2" fmla="*/ 2074500 h 2403684"/>
              <a:gd name="connsiteX3" fmla="*/ 0 w 2868533"/>
              <a:gd name="connsiteY3" fmla="*/ 2403684 h 2403684"/>
              <a:gd name="connsiteX4" fmla="*/ 0 w 2868533"/>
              <a:gd name="connsiteY4" fmla="*/ 0 h 2403684"/>
              <a:gd name="connsiteX0" fmla="*/ 0 w 2868533"/>
              <a:gd name="connsiteY0" fmla="*/ 0 h 2403684"/>
              <a:gd name="connsiteX1" fmla="*/ 2868533 w 2868533"/>
              <a:gd name="connsiteY1" fmla="*/ 0 h 2403684"/>
              <a:gd name="connsiteX2" fmla="*/ 2703941 w 2868533"/>
              <a:gd name="connsiteY2" fmla="*/ 1882476 h 2403684"/>
              <a:gd name="connsiteX3" fmla="*/ 0 w 2868533"/>
              <a:gd name="connsiteY3" fmla="*/ 2403684 h 2403684"/>
              <a:gd name="connsiteX4" fmla="*/ 0 w 2868533"/>
              <a:gd name="connsiteY4" fmla="*/ 0 h 2403684"/>
              <a:gd name="connsiteX0" fmla="*/ 0 w 2703941"/>
              <a:gd name="connsiteY0" fmla="*/ 0 h 2403684"/>
              <a:gd name="connsiteX1" fmla="*/ 2649077 w 2703941"/>
              <a:gd name="connsiteY1" fmla="*/ 91440 h 2403684"/>
              <a:gd name="connsiteX2" fmla="*/ 2703941 w 2703941"/>
              <a:gd name="connsiteY2" fmla="*/ 1882476 h 2403684"/>
              <a:gd name="connsiteX3" fmla="*/ 0 w 2703941"/>
              <a:gd name="connsiteY3" fmla="*/ 2403684 h 2403684"/>
              <a:gd name="connsiteX4" fmla="*/ 0 w 2703941"/>
              <a:gd name="connsiteY4" fmla="*/ 0 h 2403684"/>
              <a:gd name="connsiteX0" fmla="*/ 0 w 2653363"/>
              <a:gd name="connsiteY0" fmla="*/ 0 h 2403684"/>
              <a:gd name="connsiteX1" fmla="*/ 2649077 w 2653363"/>
              <a:gd name="connsiteY1" fmla="*/ 91440 h 2403684"/>
              <a:gd name="connsiteX2" fmla="*/ 2653363 w 2653363"/>
              <a:gd name="connsiteY2" fmla="*/ 1882476 h 2403684"/>
              <a:gd name="connsiteX3" fmla="*/ 0 w 2653363"/>
              <a:gd name="connsiteY3" fmla="*/ 2403684 h 2403684"/>
              <a:gd name="connsiteX4" fmla="*/ 0 w 2653363"/>
              <a:gd name="connsiteY4" fmla="*/ 0 h 2403684"/>
              <a:gd name="connsiteX0" fmla="*/ 0 w 2653363"/>
              <a:gd name="connsiteY0" fmla="*/ 0 h 2403684"/>
              <a:gd name="connsiteX1" fmla="*/ 2649077 w 2653363"/>
              <a:gd name="connsiteY1" fmla="*/ 246888 h 2403684"/>
              <a:gd name="connsiteX2" fmla="*/ 2653363 w 2653363"/>
              <a:gd name="connsiteY2" fmla="*/ 1882476 h 2403684"/>
              <a:gd name="connsiteX3" fmla="*/ 0 w 2653363"/>
              <a:gd name="connsiteY3" fmla="*/ 2403684 h 2403684"/>
              <a:gd name="connsiteX4" fmla="*/ 0 w 2653363"/>
              <a:gd name="connsiteY4" fmla="*/ 0 h 240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363" h="2403684">
                <a:moveTo>
                  <a:pt x="0" y="0"/>
                </a:moveTo>
                <a:lnTo>
                  <a:pt x="2649077" y="246888"/>
                </a:lnTo>
                <a:cubicBezTo>
                  <a:pt x="2650506" y="843900"/>
                  <a:pt x="2651934" y="1285464"/>
                  <a:pt x="2653363" y="1882476"/>
                </a:cubicBezTo>
                <a:lnTo>
                  <a:pt x="0" y="240368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67D2A-2374-40FF-8DFA-EBF0CBA95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" r="1" b="11456"/>
          <a:stretch/>
        </p:blipFill>
        <p:spPr>
          <a:xfrm>
            <a:off x="332156" y="501299"/>
            <a:ext cx="3152335" cy="19348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87">
                <a:extLst>
                  <a:ext uri="{FF2B5EF4-FFF2-40B4-BE49-F238E27FC236}">
                    <a16:creationId xmlns:a16="http://schemas.microsoft.com/office/drawing/2014/main" id="{6543EC0C-BC58-4F0E-B548-065078DFC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8313" y="1006576"/>
                <a:ext cx="7839698" cy="2190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2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r>
                  <a:rPr lang="ar-BH" dirty="0"/>
                  <a:t>تحتوي كثير من الصيغ على وحيدات حد، فمثلًا  صيغة قدرة محرك السيارة بالأحصنة هي  </a:t>
                </a:r>
                <a:r>
                  <a:rPr lang="ar-BH" dirty="0">
                    <a:solidFill>
                      <a:srgbClr val="0070C0"/>
                    </a:solidFill>
                  </a:rPr>
                  <a:t>ق</a:t>
                </a:r>
                <a:r>
                  <a:rPr lang="ar-BH" dirty="0">
                    <a:solidFill>
                      <a:srgbClr val="FF0000"/>
                    </a:solidFill>
                  </a:rPr>
                  <a:t> </a:t>
                </a:r>
                <a:r>
                  <a:rPr lang="ar-BH" dirty="0"/>
                  <a:t>=</a:t>
                </a:r>
                <a:r>
                  <a:rPr lang="ar-BH" dirty="0">
                    <a:solidFill>
                      <a:srgbClr val="FF0000"/>
                    </a:solidFill>
                  </a:rPr>
                  <a:t> 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BH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ar-BH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ar-BH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ar-BH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ع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ar-BH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234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ar-BH" dirty="0">
                    <a:solidFill>
                      <a:schemeClr val="tx1"/>
                    </a:solidFill>
                  </a:rPr>
                  <a:t> </a:t>
                </a:r>
                <a:r>
                  <a:rPr lang="ar-BH" baseline="60000" dirty="0"/>
                  <a:t>3</a:t>
                </a:r>
                <a:r>
                  <a:rPr lang="ar-BH" dirty="0"/>
                  <a:t>حيث</a:t>
                </a:r>
                <a:r>
                  <a:rPr lang="ar-BH" dirty="0">
                    <a:solidFill>
                      <a:srgbClr val="FF0000"/>
                    </a:solidFill>
                  </a:rPr>
                  <a:t> </a:t>
                </a:r>
                <a:r>
                  <a:rPr lang="ar-BH" dirty="0"/>
                  <a:t>تُمثّل: </a:t>
                </a:r>
                <a:r>
                  <a:rPr lang="ar-BH" dirty="0">
                    <a:solidFill>
                      <a:srgbClr val="0070C0"/>
                    </a:solidFill>
                  </a:rPr>
                  <a:t>ق</a:t>
                </a:r>
                <a:r>
                  <a:rPr lang="ar-BH" dirty="0"/>
                  <a:t> قدرة المحرك بالحصان، </a:t>
                </a:r>
                <a:r>
                  <a:rPr lang="ar-BH" dirty="0">
                    <a:solidFill>
                      <a:srgbClr val="FF0000"/>
                    </a:solidFill>
                  </a:rPr>
                  <a:t>ك</a:t>
                </a:r>
                <a:r>
                  <a:rPr lang="ar-BH" dirty="0"/>
                  <a:t> كتلة السيارة بركابها بالكيلوجرامات، </a:t>
                </a:r>
                <a:r>
                  <a:rPr lang="ar-BH" dirty="0">
                    <a:solidFill>
                      <a:srgbClr val="00B050"/>
                    </a:solidFill>
                  </a:rPr>
                  <a:t>ع</a:t>
                </a:r>
                <a:r>
                  <a:rPr lang="ar-BH" dirty="0"/>
                  <a:t> سرعتها بالميل في الساعة بعد سيرها مسافة ربع ميل.</a:t>
                </a:r>
              </a:p>
            </p:txBody>
          </p:sp>
        </mc:Choice>
        <mc:Fallback xmlns="">
          <p:sp>
            <p:nvSpPr>
              <p:cNvPr id="16" name="Text Box 87">
                <a:extLst>
                  <a:ext uri="{FF2B5EF4-FFF2-40B4-BE49-F238E27FC236}">
                    <a16:creationId xmlns:a16="http://schemas.microsoft.com/office/drawing/2014/main" id="{6543EC0C-BC58-4F0E-B548-065078DFC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313" y="1006576"/>
                <a:ext cx="7839698" cy="2190536"/>
              </a:xfrm>
              <a:prstGeom prst="rect">
                <a:avLst/>
              </a:prstGeom>
              <a:blipFill>
                <a:blip r:embed="rId3"/>
                <a:stretch>
                  <a:fillRect l="-1555" t="-3621" r="-2022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87">
            <a:extLst>
              <a:ext uri="{FF2B5EF4-FFF2-40B4-BE49-F238E27FC236}">
                <a16:creationId xmlns:a16="http://schemas.microsoft.com/office/drawing/2014/main" id="{A0BF861E-71AF-4F20-8E69-B86FF97F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63" y="3705293"/>
            <a:ext cx="466574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كتلة السيارة بركابها (</a:t>
            </a:r>
            <a:r>
              <a:rPr lang="ar-BH" dirty="0">
                <a:solidFill>
                  <a:srgbClr val="FF0000"/>
                </a:solidFill>
              </a:rPr>
              <a:t>ك</a:t>
            </a:r>
            <a:r>
              <a:rPr lang="ar-BH" dirty="0">
                <a:solidFill>
                  <a:srgbClr val="0070C0"/>
                </a:solidFill>
              </a:rPr>
              <a:t>)؛ سرعة السيارة (</a:t>
            </a:r>
            <a:r>
              <a:rPr lang="ar-BH" dirty="0">
                <a:solidFill>
                  <a:srgbClr val="FF0000"/>
                </a:solidFill>
              </a:rPr>
              <a:t>ع</a:t>
            </a:r>
            <a:r>
              <a:rPr lang="ar-BH" dirty="0">
                <a:solidFill>
                  <a:srgbClr val="0070C0"/>
                </a:solidFill>
              </a:rPr>
              <a:t>) في نهاية ربع الميل.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4987639" y="3684407"/>
            <a:ext cx="6560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ما القيمتان اللتان تحتاج إلى معرفتهما لتتمّكن من  استعمال الصيغة لإيجاد قدرة محرّك السيارة بالأحصنة؟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17340611-51D4-435A-B1EF-FF3E23F7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469" y="5254120"/>
            <a:ext cx="212505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ع   ،  234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C860DA-3F38-4138-9C9A-75BC348447C0}"/>
              </a:ext>
            </a:extLst>
          </p:cNvPr>
          <p:cNvSpPr/>
          <p:nvPr/>
        </p:nvSpPr>
        <p:spPr>
          <a:xfrm>
            <a:off x="5832765" y="5269807"/>
            <a:ext cx="5715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أي القيم في الصيغة مرفوعة للأس ٣؟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7" y="920022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الحد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تكون </a:t>
            </a: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عددًا (ثابت)</a:t>
            </a:r>
          </a:p>
          <a:p>
            <a:pPr algn="r" rtl="1"/>
            <a:endParaRPr lang="ar-BH" sz="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متغيرًا </a:t>
            </a:r>
          </a:p>
          <a:p>
            <a:pPr algn="r" rtl="1"/>
            <a:endParaRPr lang="ar-BH" sz="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حاصل ضرب عدد في متغير واحد </a:t>
            </a: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أكثر بأسس صحيحة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سالبة </a:t>
            </a:r>
          </a:p>
          <a:p>
            <a:pPr algn="r" rtl="1"/>
            <a:endParaRPr lang="ar-BH" sz="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وتحتوي كل وحيدة حد على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 واحد فقط.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72">
                <a:extLst>
                  <a:ext uri="{FF2B5EF4-FFF2-40B4-BE49-F238E27FC236}">
                    <a16:creationId xmlns:a16="http://schemas.microsoft.com/office/drawing/2014/main" id="{3BF0490A-899C-44C7-9A6B-2E9B9CAB8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134" y="1557697"/>
                <a:ext cx="5867659" cy="576263"/>
              </a:xfrm>
              <a:prstGeom prst="wedgeRoundRectCallout">
                <a:avLst>
                  <a:gd name="adj1" fmla="val 56157"/>
                  <a:gd name="adj2" fmla="val 22494"/>
                  <a:gd name="adj3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r>
                  <a:rPr lang="ar-SA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مثل</a:t>
                </a:r>
                <a:r>
                  <a:rPr lang="ar-BH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: 8	، 14	، -6	، 0.4	،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	،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7" name="AutoShape 72">
                <a:extLst>
                  <a:ext uri="{FF2B5EF4-FFF2-40B4-BE49-F238E27FC236}">
                    <a16:creationId xmlns:a16="http://schemas.microsoft.com/office/drawing/2014/main" id="{3BF0490A-899C-44C7-9A6B-2E9B9CAB8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6134" y="1557697"/>
                <a:ext cx="5867659" cy="576263"/>
              </a:xfrm>
              <a:prstGeom prst="wedgeRoundRectCallout">
                <a:avLst>
                  <a:gd name="adj1" fmla="val 56157"/>
                  <a:gd name="adj2" fmla="val 22494"/>
                  <a:gd name="adj3" fmla="val 16667"/>
                </a:avLst>
              </a:prstGeom>
              <a:blipFill>
                <a:blip r:embed="rId2"/>
                <a:stretch>
                  <a:fillRect b="-395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utoShape 72">
            <a:extLst>
              <a:ext uri="{FF2B5EF4-FFF2-40B4-BE49-F238E27FC236}">
                <a16:creationId xmlns:a16="http://schemas.microsoft.com/office/drawing/2014/main" id="{A4B42976-35B6-42CD-A17E-4AB5EE34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402" y="2407902"/>
            <a:ext cx="3713580" cy="576263"/>
          </a:xfrm>
          <a:prstGeom prst="wedgeRoundRectCallout">
            <a:avLst>
              <a:gd name="adj1" fmla="val 58282"/>
              <a:gd name="adj2" fmla="val 224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س	  ، ص	، ل	، ع	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72">
                <a:extLst>
                  <a:ext uri="{FF2B5EF4-FFF2-40B4-BE49-F238E27FC236}">
                    <a16:creationId xmlns:a16="http://schemas.microsoft.com/office/drawing/2014/main" id="{5D5EEA72-BB67-4F6A-B59C-2E901184E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985" y="3016067"/>
                <a:ext cx="4107710" cy="576263"/>
              </a:xfrm>
              <a:prstGeom prst="wedgeRoundRectCallout">
                <a:avLst>
                  <a:gd name="adj1" fmla="val 59968"/>
                  <a:gd name="adj2" fmla="val 36919"/>
                  <a:gd name="adj3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r>
                  <a:rPr lang="ar-SA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مثل</a:t>
                </a:r>
                <a:r>
                  <a:rPr lang="ar-BH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: 7س    ، -10ص    ،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ل    ، 25ع	</a:t>
                </a:r>
                <a:endParaRPr lang="en-US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9" name="AutoShape 72">
                <a:extLst>
                  <a:ext uri="{FF2B5EF4-FFF2-40B4-BE49-F238E27FC236}">
                    <a16:creationId xmlns:a16="http://schemas.microsoft.com/office/drawing/2014/main" id="{5D5EEA72-BB67-4F6A-B59C-2E901184E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5985" y="3016067"/>
                <a:ext cx="4107710" cy="576263"/>
              </a:xfrm>
              <a:prstGeom prst="wedgeRoundRectCallout">
                <a:avLst>
                  <a:gd name="adj1" fmla="val 59968"/>
                  <a:gd name="adj2" fmla="val 36919"/>
                  <a:gd name="adj3" fmla="val 16667"/>
                </a:avLst>
              </a:prstGeom>
              <a:blipFill>
                <a:blip r:embed="rId3"/>
                <a:stretch>
                  <a:fillRect b="-395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utoShape 72">
            <a:extLst>
              <a:ext uri="{FF2B5EF4-FFF2-40B4-BE49-F238E27FC236}">
                <a16:creationId xmlns:a16="http://schemas.microsoft.com/office/drawing/2014/main" id="{03370992-E400-4D00-BCF0-79EBBF31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692" y="3760007"/>
            <a:ext cx="4107710" cy="576263"/>
          </a:xfrm>
          <a:prstGeom prst="wedgeRoundRectCallout">
            <a:avLst>
              <a:gd name="adj1" fmla="val 58282"/>
              <a:gd name="adj2" fmla="val 224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ص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 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س ص</a:t>
            </a:r>
            <a:r>
              <a:rPr lang="ar-SA" altLang="en-US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altLang="en-US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utoShape 72">
            <a:extLst>
              <a:ext uri="{FF2B5EF4-FFF2-40B4-BE49-F238E27FC236}">
                <a16:creationId xmlns:a16="http://schemas.microsoft.com/office/drawing/2014/main" id="{4189B5D8-1F61-4EAF-9A11-52D32AFE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5401644"/>
            <a:ext cx="8918107" cy="576263"/>
          </a:xfrm>
          <a:prstGeom prst="wedgeRoundRectCallout">
            <a:avLst>
              <a:gd name="adj1" fmla="val 57496"/>
              <a:gd name="adj2" fmla="val -77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التعابير التي تتضمن جمع أو طرح أكثر من حد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ليست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وحيدة حد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مثل: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+ ص ،  س - 8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FF866A-F741-43D6-900D-9A18654C178B}"/>
              </a:ext>
            </a:extLst>
          </p:cNvPr>
          <p:cNvGrpSpPr/>
          <p:nvPr/>
        </p:nvGrpSpPr>
        <p:grpSpPr>
          <a:xfrm>
            <a:off x="401782" y="4336270"/>
            <a:ext cx="5081849" cy="1070734"/>
            <a:chOff x="401782" y="4336270"/>
            <a:chExt cx="5081849" cy="1070734"/>
          </a:xfrm>
        </p:grpSpPr>
        <p:sp>
          <p:nvSpPr>
            <p:cNvPr id="41" name="AutoShape 72">
              <a:extLst>
                <a:ext uri="{FF2B5EF4-FFF2-40B4-BE49-F238E27FC236}">
                  <a16:creationId xmlns:a16="http://schemas.microsoft.com/office/drawing/2014/main" id="{FA5AE43B-1876-44B2-9506-F99D8BE91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82" y="4336270"/>
              <a:ext cx="5081849" cy="978223"/>
            </a:xfrm>
            <a:prstGeom prst="wedgeRoundRectCallout">
              <a:avLst>
                <a:gd name="adj1" fmla="val 65839"/>
                <a:gd name="adj2" fmla="val -41991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التعبير</a:t>
              </a: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الذي</a:t>
              </a: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يتضمن</a:t>
              </a: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متغير</a:t>
              </a:r>
              <a:r>
                <a:rPr lang="ar-BH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ًا في المقام أو متغيرًا له أسًا سالبًا</a:t>
              </a:r>
              <a:r>
                <a:rPr lang="ar-SA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ليس</a:t>
              </a:r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وحيدة حد</a:t>
              </a:r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مثل: </a:t>
              </a:r>
              <a:r>
                <a:rPr lang="ar-BH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 </a:t>
              </a:r>
              <a:r>
                <a:rPr lang="ar-BH" altLang="en-US" sz="2800" baseline="30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-4  </a:t>
              </a:r>
              <a:r>
                <a:rPr lang="ar-BH" alt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</a:t>
              </a:r>
              <a:r>
                <a:rPr lang="ar-BH" altLang="en-US" sz="2800" baseline="30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altLang="en-US" sz="2800" baseline="30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2" name="Group 132">
              <a:extLst>
                <a:ext uri="{FF2B5EF4-FFF2-40B4-BE49-F238E27FC236}">
                  <a16:creationId xmlns:a16="http://schemas.microsoft.com/office/drawing/2014/main" id="{EFE5C2F9-E551-4698-B149-3A94BF970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975" y="4743429"/>
              <a:ext cx="763717" cy="663575"/>
              <a:chOff x="2132" y="223"/>
              <a:chExt cx="284" cy="418"/>
            </a:xfrm>
          </p:grpSpPr>
          <p:sp>
            <p:nvSpPr>
              <p:cNvPr id="15" name="Text Box 131">
                <a:extLst>
                  <a:ext uri="{FF2B5EF4-FFF2-40B4-BE49-F238E27FC236}">
                    <a16:creationId xmlns:a16="http://schemas.microsoft.com/office/drawing/2014/main" id="{B5B92921-3CC5-4011-BC44-39AF1C468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350"/>
                <a:ext cx="2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1">
                  <a:spcBef>
                    <a:spcPct val="50000"/>
                  </a:spcBef>
                  <a:defRPr sz="28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  <a:lvl2pPr marL="742950" indent="-28575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ar-BH" altLang="en-US" sz="2400" dirty="0">
                    <a:solidFill>
                      <a:srgbClr val="FF0000"/>
                    </a:solidFill>
                  </a:rPr>
                  <a:t>س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 Box 129">
                <a:extLst>
                  <a:ext uri="{FF2B5EF4-FFF2-40B4-BE49-F238E27FC236}">
                    <a16:creationId xmlns:a16="http://schemas.microsoft.com/office/drawing/2014/main" id="{004D22E6-8281-4ACB-B948-7664B3791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" y="223"/>
                <a:ext cx="2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1">
                  <a:spcBef>
                    <a:spcPct val="50000"/>
                  </a:spcBef>
                  <a:defRPr sz="28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  <a:lvl2pPr marL="742950" indent="-28575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0"/>
                  </a:spcBef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ar-BH" altLang="en-US" sz="2400" dirty="0">
                    <a:solidFill>
                      <a:srgbClr val="FF0000"/>
                    </a:solidFill>
                  </a:rPr>
                  <a:t>10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Line 130">
                <a:extLst>
                  <a:ext uri="{FF2B5EF4-FFF2-40B4-BE49-F238E27FC236}">
                    <a16:creationId xmlns:a16="http://schemas.microsoft.com/office/drawing/2014/main" id="{F10D36F9-BF6D-41F4-BD28-1C2E15528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441"/>
                <a:ext cx="17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48776" y="890247"/>
            <a:ext cx="107217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التعابير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الآتية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وحيدات حد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اكتب ( نعم ) أو ( لا ) ،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وفسر اجابتك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A39B2606-E4F7-4A66-852C-0A457A60D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08630"/>
              </p:ext>
            </p:extLst>
          </p:nvPr>
        </p:nvGraphicFramePr>
        <p:xfrm>
          <a:off x="431800" y="1635508"/>
          <a:ext cx="994987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891">
                  <a:extLst>
                    <a:ext uri="{9D8B030D-6E8A-4147-A177-3AD203B41FA5}">
                      <a16:colId xmlns:a16="http://schemas.microsoft.com/office/drawing/2014/main" val="4261657711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64007598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446296626"/>
                    </a:ext>
                  </a:extLst>
                </a:gridCol>
                <a:gridCol w="2124365">
                  <a:extLst>
                    <a:ext uri="{9D8B030D-6E8A-4147-A177-3AD203B41FA5}">
                      <a16:colId xmlns:a16="http://schemas.microsoft.com/office/drawing/2014/main" val="1118708001"/>
                    </a:ext>
                  </a:extLst>
                </a:gridCol>
              </a:tblGrid>
              <a:tr h="634143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التفسير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وحيدة حد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التعبير 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77746"/>
                  </a:ext>
                </a:extLst>
              </a:tr>
              <a:tr h="634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نعم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68086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290517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 + 24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34007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هـ </a:t>
                      </a:r>
                      <a:r>
                        <a:rPr lang="ar-BH" sz="3600" kern="12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3600" kern="1200" baseline="30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601381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734791"/>
                  </a:ext>
                </a:extLst>
              </a:tr>
            </a:tbl>
          </a:graphicData>
        </a:graphic>
      </p:graphicFrame>
      <p:sp>
        <p:nvSpPr>
          <p:cNvPr id="48" name="Text Box 87">
            <a:extLst>
              <a:ext uri="{FF2B5EF4-FFF2-40B4-BE49-F238E27FC236}">
                <a16:creationId xmlns:a16="http://schemas.microsoft.com/office/drawing/2014/main" id="{4D8715B4-E001-4965-A048-F60A414D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866" y="2918401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56022844-8D31-4AF3-9BF1-F72223D1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499" y="3533051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لا</a:t>
            </a:r>
            <a:endParaRPr lang="en-US" altLang="en-US" dirty="0"/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F4325D79-0EC5-4088-B15A-B45FAFA2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9" y="4160057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نعم</a:t>
            </a:r>
            <a:endParaRPr lang="en-US" altLang="en-US" dirty="0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4A548491-066C-42A5-9C0A-109E15D5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935" y="4818022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نعم</a:t>
            </a:r>
            <a:endParaRPr lang="en-US" altLang="en-US" dirty="0"/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78EE84D2-AC1D-4589-B232-912EF4AC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2926975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</a:t>
            </a:r>
            <a:r>
              <a:rPr lang="ar-BH" altLang="en-US" dirty="0"/>
              <a:t> </a:t>
            </a:r>
            <a:r>
              <a:rPr lang="ar-BH" dirty="0"/>
              <a:t>التعبير</a:t>
            </a:r>
            <a:r>
              <a:rPr lang="ar-SA" altLang="en-US" dirty="0"/>
              <a:t> عدد</a:t>
            </a:r>
            <a:r>
              <a:rPr lang="ar-BH" altLang="en-US" dirty="0"/>
              <a:t> ثابت.</a:t>
            </a:r>
            <a:endParaRPr lang="en-US" altLang="en-US" dirty="0"/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1109D61A-221D-4CBB-A87E-FCF5D8F6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60" y="3560339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يحتوي على أكثر من حد.</a:t>
            </a:r>
            <a:endParaRPr lang="en-US" altLang="en-US" dirty="0"/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A092F40D-20C3-49B9-A504-904CA688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9" y="4189454"/>
            <a:ext cx="5498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</a:t>
            </a:r>
            <a:r>
              <a:rPr lang="ar-SA" altLang="en-US" dirty="0"/>
              <a:t> حاصل ضرب متغي</a:t>
            </a:r>
            <a:r>
              <a:rPr lang="ar-BH" altLang="en-US" dirty="0"/>
              <a:t>ّ</a:t>
            </a:r>
            <a:r>
              <a:rPr lang="ar-SA" altLang="en-US" dirty="0"/>
              <a:t>ر في نفسه</a:t>
            </a:r>
            <a:r>
              <a:rPr lang="ar-BH" altLang="en-US" dirty="0"/>
              <a:t>.</a:t>
            </a:r>
            <a:endParaRPr lang="en-US" altLang="en-US" dirty="0"/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08B93144-4D5C-4422-9407-5CEE64F6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4832721"/>
            <a:ext cx="549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</a:t>
            </a:r>
            <a:r>
              <a:rPr lang="ar-SA" altLang="en-US" dirty="0"/>
              <a:t> متغي</a:t>
            </a:r>
            <a:r>
              <a:rPr lang="ar-BH" altLang="en-US" dirty="0"/>
              <a:t>ّ</a:t>
            </a:r>
            <a:r>
              <a:rPr lang="ar-SA" altLang="en-US" dirty="0"/>
              <a:t>ر</a:t>
            </a:r>
            <a:r>
              <a:rPr lang="ar-BH" altLang="en-US" dirty="0"/>
              <a:t>.</a:t>
            </a:r>
            <a:endParaRPr lang="en-US" alt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E0E39-5FB4-4C06-A3EE-379642E636EC}"/>
              </a:ext>
            </a:extLst>
          </p:cNvPr>
          <p:cNvSpPr/>
          <p:nvPr/>
        </p:nvSpPr>
        <p:spPr>
          <a:xfrm>
            <a:off x="9445347" y="3671455"/>
            <a:ext cx="494915" cy="360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D266240-EF3C-45AA-AC24-82EE189CA114}"/>
              </a:ext>
            </a:extLst>
          </p:cNvPr>
          <p:cNvSpPr/>
          <p:nvPr/>
        </p:nvSpPr>
        <p:spPr>
          <a:xfrm>
            <a:off x="8721188" y="3671455"/>
            <a:ext cx="494915" cy="360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6" grpId="0"/>
      <p:bldP spid="58" grpId="0"/>
      <p:bldP spid="59" grpId="0"/>
      <p:bldP spid="1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48776" y="890247"/>
            <a:ext cx="107217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التعابير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الآتية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وحيدات حد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اكتب ( نعم ) أو ( لا ) ،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وفسر اجابتك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A39B2606-E4F7-4A66-852C-0A457A60D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03427"/>
              </p:ext>
            </p:extLst>
          </p:nvPr>
        </p:nvGraphicFramePr>
        <p:xfrm>
          <a:off x="431800" y="1635508"/>
          <a:ext cx="9949874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891">
                  <a:extLst>
                    <a:ext uri="{9D8B030D-6E8A-4147-A177-3AD203B41FA5}">
                      <a16:colId xmlns:a16="http://schemas.microsoft.com/office/drawing/2014/main" val="4261657711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64007598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446296626"/>
                    </a:ext>
                  </a:extLst>
                </a:gridCol>
                <a:gridCol w="2124365">
                  <a:extLst>
                    <a:ext uri="{9D8B030D-6E8A-4147-A177-3AD203B41FA5}">
                      <a16:colId xmlns:a16="http://schemas.microsoft.com/office/drawing/2014/main" val="1118708001"/>
                    </a:ext>
                  </a:extLst>
                </a:gridCol>
              </a:tblGrid>
              <a:tr h="618971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التفسير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وحيدة حد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التعبير 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77746"/>
                  </a:ext>
                </a:extLst>
              </a:tr>
              <a:tr h="618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نعم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68086"/>
                  </a:ext>
                </a:extLst>
              </a:tr>
              <a:tr h="618971"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290517"/>
                  </a:ext>
                </a:extLst>
              </a:tr>
              <a:tr h="618971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34007"/>
                  </a:ext>
                </a:extLst>
              </a:tr>
              <a:tr h="618971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23 أ ب جـ د</a:t>
                      </a:r>
                      <a:r>
                        <a:rPr lang="ar-BH" altLang="en-US" sz="3600" kern="12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-2</a:t>
                      </a:r>
                      <a:endParaRPr lang="en-US" altLang="en-US" sz="3600" kern="1200" baseline="30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601381"/>
                  </a:ext>
                </a:extLst>
              </a:tr>
              <a:tr h="1090569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en-US" sz="32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734791"/>
                  </a:ext>
                </a:extLst>
              </a:tr>
            </a:tbl>
          </a:graphicData>
        </a:graphic>
      </p:graphicFrame>
      <p:sp>
        <p:nvSpPr>
          <p:cNvPr id="48" name="Text Box 87">
            <a:extLst>
              <a:ext uri="{FF2B5EF4-FFF2-40B4-BE49-F238E27FC236}">
                <a16:creationId xmlns:a16="http://schemas.microsoft.com/office/drawing/2014/main" id="{4D8715B4-E001-4965-A048-F60A414D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866" y="2918401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56022844-8D31-4AF3-9BF1-F72223D1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499" y="3533051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لا</a:t>
            </a:r>
            <a:endParaRPr lang="en-US" altLang="en-US" dirty="0"/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F4325D79-0EC5-4088-B15A-B45FAFA2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9" y="4160057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dirty="0"/>
              <a:t>لا</a:t>
            </a:r>
            <a:endParaRPr lang="en-US" altLang="en-US" dirty="0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4A548491-066C-42A5-9C0A-109E15D5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89" y="4923384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نعم</a:t>
            </a:r>
            <a:endParaRPr lang="en-US" altLang="en-US" dirty="0"/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78EE84D2-AC1D-4589-B232-912EF4AC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2926975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altLang="en-US" dirty="0"/>
              <a:t>التعبير </a:t>
            </a:r>
            <a:r>
              <a:rPr lang="ar-SA" altLang="en-US" dirty="0"/>
              <a:t>حاصل ضرب</a:t>
            </a:r>
            <a:r>
              <a:rPr lang="ar-BH" altLang="en-US"/>
              <a:t> عدد</a:t>
            </a:r>
            <a:r>
              <a:rPr lang="ar-SA" altLang="en-US"/>
              <a:t> </a:t>
            </a:r>
            <a:r>
              <a:rPr lang="ar-SA" altLang="en-US" dirty="0"/>
              <a:t>في متغي</a:t>
            </a:r>
            <a:r>
              <a:rPr lang="ar-BH" altLang="en-US" dirty="0"/>
              <a:t>ّ</a:t>
            </a:r>
            <a:r>
              <a:rPr lang="ar-SA" altLang="en-US" dirty="0"/>
              <a:t>ر</a:t>
            </a:r>
            <a:endParaRPr lang="en-US" altLang="en-US" dirty="0"/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1109D61A-221D-4CBB-A87E-FCF5D8F6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60" y="3560339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يحتوي على </a:t>
            </a:r>
            <a:r>
              <a:rPr lang="ar-SA" altLang="en-US" dirty="0"/>
              <a:t>متغي</a:t>
            </a:r>
            <a:r>
              <a:rPr lang="ar-BH" altLang="en-US" dirty="0"/>
              <a:t>ّ</a:t>
            </a:r>
            <a:r>
              <a:rPr lang="ar-SA" altLang="en-US" dirty="0"/>
              <a:t>ر في </a:t>
            </a:r>
            <a:r>
              <a:rPr lang="ar-BH" altLang="en-US" dirty="0"/>
              <a:t>المقام</a:t>
            </a:r>
            <a:r>
              <a:rPr lang="ar-BH" dirty="0"/>
              <a:t>.</a:t>
            </a:r>
            <a:endParaRPr lang="en-US" altLang="en-US" dirty="0"/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A092F40D-20C3-49B9-A504-904CA688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76" y="4189454"/>
            <a:ext cx="56774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يحتوي على </a:t>
            </a:r>
            <a:r>
              <a:rPr lang="ar-SA" altLang="en-US" dirty="0"/>
              <a:t>متغي</a:t>
            </a:r>
            <a:r>
              <a:rPr lang="ar-BH" altLang="en-US" dirty="0"/>
              <a:t>ّ</a:t>
            </a:r>
            <a:r>
              <a:rPr lang="ar-SA" altLang="en-US" dirty="0"/>
              <a:t>ر </a:t>
            </a:r>
            <a:r>
              <a:rPr lang="ar-BH" altLang="en-US" dirty="0"/>
              <a:t>أسه سالب.</a:t>
            </a:r>
            <a:endParaRPr lang="en-US" altLang="en-US" dirty="0"/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08B93144-4D5C-4422-9407-5CEE64F6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4832721"/>
            <a:ext cx="5498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</a:t>
            </a:r>
            <a:r>
              <a:rPr lang="ar-SA" altLang="en-US" dirty="0"/>
              <a:t>حاصل ضرب عدد في أكثر من متغي</a:t>
            </a:r>
            <a:r>
              <a:rPr lang="ar-BH" altLang="en-US" dirty="0"/>
              <a:t>ّ</a:t>
            </a:r>
            <a:r>
              <a:rPr lang="ar-SA" altLang="en-US" dirty="0"/>
              <a:t>ر</a:t>
            </a:r>
            <a:r>
              <a:rPr lang="ar-BH" altLang="en-US" dirty="0"/>
              <a:t>.</a:t>
            </a:r>
            <a:endParaRPr lang="en-US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C1EDC7-655C-4B10-A163-78B420AA44BE}"/>
              </a:ext>
            </a:extLst>
          </p:cNvPr>
          <p:cNvGrpSpPr/>
          <p:nvPr/>
        </p:nvGrpSpPr>
        <p:grpSpPr>
          <a:xfrm>
            <a:off x="8846125" y="2835916"/>
            <a:ext cx="842542" cy="857677"/>
            <a:chOff x="10748535" y="3011415"/>
            <a:chExt cx="842542" cy="857677"/>
          </a:xfrm>
        </p:grpSpPr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F7DA9E80-49EC-41F8-948B-D0DE31C4F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8535" y="3011415"/>
              <a:ext cx="8425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1">
                <a:spcBef>
                  <a:spcPct val="50000"/>
                </a:spcBef>
                <a:defRPr sz="36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BH" altLang="en-US" sz="2800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r>
                <a:rPr lang="ar-BH" altLang="en-US" sz="2800" dirty="0"/>
                <a:t> </a:t>
              </a:r>
              <a:r>
                <a:rPr lang="ar-BH" altLang="en-US" sz="2800" dirty="0">
                  <a:solidFill>
                    <a:schemeClr val="bg1">
                      <a:lumMod val="50000"/>
                    </a:schemeClr>
                  </a:solidFill>
                </a:rPr>
                <a:t>س</a:t>
              </a:r>
              <a:endParaRPr lang="en-US" alt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CC09B3E1-56D7-4EB8-89A8-AD6100176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2185" y="3345872"/>
              <a:ext cx="6357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1">
                <a:spcBef>
                  <a:spcPct val="50000"/>
                </a:spcBef>
                <a:defRPr sz="36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BH" altLang="en-US" sz="28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en-US" alt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0B5414-A64B-47AB-9D9B-DD9C5D79ABCF}"/>
                </a:ext>
              </a:extLst>
            </p:cNvPr>
            <p:cNvCxnSpPr/>
            <p:nvPr/>
          </p:nvCxnSpPr>
          <p:spPr>
            <a:xfrm flipH="1">
              <a:off x="10854238" y="3429000"/>
              <a:ext cx="6876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87">
            <a:extLst>
              <a:ext uri="{FF2B5EF4-FFF2-40B4-BE49-F238E27FC236}">
                <a16:creationId xmlns:a16="http://schemas.microsoft.com/office/drawing/2014/main" id="{94EF9A47-1230-4077-8C36-DA67A8FA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974" y="3169963"/>
            <a:ext cx="291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2800" dirty="0"/>
              <a:t>2</a:t>
            </a:r>
            <a:endParaRPr lang="en-US" alt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0F7F55-5700-4443-9AA2-33A464000285}"/>
              </a:ext>
            </a:extLst>
          </p:cNvPr>
          <p:cNvCxnSpPr/>
          <p:nvPr/>
        </p:nvCxnSpPr>
        <p:spPr>
          <a:xfrm flipH="1">
            <a:off x="9345440" y="3251532"/>
            <a:ext cx="2916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87">
            <a:extLst>
              <a:ext uri="{FF2B5EF4-FFF2-40B4-BE49-F238E27FC236}">
                <a16:creationId xmlns:a16="http://schemas.microsoft.com/office/drawing/2014/main" id="{B0FE321F-797E-4B5E-B1FF-6C075D20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547" y="2832970"/>
            <a:ext cx="386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2800" dirty="0"/>
              <a:t>س</a:t>
            </a:r>
            <a:endParaRPr lang="en-US" altLang="en-US" sz="2800" dirty="0"/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B31A2D07-D6BA-4CC3-BEED-AB493609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068" y="2835665"/>
            <a:ext cx="458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2800" dirty="0"/>
              <a:t>7</a:t>
            </a:r>
            <a:endParaRPr lang="en-US" altLang="en-US" sz="28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76FADF-6A9E-4D99-957B-4B178C107B6B}"/>
              </a:ext>
            </a:extLst>
          </p:cNvPr>
          <p:cNvCxnSpPr/>
          <p:nvPr/>
        </p:nvCxnSpPr>
        <p:spPr>
          <a:xfrm>
            <a:off x="9940262" y="3252249"/>
            <a:ext cx="66034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32">
            <a:extLst>
              <a:ext uri="{FF2B5EF4-FFF2-40B4-BE49-F238E27FC236}">
                <a16:creationId xmlns:a16="http://schemas.microsoft.com/office/drawing/2014/main" id="{7B1C0520-CD75-4C9B-8D08-9414931E5B2D}"/>
              </a:ext>
            </a:extLst>
          </p:cNvPr>
          <p:cNvGrpSpPr>
            <a:grpSpLocks/>
          </p:cNvGrpSpPr>
          <p:nvPr/>
        </p:nvGrpSpPr>
        <p:grpSpPr bwMode="auto">
          <a:xfrm>
            <a:off x="9126623" y="3436174"/>
            <a:ext cx="763717" cy="811213"/>
            <a:chOff x="2132" y="169"/>
            <a:chExt cx="284" cy="511"/>
          </a:xfrm>
        </p:grpSpPr>
        <p:sp>
          <p:nvSpPr>
            <p:cNvPr id="44" name="Text Box 129">
              <a:extLst>
                <a:ext uri="{FF2B5EF4-FFF2-40B4-BE49-F238E27FC236}">
                  <a16:creationId xmlns:a16="http://schemas.microsoft.com/office/drawing/2014/main" id="{E3EE2955-1548-45A7-BBCF-E5A6542B2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169"/>
              <a:ext cx="2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1">
                <a:spcBef>
                  <a:spcPct val="50000"/>
                </a:spcBef>
                <a:defRPr sz="28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dirty="0"/>
                <a:t>م ف</a:t>
              </a:r>
              <a:endParaRPr lang="en-US" altLang="en-US" dirty="0"/>
            </a:p>
          </p:txBody>
        </p:sp>
        <p:sp>
          <p:nvSpPr>
            <p:cNvPr id="45" name="Line 130">
              <a:extLst>
                <a:ext uri="{FF2B5EF4-FFF2-40B4-BE49-F238E27FC236}">
                  <a16:creationId xmlns:a16="http://schemas.microsoft.com/office/drawing/2014/main" id="{959F062B-BA13-4035-B5AC-CE952BAA4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31">
              <a:extLst>
                <a:ext uri="{FF2B5EF4-FFF2-40B4-BE49-F238E27FC236}">
                  <a16:creationId xmlns:a16="http://schemas.microsoft.com/office/drawing/2014/main" id="{1C814DCE-1D1C-4EED-AE4D-C1392905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50"/>
              <a:ext cx="2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1">
                <a:spcBef>
                  <a:spcPct val="50000"/>
                </a:spcBef>
                <a:defRPr sz="28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dirty="0"/>
                <a:t>ن</a:t>
              </a:r>
              <a:endParaRPr lang="en-US" altLang="en-US" dirty="0"/>
            </a:p>
          </p:txBody>
        </p:sp>
      </p:grpSp>
      <p:grpSp>
        <p:nvGrpSpPr>
          <p:cNvPr id="53" name="Group 137">
            <a:extLst>
              <a:ext uri="{FF2B5EF4-FFF2-40B4-BE49-F238E27FC236}">
                <a16:creationId xmlns:a16="http://schemas.microsoft.com/office/drawing/2014/main" id="{61123CF1-D806-4CFD-9546-D3A32FE54412}"/>
              </a:ext>
            </a:extLst>
          </p:cNvPr>
          <p:cNvGrpSpPr>
            <a:grpSpLocks/>
          </p:cNvGrpSpPr>
          <p:nvPr/>
        </p:nvGrpSpPr>
        <p:grpSpPr bwMode="auto">
          <a:xfrm>
            <a:off x="8677118" y="5017950"/>
            <a:ext cx="1358900" cy="852488"/>
            <a:chOff x="4582" y="2847"/>
            <a:chExt cx="856" cy="537"/>
          </a:xfrm>
        </p:grpSpPr>
        <p:sp>
          <p:nvSpPr>
            <p:cNvPr id="54" name="Text Box 134">
              <a:extLst>
                <a:ext uri="{FF2B5EF4-FFF2-40B4-BE49-F238E27FC236}">
                  <a16:creationId xmlns:a16="http://schemas.microsoft.com/office/drawing/2014/main" id="{0069D287-4F7A-4FF2-B63B-738A7C429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" y="2847"/>
              <a:ext cx="8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SA" altLang="en-US" sz="2400" dirty="0"/>
                <a:t>س ص </a:t>
              </a:r>
              <a:r>
                <a:rPr lang="ar-BH" altLang="en-US" sz="2400" dirty="0"/>
                <a:t>ل</a:t>
              </a:r>
              <a:r>
                <a:rPr lang="ar-SA" altLang="en-US" sz="3200" baseline="30000" dirty="0"/>
                <a:t>2</a:t>
              </a:r>
              <a:endParaRPr lang="en-US" altLang="en-US" sz="3200" baseline="30000" dirty="0"/>
            </a:p>
          </p:txBody>
        </p:sp>
        <p:sp>
          <p:nvSpPr>
            <p:cNvPr id="55" name="Line 135">
              <a:extLst>
                <a:ext uri="{FF2B5EF4-FFF2-40B4-BE49-F238E27FC236}">
                  <a16:creationId xmlns:a16="http://schemas.microsoft.com/office/drawing/2014/main" id="{58975120-E8BC-4A2A-B358-7194344C4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3119"/>
              <a:ext cx="7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136">
              <a:extLst>
                <a:ext uri="{FF2B5EF4-FFF2-40B4-BE49-F238E27FC236}">
                  <a16:creationId xmlns:a16="http://schemas.microsoft.com/office/drawing/2014/main" id="{99288B0A-4329-4997-91D1-A212070F7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3096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ar-SA" altLang="en-US" sz="2400" dirty="0"/>
                <a:t>2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46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07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5794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3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5352 0.0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7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416 -0.00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6" grpId="0"/>
      <p:bldP spid="58" grpId="0"/>
      <p:bldP spid="59" grpId="0"/>
      <p:bldP spid="21" grpId="0"/>
      <p:bldP spid="21" grpId="1"/>
      <p:bldP spid="28" grpId="0"/>
      <p:bldP spid="28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465A-DAFE-483D-B0D3-6F997C6F6E21}"/>
              </a:ext>
            </a:extLst>
          </p:cNvPr>
          <p:cNvSpPr/>
          <p:nvPr/>
        </p:nvSpPr>
        <p:spPr>
          <a:xfrm>
            <a:off x="1399309" y="339599"/>
            <a:ext cx="838754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التعابير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الآتية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وحيدات حد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اكتب ( نعم ) أو ( لا ) ،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وفسر اجابتك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233CF47D-BB15-4E64-8777-2C13AF85E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21775"/>
              </p:ext>
            </p:extLst>
          </p:nvPr>
        </p:nvGraphicFramePr>
        <p:xfrm>
          <a:off x="459509" y="1844547"/>
          <a:ext cx="9949874" cy="4005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891">
                  <a:extLst>
                    <a:ext uri="{9D8B030D-6E8A-4147-A177-3AD203B41FA5}">
                      <a16:colId xmlns:a16="http://schemas.microsoft.com/office/drawing/2014/main" val="4261657711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64007598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446296626"/>
                    </a:ext>
                  </a:extLst>
                </a:gridCol>
                <a:gridCol w="2124365">
                  <a:extLst>
                    <a:ext uri="{9D8B030D-6E8A-4147-A177-3AD203B41FA5}">
                      <a16:colId xmlns:a16="http://schemas.microsoft.com/office/drawing/2014/main" val="1118708001"/>
                    </a:ext>
                  </a:extLst>
                </a:gridCol>
              </a:tblGrid>
              <a:tr h="588521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التفسير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وحيدة حد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التعبير 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77746"/>
                  </a:ext>
                </a:extLst>
              </a:tr>
              <a:tr h="588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نعم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68086"/>
                  </a:ext>
                </a:extLst>
              </a:tr>
              <a:tr h="681213"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 ب + </a:t>
                      </a:r>
                      <a:r>
                        <a:rPr lang="ar-BH" altLang="en-US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</a:t>
                      </a:r>
                      <a:endParaRPr lang="en-US" alt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290517"/>
                  </a:ext>
                </a:extLst>
              </a:tr>
              <a:tr h="681213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altLang="en-US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-5</a:t>
                      </a:r>
                      <a:r>
                        <a:rPr lang="ar-SA" altLang="en-US" sz="3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جـ</a:t>
                      </a:r>
                      <a:r>
                        <a:rPr lang="ar-SA" altLang="en-US" sz="3600" kern="12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3600" kern="1200" baseline="30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34007"/>
                  </a:ext>
                </a:extLst>
              </a:tr>
              <a:tr h="681213">
                <a:tc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601381"/>
                  </a:ext>
                </a:extLst>
              </a:tr>
              <a:tr h="681213">
                <a:tc>
                  <a:txBody>
                    <a:bodyPr/>
                    <a:lstStyle/>
                    <a:p>
                      <a:pPr algn="ctr" rtl="1"/>
                      <a:endParaRPr lang="ar-BH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734791"/>
                  </a:ext>
                </a:extLst>
              </a:tr>
            </a:tbl>
          </a:graphicData>
        </a:graphic>
      </p:graphicFrame>
      <p:grpSp>
        <p:nvGrpSpPr>
          <p:cNvPr id="14" name="Group 94">
            <a:extLst>
              <a:ext uri="{FF2B5EF4-FFF2-40B4-BE49-F238E27FC236}">
                <a16:creationId xmlns:a16="http://schemas.microsoft.com/office/drawing/2014/main" id="{DAB807CF-BD98-4BAB-9C88-56C620A3D700}"/>
              </a:ext>
            </a:extLst>
          </p:cNvPr>
          <p:cNvGrpSpPr>
            <a:grpSpLocks/>
          </p:cNvGrpSpPr>
          <p:nvPr/>
        </p:nvGrpSpPr>
        <p:grpSpPr bwMode="auto">
          <a:xfrm>
            <a:off x="9025829" y="4388281"/>
            <a:ext cx="731448" cy="774700"/>
            <a:chOff x="2130" y="172"/>
            <a:chExt cx="272" cy="488"/>
          </a:xfrm>
        </p:grpSpPr>
        <p:sp>
          <p:nvSpPr>
            <p:cNvPr id="15" name="Text Box 95">
              <a:extLst>
                <a:ext uri="{FF2B5EF4-FFF2-40B4-BE49-F238E27FC236}">
                  <a16:creationId xmlns:a16="http://schemas.microsoft.com/office/drawing/2014/main" id="{67D32DB4-A6D0-46E3-88E4-472C70435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" y="172"/>
              <a:ext cx="2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 </a:t>
              </a:r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Line 96">
              <a:extLst>
                <a:ext uri="{FF2B5EF4-FFF2-40B4-BE49-F238E27FC236}">
                  <a16:creationId xmlns:a16="http://schemas.microsoft.com/office/drawing/2014/main" id="{2006616E-FAAD-470D-A9BA-7651D1B6E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Text Box 97">
              <a:extLst>
                <a:ext uri="{FF2B5EF4-FFF2-40B4-BE49-F238E27FC236}">
                  <a16:creationId xmlns:a16="http://schemas.microsoft.com/office/drawing/2014/main" id="{6B2B217D-A9E5-4C03-838D-E917225BB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" y="330"/>
              <a:ext cx="2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endPara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90">
            <a:extLst>
              <a:ext uri="{FF2B5EF4-FFF2-40B4-BE49-F238E27FC236}">
                <a16:creationId xmlns:a16="http://schemas.microsoft.com/office/drawing/2014/main" id="{055B2537-0843-4438-8DB1-EFBA8AF5883D}"/>
              </a:ext>
            </a:extLst>
          </p:cNvPr>
          <p:cNvGrpSpPr>
            <a:grpSpLocks/>
          </p:cNvGrpSpPr>
          <p:nvPr/>
        </p:nvGrpSpPr>
        <p:grpSpPr bwMode="auto">
          <a:xfrm>
            <a:off x="9252562" y="5055610"/>
            <a:ext cx="291427" cy="863600"/>
            <a:chOff x="2125" y="169"/>
            <a:chExt cx="285" cy="544"/>
          </a:xfrm>
        </p:grpSpPr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0A1D38D9-EE2E-4B40-A4A6-AC4BC0907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" y="169"/>
              <a:ext cx="2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</a:t>
              </a:r>
              <a:endPara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Line 92">
              <a:extLst>
                <a:ext uri="{FF2B5EF4-FFF2-40B4-BE49-F238E27FC236}">
                  <a16:creationId xmlns:a16="http://schemas.microsoft.com/office/drawing/2014/main" id="{DD90C598-110F-45F8-BF95-28496CC5D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 Box 93">
              <a:extLst>
                <a:ext uri="{FF2B5EF4-FFF2-40B4-BE49-F238E27FC236}">
                  <a16:creationId xmlns:a16="http://schemas.microsoft.com/office/drawing/2014/main" id="{16E76B6C-1F33-4642-8B6F-AA382615B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83"/>
              <a:ext cx="2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SA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D95B03D6-63DB-4DC4-A859-160AC14F0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866" y="3153933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BE178007-6CB5-4FA2-BF7C-297F2420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499" y="3768583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dirty="0"/>
              <a:t>نعم</a:t>
            </a:r>
            <a:endParaRPr lang="en-US" altLang="en-US" dirty="0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F382D96-1D7A-47C8-99A6-F45FAD3B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9" y="4489721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dirty="0"/>
              <a:t>لا</a:t>
            </a:r>
            <a:endParaRPr lang="en-US" altLang="en-US" dirty="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1F689FC1-CB45-473F-A035-CF9ECAC1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89" y="5172364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نعم</a:t>
            </a:r>
            <a:endParaRPr lang="en-US" altLang="en-US" dirty="0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85E63259-CB44-4865-BE8C-07B30F16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3162507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altLang="en-US" dirty="0"/>
              <a:t>التعبير </a:t>
            </a:r>
            <a:r>
              <a:rPr lang="ar-BH" dirty="0"/>
              <a:t>يحتوي على أكثر من حد.</a:t>
            </a:r>
            <a:endParaRPr lang="en-US" altLang="en-US" dirty="0"/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726C02B3-66FC-4407-B2D4-0F8ABED4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60" y="3809726"/>
            <a:ext cx="5525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</a:t>
            </a:r>
            <a:r>
              <a:rPr lang="ar-SA" altLang="en-US" dirty="0"/>
              <a:t>حاصل ضرب عدد في متغي</a:t>
            </a:r>
            <a:r>
              <a:rPr lang="ar-BH" altLang="en-US" dirty="0"/>
              <a:t>ّ</a:t>
            </a:r>
            <a:r>
              <a:rPr lang="ar-SA" altLang="en-US" dirty="0"/>
              <a:t>ر</a:t>
            </a:r>
            <a:r>
              <a:rPr lang="ar-BH" dirty="0"/>
              <a:t>.</a:t>
            </a:r>
            <a:endParaRPr lang="en-US" altLang="en-US" dirty="0"/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61D8E462-990A-48E5-8B17-5F2370AE1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76" y="4494261"/>
            <a:ext cx="56774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يحتوي على </a:t>
            </a:r>
            <a:r>
              <a:rPr lang="ar-SA" altLang="en-US" dirty="0"/>
              <a:t>متغي</a:t>
            </a:r>
            <a:r>
              <a:rPr lang="ar-BH" altLang="en-US" dirty="0"/>
              <a:t>ّ</a:t>
            </a:r>
            <a:r>
              <a:rPr lang="ar-SA" altLang="en-US" dirty="0"/>
              <a:t>ر </a:t>
            </a:r>
            <a:r>
              <a:rPr lang="ar-BH" altLang="en-US" dirty="0"/>
              <a:t>في المقام.</a:t>
            </a:r>
            <a:endParaRPr lang="en-US" altLang="en-US" dirty="0"/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C2A1C9B9-8306-4C16-AFF0-533C8297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8" y="5179091"/>
            <a:ext cx="549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altLang="en-US" dirty="0"/>
              <a:t>لأن </a:t>
            </a:r>
            <a:r>
              <a:rPr lang="ar-BH" dirty="0"/>
              <a:t>التعبير </a:t>
            </a:r>
            <a:r>
              <a:rPr lang="ar-SA" altLang="en-US" dirty="0"/>
              <a:t>حاصل ضرب عدد في متغي</a:t>
            </a:r>
            <a:r>
              <a:rPr lang="ar-BH" altLang="en-US" dirty="0"/>
              <a:t>ّ</a:t>
            </a:r>
            <a:r>
              <a:rPr lang="ar-SA" altLang="en-US" dirty="0"/>
              <a:t>ر</a:t>
            </a:r>
            <a:r>
              <a:rPr lang="ar-BH" altLang="en-US" dirty="0"/>
              <a:t>.</a:t>
            </a:r>
            <a:endParaRPr lang="en-US" alt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03894-F6E4-48F1-8272-D167634F0151}"/>
              </a:ext>
            </a:extLst>
          </p:cNvPr>
          <p:cNvSpPr/>
          <p:nvPr/>
        </p:nvSpPr>
        <p:spPr>
          <a:xfrm>
            <a:off x="9426430" y="3275986"/>
            <a:ext cx="574564" cy="360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F5CE2FE-4A2A-46D8-B602-6E3E08480921}"/>
              </a:ext>
            </a:extLst>
          </p:cNvPr>
          <p:cNvSpPr/>
          <p:nvPr/>
        </p:nvSpPr>
        <p:spPr>
          <a:xfrm>
            <a:off x="8727505" y="3255814"/>
            <a:ext cx="385723" cy="360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465A-DAFE-483D-B0D3-6F997C6F6E21}"/>
              </a:ext>
            </a:extLst>
          </p:cNvPr>
          <p:cNvSpPr/>
          <p:nvPr/>
        </p:nvSpPr>
        <p:spPr>
          <a:xfrm>
            <a:off x="1239886" y="591408"/>
            <a:ext cx="83875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من التعابير الآتية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وحيدة حد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وفسر اجابتك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9F6DFC-D2EE-47CE-A042-B8451724BDCC}"/>
              </a:ext>
            </a:extLst>
          </p:cNvPr>
          <p:cNvSpPr txBox="1"/>
          <p:nvPr/>
        </p:nvSpPr>
        <p:spPr>
          <a:xfrm>
            <a:off x="6730266" y="1556540"/>
            <a:ext cx="24169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1)    -6 س ص</a:t>
            </a:r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504CDE-6248-44C9-B6EE-845903490554}"/>
              </a:ext>
            </a:extLst>
          </p:cNvPr>
          <p:cNvGrpSpPr/>
          <p:nvPr/>
        </p:nvGrpSpPr>
        <p:grpSpPr>
          <a:xfrm>
            <a:off x="6992988" y="2377035"/>
            <a:ext cx="2139027" cy="996952"/>
            <a:chOff x="6879771" y="2377035"/>
            <a:chExt cx="2139027" cy="996952"/>
          </a:xfrm>
        </p:grpSpPr>
        <p:grpSp>
          <p:nvGrpSpPr>
            <p:cNvPr id="42" name="Group 94">
              <a:extLst>
                <a:ext uri="{FF2B5EF4-FFF2-40B4-BE49-F238E27FC236}">
                  <a16:creationId xmlns:a16="http://schemas.microsoft.com/office/drawing/2014/main" id="{FC0C6B64-756F-41A7-94A3-1A78776E4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0208" y="2377035"/>
              <a:ext cx="744894" cy="996952"/>
              <a:chOff x="2130" y="167"/>
              <a:chExt cx="277" cy="628"/>
            </a:xfrm>
          </p:grpSpPr>
          <p:sp>
            <p:nvSpPr>
              <p:cNvPr id="43" name="Text Box 95">
                <a:extLst>
                  <a:ext uri="{FF2B5EF4-FFF2-40B4-BE49-F238E27FC236}">
                    <a16:creationId xmlns:a16="http://schemas.microsoft.com/office/drawing/2014/main" id="{C59649C1-3889-4D67-95A5-77D47BA31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67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ar-BH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4" name="Line 96">
                <a:extLst>
                  <a:ext uri="{FF2B5EF4-FFF2-40B4-BE49-F238E27FC236}">
                    <a16:creationId xmlns:a16="http://schemas.microsoft.com/office/drawing/2014/main" id="{5EFA6DE9-7DB8-454D-B11C-AAB2B8155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8" y="441"/>
                <a:ext cx="1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5" name="Text Box 97">
                <a:extLst>
                  <a:ext uri="{FF2B5EF4-FFF2-40B4-BE49-F238E27FC236}">
                    <a16:creationId xmlns:a16="http://schemas.microsoft.com/office/drawing/2014/main" id="{C7E21776-D2D7-4D61-84A8-B3D278098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5" y="388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ar-BH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728DA3-7CF6-48D4-8C51-59D5BF6EEEF8}"/>
                </a:ext>
              </a:extLst>
            </p:cNvPr>
            <p:cNvSpPr txBox="1"/>
            <p:nvPr/>
          </p:nvSpPr>
          <p:spPr>
            <a:xfrm>
              <a:off x="6879771" y="2449987"/>
              <a:ext cx="21390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6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altLang="en-US" dirty="0"/>
                <a:t>2)             أ</a:t>
              </a:r>
              <a:r>
                <a:rPr lang="ar-BH" altLang="en-US" baseline="40000" dirty="0"/>
                <a:t>2</a:t>
              </a:r>
              <a:endParaRPr lang="en-US" altLang="en-US" baseline="40000" dirty="0"/>
            </a:p>
          </p:txBody>
        </p:sp>
      </p:grpSp>
      <p:grpSp>
        <p:nvGrpSpPr>
          <p:cNvPr id="49" name="Group 94">
            <a:extLst>
              <a:ext uri="{FF2B5EF4-FFF2-40B4-BE49-F238E27FC236}">
                <a16:creationId xmlns:a16="http://schemas.microsoft.com/office/drawing/2014/main" id="{F8D68F37-CE6A-4722-BAAD-7EBBC0101C27}"/>
              </a:ext>
            </a:extLst>
          </p:cNvPr>
          <p:cNvGrpSpPr>
            <a:grpSpLocks/>
          </p:cNvGrpSpPr>
          <p:nvPr/>
        </p:nvGrpSpPr>
        <p:grpSpPr bwMode="auto">
          <a:xfrm>
            <a:off x="7357007" y="3400652"/>
            <a:ext cx="1005741" cy="1050927"/>
            <a:chOff x="2047" y="156"/>
            <a:chExt cx="374" cy="662"/>
          </a:xfrm>
        </p:grpSpPr>
        <p:sp>
          <p:nvSpPr>
            <p:cNvPr id="51" name="Text Box 95">
              <a:extLst>
                <a:ext uri="{FF2B5EF4-FFF2-40B4-BE49-F238E27FC236}">
                  <a16:creationId xmlns:a16="http://schemas.microsoft.com/office/drawing/2014/main" id="{0F7AA5AB-BD3D-43AC-96D3-6A63D7E12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7" y="156"/>
              <a:ext cx="27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Line 96">
              <a:extLst>
                <a:ext uri="{FF2B5EF4-FFF2-40B4-BE49-F238E27FC236}">
                  <a16:creationId xmlns:a16="http://schemas.microsoft.com/office/drawing/2014/main" id="{D0714632-F781-4035-A6FC-E08A7FE8D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7" y="441"/>
              <a:ext cx="2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Text Box 97">
              <a:extLst>
                <a:ext uri="{FF2B5EF4-FFF2-40B4-BE49-F238E27FC236}">
                  <a16:creationId xmlns:a16="http://schemas.microsoft.com/office/drawing/2014/main" id="{836A33D3-49C8-4BD2-9A7C-50A645D8A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411"/>
              <a:ext cx="37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2ب</a:t>
              </a:r>
              <a:r>
                <a:rPr lang="ar-BH" altLang="en-US" sz="3600" baseline="30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738C1D0-A7B1-4D71-840F-0F199AA3C884}"/>
              </a:ext>
            </a:extLst>
          </p:cNvPr>
          <p:cNvSpPr txBox="1"/>
          <p:nvPr/>
        </p:nvSpPr>
        <p:spPr>
          <a:xfrm>
            <a:off x="8516988" y="3529924"/>
            <a:ext cx="615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3)</a:t>
            </a:r>
            <a:endParaRPr lang="en-US" altLang="en-US" baseline="40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DEC4CE-FBB6-4497-8D41-4AA4E39C7A80}"/>
              </a:ext>
            </a:extLst>
          </p:cNvPr>
          <p:cNvSpPr txBox="1"/>
          <p:nvPr/>
        </p:nvSpPr>
        <p:spPr>
          <a:xfrm>
            <a:off x="6989635" y="4585291"/>
            <a:ext cx="2139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4)    5 جـ هـ</a:t>
            </a:r>
            <a:r>
              <a:rPr lang="ar-BH" altLang="en-US" baseline="30000" dirty="0"/>
              <a:t>4</a:t>
            </a:r>
            <a:endParaRPr lang="en-US" altLang="en-US" baseline="30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0BA852-CF34-4388-B96D-001BC7D99A04}"/>
              </a:ext>
            </a:extLst>
          </p:cNvPr>
          <p:cNvSpPr/>
          <p:nvPr/>
        </p:nvSpPr>
        <p:spPr>
          <a:xfrm>
            <a:off x="8620048" y="348542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4E2573ED-9491-429C-960F-38EA823A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441" y="3656474"/>
            <a:ext cx="5677469" cy="646331"/>
          </a:xfrm>
          <a:prstGeom prst="homePlate">
            <a:avLst/>
          </a:prstGeom>
          <a:noFill/>
          <a:ln w="190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spcBef>
                <a:spcPct val="50000"/>
              </a:spcBef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742950" indent="-28575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dirty="0"/>
              <a:t>لأن </a:t>
            </a:r>
            <a:r>
              <a:rPr lang="ar-BH" dirty="0"/>
              <a:t>التعبير يحتوي على </a:t>
            </a:r>
            <a:r>
              <a:rPr lang="ar-SA" altLang="en-US" dirty="0"/>
              <a:t>متغي</a:t>
            </a:r>
            <a:r>
              <a:rPr lang="ar-BH" altLang="en-US" dirty="0"/>
              <a:t>ّ</a:t>
            </a:r>
            <a:r>
              <a:rPr lang="ar-SA" altLang="en-US" dirty="0"/>
              <a:t>ر </a:t>
            </a:r>
            <a:r>
              <a:rPr lang="ar-BH" altLang="en-US" dirty="0"/>
              <a:t>في المقام.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3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7" y="920022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تذكَّر أن التعبير الجبري الذي على الصورة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4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والذي يُعبّر عن نتيجة ضرب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كعامل (</a:t>
            </a:r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من المرات يُسمى قوة. و يُطلق على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الأساس، وعلى </a:t>
            </a:r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 ، وقد تستعمل كلمة قوة لتعني الأس أحيانًا.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القوة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F3950-DF4A-4627-93E3-478D0E4F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2" y="1740778"/>
            <a:ext cx="5170598" cy="221550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9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44322</TotalTime>
  <Words>1867</Words>
  <Application>Microsoft Office PowerPoint</Application>
  <PresentationFormat>Widescreen</PresentationFormat>
  <Paragraphs>396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Sakkal Majalla</vt:lpstr>
      <vt:lpstr>Times New Roman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MUEEN</cp:lastModifiedBy>
  <cp:revision>1571</cp:revision>
  <dcterms:created xsi:type="dcterms:W3CDTF">2020-03-03T05:43:55Z</dcterms:created>
  <dcterms:modified xsi:type="dcterms:W3CDTF">2021-01-30T18:51:28Z</dcterms:modified>
</cp:coreProperties>
</file>