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64" r:id="rId3"/>
    <p:sldId id="278" r:id="rId4"/>
    <p:sldId id="267" r:id="rId5"/>
    <p:sldId id="279" r:id="rId6"/>
    <p:sldId id="263" r:id="rId7"/>
    <p:sldId id="272" r:id="rId8"/>
    <p:sldId id="268" r:id="rId9"/>
    <p:sldId id="275" r:id="rId10"/>
    <p:sldId id="276" r:id="rId11"/>
    <p:sldId id="269" r:id="rId12"/>
    <p:sldId id="277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51895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489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6328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0200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6813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0452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2218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537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0635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5700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0515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147EF-F4A1-4683-B1B5-4E7F0868E549}" type="datetimeFigureOut">
              <a:rPr lang="ar-BH" smtClean="0"/>
              <a:t>24/07/1441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6DE80-12E7-44CD-946F-AC4E3E200813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7881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3790178-84E1-4C30-947C-219519E53224}"/>
              </a:ext>
            </a:extLst>
          </p:cNvPr>
          <p:cNvSpPr/>
          <p:nvPr/>
        </p:nvSpPr>
        <p:spPr>
          <a:xfrm>
            <a:off x="1418277" y="2367171"/>
            <a:ext cx="935544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رياضيات الصف الثالث الإعدادي – الجزء الثاني</a:t>
            </a:r>
          </a:p>
          <a:p>
            <a:pPr algn="ctr" rtl="1"/>
            <a:endParaRPr lang="ar-BH" sz="4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(7 – 8) : </a:t>
            </a:r>
            <a:r>
              <a:rPr lang="ar-SA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حل المعادلات التربيعية ب</a:t>
            </a:r>
            <a:r>
              <a:rPr lang="ar-BH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استعمال القانون العام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5469" y="6074791"/>
            <a:ext cx="10317707" cy="757451"/>
          </a:xfrm>
          <a:prstGeom prst="rect">
            <a:avLst/>
          </a:prstGeom>
          <a:gradFill flip="none" rotWithShape="1">
            <a:gsLst>
              <a:gs pos="15000">
                <a:srgbClr val="F7F7F7"/>
              </a:gs>
              <a:gs pos="81000">
                <a:srgbClr val="F8F8F8"/>
              </a:gs>
              <a:gs pos="100000">
                <a:srgbClr val="EFEFEF"/>
              </a:gs>
              <a:gs pos="0">
                <a:srgbClr val="DBDB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D7393305-A78C-4952-A858-549E501BA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418" y="4846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لمحتوى 2">
            <a:extLst>
              <a:ext uri="{FF2B5EF4-FFF2-40B4-BE49-F238E27FC236}">
                <a16:creationId xmlns="" xmlns:a16="http://schemas.microsoft.com/office/drawing/2014/main" id="{EC8E7ED8-E4B4-45F0-A5E7-0994BD7D0A81}"/>
              </a:ext>
            </a:extLst>
          </p:cNvPr>
          <p:cNvSpPr txBox="1">
            <a:spLocks/>
          </p:cNvSpPr>
          <p:nvPr/>
        </p:nvSpPr>
        <p:spPr>
          <a:xfrm flipH="1">
            <a:off x="10069802" y="1185308"/>
            <a:ext cx="1512270" cy="8542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91440" indent="-91440" algn="ctr" defTabSz="914400" rtl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000" b="1">
                <a:solidFill>
                  <a:srgbClr val="FF0000"/>
                </a:solidFill>
              </a:defRPr>
            </a:lvl1pPr>
            <a:lvl2pPr marL="38404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ar-BH" dirty="0"/>
              <a:t>مثال3 :</a:t>
            </a:r>
            <a:endParaRPr lang="ar-SA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87966F-C5F8-447C-B8E1-5C37672249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48" y="1305448"/>
            <a:ext cx="9454154" cy="614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4BD871-3995-45ED-B4D5-E3FA7CE25C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6922" y="2247654"/>
            <a:ext cx="3028950" cy="6953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5D865E9-9960-47C0-8E9C-EAB8486A040D}"/>
              </a:ext>
            </a:extLst>
          </p:cNvPr>
          <p:cNvSpPr/>
          <p:nvPr/>
        </p:nvSpPr>
        <p:spPr>
          <a:xfrm>
            <a:off x="9093916" y="2159736"/>
            <a:ext cx="2608133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r" rtl="1">
              <a:spcAft>
                <a:spcPts val="0"/>
              </a:spcAft>
            </a:pPr>
            <a:r>
              <a:rPr lang="ar-SA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تأكد أنها مكتوبة بالصورة القياسية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458601E6-208C-4791-B43A-257EAE702B50}"/>
              </a:ext>
            </a:extLst>
          </p:cNvPr>
          <p:cNvSpPr/>
          <p:nvPr/>
        </p:nvSpPr>
        <p:spPr>
          <a:xfrm flipH="1">
            <a:off x="5873353" y="2381342"/>
            <a:ext cx="881489" cy="427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F7CB76-0C32-480F-AF22-3598CE93AC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4977" y="2159736"/>
            <a:ext cx="3181350" cy="714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3EB7F4B-CA83-4C1B-B68A-8A5E2D943F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9788" y="3271176"/>
            <a:ext cx="207645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C11069B-F956-4B8B-909E-161045E11E2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9867" y="3305876"/>
            <a:ext cx="3238500" cy="809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CA6036B-BF65-4179-BF7F-035161B5968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3753" y="4195710"/>
            <a:ext cx="1219200" cy="4857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="" xmlns:a16="http://schemas.microsoft.com/office/drawing/2014/main" id="{90AE2173-D334-442F-B22F-7947CCC25505}"/>
              </a:ext>
            </a:extLst>
          </p:cNvPr>
          <p:cNvSpPr/>
          <p:nvPr/>
        </p:nvSpPr>
        <p:spPr>
          <a:xfrm>
            <a:off x="5201826" y="2315023"/>
            <a:ext cx="350981" cy="6199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BCBA4E3-2C73-4957-91BC-5B9E6DD73239}"/>
              </a:ext>
            </a:extLst>
          </p:cNvPr>
          <p:cNvSpPr txBox="1"/>
          <p:nvPr/>
        </p:nvSpPr>
        <p:spPr>
          <a:xfrm>
            <a:off x="5251760" y="2942979"/>
            <a:ext cx="450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200" dirty="0">
                <a:solidFill>
                  <a:srgbClr val="FF0000"/>
                </a:solidFill>
                <a:latin typeface="رموز الرياضيات العربية" panose="02020603050405020304" pitchFamily="18" charset="0"/>
                <a:ea typeface="MS Mincho" panose="02020609040205080304" pitchFamily="49" charset="-128"/>
              </a:rPr>
              <a:t>أ</a:t>
            </a:r>
            <a:endParaRPr lang="en-US" sz="3200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1CB275C2-015D-4216-BDA4-6AD74361236C}"/>
              </a:ext>
            </a:extLst>
          </p:cNvPr>
          <p:cNvSpPr/>
          <p:nvPr/>
        </p:nvSpPr>
        <p:spPr>
          <a:xfrm>
            <a:off x="4032478" y="2276307"/>
            <a:ext cx="472675" cy="61997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99DD2F4-304F-4EAA-ACC9-999B22EE8450}"/>
              </a:ext>
            </a:extLst>
          </p:cNvPr>
          <p:cNvSpPr txBox="1"/>
          <p:nvPr/>
        </p:nvSpPr>
        <p:spPr>
          <a:xfrm>
            <a:off x="4024814" y="2759900"/>
            <a:ext cx="450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200" dirty="0">
                <a:solidFill>
                  <a:srgbClr val="0070C0"/>
                </a:solidFill>
                <a:latin typeface="رموز الرياضيات العربية" panose="02020603050405020304" pitchFamily="18" charset="0"/>
                <a:ea typeface="MS Mincho" panose="02020609040205080304" pitchFamily="49" charset="-128"/>
              </a:rPr>
              <a:t>ب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96BBB753-E89E-47E7-A069-7C1278B49F34}"/>
              </a:ext>
            </a:extLst>
          </p:cNvPr>
          <p:cNvSpPr/>
          <p:nvPr/>
        </p:nvSpPr>
        <p:spPr>
          <a:xfrm>
            <a:off x="2899829" y="2286669"/>
            <a:ext cx="664332" cy="61997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5D9270-5072-49B7-8F5C-387E71FED73A}"/>
              </a:ext>
            </a:extLst>
          </p:cNvPr>
          <p:cNvSpPr txBox="1"/>
          <p:nvPr/>
        </p:nvSpPr>
        <p:spPr>
          <a:xfrm>
            <a:off x="2921189" y="2721101"/>
            <a:ext cx="57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200" dirty="0">
                <a:solidFill>
                  <a:srgbClr val="00FF00"/>
                </a:solidFill>
                <a:latin typeface="رموز الرياضيات العربية" panose="02020603050405020304" pitchFamily="18" charset="0"/>
                <a:ea typeface="MS Mincho" panose="02020609040205080304" pitchFamily="49" charset="-128"/>
              </a:rPr>
              <a:t>جـ</a:t>
            </a:r>
            <a:endParaRPr lang="en-US" sz="3200" dirty="0">
              <a:solidFill>
                <a:srgbClr val="00FF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DC97D0E-71B1-4233-8797-3606104B6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4922" y="4914174"/>
            <a:ext cx="7600950" cy="7905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5D865E9-9960-47C0-8E9C-EAB8486A040D}"/>
              </a:ext>
            </a:extLst>
          </p:cNvPr>
          <p:cNvSpPr/>
          <p:nvPr/>
        </p:nvSpPr>
        <p:spPr>
          <a:xfrm>
            <a:off x="9093915" y="3558573"/>
            <a:ext cx="260813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r" rtl="1">
              <a:spcAft>
                <a:spcPts val="0"/>
              </a:spcAft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نكتب قاعدة المميز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B5DE6E79-D04E-49A1-8B5D-9D848ECBC1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037.052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65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8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E740C1-DF83-4196-8C68-D2342F433503}"/>
              </a:ext>
            </a:extLst>
          </p:cNvPr>
          <p:cNvSpPr/>
          <p:nvPr/>
        </p:nvSpPr>
        <p:spPr>
          <a:xfrm>
            <a:off x="8348869" y="1396305"/>
            <a:ext cx="364434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س</a:t>
            </a:r>
            <a:r>
              <a:rPr lang="ar-SA" sz="3600" baseline="300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2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+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6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س + </a:t>
            </a: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9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= 0</a:t>
            </a:r>
            <a:endParaRPr lang="en-US" sz="2800" dirty="0"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11" name="عنصر نائب للمحتوى 2">
            <a:extLst>
              <a:ext uri="{FF2B5EF4-FFF2-40B4-BE49-F238E27FC236}">
                <a16:creationId xmlns="" xmlns:a16="http://schemas.microsoft.com/office/drawing/2014/main" id="{303B0BDD-B490-4C4E-A6E4-1E62A16912EA}"/>
              </a:ext>
            </a:extLst>
          </p:cNvPr>
          <p:cNvSpPr txBox="1">
            <a:spLocks/>
          </p:cNvSpPr>
          <p:nvPr/>
        </p:nvSpPr>
        <p:spPr>
          <a:xfrm flipH="1">
            <a:off x="1089553" y="448262"/>
            <a:ext cx="9334895" cy="67593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91440" indent="-91440" algn="ctr" defTabSz="914400" rtl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000" b="1">
                <a:solidFill>
                  <a:srgbClr val="FF0000"/>
                </a:solidFill>
              </a:defRPr>
            </a:lvl1pPr>
            <a:lvl2pPr marL="38404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ar-BH" dirty="0"/>
              <a:t>تمارين: حل المعادلات الآتية باستعمال القانون </a:t>
            </a:r>
            <a:r>
              <a:rPr lang="ar-BH"/>
              <a:t>العام:</a:t>
            </a:r>
            <a:endParaRPr lang="ar-SA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2EF146-B210-464A-8863-FF16486109FB}"/>
              </a:ext>
            </a:extLst>
          </p:cNvPr>
          <p:cNvSpPr/>
          <p:nvPr/>
        </p:nvSpPr>
        <p:spPr>
          <a:xfrm>
            <a:off x="4273826" y="1396305"/>
            <a:ext cx="364434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2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س</a:t>
            </a:r>
            <a:r>
              <a:rPr lang="ar-SA" sz="3600" baseline="300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2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-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3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س = </a:t>
            </a: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-6</a:t>
            </a:r>
            <a:endParaRPr lang="en-US" sz="2800" dirty="0"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E17594A-0D28-4F7C-82EA-828B95F9FECD}"/>
              </a:ext>
            </a:extLst>
          </p:cNvPr>
          <p:cNvSpPr/>
          <p:nvPr/>
        </p:nvSpPr>
        <p:spPr>
          <a:xfrm>
            <a:off x="198784" y="1396305"/>
            <a:ext cx="364434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2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س</a:t>
            </a:r>
            <a:r>
              <a:rPr lang="ar-SA" sz="3600" baseline="300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2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-</a:t>
            </a:r>
            <a:r>
              <a:rPr lang="ar-SA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س = </a:t>
            </a:r>
            <a:r>
              <a:rPr lang="ar-BH" sz="3600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8</a:t>
            </a:r>
            <a:endParaRPr lang="en-US" sz="2800" dirty="0"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B0F69C55-F11E-4722-A658-4883F32A6CFC}"/>
              </a:ext>
            </a:extLst>
          </p:cNvPr>
          <p:cNvCxnSpPr>
            <a:cxnSpLocks/>
          </p:cNvCxnSpPr>
          <p:nvPr/>
        </p:nvCxnSpPr>
        <p:spPr>
          <a:xfrm>
            <a:off x="8163339" y="1396305"/>
            <a:ext cx="0" cy="475270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EE6E3BE-08AB-4046-8225-39D0D8F0C2DF}"/>
              </a:ext>
            </a:extLst>
          </p:cNvPr>
          <p:cNvCxnSpPr>
            <a:cxnSpLocks/>
          </p:cNvCxnSpPr>
          <p:nvPr/>
        </p:nvCxnSpPr>
        <p:spPr>
          <a:xfrm>
            <a:off x="4081670" y="1363344"/>
            <a:ext cx="0" cy="475270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مربع نص 10">
            <a:extLst>
              <a:ext uri="{FF2B5EF4-FFF2-40B4-BE49-F238E27FC236}">
                <a16:creationId xmlns="" xmlns:a16="http://schemas.microsoft.com/office/drawing/2014/main" id="{2D8D6266-6369-412E-82A6-918D6EFA1411}"/>
              </a:ext>
            </a:extLst>
          </p:cNvPr>
          <p:cNvSpPr txBox="1"/>
          <p:nvPr/>
        </p:nvSpPr>
        <p:spPr>
          <a:xfrm>
            <a:off x="9741121" y="3364312"/>
            <a:ext cx="157939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الحل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 = -3</a:t>
            </a:r>
            <a:endParaRPr lang="ar-SA" sz="3200" baseline="50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ربع نص 10">
            <a:extLst>
              <a:ext uri="{FF2B5EF4-FFF2-40B4-BE49-F238E27FC236}">
                <a16:creationId xmlns="" xmlns:a16="http://schemas.microsoft.com/office/drawing/2014/main" id="{56D0DA53-2014-4633-A3A7-CE8B09BE3575}"/>
              </a:ext>
            </a:extLst>
          </p:cNvPr>
          <p:cNvSpPr txBox="1"/>
          <p:nvPr/>
        </p:nvSpPr>
        <p:spPr>
          <a:xfrm>
            <a:off x="4661032" y="3242927"/>
            <a:ext cx="324903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endParaRPr lang="ar-BH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يوجد حل حقيقي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لأن قيمة المميز عدد سالب</a:t>
            </a:r>
            <a:endParaRPr lang="ar-SA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73BC8F2-A693-435E-AF47-1F7920D4EDEB}"/>
              </a:ext>
            </a:extLst>
          </p:cNvPr>
          <p:cNvGrpSpPr/>
          <p:nvPr/>
        </p:nvGrpSpPr>
        <p:grpSpPr>
          <a:xfrm>
            <a:off x="674967" y="4076261"/>
            <a:ext cx="3127216" cy="1211246"/>
            <a:chOff x="970196" y="-13786"/>
            <a:chExt cx="947311" cy="530241"/>
          </a:xfrm>
        </p:grpSpPr>
        <p:sp>
          <p:nvSpPr>
            <p:cNvPr id="13" name="Text Box 1">
              <a:extLst>
                <a:ext uri="{FF2B5EF4-FFF2-40B4-BE49-F238E27FC236}">
                  <a16:creationId xmlns="" xmlns:a16="http://schemas.microsoft.com/office/drawing/2014/main" id="{FA1547C2-1D0C-4A6F-A4FE-C6FE1CFC4123}"/>
                </a:ext>
              </a:extLst>
            </p:cNvPr>
            <p:cNvSpPr txBox="1"/>
            <p:nvPr/>
          </p:nvSpPr>
          <p:spPr>
            <a:xfrm>
              <a:off x="970196" y="-13786"/>
              <a:ext cx="773731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32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1±  65</a:t>
              </a:r>
              <a:endParaRPr lang="en-US" sz="28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14" name="Text Box 2">
              <a:extLst>
                <a:ext uri="{FF2B5EF4-FFF2-40B4-BE49-F238E27FC236}">
                  <a16:creationId xmlns="" xmlns:a16="http://schemas.microsoft.com/office/drawing/2014/main" id="{4BDB0F7A-6C40-4BB4-B390-CF626A9FF126}"/>
                </a:ext>
              </a:extLst>
            </p:cNvPr>
            <p:cNvSpPr txBox="1"/>
            <p:nvPr/>
          </p:nvSpPr>
          <p:spPr>
            <a:xfrm>
              <a:off x="1173159" y="215879"/>
              <a:ext cx="331084" cy="30057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32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</a:t>
              </a:r>
              <a:endParaRPr lang="en-US" sz="28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8DFC565-B69D-40E2-9B7A-9C27325F1F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458" y="244761"/>
              <a:ext cx="57418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 Box 4">
              <a:extLst>
                <a:ext uri="{FF2B5EF4-FFF2-40B4-BE49-F238E27FC236}">
                  <a16:creationId xmlns="" xmlns:a16="http://schemas.microsoft.com/office/drawing/2014/main" id="{4498A18B-2258-44E9-A451-46646A1DA0F8}"/>
                </a:ext>
              </a:extLst>
            </p:cNvPr>
            <p:cNvSpPr txBox="1"/>
            <p:nvPr/>
          </p:nvSpPr>
          <p:spPr>
            <a:xfrm>
              <a:off x="1570348" y="143660"/>
              <a:ext cx="347159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32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28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AF2C731F-79DA-42F2-9C5B-28B301BCA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7844" y="35506"/>
              <a:ext cx="279322" cy="155411"/>
            </a:xfrm>
            <a:custGeom>
              <a:avLst/>
              <a:gdLst>
                <a:gd name="connsiteX0" fmla="*/ 3125694 w 3125694"/>
                <a:gd name="connsiteY0" fmla="*/ 508000 h 980141"/>
                <a:gd name="connsiteX1" fmla="*/ 3042024 w 3125694"/>
                <a:gd name="connsiteY1" fmla="*/ 448235 h 980141"/>
                <a:gd name="connsiteX2" fmla="*/ 2892612 w 3125694"/>
                <a:gd name="connsiteY2" fmla="*/ 980141 h 980141"/>
                <a:gd name="connsiteX3" fmla="*/ 2796988 w 3125694"/>
                <a:gd name="connsiteY3" fmla="*/ 0 h 980141"/>
                <a:gd name="connsiteX4" fmla="*/ 0 w 3125694"/>
                <a:gd name="connsiteY4" fmla="*/ 17930 h 980141"/>
                <a:gd name="connsiteX0" fmla="*/ 4101909 w 4101909"/>
                <a:gd name="connsiteY0" fmla="*/ 508000 h 980141"/>
                <a:gd name="connsiteX1" fmla="*/ 4018239 w 4101909"/>
                <a:gd name="connsiteY1" fmla="*/ 448235 h 980141"/>
                <a:gd name="connsiteX2" fmla="*/ 3868827 w 4101909"/>
                <a:gd name="connsiteY2" fmla="*/ 980141 h 980141"/>
                <a:gd name="connsiteX3" fmla="*/ 3773203 w 4101909"/>
                <a:gd name="connsiteY3" fmla="*/ 0 h 980141"/>
                <a:gd name="connsiteX4" fmla="*/ 0 w 4101909"/>
                <a:gd name="connsiteY4" fmla="*/ 0 h 980141"/>
                <a:gd name="connsiteX0" fmla="*/ 1795951 w 1795951"/>
                <a:gd name="connsiteY0" fmla="*/ 508000 h 980141"/>
                <a:gd name="connsiteX1" fmla="*/ 1712281 w 1795951"/>
                <a:gd name="connsiteY1" fmla="*/ 448235 h 980141"/>
                <a:gd name="connsiteX2" fmla="*/ 1562869 w 1795951"/>
                <a:gd name="connsiteY2" fmla="*/ 980141 h 980141"/>
                <a:gd name="connsiteX3" fmla="*/ 1467245 w 1795951"/>
                <a:gd name="connsiteY3" fmla="*/ 0 h 980141"/>
                <a:gd name="connsiteX4" fmla="*/ 0 w 1795951"/>
                <a:gd name="connsiteY4" fmla="*/ 0 h 98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951" h="980141">
                  <a:moveTo>
                    <a:pt x="1795951" y="508000"/>
                  </a:moveTo>
                  <a:lnTo>
                    <a:pt x="1712281" y="448235"/>
                  </a:lnTo>
                  <a:lnTo>
                    <a:pt x="1562869" y="980141"/>
                  </a:lnTo>
                  <a:lnTo>
                    <a:pt x="146724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en-US" sz="440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3E270FD0-CABE-49E0-AD9A-4BBB260F6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9" name="مربع نص 10">
            <a:extLst>
              <a:ext uri="{FF2B5EF4-FFF2-40B4-BE49-F238E27FC236}">
                <a16:creationId xmlns="" xmlns:a16="http://schemas.microsoft.com/office/drawing/2014/main" id="{2D8D6266-6369-412E-82A6-918D6EFA1411}"/>
              </a:ext>
            </a:extLst>
          </p:cNvPr>
          <p:cNvSpPr txBox="1"/>
          <p:nvPr/>
        </p:nvSpPr>
        <p:spPr>
          <a:xfrm>
            <a:off x="2108797" y="3102705"/>
            <a:ext cx="157939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الحل </a:t>
            </a:r>
          </a:p>
        </p:txBody>
      </p:sp>
    </p:spTree>
    <p:extLst>
      <p:ext uri="{BB962C8B-B14F-4D97-AF65-F5344CB8AC3E}">
        <p14:creationId xmlns:p14="http://schemas.microsoft.com/office/powerpoint/2010/main" val="19463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صر نائب للمحتوى 2">
            <a:extLst>
              <a:ext uri="{FF2B5EF4-FFF2-40B4-BE49-F238E27FC236}">
                <a16:creationId xmlns="" xmlns:a16="http://schemas.microsoft.com/office/drawing/2014/main" id="{303B0BDD-B490-4C4E-A6E4-1E62A16912EA}"/>
              </a:ext>
            </a:extLst>
          </p:cNvPr>
          <p:cNvSpPr txBox="1">
            <a:spLocks/>
          </p:cNvSpPr>
          <p:nvPr/>
        </p:nvSpPr>
        <p:spPr>
          <a:xfrm flipH="1">
            <a:off x="8744234" y="447044"/>
            <a:ext cx="1592187" cy="67593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91440" indent="-91440" algn="ctr" defTabSz="914400" rtl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000" b="1">
                <a:solidFill>
                  <a:srgbClr val="FF0000"/>
                </a:solidFill>
              </a:defRPr>
            </a:lvl1pPr>
            <a:lvl2pPr marL="38404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ar-BH" dirty="0"/>
              <a:t>تمارين:</a:t>
            </a:r>
            <a:endParaRPr lang="ar-SA" dirty="0"/>
          </a:p>
        </p:txBody>
      </p:sp>
      <p:sp>
        <p:nvSpPr>
          <p:cNvPr id="9" name="مربع نص 10">
            <a:extLst>
              <a:ext uri="{FF2B5EF4-FFF2-40B4-BE49-F238E27FC236}">
                <a16:creationId xmlns="" xmlns:a16="http://schemas.microsoft.com/office/drawing/2014/main" id="{56D0DA53-2014-4633-A3A7-CE8B09BE3575}"/>
              </a:ext>
            </a:extLst>
          </p:cNvPr>
          <p:cNvSpPr txBox="1"/>
          <p:nvPr/>
        </p:nvSpPr>
        <p:spPr>
          <a:xfrm>
            <a:off x="2338032" y="3600077"/>
            <a:ext cx="3513842" cy="16850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algn="r" rtl="1">
              <a:lnSpc>
                <a:spcPct val="150000"/>
              </a:lnSpc>
              <a:defRPr sz="360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قيمة المميز =0</a:t>
            </a:r>
          </a:p>
          <a:p>
            <a:r>
              <a:rPr lang="ar-BH" dirty="0"/>
              <a:t>عدد الحلول الحقيقية: 1</a:t>
            </a:r>
            <a:endParaRPr lang="ar-SA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31D394-A4C5-44F4-BD5D-5D518995E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2922" y="1301947"/>
            <a:ext cx="960120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FFF52F-B5D1-41A6-A385-2D944C66D4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4727" y="2401164"/>
            <a:ext cx="3705225" cy="5048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46F27F80-540D-4DEB-B707-AFF4E47AFA43}"/>
              </a:ext>
            </a:extLst>
          </p:cNvPr>
          <p:cNvCxnSpPr>
            <a:cxnSpLocks/>
          </p:cNvCxnSpPr>
          <p:nvPr/>
        </p:nvCxnSpPr>
        <p:spPr>
          <a:xfrm>
            <a:off x="6738300" y="2309592"/>
            <a:ext cx="0" cy="324302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8E8684-22DC-420B-9C27-2CAAD85C3E2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3150" y="2222422"/>
            <a:ext cx="3752850" cy="838200"/>
          </a:xfrm>
          <a:prstGeom prst="rect">
            <a:avLst/>
          </a:prstGeom>
        </p:spPr>
      </p:pic>
      <p:sp>
        <p:nvSpPr>
          <p:cNvPr id="21" name="مربع نص 10">
            <a:extLst>
              <a:ext uri="{FF2B5EF4-FFF2-40B4-BE49-F238E27FC236}">
                <a16:creationId xmlns="" xmlns:a16="http://schemas.microsoft.com/office/drawing/2014/main" id="{F7A6A05F-2D6D-47CF-82B3-67A3ED21354D}"/>
              </a:ext>
            </a:extLst>
          </p:cNvPr>
          <p:cNvSpPr txBox="1"/>
          <p:nvPr/>
        </p:nvSpPr>
        <p:spPr>
          <a:xfrm>
            <a:off x="7380601" y="3600077"/>
            <a:ext cx="3754353" cy="16850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قيمة المميز =1</a:t>
            </a:r>
          </a:p>
          <a:p>
            <a:pPr algn="r" rtl="1">
              <a:lnSpc>
                <a:spcPct val="150000"/>
              </a:lnSpc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عدد الحلول الحقيقية:</a:t>
            </a:r>
            <a:r>
              <a:rPr lang="en-US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ar-SA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984AC4C-B182-4A7C-852C-053ADD08E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BB534C1-1D1E-48E8-BE4C-63C160168379}"/>
              </a:ext>
            </a:extLst>
          </p:cNvPr>
          <p:cNvSpPr/>
          <p:nvPr/>
        </p:nvSpPr>
        <p:spPr>
          <a:xfrm>
            <a:off x="1118515" y="2153165"/>
            <a:ext cx="1011687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حل</a:t>
            </a:r>
            <a:r>
              <a:rPr lang="ar-SA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بعض </a:t>
            </a:r>
            <a:r>
              <a:rPr lang="ar-SA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الأسئلة من كتاب الرياضيات الجزء </a:t>
            </a:r>
            <a:r>
              <a:rPr lang="ar-BH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الثاني</a:t>
            </a:r>
            <a:r>
              <a:rPr lang="ar-SA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صفحة (</a:t>
            </a:r>
            <a:r>
              <a:rPr lang="ar-SA" sz="4000" dirty="0">
                <a:latin typeface="رموز الرياضيات العربية" panose="02020603050405020304" pitchFamily="18" charset="0"/>
                <a:ea typeface="Calibri" panose="020F0502020204030204" pitchFamily="34" charset="0"/>
                <a:cs typeface="رموز الرياضيات العربية" panose="02020603050405020304" pitchFamily="18" charset="0"/>
              </a:rPr>
              <a:t>9</a:t>
            </a:r>
            <a:r>
              <a:rPr lang="ar-BH" sz="4000" dirty="0">
                <a:latin typeface="رموز الرياضيات العربية" panose="02020603050405020304" pitchFamily="18" charset="0"/>
                <a:ea typeface="Calibri" panose="020F0502020204030204" pitchFamily="34" charset="0"/>
                <a:cs typeface="رموز الرياضيات العربية" panose="02020603050405020304" pitchFamily="18" charset="0"/>
              </a:rPr>
              <a:t>6</a:t>
            </a:r>
            <a:r>
              <a:rPr lang="ar-SA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SA" sz="4000" dirty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9</a:t>
            </a:r>
            <a:r>
              <a:rPr lang="ar-BH" sz="4000" dirty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7</a:t>
            </a:r>
            <a:r>
              <a:rPr lang="ar-SA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</a:t>
            </a:r>
            <a:endParaRPr lang="en-US" sz="32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7F93483-33FE-454B-84D6-51B1F6CF55DD}"/>
              </a:ext>
            </a:extLst>
          </p:cNvPr>
          <p:cNvSpPr txBox="1">
            <a:spLocks/>
          </p:cNvSpPr>
          <p:nvPr/>
        </p:nvSpPr>
        <p:spPr>
          <a:xfrm flipH="1">
            <a:off x="8488572" y="596121"/>
            <a:ext cx="1805045" cy="8542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91440" indent="-91440" algn="ctr" defTabSz="914400" rtl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000" b="1">
                <a:solidFill>
                  <a:srgbClr val="FF0000"/>
                </a:solidFill>
              </a:defRPr>
            </a:lvl1pPr>
            <a:lvl2pPr marL="38404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ar-BH" dirty="0"/>
              <a:t>تمارين</a:t>
            </a:r>
            <a:endParaRPr lang="ar-SA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5E3DEA23-3CEB-4C21-A696-DF53B2202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2962" y="3151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05469" y="6074791"/>
            <a:ext cx="10317707" cy="757451"/>
          </a:xfrm>
          <a:prstGeom prst="rect">
            <a:avLst/>
          </a:prstGeom>
          <a:gradFill flip="none" rotWithShape="1">
            <a:gsLst>
              <a:gs pos="15000">
                <a:srgbClr val="F7F7F7"/>
              </a:gs>
              <a:gs pos="81000">
                <a:srgbClr val="F8F8F8"/>
              </a:gs>
              <a:gs pos="100000">
                <a:srgbClr val="EFEFEF"/>
              </a:gs>
              <a:gs pos="0">
                <a:srgbClr val="DBDB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5647E74-8864-42B8-8954-AC9F6C76BBF9}"/>
              </a:ext>
            </a:extLst>
          </p:cNvPr>
          <p:cNvSpPr/>
          <p:nvPr/>
        </p:nvSpPr>
        <p:spPr>
          <a:xfrm>
            <a:off x="2118489" y="1578926"/>
            <a:ext cx="7955021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rtl="1">
              <a:lnSpc>
                <a:spcPct val="115000"/>
              </a:lnSpc>
              <a:buSzPts val="1200"/>
              <a:tabLst>
                <a:tab pos="518160" algn="r"/>
                <a:tab pos="975360" algn="r"/>
              </a:tabLst>
            </a:pPr>
            <a:r>
              <a:rPr lang="ar-BH" sz="44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هذا الدرس</a:t>
            </a:r>
          </a:p>
          <a:p>
            <a:pPr algn="r" defTabSz="914400" rtl="1">
              <a:lnSpc>
                <a:spcPct val="115000"/>
              </a:lnSpc>
              <a:buSzPts val="1200"/>
              <a:tabLst>
                <a:tab pos="518160" algn="r"/>
                <a:tab pos="975360" algn="r"/>
              </a:tabLst>
            </a:pPr>
            <a:endParaRPr lang="ar-BH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defTabSz="914400" rtl="1">
              <a:lnSpc>
                <a:spcPct val="115000"/>
              </a:lnSpc>
              <a:buSzPts val="1200"/>
              <a:tabLst>
                <a:tab pos="518160" algn="r"/>
                <a:tab pos="975360" algn="r"/>
              </a:tabLst>
            </a:pPr>
            <a:r>
              <a:rPr lang="ar-BH" sz="4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-حل </a:t>
            </a:r>
            <a:r>
              <a:rPr lang="ar-SA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معادلات تربيعية باستعمال القانون العام</a:t>
            </a:r>
            <a:endParaRPr lang="ar-BH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defTabSz="914400" rtl="1">
              <a:lnSpc>
                <a:spcPct val="115000"/>
              </a:lnSpc>
              <a:buSzPts val="1200"/>
              <a:tabLst>
                <a:tab pos="518160" algn="r"/>
                <a:tab pos="975360" algn="r"/>
              </a:tabLst>
            </a:pPr>
            <a:r>
              <a:rPr lang="ar-BH" sz="4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-استعمال</a:t>
            </a:r>
            <a:r>
              <a:rPr lang="ar-SA" sz="4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المميز لتحديد عدد حلول معادلة تربيعية</a:t>
            </a:r>
            <a:endParaRPr lang="en-US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DAC6EEF8-D990-4278-905D-76C68644A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245" y="5348786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2BC048-15A7-4FB1-BC16-041FD0406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>
            <a:extLst>
              <a:ext uri="{FF2B5EF4-FFF2-40B4-BE49-F238E27FC236}">
                <a16:creationId xmlns="" xmlns:a16="http://schemas.microsoft.com/office/drawing/2014/main" id="{3321A27F-AC81-4CA8-B57C-CC5CFD173C32}"/>
              </a:ext>
            </a:extLst>
          </p:cNvPr>
          <p:cNvSpPr txBox="1">
            <a:spLocks/>
          </p:cNvSpPr>
          <p:nvPr/>
        </p:nvSpPr>
        <p:spPr>
          <a:xfrm flipH="1">
            <a:off x="3405808" y="2080460"/>
            <a:ext cx="5855286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SA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2س</a:t>
            </a:r>
            <a:r>
              <a:rPr lang="ar-SA" sz="6000" b="1" baseline="30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+ 3س - 8 =0</a:t>
            </a:r>
            <a:endParaRPr lang="ar-SA" sz="9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عنصر نائب للمحتوى 2">
            <a:extLst>
              <a:ext uri="{FF2B5EF4-FFF2-40B4-BE49-F238E27FC236}">
                <a16:creationId xmlns="" xmlns:a16="http://schemas.microsoft.com/office/drawing/2014/main" id="{BD1D51AF-3EDF-47F4-958F-A0EBCD68AA56}"/>
              </a:ext>
            </a:extLst>
          </p:cNvPr>
          <p:cNvSpPr txBox="1">
            <a:spLocks/>
          </p:cNvSpPr>
          <p:nvPr/>
        </p:nvSpPr>
        <p:spPr>
          <a:xfrm flipH="1">
            <a:off x="6822702" y="568008"/>
            <a:ext cx="3484669" cy="854288"/>
          </a:xfrm>
          <a:prstGeom prst="rect">
            <a:avLst/>
          </a:prstGeom>
          <a:noFill/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4000" b="1" dirty="0">
                <a:solidFill>
                  <a:srgbClr val="FF0000"/>
                </a:solidFill>
              </a:rPr>
              <a:t>حل المعادلة الآتية:</a:t>
            </a:r>
            <a:endParaRPr lang="en-US" sz="40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4681465" y="3235542"/>
            <a:ext cx="67922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spcAft>
                <a:spcPts val="0"/>
              </a:spcAft>
            </a:pPr>
            <a:r>
              <a:rPr lang="ar-BH" sz="4000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خذ ورقة وقلم وحاول أن تحل المعادلة بالتحليل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4681465" y="3943410"/>
            <a:ext cx="67922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spcAft>
                <a:spcPts val="0"/>
              </a:spcAft>
            </a:pPr>
            <a:r>
              <a:rPr lang="ar-BH" sz="4000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لاحظ أن هناك صعوبة في حل المعادلة بالتحليل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2802747" y="4601574"/>
            <a:ext cx="86901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spcAft>
                <a:spcPts val="0"/>
              </a:spcAft>
            </a:pPr>
            <a:r>
              <a:rPr lang="ar-BH" sz="4000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لذا سنتعلم طريقة جديدة في هذا الدرس لحل معادلة تربيعية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F1D2D5B8-DFD3-42CC-8E06-71ADBDE00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5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E740C1-DF83-4196-8C68-D2342F433503}"/>
              </a:ext>
            </a:extLst>
          </p:cNvPr>
          <p:cNvSpPr/>
          <p:nvPr/>
        </p:nvSpPr>
        <p:spPr>
          <a:xfrm>
            <a:off x="0" y="1807122"/>
            <a:ext cx="12085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48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إذا كانت   </a:t>
            </a:r>
            <a:r>
              <a:rPr lang="ar-BH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 </a:t>
            </a:r>
            <a:r>
              <a:rPr lang="ar-BH" sz="48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 </a:t>
            </a:r>
            <a:r>
              <a:rPr lang="ar-BH" sz="4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أ</a:t>
            </a:r>
            <a:r>
              <a:rPr lang="ar-BH" sz="48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 </a:t>
            </a:r>
            <a:r>
              <a:rPr lang="ar-SA" sz="48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س</a:t>
            </a:r>
            <a:r>
              <a:rPr lang="ar-SA" sz="4800" baseline="30000" dirty="0">
                <a:latin typeface="رموز الرياضيات العربية" panose="02020603050405020304" pitchFamily="18" charset="0"/>
                <a:ea typeface="Times New Roman" panose="02020603050405020304" pitchFamily="18" charset="0"/>
                <a:cs typeface="رموز الرياضيات العربية" panose="02020603050405020304" pitchFamily="18" charset="0"/>
              </a:rPr>
              <a:t>2</a:t>
            </a:r>
            <a:r>
              <a:rPr lang="ar-SA" sz="14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 </a:t>
            </a:r>
            <a:r>
              <a:rPr lang="ar-SA" sz="48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+ </a:t>
            </a:r>
            <a:r>
              <a:rPr lang="ar-SA" sz="4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ب</a:t>
            </a:r>
            <a:r>
              <a:rPr lang="ar-SA" sz="48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 س + </a:t>
            </a:r>
            <a:r>
              <a:rPr lang="ar-SA" sz="48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جـ</a:t>
            </a:r>
            <a:r>
              <a:rPr lang="ar-SA" sz="48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 = </a:t>
            </a:r>
            <a:r>
              <a:rPr lang="ar-SA" sz="4800" dirty="0">
                <a:latin typeface="رموز الرياضيات العربية" panose="02020603050405020304" pitchFamily="18" charset="0"/>
                <a:ea typeface="Times New Roman" panose="02020603050405020304" pitchFamily="18" charset="0"/>
                <a:cs typeface="رموز الرياضيات العربية" panose="02020603050405020304" pitchFamily="18" charset="0"/>
              </a:rPr>
              <a:t>0</a:t>
            </a:r>
            <a:r>
              <a:rPr lang="ar-SA" sz="4800" dirty="0"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 فإن حل المعادلة يكون</a:t>
            </a:r>
            <a:endParaRPr lang="en-US" sz="4000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="" xmlns:a16="http://schemas.microsoft.com/office/drawing/2014/main" id="{14055F06-261D-4E3A-9CEA-3576DEA395D7}"/>
              </a:ext>
            </a:extLst>
          </p:cNvPr>
          <p:cNvSpPr txBox="1"/>
          <p:nvPr/>
        </p:nvSpPr>
        <p:spPr>
          <a:xfrm>
            <a:off x="7536695" y="3367238"/>
            <a:ext cx="940904" cy="7180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400" dirty="0">
                <a:effectLst/>
                <a:latin typeface="رموز الرياضيات العربية" panose="02020603050405020304" pitchFamily="18" charset="0"/>
                <a:ea typeface="MS Mincho" panose="02020609040205080304" pitchFamily="49" charset="-128"/>
                <a:cs typeface="رموز الرياضيات العربية" panose="02020603050405020304" pitchFamily="18" charset="0"/>
              </a:rPr>
              <a:t>±    </a:t>
            </a:r>
            <a:endParaRPr lang="en-US" sz="4000" dirty="0">
              <a:solidFill>
                <a:srgbClr val="00B050"/>
              </a:solidFill>
              <a:effectLst/>
              <a:latin typeface="رموز الرياضيات العربية" panose="02020603050405020304" pitchFamily="18" charset="0"/>
              <a:ea typeface="MS Mincho" panose="02020609040205080304" pitchFamily="49" charset="-128"/>
              <a:cs typeface="رموز الرياضيات العربية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024C077A-EE92-49B7-9827-2BB20548B72D}"/>
              </a:ext>
            </a:extLst>
          </p:cNvPr>
          <p:cNvSpPr txBox="1"/>
          <p:nvPr/>
        </p:nvSpPr>
        <p:spPr>
          <a:xfrm>
            <a:off x="6904383" y="4142088"/>
            <a:ext cx="598830" cy="62413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400" dirty="0">
                <a:effectLst/>
                <a:latin typeface="رموز الرياضيات العربية" panose="02020603050405020304" pitchFamily="18" charset="0"/>
                <a:ea typeface="MS Mincho" panose="02020609040205080304" pitchFamily="49" charset="-128"/>
                <a:cs typeface="رموز الرياضيات العربية" panose="02020603050405020304" pitchFamily="18" charset="0"/>
              </a:rPr>
              <a:t>2 </a:t>
            </a:r>
            <a:endParaRPr lang="en-US" sz="4000" dirty="0">
              <a:solidFill>
                <a:srgbClr val="FF0000"/>
              </a:solidFill>
              <a:effectLst/>
              <a:latin typeface="رموز الرياضيات العربية" panose="02020603050405020304" pitchFamily="18" charset="0"/>
              <a:ea typeface="MS Mincho" panose="02020609040205080304" pitchFamily="49" charset="-128"/>
              <a:cs typeface="رموز الرياضيات العربية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A70D9DA0-D770-4920-A160-A3BCA423E1BD}"/>
              </a:ext>
            </a:extLst>
          </p:cNvPr>
          <p:cNvCxnSpPr/>
          <p:nvPr/>
        </p:nvCxnSpPr>
        <p:spPr>
          <a:xfrm flipH="1">
            <a:off x="4030111" y="4130745"/>
            <a:ext cx="53478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02DEDE60-B6E6-4CA5-9853-59619AE0A57E}"/>
              </a:ext>
            </a:extLst>
          </p:cNvPr>
          <p:cNvSpPr txBox="1"/>
          <p:nvPr/>
        </p:nvSpPr>
        <p:spPr>
          <a:xfrm>
            <a:off x="9377960" y="3685028"/>
            <a:ext cx="1452895" cy="8237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4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س = </a:t>
            </a:r>
            <a:endParaRPr lang="en-US" sz="4000" dirty="0"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A45FAAC6-4CDB-41CD-A896-495FAE6A1567}"/>
              </a:ext>
            </a:extLst>
          </p:cNvPr>
          <p:cNvSpPr>
            <a:spLocks noChangeAspect="1"/>
          </p:cNvSpPr>
          <p:nvPr/>
        </p:nvSpPr>
        <p:spPr>
          <a:xfrm>
            <a:off x="4461946" y="3295027"/>
            <a:ext cx="3114093" cy="719537"/>
          </a:xfrm>
          <a:custGeom>
            <a:avLst/>
            <a:gdLst>
              <a:gd name="connsiteX0" fmla="*/ 3125694 w 3125694"/>
              <a:gd name="connsiteY0" fmla="*/ 508000 h 980141"/>
              <a:gd name="connsiteX1" fmla="*/ 3042024 w 3125694"/>
              <a:gd name="connsiteY1" fmla="*/ 448235 h 980141"/>
              <a:gd name="connsiteX2" fmla="*/ 2892612 w 3125694"/>
              <a:gd name="connsiteY2" fmla="*/ 980141 h 980141"/>
              <a:gd name="connsiteX3" fmla="*/ 2796988 w 3125694"/>
              <a:gd name="connsiteY3" fmla="*/ 0 h 980141"/>
              <a:gd name="connsiteX4" fmla="*/ 0 w 3125694"/>
              <a:gd name="connsiteY4" fmla="*/ 17930 h 980141"/>
              <a:gd name="connsiteX0" fmla="*/ 4101909 w 4101909"/>
              <a:gd name="connsiteY0" fmla="*/ 508000 h 980141"/>
              <a:gd name="connsiteX1" fmla="*/ 4018239 w 4101909"/>
              <a:gd name="connsiteY1" fmla="*/ 448235 h 980141"/>
              <a:gd name="connsiteX2" fmla="*/ 3868827 w 4101909"/>
              <a:gd name="connsiteY2" fmla="*/ 980141 h 980141"/>
              <a:gd name="connsiteX3" fmla="*/ 3773203 w 4101909"/>
              <a:gd name="connsiteY3" fmla="*/ 0 h 980141"/>
              <a:gd name="connsiteX4" fmla="*/ 0 w 4101909"/>
              <a:gd name="connsiteY4" fmla="*/ 0 h 98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909" h="980141">
                <a:moveTo>
                  <a:pt x="4101909" y="508000"/>
                </a:moveTo>
                <a:lnTo>
                  <a:pt x="4018239" y="448235"/>
                </a:lnTo>
                <a:lnTo>
                  <a:pt x="3868827" y="980141"/>
                </a:lnTo>
                <a:lnTo>
                  <a:pt x="3773203" y="0"/>
                </a:lnTo>
                <a:lnTo>
                  <a:pt x="0" y="0"/>
                </a:ln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 sz="6000"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</p:txBody>
      </p:sp>
      <p:sp>
        <p:nvSpPr>
          <p:cNvPr id="11" name="عنصر نائب للمحتوى 2">
            <a:extLst>
              <a:ext uri="{FF2B5EF4-FFF2-40B4-BE49-F238E27FC236}">
                <a16:creationId xmlns="" xmlns:a16="http://schemas.microsoft.com/office/drawing/2014/main" id="{303B0BDD-B490-4C4E-A6E4-1E62A16912EA}"/>
              </a:ext>
            </a:extLst>
          </p:cNvPr>
          <p:cNvSpPr txBox="1">
            <a:spLocks/>
          </p:cNvSpPr>
          <p:nvPr/>
        </p:nvSpPr>
        <p:spPr>
          <a:xfrm flipH="1">
            <a:off x="4182629" y="424117"/>
            <a:ext cx="6042337" cy="876188"/>
          </a:xfrm>
          <a:prstGeom prst="rect">
            <a:avLst/>
          </a:prstGeom>
          <a:noFill/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ar-BH" sz="4000" b="1" dirty="0" smtClean="0">
                <a:solidFill>
                  <a:srgbClr val="FF0000"/>
                </a:solidFill>
              </a:rPr>
              <a:t>القانون </a:t>
            </a:r>
            <a:r>
              <a:rPr lang="ar-BH" sz="4000" b="1" dirty="0">
                <a:solidFill>
                  <a:srgbClr val="FF0000"/>
                </a:solidFill>
              </a:rPr>
              <a:t>العام لحل معادلة تربيعية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5C686EF-5E47-4C5A-8C9D-6A8320347478}"/>
              </a:ext>
            </a:extLst>
          </p:cNvPr>
          <p:cNvSpPr/>
          <p:nvPr/>
        </p:nvSpPr>
        <p:spPr>
          <a:xfrm>
            <a:off x="9038913" y="1812270"/>
            <a:ext cx="60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SA" sz="4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أ</a:t>
            </a:r>
            <a:endParaRPr lang="en-US" sz="4000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815F170-2E12-44CB-9279-9AFF12675F53}"/>
              </a:ext>
            </a:extLst>
          </p:cNvPr>
          <p:cNvSpPr/>
          <p:nvPr/>
        </p:nvSpPr>
        <p:spPr>
          <a:xfrm>
            <a:off x="7318425" y="1791507"/>
            <a:ext cx="60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4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ب</a:t>
            </a:r>
            <a:endParaRPr lang="en-US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ADFFE8D-B40E-4377-8252-2A4F52137BA0}"/>
              </a:ext>
            </a:extLst>
          </p:cNvPr>
          <p:cNvSpPr/>
          <p:nvPr/>
        </p:nvSpPr>
        <p:spPr>
          <a:xfrm>
            <a:off x="5441549" y="1812271"/>
            <a:ext cx="760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48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جـ</a:t>
            </a:r>
            <a:endParaRPr lang="en-US" sz="4000" dirty="0">
              <a:solidFill>
                <a:srgbClr val="00B05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15" name="Text Box 1">
            <a:extLst>
              <a:ext uri="{FF2B5EF4-FFF2-40B4-BE49-F238E27FC236}">
                <a16:creationId xmlns="" xmlns:a16="http://schemas.microsoft.com/office/drawing/2014/main" id="{95272B4D-7084-43CF-8E50-EF39840727C6}"/>
              </a:ext>
            </a:extLst>
          </p:cNvPr>
          <p:cNvSpPr txBox="1"/>
          <p:nvPr/>
        </p:nvSpPr>
        <p:spPr>
          <a:xfrm>
            <a:off x="8686123" y="3382580"/>
            <a:ext cx="814657" cy="6680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4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-</a:t>
            </a:r>
            <a:endParaRPr lang="en-US" sz="4000" dirty="0">
              <a:solidFill>
                <a:srgbClr val="00B05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16" name="Text Box 1">
            <a:extLst>
              <a:ext uri="{FF2B5EF4-FFF2-40B4-BE49-F238E27FC236}">
                <a16:creationId xmlns="" xmlns:a16="http://schemas.microsoft.com/office/drawing/2014/main" id="{98958F19-B51B-4081-A5EC-167FE0A7193E}"/>
              </a:ext>
            </a:extLst>
          </p:cNvPr>
          <p:cNvSpPr txBox="1"/>
          <p:nvPr/>
        </p:nvSpPr>
        <p:spPr>
          <a:xfrm>
            <a:off x="5309164" y="3378840"/>
            <a:ext cx="1199795" cy="7180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400" dirty="0">
                <a:effectLst/>
                <a:latin typeface="رموز الرياضيات العربية" panose="02020603050405020304" pitchFamily="18" charset="0"/>
                <a:ea typeface="MS Mincho" panose="02020609040205080304" pitchFamily="49" charset="-128"/>
                <a:cs typeface="رموز الرياضيات العربية" panose="02020603050405020304" pitchFamily="18" charset="0"/>
              </a:rPr>
              <a:t> – 4   </a:t>
            </a:r>
            <a:endParaRPr lang="en-US" sz="4000" dirty="0">
              <a:solidFill>
                <a:srgbClr val="00B050"/>
              </a:solidFill>
              <a:effectLst/>
              <a:latin typeface="رموز الرياضيات العربية" panose="02020603050405020304" pitchFamily="18" charset="0"/>
              <a:ea typeface="MS Mincho" panose="02020609040205080304" pitchFamily="49" charset="-128"/>
              <a:cs typeface="رموز الرياضيات العربية" panose="02020603050405020304" pitchFamily="18" charset="0"/>
            </a:endParaRPr>
          </a:p>
        </p:txBody>
      </p:sp>
      <p:sp>
        <p:nvSpPr>
          <p:cNvPr id="17" name="Text Box 1">
            <a:extLst>
              <a:ext uri="{FF2B5EF4-FFF2-40B4-BE49-F238E27FC236}">
                <a16:creationId xmlns="" xmlns:a16="http://schemas.microsoft.com/office/drawing/2014/main" id="{67B2AB72-D952-4A04-8CA0-6507ACFE5502}"/>
              </a:ext>
            </a:extLst>
          </p:cNvPr>
          <p:cNvSpPr txBox="1"/>
          <p:nvPr/>
        </p:nvSpPr>
        <p:spPr>
          <a:xfrm>
            <a:off x="6049498" y="3290940"/>
            <a:ext cx="901148" cy="7180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400" baseline="30000" dirty="0">
                <a:effectLst/>
                <a:latin typeface="رموز الرياضيات العربية" panose="02020603050405020304" pitchFamily="18" charset="0"/>
                <a:ea typeface="MS Mincho" panose="02020609040205080304" pitchFamily="49" charset="-128"/>
                <a:cs typeface="رموز الرياضيات العربية" panose="02020603050405020304" pitchFamily="18" charset="0"/>
              </a:rPr>
              <a:t>2</a:t>
            </a:r>
            <a:r>
              <a:rPr lang="ar-BH" sz="4400" dirty="0">
                <a:effectLst/>
                <a:latin typeface="رموز الرياضيات العربية" panose="02020603050405020304" pitchFamily="18" charset="0"/>
                <a:ea typeface="MS Mincho" panose="02020609040205080304" pitchFamily="49" charset="-128"/>
                <a:cs typeface="رموز الرياضيات العربية" panose="02020603050405020304" pitchFamily="18" charset="0"/>
              </a:rPr>
              <a:t>    </a:t>
            </a:r>
            <a:endParaRPr lang="en-US" sz="4000" dirty="0">
              <a:solidFill>
                <a:srgbClr val="00B050"/>
              </a:solidFill>
              <a:effectLst/>
              <a:latin typeface="رموز الرياضيات العربية" panose="02020603050405020304" pitchFamily="18" charset="0"/>
              <a:ea typeface="MS Mincho" panose="02020609040205080304" pitchFamily="49" charset="-128"/>
              <a:cs typeface="رموز الرياضيات العربية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6165E8B-8769-46FB-BF87-EB38BC06CD67}"/>
              </a:ext>
            </a:extLst>
          </p:cNvPr>
          <p:cNvSpPr/>
          <p:nvPr/>
        </p:nvSpPr>
        <p:spPr>
          <a:xfrm>
            <a:off x="7313203" y="1780491"/>
            <a:ext cx="60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4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ب</a:t>
            </a:r>
            <a:endParaRPr lang="en-US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0F204C5-2528-46EA-9859-3B6296EE803A}"/>
              </a:ext>
            </a:extLst>
          </p:cNvPr>
          <p:cNvSpPr/>
          <p:nvPr/>
        </p:nvSpPr>
        <p:spPr>
          <a:xfrm>
            <a:off x="9032929" y="1843139"/>
            <a:ext cx="60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SA" sz="4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أ</a:t>
            </a:r>
            <a:endParaRPr lang="en-US" sz="4000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A38E28B-3058-4989-BEE0-56A6C2EAA637}"/>
              </a:ext>
            </a:extLst>
          </p:cNvPr>
          <p:cNvSpPr/>
          <p:nvPr/>
        </p:nvSpPr>
        <p:spPr>
          <a:xfrm>
            <a:off x="3924424" y="3306554"/>
            <a:ext cx="3458818" cy="8241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241D6CF8-CA14-4881-AC5C-527E8F29D466}"/>
              </a:ext>
            </a:extLst>
          </p:cNvPr>
          <p:cNvSpPr/>
          <p:nvPr/>
        </p:nvSpPr>
        <p:spPr>
          <a:xfrm>
            <a:off x="2386027" y="3720821"/>
            <a:ext cx="1510112" cy="1177139"/>
          </a:xfrm>
          <a:custGeom>
            <a:avLst/>
            <a:gdLst>
              <a:gd name="connsiteX0" fmla="*/ 1510112 w 1510112"/>
              <a:gd name="connsiteY0" fmla="*/ 3040 h 1177139"/>
              <a:gd name="connsiteX1" fmla="*/ 781243 w 1510112"/>
              <a:gd name="connsiteY1" fmla="*/ 109057 h 1177139"/>
              <a:gd name="connsiteX2" fmla="*/ 1125799 w 1510112"/>
              <a:gd name="connsiteY2" fmla="*/ 718657 h 1177139"/>
              <a:gd name="connsiteX3" fmla="*/ 131886 w 1510112"/>
              <a:gd name="connsiteY3" fmla="*/ 1116222 h 1177139"/>
              <a:gd name="connsiteX4" fmla="*/ 39121 w 1510112"/>
              <a:gd name="connsiteY4" fmla="*/ 1169231 h 117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112" h="1177139">
                <a:moveTo>
                  <a:pt x="1510112" y="3040"/>
                </a:moveTo>
                <a:cubicBezTo>
                  <a:pt x="1177703" y="-3586"/>
                  <a:pt x="845295" y="-10212"/>
                  <a:pt x="781243" y="109057"/>
                </a:cubicBezTo>
                <a:cubicBezTo>
                  <a:pt x="717191" y="228326"/>
                  <a:pt x="1234025" y="550796"/>
                  <a:pt x="1125799" y="718657"/>
                </a:cubicBezTo>
                <a:cubicBezTo>
                  <a:pt x="1017573" y="886518"/>
                  <a:pt x="312999" y="1041126"/>
                  <a:pt x="131886" y="1116222"/>
                </a:cubicBezTo>
                <a:cubicBezTo>
                  <a:pt x="-49227" y="1191318"/>
                  <a:pt x="-5053" y="1180274"/>
                  <a:pt x="39121" y="1169231"/>
                </a:cubicBezTo>
              </a:path>
            </a:pathLst>
          </a:custGeom>
          <a:ln w="28575"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="" xmlns:a16="http://schemas.microsoft.com/office/drawing/2014/main" id="{6CDA69D8-06BB-4EEF-9A81-3828076EC5F8}"/>
              </a:ext>
            </a:extLst>
          </p:cNvPr>
          <p:cNvSpPr txBox="1"/>
          <p:nvPr/>
        </p:nvSpPr>
        <p:spPr>
          <a:xfrm>
            <a:off x="1033299" y="4766224"/>
            <a:ext cx="1528199" cy="8237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Simplified Arabic" panose="02020603050405020304" pitchFamily="18" charset="-78"/>
              </a:rPr>
              <a:t>المميز</a:t>
            </a:r>
            <a:endParaRPr lang="en-US" sz="4400" b="1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9342375" y="2530866"/>
            <a:ext cx="2608133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r" rtl="1">
              <a:spcAft>
                <a:spcPts val="0"/>
              </a:spcAft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القانون العام لحل معادلة تربيعية مكتوبة بالصورة القياسية هو 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4F9341D-296B-4F6E-80E2-B6F1CA948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0282" y="4258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0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0.00278 L 0.08594 0.217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50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56 3.7037E-6 L -0.06016 0.215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50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3.33333E-6 L -0.35 0.2277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1138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0.0832 0.2175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100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1.48148E-6 L -0.2224 0.3405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9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9" grpId="0" animBg="1"/>
      <p:bldP spid="12" grpId="0"/>
      <p:bldP spid="12" grpId="1"/>
      <p:bldP spid="13" grpId="0" build="allAtOnce"/>
      <p:bldP spid="13" grpId="1" build="allAtOnce"/>
      <p:bldP spid="14" grpId="0"/>
      <p:bldP spid="14" grpId="1"/>
      <p:bldP spid="15" grpId="0"/>
      <p:bldP spid="16" grpId="0"/>
      <p:bldP spid="17" grpId="0"/>
      <p:bldP spid="18" grpId="0"/>
      <p:bldP spid="18" grpId="1"/>
      <p:bldP spid="19" grpId="0"/>
      <p:bldP spid="19" grpId="1"/>
      <p:bldP spid="20" grpId="0" animBg="1"/>
      <p:bldP spid="21" grpId="0" animBg="1"/>
      <p:bldP spid="22" grpId="0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CAD9168-6CB0-4135-9A19-50B92E35862A}"/>
              </a:ext>
            </a:extLst>
          </p:cNvPr>
          <p:cNvGrpSpPr/>
          <p:nvPr/>
        </p:nvGrpSpPr>
        <p:grpSpPr>
          <a:xfrm>
            <a:off x="1488006" y="1360342"/>
            <a:ext cx="9841947" cy="2343437"/>
            <a:chOff x="6780" y="-58947"/>
            <a:chExt cx="2981162" cy="1025010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67B0945E-AFC9-459B-A856-4691D1063136}"/>
                </a:ext>
              </a:extLst>
            </p:cNvPr>
            <p:cNvGrpSpPr/>
            <p:nvPr/>
          </p:nvGrpSpPr>
          <p:grpSpPr>
            <a:xfrm>
              <a:off x="830729" y="322729"/>
              <a:ext cx="2111958" cy="643334"/>
              <a:chOff x="0" y="5981"/>
              <a:chExt cx="2112105" cy="643876"/>
            </a:xfrm>
          </p:grpSpPr>
          <p:sp>
            <p:nvSpPr>
              <p:cNvPr id="7" name="Text Box 1">
                <a:extLst>
                  <a:ext uri="{FF2B5EF4-FFF2-40B4-BE49-F238E27FC236}">
                    <a16:creationId xmlns="" xmlns:a16="http://schemas.microsoft.com/office/drawing/2014/main" id="{ED818295-5BBF-48CA-9277-EC7267F635B6}"/>
                  </a:ext>
                </a:extLst>
              </p:cNvPr>
              <p:cNvSpPr txBox="1"/>
              <p:nvPr/>
            </p:nvSpPr>
            <p:spPr>
              <a:xfrm>
                <a:off x="5978" y="5981"/>
                <a:ext cx="1595606" cy="3581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spcAft>
                    <a:spcPts val="0"/>
                  </a:spcAft>
                </a:pPr>
                <a:r>
                  <a:rPr lang="ar-BH" sz="4000" dirty="0"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- </a:t>
                </a:r>
                <a:r>
                  <a:rPr lang="ar-BH" sz="4000" dirty="0">
                    <a:solidFill>
                      <a:srgbClr val="0070C0"/>
                    </a:solidFill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ب</a:t>
                </a:r>
                <a:r>
                  <a:rPr lang="ar-BH" sz="4000" dirty="0"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 ±    </a:t>
                </a:r>
                <a:r>
                  <a:rPr lang="ar-BH" sz="4000" dirty="0">
                    <a:solidFill>
                      <a:srgbClr val="0070C0"/>
                    </a:solidFill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ب</a:t>
                </a:r>
                <a:r>
                  <a:rPr lang="ar-BH" sz="4000" baseline="30000" dirty="0"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2</a:t>
                </a:r>
                <a:r>
                  <a:rPr lang="ar-BH" sz="4000" dirty="0"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 – 4 </a:t>
                </a:r>
                <a:r>
                  <a:rPr lang="ar-BH" sz="4000" dirty="0">
                    <a:solidFill>
                      <a:srgbClr val="FF0000"/>
                    </a:solidFill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أ</a:t>
                </a:r>
                <a:r>
                  <a:rPr lang="ar-BH" sz="4000" dirty="0"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 </a:t>
                </a:r>
                <a:r>
                  <a:rPr lang="ar-BH" sz="4000" dirty="0">
                    <a:solidFill>
                      <a:srgbClr val="00FF00"/>
                    </a:solidFill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جـ</a:t>
                </a:r>
                <a:endParaRPr lang="en-US" sz="3600" dirty="0">
                  <a:solidFill>
                    <a:srgbClr val="00FF00"/>
                  </a:solidFill>
                  <a:effectLst/>
                  <a:latin typeface="رموز الرياضيات العربية" panose="02020603050405020304" pitchFamily="18" charset="0"/>
                  <a:ea typeface="MS Mincho" panose="02020609040205080304" pitchFamily="49" charset="-128"/>
                  <a:cs typeface="رموز الرياضيات العربية" panose="02020603050405020304" pitchFamily="18" charset="0"/>
                </a:endParaRPr>
              </a:p>
            </p:txBody>
          </p:sp>
          <p:sp>
            <p:nvSpPr>
              <p:cNvPr id="8" name="Text Box 2">
                <a:extLst>
                  <a:ext uri="{FF2B5EF4-FFF2-40B4-BE49-F238E27FC236}">
                    <a16:creationId xmlns="" xmlns:a16="http://schemas.microsoft.com/office/drawing/2014/main" id="{0661D03A-5380-4361-A0AF-B702F88E8C57}"/>
                  </a:ext>
                </a:extLst>
              </p:cNvPr>
              <p:cNvSpPr txBox="1"/>
              <p:nvPr/>
            </p:nvSpPr>
            <p:spPr>
              <a:xfrm>
                <a:off x="669367" y="291269"/>
                <a:ext cx="400312" cy="3585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spcAft>
                    <a:spcPts val="0"/>
                  </a:spcAft>
                </a:pPr>
                <a:r>
                  <a:rPr lang="ar-BH" sz="4000" dirty="0"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2 </a:t>
                </a:r>
                <a:r>
                  <a:rPr lang="ar-BH" sz="4000" dirty="0">
                    <a:solidFill>
                      <a:srgbClr val="FF0000"/>
                    </a:solidFill>
                    <a:effectLst/>
                    <a:latin typeface="رموز الرياضيات العربية" panose="02020603050405020304" pitchFamily="18" charset="0"/>
                    <a:ea typeface="MS Mincho" panose="02020609040205080304" pitchFamily="49" charset="-128"/>
                    <a:cs typeface="رموز الرياضيات العربية" panose="02020603050405020304" pitchFamily="18" charset="0"/>
                  </a:rPr>
                  <a:t>أ</a:t>
                </a:r>
                <a:endParaRPr lang="en-US" sz="3600" dirty="0">
                  <a:solidFill>
                    <a:srgbClr val="FF0000"/>
                  </a:solidFill>
                  <a:effectLst/>
                  <a:latin typeface="رموز الرياضيات العربية" panose="02020603050405020304" pitchFamily="18" charset="0"/>
                  <a:ea typeface="MS Mincho" panose="02020609040205080304" pitchFamily="49" charset="-128"/>
                  <a:cs typeface="رموز الرياضيات العربية" panose="02020603050405020304" pitchFamily="18" charset="0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264F44DC-3A5C-4A29-8286-F01F65E6158E}"/>
                  </a:ext>
                </a:extLst>
              </p:cNvPr>
              <p:cNvCxnSpPr/>
              <p:nvPr/>
            </p:nvCxnSpPr>
            <p:spPr>
              <a:xfrm flipH="1">
                <a:off x="0" y="298823"/>
                <a:ext cx="159564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 Box 4">
                <a:extLst>
                  <a:ext uri="{FF2B5EF4-FFF2-40B4-BE49-F238E27FC236}">
                    <a16:creationId xmlns="" xmlns:a16="http://schemas.microsoft.com/office/drawing/2014/main" id="{36536355-82C0-4FC3-9D8A-77602BCDC709}"/>
                  </a:ext>
                </a:extLst>
              </p:cNvPr>
              <p:cNvSpPr txBox="1"/>
              <p:nvPr/>
            </p:nvSpPr>
            <p:spPr>
              <a:xfrm>
                <a:off x="1437138" y="154997"/>
                <a:ext cx="674967" cy="3585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spcAft>
                    <a:spcPts val="0"/>
                  </a:spcAft>
                </a:pPr>
                <a:r>
                  <a:rPr lang="ar-BH" sz="4000" dirty="0">
                    <a:effectLst/>
                    <a:latin typeface="Sakkal Majalla" panose="02000000000000000000" pitchFamily="2" charset="-78"/>
                    <a:ea typeface="MS Mincho" panose="02020609040205080304" pitchFamily="49" charset="-128"/>
                    <a:cs typeface="Sakkal Majalla" panose="02000000000000000000" pitchFamily="2" charset="-78"/>
                  </a:rPr>
                  <a:t>س = </a:t>
                </a:r>
                <a:endParaRPr lang="en-US" sz="36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C91AD812-334E-4D3E-8AC5-FB89F72D0B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647" y="31463"/>
                <a:ext cx="929155" cy="220980"/>
              </a:xfrm>
              <a:custGeom>
                <a:avLst/>
                <a:gdLst>
                  <a:gd name="connsiteX0" fmla="*/ 3125694 w 3125694"/>
                  <a:gd name="connsiteY0" fmla="*/ 508000 h 980141"/>
                  <a:gd name="connsiteX1" fmla="*/ 3042024 w 3125694"/>
                  <a:gd name="connsiteY1" fmla="*/ 448235 h 980141"/>
                  <a:gd name="connsiteX2" fmla="*/ 2892612 w 3125694"/>
                  <a:gd name="connsiteY2" fmla="*/ 980141 h 980141"/>
                  <a:gd name="connsiteX3" fmla="*/ 2796988 w 3125694"/>
                  <a:gd name="connsiteY3" fmla="*/ 0 h 980141"/>
                  <a:gd name="connsiteX4" fmla="*/ 0 w 3125694"/>
                  <a:gd name="connsiteY4" fmla="*/ 17930 h 980141"/>
                  <a:gd name="connsiteX0" fmla="*/ 4101909 w 4101909"/>
                  <a:gd name="connsiteY0" fmla="*/ 508000 h 980141"/>
                  <a:gd name="connsiteX1" fmla="*/ 4018239 w 4101909"/>
                  <a:gd name="connsiteY1" fmla="*/ 448235 h 980141"/>
                  <a:gd name="connsiteX2" fmla="*/ 3868827 w 4101909"/>
                  <a:gd name="connsiteY2" fmla="*/ 980141 h 980141"/>
                  <a:gd name="connsiteX3" fmla="*/ 3773203 w 4101909"/>
                  <a:gd name="connsiteY3" fmla="*/ 0 h 980141"/>
                  <a:gd name="connsiteX4" fmla="*/ 0 w 4101909"/>
                  <a:gd name="connsiteY4" fmla="*/ 0 h 98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1909" h="980141">
                    <a:moveTo>
                      <a:pt x="4101909" y="508000"/>
                    </a:moveTo>
                    <a:lnTo>
                      <a:pt x="4018239" y="448235"/>
                    </a:lnTo>
                    <a:lnTo>
                      <a:pt x="3868827" y="980141"/>
                    </a:lnTo>
                    <a:lnTo>
                      <a:pt x="3773203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rtl="1"/>
                <a:endParaRPr lang="en-US" sz="5400">
                  <a:latin typeface="رموز الرياضيات العربية" panose="02020603050405020304" pitchFamily="18" charset="0"/>
                  <a:cs typeface="رموز الرياضيات العربية" panose="02020603050405020304" pitchFamily="18" charset="0"/>
                </a:endParaRPr>
              </a:p>
            </p:txBody>
          </p:sp>
        </p:grpSp>
        <p:sp>
          <p:nvSpPr>
            <p:cNvPr id="4" name="Text Box 10">
              <a:extLst>
                <a:ext uri="{FF2B5EF4-FFF2-40B4-BE49-F238E27FC236}">
                  <a16:creationId xmlns="" xmlns:a16="http://schemas.microsoft.com/office/drawing/2014/main" id="{913FF24A-4320-41DC-965B-27BD58AEA445}"/>
                </a:ext>
              </a:extLst>
            </p:cNvPr>
            <p:cNvSpPr txBox="1"/>
            <p:nvPr/>
          </p:nvSpPr>
          <p:spPr>
            <a:xfrm>
              <a:off x="6780" y="-58947"/>
              <a:ext cx="2981162" cy="3348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28600" algn="r" rtl="1">
                <a:spcAft>
                  <a:spcPts val="0"/>
                </a:spcAft>
              </a:pPr>
              <a:endParaRPr lang="en-US" sz="44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  <a:p>
              <a:pPr algn="r" rtl="1">
                <a:spcAft>
                  <a:spcPts val="0"/>
                </a:spcAft>
              </a:pPr>
              <a:r>
                <a:rPr lang="en-GB" sz="44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 </a:t>
              </a:r>
              <a:endParaRPr lang="en-US" sz="44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</p:grpSp>
      <p:sp>
        <p:nvSpPr>
          <p:cNvPr id="12" name="عنصر نائب للمحتوى 2">
            <a:extLst>
              <a:ext uri="{FF2B5EF4-FFF2-40B4-BE49-F238E27FC236}">
                <a16:creationId xmlns="" xmlns:a16="http://schemas.microsoft.com/office/drawing/2014/main" id="{44A41C43-5590-46BA-918C-DF16082391F8}"/>
              </a:ext>
            </a:extLst>
          </p:cNvPr>
          <p:cNvSpPr txBox="1">
            <a:spLocks/>
          </p:cNvSpPr>
          <p:nvPr/>
        </p:nvSpPr>
        <p:spPr>
          <a:xfrm flipH="1">
            <a:off x="3862315" y="395463"/>
            <a:ext cx="6605991" cy="876188"/>
          </a:xfrm>
          <a:prstGeom prst="rect">
            <a:avLst/>
          </a:prstGeom>
          <a:noFill/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ar-BH" sz="4000" b="1" dirty="0">
                <a:solidFill>
                  <a:srgbClr val="FF0000"/>
                </a:solidFill>
              </a:rPr>
              <a:t>القانون العام لحل المعادلة التربيعية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24A8E25-7204-4A7A-A639-6E4FBD8FB2DF}"/>
              </a:ext>
            </a:extLst>
          </p:cNvPr>
          <p:cNvSpPr/>
          <p:nvPr/>
        </p:nvSpPr>
        <p:spPr>
          <a:xfrm>
            <a:off x="2533804" y="4246618"/>
            <a:ext cx="7556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إذا كان الناتج النهائي </a:t>
            </a:r>
            <a:r>
              <a:rPr lang="ar-BH" sz="36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للمميز (ا</a:t>
            </a:r>
            <a:r>
              <a:rPr lang="ar-SA" sz="36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لمقدار تحت الجذر </a:t>
            </a:r>
            <a:r>
              <a:rPr lang="ar-BH" sz="36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)</a:t>
            </a:r>
            <a:r>
              <a:rPr lang="ar-SA" sz="36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هو عدد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E0D63D6-933A-47B1-BBDF-14346262D798}"/>
              </a:ext>
            </a:extLst>
          </p:cNvPr>
          <p:cNvSpPr/>
          <p:nvPr/>
        </p:nvSpPr>
        <p:spPr>
          <a:xfrm>
            <a:off x="1225552" y="4246618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موجب؟</a:t>
            </a:r>
            <a:endParaRPr lang="en-US" sz="40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B2DAE5A-9F58-4CE6-943D-5BC29B77B39A}"/>
              </a:ext>
            </a:extLst>
          </p:cNvPr>
          <p:cNvSpPr/>
          <p:nvPr/>
        </p:nvSpPr>
        <p:spPr>
          <a:xfrm>
            <a:off x="1302666" y="4254876"/>
            <a:ext cx="1260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سالب</a:t>
            </a: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FF369CF-5D50-4694-AA12-EA90C91BCF12}"/>
              </a:ext>
            </a:extLst>
          </p:cNvPr>
          <p:cNvSpPr/>
          <p:nvPr/>
        </p:nvSpPr>
        <p:spPr>
          <a:xfrm>
            <a:off x="816104" y="4236518"/>
            <a:ext cx="188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صفر؟        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282802" y="5436026"/>
            <a:ext cx="667125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سيكون للمعادلة التربيعية حلان </a:t>
            </a:r>
            <a:r>
              <a:rPr lang="ar-BH" sz="3600" dirty="0" smtClean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حقيقيان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498173" y="5419140"/>
            <a:ext cx="566121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لا يوجد للمعادلة التربيعية حلول حقيقية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615149" y="5419139"/>
            <a:ext cx="600655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سيكون للمعادلة التربيعية حل حقيقي واحد</a:t>
            </a:r>
            <a:endParaRPr lang="en-US" sz="2800" dirty="0">
              <a:solidFill>
                <a:srgbClr val="FF0000"/>
              </a:solidFill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pic>
        <p:nvPicPr>
          <p:cNvPr id="20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444009E3-E9B0-498C-B2EC-904DB379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B7C365-CFE6-45D6-A6AD-3B726AA77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12689" r="18892" b="8765"/>
          <a:stretch/>
        </p:blipFill>
        <p:spPr>
          <a:xfrm>
            <a:off x="6175514" y="1855305"/>
            <a:ext cx="2345635" cy="3339548"/>
          </a:xfrm>
          <a:prstGeom prst="rect">
            <a:avLst/>
          </a:prstGeom>
        </p:spPr>
      </p:pic>
      <p:sp>
        <p:nvSpPr>
          <p:cNvPr id="2" name="عنصر نائب للمحتوى 2">
            <a:extLst>
              <a:ext uri="{FF2B5EF4-FFF2-40B4-BE49-F238E27FC236}">
                <a16:creationId xmlns="" xmlns:a16="http://schemas.microsoft.com/office/drawing/2014/main" id="{C9A9335F-3923-41D6-8FB9-C4B0522BBB8D}"/>
              </a:ext>
            </a:extLst>
          </p:cNvPr>
          <p:cNvSpPr txBox="1">
            <a:spLocks/>
          </p:cNvSpPr>
          <p:nvPr/>
        </p:nvSpPr>
        <p:spPr>
          <a:xfrm flipH="1">
            <a:off x="2772180" y="382247"/>
            <a:ext cx="7500077" cy="876188"/>
          </a:xfrm>
          <a:prstGeom prst="rect">
            <a:avLst/>
          </a:prstGeom>
          <a:noFill/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ar-BH" sz="4000" b="1" dirty="0" smtClean="0">
                <a:solidFill>
                  <a:srgbClr val="FF0000"/>
                </a:solidFill>
              </a:rPr>
              <a:t> </a:t>
            </a:r>
            <a:r>
              <a:rPr lang="ar-BH" sz="4000" b="1" dirty="0">
                <a:solidFill>
                  <a:srgbClr val="FF0000"/>
                </a:solidFill>
              </a:rPr>
              <a:t>عدد الحلول الحقيقية للمعادلة التربيعية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6" name="عنصر نائب للمحتوى 2">
            <a:extLst>
              <a:ext uri="{FF2B5EF4-FFF2-40B4-BE49-F238E27FC236}">
                <a16:creationId xmlns="" xmlns:a16="http://schemas.microsoft.com/office/drawing/2014/main" id="{395DCA7F-7071-4B2F-872A-E64FA2CBFA93}"/>
              </a:ext>
            </a:extLst>
          </p:cNvPr>
          <p:cNvSpPr txBox="1">
            <a:spLocks/>
          </p:cNvSpPr>
          <p:nvPr/>
        </p:nvSpPr>
        <p:spPr>
          <a:xfrm flipH="1">
            <a:off x="8246722" y="2891464"/>
            <a:ext cx="3685641" cy="1017928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6000" b="1" dirty="0">
                <a:solidFill>
                  <a:schemeClr val="tx1"/>
                </a:solidFill>
              </a:rPr>
              <a:t>قيمة المميز</a:t>
            </a:r>
            <a:endParaRPr lang="ar-SA" sz="6000" b="1" dirty="0">
              <a:solidFill>
                <a:schemeClr val="tx1"/>
              </a:solidFill>
            </a:endParaRPr>
          </a:p>
        </p:txBody>
      </p:sp>
      <p:sp>
        <p:nvSpPr>
          <p:cNvPr id="12" name="عنصر نائب للمحتوى 2">
            <a:extLst>
              <a:ext uri="{FF2B5EF4-FFF2-40B4-BE49-F238E27FC236}">
                <a16:creationId xmlns="" xmlns:a16="http://schemas.microsoft.com/office/drawing/2014/main" id="{44C1F861-3698-4EA2-84D0-3743ABD13224}"/>
              </a:ext>
            </a:extLst>
          </p:cNvPr>
          <p:cNvSpPr txBox="1">
            <a:spLocks/>
          </p:cNvSpPr>
          <p:nvPr/>
        </p:nvSpPr>
        <p:spPr>
          <a:xfrm flipH="1">
            <a:off x="7996592" y="3079182"/>
            <a:ext cx="947130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5400" b="1" dirty="0">
                <a:solidFill>
                  <a:schemeClr val="tx1"/>
                </a:solidFill>
              </a:rPr>
              <a:t>=</a:t>
            </a:r>
            <a:endParaRPr lang="ar-SA" sz="8800" b="1" dirty="0">
              <a:solidFill>
                <a:schemeClr val="tx1"/>
              </a:solidFill>
            </a:endParaRPr>
          </a:p>
        </p:txBody>
      </p:sp>
      <p:sp>
        <p:nvSpPr>
          <p:cNvPr id="13" name="عنصر نائب للمحتوى 2">
            <a:extLst>
              <a:ext uri="{FF2B5EF4-FFF2-40B4-BE49-F238E27FC236}">
                <a16:creationId xmlns="" xmlns:a16="http://schemas.microsoft.com/office/drawing/2014/main" id="{2DC23B8A-D213-4181-BED7-AFA9A99A52CB}"/>
              </a:ext>
            </a:extLst>
          </p:cNvPr>
          <p:cNvSpPr txBox="1">
            <a:spLocks/>
          </p:cNvSpPr>
          <p:nvPr/>
        </p:nvSpPr>
        <p:spPr>
          <a:xfrm flipH="1">
            <a:off x="4420632" y="1700766"/>
            <a:ext cx="2089873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4000" b="1" dirty="0">
                <a:solidFill>
                  <a:schemeClr val="tx1"/>
                </a:solidFill>
              </a:rPr>
              <a:t>عددًا موجبًا</a:t>
            </a:r>
            <a:endParaRPr lang="ar-SA" sz="6600" b="1" dirty="0">
              <a:solidFill>
                <a:schemeClr val="tx1"/>
              </a:solidFill>
            </a:endParaRPr>
          </a:p>
        </p:txBody>
      </p:sp>
      <p:sp>
        <p:nvSpPr>
          <p:cNvPr id="16" name="عنصر نائب للمحتوى 2">
            <a:extLst>
              <a:ext uri="{FF2B5EF4-FFF2-40B4-BE49-F238E27FC236}">
                <a16:creationId xmlns="" xmlns:a16="http://schemas.microsoft.com/office/drawing/2014/main" id="{14358A87-3471-4D4B-8D1D-15AD37A903FD}"/>
              </a:ext>
            </a:extLst>
          </p:cNvPr>
          <p:cNvSpPr txBox="1">
            <a:spLocks/>
          </p:cNvSpPr>
          <p:nvPr/>
        </p:nvSpPr>
        <p:spPr>
          <a:xfrm flipH="1">
            <a:off x="3409222" y="1714018"/>
            <a:ext cx="677410" cy="673392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5400" b="1" dirty="0">
                <a:solidFill>
                  <a:schemeClr val="bg1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2</a:t>
            </a:r>
            <a:endParaRPr lang="ar-SA" sz="8800" b="1" dirty="0">
              <a:solidFill>
                <a:schemeClr val="bg1"/>
              </a:solidFill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</p:txBody>
      </p:sp>
      <p:sp>
        <p:nvSpPr>
          <p:cNvPr id="14" name="عنصر نائب للمحتوى 2">
            <a:extLst>
              <a:ext uri="{FF2B5EF4-FFF2-40B4-BE49-F238E27FC236}">
                <a16:creationId xmlns="" xmlns:a16="http://schemas.microsoft.com/office/drawing/2014/main" id="{9B58DD62-1CE8-4270-8C33-0D559AB4FB6A}"/>
              </a:ext>
            </a:extLst>
          </p:cNvPr>
          <p:cNvSpPr txBox="1">
            <a:spLocks/>
          </p:cNvSpPr>
          <p:nvPr/>
        </p:nvSpPr>
        <p:spPr>
          <a:xfrm flipH="1">
            <a:off x="4420633" y="3065930"/>
            <a:ext cx="2089873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4000" b="1" dirty="0">
                <a:solidFill>
                  <a:schemeClr val="tx1"/>
                </a:solidFill>
              </a:rPr>
              <a:t>صفرًا</a:t>
            </a:r>
            <a:endParaRPr lang="ar-SA" sz="6600" b="1" dirty="0">
              <a:solidFill>
                <a:schemeClr val="tx1"/>
              </a:solidFill>
            </a:endParaRPr>
          </a:p>
        </p:txBody>
      </p:sp>
      <p:sp>
        <p:nvSpPr>
          <p:cNvPr id="15" name="عنصر نائب للمحتوى 2">
            <a:extLst>
              <a:ext uri="{FF2B5EF4-FFF2-40B4-BE49-F238E27FC236}">
                <a16:creationId xmlns="" xmlns:a16="http://schemas.microsoft.com/office/drawing/2014/main" id="{FC319891-51C0-41A3-BFA6-ACE56E7DC7C3}"/>
              </a:ext>
            </a:extLst>
          </p:cNvPr>
          <p:cNvSpPr txBox="1">
            <a:spLocks/>
          </p:cNvSpPr>
          <p:nvPr/>
        </p:nvSpPr>
        <p:spPr>
          <a:xfrm flipH="1">
            <a:off x="4432346" y="4620611"/>
            <a:ext cx="2089873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4000" b="1" dirty="0">
                <a:solidFill>
                  <a:schemeClr val="tx1"/>
                </a:solidFill>
              </a:rPr>
              <a:t>عددًا سالبًا</a:t>
            </a:r>
            <a:endParaRPr lang="ar-SA" sz="6600" b="1" dirty="0">
              <a:solidFill>
                <a:schemeClr val="tx1"/>
              </a:solidFill>
            </a:endParaRPr>
          </a:p>
        </p:txBody>
      </p:sp>
      <p:sp>
        <p:nvSpPr>
          <p:cNvPr id="17" name="عنصر نائب للمحتوى 2">
            <a:extLst>
              <a:ext uri="{FF2B5EF4-FFF2-40B4-BE49-F238E27FC236}">
                <a16:creationId xmlns="" xmlns:a16="http://schemas.microsoft.com/office/drawing/2014/main" id="{95B10EED-81C5-487B-87D2-2A1FB8201D1E}"/>
              </a:ext>
            </a:extLst>
          </p:cNvPr>
          <p:cNvSpPr txBox="1">
            <a:spLocks/>
          </p:cNvSpPr>
          <p:nvPr/>
        </p:nvSpPr>
        <p:spPr>
          <a:xfrm flipH="1">
            <a:off x="3409222" y="3063732"/>
            <a:ext cx="677410" cy="67339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ar-BH" sz="5400" b="1" dirty="0">
                <a:solidFill>
                  <a:schemeClr val="bg1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1</a:t>
            </a:r>
            <a:endParaRPr lang="ar-SA" sz="8800" b="1" dirty="0">
              <a:solidFill>
                <a:schemeClr val="bg1"/>
              </a:solidFill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</p:txBody>
      </p:sp>
      <p:sp>
        <p:nvSpPr>
          <p:cNvPr id="18" name="عنصر نائب للمحتوى 2">
            <a:extLst>
              <a:ext uri="{FF2B5EF4-FFF2-40B4-BE49-F238E27FC236}">
                <a16:creationId xmlns="" xmlns:a16="http://schemas.microsoft.com/office/drawing/2014/main" id="{ED8BA6F8-EA71-4E34-8F76-CD2111ED89F0}"/>
              </a:ext>
            </a:extLst>
          </p:cNvPr>
          <p:cNvSpPr txBox="1">
            <a:spLocks/>
          </p:cNvSpPr>
          <p:nvPr/>
        </p:nvSpPr>
        <p:spPr>
          <a:xfrm flipH="1">
            <a:off x="3409222" y="4521461"/>
            <a:ext cx="677410" cy="673392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ar-BH" sz="5400" b="1" dirty="0">
                <a:solidFill>
                  <a:schemeClr val="bg1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0</a:t>
            </a:r>
            <a:endParaRPr lang="ar-SA" sz="8800" b="1" dirty="0">
              <a:solidFill>
                <a:schemeClr val="bg1"/>
              </a:solidFill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</p:txBody>
      </p:sp>
      <p:sp>
        <p:nvSpPr>
          <p:cNvPr id="19" name="عنصر نائب للمحتوى 2">
            <a:extLst>
              <a:ext uri="{FF2B5EF4-FFF2-40B4-BE49-F238E27FC236}">
                <a16:creationId xmlns="" xmlns:a16="http://schemas.microsoft.com/office/drawing/2014/main" id="{D8F35BA2-B22C-47DC-B093-91BA00E4311A}"/>
              </a:ext>
            </a:extLst>
          </p:cNvPr>
          <p:cNvSpPr txBox="1">
            <a:spLocks/>
          </p:cNvSpPr>
          <p:nvPr/>
        </p:nvSpPr>
        <p:spPr>
          <a:xfrm rot="16200000" flipH="1">
            <a:off x="-833403" y="2891464"/>
            <a:ext cx="3685641" cy="1017928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4000" b="1" dirty="0">
                <a:solidFill>
                  <a:schemeClr val="tx1"/>
                </a:solidFill>
              </a:rPr>
              <a:t>عدد الحلول الحقيقية</a:t>
            </a:r>
            <a:endParaRPr lang="ar-SA" sz="4000" b="1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6C2C30B-A34A-4461-8749-89BD3F0A0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12689" r="18892" b="8765"/>
          <a:stretch/>
        </p:blipFill>
        <p:spPr>
          <a:xfrm flipH="1">
            <a:off x="959399" y="1714018"/>
            <a:ext cx="2345635" cy="33395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3409222" y="1050439"/>
            <a:ext cx="5661211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r" rtl="1">
              <a:spcAft>
                <a:spcPts val="0"/>
              </a:spcAft>
            </a:pPr>
            <a:r>
              <a:rPr lang="ar-BH" sz="3600" dirty="0">
                <a:solidFill>
                  <a:schemeClr val="accent5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يمكن معرفة عدد حلول المعادلة التربيعية من خلال قيمة المميز لها</a:t>
            </a:r>
            <a:endParaRPr lang="en-US" sz="2800" dirty="0">
              <a:solidFill>
                <a:schemeClr val="accent5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18C4286A-3E28-44F5-BDBA-7AEFEC967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0234" y="557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2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75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5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35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2" grpId="0"/>
      <p:bldP spid="13" grpId="0"/>
      <p:bldP spid="16" grpId="0" animBg="1"/>
      <p:bldP spid="14" grpId="0"/>
      <p:bldP spid="15" grpId="0"/>
      <p:bldP spid="17" grpId="0" animBg="1"/>
      <p:bldP spid="18" grpId="0" animBg="1"/>
      <p:bldP spid="19" grpId="0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>
            <a:extLst>
              <a:ext uri="{FF2B5EF4-FFF2-40B4-BE49-F238E27FC236}">
                <a16:creationId xmlns="" xmlns:a16="http://schemas.microsoft.com/office/drawing/2014/main" id="{3321A27F-AC81-4CA8-B57C-CC5CFD173C32}"/>
              </a:ext>
            </a:extLst>
          </p:cNvPr>
          <p:cNvSpPr txBox="1">
            <a:spLocks/>
          </p:cNvSpPr>
          <p:nvPr/>
        </p:nvSpPr>
        <p:spPr>
          <a:xfrm flipH="1">
            <a:off x="1115190" y="534575"/>
            <a:ext cx="4583646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2س</a:t>
            </a:r>
            <a:r>
              <a:rPr lang="ar-SA" sz="4800" b="1" baseline="30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+ 3س - 8 =0</a:t>
            </a:r>
            <a:endParaRPr lang="ar-SA" sz="8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عنصر نائب للمحتوى 2">
            <a:extLst>
              <a:ext uri="{FF2B5EF4-FFF2-40B4-BE49-F238E27FC236}">
                <a16:creationId xmlns="" xmlns:a16="http://schemas.microsoft.com/office/drawing/2014/main" id="{BD1D51AF-3EDF-47F4-958F-A0EBCD68AA56}"/>
              </a:ext>
            </a:extLst>
          </p:cNvPr>
          <p:cNvSpPr txBox="1">
            <a:spLocks/>
          </p:cNvSpPr>
          <p:nvPr/>
        </p:nvSpPr>
        <p:spPr>
          <a:xfrm flipH="1">
            <a:off x="5800434" y="534575"/>
            <a:ext cx="4986835" cy="8542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91440" indent="-91440" algn="ctr" defTabSz="914400" rtl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000" b="1">
                <a:solidFill>
                  <a:srgbClr val="FF0000"/>
                </a:solidFill>
              </a:defRPr>
            </a:lvl1pPr>
            <a:lvl2pPr marL="38404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ar-BH" dirty="0"/>
              <a:t>مثال1 : حل المعادلة الآتية:</a:t>
            </a:r>
            <a:endParaRPr lang="en-US" dirty="0"/>
          </a:p>
          <a:p>
            <a:endParaRPr lang="ar-SA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00D41EF-3E60-4FC8-989F-4D24CF27A8E9}"/>
              </a:ext>
            </a:extLst>
          </p:cNvPr>
          <p:cNvGrpSpPr/>
          <p:nvPr/>
        </p:nvGrpSpPr>
        <p:grpSpPr>
          <a:xfrm>
            <a:off x="3233149" y="1689097"/>
            <a:ext cx="6006466" cy="1470827"/>
            <a:chOff x="325672" y="5981"/>
            <a:chExt cx="1819507" cy="643876"/>
          </a:xfrm>
        </p:grpSpPr>
        <p:sp>
          <p:nvSpPr>
            <p:cNvPr id="9" name="Text Box 1">
              <a:extLst>
                <a:ext uri="{FF2B5EF4-FFF2-40B4-BE49-F238E27FC236}">
                  <a16:creationId xmlns="" xmlns:a16="http://schemas.microsoft.com/office/drawing/2014/main" id="{B61B0225-B5A0-46E8-A91F-71C3309E6573}"/>
                </a:ext>
              </a:extLst>
            </p:cNvPr>
            <p:cNvSpPr txBox="1"/>
            <p:nvPr/>
          </p:nvSpPr>
          <p:spPr>
            <a:xfrm>
              <a:off x="325672" y="5981"/>
              <a:ext cx="1275912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- 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ب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±    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ب</a:t>
              </a:r>
              <a:r>
                <a:rPr lang="ar-BH" sz="4000" baseline="30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– 4 </a:t>
              </a:r>
              <a:r>
                <a:rPr lang="ar-BH" sz="40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أ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</a:t>
              </a:r>
              <a:r>
                <a:rPr lang="ar-BH" sz="4000" dirty="0">
                  <a:solidFill>
                    <a:srgbClr val="00FF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جـ</a:t>
              </a:r>
              <a:endParaRPr lang="en-US" sz="3600" dirty="0">
                <a:solidFill>
                  <a:srgbClr val="00FF00"/>
                </a:solidFill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="" xmlns:a16="http://schemas.microsoft.com/office/drawing/2014/main" id="{1B69BC81-162D-4801-A0C5-C7EE3BBB2859}"/>
                </a:ext>
              </a:extLst>
            </p:cNvPr>
            <p:cNvSpPr txBox="1"/>
            <p:nvPr/>
          </p:nvSpPr>
          <p:spPr>
            <a:xfrm>
              <a:off x="669367" y="291269"/>
              <a:ext cx="400312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 </a:t>
              </a:r>
              <a:r>
                <a:rPr lang="ar-BH" sz="40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أ</a:t>
              </a:r>
              <a:endParaRPr lang="en-US" sz="36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FF19ECB4-0544-46FC-8758-4B8C5DF98F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4670" y="291269"/>
              <a:ext cx="122097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 Box 4">
              <a:extLst>
                <a:ext uri="{FF2B5EF4-FFF2-40B4-BE49-F238E27FC236}">
                  <a16:creationId xmlns="" xmlns:a16="http://schemas.microsoft.com/office/drawing/2014/main" id="{C05C076E-AC31-4772-9272-9AA24E88F0C6}"/>
                </a:ext>
              </a:extLst>
            </p:cNvPr>
            <p:cNvSpPr txBox="1"/>
            <p:nvPr/>
          </p:nvSpPr>
          <p:spPr>
            <a:xfrm>
              <a:off x="1470212" y="83666"/>
              <a:ext cx="674967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360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00F12C6-E5F8-43CA-9B5B-71AE97054D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670" y="31463"/>
              <a:ext cx="644132" cy="220980"/>
            </a:xfrm>
            <a:custGeom>
              <a:avLst/>
              <a:gdLst>
                <a:gd name="connsiteX0" fmla="*/ 3125694 w 3125694"/>
                <a:gd name="connsiteY0" fmla="*/ 508000 h 980141"/>
                <a:gd name="connsiteX1" fmla="*/ 3042024 w 3125694"/>
                <a:gd name="connsiteY1" fmla="*/ 448235 h 980141"/>
                <a:gd name="connsiteX2" fmla="*/ 2892612 w 3125694"/>
                <a:gd name="connsiteY2" fmla="*/ 980141 h 980141"/>
                <a:gd name="connsiteX3" fmla="*/ 2796988 w 3125694"/>
                <a:gd name="connsiteY3" fmla="*/ 0 h 980141"/>
                <a:gd name="connsiteX4" fmla="*/ 0 w 3125694"/>
                <a:gd name="connsiteY4" fmla="*/ 17930 h 980141"/>
                <a:gd name="connsiteX0" fmla="*/ 4101909 w 4101909"/>
                <a:gd name="connsiteY0" fmla="*/ 508000 h 980141"/>
                <a:gd name="connsiteX1" fmla="*/ 4018239 w 4101909"/>
                <a:gd name="connsiteY1" fmla="*/ 448235 h 980141"/>
                <a:gd name="connsiteX2" fmla="*/ 3868827 w 4101909"/>
                <a:gd name="connsiteY2" fmla="*/ 980141 h 980141"/>
                <a:gd name="connsiteX3" fmla="*/ 3773203 w 4101909"/>
                <a:gd name="connsiteY3" fmla="*/ 0 h 980141"/>
                <a:gd name="connsiteX4" fmla="*/ 0 w 4101909"/>
                <a:gd name="connsiteY4" fmla="*/ 0 h 980141"/>
                <a:gd name="connsiteX0" fmla="*/ 2843626 w 2843626"/>
                <a:gd name="connsiteY0" fmla="*/ 508000 h 980141"/>
                <a:gd name="connsiteX1" fmla="*/ 2759956 w 2843626"/>
                <a:gd name="connsiteY1" fmla="*/ 448235 h 980141"/>
                <a:gd name="connsiteX2" fmla="*/ 2610544 w 2843626"/>
                <a:gd name="connsiteY2" fmla="*/ 980141 h 980141"/>
                <a:gd name="connsiteX3" fmla="*/ 2514920 w 2843626"/>
                <a:gd name="connsiteY3" fmla="*/ 0 h 980141"/>
                <a:gd name="connsiteX4" fmla="*/ 0 w 2843626"/>
                <a:gd name="connsiteY4" fmla="*/ 0 h 98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3626" h="980141">
                  <a:moveTo>
                    <a:pt x="2843626" y="508000"/>
                  </a:moveTo>
                  <a:lnTo>
                    <a:pt x="2759956" y="448235"/>
                  </a:lnTo>
                  <a:lnTo>
                    <a:pt x="2610544" y="980141"/>
                  </a:lnTo>
                  <a:lnTo>
                    <a:pt x="251492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en-US" sz="5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="" xmlns:a16="http://schemas.microsoft.com/office/drawing/2014/main" id="{A7456035-9AF2-4C59-8F9F-E58AAB679925}"/>
              </a:ext>
            </a:extLst>
          </p:cNvPr>
          <p:cNvSpPr/>
          <p:nvPr/>
        </p:nvSpPr>
        <p:spPr>
          <a:xfrm>
            <a:off x="5347855" y="534575"/>
            <a:ext cx="350981" cy="6199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48C20B6-1351-4C02-B63D-D6C430737AF7}"/>
              </a:ext>
            </a:extLst>
          </p:cNvPr>
          <p:cNvSpPr txBox="1"/>
          <p:nvPr/>
        </p:nvSpPr>
        <p:spPr>
          <a:xfrm>
            <a:off x="5397789" y="1162531"/>
            <a:ext cx="45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أ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46FF30D-2F9C-4804-9142-E1C0C704E82A}"/>
              </a:ext>
            </a:extLst>
          </p:cNvPr>
          <p:cNvSpPr/>
          <p:nvPr/>
        </p:nvSpPr>
        <p:spPr>
          <a:xfrm>
            <a:off x="3993290" y="523012"/>
            <a:ext cx="621136" cy="61997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77269A9-AB97-48A5-B0D1-F967F3BDCA00}"/>
              </a:ext>
            </a:extLst>
          </p:cNvPr>
          <p:cNvSpPr txBox="1"/>
          <p:nvPr/>
        </p:nvSpPr>
        <p:spPr>
          <a:xfrm>
            <a:off x="4282500" y="960908"/>
            <a:ext cx="45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ب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41016EB-9633-43BB-837A-1C4FA099D63A}"/>
              </a:ext>
            </a:extLst>
          </p:cNvPr>
          <p:cNvSpPr/>
          <p:nvPr/>
        </p:nvSpPr>
        <p:spPr>
          <a:xfrm>
            <a:off x="2893302" y="571606"/>
            <a:ext cx="606514" cy="61997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B5E55F7-DEC7-4EB6-A5DE-FF44E31E5A14}"/>
              </a:ext>
            </a:extLst>
          </p:cNvPr>
          <p:cNvSpPr txBox="1"/>
          <p:nvPr/>
        </p:nvSpPr>
        <p:spPr>
          <a:xfrm>
            <a:off x="3002562" y="1007506"/>
            <a:ext cx="65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dirty="0">
                <a:solidFill>
                  <a:srgbClr val="00FF00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جـ</a:t>
            </a:r>
            <a:endParaRPr lang="en-US" sz="3600" dirty="0">
              <a:solidFill>
                <a:srgbClr val="00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F83DF76-6444-40A3-9196-12DBB0E9087F}"/>
              </a:ext>
            </a:extLst>
          </p:cNvPr>
          <p:cNvGrpSpPr/>
          <p:nvPr/>
        </p:nvGrpSpPr>
        <p:grpSpPr>
          <a:xfrm>
            <a:off x="2347012" y="2909324"/>
            <a:ext cx="6566959" cy="1517004"/>
            <a:chOff x="80250" y="-13786"/>
            <a:chExt cx="1989294" cy="664091"/>
          </a:xfrm>
        </p:grpSpPr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4ECBE63-6B20-45FF-9BB8-9FE70E4E2F83}"/>
                </a:ext>
              </a:extLst>
            </p:cNvPr>
            <p:cNvSpPr txBox="1"/>
            <p:nvPr/>
          </p:nvSpPr>
          <p:spPr>
            <a:xfrm>
              <a:off x="80250" y="-13786"/>
              <a:ext cx="1663676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-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3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±  (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3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)</a:t>
              </a:r>
              <a:r>
                <a:rPr lang="ar-BH" sz="4000" baseline="30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– 4 (</a:t>
              </a:r>
              <a:r>
                <a:rPr lang="ar-BH" sz="40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) (</a:t>
              </a:r>
              <a:r>
                <a:rPr lang="ar-BH" sz="4000" dirty="0">
                  <a:solidFill>
                    <a:srgbClr val="00FF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-8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)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21" name="Text Box 2">
              <a:extLst>
                <a:ext uri="{FF2B5EF4-FFF2-40B4-BE49-F238E27FC236}">
                  <a16:creationId xmlns="" xmlns:a16="http://schemas.microsoft.com/office/drawing/2014/main" id="{E802AA3F-F2B0-4123-A9B5-8C4DF19FDFF5}"/>
                </a:ext>
              </a:extLst>
            </p:cNvPr>
            <p:cNvSpPr txBox="1"/>
            <p:nvPr/>
          </p:nvSpPr>
          <p:spPr>
            <a:xfrm>
              <a:off x="726065" y="291717"/>
              <a:ext cx="400312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 (</a:t>
              </a:r>
              <a:r>
                <a:rPr lang="ar-BH" sz="40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)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892F8136-6221-4748-8E9B-7B536F3084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735" y="298823"/>
              <a:ext cx="1349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 Box 4">
              <a:extLst>
                <a:ext uri="{FF2B5EF4-FFF2-40B4-BE49-F238E27FC236}">
                  <a16:creationId xmlns="" xmlns:a16="http://schemas.microsoft.com/office/drawing/2014/main" id="{039FD72E-4DBA-47BD-AD0F-30FDC84D4F85}"/>
                </a:ext>
              </a:extLst>
            </p:cNvPr>
            <p:cNvSpPr txBox="1"/>
            <p:nvPr/>
          </p:nvSpPr>
          <p:spPr>
            <a:xfrm>
              <a:off x="1591280" y="87631"/>
              <a:ext cx="478264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BBAF6EB4-E72A-4EDF-824D-EF56D8048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115" y="24457"/>
              <a:ext cx="895744" cy="243078"/>
            </a:xfrm>
            <a:custGeom>
              <a:avLst/>
              <a:gdLst>
                <a:gd name="connsiteX0" fmla="*/ 3125694 w 3125694"/>
                <a:gd name="connsiteY0" fmla="*/ 508000 h 980141"/>
                <a:gd name="connsiteX1" fmla="*/ 3042024 w 3125694"/>
                <a:gd name="connsiteY1" fmla="*/ 448235 h 980141"/>
                <a:gd name="connsiteX2" fmla="*/ 2892612 w 3125694"/>
                <a:gd name="connsiteY2" fmla="*/ 980141 h 980141"/>
                <a:gd name="connsiteX3" fmla="*/ 2796988 w 3125694"/>
                <a:gd name="connsiteY3" fmla="*/ 0 h 980141"/>
                <a:gd name="connsiteX4" fmla="*/ 0 w 3125694"/>
                <a:gd name="connsiteY4" fmla="*/ 17930 h 980141"/>
                <a:gd name="connsiteX0" fmla="*/ 4101909 w 4101909"/>
                <a:gd name="connsiteY0" fmla="*/ 508000 h 980141"/>
                <a:gd name="connsiteX1" fmla="*/ 4018239 w 4101909"/>
                <a:gd name="connsiteY1" fmla="*/ 448235 h 980141"/>
                <a:gd name="connsiteX2" fmla="*/ 3868827 w 4101909"/>
                <a:gd name="connsiteY2" fmla="*/ 980141 h 980141"/>
                <a:gd name="connsiteX3" fmla="*/ 3773203 w 4101909"/>
                <a:gd name="connsiteY3" fmla="*/ 0 h 980141"/>
                <a:gd name="connsiteX4" fmla="*/ 0 w 4101909"/>
                <a:gd name="connsiteY4" fmla="*/ 0 h 980141"/>
                <a:gd name="connsiteX0" fmla="*/ 2932309 w 2932309"/>
                <a:gd name="connsiteY0" fmla="*/ 508000 h 980141"/>
                <a:gd name="connsiteX1" fmla="*/ 2848639 w 2932309"/>
                <a:gd name="connsiteY1" fmla="*/ 448235 h 980141"/>
                <a:gd name="connsiteX2" fmla="*/ 2699227 w 2932309"/>
                <a:gd name="connsiteY2" fmla="*/ 980141 h 980141"/>
                <a:gd name="connsiteX3" fmla="*/ 2603603 w 2932309"/>
                <a:gd name="connsiteY3" fmla="*/ 0 h 980141"/>
                <a:gd name="connsiteX4" fmla="*/ 0 w 2932309"/>
                <a:gd name="connsiteY4" fmla="*/ 0 h 98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309" h="980141">
                  <a:moveTo>
                    <a:pt x="2932309" y="508000"/>
                  </a:moveTo>
                  <a:lnTo>
                    <a:pt x="2848639" y="448235"/>
                  </a:lnTo>
                  <a:lnTo>
                    <a:pt x="2699227" y="980141"/>
                  </a:lnTo>
                  <a:lnTo>
                    <a:pt x="2603603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en-US" sz="5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CDF66B0-E971-415B-A0ED-DE9E48C94512}"/>
              </a:ext>
            </a:extLst>
          </p:cNvPr>
          <p:cNvGrpSpPr/>
          <p:nvPr/>
        </p:nvGrpSpPr>
        <p:grpSpPr>
          <a:xfrm>
            <a:off x="6466482" y="4576073"/>
            <a:ext cx="4818950" cy="1388113"/>
            <a:chOff x="511099" y="-13786"/>
            <a:chExt cx="1459779" cy="607667"/>
          </a:xfrm>
        </p:grpSpPr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667BA2A-5B1E-4494-A5BD-590BE883E812}"/>
                </a:ext>
              </a:extLst>
            </p:cNvPr>
            <p:cNvSpPr txBox="1"/>
            <p:nvPr/>
          </p:nvSpPr>
          <p:spPr>
            <a:xfrm>
              <a:off x="562600" y="-13786"/>
              <a:ext cx="1181326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- 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3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±  9+ 64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27" name="Text Box 2">
              <a:extLst>
                <a:ext uri="{FF2B5EF4-FFF2-40B4-BE49-F238E27FC236}">
                  <a16:creationId xmlns="" xmlns:a16="http://schemas.microsoft.com/office/drawing/2014/main" id="{E95CA138-A350-44FB-94A8-7174705A8481}"/>
                </a:ext>
              </a:extLst>
            </p:cNvPr>
            <p:cNvSpPr txBox="1"/>
            <p:nvPr/>
          </p:nvSpPr>
          <p:spPr>
            <a:xfrm>
              <a:off x="1021458" y="293305"/>
              <a:ext cx="331084" cy="30057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33F1796F-12B5-4DAC-89A0-B35E0F2AF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099" y="298823"/>
              <a:ext cx="108454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 Box 4">
              <a:extLst>
                <a:ext uri="{FF2B5EF4-FFF2-40B4-BE49-F238E27FC236}">
                  <a16:creationId xmlns="" xmlns:a16="http://schemas.microsoft.com/office/drawing/2014/main" id="{9503B7A3-4FB8-4557-8CFC-E373C83F0BFB}"/>
                </a:ext>
              </a:extLst>
            </p:cNvPr>
            <p:cNvSpPr txBox="1"/>
            <p:nvPr/>
          </p:nvSpPr>
          <p:spPr>
            <a:xfrm>
              <a:off x="1470212" y="83666"/>
              <a:ext cx="500666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E50C517C-4FFE-4CBF-AC98-FBFA50773D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949" y="24457"/>
              <a:ext cx="464911" cy="243078"/>
            </a:xfrm>
            <a:custGeom>
              <a:avLst/>
              <a:gdLst>
                <a:gd name="connsiteX0" fmla="*/ 3125694 w 3125694"/>
                <a:gd name="connsiteY0" fmla="*/ 508000 h 980141"/>
                <a:gd name="connsiteX1" fmla="*/ 3042024 w 3125694"/>
                <a:gd name="connsiteY1" fmla="*/ 448235 h 980141"/>
                <a:gd name="connsiteX2" fmla="*/ 2892612 w 3125694"/>
                <a:gd name="connsiteY2" fmla="*/ 980141 h 980141"/>
                <a:gd name="connsiteX3" fmla="*/ 2796988 w 3125694"/>
                <a:gd name="connsiteY3" fmla="*/ 0 h 980141"/>
                <a:gd name="connsiteX4" fmla="*/ 0 w 3125694"/>
                <a:gd name="connsiteY4" fmla="*/ 17930 h 980141"/>
                <a:gd name="connsiteX0" fmla="*/ 4101909 w 4101909"/>
                <a:gd name="connsiteY0" fmla="*/ 508000 h 980141"/>
                <a:gd name="connsiteX1" fmla="*/ 4018239 w 4101909"/>
                <a:gd name="connsiteY1" fmla="*/ 448235 h 980141"/>
                <a:gd name="connsiteX2" fmla="*/ 3868827 w 4101909"/>
                <a:gd name="connsiteY2" fmla="*/ 980141 h 980141"/>
                <a:gd name="connsiteX3" fmla="*/ 3773203 w 4101909"/>
                <a:gd name="connsiteY3" fmla="*/ 0 h 980141"/>
                <a:gd name="connsiteX4" fmla="*/ 0 w 4101909"/>
                <a:gd name="connsiteY4" fmla="*/ 0 h 980141"/>
                <a:gd name="connsiteX0" fmla="*/ 2717481 w 2717481"/>
                <a:gd name="connsiteY0" fmla="*/ 508000 h 980141"/>
                <a:gd name="connsiteX1" fmla="*/ 2633811 w 2717481"/>
                <a:gd name="connsiteY1" fmla="*/ 448235 h 980141"/>
                <a:gd name="connsiteX2" fmla="*/ 2484399 w 2717481"/>
                <a:gd name="connsiteY2" fmla="*/ 980141 h 980141"/>
                <a:gd name="connsiteX3" fmla="*/ 2388775 w 2717481"/>
                <a:gd name="connsiteY3" fmla="*/ 0 h 980141"/>
                <a:gd name="connsiteX4" fmla="*/ 0 w 2717481"/>
                <a:gd name="connsiteY4" fmla="*/ 0 h 98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7481" h="980141">
                  <a:moveTo>
                    <a:pt x="2717481" y="508000"/>
                  </a:moveTo>
                  <a:lnTo>
                    <a:pt x="2633811" y="448235"/>
                  </a:lnTo>
                  <a:lnTo>
                    <a:pt x="2484399" y="980141"/>
                  </a:lnTo>
                  <a:lnTo>
                    <a:pt x="238877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en-US" sz="5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F824667-802A-41D5-9729-ADCB30519C7D}"/>
              </a:ext>
            </a:extLst>
          </p:cNvPr>
          <p:cNvGrpSpPr/>
          <p:nvPr/>
        </p:nvGrpSpPr>
        <p:grpSpPr>
          <a:xfrm>
            <a:off x="723333" y="4645693"/>
            <a:ext cx="3863179" cy="1315434"/>
            <a:chOff x="862423" y="-33552"/>
            <a:chExt cx="1170253" cy="575851"/>
          </a:xfrm>
        </p:grpSpPr>
        <p:sp>
          <p:nvSpPr>
            <p:cNvPr id="33" name="Text Box 1">
              <a:extLst>
                <a:ext uri="{FF2B5EF4-FFF2-40B4-BE49-F238E27FC236}">
                  <a16:creationId xmlns="" xmlns:a16="http://schemas.microsoft.com/office/drawing/2014/main" id="{E320FA66-7293-4A26-8F00-523FF990FCB5}"/>
                </a:ext>
              </a:extLst>
            </p:cNvPr>
            <p:cNvSpPr txBox="1"/>
            <p:nvPr/>
          </p:nvSpPr>
          <p:spPr>
            <a:xfrm>
              <a:off x="862423" y="-13786"/>
              <a:ext cx="809534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-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3   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±  </a:t>
              </a:r>
              <a:r>
                <a:rPr lang="ar-BH" sz="4000" dirty="0" smtClean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73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34" name="Text Box 2">
              <a:extLst>
                <a:ext uri="{FF2B5EF4-FFF2-40B4-BE49-F238E27FC236}">
                  <a16:creationId xmlns="" xmlns:a16="http://schemas.microsoft.com/office/drawing/2014/main" id="{6A174765-26DE-4497-B2FE-31B6EC22807B}"/>
                </a:ext>
              </a:extLst>
            </p:cNvPr>
            <p:cNvSpPr txBox="1"/>
            <p:nvPr/>
          </p:nvSpPr>
          <p:spPr>
            <a:xfrm>
              <a:off x="1153811" y="241723"/>
              <a:ext cx="331084" cy="30057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CD83F5CA-43AF-452E-A5A6-913A65410F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1866" y="252415"/>
              <a:ext cx="71997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 Box 4">
              <a:extLst>
                <a:ext uri="{FF2B5EF4-FFF2-40B4-BE49-F238E27FC236}">
                  <a16:creationId xmlns="" xmlns:a16="http://schemas.microsoft.com/office/drawing/2014/main" id="{AB584A4D-E899-4B1D-A9E0-A78C74D231D3}"/>
                </a:ext>
              </a:extLst>
            </p:cNvPr>
            <p:cNvSpPr txBox="1"/>
            <p:nvPr/>
          </p:nvSpPr>
          <p:spPr>
            <a:xfrm>
              <a:off x="1638233" y="75107"/>
              <a:ext cx="394443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639EA3DD-E080-43D5-8E84-8EC9644901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184" y="-33552"/>
              <a:ext cx="307254" cy="243078"/>
            </a:xfrm>
            <a:custGeom>
              <a:avLst/>
              <a:gdLst>
                <a:gd name="connsiteX0" fmla="*/ 3125694 w 3125694"/>
                <a:gd name="connsiteY0" fmla="*/ 508000 h 980141"/>
                <a:gd name="connsiteX1" fmla="*/ 3042024 w 3125694"/>
                <a:gd name="connsiteY1" fmla="*/ 448235 h 980141"/>
                <a:gd name="connsiteX2" fmla="*/ 2892612 w 3125694"/>
                <a:gd name="connsiteY2" fmla="*/ 980141 h 980141"/>
                <a:gd name="connsiteX3" fmla="*/ 2796988 w 3125694"/>
                <a:gd name="connsiteY3" fmla="*/ 0 h 980141"/>
                <a:gd name="connsiteX4" fmla="*/ 0 w 3125694"/>
                <a:gd name="connsiteY4" fmla="*/ 17930 h 980141"/>
                <a:gd name="connsiteX0" fmla="*/ 4101909 w 4101909"/>
                <a:gd name="connsiteY0" fmla="*/ 508000 h 980141"/>
                <a:gd name="connsiteX1" fmla="*/ 4018239 w 4101909"/>
                <a:gd name="connsiteY1" fmla="*/ 448235 h 980141"/>
                <a:gd name="connsiteX2" fmla="*/ 3868827 w 4101909"/>
                <a:gd name="connsiteY2" fmla="*/ 980141 h 980141"/>
                <a:gd name="connsiteX3" fmla="*/ 3773203 w 4101909"/>
                <a:gd name="connsiteY3" fmla="*/ 0 h 980141"/>
                <a:gd name="connsiteX4" fmla="*/ 0 w 4101909"/>
                <a:gd name="connsiteY4" fmla="*/ 0 h 980141"/>
                <a:gd name="connsiteX0" fmla="*/ 1795951 w 1795951"/>
                <a:gd name="connsiteY0" fmla="*/ 508000 h 980141"/>
                <a:gd name="connsiteX1" fmla="*/ 1712281 w 1795951"/>
                <a:gd name="connsiteY1" fmla="*/ 448235 h 980141"/>
                <a:gd name="connsiteX2" fmla="*/ 1562869 w 1795951"/>
                <a:gd name="connsiteY2" fmla="*/ 980141 h 980141"/>
                <a:gd name="connsiteX3" fmla="*/ 1467245 w 1795951"/>
                <a:gd name="connsiteY3" fmla="*/ 0 h 980141"/>
                <a:gd name="connsiteX4" fmla="*/ 0 w 1795951"/>
                <a:gd name="connsiteY4" fmla="*/ 0 h 98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951" h="980141">
                  <a:moveTo>
                    <a:pt x="1795951" y="508000"/>
                  </a:moveTo>
                  <a:lnTo>
                    <a:pt x="1712281" y="448235"/>
                  </a:lnTo>
                  <a:lnTo>
                    <a:pt x="1562869" y="980141"/>
                  </a:lnTo>
                  <a:lnTo>
                    <a:pt x="146724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en-US" sz="5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8" name="Freeform: Shape 20">
            <a:extLst>
              <a:ext uri="{FF2B5EF4-FFF2-40B4-BE49-F238E27FC236}">
                <a16:creationId xmlns="" xmlns:a16="http://schemas.microsoft.com/office/drawing/2014/main" id="{241D6CF8-CA14-4881-AC5C-527E8F29D466}"/>
              </a:ext>
            </a:extLst>
          </p:cNvPr>
          <p:cNvSpPr/>
          <p:nvPr/>
        </p:nvSpPr>
        <p:spPr>
          <a:xfrm>
            <a:off x="5397788" y="4925242"/>
            <a:ext cx="1840863" cy="1177139"/>
          </a:xfrm>
          <a:custGeom>
            <a:avLst/>
            <a:gdLst>
              <a:gd name="connsiteX0" fmla="*/ 1510112 w 1510112"/>
              <a:gd name="connsiteY0" fmla="*/ 3040 h 1177139"/>
              <a:gd name="connsiteX1" fmla="*/ 781243 w 1510112"/>
              <a:gd name="connsiteY1" fmla="*/ 109057 h 1177139"/>
              <a:gd name="connsiteX2" fmla="*/ 1125799 w 1510112"/>
              <a:gd name="connsiteY2" fmla="*/ 718657 h 1177139"/>
              <a:gd name="connsiteX3" fmla="*/ 131886 w 1510112"/>
              <a:gd name="connsiteY3" fmla="*/ 1116222 h 1177139"/>
              <a:gd name="connsiteX4" fmla="*/ 39121 w 1510112"/>
              <a:gd name="connsiteY4" fmla="*/ 1169231 h 117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112" h="1177139">
                <a:moveTo>
                  <a:pt x="1510112" y="3040"/>
                </a:moveTo>
                <a:cubicBezTo>
                  <a:pt x="1177703" y="-3586"/>
                  <a:pt x="845295" y="-10212"/>
                  <a:pt x="781243" y="109057"/>
                </a:cubicBezTo>
                <a:cubicBezTo>
                  <a:pt x="717191" y="228326"/>
                  <a:pt x="1234025" y="550796"/>
                  <a:pt x="1125799" y="718657"/>
                </a:cubicBezTo>
                <a:cubicBezTo>
                  <a:pt x="1017573" y="886518"/>
                  <a:pt x="312999" y="1041126"/>
                  <a:pt x="131886" y="1116222"/>
                </a:cubicBezTo>
                <a:cubicBezTo>
                  <a:pt x="-49227" y="1191318"/>
                  <a:pt x="-5053" y="1180274"/>
                  <a:pt x="39121" y="1169231"/>
                </a:cubicBezTo>
              </a:path>
            </a:pathLst>
          </a:custGeom>
          <a:ln w="28575"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="" xmlns:a16="http://schemas.microsoft.com/office/drawing/2014/main" id="{6CDA69D8-06BB-4EEF-9A81-3828076EC5F8}"/>
              </a:ext>
            </a:extLst>
          </p:cNvPr>
          <p:cNvSpPr txBox="1"/>
          <p:nvPr/>
        </p:nvSpPr>
        <p:spPr>
          <a:xfrm>
            <a:off x="4282500" y="5817046"/>
            <a:ext cx="1528199" cy="8237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8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73</a:t>
            </a:r>
            <a:endParaRPr lang="en-US" sz="4400" dirty="0"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BA38E28B-3058-4989-BEE0-56A6C2EAA637}"/>
              </a:ext>
            </a:extLst>
          </p:cNvPr>
          <p:cNvSpPr/>
          <p:nvPr/>
        </p:nvSpPr>
        <p:spPr>
          <a:xfrm>
            <a:off x="7362607" y="4715562"/>
            <a:ext cx="1168384" cy="478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9408605" y="1782138"/>
            <a:ext cx="2488281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نوجد قيم كلًا من أ ، ب ، جـ 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3331498" y="1779254"/>
            <a:ext cx="566670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نكتب القانون العام لحل معادلة تربيعية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3331614" y="2684998"/>
            <a:ext cx="566670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rtl="1">
              <a:spcAft>
                <a:spcPts val="0"/>
              </a:spcAft>
            </a:pP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نعوض عن قيم كلًا من أ ، ب ، جـ 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26CE893E-C04D-41BE-91E4-237A96B841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08.93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2610" y="3973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9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7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4" grpId="0"/>
      <p:bldP spid="15" grpId="0" animBg="1"/>
      <p:bldP spid="16" grpId="0"/>
      <p:bldP spid="17" grpId="0" animBg="1"/>
      <p:bldP spid="18" grpId="0"/>
      <p:bldP spid="38" grpId="0" animBg="1"/>
      <p:bldP spid="39" grpId="0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>
            <a:extLst>
              <a:ext uri="{FF2B5EF4-FFF2-40B4-BE49-F238E27FC236}">
                <a16:creationId xmlns="" xmlns:a16="http://schemas.microsoft.com/office/drawing/2014/main" id="{3321A27F-AC81-4CA8-B57C-CC5CFD173C32}"/>
              </a:ext>
            </a:extLst>
          </p:cNvPr>
          <p:cNvSpPr txBox="1">
            <a:spLocks/>
          </p:cNvSpPr>
          <p:nvPr/>
        </p:nvSpPr>
        <p:spPr>
          <a:xfrm flipH="1">
            <a:off x="3405808" y="2080460"/>
            <a:ext cx="5855286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SA" sz="6000" b="1" dirty="0">
                <a:solidFill>
                  <a:schemeClr val="bg1">
                    <a:lumMod val="6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SA" sz="6000" b="1" baseline="30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ar-BH" sz="6000" b="1" dirty="0">
                <a:solidFill>
                  <a:schemeClr val="bg1">
                    <a:lumMod val="6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A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 =</a:t>
            </a:r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6000" b="1" dirty="0">
                <a:solidFill>
                  <a:schemeClr val="bg1">
                    <a:lumMod val="6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-2</a:t>
            </a:r>
            <a:endParaRPr lang="ar-SA" sz="9600" b="1" dirty="0">
              <a:solidFill>
                <a:schemeClr val="bg1">
                  <a:lumMod val="6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="" xmlns:a16="http://schemas.microsoft.com/office/drawing/2014/main" id="{674F1140-8010-4A7F-817A-996319EF2BC0}"/>
              </a:ext>
            </a:extLst>
          </p:cNvPr>
          <p:cNvSpPr txBox="1">
            <a:spLocks/>
          </p:cNvSpPr>
          <p:nvPr/>
        </p:nvSpPr>
        <p:spPr>
          <a:xfrm flipH="1">
            <a:off x="6956303" y="3730657"/>
            <a:ext cx="1363884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 = </a:t>
            </a:r>
            <a:endParaRPr lang="ar-SA" sz="9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عنصر نائب للمحتوى 2">
            <a:extLst>
              <a:ext uri="{FF2B5EF4-FFF2-40B4-BE49-F238E27FC236}">
                <a16:creationId xmlns="" xmlns:a16="http://schemas.microsoft.com/office/drawing/2014/main" id="{9D38A34E-1AAE-4CBF-B369-E877009BB88C}"/>
              </a:ext>
            </a:extLst>
          </p:cNvPr>
          <p:cNvSpPr txBox="1">
            <a:spLocks/>
          </p:cNvSpPr>
          <p:nvPr/>
        </p:nvSpPr>
        <p:spPr>
          <a:xfrm flipH="1">
            <a:off x="10085992" y="3730657"/>
            <a:ext cx="1031493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 = </a:t>
            </a:r>
            <a:endParaRPr lang="ar-SA" sz="9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عنصر نائب للمحتوى 2">
            <a:extLst>
              <a:ext uri="{FF2B5EF4-FFF2-40B4-BE49-F238E27FC236}">
                <a16:creationId xmlns="" xmlns:a16="http://schemas.microsoft.com/office/drawing/2014/main" id="{FEEBEA39-C5D0-4E8D-9F91-5E68D72A2E45}"/>
              </a:ext>
            </a:extLst>
          </p:cNvPr>
          <p:cNvSpPr txBox="1">
            <a:spLocks/>
          </p:cNvSpPr>
          <p:nvPr/>
        </p:nvSpPr>
        <p:spPr>
          <a:xfrm flipH="1">
            <a:off x="3805310" y="3730657"/>
            <a:ext cx="1416893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جـ = </a:t>
            </a:r>
            <a:endParaRPr lang="ar-SA" sz="9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="" xmlns:a16="http://schemas.microsoft.com/office/drawing/2014/main" id="{F949E115-4DD6-41EB-9748-4DF91B2C554D}"/>
              </a:ext>
            </a:extLst>
          </p:cNvPr>
          <p:cNvSpPr txBox="1">
            <a:spLocks/>
          </p:cNvSpPr>
          <p:nvPr/>
        </p:nvSpPr>
        <p:spPr>
          <a:xfrm flipH="1">
            <a:off x="8229601" y="2080460"/>
            <a:ext cx="1031493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ar-SA" sz="9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عنصر نائب للمحتوى 2">
            <a:extLst>
              <a:ext uri="{FF2B5EF4-FFF2-40B4-BE49-F238E27FC236}">
                <a16:creationId xmlns="" xmlns:a16="http://schemas.microsoft.com/office/drawing/2014/main" id="{2B8CB876-0EFF-403F-B849-7571CFC2E993}"/>
              </a:ext>
            </a:extLst>
          </p:cNvPr>
          <p:cNvSpPr txBox="1">
            <a:spLocks/>
          </p:cNvSpPr>
          <p:nvPr/>
        </p:nvSpPr>
        <p:spPr>
          <a:xfrm flipH="1">
            <a:off x="6545061" y="2080460"/>
            <a:ext cx="1031493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6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endParaRPr lang="ar-SA" sz="9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عنصر نائب للمحتوى 2">
            <a:extLst>
              <a:ext uri="{FF2B5EF4-FFF2-40B4-BE49-F238E27FC236}">
                <a16:creationId xmlns="" xmlns:a16="http://schemas.microsoft.com/office/drawing/2014/main" id="{2B2B2458-03FB-4EAC-BA42-E9AFC3F8C0FE}"/>
              </a:ext>
            </a:extLst>
          </p:cNvPr>
          <p:cNvSpPr txBox="1">
            <a:spLocks/>
          </p:cNvSpPr>
          <p:nvPr/>
        </p:nvSpPr>
        <p:spPr>
          <a:xfrm flipH="1">
            <a:off x="5085276" y="2080460"/>
            <a:ext cx="1031493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60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-2</a:t>
            </a:r>
            <a:endParaRPr lang="ar-SA" sz="96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عنصر نائب للمحتوى 2">
            <a:extLst>
              <a:ext uri="{FF2B5EF4-FFF2-40B4-BE49-F238E27FC236}">
                <a16:creationId xmlns="" xmlns:a16="http://schemas.microsoft.com/office/drawing/2014/main" id="{8913383A-168A-4D9E-861A-4A35B29EBA06}"/>
              </a:ext>
            </a:extLst>
          </p:cNvPr>
          <p:cNvSpPr txBox="1">
            <a:spLocks/>
          </p:cNvSpPr>
          <p:nvPr/>
        </p:nvSpPr>
        <p:spPr>
          <a:xfrm flipH="1">
            <a:off x="6956303" y="5130154"/>
            <a:ext cx="4229220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هذا صحيح؟</a:t>
            </a:r>
            <a:endParaRPr lang="ar-SA" sz="9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عنصر نائب للمحتوى 2">
            <a:extLst>
              <a:ext uri="{FF2B5EF4-FFF2-40B4-BE49-F238E27FC236}">
                <a16:creationId xmlns="" xmlns:a16="http://schemas.microsoft.com/office/drawing/2014/main" id="{EC8E7ED8-E4B4-45F0-A5E7-0994BD7D0A81}"/>
              </a:ext>
            </a:extLst>
          </p:cNvPr>
          <p:cNvSpPr txBox="1">
            <a:spLocks/>
          </p:cNvSpPr>
          <p:nvPr/>
        </p:nvSpPr>
        <p:spPr>
          <a:xfrm flipH="1">
            <a:off x="1540875" y="453230"/>
            <a:ext cx="8898382" cy="8542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91440" indent="-91440" algn="ctr" defTabSz="914400" rtl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000" b="1">
                <a:solidFill>
                  <a:srgbClr val="FF0000"/>
                </a:solidFill>
              </a:defRPr>
            </a:lvl1pPr>
            <a:lvl2pPr marL="38404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algn="r" defTabSz="914400" rtl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ar-BH" dirty="0"/>
              <a:t>مثال2 : حل المعادلة الآتية باستعمال القانون العام:</a:t>
            </a:r>
            <a:endParaRPr lang="en-US" dirty="0"/>
          </a:p>
          <a:p>
            <a:endParaRPr lang="ar-SA" dirty="0"/>
          </a:p>
        </p:txBody>
      </p:sp>
      <p:sp>
        <p:nvSpPr>
          <p:cNvPr id="14" name="عنصر نائب للمحتوى 2">
            <a:extLst>
              <a:ext uri="{FF2B5EF4-FFF2-40B4-BE49-F238E27FC236}">
                <a16:creationId xmlns="" xmlns:a16="http://schemas.microsoft.com/office/drawing/2014/main" id="{8913383A-168A-4D9E-861A-4A35B29EBA06}"/>
              </a:ext>
            </a:extLst>
          </p:cNvPr>
          <p:cNvSpPr txBox="1">
            <a:spLocks/>
          </p:cNvSpPr>
          <p:nvPr/>
        </p:nvSpPr>
        <p:spPr>
          <a:xfrm flipH="1">
            <a:off x="314324" y="4547060"/>
            <a:ext cx="6126231" cy="18288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... هناك خطأ 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buNone/>
            </a:pP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لأن قيمة  جـ  تساوي 2 عند كتابة المعادلة بالصورة القياسية (    </a:t>
            </a: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2س</a:t>
            </a:r>
            <a:r>
              <a:rPr lang="ar-BH" sz="4000" b="1" baseline="300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+ 4س +2 =0  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94AD7592-8BD3-49C8-B413-5A6A6D692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2.29167E-6 1.85185E-6 L 0.06315 0.2467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1.85185E-6 L -0.04232 0.239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85185E-6 L -0.17825 0.238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1189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>
            <a:extLst>
              <a:ext uri="{FF2B5EF4-FFF2-40B4-BE49-F238E27FC236}">
                <a16:creationId xmlns="" xmlns:a16="http://schemas.microsoft.com/office/drawing/2014/main" id="{3321A27F-AC81-4CA8-B57C-CC5CFD173C32}"/>
              </a:ext>
            </a:extLst>
          </p:cNvPr>
          <p:cNvSpPr txBox="1">
            <a:spLocks/>
          </p:cNvSpPr>
          <p:nvPr/>
        </p:nvSpPr>
        <p:spPr>
          <a:xfrm flipH="1">
            <a:off x="1115190" y="534575"/>
            <a:ext cx="4583646" cy="958600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2س</a:t>
            </a:r>
            <a:r>
              <a:rPr lang="ar-SA" sz="4800" b="1" baseline="30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 </a:t>
            </a:r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</a:t>
            </a: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=0</a:t>
            </a:r>
            <a:endParaRPr lang="ar-SA" sz="8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407B409-6CBF-4C96-994E-CC41E2DFD1E8}"/>
              </a:ext>
            </a:extLst>
          </p:cNvPr>
          <p:cNvSpPr/>
          <p:nvPr/>
        </p:nvSpPr>
        <p:spPr>
          <a:xfrm>
            <a:off x="9337963" y="1959595"/>
            <a:ext cx="2608133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r" rtl="1">
              <a:spcAft>
                <a:spcPts val="0"/>
              </a:spcAft>
            </a:pPr>
            <a:r>
              <a:rPr lang="ar-SA" sz="3600" dirty="0">
                <a:solidFill>
                  <a:srgbClr val="FF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تأكد أنها مكتوبة بالصورة القياسية</a:t>
            </a:r>
            <a:endParaRPr lang="en-US" sz="2800" dirty="0">
              <a:solidFill>
                <a:srgbClr val="FF0000"/>
              </a:solidFill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00D41EF-3E60-4FC8-989F-4D24CF27A8E9}"/>
              </a:ext>
            </a:extLst>
          </p:cNvPr>
          <p:cNvGrpSpPr/>
          <p:nvPr/>
        </p:nvGrpSpPr>
        <p:grpSpPr>
          <a:xfrm>
            <a:off x="2158058" y="1689097"/>
            <a:ext cx="7081557" cy="1470827"/>
            <a:chOff x="0" y="5981"/>
            <a:chExt cx="2145179" cy="643876"/>
          </a:xfrm>
        </p:grpSpPr>
        <p:sp>
          <p:nvSpPr>
            <p:cNvPr id="9" name="Text Box 1">
              <a:extLst>
                <a:ext uri="{FF2B5EF4-FFF2-40B4-BE49-F238E27FC236}">
                  <a16:creationId xmlns="" xmlns:a16="http://schemas.microsoft.com/office/drawing/2014/main" id="{B61B0225-B5A0-46E8-A91F-71C3309E6573}"/>
                </a:ext>
              </a:extLst>
            </p:cNvPr>
            <p:cNvSpPr txBox="1"/>
            <p:nvPr/>
          </p:nvSpPr>
          <p:spPr>
            <a:xfrm>
              <a:off x="260352" y="5981"/>
              <a:ext cx="1341232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- 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ب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±   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ب</a:t>
              </a:r>
              <a:r>
                <a:rPr lang="ar-BH" sz="4000" baseline="30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– 4 </a:t>
              </a:r>
              <a:r>
                <a:rPr lang="ar-BH" sz="40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أ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</a:t>
              </a:r>
              <a:r>
                <a:rPr lang="ar-BH" sz="4000" dirty="0">
                  <a:solidFill>
                    <a:srgbClr val="00FF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جـ</a:t>
              </a:r>
              <a:endParaRPr lang="en-US" sz="3600" dirty="0">
                <a:solidFill>
                  <a:srgbClr val="00FF00"/>
                </a:solidFill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="" xmlns:a16="http://schemas.microsoft.com/office/drawing/2014/main" id="{1B69BC81-162D-4801-A0C5-C7EE3BBB2859}"/>
                </a:ext>
              </a:extLst>
            </p:cNvPr>
            <p:cNvSpPr txBox="1"/>
            <p:nvPr/>
          </p:nvSpPr>
          <p:spPr>
            <a:xfrm>
              <a:off x="669367" y="291269"/>
              <a:ext cx="400312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 </a:t>
              </a:r>
              <a:r>
                <a:rPr lang="ar-BH" sz="40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أ</a:t>
              </a:r>
              <a:endParaRPr lang="en-US" sz="36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FF19ECB4-0544-46FC-8758-4B8C5DF98F19}"/>
                </a:ext>
              </a:extLst>
            </p:cNvPr>
            <p:cNvCxnSpPr/>
            <p:nvPr/>
          </p:nvCxnSpPr>
          <p:spPr>
            <a:xfrm flipH="1">
              <a:off x="0" y="298823"/>
              <a:ext cx="159564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 Box 4">
              <a:extLst>
                <a:ext uri="{FF2B5EF4-FFF2-40B4-BE49-F238E27FC236}">
                  <a16:creationId xmlns="" xmlns:a16="http://schemas.microsoft.com/office/drawing/2014/main" id="{C05C076E-AC31-4772-9272-9AA24E88F0C6}"/>
                </a:ext>
              </a:extLst>
            </p:cNvPr>
            <p:cNvSpPr txBox="1"/>
            <p:nvPr/>
          </p:nvSpPr>
          <p:spPr>
            <a:xfrm>
              <a:off x="1470212" y="83666"/>
              <a:ext cx="674967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00F12C6-E5F8-43CA-9B5B-71AE97054D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666" y="31463"/>
              <a:ext cx="691916" cy="220980"/>
            </a:xfrm>
            <a:custGeom>
              <a:avLst/>
              <a:gdLst>
                <a:gd name="connsiteX0" fmla="*/ 3125694 w 3125694"/>
                <a:gd name="connsiteY0" fmla="*/ 508000 h 980141"/>
                <a:gd name="connsiteX1" fmla="*/ 3042024 w 3125694"/>
                <a:gd name="connsiteY1" fmla="*/ 448235 h 980141"/>
                <a:gd name="connsiteX2" fmla="*/ 2892612 w 3125694"/>
                <a:gd name="connsiteY2" fmla="*/ 980141 h 980141"/>
                <a:gd name="connsiteX3" fmla="*/ 2796988 w 3125694"/>
                <a:gd name="connsiteY3" fmla="*/ 0 h 980141"/>
                <a:gd name="connsiteX4" fmla="*/ 0 w 3125694"/>
                <a:gd name="connsiteY4" fmla="*/ 17930 h 980141"/>
                <a:gd name="connsiteX0" fmla="*/ 4101909 w 4101909"/>
                <a:gd name="connsiteY0" fmla="*/ 508000 h 980141"/>
                <a:gd name="connsiteX1" fmla="*/ 4018239 w 4101909"/>
                <a:gd name="connsiteY1" fmla="*/ 448235 h 980141"/>
                <a:gd name="connsiteX2" fmla="*/ 3868827 w 4101909"/>
                <a:gd name="connsiteY2" fmla="*/ 980141 h 980141"/>
                <a:gd name="connsiteX3" fmla="*/ 3773203 w 4101909"/>
                <a:gd name="connsiteY3" fmla="*/ 0 h 980141"/>
                <a:gd name="connsiteX4" fmla="*/ 0 w 4101909"/>
                <a:gd name="connsiteY4" fmla="*/ 0 h 98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1909" h="980141">
                  <a:moveTo>
                    <a:pt x="4101909" y="508000"/>
                  </a:moveTo>
                  <a:lnTo>
                    <a:pt x="4018239" y="448235"/>
                  </a:lnTo>
                  <a:lnTo>
                    <a:pt x="3868827" y="980141"/>
                  </a:lnTo>
                  <a:lnTo>
                    <a:pt x="3773203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en-US" sz="5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="" xmlns:a16="http://schemas.microsoft.com/office/drawing/2014/main" id="{A7456035-9AF2-4C59-8F9F-E58AAB679925}"/>
              </a:ext>
            </a:extLst>
          </p:cNvPr>
          <p:cNvSpPr/>
          <p:nvPr/>
        </p:nvSpPr>
        <p:spPr>
          <a:xfrm>
            <a:off x="5347855" y="534575"/>
            <a:ext cx="350981" cy="6199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48C20B6-1351-4C02-B63D-D6C430737AF7}"/>
              </a:ext>
            </a:extLst>
          </p:cNvPr>
          <p:cNvSpPr txBox="1"/>
          <p:nvPr/>
        </p:nvSpPr>
        <p:spPr>
          <a:xfrm>
            <a:off x="5397789" y="1162531"/>
            <a:ext cx="450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200" dirty="0">
                <a:solidFill>
                  <a:srgbClr val="FF0000"/>
                </a:solidFill>
                <a:latin typeface="رموز الرياضيات العربية" panose="02020603050405020304" pitchFamily="18" charset="0"/>
                <a:ea typeface="MS Mincho" panose="02020609040205080304" pitchFamily="49" charset="-128"/>
              </a:rPr>
              <a:t>أ</a:t>
            </a:r>
            <a:endParaRPr lang="en-US" sz="3200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46FF30D-2F9C-4804-9142-E1C0C704E82A}"/>
              </a:ext>
            </a:extLst>
          </p:cNvPr>
          <p:cNvSpPr/>
          <p:nvPr/>
        </p:nvSpPr>
        <p:spPr>
          <a:xfrm>
            <a:off x="4042250" y="534278"/>
            <a:ext cx="579149" cy="61997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77269A9-AB97-48A5-B0D1-F967F3BDCA00}"/>
              </a:ext>
            </a:extLst>
          </p:cNvPr>
          <p:cNvSpPr txBox="1"/>
          <p:nvPr/>
        </p:nvSpPr>
        <p:spPr>
          <a:xfrm>
            <a:off x="4236542" y="995760"/>
            <a:ext cx="450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200" dirty="0">
                <a:solidFill>
                  <a:srgbClr val="0070C0"/>
                </a:solidFill>
                <a:latin typeface="رموز الرياضيات العربية" panose="02020603050405020304" pitchFamily="18" charset="0"/>
                <a:ea typeface="MS Mincho" panose="02020609040205080304" pitchFamily="49" charset="-128"/>
              </a:rPr>
              <a:t>ب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41016EB-9633-43BB-837A-1C4FA099D63A}"/>
              </a:ext>
            </a:extLst>
          </p:cNvPr>
          <p:cNvSpPr/>
          <p:nvPr/>
        </p:nvSpPr>
        <p:spPr>
          <a:xfrm>
            <a:off x="2750972" y="558084"/>
            <a:ext cx="729672" cy="61997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B5E55F7-DEC7-4EB6-A5DE-FF44E31E5A14}"/>
              </a:ext>
            </a:extLst>
          </p:cNvPr>
          <p:cNvSpPr txBox="1"/>
          <p:nvPr/>
        </p:nvSpPr>
        <p:spPr>
          <a:xfrm>
            <a:off x="2902716" y="1006361"/>
            <a:ext cx="560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200" dirty="0">
                <a:solidFill>
                  <a:srgbClr val="00FF00"/>
                </a:solidFill>
                <a:latin typeface="رموز الرياضيات العربية" panose="02020603050405020304" pitchFamily="18" charset="0"/>
                <a:ea typeface="MS Mincho" panose="02020609040205080304" pitchFamily="49" charset="-128"/>
              </a:rPr>
              <a:t>جـ</a:t>
            </a:r>
            <a:endParaRPr lang="en-US" sz="3200" dirty="0">
              <a:solidFill>
                <a:srgbClr val="00FF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F83DF76-6444-40A3-9196-12DBB0E9087F}"/>
              </a:ext>
            </a:extLst>
          </p:cNvPr>
          <p:cNvGrpSpPr/>
          <p:nvPr/>
        </p:nvGrpSpPr>
        <p:grpSpPr>
          <a:xfrm>
            <a:off x="1981851" y="2982950"/>
            <a:ext cx="6831875" cy="1517004"/>
            <a:chOff x="0" y="-13786"/>
            <a:chExt cx="2069544" cy="664091"/>
          </a:xfrm>
        </p:grpSpPr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4ECBE63-6B20-45FF-9BB8-9FE70E4E2F83}"/>
                </a:ext>
              </a:extLst>
            </p:cNvPr>
            <p:cNvSpPr txBox="1"/>
            <p:nvPr/>
          </p:nvSpPr>
          <p:spPr>
            <a:xfrm>
              <a:off x="40141" y="-13786"/>
              <a:ext cx="1743926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-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   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±  (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)</a:t>
              </a:r>
              <a:r>
                <a:rPr lang="ar-BH" sz="4000" baseline="30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 – 4 (</a:t>
              </a:r>
              <a:r>
                <a:rPr lang="ar-BH" sz="40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) (</a:t>
              </a:r>
              <a:r>
                <a:rPr lang="ar-BH" sz="4000" dirty="0">
                  <a:solidFill>
                    <a:srgbClr val="00FF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)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21" name="Text Box 2">
              <a:extLst>
                <a:ext uri="{FF2B5EF4-FFF2-40B4-BE49-F238E27FC236}">
                  <a16:creationId xmlns="" xmlns:a16="http://schemas.microsoft.com/office/drawing/2014/main" id="{E802AA3F-F2B0-4123-A9B5-8C4DF19FDFF5}"/>
                </a:ext>
              </a:extLst>
            </p:cNvPr>
            <p:cNvSpPr txBox="1"/>
            <p:nvPr/>
          </p:nvSpPr>
          <p:spPr>
            <a:xfrm>
              <a:off x="726065" y="291717"/>
              <a:ext cx="400312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 (</a:t>
              </a:r>
              <a:r>
                <a:rPr lang="ar-BH" sz="4000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2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)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892F8136-6221-4748-8E9B-7B536F308414}"/>
                </a:ext>
              </a:extLst>
            </p:cNvPr>
            <p:cNvCxnSpPr/>
            <p:nvPr/>
          </p:nvCxnSpPr>
          <p:spPr>
            <a:xfrm flipH="1">
              <a:off x="0" y="298823"/>
              <a:ext cx="159564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 Box 4">
              <a:extLst>
                <a:ext uri="{FF2B5EF4-FFF2-40B4-BE49-F238E27FC236}">
                  <a16:creationId xmlns="" xmlns:a16="http://schemas.microsoft.com/office/drawing/2014/main" id="{039FD72E-4DBA-47BD-AD0F-30FDC84D4F85}"/>
                </a:ext>
              </a:extLst>
            </p:cNvPr>
            <p:cNvSpPr txBox="1"/>
            <p:nvPr/>
          </p:nvSpPr>
          <p:spPr>
            <a:xfrm>
              <a:off x="1591280" y="87631"/>
              <a:ext cx="478264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BBAF6EB4-E72A-4EDF-824D-EF56D8048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1243" y="24457"/>
              <a:ext cx="913709" cy="243078"/>
            </a:xfrm>
            <a:custGeom>
              <a:avLst/>
              <a:gdLst>
                <a:gd name="connsiteX0" fmla="*/ 3125694 w 3125694"/>
                <a:gd name="connsiteY0" fmla="*/ 508000 h 980141"/>
                <a:gd name="connsiteX1" fmla="*/ 3042024 w 3125694"/>
                <a:gd name="connsiteY1" fmla="*/ 448235 h 980141"/>
                <a:gd name="connsiteX2" fmla="*/ 2892612 w 3125694"/>
                <a:gd name="connsiteY2" fmla="*/ 980141 h 980141"/>
                <a:gd name="connsiteX3" fmla="*/ 2796988 w 3125694"/>
                <a:gd name="connsiteY3" fmla="*/ 0 h 980141"/>
                <a:gd name="connsiteX4" fmla="*/ 0 w 3125694"/>
                <a:gd name="connsiteY4" fmla="*/ 17930 h 980141"/>
                <a:gd name="connsiteX0" fmla="*/ 4101909 w 4101909"/>
                <a:gd name="connsiteY0" fmla="*/ 508000 h 980141"/>
                <a:gd name="connsiteX1" fmla="*/ 4018239 w 4101909"/>
                <a:gd name="connsiteY1" fmla="*/ 448235 h 980141"/>
                <a:gd name="connsiteX2" fmla="*/ 3868827 w 4101909"/>
                <a:gd name="connsiteY2" fmla="*/ 980141 h 980141"/>
                <a:gd name="connsiteX3" fmla="*/ 3773203 w 4101909"/>
                <a:gd name="connsiteY3" fmla="*/ 0 h 980141"/>
                <a:gd name="connsiteX4" fmla="*/ 0 w 4101909"/>
                <a:gd name="connsiteY4" fmla="*/ 0 h 98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1909" h="980141">
                  <a:moveTo>
                    <a:pt x="4101909" y="508000"/>
                  </a:moveTo>
                  <a:lnTo>
                    <a:pt x="4018239" y="448235"/>
                  </a:lnTo>
                  <a:lnTo>
                    <a:pt x="3868827" y="980141"/>
                  </a:lnTo>
                  <a:lnTo>
                    <a:pt x="3773203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en-US" sz="540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CDF66B0-E971-415B-A0ED-DE9E48C94512}"/>
              </a:ext>
            </a:extLst>
          </p:cNvPr>
          <p:cNvGrpSpPr/>
          <p:nvPr/>
        </p:nvGrpSpPr>
        <p:grpSpPr>
          <a:xfrm>
            <a:off x="6466482" y="4576073"/>
            <a:ext cx="5394344" cy="1388113"/>
            <a:chOff x="511099" y="-13786"/>
            <a:chExt cx="1634080" cy="607667"/>
          </a:xfrm>
        </p:grpSpPr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667BA2A-5B1E-4494-A5BD-590BE883E812}"/>
                </a:ext>
              </a:extLst>
            </p:cNvPr>
            <p:cNvSpPr txBox="1"/>
            <p:nvPr/>
          </p:nvSpPr>
          <p:spPr>
            <a:xfrm>
              <a:off x="562600" y="-13786"/>
              <a:ext cx="1181326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- 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</a:t>
              </a: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±  16- 16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27" name="Text Box 2">
              <a:extLst>
                <a:ext uri="{FF2B5EF4-FFF2-40B4-BE49-F238E27FC236}">
                  <a16:creationId xmlns="" xmlns:a16="http://schemas.microsoft.com/office/drawing/2014/main" id="{E95CA138-A350-44FB-94A8-7174705A8481}"/>
                </a:ext>
              </a:extLst>
            </p:cNvPr>
            <p:cNvSpPr txBox="1"/>
            <p:nvPr/>
          </p:nvSpPr>
          <p:spPr>
            <a:xfrm>
              <a:off x="1021458" y="293305"/>
              <a:ext cx="331084" cy="30057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33F1796F-12B5-4DAC-89A0-B35E0F2AF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099" y="298823"/>
              <a:ext cx="108454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 Box 4">
              <a:extLst>
                <a:ext uri="{FF2B5EF4-FFF2-40B4-BE49-F238E27FC236}">
                  <a16:creationId xmlns="" xmlns:a16="http://schemas.microsoft.com/office/drawing/2014/main" id="{9503B7A3-4FB8-4557-8CFC-E373C83F0BFB}"/>
                </a:ext>
              </a:extLst>
            </p:cNvPr>
            <p:cNvSpPr txBox="1"/>
            <p:nvPr/>
          </p:nvSpPr>
          <p:spPr>
            <a:xfrm>
              <a:off x="1470212" y="83666"/>
              <a:ext cx="674967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E50C517C-4FFE-4CBF-AC98-FBFA50773D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99" y="24457"/>
              <a:ext cx="701761" cy="243078"/>
            </a:xfrm>
            <a:custGeom>
              <a:avLst/>
              <a:gdLst>
                <a:gd name="connsiteX0" fmla="*/ 3125694 w 3125694"/>
                <a:gd name="connsiteY0" fmla="*/ 508000 h 980141"/>
                <a:gd name="connsiteX1" fmla="*/ 3042024 w 3125694"/>
                <a:gd name="connsiteY1" fmla="*/ 448235 h 980141"/>
                <a:gd name="connsiteX2" fmla="*/ 2892612 w 3125694"/>
                <a:gd name="connsiteY2" fmla="*/ 980141 h 980141"/>
                <a:gd name="connsiteX3" fmla="*/ 2796988 w 3125694"/>
                <a:gd name="connsiteY3" fmla="*/ 0 h 980141"/>
                <a:gd name="connsiteX4" fmla="*/ 0 w 3125694"/>
                <a:gd name="connsiteY4" fmla="*/ 17930 h 980141"/>
                <a:gd name="connsiteX0" fmla="*/ 4101909 w 4101909"/>
                <a:gd name="connsiteY0" fmla="*/ 508000 h 980141"/>
                <a:gd name="connsiteX1" fmla="*/ 4018239 w 4101909"/>
                <a:gd name="connsiteY1" fmla="*/ 448235 h 980141"/>
                <a:gd name="connsiteX2" fmla="*/ 3868827 w 4101909"/>
                <a:gd name="connsiteY2" fmla="*/ 980141 h 980141"/>
                <a:gd name="connsiteX3" fmla="*/ 3773203 w 4101909"/>
                <a:gd name="connsiteY3" fmla="*/ 0 h 980141"/>
                <a:gd name="connsiteX4" fmla="*/ 0 w 4101909"/>
                <a:gd name="connsiteY4" fmla="*/ 0 h 98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1909" h="980141">
                  <a:moveTo>
                    <a:pt x="4101909" y="508000"/>
                  </a:moveTo>
                  <a:lnTo>
                    <a:pt x="4018239" y="448235"/>
                  </a:lnTo>
                  <a:lnTo>
                    <a:pt x="3868827" y="980141"/>
                  </a:lnTo>
                  <a:lnTo>
                    <a:pt x="3773203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en-US" sz="540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F824667-802A-41D5-9729-ADCB30519C7D}"/>
              </a:ext>
            </a:extLst>
          </p:cNvPr>
          <p:cNvGrpSpPr/>
          <p:nvPr/>
        </p:nvGrpSpPr>
        <p:grpSpPr>
          <a:xfrm>
            <a:off x="3439971" y="4576073"/>
            <a:ext cx="2616610" cy="1273236"/>
            <a:chOff x="1352542" y="-13786"/>
            <a:chExt cx="792636" cy="557378"/>
          </a:xfrm>
        </p:grpSpPr>
        <p:sp>
          <p:nvSpPr>
            <p:cNvPr id="33" name="Text Box 1">
              <a:extLst>
                <a:ext uri="{FF2B5EF4-FFF2-40B4-BE49-F238E27FC236}">
                  <a16:creationId xmlns="" xmlns:a16="http://schemas.microsoft.com/office/drawing/2014/main" id="{E320FA66-7293-4A26-8F00-523FF990FCB5}"/>
                </a:ext>
              </a:extLst>
            </p:cNvPr>
            <p:cNvSpPr txBox="1"/>
            <p:nvPr/>
          </p:nvSpPr>
          <p:spPr>
            <a:xfrm>
              <a:off x="1409920" y="-13786"/>
              <a:ext cx="334007" cy="3581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-</a:t>
              </a:r>
              <a:r>
                <a:rPr lang="ar-BH" sz="400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sp>
          <p:nvSpPr>
            <p:cNvPr id="34" name="Text Box 2">
              <a:extLst>
                <a:ext uri="{FF2B5EF4-FFF2-40B4-BE49-F238E27FC236}">
                  <a16:creationId xmlns="" xmlns:a16="http://schemas.microsoft.com/office/drawing/2014/main" id="{6A174765-26DE-4497-B2FE-31B6EC22807B}"/>
                </a:ext>
              </a:extLst>
            </p:cNvPr>
            <p:cNvSpPr txBox="1"/>
            <p:nvPr/>
          </p:nvSpPr>
          <p:spPr>
            <a:xfrm>
              <a:off x="1413895" y="243016"/>
              <a:ext cx="331084" cy="30057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4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CD83F5CA-43AF-452E-A5A6-913A65410F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2542" y="267535"/>
              <a:ext cx="3913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 Box 4">
              <a:extLst>
                <a:ext uri="{FF2B5EF4-FFF2-40B4-BE49-F238E27FC236}">
                  <a16:creationId xmlns="" xmlns:a16="http://schemas.microsoft.com/office/drawing/2014/main" id="{AB584A4D-E899-4B1D-A9E0-A78C74D231D3}"/>
                </a:ext>
              </a:extLst>
            </p:cNvPr>
            <p:cNvSpPr txBox="1"/>
            <p:nvPr/>
          </p:nvSpPr>
          <p:spPr>
            <a:xfrm>
              <a:off x="1667272" y="83666"/>
              <a:ext cx="477906" cy="35858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spcAft>
                  <a:spcPts val="0"/>
                </a:spcAft>
              </a:pPr>
              <a:r>
                <a:rPr lang="ar-BH" sz="4000" dirty="0">
                  <a:effectLst/>
                  <a:latin typeface="Sakkal Majalla" panose="02000000000000000000" pitchFamily="2" charset="-78"/>
                  <a:ea typeface="MS Mincho" panose="02020609040205080304" pitchFamily="49" charset="-128"/>
                  <a:cs typeface="Sakkal Majalla" panose="02000000000000000000" pitchFamily="2" charset="-78"/>
                </a:rPr>
                <a:t>س = </a:t>
              </a:r>
              <a:endParaRPr lang="en-US" sz="36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endParaRPr>
            </a:p>
          </p:txBody>
        </p:sp>
      </p:grpSp>
      <p:sp>
        <p:nvSpPr>
          <p:cNvPr id="38" name="عنصر نائب للمحتوى 2">
            <a:extLst>
              <a:ext uri="{FF2B5EF4-FFF2-40B4-BE49-F238E27FC236}">
                <a16:creationId xmlns="" xmlns:a16="http://schemas.microsoft.com/office/drawing/2014/main" id="{6C57BA41-EFEA-4069-BC2D-A2868E6B752A}"/>
              </a:ext>
            </a:extLst>
          </p:cNvPr>
          <p:cNvSpPr txBox="1">
            <a:spLocks/>
          </p:cNvSpPr>
          <p:nvPr/>
        </p:nvSpPr>
        <p:spPr>
          <a:xfrm flipH="1">
            <a:off x="6832329" y="608733"/>
            <a:ext cx="3628329" cy="871455"/>
          </a:xfrm>
          <a:prstGeom prst="rect">
            <a:avLst/>
          </a:prstGeom>
        </p:spPr>
        <p:txBody>
          <a:bodyPr/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2س</a:t>
            </a:r>
            <a:r>
              <a:rPr lang="ar-SA" sz="4800" b="1" baseline="30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 =</a:t>
            </a:r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-2</a:t>
            </a:r>
            <a:endParaRPr lang="ar-SA" sz="8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F6E60C0A-A221-4C18-99EA-D34BDFC81F99}"/>
              </a:ext>
            </a:extLst>
          </p:cNvPr>
          <p:cNvSpPr/>
          <p:nvPr/>
        </p:nvSpPr>
        <p:spPr>
          <a:xfrm flipH="1">
            <a:off x="6107718" y="706544"/>
            <a:ext cx="881489" cy="427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4">
            <a:extLst>
              <a:ext uri="{FF2B5EF4-FFF2-40B4-BE49-F238E27FC236}">
                <a16:creationId xmlns="" xmlns:a16="http://schemas.microsoft.com/office/drawing/2014/main" id="{8E791046-6DFE-4A09-8770-3DB44044D2B4}"/>
              </a:ext>
            </a:extLst>
          </p:cNvPr>
          <p:cNvSpPr txBox="1"/>
          <p:nvPr/>
        </p:nvSpPr>
        <p:spPr>
          <a:xfrm>
            <a:off x="866900" y="4809136"/>
            <a:ext cx="1942206" cy="8191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ar-BH" sz="40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س </a:t>
            </a:r>
            <a:r>
              <a:rPr lang="ar-BH" sz="4000" dirty="0"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= -</a:t>
            </a:r>
            <a:r>
              <a:rPr lang="ar-BH" sz="4000" dirty="0">
                <a:solidFill>
                  <a:srgbClr val="0070C0"/>
                </a:solidFill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1</a:t>
            </a:r>
            <a:endParaRPr lang="en-US" sz="3600" dirty="0"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  <a:p>
            <a:pPr algn="ctr" rtl="1"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MS Mincho" panose="02020609040205080304" pitchFamily="49" charset="-128"/>
                <a:cs typeface="Sakkal Majalla" panose="02000000000000000000" pitchFamily="2" charset="-78"/>
              </a:rPr>
              <a:t> </a:t>
            </a:r>
            <a:endParaRPr lang="en-US" sz="3600" dirty="0">
              <a:effectLst/>
              <a:latin typeface="Sakkal Majalla" panose="02000000000000000000" pitchFamily="2" charset="-78"/>
              <a:ea typeface="MS Mincho" panose="02020609040205080304" pitchFamily="49" charset="-128"/>
              <a:cs typeface="Sakkal Majalla" panose="02000000000000000000" pitchFamily="2" charset="-78"/>
            </a:endParaRPr>
          </a:p>
        </p:txBody>
      </p:sp>
      <p:sp>
        <p:nvSpPr>
          <p:cNvPr id="37" name="Freeform: Shape 20">
            <a:extLst>
              <a:ext uri="{FF2B5EF4-FFF2-40B4-BE49-F238E27FC236}">
                <a16:creationId xmlns="" xmlns:a16="http://schemas.microsoft.com/office/drawing/2014/main" id="{241D6CF8-CA14-4881-AC5C-527E8F29D466}"/>
              </a:ext>
            </a:extLst>
          </p:cNvPr>
          <p:cNvSpPr/>
          <p:nvPr/>
        </p:nvSpPr>
        <p:spPr>
          <a:xfrm>
            <a:off x="5397789" y="4925242"/>
            <a:ext cx="1510112" cy="1177139"/>
          </a:xfrm>
          <a:custGeom>
            <a:avLst/>
            <a:gdLst>
              <a:gd name="connsiteX0" fmla="*/ 1510112 w 1510112"/>
              <a:gd name="connsiteY0" fmla="*/ 3040 h 1177139"/>
              <a:gd name="connsiteX1" fmla="*/ 781243 w 1510112"/>
              <a:gd name="connsiteY1" fmla="*/ 109057 h 1177139"/>
              <a:gd name="connsiteX2" fmla="*/ 1125799 w 1510112"/>
              <a:gd name="connsiteY2" fmla="*/ 718657 h 1177139"/>
              <a:gd name="connsiteX3" fmla="*/ 131886 w 1510112"/>
              <a:gd name="connsiteY3" fmla="*/ 1116222 h 1177139"/>
              <a:gd name="connsiteX4" fmla="*/ 39121 w 1510112"/>
              <a:gd name="connsiteY4" fmla="*/ 1169231 h 117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112" h="1177139">
                <a:moveTo>
                  <a:pt x="1510112" y="3040"/>
                </a:moveTo>
                <a:cubicBezTo>
                  <a:pt x="1177703" y="-3586"/>
                  <a:pt x="845295" y="-10212"/>
                  <a:pt x="781243" y="109057"/>
                </a:cubicBezTo>
                <a:cubicBezTo>
                  <a:pt x="717191" y="228326"/>
                  <a:pt x="1234025" y="550796"/>
                  <a:pt x="1125799" y="718657"/>
                </a:cubicBezTo>
                <a:cubicBezTo>
                  <a:pt x="1017573" y="886518"/>
                  <a:pt x="312999" y="1041126"/>
                  <a:pt x="131886" y="1116222"/>
                </a:cubicBezTo>
                <a:cubicBezTo>
                  <a:pt x="-49227" y="1191318"/>
                  <a:pt x="-5053" y="1180274"/>
                  <a:pt x="39121" y="1169231"/>
                </a:cubicBezTo>
              </a:path>
            </a:pathLst>
          </a:custGeom>
          <a:ln w="28575"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="" xmlns:a16="http://schemas.microsoft.com/office/drawing/2014/main" id="{6CDA69D8-06BB-4EEF-9A81-3828076EC5F8}"/>
              </a:ext>
            </a:extLst>
          </p:cNvPr>
          <p:cNvSpPr txBox="1"/>
          <p:nvPr/>
        </p:nvSpPr>
        <p:spPr>
          <a:xfrm>
            <a:off x="4398982" y="5758192"/>
            <a:ext cx="1528199" cy="67773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ar-BH" sz="4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Simplified Arabic" panose="02020603050405020304" pitchFamily="18" charset="-78"/>
              </a:rPr>
              <a:t>صفر</a:t>
            </a:r>
            <a:endParaRPr lang="en-US" sz="4400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BA38E28B-3058-4989-BEE0-56A6C2EAA637}"/>
              </a:ext>
            </a:extLst>
          </p:cNvPr>
          <p:cNvSpPr/>
          <p:nvPr/>
        </p:nvSpPr>
        <p:spPr>
          <a:xfrm>
            <a:off x="7077913" y="4682944"/>
            <a:ext cx="1412943" cy="589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42A7C338-A938-4130-BAE8-FC6C2D52F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8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2" grpId="0" animBg="1"/>
      <p:bldP spid="2" grpId="1" animBg="1"/>
      <p:bldP spid="3" grpId="0" animBg="1"/>
      <p:bldP spid="14" grpId="0"/>
      <p:bldP spid="15" grpId="0" animBg="1"/>
      <p:bldP spid="16" grpId="0"/>
      <p:bldP spid="17" grpId="0" animBg="1"/>
      <p:bldP spid="18" grpId="0"/>
      <p:bldP spid="5" grpId="0" animBg="1"/>
      <p:bldP spid="43" grpId="0"/>
      <p:bldP spid="37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mo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e" id="{B49A4B1C-C6CA-4A72-B707-09C6BB86E042}" vid="{566247EF-EA97-4A29-8780-7631BB182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moe</Template>
  <TotalTime>1400</TotalTime>
  <Words>523</Words>
  <Application>Microsoft Office PowerPoint</Application>
  <PresentationFormat>Widescreen</PresentationFormat>
  <Paragraphs>130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MS Mincho</vt:lpstr>
      <vt:lpstr>Arial</vt:lpstr>
      <vt:lpstr>Calibri</vt:lpstr>
      <vt:lpstr>Calibri Light</vt:lpstr>
      <vt:lpstr>Sakkal Majalla</vt:lpstr>
      <vt:lpstr>Simplified Arabic</vt:lpstr>
      <vt:lpstr>Times New Roman</vt:lpstr>
      <vt:lpstr>رموز الرياضيات العربية</vt:lpstr>
      <vt:lpstr>moe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MUEEN ABDULLA   NAJI ALZAKRI</dc:creator>
  <cp:lastModifiedBy>user</cp:lastModifiedBy>
  <cp:revision>127</cp:revision>
  <dcterms:created xsi:type="dcterms:W3CDTF">2017-07-09T05:11:14Z</dcterms:created>
  <dcterms:modified xsi:type="dcterms:W3CDTF">2020-03-18T12:23:03Z</dcterms:modified>
</cp:coreProperties>
</file>