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9" r:id="rId3"/>
    <p:sldId id="319" r:id="rId4"/>
    <p:sldId id="348" r:id="rId5"/>
    <p:sldId id="281" r:id="rId6"/>
    <p:sldId id="282" r:id="rId7"/>
    <p:sldId id="283" r:id="rId8"/>
    <p:sldId id="339" r:id="rId9"/>
    <p:sldId id="362" r:id="rId10"/>
    <p:sldId id="363" r:id="rId11"/>
    <p:sldId id="358" r:id="rId12"/>
    <p:sldId id="364" r:id="rId13"/>
    <p:sldId id="365" r:id="rId14"/>
    <p:sldId id="330" r:id="rId15"/>
    <p:sldId id="3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B"/>
    <a:srgbClr val="C91C22"/>
    <a:srgbClr val="BB1018"/>
    <a:srgbClr val="000000"/>
    <a:srgbClr val="066FB3"/>
    <a:srgbClr val="7F00FF"/>
    <a:srgbClr val="BDD7EE"/>
    <a:srgbClr val="DE866C"/>
    <a:srgbClr val="FAEBE4"/>
    <a:srgbClr val="F9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461559" y="2136338"/>
            <a:ext cx="92688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–1 ):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والميل</a:t>
            </a:r>
          </a:p>
          <a:p>
            <a:pPr algn="ctr" rtl="1"/>
            <a:r>
              <a:rPr lang="ar-BH" sz="540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(33) 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4"/>
            <a:ext cx="6058216" cy="5797912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292120"/>
            <a:ext cx="6058216" cy="4897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معدل تغيّر دالة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ثابتًا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إذا لم تتغيّر قيمته بين أي نقطتين على التمثيل البياني لتلك الدالة. 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التي يكون معدل تغيّرها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ثابتًا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تكون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دوال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خطية.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التي يكون معدل تغيّرها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ثابت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تكون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دوال غير خطية.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714" y="512165"/>
            <a:ext cx="4754987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والدالة الخطية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01AA3-F496-46FF-892D-EACC3ACFC120}"/>
              </a:ext>
            </a:extLst>
          </p:cNvPr>
          <p:cNvSpPr/>
          <p:nvPr/>
        </p:nvSpPr>
        <p:spPr>
          <a:xfrm>
            <a:off x="455561" y="2231381"/>
            <a:ext cx="143340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ثابت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58711-90C3-4034-83DE-DE52D3B41457}"/>
              </a:ext>
            </a:extLst>
          </p:cNvPr>
          <p:cNvSpPr/>
          <p:nvPr/>
        </p:nvSpPr>
        <p:spPr>
          <a:xfrm>
            <a:off x="4199888" y="2232304"/>
            <a:ext cx="85632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endParaRPr lang="en-US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D62B208-022B-45CB-BAB6-0A64A72FD73A}"/>
              </a:ext>
            </a:extLst>
          </p:cNvPr>
          <p:cNvSpPr/>
          <p:nvPr/>
        </p:nvSpPr>
        <p:spPr>
          <a:xfrm rot="16200000">
            <a:off x="2353840" y="-118237"/>
            <a:ext cx="1167306" cy="3384014"/>
          </a:xfrm>
          <a:prstGeom prst="rightBrace">
            <a:avLst>
              <a:gd name="adj1" fmla="val 45303"/>
              <a:gd name="adj2" fmla="val 5000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0EE69-9A95-4A9F-9473-94138586BF2B}"/>
              </a:ext>
            </a:extLst>
          </p:cNvPr>
          <p:cNvSpPr/>
          <p:nvPr/>
        </p:nvSpPr>
        <p:spPr>
          <a:xfrm>
            <a:off x="1556344" y="224513"/>
            <a:ext cx="276229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لدالة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958711-90C3-4034-83DE-DE52D3B41457}"/>
              </a:ext>
            </a:extLst>
          </p:cNvPr>
          <p:cNvSpPr/>
          <p:nvPr/>
        </p:nvSpPr>
        <p:spPr>
          <a:xfrm>
            <a:off x="3779602" y="3992692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دالة خطية</a:t>
            </a:r>
            <a:endParaRPr lang="en-US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9839B0-60E0-4C9D-AACE-8023D31D5033}"/>
              </a:ext>
            </a:extLst>
          </p:cNvPr>
          <p:cNvCxnSpPr>
            <a:cxnSpLocks/>
          </p:cNvCxnSpPr>
          <p:nvPr/>
        </p:nvCxnSpPr>
        <p:spPr>
          <a:xfrm flipH="1">
            <a:off x="4652158" y="2936520"/>
            <a:ext cx="1" cy="9812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47C43-88B0-49BB-84F3-7E24B9DA6D8F}"/>
              </a:ext>
            </a:extLst>
          </p:cNvPr>
          <p:cNvSpPr/>
          <p:nvPr/>
        </p:nvSpPr>
        <p:spPr>
          <a:xfrm>
            <a:off x="0" y="3992692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دالة غير خطية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2C11C0-8B79-4A89-A333-DDB9C03D1FAE}"/>
              </a:ext>
            </a:extLst>
          </p:cNvPr>
          <p:cNvCxnSpPr>
            <a:cxnSpLocks/>
          </p:cNvCxnSpPr>
          <p:nvPr/>
        </p:nvCxnSpPr>
        <p:spPr>
          <a:xfrm flipH="1">
            <a:off x="1178687" y="2844434"/>
            <a:ext cx="1" cy="9812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D3D6F8-AE49-4794-9095-2D29C8B60D31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5C9EF1-A3F5-40D9-B272-D9D3131EF70E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44E4A73-AC91-46F0-921D-6A21975F3BC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155EC24-AF42-4816-B82A-032965F24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7D459A8-8D69-4A22-9464-D0DB41256A1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39">
              <a:extLst>
                <a:ext uri="{FF2B5EF4-FFF2-40B4-BE49-F238E27FC236}">
                  <a16:creationId xmlns:a16="http://schemas.microsoft.com/office/drawing/2014/main" id="{030DD8F9-3E2E-4500-9EAF-65CB1F19EB91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81B5A4-9C78-4037-9C9B-5C0EAE126886}"/>
              </a:ext>
            </a:extLst>
          </p:cNvPr>
          <p:cNvSpPr/>
          <p:nvPr/>
        </p:nvSpPr>
        <p:spPr>
          <a:xfrm>
            <a:off x="146961" y="482909"/>
            <a:ext cx="951634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كانت الدالة فيما يأتي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 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ا،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وفسّر إجابتك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4F39B-7D82-4FA1-8B4A-31F8B653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98" y="1301441"/>
            <a:ext cx="2749742" cy="4968365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D5B2DCF5-1830-4776-8F40-7C85DFC3E580}"/>
              </a:ext>
            </a:extLst>
          </p:cNvPr>
          <p:cNvSpPr/>
          <p:nvPr/>
        </p:nvSpPr>
        <p:spPr>
          <a:xfrm>
            <a:off x="7196329" y="2558459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8D073EA4-A8C2-4209-A63E-6FFD1E8E73ED}"/>
              </a:ext>
            </a:extLst>
          </p:cNvPr>
          <p:cNvSpPr/>
          <p:nvPr/>
        </p:nvSpPr>
        <p:spPr>
          <a:xfrm flipH="1">
            <a:off x="9326842" y="2558459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22076A-C9AC-41E8-B7F4-8C4296E9EC63}"/>
              </a:ext>
            </a:extLst>
          </p:cNvPr>
          <p:cNvSpPr/>
          <p:nvPr/>
        </p:nvSpPr>
        <p:spPr>
          <a:xfrm>
            <a:off x="7037614" y="1197750"/>
            <a:ext cx="421896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حتى تكون الدالة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يجب أن يكون معدل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التغيّر ثابتًا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753957-BF18-45D9-B83B-F021D1B789C1}"/>
              </a:ext>
            </a:extLst>
          </p:cNvPr>
          <p:cNvGrpSpPr/>
          <p:nvPr/>
        </p:nvGrpSpPr>
        <p:grpSpPr>
          <a:xfrm>
            <a:off x="3617915" y="2429866"/>
            <a:ext cx="3408813" cy="931868"/>
            <a:chOff x="7180218" y="2386007"/>
            <a:chExt cx="3408813" cy="931868"/>
          </a:xfrm>
        </p:grpSpPr>
        <p:grpSp>
          <p:nvGrpSpPr>
            <p:cNvPr id="25" name="Group 33">
              <a:extLst>
                <a:ext uri="{FF2B5EF4-FFF2-40B4-BE49-F238E27FC236}">
                  <a16:creationId xmlns:a16="http://schemas.microsoft.com/office/drawing/2014/main" id="{54370191-281A-42FD-A714-3C0C1F524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0218" y="2386007"/>
              <a:ext cx="1443186" cy="931868"/>
              <a:chOff x="866" y="2513"/>
              <a:chExt cx="721" cy="587"/>
            </a:xfrm>
          </p:grpSpPr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CC8CC663-0AA1-4AAA-84D7-ABF2899F9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513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-8 – (-6)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Line 35">
                <a:extLst>
                  <a:ext uri="{FF2B5EF4-FFF2-40B4-BE49-F238E27FC236}">
                    <a16:creationId xmlns:a16="http://schemas.microsoft.com/office/drawing/2014/main" id="{7FC46C87-DE33-4513-9A15-282A358CE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6083DFE8-FC38-4608-BCEF-8103592C7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 – 1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F67B9449-D5BF-4CFE-B647-6675155A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BCEA6B-727A-451B-A182-03329B84DA68}"/>
              </a:ext>
            </a:extLst>
          </p:cNvPr>
          <p:cNvGrpSpPr/>
          <p:nvPr/>
        </p:nvGrpSpPr>
        <p:grpSpPr>
          <a:xfrm>
            <a:off x="2580124" y="2489213"/>
            <a:ext cx="1078947" cy="900118"/>
            <a:chOff x="8132999" y="2417757"/>
            <a:chExt cx="1078947" cy="900118"/>
          </a:xfrm>
        </p:grpSpPr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12D4E8BE-DBB7-4FCF-9111-6A0FFA51F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161895E2-FB36-466C-8ADC-BED5B774C9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Line 35">
                <a:extLst>
                  <a:ext uri="{FF2B5EF4-FFF2-40B4-BE49-F238E27FC236}">
                    <a16:creationId xmlns:a16="http://schemas.microsoft.com/office/drawing/2014/main" id="{41BCCED2-D295-4DAB-8251-8F7564E0A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Text Box 87">
                <a:extLst>
                  <a:ext uri="{FF2B5EF4-FFF2-40B4-BE49-F238E27FC236}">
                    <a16:creationId xmlns:a16="http://schemas.microsoft.com/office/drawing/2014/main" id="{E9CF4794-648B-4801-87A3-47B737040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8E71557E-9106-4268-8F86-7800D8820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60C7937E-A602-4DF6-8D14-57107C73FB22}"/>
              </a:ext>
            </a:extLst>
          </p:cNvPr>
          <p:cNvSpPr/>
          <p:nvPr/>
        </p:nvSpPr>
        <p:spPr>
          <a:xfrm>
            <a:off x="7188679" y="3452280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DBCD807-78A5-40B9-9F12-25AB8E5BBD59}"/>
              </a:ext>
            </a:extLst>
          </p:cNvPr>
          <p:cNvSpPr/>
          <p:nvPr/>
        </p:nvSpPr>
        <p:spPr>
          <a:xfrm flipH="1">
            <a:off x="9319192" y="3452280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6960E71C-05C3-48F4-992D-19D96A36345E}"/>
              </a:ext>
            </a:extLst>
          </p:cNvPr>
          <p:cNvSpPr/>
          <p:nvPr/>
        </p:nvSpPr>
        <p:spPr>
          <a:xfrm>
            <a:off x="7261326" y="4318795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8E4CCAF0-2F97-434C-A28F-A3A43EAAADB7}"/>
              </a:ext>
            </a:extLst>
          </p:cNvPr>
          <p:cNvSpPr/>
          <p:nvPr/>
        </p:nvSpPr>
        <p:spPr>
          <a:xfrm flipH="1">
            <a:off x="9391839" y="4318795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36AB3C4-BC81-41C5-A8C7-4E47B19B35E7}"/>
              </a:ext>
            </a:extLst>
          </p:cNvPr>
          <p:cNvSpPr/>
          <p:nvPr/>
        </p:nvSpPr>
        <p:spPr>
          <a:xfrm>
            <a:off x="7253676" y="5212616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7ABA241-630C-4C04-A5D8-371D75DEA6C0}"/>
              </a:ext>
            </a:extLst>
          </p:cNvPr>
          <p:cNvSpPr/>
          <p:nvPr/>
        </p:nvSpPr>
        <p:spPr>
          <a:xfrm flipH="1">
            <a:off x="9384189" y="5212616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2D584F-6B4B-45F0-A464-C8BA7F3F9ED6}"/>
              </a:ext>
            </a:extLst>
          </p:cNvPr>
          <p:cNvGrpSpPr/>
          <p:nvPr/>
        </p:nvGrpSpPr>
        <p:grpSpPr>
          <a:xfrm>
            <a:off x="3617915" y="3360595"/>
            <a:ext cx="3408813" cy="931868"/>
            <a:chOff x="7180218" y="2386007"/>
            <a:chExt cx="3408813" cy="931868"/>
          </a:xfrm>
        </p:grpSpPr>
        <p:grpSp>
          <p:nvGrpSpPr>
            <p:cNvPr id="44" name="Group 33">
              <a:extLst>
                <a:ext uri="{FF2B5EF4-FFF2-40B4-BE49-F238E27FC236}">
                  <a16:creationId xmlns:a16="http://schemas.microsoft.com/office/drawing/2014/main" id="{77A477CE-0836-4C98-96A9-846022CC3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0218" y="2386007"/>
              <a:ext cx="1443186" cy="931868"/>
              <a:chOff x="866" y="2513"/>
              <a:chExt cx="721" cy="587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B91F3362-9562-46FE-954E-4F3B343CA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513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-10– (-8)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Line 35">
                <a:extLst>
                  <a:ext uri="{FF2B5EF4-FFF2-40B4-BE49-F238E27FC236}">
                    <a16:creationId xmlns:a16="http://schemas.microsoft.com/office/drawing/2014/main" id="{7810240A-34F3-4DA8-85AC-3EECD92E4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11EB2E8A-97F6-48C1-8B75-CDCC78C8D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 – 4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9F3398D4-54F1-4031-978E-73575B154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39D287-ABDA-41C3-8424-BE90B14FE990}"/>
              </a:ext>
            </a:extLst>
          </p:cNvPr>
          <p:cNvGrpSpPr/>
          <p:nvPr/>
        </p:nvGrpSpPr>
        <p:grpSpPr>
          <a:xfrm>
            <a:off x="2605069" y="3419942"/>
            <a:ext cx="1078947" cy="900118"/>
            <a:chOff x="8132999" y="2417757"/>
            <a:chExt cx="1078947" cy="900118"/>
          </a:xfrm>
        </p:grpSpPr>
        <p:grpSp>
          <p:nvGrpSpPr>
            <p:cNvPr id="50" name="Group 33">
              <a:extLst>
                <a:ext uri="{FF2B5EF4-FFF2-40B4-BE49-F238E27FC236}">
                  <a16:creationId xmlns:a16="http://schemas.microsoft.com/office/drawing/2014/main" id="{CEE63C13-83D0-46EC-8FF2-BC0CD09EE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25AE3EC2-C487-4319-B2DB-B4CD1A17B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330E8173-4DCA-4EFD-A15C-BC29C820C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CA7B8EFE-EF2C-44C3-B728-6A7C4448E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455FF1AE-4644-43E7-926B-E2F28EC30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1418386-6346-4DA6-8B7B-E8FBD685D787}"/>
              </a:ext>
            </a:extLst>
          </p:cNvPr>
          <p:cNvGrpSpPr/>
          <p:nvPr/>
        </p:nvGrpSpPr>
        <p:grpSpPr>
          <a:xfrm>
            <a:off x="3481805" y="4258666"/>
            <a:ext cx="3544923" cy="931868"/>
            <a:chOff x="7044108" y="2386007"/>
            <a:chExt cx="3544923" cy="931868"/>
          </a:xfrm>
        </p:grpSpPr>
        <p:grpSp>
          <p:nvGrpSpPr>
            <p:cNvPr id="56" name="Group 33">
              <a:extLst>
                <a:ext uri="{FF2B5EF4-FFF2-40B4-BE49-F238E27FC236}">
                  <a16:creationId xmlns:a16="http://schemas.microsoft.com/office/drawing/2014/main" id="{15D9276A-928E-4B4B-8309-701CAB9AD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4108" y="2386007"/>
              <a:ext cx="1637346" cy="931868"/>
              <a:chOff x="798" y="2513"/>
              <a:chExt cx="818" cy="587"/>
            </a:xfrm>
          </p:grpSpPr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677F471B-C866-4503-8E2F-427F073C2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" y="2513"/>
                <a:ext cx="81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-12 – (-10)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9" name="Line 35">
                <a:extLst>
                  <a:ext uri="{FF2B5EF4-FFF2-40B4-BE49-F238E27FC236}">
                    <a16:creationId xmlns:a16="http://schemas.microsoft.com/office/drawing/2014/main" id="{61F43309-4F07-4ECC-92BA-1FEFEBCB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4B293CC3-BB43-4D7F-B6B1-3CB07365C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10 – 7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7" name="Text Box 87">
              <a:extLst>
                <a:ext uri="{FF2B5EF4-FFF2-40B4-BE49-F238E27FC236}">
                  <a16:creationId xmlns:a16="http://schemas.microsoft.com/office/drawing/2014/main" id="{4B41F0E7-3EF2-425E-AABB-81EAE54FC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1FE5FF1-CF73-42E2-91EF-12730D0F59E8}"/>
              </a:ext>
            </a:extLst>
          </p:cNvPr>
          <p:cNvGrpSpPr/>
          <p:nvPr/>
        </p:nvGrpSpPr>
        <p:grpSpPr>
          <a:xfrm>
            <a:off x="2568363" y="4318013"/>
            <a:ext cx="1078947" cy="900118"/>
            <a:chOff x="8132999" y="2417757"/>
            <a:chExt cx="1078947" cy="900118"/>
          </a:xfrm>
        </p:grpSpPr>
        <p:grpSp>
          <p:nvGrpSpPr>
            <p:cNvPr id="62" name="Group 33">
              <a:extLst>
                <a:ext uri="{FF2B5EF4-FFF2-40B4-BE49-F238E27FC236}">
                  <a16:creationId xmlns:a16="http://schemas.microsoft.com/office/drawing/2014/main" id="{3CFEB90D-5252-40E7-A98A-9AE8420CE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3DC4E0B0-A1A5-47D4-AF6E-CF1F80C9B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5" name="Line 35">
                <a:extLst>
                  <a:ext uri="{FF2B5EF4-FFF2-40B4-BE49-F238E27FC236}">
                    <a16:creationId xmlns:a16="http://schemas.microsoft.com/office/drawing/2014/main" id="{69943E68-E23C-4311-983C-9C24DF2AE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7083CFC9-4657-4D5E-A6DD-0ECF9E022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Text Box 87">
              <a:extLst>
                <a:ext uri="{FF2B5EF4-FFF2-40B4-BE49-F238E27FC236}">
                  <a16:creationId xmlns:a16="http://schemas.microsoft.com/office/drawing/2014/main" id="{F79855E7-AA9F-4640-8748-D7AB892D2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BAD60EE-DBCF-45B2-A173-7E9B3D9BD2B2}"/>
              </a:ext>
            </a:extLst>
          </p:cNvPr>
          <p:cNvGrpSpPr/>
          <p:nvPr/>
        </p:nvGrpSpPr>
        <p:grpSpPr>
          <a:xfrm>
            <a:off x="3481803" y="5156738"/>
            <a:ext cx="3544925" cy="931868"/>
            <a:chOff x="7044106" y="2386007"/>
            <a:chExt cx="3544925" cy="931868"/>
          </a:xfrm>
        </p:grpSpPr>
        <p:grpSp>
          <p:nvGrpSpPr>
            <p:cNvPr id="80" name="Group 33">
              <a:extLst>
                <a:ext uri="{FF2B5EF4-FFF2-40B4-BE49-F238E27FC236}">
                  <a16:creationId xmlns:a16="http://schemas.microsoft.com/office/drawing/2014/main" id="{EBF8B79D-CE37-4E8E-A8DA-140CA5C4E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4106" y="2386007"/>
              <a:ext cx="1637346" cy="931868"/>
              <a:chOff x="798" y="2513"/>
              <a:chExt cx="818" cy="587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E9F4C836-9918-40B6-976A-2BA036E97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" y="2513"/>
                <a:ext cx="81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-14 – (-12)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3" name="Line 35">
                <a:extLst>
                  <a:ext uri="{FF2B5EF4-FFF2-40B4-BE49-F238E27FC236}">
                    <a16:creationId xmlns:a16="http://schemas.microsoft.com/office/drawing/2014/main" id="{5B8C6ECE-3745-45AD-BD30-F03E00EB2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EF266015-953C-4E14-9576-1F5F7BE09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 – 10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CE783328-11B6-4402-93B8-312FABA6D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7F918-0291-4E0F-8D5F-EEFB7A994DEB}"/>
              </a:ext>
            </a:extLst>
          </p:cNvPr>
          <p:cNvGrpSpPr/>
          <p:nvPr/>
        </p:nvGrpSpPr>
        <p:grpSpPr>
          <a:xfrm>
            <a:off x="2580124" y="5216085"/>
            <a:ext cx="1078947" cy="900118"/>
            <a:chOff x="8132999" y="2417757"/>
            <a:chExt cx="1078947" cy="900118"/>
          </a:xfrm>
        </p:grpSpPr>
        <p:grpSp>
          <p:nvGrpSpPr>
            <p:cNvPr id="86" name="Group 33">
              <a:extLst>
                <a:ext uri="{FF2B5EF4-FFF2-40B4-BE49-F238E27FC236}">
                  <a16:creationId xmlns:a16="http://schemas.microsoft.com/office/drawing/2014/main" id="{93417FB0-804C-44F3-A7BA-E814671A1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437F42E7-58D1-461C-9506-737F314C8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9" name="Line 35">
                <a:extLst>
                  <a:ext uri="{FF2B5EF4-FFF2-40B4-BE49-F238E27FC236}">
                    <a16:creationId xmlns:a16="http://schemas.microsoft.com/office/drawing/2014/main" id="{18F4EA4C-25B5-4BE6-B59D-A4400204B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0CA34E99-F8A2-4753-98B9-1481F8AE3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7" name="Text Box 87">
              <a:extLst>
                <a:ext uri="{FF2B5EF4-FFF2-40B4-BE49-F238E27FC236}">
                  <a16:creationId xmlns:a16="http://schemas.microsoft.com/office/drawing/2014/main" id="{B355C7B5-C165-44D4-AE9B-2AB007F37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9240A43-5769-4CCE-8865-390FB15A23CC}"/>
              </a:ext>
            </a:extLst>
          </p:cNvPr>
          <p:cNvSpPr/>
          <p:nvPr/>
        </p:nvSpPr>
        <p:spPr>
          <a:xfrm>
            <a:off x="140771" y="2483432"/>
            <a:ext cx="2326844" cy="1754326"/>
          </a:xfrm>
          <a:prstGeom prst="rect">
            <a:avLst/>
          </a:prstGeom>
          <a:noFill/>
          <a:ln w="254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فإن الدالة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D39F0CB-DE03-44D4-A485-E2FED0F76D53}"/>
              </a:ext>
            </a:extLst>
          </p:cNvPr>
          <p:cNvSpPr/>
          <p:nvPr/>
        </p:nvSpPr>
        <p:spPr>
          <a:xfrm>
            <a:off x="2516915" y="2491259"/>
            <a:ext cx="832051" cy="806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03CCE6D-841E-493C-808F-FAFF12B46708}"/>
              </a:ext>
            </a:extLst>
          </p:cNvPr>
          <p:cNvSpPr/>
          <p:nvPr/>
        </p:nvSpPr>
        <p:spPr>
          <a:xfrm>
            <a:off x="2516915" y="3405423"/>
            <a:ext cx="832051" cy="806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3A14D66-65FA-4854-9A4D-2CDB7B1DEBE1}"/>
              </a:ext>
            </a:extLst>
          </p:cNvPr>
          <p:cNvSpPr/>
          <p:nvPr/>
        </p:nvSpPr>
        <p:spPr>
          <a:xfrm>
            <a:off x="2516915" y="4319587"/>
            <a:ext cx="832051" cy="806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06E7D1B-9BA8-489B-9F73-4BE7D1DE7518}"/>
              </a:ext>
            </a:extLst>
          </p:cNvPr>
          <p:cNvSpPr/>
          <p:nvPr/>
        </p:nvSpPr>
        <p:spPr>
          <a:xfrm>
            <a:off x="2516915" y="5233751"/>
            <a:ext cx="832051" cy="806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2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417A29-DF88-46EB-91D7-44E28093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39" y="1437107"/>
            <a:ext cx="2789024" cy="4853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D3D6F8-AE49-4794-9095-2D29C8B60D31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5C9EF1-A3F5-40D9-B272-D9D3131EF70E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44E4A73-AC91-46F0-921D-6A21975F3BC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155EC24-AF42-4816-B82A-032965F24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7D459A8-8D69-4A22-9464-D0DB41256A1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39">
              <a:extLst>
                <a:ext uri="{FF2B5EF4-FFF2-40B4-BE49-F238E27FC236}">
                  <a16:creationId xmlns:a16="http://schemas.microsoft.com/office/drawing/2014/main" id="{030DD8F9-3E2E-4500-9EAF-65CB1F19EB91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81B5A4-9C78-4037-9C9B-5C0EAE126886}"/>
              </a:ext>
            </a:extLst>
          </p:cNvPr>
          <p:cNvSpPr/>
          <p:nvPr/>
        </p:nvSpPr>
        <p:spPr>
          <a:xfrm>
            <a:off x="146961" y="482909"/>
            <a:ext cx="951634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كانت الدالة فيما يأتي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 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ا،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وفسّر إجابتك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5B2DCF5-1830-4776-8F40-7C85DFC3E580}"/>
              </a:ext>
            </a:extLst>
          </p:cNvPr>
          <p:cNvSpPr/>
          <p:nvPr/>
        </p:nvSpPr>
        <p:spPr>
          <a:xfrm>
            <a:off x="7196329" y="2558459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8D073EA4-A8C2-4209-A63E-6FFD1E8E73ED}"/>
              </a:ext>
            </a:extLst>
          </p:cNvPr>
          <p:cNvSpPr/>
          <p:nvPr/>
        </p:nvSpPr>
        <p:spPr>
          <a:xfrm flipH="1">
            <a:off x="9326842" y="2558459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22076A-C9AC-41E8-B7F4-8C4296E9EC63}"/>
              </a:ext>
            </a:extLst>
          </p:cNvPr>
          <p:cNvSpPr/>
          <p:nvPr/>
        </p:nvSpPr>
        <p:spPr>
          <a:xfrm>
            <a:off x="7037614" y="1197750"/>
            <a:ext cx="421896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حتى تكون الدالة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يجب أن يكون معدل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التغيّر ثابتًا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753957-BF18-45D9-B83B-F021D1B789C1}"/>
              </a:ext>
            </a:extLst>
          </p:cNvPr>
          <p:cNvGrpSpPr/>
          <p:nvPr/>
        </p:nvGrpSpPr>
        <p:grpSpPr>
          <a:xfrm>
            <a:off x="3617915" y="2429866"/>
            <a:ext cx="3408813" cy="931868"/>
            <a:chOff x="7180218" y="2386007"/>
            <a:chExt cx="3408813" cy="931868"/>
          </a:xfrm>
        </p:grpSpPr>
        <p:grpSp>
          <p:nvGrpSpPr>
            <p:cNvPr id="25" name="Group 33">
              <a:extLst>
                <a:ext uri="{FF2B5EF4-FFF2-40B4-BE49-F238E27FC236}">
                  <a16:creationId xmlns:a16="http://schemas.microsoft.com/office/drawing/2014/main" id="{54370191-281A-42FD-A714-3C0C1F524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0218" y="2386007"/>
              <a:ext cx="1443186" cy="931868"/>
              <a:chOff x="866" y="2513"/>
              <a:chExt cx="721" cy="587"/>
            </a:xfrm>
          </p:grpSpPr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CC8CC663-0AA1-4AAA-84D7-ABF2899F9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513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 – 10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Line 35">
                <a:extLst>
                  <a:ext uri="{FF2B5EF4-FFF2-40B4-BE49-F238E27FC236}">
                    <a16:creationId xmlns:a16="http://schemas.microsoft.com/office/drawing/2014/main" id="{7FC46C87-DE33-4513-9A15-282A358CE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6083DFE8-FC38-4608-BCEF-8103592C7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 – (-3)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F67B9449-D5BF-4CFE-B647-6675155A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Text Box 87">
            <a:extLst>
              <a:ext uri="{FF2B5EF4-FFF2-40B4-BE49-F238E27FC236}">
                <a16:creationId xmlns:a16="http://schemas.microsoft.com/office/drawing/2014/main" id="{8E71557E-9106-4268-8F86-7800D882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66" y="2574020"/>
            <a:ext cx="7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0C7937E-A602-4DF6-8D14-57107C73FB22}"/>
              </a:ext>
            </a:extLst>
          </p:cNvPr>
          <p:cNvSpPr/>
          <p:nvPr/>
        </p:nvSpPr>
        <p:spPr>
          <a:xfrm>
            <a:off x="7188679" y="3452280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0071BB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DBCD807-78A5-40B9-9F12-25AB8E5BBD59}"/>
              </a:ext>
            </a:extLst>
          </p:cNvPr>
          <p:cNvSpPr/>
          <p:nvPr/>
        </p:nvSpPr>
        <p:spPr>
          <a:xfrm flipH="1">
            <a:off x="9319192" y="3452280"/>
            <a:ext cx="822960" cy="822960"/>
          </a:xfrm>
          <a:prstGeom prst="arc">
            <a:avLst>
              <a:gd name="adj1" fmla="val 6064608"/>
              <a:gd name="adj2" fmla="val 15659504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2D584F-6B4B-45F0-A464-C8BA7F3F9ED6}"/>
              </a:ext>
            </a:extLst>
          </p:cNvPr>
          <p:cNvGrpSpPr/>
          <p:nvPr/>
        </p:nvGrpSpPr>
        <p:grpSpPr>
          <a:xfrm>
            <a:off x="3617915" y="3360595"/>
            <a:ext cx="3408813" cy="931868"/>
            <a:chOff x="7180218" y="2386007"/>
            <a:chExt cx="3408813" cy="931868"/>
          </a:xfrm>
        </p:grpSpPr>
        <p:grpSp>
          <p:nvGrpSpPr>
            <p:cNvPr id="44" name="Group 33">
              <a:extLst>
                <a:ext uri="{FF2B5EF4-FFF2-40B4-BE49-F238E27FC236}">
                  <a16:creationId xmlns:a16="http://schemas.microsoft.com/office/drawing/2014/main" id="{77A477CE-0836-4C98-96A9-846022CC3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0218" y="2386007"/>
              <a:ext cx="1443186" cy="931868"/>
              <a:chOff x="866" y="2513"/>
              <a:chExt cx="721" cy="587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B91F3362-9562-46FE-954E-4F3B343CA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513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16 – 12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Line 35">
                <a:extLst>
                  <a:ext uri="{FF2B5EF4-FFF2-40B4-BE49-F238E27FC236}">
                    <a16:creationId xmlns:a16="http://schemas.microsoft.com/office/drawing/2014/main" id="{7810240A-34F3-4DA8-85AC-3EECD92E4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6" y="2795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11EB2E8A-97F6-48C1-8B75-CDCC78C8D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" y="2732"/>
                <a:ext cx="7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 – (-1)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9F3398D4-54F1-4031-978E-73575B154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2072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</a:t>
              </a: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Text Box 87">
            <a:extLst>
              <a:ext uri="{FF2B5EF4-FFF2-40B4-BE49-F238E27FC236}">
                <a16:creationId xmlns:a16="http://schemas.microsoft.com/office/drawing/2014/main" id="{455FF1AE-4644-43E7-926B-E2F28EC3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185" y="3496218"/>
            <a:ext cx="731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2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240A43-5769-4CCE-8865-390FB15A23CC}"/>
              </a:ext>
            </a:extLst>
          </p:cNvPr>
          <p:cNvSpPr/>
          <p:nvPr/>
        </p:nvSpPr>
        <p:spPr>
          <a:xfrm>
            <a:off x="1914626" y="4835247"/>
            <a:ext cx="4849764" cy="1200329"/>
          </a:xfrm>
          <a:prstGeom prst="rect">
            <a:avLst/>
          </a:prstGeom>
          <a:noFill/>
          <a:ln w="254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 </a:t>
            </a:r>
            <a:r>
              <a:rPr lang="ar-BH" alt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فإن الدالة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ليست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D39F0CB-DE03-44D4-A485-E2FED0F76D53}"/>
              </a:ext>
            </a:extLst>
          </p:cNvPr>
          <p:cNvSpPr/>
          <p:nvPr/>
        </p:nvSpPr>
        <p:spPr>
          <a:xfrm>
            <a:off x="1845312" y="2565490"/>
            <a:ext cx="556555" cy="53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03CCE6D-841E-493C-808F-FAFF12B46708}"/>
              </a:ext>
            </a:extLst>
          </p:cNvPr>
          <p:cNvSpPr/>
          <p:nvPr/>
        </p:nvSpPr>
        <p:spPr>
          <a:xfrm>
            <a:off x="1825862" y="3483448"/>
            <a:ext cx="556555" cy="53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CBC27B-3BC5-4B3D-BEC8-B94E46896850}"/>
              </a:ext>
            </a:extLst>
          </p:cNvPr>
          <p:cNvGrpSpPr/>
          <p:nvPr/>
        </p:nvGrpSpPr>
        <p:grpSpPr>
          <a:xfrm>
            <a:off x="2580124" y="2489213"/>
            <a:ext cx="1078947" cy="900118"/>
            <a:chOff x="8132999" y="2417757"/>
            <a:chExt cx="1078947" cy="900118"/>
          </a:xfrm>
        </p:grpSpPr>
        <p:grpSp>
          <p:nvGrpSpPr>
            <p:cNvPr id="74" name="Group 33">
              <a:extLst>
                <a:ext uri="{FF2B5EF4-FFF2-40B4-BE49-F238E27FC236}">
                  <a16:creationId xmlns:a16="http://schemas.microsoft.com/office/drawing/2014/main" id="{191C9ABF-12DC-42F4-A8C5-27F03FAA6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ED3938E0-5953-41E2-9992-30F580F7F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7" name="Line 35">
                <a:extLst>
                  <a:ext uri="{FF2B5EF4-FFF2-40B4-BE49-F238E27FC236}">
                    <a16:creationId xmlns:a16="http://schemas.microsoft.com/office/drawing/2014/main" id="{26726C10-EE45-4507-AF7B-7F1304D3E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8" name="Text Box 87">
                <a:extLst>
                  <a:ext uri="{FF2B5EF4-FFF2-40B4-BE49-F238E27FC236}">
                    <a16:creationId xmlns:a16="http://schemas.microsoft.com/office/drawing/2014/main" id="{A208EDA1-7C31-4E53-9A2C-F6B7853BC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159C7C19-0D54-49DF-96A4-93CD5F70C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EAAE10-D8D7-4608-ACC5-DC3844BD3403}"/>
              </a:ext>
            </a:extLst>
          </p:cNvPr>
          <p:cNvGrpSpPr/>
          <p:nvPr/>
        </p:nvGrpSpPr>
        <p:grpSpPr>
          <a:xfrm>
            <a:off x="2605069" y="3419942"/>
            <a:ext cx="1078947" cy="900118"/>
            <a:chOff x="8132999" y="2417757"/>
            <a:chExt cx="1078947" cy="900118"/>
          </a:xfrm>
        </p:grpSpPr>
        <p:grpSp>
          <p:nvGrpSpPr>
            <p:cNvPr id="97" name="Group 33">
              <a:extLst>
                <a:ext uri="{FF2B5EF4-FFF2-40B4-BE49-F238E27FC236}">
                  <a16:creationId xmlns:a16="http://schemas.microsoft.com/office/drawing/2014/main" id="{2DA80F0B-481E-4B63-9E0D-D91BE1F73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999" y="2417757"/>
              <a:ext cx="522429" cy="900118"/>
              <a:chOff x="1342" y="2533"/>
              <a:chExt cx="261" cy="567"/>
            </a:xfrm>
          </p:grpSpPr>
          <p:sp>
            <p:nvSpPr>
              <p:cNvPr id="99" name="Text Box 87">
                <a:extLst>
                  <a:ext uri="{FF2B5EF4-FFF2-40B4-BE49-F238E27FC236}">
                    <a16:creationId xmlns:a16="http://schemas.microsoft.com/office/drawing/2014/main" id="{A60C063E-31E7-4526-9B82-9C9E0FD76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533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0" name="Line 35">
                <a:extLst>
                  <a:ext uri="{FF2B5EF4-FFF2-40B4-BE49-F238E27FC236}">
                    <a16:creationId xmlns:a16="http://schemas.microsoft.com/office/drawing/2014/main" id="{7084A151-162A-4FEB-BF92-ED2BFE73B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4" y="2795"/>
                <a:ext cx="1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1" name="Text Box 87">
                <a:extLst>
                  <a:ext uri="{FF2B5EF4-FFF2-40B4-BE49-F238E27FC236}">
                    <a16:creationId xmlns:a16="http://schemas.microsoft.com/office/drawing/2014/main" id="{C8995A88-CC9D-423B-A0ED-DDC9E67DC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732"/>
                <a:ext cx="2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98" name="Text Box 87">
              <a:extLst>
                <a:ext uri="{FF2B5EF4-FFF2-40B4-BE49-F238E27FC236}">
                  <a16:creationId xmlns:a16="http://schemas.microsoft.com/office/drawing/2014/main" id="{E5EFADCF-7AE6-4C2C-B1C2-F3916CD56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6659" y="2521631"/>
              <a:ext cx="6952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82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33" grpId="0"/>
      <p:bldP spid="37" grpId="0" animBg="1"/>
      <p:bldP spid="38" grpId="0" animBg="1"/>
      <p:bldP spid="51" grpId="0"/>
      <p:bldP spid="91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19F9F2F-725A-411C-9385-172A1B1B211A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E90204-116B-4FD3-9883-6A4B2936AB5A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C1DAF70-604B-40E3-8293-8DEF6D305F04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7797AD9-CB7D-4BB8-8AA0-0C4EC8869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A68E9B5-C367-4000-BA4A-375D89572AB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34EFA05-C969-46EF-AC7F-86C0986E57AC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7C9FFC6-7242-4C51-9014-0013B5AA3AC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Text Box 42">
                <a:extLst>
                  <a:ext uri="{FF2B5EF4-FFF2-40B4-BE49-F238E27FC236}">
                    <a16:creationId xmlns:a16="http://schemas.microsoft.com/office/drawing/2014/main" id="{5CCBB49B-5F45-4AF8-8864-4CFFD3EFB1FD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81B5A4-9C78-4037-9C9B-5C0EAE126886}"/>
              </a:ext>
            </a:extLst>
          </p:cNvPr>
          <p:cNvSpPr/>
          <p:nvPr/>
        </p:nvSpPr>
        <p:spPr>
          <a:xfrm>
            <a:off x="146961" y="482909"/>
            <a:ext cx="951634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كانت كل دالة فيما يأتي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 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ا،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وفسّر إجابتك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240A43-5769-4CCE-8865-390FB15A23CC}"/>
              </a:ext>
            </a:extLst>
          </p:cNvPr>
          <p:cNvSpPr/>
          <p:nvPr/>
        </p:nvSpPr>
        <p:spPr>
          <a:xfrm>
            <a:off x="8214867" y="4878639"/>
            <a:ext cx="3356736" cy="1323439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ليست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</a:p>
          <a:p>
            <a:pPr algn="r" rtl="1">
              <a:spcBef>
                <a:spcPct val="50000"/>
              </a:spcBef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 </a:t>
            </a:r>
            <a:r>
              <a:rPr lang="ar-BH" altLang="en-US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</a:t>
            </a:r>
            <a:r>
              <a:rPr lang="ar-BH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ثابتًا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600E4-DEF0-4098-A733-568BD155C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236"/>
          <a:stretch/>
        </p:blipFill>
        <p:spPr>
          <a:xfrm>
            <a:off x="9038466" y="1366564"/>
            <a:ext cx="1854899" cy="3336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B9029B-E858-4068-A4C1-194E70DF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81" y="1416466"/>
            <a:ext cx="1910845" cy="333630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D181E24-3376-4C71-BFD1-1615A2E93558}"/>
              </a:ext>
            </a:extLst>
          </p:cNvPr>
          <p:cNvSpPr/>
          <p:nvPr/>
        </p:nvSpPr>
        <p:spPr>
          <a:xfrm>
            <a:off x="5011854" y="4878639"/>
            <a:ext cx="2846284" cy="1323439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 </a:t>
            </a:r>
          </a:p>
          <a:p>
            <a:pPr algn="ctr" rtl="1">
              <a:spcBef>
                <a:spcPct val="50000"/>
              </a:spcBef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F08CB9-1786-488A-AB6B-0C070C3927C0}"/>
              </a:ext>
            </a:extLst>
          </p:cNvPr>
          <p:cNvSpPr/>
          <p:nvPr/>
        </p:nvSpPr>
        <p:spPr>
          <a:xfrm>
            <a:off x="228671" y="4882430"/>
            <a:ext cx="3106302" cy="1323439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 </a:t>
            </a:r>
          </a:p>
          <a:p>
            <a:pPr algn="ctr" rtl="1">
              <a:spcBef>
                <a:spcPct val="50000"/>
              </a:spcBef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FF66B-3DDC-4B14-9ABD-112F853C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67" y="1857829"/>
            <a:ext cx="3771075" cy="2845041"/>
          </a:xfrm>
          <a:prstGeom prst="rect">
            <a:avLst/>
          </a:prstGeom>
        </p:spPr>
      </p:pic>
      <p:sp>
        <p:nvSpPr>
          <p:cNvPr id="17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9776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429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38، 39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237665" y="877824"/>
            <a:ext cx="5202247" cy="5102352"/>
            <a:chOff x="3713153" y="321165"/>
            <a:chExt cx="5202247" cy="5102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3713153" y="2206305"/>
              <a:ext cx="517481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48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الجزء الأول من </a:t>
              </a:r>
              <a:r>
                <a:rPr lang="ar-BH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</a:t>
              </a:r>
              <a:endPara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8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3405199" y="3032751"/>
            <a:ext cx="5381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معدّل التغيّر لحل المسائل</a:t>
            </a:r>
            <a:r>
              <a:rPr lang="ar-JO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31" y="518025"/>
            <a:ext cx="938615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تسمح لك إحدى الألعاب المائية بالانحدار لمسافة ٢٠ مترًا، ويصف معدّل التغيّر في ركوب هذه اللعبة نسبة تغيّر المسافة التي يقطعها الشخص بالنسبة للتغيّر في الزمن.</a:t>
            </a:r>
            <a:endParaRPr lang="ar-SA" altLang="en-US" sz="3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570B6-6329-42AF-8135-1CC62510E383}"/>
              </a:ext>
            </a:extLst>
          </p:cNvPr>
          <p:cNvSpPr/>
          <p:nvPr/>
        </p:nvSpPr>
        <p:spPr>
          <a:xfrm>
            <a:off x="6010307" y="2344228"/>
            <a:ext cx="556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نكتب معدل التغي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 للمسافة المقطوعة؟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B21B03A-7F76-407E-9071-3F19A2FD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7" y="3688875"/>
            <a:ext cx="62198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ماذا يمكن أن تكون نسبة معدل التغير الذي قيمته 2؟</a:t>
            </a:r>
            <a:endParaRPr lang="en-US" altLang="en-US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3A3EECA-3FCA-41CA-92AD-005155B2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8" y="4660207"/>
            <a:ext cx="4262104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، </a:t>
            </a:r>
            <a:r>
              <a:rPr lang="ar-SA" altLang="en-US" dirty="0"/>
              <a:t>لأن التغي</a:t>
            </a:r>
            <a:r>
              <a:rPr lang="ar-BH" altLang="en-US" dirty="0"/>
              <a:t>ّ</a:t>
            </a:r>
            <a:r>
              <a:rPr lang="ar-SA" altLang="en-US" dirty="0"/>
              <a:t>ر في المسافة أكثر وكلاهما </a:t>
            </a:r>
            <a:r>
              <a:rPr lang="ar-BH" altLang="en-US" dirty="0"/>
              <a:t> </a:t>
            </a:r>
          </a:p>
          <a:p>
            <a:r>
              <a:rPr lang="ar-BH" altLang="en-US" dirty="0"/>
              <a:t>   </a:t>
            </a:r>
            <a:r>
              <a:rPr lang="ar-SA" altLang="en-US" dirty="0"/>
              <a:t>له نفس التغير في الزمن.</a:t>
            </a:r>
            <a:endParaRPr lang="en-US" altLang="en-US" dirty="0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FEE30322-D354-4753-8621-876CDFA853D0}"/>
              </a:ext>
            </a:extLst>
          </p:cNvPr>
          <p:cNvGrpSpPr>
            <a:grpSpLocks/>
          </p:cNvGrpSpPr>
          <p:nvPr/>
        </p:nvGrpSpPr>
        <p:grpSpPr bwMode="auto">
          <a:xfrm>
            <a:off x="3912369" y="2170109"/>
            <a:ext cx="2257425" cy="1025526"/>
            <a:chOff x="165" y="2482"/>
            <a:chExt cx="1422" cy="646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34E00941-3C7A-4388-850F-B2463743D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2482"/>
              <a:ext cx="1356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التغير في المسافة</a:t>
              </a:r>
              <a:endParaRPr lang="en-US" altLang="en-US" dirty="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6126A3C2-9ABA-4209-8F5E-78647DFAB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" y="2807"/>
              <a:ext cx="115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CD710614-D149-4455-A2E4-A3E3CEE5A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" y="2760"/>
              <a:ext cx="1422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التغير في الزمن</a:t>
              </a:r>
              <a:endParaRPr lang="en-US" altLang="en-US" dirty="0"/>
            </a:p>
          </p:txBody>
        </p:sp>
      </p:grpSp>
      <p:grpSp>
        <p:nvGrpSpPr>
          <p:cNvPr id="27" name="Group 42">
            <a:extLst>
              <a:ext uri="{FF2B5EF4-FFF2-40B4-BE49-F238E27FC236}">
                <a16:creationId xmlns:a16="http://schemas.microsoft.com/office/drawing/2014/main" id="{2830FD65-4BF1-4303-A917-A17F3E3DA64C}"/>
              </a:ext>
            </a:extLst>
          </p:cNvPr>
          <p:cNvGrpSpPr>
            <a:grpSpLocks/>
          </p:cNvGrpSpPr>
          <p:nvPr/>
        </p:nvGrpSpPr>
        <p:grpSpPr bwMode="auto">
          <a:xfrm>
            <a:off x="4641590" y="3460563"/>
            <a:ext cx="644525" cy="939800"/>
            <a:chOff x="1884" y="2781"/>
            <a:chExt cx="406" cy="592"/>
          </a:xfrm>
          <a:noFill/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17FE31DA-2F99-4C7F-9D6E-B98A43EFE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781"/>
              <a:ext cx="340" cy="3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u="sng" dirty="0"/>
                <a:t>10</a:t>
              </a:r>
              <a:endParaRPr lang="en-US" altLang="en-US" u="sng" dirty="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19FA775B-1685-48D3-850E-D364061E4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" y="3022"/>
              <a:ext cx="309" cy="0"/>
            </a:xfrm>
            <a:prstGeom prst="line">
              <a:avLst/>
            </a:prstGeom>
            <a:grp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endParaRPr lang="en-US"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8240B630-E70F-4540-AB9D-70C82A9DF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3005"/>
              <a:ext cx="340" cy="3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altLang="en-US" dirty="0"/>
                <a:t>5</a:t>
              </a:r>
              <a:endParaRPr lang="en-US" altLang="en-US" dirty="0"/>
            </a:p>
          </p:txBody>
        </p:sp>
      </p:grpSp>
      <p:sp>
        <p:nvSpPr>
          <p:cNvPr id="34" name="Text Box 87">
            <a:extLst>
              <a:ext uri="{FF2B5EF4-FFF2-40B4-BE49-F238E27FC236}">
                <a16:creationId xmlns:a16="http://schemas.microsoft.com/office/drawing/2014/main" id="{290531E0-5DE5-4BF1-990E-BE035DB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615" y="3627250"/>
            <a:ext cx="50323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أو</a:t>
            </a:r>
            <a:endParaRPr lang="en-US" altLang="en-US" dirty="0"/>
          </a:p>
        </p:txBody>
      </p:sp>
      <p:grpSp>
        <p:nvGrpSpPr>
          <p:cNvPr id="35" name="Group 43">
            <a:extLst>
              <a:ext uri="{FF2B5EF4-FFF2-40B4-BE49-F238E27FC236}">
                <a16:creationId xmlns:a16="http://schemas.microsoft.com/office/drawing/2014/main" id="{98F7F2D9-6A05-4D04-AEC1-41AD25700C18}"/>
              </a:ext>
            </a:extLst>
          </p:cNvPr>
          <p:cNvGrpSpPr>
            <a:grpSpLocks/>
          </p:cNvGrpSpPr>
          <p:nvPr/>
        </p:nvGrpSpPr>
        <p:grpSpPr bwMode="auto">
          <a:xfrm>
            <a:off x="3990715" y="3460563"/>
            <a:ext cx="322263" cy="939800"/>
            <a:chOff x="1474" y="2781"/>
            <a:chExt cx="203" cy="592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49E56DFD-D287-4B5E-8663-FCDECD1B2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781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u="sng" dirty="0"/>
                <a:t>6</a:t>
              </a:r>
              <a:endParaRPr lang="en-US" altLang="en-US" u="sng" dirty="0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A507DE9D-2ADD-45D7-8270-49431C4C7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2" y="3022"/>
              <a:ext cx="185" cy="0"/>
            </a:xfrm>
            <a:prstGeom prst="line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endParaRPr lang="en-US"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E463FF5F-8998-482A-AEC6-64751A2B8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005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3</a:t>
              </a:r>
              <a:endParaRPr lang="en-US" altLang="en-US" dirty="0"/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C6A80489-9103-4191-A0A0-436556D473F8}"/>
              </a:ext>
            </a:extLst>
          </p:cNvPr>
          <p:cNvGrpSpPr>
            <a:grpSpLocks/>
          </p:cNvGrpSpPr>
          <p:nvPr/>
        </p:nvGrpSpPr>
        <p:grpSpPr bwMode="auto">
          <a:xfrm>
            <a:off x="3127115" y="3460563"/>
            <a:ext cx="322263" cy="920750"/>
            <a:chOff x="930" y="2781"/>
            <a:chExt cx="203" cy="580"/>
          </a:xfrm>
        </p:grpSpPr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A4C711AE-5428-46DB-9EF9-DF7DF2039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781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u="sng" dirty="0"/>
                <a:t>2</a:t>
              </a:r>
              <a:endParaRPr lang="en-US" altLang="en-US" u="sng" dirty="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B9527FC5-FD55-481A-B029-AB022C9F2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3022"/>
              <a:ext cx="185" cy="0"/>
            </a:xfrm>
            <a:prstGeom prst="line">
              <a:avLst/>
            </a:prstGeom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endParaRPr lang="en-US"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 Box 87">
              <a:extLst>
                <a:ext uri="{FF2B5EF4-FFF2-40B4-BE49-F238E27FC236}">
                  <a16:creationId xmlns:a16="http://schemas.microsoft.com/office/drawing/2014/main" id="{006B484B-3CA0-4638-A324-236844E72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993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1</a:t>
              </a:r>
              <a:endParaRPr lang="en-US" altLang="en-US" dirty="0"/>
            </a:p>
          </p:txBody>
        </p:sp>
      </p:grpSp>
      <p:sp>
        <p:nvSpPr>
          <p:cNvPr id="45" name="Text Box 87">
            <a:extLst>
              <a:ext uri="{FF2B5EF4-FFF2-40B4-BE49-F238E27FC236}">
                <a16:creationId xmlns:a16="http://schemas.microsoft.com/office/drawing/2014/main" id="{B63F26DC-5A07-496A-9ED7-211CC558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453" y="3627250"/>
            <a:ext cx="5032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أو</a:t>
            </a:r>
            <a:endParaRPr lang="en-US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816CE0-BE30-4E7A-A0F7-5C2DFC6D1232}"/>
              </a:ext>
            </a:extLst>
          </p:cNvPr>
          <p:cNvGrpSpPr>
            <a:grpSpLocks/>
          </p:cNvGrpSpPr>
          <p:nvPr/>
        </p:nvGrpSpPr>
        <p:grpSpPr bwMode="auto">
          <a:xfrm>
            <a:off x="4998159" y="4530032"/>
            <a:ext cx="322263" cy="939800"/>
            <a:chOff x="1474" y="2781"/>
            <a:chExt cx="203" cy="592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C78B4599-6249-4CD0-A1C4-0AF341787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781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u="sng" dirty="0"/>
                <a:t>5</a:t>
              </a:r>
              <a:endParaRPr lang="en-US" altLang="en-US" u="sng" dirty="0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F738E89-B874-4ABA-9FD6-8FA2ED783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2" y="3022"/>
              <a:ext cx="185" cy="0"/>
            </a:xfrm>
            <a:prstGeom prst="line">
              <a:avLst/>
            </a:prstGeom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endParaRPr lang="en-US"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721D2B28-D78D-4908-AD19-DAF07E639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005"/>
              <a:ext cx="203" cy="3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2</a:t>
              </a:r>
              <a:endParaRPr lang="en-US" altLang="en-US" dirty="0"/>
            </a:p>
          </p:txBody>
        </p:sp>
      </p:grpSp>
      <p:grpSp>
        <p:nvGrpSpPr>
          <p:cNvPr id="51" name="Group 58">
            <a:extLst>
              <a:ext uri="{FF2B5EF4-FFF2-40B4-BE49-F238E27FC236}">
                <a16:creationId xmlns:a16="http://schemas.microsoft.com/office/drawing/2014/main" id="{EDCFEEA2-7B59-4184-A2D0-CF9C159594B7}"/>
              </a:ext>
            </a:extLst>
          </p:cNvPr>
          <p:cNvGrpSpPr>
            <a:grpSpLocks/>
          </p:cNvGrpSpPr>
          <p:nvPr/>
        </p:nvGrpSpPr>
        <p:grpSpPr bwMode="auto">
          <a:xfrm>
            <a:off x="5682488" y="4603057"/>
            <a:ext cx="5896654" cy="1414463"/>
            <a:chOff x="2148" y="3090"/>
            <a:chExt cx="3522" cy="891"/>
          </a:xfrm>
        </p:grpSpPr>
        <p:sp>
          <p:nvSpPr>
            <p:cNvPr id="52" name="Text Box 87">
              <a:extLst>
                <a:ext uri="{FF2B5EF4-FFF2-40B4-BE49-F238E27FC236}">
                  <a16:creationId xmlns:a16="http://schemas.microsoft.com/office/drawing/2014/main" id="{F3F64281-566D-46C1-9E3D-1E9CB04A3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090"/>
              <a:ext cx="3522" cy="6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altLang="en-US" dirty="0"/>
                <a:t>أيها تحتوي مسافة انحدار أكثر :</a:t>
              </a:r>
              <a:r>
                <a:rPr lang="ar-BH" altLang="en-US" dirty="0"/>
                <a:t> </a:t>
              </a:r>
              <a:r>
                <a:rPr lang="ar-SA" altLang="en-US" dirty="0"/>
                <a:t>اللعبة التي معد</a:t>
              </a:r>
              <a:r>
                <a:rPr lang="ar-BH" altLang="en-US" dirty="0"/>
                <a:t>ّ</a:t>
              </a:r>
              <a:r>
                <a:rPr lang="ar-SA" altLang="en-US" dirty="0"/>
                <a:t>ل التغي</a:t>
              </a:r>
              <a:r>
                <a:rPr lang="ar-BH" altLang="en-US" dirty="0"/>
                <a:t>ّ</a:t>
              </a:r>
              <a:r>
                <a:rPr lang="ar-SA" altLang="en-US" dirty="0"/>
                <a:t>ر فيها  </a:t>
              </a:r>
              <a:r>
                <a:rPr lang="ar-BH" altLang="en-US" dirty="0"/>
                <a:t>      ، </a:t>
              </a:r>
              <a:r>
                <a:rPr lang="ar-SA" altLang="en-US" dirty="0"/>
                <a:t>أم التي معدل التغي</a:t>
              </a:r>
              <a:r>
                <a:rPr lang="ar-BH" altLang="en-US" dirty="0"/>
                <a:t>ّ</a:t>
              </a:r>
              <a:r>
                <a:rPr lang="ar-SA" altLang="en-US" dirty="0"/>
                <a:t>ر فيها        ولماذا؟</a:t>
              </a:r>
              <a:endParaRPr lang="en-US" altLang="en-US" dirty="0"/>
            </a:p>
          </p:txBody>
        </p:sp>
        <p:grpSp>
          <p:nvGrpSpPr>
            <p:cNvPr id="53" name="Group 49">
              <a:extLst>
                <a:ext uri="{FF2B5EF4-FFF2-40B4-BE49-F238E27FC236}">
                  <a16:creationId xmlns:a16="http://schemas.microsoft.com/office/drawing/2014/main" id="{2A0FB2CC-423C-4FD3-9D4A-CBD828EDD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" y="3395"/>
              <a:ext cx="275" cy="586"/>
              <a:chOff x="2511" y="2828"/>
              <a:chExt cx="275" cy="586"/>
            </a:xfrm>
          </p:grpSpPr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ECE5AC10-8754-4889-970D-2926DDA4A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1" y="2828"/>
                <a:ext cx="275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endParaRPr lang="en-US" altLang="en-US" sz="3200" u="sng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8D455AD6-6713-4C62-8DE6-1CF9731CA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8" y="3046"/>
                <a:ext cx="20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4" name="Group 57">
              <a:extLst>
                <a:ext uri="{FF2B5EF4-FFF2-40B4-BE49-F238E27FC236}">
                  <a16:creationId xmlns:a16="http://schemas.microsoft.com/office/drawing/2014/main" id="{33996267-CD4D-45CB-AE8B-473A8D6C6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" y="3340"/>
              <a:ext cx="209" cy="581"/>
              <a:chOff x="2714" y="3447"/>
              <a:chExt cx="209" cy="581"/>
            </a:xfrm>
          </p:grpSpPr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06C8A79D-2B62-4B5B-9261-BC75E299B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4" y="3447"/>
                <a:ext cx="20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200" u="sng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1E575470-A54B-4FD3-93BA-5FAA8C11F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0" y="3660"/>
                <a:ext cx="20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/>
      <p:bldP spid="21" grpId="0"/>
      <p:bldP spid="3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03BB7-9E8F-498C-B9E0-E3D4BEE6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900"/>
            <a:ext cx="12192000" cy="2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5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4"/>
            <a:ext cx="6058216" cy="5797912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292120"/>
            <a:ext cx="6058216" cy="4897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نوجد الفرق بين قيمتين من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قيم 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BH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نوجد الفرق بين قيمتين من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قيم 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المناظرة لقيم 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ص.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نقسم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الفرق بين قيمتين من قيم ص على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الفرق بين قيمتين من قيم س المناظرة لها.</a:t>
            </a:r>
          </a:p>
          <a:p>
            <a:pPr algn="r" rtl="1"/>
            <a:endParaRPr lang="ar-BH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021" y="512165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معدّل التغيّر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01AA3-F496-46FF-892D-EACC3ACFC120}"/>
              </a:ext>
            </a:extLst>
          </p:cNvPr>
          <p:cNvSpPr/>
          <p:nvPr/>
        </p:nvSpPr>
        <p:spPr>
          <a:xfrm>
            <a:off x="195604" y="2231381"/>
            <a:ext cx="143340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ثابت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58711-90C3-4034-83DE-DE52D3B41457}"/>
              </a:ext>
            </a:extLst>
          </p:cNvPr>
          <p:cNvSpPr/>
          <p:nvPr/>
        </p:nvSpPr>
        <p:spPr>
          <a:xfrm>
            <a:off x="4199888" y="2232304"/>
            <a:ext cx="85632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D62B208-022B-45CB-BAB6-0A64A72FD73A}"/>
              </a:ext>
            </a:extLst>
          </p:cNvPr>
          <p:cNvSpPr/>
          <p:nvPr/>
        </p:nvSpPr>
        <p:spPr>
          <a:xfrm rot="16200000">
            <a:off x="2353840" y="-118237"/>
            <a:ext cx="1167306" cy="3384014"/>
          </a:xfrm>
          <a:prstGeom prst="rightBrace">
            <a:avLst>
              <a:gd name="adj1" fmla="val 45303"/>
              <a:gd name="adj2" fmla="val 5000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0EE69-9A95-4A9F-9473-94138586BF2B}"/>
              </a:ext>
            </a:extLst>
          </p:cNvPr>
          <p:cNvSpPr/>
          <p:nvPr/>
        </p:nvSpPr>
        <p:spPr>
          <a:xfrm>
            <a:off x="1888967" y="208272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401AA3-F496-46FF-892D-EACC3ACFC120}"/>
              </a:ext>
            </a:extLst>
          </p:cNvPr>
          <p:cNvSpPr/>
          <p:nvPr/>
        </p:nvSpPr>
        <p:spPr>
          <a:xfrm>
            <a:off x="2458187" y="5234708"/>
            <a:ext cx="93166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958711-90C3-4034-83DE-DE52D3B41457}"/>
              </a:ext>
            </a:extLst>
          </p:cNvPr>
          <p:cNvSpPr/>
          <p:nvPr/>
        </p:nvSpPr>
        <p:spPr>
          <a:xfrm>
            <a:off x="4132720" y="5234708"/>
            <a:ext cx="113685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موجب</a:t>
            </a:r>
            <a:endParaRPr lang="en-US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9839B0-60E0-4C9D-AACE-8023D31D5033}"/>
              </a:ext>
            </a:extLst>
          </p:cNvPr>
          <p:cNvCxnSpPr>
            <a:cxnSpLocks/>
          </p:cNvCxnSpPr>
          <p:nvPr/>
        </p:nvCxnSpPr>
        <p:spPr>
          <a:xfrm flipH="1">
            <a:off x="2852666" y="4145155"/>
            <a:ext cx="1" cy="9812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837958B-1626-4F1A-8A20-B8C30E815639}"/>
              </a:ext>
            </a:extLst>
          </p:cNvPr>
          <p:cNvSpPr/>
          <p:nvPr/>
        </p:nvSpPr>
        <p:spPr>
          <a:xfrm rot="16200000">
            <a:off x="2272198" y="3008571"/>
            <a:ext cx="1167306" cy="3384014"/>
          </a:xfrm>
          <a:prstGeom prst="rightBrace">
            <a:avLst>
              <a:gd name="adj1" fmla="val 45303"/>
              <a:gd name="adj2" fmla="val 5000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15CF2D-DDEB-4AF8-956B-F98D16B7E653}"/>
              </a:ext>
            </a:extLst>
          </p:cNvPr>
          <p:cNvSpPr/>
          <p:nvPr/>
        </p:nvSpPr>
        <p:spPr>
          <a:xfrm>
            <a:off x="1807325" y="3335080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47C43-88B0-49BB-84F3-7E24B9DA6D8F}"/>
              </a:ext>
            </a:extLst>
          </p:cNvPr>
          <p:cNvSpPr/>
          <p:nvPr/>
        </p:nvSpPr>
        <p:spPr>
          <a:xfrm>
            <a:off x="645111" y="5234708"/>
            <a:ext cx="103746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75685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39440-856A-4390-A10A-196655A4AF13}"/>
              </a:ext>
            </a:extLst>
          </p:cNvPr>
          <p:cNvSpPr/>
          <p:nvPr/>
        </p:nvSpPr>
        <p:spPr>
          <a:xfrm>
            <a:off x="936435" y="468840"/>
            <a:ext cx="876258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الجدول الآتي لإيجاد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ثم فسّر معناه.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2D8678-80FD-4F08-894D-D5B1305F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9" y="1216952"/>
            <a:ext cx="3791138" cy="2185169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481088-A55E-42F1-BA29-F829FE3A0708}"/>
              </a:ext>
            </a:extLst>
          </p:cNvPr>
          <p:cNvGrpSpPr/>
          <p:nvPr/>
        </p:nvGrpSpPr>
        <p:grpSpPr>
          <a:xfrm>
            <a:off x="7545654" y="1194920"/>
            <a:ext cx="3962492" cy="1247781"/>
            <a:chOff x="7545654" y="1194920"/>
            <a:chExt cx="3962492" cy="1247781"/>
          </a:xfrm>
        </p:grpSpPr>
        <p:sp>
          <p:nvSpPr>
            <p:cNvPr id="63" name="Text Box 87">
              <a:extLst>
                <a:ext uri="{FF2B5EF4-FFF2-40B4-BE49-F238E27FC236}">
                  <a16:creationId xmlns:a16="http://schemas.microsoft.com/office/drawing/2014/main" id="{79398FB7-D7C3-46D2-BCE5-0B3AD72B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0992" y="1472739"/>
              <a:ext cx="22671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معدل التغير 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64" name="Group 33">
              <a:extLst>
                <a:ext uri="{FF2B5EF4-FFF2-40B4-BE49-F238E27FC236}">
                  <a16:creationId xmlns:a16="http://schemas.microsoft.com/office/drawing/2014/main" id="{0C4251E6-549F-48E0-A677-7E26EA8B8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5654" y="1194920"/>
              <a:ext cx="1965213" cy="1247781"/>
              <a:chOff x="789" y="2423"/>
              <a:chExt cx="798" cy="786"/>
            </a:xfrm>
          </p:grpSpPr>
          <p:sp>
            <p:nvSpPr>
              <p:cNvPr id="65" name="Text Box 87">
                <a:extLst>
                  <a:ext uri="{FF2B5EF4-FFF2-40B4-BE49-F238E27FC236}">
                    <a16:creationId xmlns:a16="http://schemas.microsoft.com/office/drawing/2014/main" id="{D4CD1B1D-51A0-42EB-8A8D-D81BBAA95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" y="2423"/>
                <a:ext cx="7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التغيّر في ص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6" name="Line 35">
                <a:extLst>
                  <a:ext uri="{FF2B5EF4-FFF2-40B4-BE49-F238E27FC236}">
                    <a16:creationId xmlns:a16="http://schemas.microsoft.com/office/drawing/2014/main" id="{5400E15E-E822-4FD0-9FC2-2EB72915B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5" y="2795"/>
                <a:ext cx="7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CC0F03A8-6B0B-46F6-B5FF-FD6A87A2C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" y="2802"/>
                <a:ext cx="7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التغيّر في س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68" name="Group 42">
            <a:extLst>
              <a:ext uri="{FF2B5EF4-FFF2-40B4-BE49-F238E27FC236}">
                <a16:creationId xmlns:a16="http://schemas.microsoft.com/office/drawing/2014/main" id="{C7CE4000-2A81-4909-AA66-A6058E421474}"/>
              </a:ext>
            </a:extLst>
          </p:cNvPr>
          <p:cNvGrpSpPr>
            <a:grpSpLocks/>
          </p:cNvGrpSpPr>
          <p:nvPr/>
        </p:nvGrpSpPr>
        <p:grpSpPr bwMode="auto">
          <a:xfrm>
            <a:off x="8240839" y="3592839"/>
            <a:ext cx="1631950" cy="1025525"/>
            <a:chOff x="3848" y="1978"/>
            <a:chExt cx="1028" cy="64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7AA73AF2-2CC3-4DE4-949D-985E97B72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086"/>
              <a:ext cx="2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70" name="Group 38">
              <a:extLst>
                <a:ext uri="{FF2B5EF4-FFF2-40B4-BE49-F238E27FC236}">
                  <a16:creationId xmlns:a16="http://schemas.microsoft.com/office/drawing/2014/main" id="{DC64DF3A-5507-4747-9D7D-1508B59BD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8" y="1978"/>
              <a:ext cx="801" cy="646"/>
              <a:chOff x="771" y="2500"/>
              <a:chExt cx="816" cy="646"/>
            </a:xfrm>
          </p:grpSpPr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E3098304-0F6F-4B45-B868-C5BDBD43D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" y="2500"/>
                <a:ext cx="81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16 – 8 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2" name="Line 40">
                <a:extLst>
                  <a:ext uri="{FF2B5EF4-FFF2-40B4-BE49-F238E27FC236}">
                    <a16:creationId xmlns:a16="http://schemas.microsoft.com/office/drawing/2014/main" id="{4ED30A90-D485-466B-9FDD-CE55E1D4F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2" y="2795"/>
                <a:ext cx="7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0AD58BB2-DA87-429A-BF38-E39A61F51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" y="2739"/>
                <a:ext cx="70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 – 2 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74" name="Group 49">
            <a:extLst>
              <a:ext uri="{FF2B5EF4-FFF2-40B4-BE49-F238E27FC236}">
                <a16:creationId xmlns:a16="http://schemas.microsoft.com/office/drawing/2014/main" id="{4F39E7A6-AF69-4FBA-80EA-9F1BE69E3C21}"/>
              </a:ext>
            </a:extLst>
          </p:cNvPr>
          <p:cNvGrpSpPr>
            <a:grpSpLocks/>
          </p:cNvGrpSpPr>
          <p:nvPr/>
        </p:nvGrpSpPr>
        <p:grpSpPr bwMode="auto">
          <a:xfrm>
            <a:off x="8836158" y="4564389"/>
            <a:ext cx="1036638" cy="1047750"/>
            <a:chOff x="4223" y="2704"/>
            <a:chExt cx="653" cy="660"/>
          </a:xfrm>
        </p:grpSpPr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E5462AFC-712D-4937-A527-9D92F9E9D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805"/>
              <a:ext cx="2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76" name="Group 45">
              <a:extLst>
                <a:ext uri="{FF2B5EF4-FFF2-40B4-BE49-F238E27FC236}">
                  <a16:creationId xmlns:a16="http://schemas.microsoft.com/office/drawing/2014/main" id="{84B83DDF-C3D3-4BEC-9889-070DF74AE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3" y="2704"/>
              <a:ext cx="426" cy="660"/>
              <a:chOff x="669" y="2500"/>
              <a:chExt cx="918" cy="660"/>
            </a:xfrm>
          </p:grpSpPr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099561F2-0D56-42CD-ABC2-3422D8298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" y="2500"/>
                <a:ext cx="91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8" name="Line 47">
                <a:extLst>
                  <a:ext uri="{FF2B5EF4-FFF2-40B4-BE49-F238E27FC236}">
                    <a16:creationId xmlns:a16="http://schemas.microsoft.com/office/drawing/2014/main" id="{3BBA554B-C399-4170-B8DF-A457AF738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2" y="2795"/>
                <a:ext cx="6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56BD2652-A09E-4EA5-BB60-A8FC8B570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" y="2753"/>
                <a:ext cx="81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80" name="Group 50">
            <a:extLst>
              <a:ext uri="{FF2B5EF4-FFF2-40B4-BE49-F238E27FC236}">
                <a16:creationId xmlns:a16="http://schemas.microsoft.com/office/drawing/2014/main" id="{DD43035F-2927-4611-ACF0-B60D02677510}"/>
              </a:ext>
            </a:extLst>
          </p:cNvPr>
          <p:cNvGrpSpPr>
            <a:grpSpLocks/>
          </p:cNvGrpSpPr>
          <p:nvPr/>
        </p:nvGrpSpPr>
        <p:grpSpPr bwMode="auto">
          <a:xfrm>
            <a:off x="9055325" y="5501014"/>
            <a:ext cx="806450" cy="1047750"/>
            <a:chOff x="4368" y="2704"/>
            <a:chExt cx="508" cy="660"/>
          </a:xfrm>
        </p:grpSpPr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8DC6911D-B827-4724-8E7E-D5161F5C3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805"/>
              <a:ext cx="2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82" name="Group 52">
              <a:extLst>
                <a:ext uri="{FF2B5EF4-FFF2-40B4-BE49-F238E27FC236}">
                  <a16:creationId xmlns:a16="http://schemas.microsoft.com/office/drawing/2014/main" id="{4A4E70C3-B484-42AC-830C-733750F6B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704"/>
              <a:ext cx="287" cy="660"/>
              <a:chOff x="983" y="2500"/>
              <a:chExt cx="619" cy="660"/>
            </a:xfrm>
          </p:grpSpPr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805088DB-96E2-47C4-B839-6DE2A6CE1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" y="2500"/>
                <a:ext cx="59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4" name="Line 54">
                <a:extLst>
                  <a:ext uri="{FF2B5EF4-FFF2-40B4-BE49-F238E27FC236}">
                    <a16:creationId xmlns:a16="http://schemas.microsoft.com/office/drawing/2014/main" id="{5CB41571-C027-48EA-B692-9E8C56805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3" y="2795"/>
                <a:ext cx="6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E33DA11D-0AFC-493C-BD75-B03C1D31E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" y="2753"/>
                <a:ext cx="60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SA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6AC0F1-3EA9-4FCA-89D8-68E7519FBA3F}"/>
              </a:ext>
            </a:extLst>
          </p:cNvPr>
          <p:cNvGrpSpPr/>
          <p:nvPr/>
        </p:nvGrpSpPr>
        <p:grpSpPr>
          <a:xfrm>
            <a:off x="6420928" y="2318012"/>
            <a:ext cx="3460455" cy="1247781"/>
            <a:chOff x="6420928" y="2318012"/>
            <a:chExt cx="3460455" cy="1247781"/>
          </a:xfrm>
        </p:grpSpPr>
        <p:grpSp>
          <p:nvGrpSpPr>
            <p:cNvPr id="92" name="Group 33">
              <a:extLst>
                <a:ext uri="{FF2B5EF4-FFF2-40B4-BE49-F238E27FC236}">
                  <a16:creationId xmlns:a16="http://schemas.microsoft.com/office/drawing/2014/main" id="{5FF94308-AD95-48B1-9A25-26B21D7B7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0928" y="2318012"/>
              <a:ext cx="3127595" cy="1247781"/>
              <a:chOff x="317" y="2423"/>
              <a:chExt cx="1270" cy="786"/>
            </a:xfrm>
          </p:grpSpPr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5CE707E5-AC14-4FFB-9C75-A2BF68CC5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423"/>
                <a:ext cx="127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التغيّر في التكلفة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4" name="Line 35">
                <a:extLst>
                  <a:ext uri="{FF2B5EF4-FFF2-40B4-BE49-F238E27FC236}">
                    <a16:creationId xmlns:a16="http://schemas.microsoft.com/office/drawing/2014/main" id="{C12645EF-3883-4DA5-A7E8-51DC86A82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85C9C726-7AEC-457F-81D1-1D71283F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التغيّر في عدد الألعاب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96" name="Text Box 87">
              <a:extLst>
                <a:ext uri="{FF2B5EF4-FFF2-40B4-BE49-F238E27FC236}">
                  <a16:creationId xmlns:a16="http://schemas.microsoft.com/office/drawing/2014/main" id="{6CAF6D91-DC54-4F89-8C9F-1B46793AD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4508" y="2607380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669445F-773D-4E66-AB53-C5FD430BD6A0}"/>
              </a:ext>
            </a:extLst>
          </p:cNvPr>
          <p:cNvGrpSpPr/>
          <p:nvPr/>
        </p:nvGrpSpPr>
        <p:grpSpPr>
          <a:xfrm>
            <a:off x="242030" y="5459105"/>
            <a:ext cx="7290784" cy="1003300"/>
            <a:chOff x="242030" y="5459105"/>
            <a:chExt cx="7290784" cy="10033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E6C2E5-CBCD-4FDE-97EF-A6D379E75C5A}"/>
                </a:ext>
              </a:extLst>
            </p:cNvPr>
            <p:cNvSpPr/>
            <p:nvPr/>
          </p:nvSpPr>
          <p:spPr>
            <a:xfrm>
              <a:off x="242030" y="5532921"/>
              <a:ext cx="72907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 هو      وهذا يعني أن 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كل لعبة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تكلف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٤ دنانير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9" name="Group 52">
              <a:extLst>
                <a:ext uri="{FF2B5EF4-FFF2-40B4-BE49-F238E27FC236}">
                  <a16:creationId xmlns:a16="http://schemas.microsoft.com/office/drawing/2014/main" id="{5CAADD92-4F7C-4074-A05C-719FF99E6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3707" y="5459105"/>
              <a:ext cx="490438" cy="1003300"/>
              <a:chOff x="952" y="2500"/>
              <a:chExt cx="665" cy="632"/>
            </a:xfrm>
          </p:grpSpPr>
          <p:sp>
            <p:nvSpPr>
              <p:cNvPr id="100" name="Text Box 87">
                <a:extLst>
                  <a:ext uri="{FF2B5EF4-FFF2-40B4-BE49-F238E27FC236}">
                    <a16:creationId xmlns:a16="http://schemas.microsoft.com/office/drawing/2014/main" id="{42712F39-65EC-4586-B36D-DC277676C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" y="2500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1" name="Line 54">
                <a:extLst>
                  <a:ext uri="{FF2B5EF4-FFF2-40B4-BE49-F238E27FC236}">
                    <a16:creationId xmlns:a16="http://schemas.microsoft.com/office/drawing/2014/main" id="{20AA3C9F-C41F-421A-ACCB-CD69F980A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0" y="2795"/>
                <a:ext cx="3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2" name="Text Box 87">
                <a:extLst>
                  <a:ext uri="{FF2B5EF4-FFF2-40B4-BE49-F238E27FC236}">
                    <a16:creationId xmlns:a16="http://schemas.microsoft.com/office/drawing/2014/main" id="{0F178239-6C25-49F6-AB05-FD798063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" y="2725"/>
                <a:ext cx="6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SA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05" name="Arc 104">
            <a:extLst>
              <a:ext uri="{FF2B5EF4-FFF2-40B4-BE49-F238E27FC236}">
                <a16:creationId xmlns:a16="http://schemas.microsoft.com/office/drawing/2014/main" id="{1BF86F4B-4E16-4277-9FB5-332D3F1850D0}"/>
              </a:ext>
            </a:extLst>
          </p:cNvPr>
          <p:cNvSpPr/>
          <p:nvPr/>
        </p:nvSpPr>
        <p:spPr>
          <a:xfrm>
            <a:off x="870333" y="2294368"/>
            <a:ext cx="457200" cy="457200"/>
          </a:xfrm>
          <a:prstGeom prst="arc">
            <a:avLst>
              <a:gd name="adj1" fmla="val 6064608"/>
              <a:gd name="adj2" fmla="val 15659504"/>
            </a:avLst>
          </a:prstGeom>
          <a:ln w="28575">
            <a:solidFill>
              <a:srgbClr val="0071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>
            <a:extLst>
              <a:ext uri="{FF2B5EF4-FFF2-40B4-BE49-F238E27FC236}">
                <a16:creationId xmlns:a16="http://schemas.microsoft.com/office/drawing/2014/main" id="{354EE59A-D97A-437F-ACD3-651E5A9CCB90}"/>
              </a:ext>
            </a:extLst>
          </p:cNvPr>
          <p:cNvSpPr/>
          <p:nvPr/>
        </p:nvSpPr>
        <p:spPr>
          <a:xfrm flipH="1">
            <a:off x="3056377" y="2297179"/>
            <a:ext cx="457200" cy="457200"/>
          </a:xfrm>
          <a:prstGeom prst="arc">
            <a:avLst>
              <a:gd name="adj1" fmla="val 6064608"/>
              <a:gd name="adj2" fmla="val 15659504"/>
            </a:avLst>
          </a:prstGeom>
          <a:ln w="28575">
            <a:solidFill>
              <a:srgbClr val="0071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996344A-B6AA-4125-A9CC-E8AEECD64E78}"/>
              </a:ext>
            </a:extLst>
          </p:cNvPr>
          <p:cNvSpPr/>
          <p:nvPr/>
        </p:nvSpPr>
        <p:spPr>
          <a:xfrm>
            <a:off x="101550" y="4195414"/>
            <a:ext cx="588173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معدل التغيّر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هذا المثال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70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EC6A31-AE68-47C5-AFF1-8A000087266E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DE11F5-547F-41EE-90A3-5920498A8AC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D481CC6-8855-4514-86CF-7D7F9AD69A56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348EEA-46FE-4FAD-A4DF-1EB953E66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8BC486C-F9DE-4CB8-B5DB-181768E87E40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5241F0F-3704-4F06-A654-424F77683BB4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DBC83A7-8A8F-4D5A-9A96-5CFC566C545F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" name="Text Box 42">
                <a:extLst>
                  <a:ext uri="{FF2B5EF4-FFF2-40B4-BE49-F238E27FC236}">
                    <a16:creationId xmlns:a16="http://schemas.microsoft.com/office/drawing/2014/main" id="{AB3A2A33-0C07-4533-AA9D-C3BCE841AB1D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9D455-5866-4CB6-BEB3-6EF8BA7597B0}"/>
              </a:ext>
            </a:extLst>
          </p:cNvPr>
          <p:cNvSpPr/>
          <p:nvPr/>
        </p:nvSpPr>
        <p:spPr>
          <a:xfrm>
            <a:off x="936435" y="468840"/>
            <a:ext cx="876258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الجدول الآتي لإيجاد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معدّل التغيّر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ثم فسّر معناه.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B8904-93A5-46D3-8793-8A67A840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2" y="1366291"/>
            <a:ext cx="5170598" cy="22948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E7CE912-3938-4AC2-A769-76AD3CC19559}"/>
              </a:ext>
            </a:extLst>
          </p:cNvPr>
          <p:cNvGrpSpPr/>
          <p:nvPr/>
        </p:nvGrpSpPr>
        <p:grpSpPr>
          <a:xfrm>
            <a:off x="400565" y="5387453"/>
            <a:ext cx="11201424" cy="1035052"/>
            <a:chOff x="-1986153" y="5476576"/>
            <a:chExt cx="9518967" cy="103505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ADE886-618F-4AA7-9FA0-AD90115F3517}"/>
                </a:ext>
              </a:extLst>
            </p:cNvPr>
            <p:cNvSpPr/>
            <p:nvPr/>
          </p:nvSpPr>
          <p:spPr>
            <a:xfrm>
              <a:off x="-1986153" y="5532921"/>
              <a:ext cx="9518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معدّل التغيّر هو             وهذا يعني أن 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بلاطة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واحدة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تغطي </a:t>
              </a:r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٤٠٠ سم </a:t>
              </a:r>
              <a:r>
                <a:rPr lang="ar-BH" sz="3600" baseline="300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٢</a:t>
              </a:r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مساحة السطح.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79F619CB-1D04-47F7-8E17-80700E2A8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9995" y="5476576"/>
              <a:ext cx="697676" cy="1035052"/>
              <a:chOff x="1069" y="2511"/>
              <a:chExt cx="946" cy="652"/>
            </a:xfrm>
          </p:grpSpPr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0244108-9B42-4011-AFA5-B2E8A2C95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" y="2511"/>
                <a:ext cx="94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400</a:t>
                </a:r>
                <a:endParaRPr lang="en-US" altLang="en-US" sz="36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Line 54">
                <a:extLst>
                  <a:ext uri="{FF2B5EF4-FFF2-40B4-BE49-F238E27FC236}">
                    <a16:creationId xmlns:a16="http://schemas.microsoft.com/office/drawing/2014/main" id="{D2961C67-727B-4E37-A258-5F4DA1751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0" y="2795"/>
                <a:ext cx="8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0B54E710-6417-403D-BB6C-AB176C690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" y="2756"/>
                <a:ext cx="6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SA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910A816-9181-42BE-8A1E-7D1770FFAB46}"/>
              </a:ext>
            </a:extLst>
          </p:cNvPr>
          <p:cNvSpPr/>
          <p:nvPr/>
        </p:nvSpPr>
        <p:spPr>
          <a:xfrm>
            <a:off x="101550" y="4195414"/>
            <a:ext cx="588173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معدل التغيّر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هذا المثال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511758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949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1277962" y="535459"/>
            <a:ext cx="84486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التمثيل البياني الآتي عدد زوار إحدى مدن الألعاب.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9B848-7F9D-40EE-ADF5-45E1E7926817}"/>
              </a:ext>
            </a:extLst>
          </p:cNvPr>
          <p:cNvSpPr/>
          <p:nvPr/>
        </p:nvSpPr>
        <p:spPr>
          <a:xfrm>
            <a:off x="5006176" y="1527870"/>
            <a:ext cx="66271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أ) أوجد معدّل التغيّر في الفترة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٢٠٠٠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٢٠٠٢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7A30CE-7F5A-479F-A768-423BD32B02CA}"/>
              </a:ext>
            </a:extLst>
          </p:cNvPr>
          <p:cNvSpPr/>
          <p:nvPr/>
        </p:nvSpPr>
        <p:spPr>
          <a:xfrm>
            <a:off x="4748320" y="4115366"/>
            <a:ext cx="68961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ب) أوجد معدّل التغيّر في الفترة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٢٠٠٢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٢٠٠٤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411AE-EC63-4F39-A6C3-6286E4ED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3" y="1117524"/>
            <a:ext cx="3771688" cy="3199306"/>
          </a:xfrm>
          <a:prstGeom prst="rect">
            <a:avLst/>
          </a:prstGeom>
        </p:spPr>
      </p:pic>
      <p:grpSp>
        <p:nvGrpSpPr>
          <p:cNvPr id="46" name="Group 33">
            <a:extLst>
              <a:ext uri="{FF2B5EF4-FFF2-40B4-BE49-F238E27FC236}">
                <a16:creationId xmlns:a16="http://schemas.microsoft.com/office/drawing/2014/main" id="{0D2E910A-BFFE-4ABC-B552-C9DB24463CC9}"/>
              </a:ext>
            </a:extLst>
          </p:cNvPr>
          <p:cNvGrpSpPr>
            <a:grpSpLocks/>
          </p:cNvGrpSpPr>
          <p:nvPr/>
        </p:nvGrpSpPr>
        <p:grpSpPr bwMode="auto">
          <a:xfrm>
            <a:off x="8758416" y="2225076"/>
            <a:ext cx="2542089" cy="1185868"/>
            <a:chOff x="317" y="2423"/>
            <a:chExt cx="1270" cy="747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09504420-802A-4E40-B114-692B73B9D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423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التغيّر في عدد الزوار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B7B900F1-AEBE-4891-8D74-2E0E2A1E5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2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7C47C0DF-A59E-4686-B445-05D677B2F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التغيّر في الزمن</a:t>
              </a:r>
              <a:endParaRPr lang="en-US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B11623-04CE-49E7-A139-22465D2DB127}"/>
              </a:ext>
            </a:extLst>
          </p:cNvPr>
          <p:cNvGrpSpPr/>
          <p:nvPr/>
        </p:nvGrpSpPr>
        <p:grpSpPr>
          <a:xfrm>
            <a:off x="6675803" y="2243132"/>
            <a:ext cx="2310801" cy="1185868"/>
            <a:chOff x="6675803" y="2243132"/>
            <a:chExt cx="2310801" cy="1185868"/>
          </a:xfrm>
        </p:grpSpPr>
        <p:grpSp>
          <p:nvGrpSpPr>
            <p:cNvPr id="51" name="Group 33">
              <a:extLst>
                <a:ext uri="{FF2B5EF4-FFF2-40B4-BE49-F238E27FC236}">
                  <a16:creationId xmlns:a16="http://schemas.microsoft.com/office/drawing/2014/main" id="{FF6740BB-6E22-4FBA-A01A-F9FD0C993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5803" y="2243132"/>
              <a:ext cx="1947600" cy="1185868"/>
              <a:chOff x="614" y="2423"/>
              <a:chExt cx="973" cy="747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136C4639-97B5-45A3-AEA9-6DE42F0963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" y="2423"/>
                <a:ext cx="93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324 – 317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3F0403BD-EE96-4E43-B8D2-E263AED3A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2795"/>
                <a:ext cx="9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05E7E808-CC9E-47A3-98D3-DA12DD5A7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2802"/>
                <a:ext cx="97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2002 – 2000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37709015-C64B-4756-BD72-8EC2EC563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3E1FD6-18EB-4077-A7D6-43C6C1E78B18}"/>
              </a:ext>
            </a:extLst>
          </p:cNvPr>
          <p:cNvGrpSpPr/>
          <p:nvPr/>
        </p:nvGrpSpPr>
        <p:grpSpPr>
          <a:xfrm>
            <a:off x="5882312" y="2233807"/>
            <a:ext cx="855603" cy="1185868"/>
            <a:chOff x="8131001" y="2243132"/>
            <a:chExt cx="855603" cy="1185868"/>
          </a:xfrm>
        </p:grpSpPr>
        <p:grpSp>
          <p:nvGrpSpPr>
            <p:cNvPr id="57" name="Group 33">
              <a:extLst>
                <a:ext uri="{FF2B5EF4-FFF2-40B4-BE49-F238E27FC236}">
                  <a16:creationId xmlns:a16="http://schemas.microsoft.com/office/drawing/2014/main" id="{CB47E439-C370-4354-83E7-9F8094941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1001" y="2243132"/>
              <a:ext cx="492405" cy="1185868"/>
              <a:chOff x="1341" y="2423"/>
              <a:chExt cx="246" cy="747"/>
            </a:xfrm>
          </p:grpSpPr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8075E02D-3841-4786-AA0C-7180F5985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242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0" name="Line 35">
                <a:extLst>
                  <a:ext uri="{FF2B5EF4-FFF2-40B4-BE49-F238E27FC236}">
                    <a16:creationId xmlns:a16="http://schemas.microsoft.com/office/drawing/2014/main" id="{8F623085-3088-479E-A5E3-3740C55D2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9" y="2795"/>
                <a:ext cx="1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305AE03D-0C92-4B45-A279-E8E039CD2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" y="2802"/>
                <a:ext cx="19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Text Box 87">
              <a:extLst>
                <a:ext uri="{FF2B5EF4-FFF2-40B4-BE49-F238E27FC236}">
                  <a16:creationId xmlns:a16="http://schemas.microsoft.com/office/drawing/2014/main" id="{C3F50F2E-BDED-44DC-A3AD-1BE189D3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DEB3DC2-2D23-4717-8146-98FD00373F28}"/>
              </a:ext>
            </a:extLst>
          </p:cNvPr>
          <p:cNvGrpSpPr/>
          <p:nvPr/>
        </p:nvGrpSpPr>
        <p:grpSpPr>
          <a:xfrm>
            <a:off x="4924541" y="2529483"/>
            <a:ext cx="1036499" cy="646113"/>
            <a:chOff x="7950105" y="2538808"/>
            <a:chExt cx="1036499" cy="646113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A441AF99-859F-443C-AC81-ECD8F4A5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105" y="2562020"/>
              <a:ext cx="6606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3.5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4" name="Text Box 87">
              <a:extLst>
                <a:ext uri="{FF2B5EF4-FFF2-40B4-BE49-F238E27FC236}">
                  <a16:creationId xmlns:a16="http://schemas.microsoft.com/office/drawing/2014/main" id="{987C4921-9924-4E35-9C3F-73213D0E4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F6FC7FD-FDBF-436A-9235-E73231742BFF}"/>
              </a:ext>
            </a:extLst>
          </p:cNvPr>
          <p:cNvSpPr/>
          <p:nvPr/>
        </p:nvSpPr>
        <p:spPr>
          <a:xfrm>
            <a:off x="3702457" y="3493196"/>
            <a:ext cx="80043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ازداد عدد الزوَّار خلال هاتين السنتين بمعدل تغيّر مقداره ٣500 زائر في السنة.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8" name="Group 33">
            <a:extLst>
              <a:ext uri="{FF2B5EF4-FFF2-40B4-BE49-F238E27FC236}">
                <a16:creationId xmlns:a16="http://schemas.microsoft.com/office/drawing/2014/main" id="{A3B77199-EAB6-4AF5-AD5A-2C8317438BFD}"/>
              </a:ext>
            </a:extLst>
          </p:cNvPr>
          <p:cNvGrpSpPr>
            <a:grpSpLocks/>
          </p:cNvGrpSpPr>
          <p:nvPr/>
        </p:nvGrpSpPr>
        <p:grpSpPr bwMode="auto">
          <a:xfrm>
            <a:off x="8696003" y="4684916"/>
            <a:ext cx="2542089" cy="1185868"/>
            <a:chOff x="317" y="2423"/>
            <a:chExt cx="1270" cy="747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DE423C61-5AC1-4E9B-972C-9DF553E9A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423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التغيّر في عدد الزوار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801D7D6E-BC81-4416-B9D4-AA55585BA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2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3DB96372-0B34-4462-B22D-9E28BF8C2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التغيّر في الزمن</a:t>
              </a:r>
              <a:endParaRPr lang="en-US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109015-06A0-4B6E-8937-C6A4A9F9B8FD}"/>
              </a:ext>
            </a:extLst>
          </p:cNvPr>
          <p:cNvGrpSpPr/>
          <p:nvPr/>
        </p:nvGrpSpPr>
        <p:grpSpPr>
          <a:xfrm>
            <a:off x="6459264" y="4702972"/>
            <a:ext cx="2464927" cy="1185868"/>
            <a:chOff x="6521677" y="2243132"/>
            <a:chExt cx="2464927" cy="1185868"/>
          </a:xfrm>
        </p:grpSpPr>
        <p:grpSp>
          <p:nvGrpSpPr>
            <p:cNvPr id="73" name="Group 33">
              <a:extLst>
                <a:ext uri="{FF2B5EF4-FFF2-40B4-BE49-F238E27FC236}">
                  <a16:creationId xmlns:a16="http://schemas.microsoft.com/office/drawing/2014/main" id="{0BD0C211-F25A-4B76-AA63-AD6F2C181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1677" y="2243132"/>
              <a:ext cx="2101727" cy="1185868"/>
              <a:chOff x="537" y="2423"/>
              <a:chExt cx="1050" cy="747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230BDFBA-0ECE-45DB-AEC9-41EFD5974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" y="2423"/>
                <a:ext cx="84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325 – 324 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6" name="Line 35">
                <a:extLst>
                  <a:ext uri="{FF2B5EF4-FFF2-40B4-BE49-F238E27FC236}">
                    <a16:creationId xmlns:a16="http://schemas.microsoft.com/office/drawing/2014/main" id="{96CCAF86-1D27-4B91-B954-EA428A271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2795"/>
                <a:ext cx="9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BF2CCBBB-1FDB-4824-9018-72580AB73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" y="2802"/>
                <a:ext cx="105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2004 – 2002 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A43CF083-BB46-4AAD-BDD8-897942FE0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E1E526-6A53-475A-A1C3-A1D5E0F7DA0E}"/>
              </a:ext>
            </a:extLst>
          </p:cNvPr>
          <p:cNvGrpSpPr/>
          <p:nvPr/>
        </p:nvGrpSpPr>
        <p:grpSpPr>
          <a:xfrm>
            <a:off x="5819899" y="4693647"/>
            <a:ext cx="855603" cy="1185868"/>
            <a:chOff x="8131001" y="2243132"/>
            <a:chExt cx="855603" cy="1185868"/>
          </a:xfrm>
        </p:grpSpPr>
        <p:grpSp>
          <p:nvGrpSpPr>
            <p:cNvPr id="79" name="Group 33">
              <a:extLst>
                <a:ext uri="{FF2B5EF4-FFF2-40B4-BE49-F238E27FC236}">
                  <a16:creationId xmlns:a16="http://schemas.microsoft.com/office/drawing/2014/main" id="{2AB937CF-BE3D-4E71-A45F-4A9EE2211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1001" y="2243132"/>
              <a:ext cx="492405" cy="1185868"/>
              <a:chOff x="1341" y="2423"/>
              <a:chExt cx="246" cy="747"/>
            </a:xfrm>
          </p:grpSpPr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598ABECA-0C9B-466F-9074-4CC25A9AB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2423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2" name="Line 35">
                <a:extLst>
                  <a:ext uri="{FF2B5EF4-FFF2-40B4-BE49-F238E27FC236}">
                    <a16:creationId xmlns:a16="http://schemas.microsoft.com/office/drawing/2014/main" id="{219F952D-97C0-4805-B53E-A14E5AF80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9" y="2795"/>
                <a:ext cx="1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2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1215D241-1091-4F76-A2A4-3A3873350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" y="2802"/>
                <a:ext cx="19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0" name="Text Box 87">
              <a:extLst>
                <a:ext uri="{FF2B5EF4-FFF2-40B4-BE49-F238E27FC236}">
                  <a16:creationId xmlns:a16="http://schemas.microsoft.com/office/drawing/2014/main" id="{C1342DB2-B73F-4786-B106-9C00080D5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A1CE5A5-73F1-4B99-B5D1-FBCC824E4AC8}"/>
              </a:ext>
            </a:extLst>
          </p:cNvPr>
          <p:cNvGrpSpPr/>
          <p:nvPr/>
        </p:nvGrpSpPr>
        <p:grpSpPr>
          <a:xfrm>
            <a:off x="4862128" y="4989323"/>
            <a:ext cx="1036499" cy="646113"/>
            <a:chOff x="7950105" y="2538808"/>
            <a:chExt cx="1036499" cy="646113"/>
          </a:xfrm>
        </p:grpSpPr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E4B5239C-9530-41AE-ACAB-BC5F39D22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105" y="2562020"/>
              <a:ext cx="6606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0.5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Text Box 87">
              <a:extLst>
                <a:ext uri="{FF2B5EF4-FFF2-40B4-BE49-F238E27FC236}">
                  <a16:creationId xmlns:a16="http://schemas.microsoft.com/office/drawing/2014/main" id="{20405763-3F3F-408F-802B-0C935D9EE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4BE93153-E94C-4622-A0E3-36E55A01BA7D}"/>
              </a:ext>
            </a:extLst>
          </p:cNvPr>
          <p:cNvSpPr/>
          <p:nvPr/>
        </p:nvSpPr>
        <p:spPr>
          <a:xfrm>
            <a:off x="3640044" y="5867976"/>
            <a:ext cx="80043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ازداد عدد الزوَّار خلال هاتين السنتين بمعدل تغيّر مقداره 500 زائر في السنة.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87A22C8-5E16-422D-A11F-1E8D02A748B1}"/>
              </a:ext>
            </a:extLst>
          </p:cNvPr>
          <p:cNvSpPr/>
          <p:nvPr/>
        </p:nvSpPr>
        <p:spPr>
          <a:xfrm>
            <a:off x="204909" y="4329183"/>
            <a:ext cx="3771689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معدل التغيّر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هذا المثال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56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69645" y="290525"/>
            <a:ext cx="929368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التمثيل البياني الآتي بالتقريب عدد سكان مملكة البحرين في السنوات ١٩٨١ ، ١٩٩١ ، ٢٠٠١ م.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9B848-7F9D-40EE-ADF5-45E1E7926817}"/>
              </a:ext>
            </a:extLst>
          </p:cNvPr>
          <p:cNvSpPr/>
          <p:nvPr/>
        </p:nvSpPr>
        <p:spPr>
          <a:xfrm>
            <a:off x="5006176" y="2147245"/>
            <a:ext cx="66271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أ) أوجد معدّل التغيّر في الفترة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1981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7A30CE-7F5A-479F-A768-423BD32B02CA}"/>
              </a:ext>
            </a:extLst>
          </p:cNvPr>
          <p:cNvSpPr/>
          <p:nvPr/>
        </p:nvSpPr>
        <p:spPr>
          <a:xfrm>
            <a:off x="4748320" y="4115366"/>
            <a:ext cx="68961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ب) أوجد معدّل التغيّر في الفترة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DEB3DC2-2D23-4717-8146-98FD00373F28}"/>
              </a:ext>
            </a:extLst>
          </p:cNvPr>
          <p:cNvGrpSpPr/>
          <p:nvPr/>
        </p:nvGrpSpPr>
        <p:grpSpPr>
          <a:xfrm>
            <a:off x="9998158" y="2657600"/>
            <a:ext cx="1212720" cy="646113"/>
            <a:chOff x="7773884" y="2538808"/>
            <a:chExt cx="1212720" cy="646113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A441AF99-859F-443C-AC81-ECD8F4A5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884" y="2562020"/>
              <a:ext cx="8368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0.16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4" name="Text Box 87">
              <a:extLst>
                <a:ext uri="{FF2B5EF4-FFF2-40B4-BE49-F238E27FC236}">
                  <a16:creationId xmlns:a16="http://schemas.microsoft.com/office/drawing/2014/main" id="{987C4921-9924-4E35-9C3F-73213D0E4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F6FC7FD-FDBF-436A-9235-E73231742BFF}"/>
              </a:ext>
            </a:extLst>
          </p:cNvPr>
          <p:cNvSpPr/>
          <p:nvPr/>
        </p:nvSpPr>
        <p:spPr>
          <a:xfrm>
            <a:off x="3702441" y="3349210"/>
            <a:ext cx="80043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ازداد عدد السكان خلال هذه الفترة بمعدل تغيّر مقداره ١٦٠٠٠ نسمة في السنة.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87A22C8-5E16-422D-A11F-1E8D02A748B1}"/>
              </a:ext>
            </a:extLst>
          </p:cNvPr>
          <p:cNvSpPr/>
          <p:nvPr/>
        </p:nvSpPr>
        <p:spPr>
          <a:xfrm>
            <a:off x="65857" y="4702972"/>
            <a:ext cx="3452496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معدل التغيّر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هذا المثال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769107-E303-4890-A32B-5CE49D86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1" y="1113104"/>
            <a:ext cx="3135773" cy="351923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A3B45E5-2361-4019-BA78-001925649B0E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7ED0DA9-A5C8-41FD-86C8-C8DCA33AACF2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2D53799-53D8-48EC-A745-D526A825095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7B60433-19B9-4459-8AC9-4A82CBFC5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E3C6E73-13C4-4B31-9FD5-0781B59C38F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EE5CC2E-9462-4F51-ADF2-CB69401F047D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EDBF2101-8492-407F-B7C5-FB8FFBE0985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Text Box 42">
                <a:extLst>
                  <a:ext uri="{FF2B5EF4-FFF2-40B4-BE49-F238E27FC236}">
                    <a16:creationId xmlns:a16="http://schemas.microsoft.com/office/drawing/2014/main" id="{C2FE5F58-0B55-4F76-BE3B-509C5DE07DBB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EFA530D-477C-4E6E-B812-85AC04F1F9CE}"/>
              </a:ext>
            </a:extLst>
          </p:cNvPr>
          <p:cNvGrpSpPr/>
          <p:nvPr/>
        </p:nvGrpSpPr>
        <p:grpSpPr>
          <a:xfrm>
            <a:off x="9998158" y="4771394"/>
            <a:ext cx="1212720" cy="646113"/>
            <a:chOff x="7773884" y="2538808"/>
            <a:chExt cx="1212720" cy="646113"/>
          </a:xfrm>
        </p:grpSpPr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9CBA8997-F110-4DB1-AD27-0C19B5AA3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884" y="2562020"/>
              <a:ext cx="8368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0.15</a:t>
              </a:r>
              <a:endParaRPr lang="en-US" altLang="en-US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6" name="Text Box 87">
              <a:extLst>
                <a:ext uri="{FF2B5EF4-FFF2-40B4-BE49-F238E27FC236}">
                  <a16:creationId xmlns:a16="http://schemas.microsoft.com/office/drawing/2014/main" id="{BC1E10A3-C152-465C-88E0-46A424754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729" y="2538808"/>
              <a:ext cx="3968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SA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2007F24-77BD-4005-B44C-AD76FB051C18}"/>
              </a:ext>
            </a:extLst>
          </p:cNvPr>
          <p:cNvSpPr/>
          <p:nvPr/>
        </p:nvSpPr>
        <p:spPr>
          <a:xfrm>
            <a:off x="3702441" y="5463004"/>
            <a:ext cx="80043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ازداد عدد السكان خلال هذه الفترة بمعدل تغيّر مقداره ١5٠٠٠ نسمة في السنة.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12430" y="136371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953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8" grpId="0" animBg="1"/>
      <p:bldP spid="97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8220</TotalTime>
  <Words>791</Words>
  <Application>Microsoft Office PowerPoint</Application>
  <PresentationFormat>Widescreen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Times New Roman</vt:lpstr>
      <vt:lpstr>Wingdings 2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user</cp:lastModifiedBy>
  <cp:revision>449</cp:revision>
  <dcterms:created xsi:type="dcterms:W3CDTF">2020-03-03T05:43:55Z</dcterms:created>
  <dcterms:modified xsi:type="dcterms:W3CDTF">2020-06-15T09:13:13Z</dcterms:modified>
</cp:coreProperties>
</file>