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9" r:id="rId3"/>
    <p:sldId id="319" r:id="rId4"/>
    <p:sldId id="348" r:id="rId5"/>
    <p:sldId id="281" r:id="rId6"/>
    <p:sldId id="339" r:id="rId7"/>
    <p:sldId id="385" r:id="rId8"/>
    <p:sldId id="386" r:id="rId9"/>
    <p:sldId id="387" r:id="rId10"/>
    <p:sldId id="388" r:id="rId11"/>
    <p:sldId id="389" r:id="rId12"/>
    <p:sldId id="380" r:id="rId13"/>
    <p:sldId id="390" r:id="rId14"/>
    <p:sldId id="391" r:id="rId15"/>
    <p:sldId id="392" r:id="rId16"/>
    <p:sldId id="381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330" r:id="rId26"/>
    <p:sldId id="4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B"/>
    <a:srgbClr val="000000"/>
    <a:srgbClr val="DE866C"/>
    <a:srgbClr val="066FB3"/>
    <a:srgbClr val="7F00FF"/>
    <a:srgbClr val="C91C22"/>
    <a:srgbClr val="BB1018"/>
    <a:srgbClr val="BDD7EE"/>
    <a:srgbClr val="FAEBE4"/>
    <a:srgbClr val="F9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6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6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1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3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9D80-2F88-4D36-A180-75F74953DB2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758757" y="2136338"/>
            <a:ext cx="99716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الثالث الإعدادي – الجزء الأول</a:t>
            </a:r>
          </a:p>
          <a:p>
            <a:pPr algn="ctr" rtl="1"/>
            <a:endParaRPr lang="ar-BH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المتتابعات </a:t>
            </a:r>
            <a:r>
              <a:rPr lang="ar-BH" sz="540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الحسابية كدوال خطية</a:t>
            </a:r>
            <a:endParaRPr lang="ar-BH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(46)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586258" y="535459"/>
            <a:ext cx="914036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الحدود </a:t>
            </a:r>
            <a:r>
              <a:rPr lang="ar-SA" alt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الثلاثة التالية 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المتتابعة الحسابية 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الآتية: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7EA252F-3271-4BFA-9F8C-A6AAF34485DB}"/>
              </a:ext>
            </a:extLst>
          </p:cNvPr>
          <p:cNvCxnSpPr>
            <a:cxnSpLocks/>
          </p:cNvCxnSpPr>
          <p:nvPr/>
        </p:nvCxnSpPr>
        <p:spPr>
          <a:xfrm>
            <a:off x="6157445" y="1802658"/>
            <a:ext cx="0" cy="4005927"/>
          </a:xfrm>
          <a:prstGeom prst="line">
            <a:avLst/>
          </a:prstGeom>
          <a:ln w="381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09422E61-4645-4E91-A389-2876D0938E29}"/>
              </a:ext>
            </a:extLst>
          </p:cNvPr>
          <p:cNvSpPr/>
          <p:nvPr/>
        </p:nvSpPr>
        <p:spPr>
          <a:xfrm>
            <a:off x="7572385" y="1759711"/>
            <a:ext cx="4086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82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، 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76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، 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64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،  ...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2E92E73A-B5A2-46CD-AF07-F27937A9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3913164"/>
            <a:ext cx="4407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الحدود الثلاثة التالية هي</a:t>
            </a:r>
            <a:r>
              <a:rPr lang="ar-BH" altLang="en-US" dirty="0"/>
              <a:t>:</a:t>
            </a:r>
            <a:r>
              <a:rPr lang="ar-SA" altLang="en-US" dirty="0"/>
              <a:t> </a:t>
            </a:r>
            <a:endParaRPr lang="ar-BH" altLang="en-US" dirty="0"/>
          </a:p>
          <a:p>
            <a:r>
              <a:rPr lang="ar-BH" altLang="en-US" dirty="0">
                <a:solidFill>
                  <a:srgbClr val="FF0000"/>
                </a:solidFill>
              </a:rPr>
              <a:t>58</a:t>
            </a:r>
            <a:r>
              <a:rPr lang="ar-SA" altLang="en-US" dirty="0">
                <a:solidFill>
                  <a:srgbClr val="FF0000"/>
                </a:solidFill>
              </a:rPr>
              <a:t>  </a:t>
            </a:r>
            <a:r>
              <a:rPr lang="ar-SA" altLang="en-US" dirty="0"/>
              <a:t>،</a:t>
            </a:r>
            <a:r>
              <a:rPr lang="ar-SA" altLang="en-US" dirty="0">
                <a:solidFill>
                  <a:srgbClr val="FF0000"/>
                </a:solidFill>
              </a:rPr>
              <a:t>  </a:t>
            </a:r>
            <a:r>
              <a:rPr lang="ar-BH" altLang="en-US" dirty="0">
                <a:solidFill>
                  <a:srgbClr val="FF0000"/>
                </a:solidFill>
              </a:rPr>
              <a:t>52</a:t>
            </a:r>
            <a:r>
              <a:rPr lang="ar-SA" altLang="en-US" dirty="0"/>
              <a:t>،</a:t>
            </a:r>
            <a:r>
              <a:rPr lang="ar-SA" altLang="en-US" dirty="0">
                <a:solidFill>
                  <a:srgbClr val="FF0000"/>
                </a:solidFill>
              </a:rPr>
              <a:t> </a:t>
            </a:r>
            <a:r>
              <a:rPr lang="ar-BH" altLang="en-US" dirty="0">
                <a:solidFill>
                  <a:srgbClr val="FF0000"/>
                </a:solidFill>
              </a:rPr>
              <a:t>46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F3A69B-5C58-409A-9693-9D433E6EBAD3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ECF6300-B35D-41B4-8367-458B87E3D807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A507428-758F-4A94-9A0B-35C9E5CE40A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B348380-851B-4EF8-B7EC-CF2F65DF1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1E852FF-6DEB-44E5-80FC-8C694BB6E6B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819E01-8718-46FC-A60F-D76EA731DBCC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DAE489C-E4C4-4744-89F7-789CFC2E324B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Text Box 42">
                <a:extLst>
                  <a:ext uri="{FF2B5EF4-FFF2-40B4-BE49-F238E27FC236}">
                    <a16:creationId xmlns:a16="http://schemas.microsoft.com/office/drawing/2014/main" id="{B9F0DD99-1EB8-4E03-82DA-F609220F9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0CD7679-5F0B-4A5E-83C9-F78ED7589F09}"/>
              </a:ext>
            </a:extLst>
          </p:cNvPr>
          <p:cNvSpPr/>
          <p:nvPr/>
        </p:nvSpPr>
        <p:spPr>
          <a:xfrm>
            <a:off x="1837799" y="1730502"/>
            <a:ext cx="4086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-49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-35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-21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-7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...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2005872A-48EC-4775-BBFC-824BFCDAC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741" y="3913164"/>
            <a:ext cx="4407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الحدود الثلاثة التالية هي</a:t>
            </a:r>
            <a:r>
              <a:rPr lang="ar-BH" altLang="en-US" dirty="0"/>
              <a:t>:</a:t>
            </a:r>
            <a:r>
              <a:rPr lang="ar-SA" altLang="en-US" dirty="0"/>
              <a:t> </a:t>
            </a:r>
            <a:endParaRPr lang="ar-BH" altLang="en-US" dirty="0"/>
          </a:p>
          <a:p>
            <a:r>
              <a:rPr lang="ar-BH" altLang="en-US" dirty="0">
                <a:solidFill>
                  <a:srgbClr val="FF0000"/>
                </a:solidFill>
              </a:rPr>
              <a:t>7</a:t>
            </a:r>
            <a:r>
              <a:rPr lang="ar-SA" altLang="en-US" dirty="0">
                <a:solidFill>
                  <a:srgbClr val="FF0000"/>
                </a:solidFill>
              </a:rPr>
              <a:t>  </a:t>
            </a:r>
            <a:r>
              <a:rPr lang="ar-SA" altLang="en-US" dirty="0"/>
              <a:t>،</a:t>
            </a:r>
            <a:r>
              <a:rPr lang="ar-SA" altLang="en-US" dirty="0">
                <a:solidFill>
                  <a:srgbClr val="FF0000"/>
                </a:solidFill>
              </a:rPr>
              <a:t> </a:t>
            </a:r>
            <a:r>
              <a:rPr lang="ar-BH" altLang="en-US" dirty="0">
                <a:solidFill>
                  <a:srgbClr val="FF0000"/>
                </a:solidFill>
              </a:rPr>
              <a:t>21</a:t>
            </a:r>
            <a:r>
              <a:rPr lang="ar-SA" altLang="en-US" dirty="0"/>
              <a:t>،</a:t>
            </a:r>
            <a:r>
              <a:rPr lang="ar-SA" altLang="en-US" dirty="0">
                <a:solidFill>
                  <a:srgbClr val="FF0000"/>
                </a:solidFill>
              </a:rPr>
              <a:t> </a:t>
            </a:r>
            <a:r>
              <a:rPr lang="ar-BH" altLang="en-US" dirty="0">
                <a:solidFill>
                  <a:srgbClr val="FF0000"/>
                </a:solidFill>
              </a:rPr>
              <a:t>35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-16143" y="808622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0975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4AF468-9A6F-4C0A-9FF4-281A19E82372}"/>
              </a:ext>
            </a:extLst>
          </p:cNvPr>
          <p:cNvSpPr/>
          <p:nvPr/>
        </p:nvSpPr>
        <p:spPr>
          <a:xfrm>
            <a:off x="293914" y="411621"/>
            <a:ext cx="116586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التعبير عن أي حد من حدود المتتابعة الحسابية بدلالة الحد الأول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والأساس </a:t>
            </a:r>
            <a:r>
              <a:rPr lang="ar-BH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كما يأتي: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35FD5D-FA63-452C-841A-B860FC00E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29613"/>
              </p:ext>
            </p:extLst>
          </p:nvPr>
        </p:nvGraphicFramePr>
        <p:xfrm>
          <a:off x="462600" y="1359124"/>
          <a:ext cx="10319656" cy="29166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53557">
                  <a:extLst>
                    <a:ext uri="{9D8B030D-6E8A-4147-A177-3AD203B41FA5}">
                      <a16:colId xmlns:a16="http://schemas.microsoft.com/office/drawing/2014/main" val="1684333798"/>
                    </a:ext>
                  </a:extLst>
                </a:gridCol>
                <a:gridCol w="1349171">
                  <a:extLst>
                    <a:ext uri="{9D8B030D-6E8A-4147-A177-3AD203B41FA5}">
                      <a16:colId xmlns:a16="http://schemas.microsoft.com/office/drawing/2014/main" val="2669434711"/>
                    </a:ext>
                  </a:extLst>
                </a:gridCol>
                <a:gridCol w="2890650">
                  <a:extLst>
                    <a:ext uri="{9D8B030D-6E8A-4147-A177-3AD203B41FA5}">
                      <a16:colId xmlns:a16="http://schemas.microsoft.com/office/drawing/2014/main" val="2908821238"/>
                    </a:ext>
                  </a:extLst>
                </a:gridCol>
                <a:gridCol w="3926278">
                  <a:extLst>
                    <a:ext uri="{9D8B030D-6E8A-4147-A177-3AD203B41FA5}">
                      <a16:colId xmlns:a16="http://schemas.microsoft.com/office/drawing/2014/main" val="946225821"/>
                    </a:ext>
                  </a:extLst>
                </a:gridCol>
              </a:tblGrid>
              <a:tr h="379433">
                <a:tc>
                  <a:txBody>
                    <a:bodyPr/>
                    <a:lstStyle/>
                    <a:p>
                      <a:pPr algn="ctr" rtl="1"/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75911"/>
                  </a:ext>
                </a:extLst>
              </a:tr>
              <a:tr h="379433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618218"/>
                  </a:ext>
                </a:extLst>
              </a:tr>
              <a:tr h="379433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7737"/>
                  </a:ext>
                </a:extLst>
              </a:tr>
              <a:tr h="379433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408164"/>
                  </a:ext>
                </a:extLst>
              </a:tr>
              <a:tr h="379433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24127"/>
                  </a:ext>
                </a:extLst>
              </a:tr>
              <a:tr h="379433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196809"/>
                  </a:ext>
                </a:extLst>
              </a:tr>
              <a:tr h="379433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6189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6196C1B-6348-45B5-8197-825B01257421}"/>
              </a:ext>
            </a:extLst>
          </p:cNvPr>
          <p:cNvSpPr/>
          <p:nvPr/>
        </p:nvSpPr>
        <p:spPr>
          <a:xfrm>
            <a:off x="9522515" y="1255661"/>
            <a:ext cx="697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335ED-73D6-482E-99F5-5AFD34C59459}"/>
              </a:ext>
            </a:extLst>
          </p:cNvPr>
          <p:cNvSpPr/>
          <p:nvPr/>
        </p:nvSpPr>
        <p:spPr>
          <a:xfrm>
            <a:off x="7650942" y="1268117"/>
            <a:ext cx="71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الرمز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79C97B-A628-4B7A-A683-4F5E45E87798}"/>
              </a:ext>
            </a:extLst>
          </p:cNvPr>
          <p:cNvSpPr/>
          <p:nvPr/>
        </p:nvSpPr>
        <p:spPr>
          <a:xfrm>
            <a:off x="5011531" y="133436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بدلالة 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8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43DC2-6EF4-44C7-AD86-E238A6392CBB}"/>
              </a:ext>
            </a:extLst>
          </p:cNvPr>
          <p:cNvSpPr/>
          <p:nvPr/>
        </p:nvSpPr>
        <p:spPr>
          <a:xfrm>
            <a:off x="499565" y="1334365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(على فرض أن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٨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8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= ٣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C0C64-1B73-42D2-9876-3F0E7A8F17A7}"/>
              </a:ext>
            </a:extLst>
          </p:cNvPr>
          <p:cNvSpPr/>
          <p:nvPr/>
        </p:nvSpPr>
        <p:spPr>
          <a:xfrm>
            <a:off x="9093017" y="1720029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 الأول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74450-4305-4973-9EDB-F65CD3366DFF}"/>
              </a:ext>
            </a:extLst>
          </p:cNvPr>
          <p:cNvSpPr/>
          <p:nvPr/>
        </p:nvSpPr>
        <p:spPr>
          <a:xfrm>
            <a:off x="9049629" y="2145326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 الثاني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08E591-ED69-4055-87B1-79DCFECE3FEF}"/>
              </a:ext>
            </a:extLst>
          </p:cNvPr>
          <p:cNvSpPr/>
          <p:nvPr/>
        </p:nvSpPr>
        <p:spPr>
          <a:xfrm>
            <a:off x="8979097" y="2531174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 الثالث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A0A02C-6C49-49EB-B30D-86DB277CDE3F}"/>
              </a:ext>
            </a:extLst>
          </p:cNvPr>
          <p:cNvSpPr/>
          <p:nvPr/>
        </p:nvSpPr>
        <p:spPr>
          <a:xfrm>
            <a:off x="9060850" y="2900506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 الرابع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71C905-DA21-439F-98AF-2503D2F425C3}"/>
              </a:ext>
            </a:extLst>
          </p:cNvPr>
          <p:cNvSpPr/>
          <p:nvPr/>
        </p:nvSpPr>
        <p:spPr>
          <a:xfrm>
            <a:off x="3317702" y="1775065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٨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E99176-484E-49E9-B51C-35282431BCC1}"/>
              </a:ext>
            </a:extLst>
          </p:cNvPr>
          <p:cNvSpPr/>
          <p:nvPr/>
        </p:nvSpPr>
        <p:spPr>
          <a:xfrm>
            <a:off x="2171555" y="2149344"/>
            <a:ext cx="1460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٨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١( 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= ١١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63E16-1756-48DE-85A5-C3D90177EA51}"/>
              </a:ext>
            </a:extLst>
          </p:cNvPr>
          <p:cNvSpPr/>
          <p:nvPr/>
        </p:nvSpPr>
        <p:spPr>
          <a:xfrm>
            <a:off x="2171555" y="2543435"/>
            <a:ext cx="1460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٨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٢( 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= ١٤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0C75E-49AE-49C4-B4C3-142CE94DCC2E}"/>
              </a:ext>
            </a:extLst>
          </p:cNvPr>
          <p:cNvSpPr/>
          <p:nvPr/>
        </p:nvSpPr>
        <p:spPr>
          <a:xfrm>
            <a:off x="2171555" y="2900909"/>
            <a:ext cx="1460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٨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٣( 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= ١٧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7B20CB-9B4C-4BDB-9C0D-167B77183FA0}"/>
              </a:ext>
            </a:extLst>
          </p:cNvPr>
          <p:cNvSpPr/>
          <p:nvPr/>
        </p:nvSpPr>
        <p:spPr>
          <a:xfrm>
            <a:off x="5775382" y="1701147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B25570-E5B8-4DB8-9ADB-7D6A82CE0D98}"/>
              </a:ext>
            </a:extLst>
          </p:cNvPr>
          <p:cNvSpPr/>
          <p:nvPr/>
        </p:nvSpPr>
        <p:spPr>
          <a:xfrm>
            <a:off x="5423081" y="2090014"/>
            <a:ext cx="69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sz="2400" dirty="0">
              <a:solidFill>
                <a:srgbClr val="0071B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FCA631-A848-4ECB-811F-D53AF207247C}"/>
              </a:ext>
            </a:extLst>
          </p:cNvPr>
          <p:cNvSpPr/>
          <p:nvPr/>
        </p:nvSpPr>
        <p:spPr>
          <a:xfrm>
            <a:off x="5313696" y="2474704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+ 2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sz="2400" dirty="0">
              <a:solidFill>
                <a:srgbClr val="0071B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92FF8-D19F-4839-A4C9-F22E11DBEB90}"/>
              </a:ext>
            </a:extLst>
          </p:cNvPr>
          <p:cNvSpPr/>
          <p:nvPr/>
        </p:nvSpPr>
        <p:spPr>
          <a:xfrm>
            <a:off x="8723315" y="3848869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 النوني (العام)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6184AF-F18F-4B99-92A4-06A63299300C}"/>
              </a:ext>
            </a:extLst>
          </p:cNvPr>
          <p:cNvSpPr/>
          <p:nvPr/>
        </p:nvSpPr>
        <p:spPr>
          <a:xfrm>
            <a:off x="7809034" y="1728898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773707-A400-4BEC-A3C9-1A58C564C93B}"/>
              </a:ext>
            </a:extLst>
          </p:cNvPr>
          <p:cNvSpPr/>
          <p:nvPr/>
        </p:nvSpPr>
        <p:spPr>
          <a:xfrm>
            <a:off x="7847341" y="2108372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7141A5-1A8E-4B20-B7C3-3A5867DC9DA1}"/>
              </a:ext>
            </a:extLst>
          </p:cNvPr>
          <p:cNvSpPr/>
          <p:nvPr/>
        </p:nvSpPr>
        <p:spPr>
          <a:xfrm>
            <a:off x="7847341" y="2463753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018F81-7E35-4048-BE50-ADE8188ACB79}"/>
              </a:ext>
            </a:extLst>
          </p:cNvPr>
          <p:cNvSpPr/>
          <p:nvPr/>
        </p:nvSpPr>
        <p:spPr>
          <a:xfrm>
            <a:off x="7847341" y="2843227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E05024-1F5D-4D96-BE88-457AB07C6DE4}"/>
              </a:ext>
            </a:extLst>
          </p:cNvPr>
          <p:cNvSpPr/>
          <p:nvPr/>
        </p:nvSpPr>
        <p:spPr>
          <a:xfrm>
            <a:off x="7776377" y="3848293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24CB8D-4EF5-43E3-A83B-D056AEC08FE7}"/>
              </a:ext>
            </a:extLst>
          </p:cNvPr>
          <p:cNvSpPr/>
          <p:nvPr/>
        </p:nvSpPr>
        <p:spPr>
          <a:xfrm>
            <a:off x="1966218" y="3844454"/>
            <a:ext cx="1625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٨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(ن – 1 ) ( 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24239E-F955-4455-BB9D-1E6774695FB2}"/>
              </a:ext>
            </a:extLst>
          </p:cNvPr>
          <p:cNvSpPr/>
          <p:nvPr/>
        </p:nvSpPr>
        <p:spPr>
          <a:xfrm>
            <a:off x="5321675" y="2830944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sz="2400" dirty="0">
              <a:solidFill>
                <a:srgbClr val="0071BB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64AD29-EE59-4B7E-AFF1-C6DFE1DEAB1A}"/>
              </a:ext>
            </a:extLst>
          </p:cNvPr>
          <p:cNvSpPr/>
          <p:nvPr/>
        </p:nvSpPr>
        <p:spPr>
          <a:xfrm>
            <a:off x="4632449" y="386553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4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(ن – 1 ) </a:t>
            </a:r>
            <a:r>
              <a:rPr lang="ar-BH" sz="24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sz="2400" dirty="0">
              <a:solidFill>
                <a:srgbClr val="0071BB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7017A6C-E4F5-45FB-B9AA-B74E3CC09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9"/>
          <a:stretch/>
        </p:blipFill>
        <p:spPr>
          <a:xfrm>
            <a:off x="7951265" y="3292609"/>
            <a:ext cx="52374" cy="5513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42DEDD-46FE-4267-A8CD-5487B66A3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9"/>
          <a:stretch/>
        </p:blipFill>
        <p:spPr>
          <a:xfrm>
            <a:off x="5656376" y="3289386"/>
            <a:ext cx="52374" cy="5513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C1408A-BE91-4FC0-ADCD-E38530ADD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9"/>
          <a:stretch/>
        </p:blipFill>
        <p:spPr>
          <a:xfrm>
            <a:off x="2978979" y="3289386"/>
            <a:ext cx="52374" cy="5513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F926560-E6C6-40CF-94F3-33347247F8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49"/>
          <a:stretch/>
        </p:blipFill>
        <p:spPr>
          <a:xfrm>
            <a:off x="9622221" y="3292609"/>
            <a:ext cx="52374" cy="5513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D249B82-BA93-4AE7-B8A4-579C8E91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12" y="4565504"/>
            <a:ext cx="10076033" cy="188473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95B44BA-5F89-45A5-8C2C-F1BFAE0A7E02}"/>
              </a:ext>
            </a:extLst>
          </p:cNvPr>
          <p:cNvSpPr/>
          <p:nvPr/>
        </p:nvSpPr>
        <p:spPr>
          <a:xfrm>
            <a:off x="1531555" y="5323114"/>
            <a:ext cx="1943402" cy="5045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007A7C7E-B26F-4DAE-B5A0-F009176517B1}"/>
              </a:ext>
            </a:extLst>
          </p:cNvPr>
          <p:cNvSpPr/>
          <p:nvPr/>
        </p:nvSpPr>
        <p:spPr>
          <a:xfrm>
            <a:off x="195950" y="535459"/>
            <a:ext cx="961231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لمتتابعة الحسابية :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للإجابة عن ما يأتي: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51" name="Text Box 87">
            <a:extLst>
              <a:ext uri="{FF2B5EF4-FFF2-40B4-BE49-F238E27FC236}">
                <a16:creationId xmlns:a16="http://schemas.microsoft.com/office/drawing/2014/main" id="{EF19E352-FA08-4A62-8B8F-18E80954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429" y="2338467"/>
            <a:ext cx="2988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(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1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SA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52CB4CA0-5C01-4823-892E-80027AA7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520" y="1153075"/>
            <a:ext cx="792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74D1CB6-101B-495F-AC24-7A753BE013BF}"/>
              </a:ext>
            </a:extLst>
          </p:cNvPr>
          <p:cNvSpPr/>
          <p:nvPr/>
        </p:nvSpPr>
        <p:spPr>
          <a:xfrm>
            <a:off x="5377560" y="605160"/>
            <a:ext cx="324743" cy="5211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85B2E4DD-84D6-4C95-B98C-601089D1911D}"/>
              </a:ext>
            </a:extLst>
          </p:cNvPr>
          <p:cNvSpPr/>
          <p:nvPr/>
        </p:nvSpPr>
        <p:spPr>
          <a:xfrm>
            <a:off x="4383309" y="801311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7C43FCA-8D49-4CF0-986E-A18255640367}"/>
              </a:ext>
            </a:extLst>
          </p:cNvPr>
          <p:cNvSpPr/>
          <p:nvPr/>
        </p:nvSpPr>
        <p:spPr>
          <a:xfrm>
            <a:off x="3728374" y="1269327"/>
            <a:ext cx="120715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+ 9 = د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802BB-DD79-45ED-A3BD-F24BEC8BEBAA}"/>
              </a:ext>
            </a:extLst>
          </p:cNvPr>
          <p:cNvSpPr/>
          <p:nvPr/>
        </p:nvSpPr>
        <p:spPr>
          <a:xfrm>
            <a:off x="5503904" y="2391915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الحد النوني</a:t>
            </a:r>
            <a:endParaRPr lang="en-US" sz="28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F9BCDAAF-9CD9-4A44-BE79-B91A3FD8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771" y="3289923"/>
            <a:ext cx="2675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(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1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BF917-B230-4A9C-B66E-84608589CC48}"/>
              </a:ext>
            </a:extLst>
          </p:cNvPr>
          <p:cNvSpPr/>
          <p:nvPr/>
        </p:nvSpPr>
        <p:spPr>
          <a:xfrm>
            <a:off x="4730279" y="3304333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 </a:t>
            </a:r>
            <a:r>
              <a:rPr lang="ar-SA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28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8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1، </a:t>
            </a:r>
            <a:r>
              <a:rPr lang="ar-BH" altLang="en-US" sz="28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= 9</a:t>
            </a:r>
            <a:endParaRPr lang="en-US" sz="28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BDCA3495-88FE-4C4D-A0AC-76ED5E9C3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504" y="4229692"/>
            <a:ext cx="2675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9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4B7991-6AB8-4808-B76A-FFC2C3479A30}"/>
              </a:ext>
            </a:extLst>
          </p:cNvPr>
          <p:cNvGrpSpPr/>
          <p:nvPr/>
        </p:nvGrpSpPr>
        <p:grpSpPr>
          <a:xfrm>
            <a:off x="8083783" y="3023446"/>
            <a:ext cx="996041" cy="646330"/>
            <a:chOff x="8980714" y="2826529"/>
            <a:chExt cx="827550" cy="646330"/>
          </a:xfrm>
        </p:grpSpPr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4F77718D-68CE-49DF-8C65-DB15602E1FC0}"/>
                </a:ext>
              </a:extLst>
            </p:cNvPr>
            <p:cNvSpPr/>
            <p:nvPr/>
          </p:nvSpPr>
          <p:spPr>
            <a:xfrm>
              <a:off x="8980714" y="2826529"/>
              <a:ext cx="827550" cy="646330"/>
            </a:xfrm>
            <a:prstGeom prst="arc">
              <a:avLst>
                <a:gd name="adj1" fmla="val 1069518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44DDC4E0-78D4-4644-A06A-F558D2E8BB71}"/>
                </a:ext>
              </a:extLst>
            </p:cNvPr>
            <p:cNvSpPr/>
            <p:nvPr/>
          </p:nvSpPr>
          <p:spPr>
            <a:xfrm>
              <a:off x="8980714" y="2962373"/>
              <a:ext cx="473529" cy="466627"/>
            </a:xfrm>
            <a:prstGeom prst="arc">
              <a:avLst>
                <a:gd name="adj1" fmla="val 1069518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 Box 87">
            <a:extLst>
              <a:ext uri="{FF2B5EF4-FFF2-40B4-BE49-F238E27FC236}">
                <a16:creationId xmlns:a16="http://schemas.microsoft.com/office/drawing/2014/main" id="{044A16ED-B312-4CEE-9724-F20B9FB6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062" y="5143864"/>
            <a:ext cx="1073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BCCE48-DAFA-41B4-8E46-D410E8C82550}"/>
              </a:ext>
            </a:extLst>
          </p:cNvPr>
          <p:cNvSpPr/>
          <p:nvPr/>
        </p:nvSpPr>
        <p:spPr>
          <a:xfrm>
            <a:off x="5971271" y="4243725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28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5B0B4B9-9ABE-4428-9267-3963A0687EC4}"/>
              </a:ext>
            </a:extLst>
          </p:cNvPr>
          <p:cNvSpPr/>
          <p:nvPr/>
        </p:nvSpPr>
        <p:spPr>
          <a:xfrm>
            <a:off x="6493407" y="5181087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6FC0E-FD27-458D-9E0E-7B444EDC0C59}"/>
              </a:ext>
            </a:extLst>
          </p:cNvPr>
          <p:cNvSpPr/>
          <p:nvPr/>
        </p:nvSpPr>
        <p:spPr>
          <a:xfrm>
            <a:off x="6344198" y="1665764"/>
            <a:ext cx="4982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اكتب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الحد النوني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للمتتابعة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D8A26179-737E-4B73-A8C4-F2E7ADEAC13F}"/>
              </a:ext>
            </a:extLst>
          </p:cNvPr>
          <p:cNvSpPr/>
          <p:nvPr/>
        </p:nvSpPr>
        <p:spPr>
          <a:xfrm rot="5400000">
            <a:off x="8776465" y="4216429"/>
            <a:ext cx="457188" cy="1387632"/>
          </a:xfrm>
          <a:prstGeom prst="rightBrace">
            <a:avLst>
              <a:gd name="adj1" fmla="val 44048"/>
              <a:gd name="adj2" fmla="val 6294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0545B-B813-446B-9F1E-42193011A4D9}"/>
              </a:ext>
            </a:extLst>
          </p:cNvPr>
          <p:cNvSpPr/>
          <p:nvPr/>
        </p:nvSpPr>
        <p:spPr>
          <a:xfrm>
            <a:off x="8585091" y="5182511"/>
            <a:ext cx="684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8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0638B91-0C59-4C21-B663-74D206CCDB52}"/>
              </a:ext>
            </a:extLst>
          </p:cNvPr>
          <p:cNvSpPr/>
          <p:nvPr/>
        </p:nvSpPr>
        <p:spPr>
          <a:xfrm>
            <a:off x="4703536" y="5764918"/>
            <a:ext cx="5859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صيغة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الحد النوني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للمتتابعة :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</a:t>
            </a:r>
            <a:r>
              <a:rPr lang="ar-BH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0300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  <p:bldP spid="59" grpId="0" animBg="1"/>
      <p:bldP spid="60" grpId="0" animBg="1"/>
      <p:bldP spid="61" grpId="0"/>
      <p:bldP spid="9" grpId="0"/>
      <p:bldP spid="62" grpId="0"/>
      <p:bldP spid="63" grpId="0"/>
      <p:bldP spid="64" grpId="0"/>
      <p:bldP spid="69" grpId="0"/>
      <p:bldP spid="11" grpId="0"/>
      <p:bldP spid="74" grpId="0"/>
      <p:bldP spid="19" grpId="0" animBg="1"/>
      <p:bldP spid="22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195950" y="535459"/>
            <a:ext cx="961231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لمتتابعة الحسابية :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للإجابة عن ما يأتي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تابع المثال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F5B3DED0-5A77-4185-BAD6-5C82847C6C05}"/>
              </a:ext>
            </a:extLst>
          </p:cNvPr>
          <p:cNvSpPr/>
          <p:nvPr/>
        </p:nvSpPr>
        <p:spPr>
          <a:xfrm>
            <a:off x="7928728" y="1280720"/>
            <a:ext cx="3461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أوجد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 الثاني عشر</a:t>
            </a:r>
            <a:endParaRPr lang="en-US" sz="3600" dirty="0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4E66D02F-9C7F-4E48-97E2-D2529195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248" y="3149203"/>
            <a:ext cx="2361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8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68ACB12-80DB-489D-843E-CFC944BF74BD}"/>
              </a:ext>
            </a:extLst>
          </p:cNvPr>
          <p:cNvCxnSpPr>
            <a:cxnSpLocks/>
          </p:cNvCxnSpPr>
          <p:nvPr/>
        </p:nvCxnSpPr>
        <p:spPr>
          <a:xfrm>
            <a:off x="5895138" y="1616188"/>
            <a:ext cx="0" cy="4005927"/>
          </a:xfrm>
          <a:prstGeom prst="line">
            <a:avLst/>
          </a:prstGeom>
          <a:ln w="381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87">
            <a:extLst>
              <a:ext uri="{FF2B5EF4-FFF2-40B4-BE49-F238E27FC236}">
                <a16:creationId xmlns:a16="http://schemas.microsoft.com/office/drawing/2014/main" id="{BE3B74DC-D8F9-4BCE-9322-E2998562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837" y="3769106"/>
            <a:ext cx="2581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 – 8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64177-59FD-4FCC-AF18-68AE54E089B9}"/>
              </a:ext>
            </a:extLst>
          </p:cNvPr>
          <p:cNvSpPr/>
          <p:nvPr/>
        </p:nvSpPr>
        <p:spPr>
          <a:xfrm>
            <a:off x="8980248" y="4371355"/>
            <a:ext cx="1942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108 – 8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5F4663-5EBD-45C0-8F60-17CD499E684C}"/>
              </a:ext>
            </a:extLst>
          </p:cNvPr>
          <p:cNvSpPr/>
          <p:nvPr/>
        </p:nvSpPr>
        <p:spPr>
          <a:xfrm>
            <a:off x="9898668" y="4947176"/>
            <a:ext cx="1044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100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9B78DE7-37B2-4E42-A91A-8AC321ACB681}"/>
              </a:ext>
            </a:extLst>
          </p:cNvPr>
          <p:cNvSpPr/>
          <p:nvPr/>
        </p:nvSpPr>
        <p:spPr>
          <a:xfrm>
            <a:off x="1170370" y="1319367"/>
            <a:ext cx="4451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ما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رتبة الحد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قيمته 172؟</a:t>
            </a:r>
            <a:endParaRPr lang="en-US" sz="3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7C3817-2FE9-45FE-8AD2-7FD66DDFBB08}"/>
              </a:ext>
            </a:extLst>
          </p:cNvPr>
          <p:cNvSpPr/>
          <p:nvPr/>
        </p:nvSpPr>
        <p:spPr>
          <a:xfrm>
            <a:off x="5991371" y="1884178"/>
            <a:ext cx="553893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بدلًا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صيغة الحد النوني التي توصلنا إليها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BD6F93-E4C5-46DB-9454-F0D92FE675A6}"/>
              </a:ext>
            </a:extLst>
          </p:cNvPr>
          <p:cNvSpPr/>
          <p:nvPr/>
        </p:nvSpPr>
        <p:spPr>
          <a:xfrm>
            <a:off x="8500989" y="5503281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الثاني عشر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en-US" sz="3600" dirty="0"/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D85131E3-4DDE-494F-A753-AE611EA2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34" y="3149203"/>
            <a:ext cx="2361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8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184DE30D-10DE-4BEE-A4C3-B2B8DAED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362" y="3698526"/>
            <a:ext cx="2955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172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– 8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1420AF-7E28-4590-ACA1-F41CDEF2283B}"/>
              </a:ext>
            </a:extLst>
          </p:cNvPr>
          <p:cNvSpPr/>
          <p:nvPr/>
        </p:nvSpPr>
        <p:spPr>
          <a:xfrm>
            <a:off x="125717" y="1884178"/>
            <a:ext cx="553893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172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بدلًا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صيغة الحد النوني التي توصلنا إليها</a:t>
            </a: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C8CCC2B7-0CD0-4700-9C3F-0DDAA2AB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338" y="4268012"/>
            <a:ext cx="3269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172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+ 8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– 8 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+ 8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8FC91575-DDCA-4896-9E5C-BEE2F049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59" y="4824117"/>
            <a:ext cx="10410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9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9C4507D3-39BB-4B03-A285-8A235D2D8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459" y="4824117"/>
            <a:ext cx="9047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180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8077A2A3-1D2D-4192-9DA0-5E809638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770" y="5265630"/>
            <a:ext cx="1753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  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ن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736514-32CD-4846-837A-E675A3488295}"/>
              </a:ext>
            </a:extLst>
          </p:cNvPr>
          <p:cNvSpPr/>
          <p:nvPr/>
        </p:nvSpPr>
        <p:spPr>
          <a:xfrm>
            <a:off x="1533852" y="5823608"/>
            <a:ext cx="4227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رتبة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قيمته 172=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5C8A2DB0-BEDE-47E5-AB75-B9456450B7D5}"/>
              </a:ext>
            </a:extLst>
          </p:cNvPr>
          <p:cNvSpPr/>
          <p:nvPr/>
        </p:nvSpPr>
        <p:spPr>
          <a:xfrm rot="5400000">
            <a:off x="4964363" y="4358504"/>
            <a:ext cx="252656" cy="859021"/>
          </a:xfrm>
          <a:prstGeom prst="rightBrace">
            <a:avLst>
              <a:gd name="adj1" fmla="val 44048"/>
              <a:gd name="adj2" fmla="val 5051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E11DFF-00AA-4AAD-82D8-8A0D39D44F8C}"/>
              </a:ext>
            </a:extLst>
          </p:cNvPr>
          <p:cNvCxnSpPr/>
          <p:nvPr/>
        </p:nvCxnSpPr>
        <p:spPr>
          <a:xfrm flipH="1">
            <a:off x="2625922" y="4421145"/>
            <a:ext cx="985408" cy="3266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A45F67A-07D2-487C-8C47-85F3C78A5B22}"/>
              </a:ext>
            </a:extLst>
          </p:cNvPr>
          <p:cNvSpPr/>
          <p:nvPr/>
        </p:nvSpPr>
        <p:spPr>
          <a:xfrm>
            <a:off x="1312338" y="5377889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00BB6F-8BA8-4625-93B8-3627880C2927}"/>
              </a:ext>
            </a:extLst>
          </p:cNvPr>
          <p:cNvSpPr/>
          <p:nvPr/>
        </p:nvSpPr>
        <p:spPr>
          <a:xfrm>
            <a:off x="474177" y="4391122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بإضافة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الطرفين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4507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18" grpId="0"/>
      <p:bldP spid="79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40" grpId="0"/>
      <p:bldP spid="41" grpId="0"/>
      <p:bldP spid="42" grpId="0"/>
      <p:bldP spid="43" grpId="0" animBg="1"/>
      <p:bldP spid="1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007A7C7E-B26F-4DAE-B5A0-F009176517B1}"/>
              </a:ext>
            </a:extLst>
          </p:cNvPr>
          <p:cNvSpPr/>
          <p:nvPr/>
        </p:nvSpPr>
        <p:spPr>
          <a:xfrm>
            <a:off x="-993911" y="535459"/>
            <a:ext cx="10802175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</a:t>
            </a:r>
            <a:r>
              <a:rPr lang="ar-SA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لمتتابعة الحسابية :  </a:t>
            </a:r>
            <a:r>
              <a:rPr lang="ar-BH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-11</a:t>
            </a:r>
            <a:r>
              <a:rPr lang="ar-SA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-15</a:t>
            </a:r>
            <a:r>
              <a:rPr lang="ar-SA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-19</a:t>
            </a:r>
            <a:r>
              <a:rPr lang="ar-SA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-23</a:t>
            </a:r>
            <a:r>
              <a:rPr lang="ar-SA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3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للإجابة عن ما يأتي:</a:t>
            </a:r>
            <a:endParaRPr lang="en-US" altLang="en-US" sz="3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51" name="Text Box 87">
            <a:extLst>
              <a:ext uri="{FF2B5EF4-FFF2-40B4-BE49-F238E27FC236}">
                <a16:creationId xmlns:a16="http://schemas.microsoft.com/office/drawing/2014/main" id="{EF19E352-FA08-4A62-8B8F-18E80954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429" y="2338467"/>
            <a:ext cx="2988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(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1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SA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 Box 87">
            <a:extLst>
              <a:ext uri="{FF2B5EF4-FFF2-40B4-BE49-F238E27FC236}">
                <a16:creationId xmlns:a16="http://schemas.microsoft.com/office/drawing/2014/main" id="{52CB4CA0-5C01-4823-892E-80027AA7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17" y="1105617"/>
            <a:ext cx="792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74D1CB6-101B-495F-AC24-7A753BE013BF}"/>
              </a:ext>
            </a:extLst>
          </p:cNvPr>
          <p:cNvSpPr/>
          <p:nvPr/>
        </p:nvSpPr>
        <p:spPr>
          <a:xfrm>
            <a:off x="5681412" y="605160"/>
            <a:ext cx="646104" cy="5211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7C43FCA-8D49-4CF0-986E-A18255640367}"/>
              </a:ext>
            </a:extLst>
          </p:cNvPr>
          <p:cNvSpPr/>
          <p:nvPr/>
        </p:nvSpPr>
        <p:spPr>
          <a:xfrm>
            <a:off x="3728374" y="1171353"/>
            <a:ext cx="120715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- 4 = د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802BB-DD79-45ED-A3BD-F24BEC8BEBAA}"/>
              </a:ext>
            </a:extLst>
          </p:cNvPr>
          <p:cNvSpPr/>
          <p:nvPr/>
        </p:nvSpPr>
        <p:spPr>
          <a:xfrm>
            <a:off x="5503904" y="2391915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الحد النوني</a:t>
            </a:r>
            <a:endParaRPr lang="en-US" sz="28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F9BCDAAF-9CD9-4A44-BE79-B91A3FD8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31" y="3289923"/>
            <a:ext cx="30029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(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1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(-4)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BF917-B230-4A9C-B66E-84608589CC48}"/>
              </a:ext>
            </a:extLst>
          </p:cNvPr>
          <p:cNvSpPr/>
          <p:nvPr/>
        </p:nvSpPr>
        <p:spPr>
          <a:xfrm>
            <a:off x="3930412" y="3304183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 </a:t>
            </a:r>
            <a:r>
              <a:rPr lang="ar-SA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28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8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-11، </a:t>
            </a:r>
            <a:r>
              <a:rPr lang="ar-BH" altLang="en-US" sz="28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= -4</a:t>
            </a:r>
            <a:endParaRPr lang="en-US" sz="28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 Box 87">
            <a:extLst>
              <a:ext uri="{FF2B5EF4-FFF2-40B4-BE49-F238E27FC236}">
                <a16:creationId xmlns:a16="http://schemas.microsoft.com/office/drawing/2014/main" id="{BDCA3495-88FE-4C4D-A0AC-76ED5E9C3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280" y="4229692"/>
            <a:ext cx="3249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(-4)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(-4)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4B7991-6AB8-4808-B76A-FFC2C3479A30}"/>
              </a:ext>
            </a:extLst>
          </p:cNvPr>
          <p:cNvGrpSpPr/>
          <p:nvPr/>
        </p:nvGrpSpPr>
        <p:grpSpPr>
          <a:xfrm>
            <a:off x="7567591" y="3023446"/>
            <a:ext cx="1178203" cy="646330"/>
            <a:chOff x="8980714" y="2826529"/>
            <a:chExt cx="827550" cy="646330"/>
          </a:xfrm>
        </p:grpSpPr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4F77718D-68CE-49DF-8C65-DB15602E1FC0}"/>
                </a:ext>
              </a:extLst>
            </p:cNvPr>
            <p:cNvSpPr/>
            <p:nvPr/>
          </p:nvSpPr>
          <p:spPr>
            <a:xfrm>
              <a:off x="8980714" y="2826529"/>
              <a:ext cx="827550" cy="646330"/>
            </a:xfrm>
            <a:prstGeom prst="arc">
              <a:avLst>
                <a:gd name="adj1" fmla="val 10695185"/>
                <a:gd name="adj2" fmla="val 596698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44DDC4E0-78D4-4644-A06A-F558D2E8BB71}"/>
                </a:ext>
              </a:extLst>
            </p:cNvPr>
            <p:cNvSpPr/>
            <p:nvPr/>
          </p:nvSpPr>
          <p:spPr>
            <a:xfrm>
              <a:off x="8980714" y="2962373"/>
              <a:ext cx="473529" cy="466627"/>
            </a:xfrm>
            <a:prstGeom prst="arc">
              <a:avLst>
                <a:gd name="adj1" fmla="val 1069518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 Box 87">
            <a:extLst>
              <a:ext uri="{FF2B5EF4-FFF2-40B4-BE49-F238E27FC236}">
                <a16:creationId xmlns:a16="http://schemas.microsoft.com/office/drawing/2014/main" id="{044A16ED-B312-4CEE-9724-F20B9FB6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062" y="5143864"/>
            <a:ext cx="1073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BCCE48-DAFA-41B4-8E46-D410E8C82550}"/>
              </a:ext>
            </a:extLst>
          </p:cNvPr>
          <p:cNvSpPr/>
          <p:nvPr/>
        </p:nvSpPr>
        <p:spPr>
          <a:xfrm>
            <a:off x="5292765" y="4268819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28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5B0B4B9-9ABE-4428-9267-3963A0687EC4}"/>
              </a:ext>
            </a:extLst>
          </p:cNvPr>
          <p:cNvSpPr/>
          <p:nvPr/>
        </p:nvSpPr>
        <p:spPr>
          <a:xfrm>
            <a:off x="6493407" y="5181087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6FC0E-FD27-458D-9E0E-7B444EDC0C59}"/>
              </a:ext>
            </a:extLst>
          </p:cNvPr>
          <p:cNvSpPr/>
          <p:nvPr/>
        </p:nvSpPr>
        <p:spPr>
          <a:xfrm>
            <a:off x="6344198" y="1665764"/>
            <a:ext cx="4982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اكتب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الحد النوني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للمتتابعة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D8A26179-737E-4B73-A8C4-F2E7ADEAC13F}"/>
              </a:ext>
            </a:extLst>
          </p:cNvPr>
          <p:cNvSpPr/>
          <p:nvPr/>
        </p:nvSpPr>
        <p:spPr>
          <a:xfrm rot="5400000">
            <a:off x="8515213" y="3955176"/>
            <a:ext cx="457188" cy="1910137"/>
          </a:xfrm>
          <a:prstGeom prst="rightBrace">
            <a:avLst>
              <a:gd name="adj1" fmla="val 44048"/>
              <a:gd name="adj2" fmla="val 501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0545B-B813-446B-9F1E-42193011A4D9}"/>
              </a:ext>
            </a:extLst>
          </p:cNvPr>
          <p:cNvSpPr/>
          <p:nvPr/>
        </p:nvSpPr>
        <p:spPr>
          <a:xfrm>
            <a:off x="8519775" y="5182511"/>
            <a:ext cx="684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7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0638B91-0C59-4C21-B663-74D206CCDB52}"/>
              </a:ext>
            </a:extLst>
          </p:cNvPr>
          <p:cNvSpPr/>
          <p:nvPr/>
        </p:nvSpPr>
        <p:spPr>
          <a:xfrm>
            <a:off x="4592928" y="5764918"/>
            <a:ext cx="5969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صيغة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الحد النوني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للمتتابعة :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</a:t>
            </a:r>
            <a:r>
              <a:rPr lang="ar-BH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dirty="0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85B2E4DD-84D6-4C95-B98C-601089D1911D}"/>
              </a:ext>
            </a:extLst>
          </p:cNvPr>
          <p:cNvSpPr/>
          <p:nvPr/>
        </p:nvSpPr>
        <p:spPr>
          <a:xfrm>
            <a:off x="4143366" y="608639"/>
            <a:ext cx="792163" cy="646330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  <p:bldP spid="59" grpId="0" animBg="1"/>
      <p:bldP spid="61" grpId="0"/>
      <p:bldP spid="9" grpId="0"/>
      <p:bldP spid="62" grpId="0"/>
      <p:bldP spid="63" grpId="0"/>
      <p:bldP spid="64" grpId="0"/>
      <p:bldP spid="69" grpId="0"/>
      <p:bldP spid="11" grpId="0"/>
      <p:bldP spid="74" grpId="0"/>
      <p:bldP spid="19" grpId="0" animBg="1"/>
      <p:bldP spid="22" grpId="0"/>
      <p:bldP spid="81" grpId="0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-256478" y="495218"/>
            <a:ext cx="10008224" cy="6771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لمتتابعة الحسابية : 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للإجابة عن ما يأتي:</a:t>
            </a:r>
            <a:endParaRPr lang="en-US" altLang="en-US" sz="3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تابع المثال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F5B3DED0-5A77-4185-BAD6-5C82847C6C05}"/>
              </a:ext>
            </a:extLst>
          </p:cNvPr>
          <p:cNvSpPr/>
          <p:nvPr/>
        </p:nvSpPr>
        <p:spPr>
          <a:xfrm>
            <a:off x="8536267" y="1280720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أوجد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 التاسع</a:t>
            </a:r>
            <a:endParaRPr lang="en-US" sz="3600" dirty="0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4E66D02F-9C7F-4E48-97E2-D2529195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248" y="3149203"/>
            <a:ext cx="2361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7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68ACB12-80DB-489D-843E-CFC944BF74BD}"/>
              </a:ext>
            </a:extLst>
          </p:cNvPr>
          <p:cNvCxnSpPr>
            <a:cxnSpLocks/>
          </p:cNvCxnSpPr>
          <p:nvPr/>
        </p:nvCxnSpPr>
        <p:spPr>
          <a:xfrm>
            <a:off x="5895138" y="1616188"/>
            <a:ext cx="0" cy="4005927"/>
          </a:xfrm>
          <a:prstGeom prst="line">
            <a:avLst/>
          </a:prstGeom>
          <a:ln w="381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87">
            <a:extLst>
              <a:ext uri="{FF2B5EF4-FFF2-40B4-BE49-F238E27FC236}">
                <a16:creationId xmlns:a16="http://schemas.microsoft.com/office/drawing/2014/main" id="{BE3B74DC-D8F9-4BCE-9322-E2998562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837" y="3769106"/>
            <a:ext cx="2581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 – 7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64177-59FD-4FCC-AF18-68AE54E089B9}"/>
              </a:ext>
            </a:extLst>
          </p:cNvPr>
          <p:cNvSpPr/>
          <p:nvPr/>
        </p:nvSpPr>
        <p:spPr>
          <a:xfrm>
            <a:off x="8980248" y="4371355"/>
            <a:ext cx="1942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-36 – 7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5F4663-5EBD-45C0-8F60-17CD499E684C}"/>
              </a:ext>
            </a:extLst>
          </p:cNvPr>
          <p:cNvSpPr/>
          <p:nvPr/>
        </p:nvSpPr>
        <p:spPr>
          <a:xfrm>
            <a:off x="9898668" y="4947176"/>
            <a:ext cx="1044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-42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9B78DE7-37B2-4E42-A91A-8AC321ACB681}"/>
              </a:ext>
            </a:extLst>
          </p:cNvPr>
          <p:cNvSpPr/>
          <p:nvPr/>
        </p:nvSpPr>
        <p:spPr>
          <a:xfrm>
            <a:off x="1255330" y="1319367"/>
            <a:ext cx="4366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ما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رتبة الحد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قيمته -55؟</a:t>
            </a:r>
            <a:endParaRPr lang="en-US" sz="3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7C3817-2FE9-45FE-8AD2-7FD66DDFBB08}"/>
              </a:ext>
            </a:extLst>
          </p:cNvPr>
          <p:cNvSpPr/>
          <p:nvPr/>
        </p:nvSpPr>
        <p:spPr>
          <a:xfrm>
            <a:off x="5991371" y="1884178"/>
            <a:ext cx="553893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بدلًا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صيغة الحد النوني التي توصلنا إليها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BD6F93-E4C5-46DB-9454-F0D92FE675A6}"/>
              </a:ext>
            </a:extLst>
          </p:cNvPr>
          <p:cNvSpPr/>
          <p:nvPr/>
        </p:nvSpPr>
        <p:spPr>
          <a:xfrm>
            <a:off x="9166235" y="5503281"/>
            <a:ext cx="2571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الحد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التاسع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-42</a:t>
            </a:r>
            <a:endParaRPr lang="en-US" sz="3600" dirty="0"/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D85131E3-4DDE-494F-A753-AE611EA2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34" y="3149203"/>
            <a:ext cx="2361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7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184DE30D-10DE-4BEE-A4C3-B2B8DAED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362" y="3698526"/>
            <a:ext cx="2955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-55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– 7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1420AF-7E28-4590-ACA1-F41CDEF2283B}"/>
              </a:ext>
            </a:extLst>
          </p:cNvPr>
          <p:cNvSpPr/>
          <p:nvPr/>
        </p:nvSpPr>
        <p:spPr>
          <a:xfrm>
            <a:off x="125717" y="1884178"/>
            <a:ext cx="553893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نعوّض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-55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بدلًا من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صيغة الحد النوني التي توصلنا إليها</a:t>
            </a: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C8CCC2B7-0CD0-4700-9C3F-0DDAA2AB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338" y="4268012"/>
            <a:ext cx="3269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-55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+ 7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-4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– 7 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+ 7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8FC91575-DDCA-4896-9E5C-BEE2F049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833" y="4824117"/>
            <a:ext cx="10410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-4ن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9C4507D3-39BB-4B03-A285-8A235D2D8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459" y="4824117"/>
            <a:ext cx="9047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-48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8077A2A3-1D2D-4192-9DA0-5E809638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770" y="5265630"/>
            <a:ext cx="1753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   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ن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736514-32CD-4846-837A-E675A3488295}"/>
              </a:ext>
            </a:extLst>
          </p:cNvPr>
          <p:cNvSpPr/>
          <p:nvPr/>
        </p:nvSpPr>
        <p:spPr>
          <a:xfrm>
            <a:off x="1548278" y="5823608"/>
            <a:ext cx="4213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رتبة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قيمته -55 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5C8A2DB0-BEDE-47E5-AB75-B9456450B7D5}"/>
              </a:ext>
            </a:extLst>
          </p:cNvPr>
          <p:cNvSpPr/>
          <p:nvPr/>
        </p:nvSpPr>
        <p:spPr>
          <a:xfrm rot="5400000">
            <a:off x="5024636" y="4398617"/>
            <a:ext cx="232495" cy="758635"/>
          </a:xfrm>
          <a:prstGeom prst="rightBrace">
            <a:avLst>
              <a:gd name="adj1" fmla="val 44048"/>
              <a:gd name="adj2" fmla="val 5051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E11DFF-00AA-4AAD-82D8-8A0D39D44F8C}"/>
              </a:ext>
            </a:extLst>
          </p:cNvPr>
          <p:cNvCxnSpPr/>
          <p:nvPr/>
        </p:nvCxnSpPr>
        <p:spPr>
          <a:xfrm flipH="1">
            <a:off x="2625922" y="4421145"/>
            <a:ext cx="985408" cy="3266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A45F67A-07D2-487C-8C47-85F3C78A5B22}"/>
              </a:ext>
            </a:extLst>
          </p:cNvPr>
          <p:cNvSpPr/>
          <p:nvPr/>
        </p:nvSpPr>
        <p:spPr>
          <a:xfrm>
            <a:off x="1238599" y="5377889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بقسمة كلا الطرفين على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00BB6F-8BA8-4625-93B8-3627880C2927}"/>
              </a:ext>
            </a:extLst>
          </p:cNvPr>
          <p:cNvSpPr/>
          <p:nvPr/>
        </p:nvSpPr>
        <p:spPr>
          <a:xfrm>
            <a:off x="474177" y="4391122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بإضافة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4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الطرفين</a:t>
            </a:r>
            <a:endParaRPr lang="en-US" sz="24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5310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18" grpId="0"/>
      <p:bldP spid="79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40" grpId="0"/>
      <p:bldP spid="41" grpId="0"/>
      <p:bldP spid="42" grpId="0"/>
      <p:bldP spid="43" grpId="0" animBg="1"/>
      <p:bldP spid="1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C316D72-CBF3-4634-94CA-873AD8BFBE73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A08E675-3F23-4987-8214-5A5B1C1BC98B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7E1768E-7E3C-4508-AA21-22694B590361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5FA1FF0-940F-4C00-916F-FFEE0E01D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4DCCF3-81F4-472D-B7EF-C9FBF0C5C7E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68B5D7-B1C5-482C-8DFD-F4D201ECD126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9EA72-6E61-4F46-8284-2BF3889345A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Text Box 42">
                <a:extLst>
                  <a:ext uri="{FF2B5EF4-FFF2-40B4-BE49-F238E27FC236}">
                    <a16:creationId xmlns:a16="http://schemas.microsoft.com/office/drawing/2014/main" id="{C08779C1-DA49-4DE0-B1B8-FC75D70EDBF2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65E2F44-A603-4A6C-B7E1-2E91C307D4D1}"/>
              </a:ext>
            </a:extLst>
          </p:cNvPr>
          <p:cNvSpPr/>
          <p:nvPr/>
        </p:nvSpPr>
        <p:spPr>
          <a:xfrm>
            <a:off x="-318264" y="482914"/>
            <a:ext cx="9989999" cy="6771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لمتتابعة الحسابية : 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22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29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للإجابة عن ما يأتي:</a:t>
            </a:r>
            <a:endParaRPr lang="en-US" altLang="en-US" sz="3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18DBF-C7CC-48F3-99A1-393FB1E5D01A}"/>
              </a:ext>
            </a:extLst>
          </p:cNvPr>
          <p:cNvSpPr/>
          <p:nvPr/>
        </p:nvSpPr>
        <p:spPr>
          <a:xfrm>
            <a:off x="4017833" y="1499529"/>
            <a:ext cx="7353297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اكتب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الحد النوني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للمتتابعة. </a:t>
            </a:r>
          </a:p>
          <a:p>
            <a:pPr algn="r" rtl="1"/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أوجد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 عشرون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المتتابعة.</a:t>
            </a:r>
          </a:p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ما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رتبة الحد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يساوي  106 ؟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69765-8D98-4CA1-9783-E5B278C1EC88}"/>
              </a:ext>
            </a:extLst>
          </p:cNvPr>
          <p:cNvSpPr/>
          <p:nvPr/>
        </p:nvSpPr>
        <p:spPr>
          <a:xfrm>
            <a:off x="3129161" y="1602918"/>
            <a:ext cx="26581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40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7 ن + 1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8EEF21-FA03-443F-9B29-6A9A6418CFEA}"/>
              </a:ext>
            </a:extLst>
          </p:cNvPr>
          <p:cNvSpPr/>
          <p:nvPr/>
        </p:nvSpPr>
        <p:spPr>
          <a:xfrm>
            <a:off x="5135715" y="3417503"/>
            <a:ext cx="103265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141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6FAA3-5FD1-4375-950B-1D4FDCE7704F}"/>
              </a:ext>
            </a:extLst>
          </p:cNvPr>
          <p:cNvSpPr/>
          <p:nvPr/>
        </p:nvSpPr>
        <p:spPr>
          <a:xfrm>
            <a:off x="5478523" y="5192848"/>
            <a:ext cx="61747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0" y="1499529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9572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C316D72-CBF3-4634-94CA-873AD8BFBE73}"/>
              </a:ext>
            </a:extLst>
          </p:cNvPr>
          <p:cNvGrpSpPr/>
          <p:nvPr/>
        </p:nvGrpSpPr>
        <p:grpSpPr>
          <a:xfrm>
            <a:off x="914565" y="248907"/>
            <a:ext cx="11008710" cy="5737317"/>
            <a:chOff x="914565" y="248907"/>
            <a:chExt cx="11008710" cy="573731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A08E675-3F23-4987-8214-5A5B1C1BC98B}"/>
                </a:ext>
              </a:extLst>
            </p:cNvPr>
            <p:cNvGrpSpPr/>
            <p:nvPr/>
          </p:nvGrpSpPr>
          <p:grpSpPr>
            <a:xfrm>
              <a:off x="914565" y="279272"/>
              <a:ext cx="11008710" cy="5706952"/>
              <a:chOff x="0" y="-1"/>
              <a:chExt cx="5468869" cy="3118653"/>
            </a:xfrm>
            <a:solidFill>
              <a:srgbClr val="00B0F0"/>
            </a:solidFill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7E1768E-7E3C-4508-AA21-22694B590361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5FA1FF0-940F-4C00-916F-FFEE0E01D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3269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4DCCF3-81F4-472D-B7EF-C9FBF0C5C7E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68B5D7-B1C5-482C-8DFD-F4D201ECD126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9EA72-6E61-4F46-8284-2BF3889345A1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Text Box 42">
                <a:extLst>
                  <a:ext uri="{FF2B5EF4-FFF2-40B4-BE49-F238E27FC236}">
                    <a16:creationId xmlns:a16="http://schemas.microsoft.com/office/drawing/2014/main" id="{C08779C1-DA49-4DE0-B1B8-FC75D70EDBF2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65E2F44-A603-4A6C-B7E1-2E91C307D4D1}"/>
              </a:ext>
            </a:extLst>
          </p:cNvPr>
          <p:cNvSpPr/>
          <p:nvPr/>
        </p:nvSpPr>
        <p:spPr>
          <a:xfrm>
            <a:off x="0" y="499154"/>
            <a:ext cx="9612314" cy="6771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لمتتابعة الحسابية : 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-10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3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للإجابة عن ما يأتي:</a:t>
            </a:r>
            <a:endParaRPr lang="en-US" altLang="en-US" sz="3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18DBF-C7CC-48F3-99A1-393FB1E5D01A}"/>
              </a:ext>
            </a:extLst>
          </p:cNvPr>
          <p:cNvSpPr/>
          <p:nvPr/>
        </p:nvSpPr>
        <p:spPr>
          <a:xfrm>
            <a:off x="4017833" y="1499529"/>
            <a:ext cx="7353297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اكتب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الحد النوني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للمتتابعة. </a:t>
            </a:r>
          </a:p>
          <a:p>
            <a:pPr algn="r" rtl="1"/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أوجد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الخامس عشر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المتتابعة.</a:t>
            </a:r>
          </a:p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3) ما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رتبة الحد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يساوي  164 ؟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69765-8D98-4CA1-9783-E5B278C1EC88}"/>
              </a:ext>
            </a:extLst>
          </p:cNvPr>
          <p:cNvSpPr/>
          <p:nvPr/>
        </p:nvSpPr>
        <p:spPr>
          <a:xfrm>
            <a:off x="3205110" y="1602918"/>
            <a:ext cx="26581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40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6 ن – 16 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8EEF21-FA03-443F-9B29-6A9A6418CFEA}"/>
              </a:ext>
            </a:extLst>
          </p:cNvPr>
          <p:cNvSpPr/>
          <p:nvPr/>
        </p:nvSpPr>
        <p:spPr>
          <a:xfrm>
            <a:off x="5063345" y="3346188"/>
            <a:ext cx="103265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74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6FAA3-5FD1-4375-950B-1D4FDCE7704F}"/>
              </a:ext>
            </a:extLst>
          </p:cNvPr>
          <p:cNvSpPr/>
          <p:nvPr/>
        </p:nvSpPr>
        <p:spPr>
          <a:xfrm>
            <a:off x="5539140" y="5179218"/>
            <a:ext cx="61747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0" y="1499529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596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992" y="391874"/>
            <a:ext cx="6058216" cy="5797912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519162" y="1292120"/>
            <a:ext cx="6103626" cy="48976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المتتابعة الحسابية هي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دالة خطية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يكون فيها (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متغيرًا مستقلًا، و(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2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متغيرًا تابعًا،  و(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هو الميل</a:t>
            </a:r>
          </a:p>
          <a:p>
            <a:pPr algn="r" rtl="1"/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 البياني للحدود المتتابعة الحسابية عبارة عن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نقاط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تقع على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 مستقيم</a:t>
            </a:r>
            <a:r>
              <a:rPr lang="ar-BH" dirty="0"/>
              <a:t>.</a:t>
            </a:r>
          </a:p>
          <a:p>
            <a:pPr algn="r" rtl="1"/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مجال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المتتابعة الحسابية هو مجموعة </a:t>
            </a:r>
            <a:r>
              <a:rPr lang="ar-BH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الصحيحة الموجبة. </a:t>
            </a:r>
          </a:p>
          <a:p>
            <a:pPr algn="r" rtl="1"/>
            <a:endParaRPr lang="ar-BH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الحد النوني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المتتابعة الحسابية  يُمثل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الدالة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التي تُعبّر عن المتتابعة.</a:t>
            </a: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34340" y="391874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512165"/>
            <a:ext cx="3791601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المتتابعات الحسابية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4C650-0469-451A-8CA6-C1BEB079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92" y="823989"/>
            <a:ext cx="4426976" cy="38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7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205128" y="535283"/>
            <a:ext cx="961231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مثّل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الحدود الخمسة الأولى للمتتابعة  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4000" dirty="0"/>
              <a:t> 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بيانيًّا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B38A6A02-F897-495C-84D0-7F1266183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31607"/>
              </p:ext>
            </p:extLst>
          </p:nvPr>
        </p:nvGraphicFramePr>
        <p:xfrm>
          <a:off x="8098097" y="1341064"/>
          <a:ext cx="3420334" cy="27999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3414">
                  <a:extLst>
                    <a:ext uri="{9D8B030D-6E8A-4147-A177-3AD203B41FA5}">
                      <a16:colId xmlns:a16="http://schemas.microsoft.com/office/drawing/2014/main" val="1684333798"/>
                    </a:ext>
                  </a:extLst>
                </a:gridCol>
                <a:gridCol w="977969">
                  <a:extLst>
                    <a:ext uri="{9D8B030D-6E8A-4147-A177-3AD203B41FA5}">
                      <a16:colId xmlns:a16="http://schemas.microsoft.com/office/drawing/2014/main" val="2669434711"/>
                    </a:ext>
                  </a:extLst>
                </a:gridCol>
                <a:gridCol w="1378951">
                  <a:extLst>
                    <a:ext uri="{9D8B030D-6E8A-4147-A177-3AD203B41FA5}">
                      <a16:colId xmlns:a16="http://schemas.microsoft.com/office/drawing/2014/main" val="2908821238"/>
                    </a:ext>
                  </a:extLst>
                </a:gridCol>
              </a:tblGrid>
              <a:tr h="50910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BH" sz="3600" baseline="-25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endParaRPr lang="en-US" sz="3600" baseline="-25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ن ، أ</a:t>
                      </a:r>
                      <a:r>
                        <a:rPr lang="ar-BH" sz="3600" baseline="-25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75911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618218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7737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408164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24127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196809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04CB2637-B100-4767-A6D9-D9948A30D125}"/>
              </a:ext>
            </a:extLst>
          </p:cNvPr>
          <p:cNvSpPr/>
          <p:nvPr/>
        </p:nvSpPr>
        <p:spPr>
          <a:xfrm>
            <a:off x="10741996" y="1957689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FF80F4-87DE-45F2-86CB-829DBF156D04}"/>
              </a:ext>
            </a:extLst>
          </p:cNvPr>
          <p:cNvSpPr/>
          <p:nvPr/>
        </p:nvSpPr>
        <p:spPr>
          <a:xfrm>
            <a:off x="10750073" y="2381631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1B3539-C15D-42FC-8292-5DB91E2A0A08}"/>
              </a:ext>
            </a:extLst>
          </p:cNvPr>
          <p:cNvSpPr/>
          <p:nvPr/>
        </p:nvSpPr>
        <p:spPr>
          <a:xfrm>
            <a:off x="10750073" y="2819375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C49FFC-4063-40D8-B07B-1EE4EE008E3C}"/>
              </a:ext>
            </a:extLst>
          </p:cNvPr>
          <p:cNvSpPr/>
          <p:nvPr/>
        </p:nvSpPr>
        <p:spPr>
          <a:xfrm>
            <a:off x="10750073" y="3208991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AFB64F-E594-4D5A-B859-919E3D92CED9}"/>
              </a:ext>
            </a:extLst>
          </p:cNvPr>
          <p:cNvSpPr/>
          <p:nvPr/>
        </p:nvSpPr>
        <p:spPr>
          <a:xfrm>
            <a:off x="8299214" y="1927551"/>
            <a:ext cx="103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( 1،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A9AC9C0-1767-4C59-A418-5D7BE92B1A19}"/>
              </a:ext>
            </a:extLst>
          </p:cNvPr>
          <p:cNvSpPr/>
          <p:nvPr/>
        </p:nvSpPr>
        <p:spPr>
          <a:xfrm>
            <a:off x="8126090" y="2389973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( 2،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7FC4F1-D2FE-4B9A-B888-CA05039FFD4C}"/>
              </a:ext>
            </a:extLst>
          </p:cNvPr>
          <p:cNvSpPr/>
          <p:nvPr/>
        </p:nvSpPr>
        <p:spPr>
          <a:xfrm>
            <a:off x="8126090" y="2819375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( 3،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86932AD-8E93-4114-A163-A2F1249B6D06}"/>
              </a:ext>
            </a:extLst>
          </p:cNvPr>
          <p:cNvSpPr/>
          <p:nvPr/>
        </p:nvSpPr>
        <p:spPr>
          <a:xfrm>
            <a:off x="10750073" y="3634702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2B53ED-31F0-4561-92B7-379FA05B826D}"/>
              </a:ext>
            </a:extLst>
          </p:cNvPr>
          <p:cNvSpPr/>
          <p:nvPr/>
        </p:nvSpPr>
        <p:spPr>
          <a:xfrm>
            <a:off x="4129337" y="58498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30B5DF-5FC5-4ABE-9A3A-1A67B8ACB049}"/>
              </a:ext>
            </a:extLst>
          </p:cNvPr>
          <p:cNvSpPr/>
          <p:nvPr/>
        </p:nvSpPr>
        <p:spPr>
          <a:xfrm>
            <a:off x="3517458" y="579663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725AC29-ABE4-4E47-B8D8-23D0E16E061F}"/>
              </a:ext>
            </a:extLst>
          </p:cNvPr>
          <p:cNvSpPr/>
          <p:nvPr/>
        </p:nvSpPr>
        <p:spPr>
          <a:xfrm>
            <a:off x="2833793" y="578676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endParaRPr lang="en-US" sz="3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EA4A770-3DE7-4E31-BA76-D94DA7892F89}"/>
              </a:ext>
            </a:extLst>
          </p:cNvPr>
          <p:cNvSpPr/>
          <p:nvPr/>
        </p:nvSpPr>
        <p:spPr>
          <a:xfrm>
            <a:off x="2154503" y="584982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36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2420B15-289B-4F04-BD8C-B0964B08202E}"/>
              </a:ext>
            </a:extLst>
          </p:cNvPr>
          <p:cNvSpPr/>
          <p:nvPr/>
        </p:nvSpPr>
        <p:spPr>
          <a:xfrm>
            <a:off x="1456704" y="578676"/>
            <a:ext cx="575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endParaRPr lang="en-US" sz="3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3EE588-874F-4638-B768-4A89F763D1D0}"/>
              </a:ext>
            </a:extLst>
          </p:cNvPr>
          <p:cNvSpPr/>
          <p:nvPr/>
        </p:nvSpPr>
        <p:spPr>
          <a:xfrm>
            <a:off x="8126090" y="3208991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( 4،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5D03CC-3DF0-4E14-9C42-C74DAA815C22}"/>
              </a:ext>
            </a:extLst>
          </p:cNvPr>
          <p:cNvSpPr/>
          <p:nvPr/>
        </p:nvSpPr>
        <p:spPr>
          <a:xfrm>
            <a:off x="8126090" y="3655086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( 5،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11A80-AC42-437C-9166-AAA24677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56" y="1225007"/>
            <a:ext cx="4837641" cy="5152516"/>
          </a:xfrm>
          <a:prstGeom prst="rect">
            <a:avLst/>
          </a:prstGeom>
        </p:spPr>
      </p:pic>
      <p:sp>
        <p:nvSpPr>
          <p:cNvPr id="72" name="Text Box 87">
            <a:extLst>
              <a:ext uri="{FF2B5EF4-FFF2-40B4-BE49-F238E27FC236}">
                <a16:creationId xmlns:a16="http://schemas.microsoft.com/office/drawing/2014/main" id="{62CEBE47-CE0F-41D3-8DF2-D69CF97E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621" y="4399115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4C87F402-D0BC-4A5C-83D0-FE442A9A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040" y="3849393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047B786D-075B-4D25-94D1-AA595BEC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591" y="3290122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F3AEC849-0A82-4622-BCD7-27459290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889" y="2732780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2F27A989-9FC0-408D-BBC3-2792AE015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669" y="2172353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39C8E17-1442-4040-9780-9000A5426854}"/>
              </a:ext>
            </a:extLst>
          </p:cNvPr>
          <p:cNvSpPr/>
          <p:nvPr/>
        </p:nvSpPr>
        <p:spPr>
          <a:xfrm rot="1046523" flipH="1">
            <a:off x="4432391" y="4585778"/>
            <a:ext cx="5511532" cy="646331"/>
          </a:xfrm>
          <a:prstGeom prst="homePlate">
            <a:avLst>
              <a:gd name="adj" fmla="val 7021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النقاط  تقع على خط مستقيم</a:t>
            </a:r>
            <a:r>
              <a:rPr lang="ar-BH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472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46497 0.19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2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50651 0.255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56354 0.3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61901 0.3884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67643 0.44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5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"/>
                            </p:stCondLst>
                            <p:childTnLst>
                              <p:par>
                                <p:cTn id="1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"/>
                            </p:stCondLst>
                            <p:childTnLst>
                              <p:par>
                                <p:cTn id="1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50"/>
                            </p:stCondLst>
                            <p:childTnLst>
                              <p:par>
                                <p:cTn id="17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2" grpId="0"/>
      <p:bldP spid="63" grpId="0"/>
      <p:bldP spid="64" grpId="0"/>
      <p:bldP spid="64" grpId="1"/>
      <p:bldP spid="66" grpId="0"/>
      <p:bldP spid="66" grpId="1"/>
      <p:bldP spid="67" grpId="0"/>
      <p:bldP spid="67" grpId="1"/>
      <p:bldP spid="72" grpId="0"/>
      <p:bldP spid="73" grpId="0"/>
      <p:bldP spid="74" grpId="0"/>
      <p:bldP spid="81" grpId="0"/>
      <p:bldP spid="8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3670496" y="2767280"/>
            <a:ext cx="64107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تعرّف المتتابعات الحسابية.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المتتابعات الحسابية بدوال خطية.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E6833A-3411-4EB1-A67F-2310AC01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32" y="1188217"/>
            <a:ext cx="6123366" cy="5134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207272" y="536861"/>
            <a:ext cx="961231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مثّل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الحدود الخمسة الأولى للمتتابعة  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-12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-8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-4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4000" dirty="0"/>
              <a:t> 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بيانيًّا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B38A6A02-F897-495C-84D0-7F1266183AA9}"/>
              </a:ext>
            </a:extLst>
          </p:cNvPr>
          <p:cNvGraphicFramePr>
            <a:graphicFrameLocks noGrp="1"/>
          </p:cNvGraphicFramePr>
          <p:nvPr/>
        </p:nvGraphicFramePr>
        <p:xfrm>
          <a:off x="8098097" y="1341064"/>
          <a:ext cx="3420334" cy="27999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63414">
                  <a:extLst>
                    <a:ext uri="{9D8B030D-6E8A-4147-A177-3AD203B41FA5}">
                      <a16:colId xmlns:a16="http://schemas.microsoft.com/office/drawing/2014/main" val="1684333798"/>
                    </a:ext>
                  </a:extLst>
                </a:gridCol>
                <a:gridCol w="977969">
                  <a:extLst>
                    <a:ext uri="{9D8B030D-6E8A-4147-A177-3AD203B41FA5}">
                      <a16:colId xmlns:a16="http://schemas.microsoft.com/office/drawing/2014/main" val="2669434711"/>
                    </a:ext>
                  </a:extLst>
                </a:gridCol>
                <a:gridCol w="1378951">
                  <a:extLst>
                    <a:ext uri="{9D8B030D-6E8A-4147-A177-3AD203B41FA5}">
                      <a16:colId xmlns:a16="http://schemas.microsoft.com/office/drawing/2014/main" val="2908821238"/>
                    </a:ext>
                  </a:extLst>
                </a:gridCol>
              </a:tblGrid>
              <a:tr h="50910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BH" sz="3600" baseline="-25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endParaRPr lang="en-US" sz="3600" baseline="-25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ن ، أ</a:t>
                      </a:r>
                      <a:r>
                        <a:rPr lang="ar-BH" sz="3600" baseline="-25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75911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618218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7737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408164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24127"/>
                  </a:ext>
                </a:extLst>
              </a:tr>
              <a:tr h="431982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196809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04CB2637-B100-4767-A6D9-D9948A30D125}"/>
              </a:ext>
            </a:extLst>
          </p:cNvPr>
          <p:cNvSpPr/>
          <p:nvPr/>
        </p:nvSpPr>
        <p:spPr>
          <a:xfrm>
            <a:off x="10741996" y="1957689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FF80F4-87DE-45F2-86CB-829DBF156D04}"/>
              </a:ext>
            </a:extLst>
          </p:cNvPr>
          <p:cNvSpPr/>
          <p:nvPr/>
        </p:nvSpPr>
        <p:spPr>
          <a:xfrm>
            <a:off x="10750073" y="2381631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1B3539-C15D-42FC-8292-5DB91E2A0A08}"/>
              </a:ext>
            </a:extLst>
          </p:cNvPr>
          <p:cNvSpPr/>
          <p:nvPr/>
        </p:nvSpPr>
        <p:spPr>
          <a:xfrm>
            <a:off x="10750073" y="2819375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C49FFC-4063-40D8-B07B-1EE4EE008E3C}"/>
              </a:ext>
            </a:extLst>
          </p:cNvPr>
          <p:cNvSpPr/>
          <p:nvPr/>
        </p:nvSpPr>
        <p:spPr>
          <a:xfrm>
            <a:off x="10750073" y="3208991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AFB64F-E594-4D5A-B859-919E3D92CED9}"/>
              </a:ext>
            </a:extLst>
          </p:cNvPr>
          <p:cNvSpPr/>
          <p:nvPr/>
        </p:nvSpPr>
        <p:spPr>
          <a:xfrm>
            <a:off x="8028307" y="1927551"/>
            <a:ext cx="1303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( 1،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-12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A9AC9C0-1767-4C59-A418-5D7BE92B1A19}"/>
              </a:ext>
            </a:extLst>
          </p:cNvPr>
          <p:cNvSpPr/>
          <p:nvPr/>
        </p:nvSpPr>
        <p:spPr>
          <a:xfrm>
            <a:off x="8201430" y="2389973"/>
            <a:ext cx="1130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( 2،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-8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7FC4F1-D2FE-4B9A-B888-CA05039FFD4C}"/>
              </a:ext>
            </a:extLst>
          </p:cNvPr>
          <p:cNvSpPr/>
          <p:nvPr/>
        </p:nvSpPr>
        <p:spPr>
          <a:xfrm>
            <a:off x="8201430" y="2819375"/>
            <a:ext cx="1130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( 3،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86932AD-8E93-4114-A163-A2F1249B6D06}"/>
              </a:ext>
            </a:extLst>
          </p:cNvPr>
          <p:cNvSpPr/>
          <p:nvPr/>
        </p:nvSpPr>
        <p:spPr>
          <a:xfrm>
            <a:off x="10750073" y="3634702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2B53ED-31F0-4561-92B7-379FA05B826D}"/>
              </a:ext>
            </a:extLst>
          </p:cNvPr>
          <p:cNvSpPr/>
          <p:nvPr/>
        </p:nvSpPr>
        <p:spPr>
          <a:xfrm>
            <a:off x="3823163" y="584982"/>
            <a:ext cx="686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-12</a:t>
            </a:r>
            <a:endParaRPr lang="en-US" sz="36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30B5DF-5FC5-4ABE-9A3A-1A67B8ACB049}"/>
              </a:ext>
            </a:extLst>
          </p:cNvPr>
          <p:cNvSpPr/>
          <p:nvPr/>
        </p:nvSpPr>
        <p:spPr>
          <a:xfrm>
            <a:off x="3292166" y="579663"/>
            <a:ext cx="49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-8</a:t>
            </a:r>
            <a:endParaRPr lang="en-US" sz="3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725AC29-ABE4-4E47-B8D8-23D0E16E061F}"/>
              </a:ext>
            </a:extLst>
          </p:cNvPr>
          <p:cNvSpPr/>
          <p:nvPr/>
        </p:nvSpPr>
        <p:spPr>
          <a:xfrm>
            <a:off x="2706475" y="578676"/>
            <a:ext cx="490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-4</a:t>
            </a:r>
            <a:endParaRPr lang="en-US" sz="3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EA4A770-3DE7-4E31-BA76-D94DA7892F89}"/>
              </a:ext>
            </a:extLst>
          </p:cNvPr>
          <p:cNvSpPr/>
          <p:nvPr/>
        </p:nvSpPr>
        <p:spPr>
          <a:xfrm>
            <a:off x="2203109" y="584982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en-US" sz="36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2420B15-289B-4F04-BD8C-B0964B08202E}"/>
              </a:ext>
            </a:extLst>
          </p:cNvPr>
          <p:cNvSpPr/>
          <p:nvPr/>
        </p:nvSpPr>
        <p:spPr>
          <a:xfrm>
            <a:off x="1652272" y="578676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3EE588-874F-4638-B768-4A89F763D1D0}"/>
              </a:ext>
            </a:extLst>
          </p:cNvPr>
          <p:cNvSpPr/>
          <p:nvPr/>
        </p:nvSpPr>
        <p:spPr>
          <a:xfrm>
            <a:off x="8299214" y="3208991"/>
            <a:ext cx="103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( 4،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5D03CC-3DF0-4E14-9C42-C74DAA815C22}"/>
              </a:ext>
            </a:extLst>
          </p:cNvPr>
          <p:cNvSpPr/>
          <p:nvPr/>
        </p:nvSpPr>
        <p:spPr>
          <a:xfrm>
            <a:off x="8299215" y="3655086"/>
            <a:ext cx="1032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( 5،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62CEBE47-CE0F-41D3-8DF2-D69CF97E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470" y="5057480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4C87F402-D0BC-4A5C-83D0-FE442A9A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235" y="4543942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047B786D-075B-4D25-94D1-AA595BEC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736" y="4051346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F3AEC849-0A82-4622-BCD7-27459290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84" y="3532104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2F27A989-9FC0-408D-BBC3-2792AE015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239" y="3028827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A4C777F1-DB84-4885-B840-FC73D3868624}"/>
              </a:ext>
            </a:extLst>
          </p:cNvPr>
          <p:cNvSpPr/>
          <p:nvPr/>
        </p:nvSpPr>
        <p:spPr>
          <a:xfrm rot="1046523" flipH="1">
            <a:off x="4942783" y="4804926"/>
            <a:ext cx="5511532" cy="646331"/>
          </a:xfrm>
          <a:prstGeom prst="homePlate">
            <a:avLst>
              <a:gd name="adj" fmla="val 7021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لاحظ أن النقاط  تقع على خط مستقيم</a:t>
            </a:r>
            <a:r>
              <a:rPr lang="ar-BH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90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47148 0.19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52539 0.25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57721 0.3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61849 0.376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66224 0.4407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12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1.11111E-6 L 1.04167E-6 -0.07222 " pathEditMode="relative" rAng="0" ptsTypes="AA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"/>
                            </p:stCondLst>
                            <p:childTnLst>
                              <p:par>
                                <p:cTn id="9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2.22222E-6 L -4.16667E-7 -0.07222 " pathEditMode="relative" rAng="0" ptsTypes="AA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3.7037E-6 L -4.16667E-7 -0.07222 " pathEditMode="relative" rAng="0" ptsTypes="AA">
                                      <p:cBhvr>
                                        <p:cTn id="1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3.33333E-6 L -4.16667E-7 -0.07223 " pathEditMode="relative" rAng="0" ptsTypes="AA">
                                      <p:cBhvr>
                                        <p:cTn id="1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"/>
                            </p:stCondLst>
                            <p:childTnLst>
                              <p:par>
                                <p:cTn id="1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96296E-6 L 3.125E-6 -0.07222 " pathEditMode="relative" rAng="0" ptsTypes="AA">
                                      <p:cBhvr>
                                        <p:cTn id="1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00"/>
                            </p:stCondLst>
                            <p:childTnLst>
                              <p:par>
                                <p:cTn id="1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2" grpId="0"/>
      <p:bldP spid="63" grpId="0"/>
      <p:bldP spid="64" grpId="0"/>
      <p:bldP spid="64" grpId="1"/>
      <p:bldP spid="66" grpId="0"/>
      <p:bldP spid="66" grpId="1"/>
      <p:bldP spid="67" grpId="0"/>
      <p:bldP spid="67" grpId="1"/>
      <p:bldP spid="72" grpId="0"/>
      <p:bldP spid="73" grpId="0"/>
      <p:bldP spid="74" grpId="0"/>
      <p:bldP spid="81" grpId="0"/>
      <p:bldP spid="82" grpId="0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251017" y="433638"/>
            <a:ext cx="919934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مثّل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الحدود الخمسة الأولى  لكل متتابعة مما يأتي 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بيانيًّا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CD976-28BE-4643-B08F-3F6F33112714}"/>
              </a:ext>
            </a:extLst>
          </p:cNvPr>
          <p:cNvSpPr/>
          <p:nvPr/>
        </p:nvSpPr>
        <p:spPr>
          <a:xfrm>
            <a:off x="7119266" y="1429930"/>
            <a:ext cx="413827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 )  3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-10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-23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-36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9D00D0-8DB1-405A-A1B2-339F3A91E340}"/>
              </a:ext>
            </a:extLst>
          </p:cNvPr>
          <p:cNvSpPr/>
          <p:nvPr/>
        </p:nvSpPr>
        <p:spPr>
          <a:xfrm>
            <a:off x="588679" y="1380943"/>
            <a:ext cx="372167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ب)  1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28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...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F6EA2-7960-4ADC-9F7C-CE16DCF1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559" y="2086149"/>
            <a:ext cx="4062744" cy="425827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73D2969-9554-4012-B61B-9C35128B20C2}"/>
              </a:ext>
            </a:extLst>
          </p:cNvPr>
          <p:cNvGrpSpPr/>
          <p:nvPr/>
        </p:nvGrpSpPr>
        <p:grpSpPr>
          <a:xfrm>
            <a:off x="914565" y="248907"/>
            <a:ext cx="11008710" cy="5737317"/>
            <a:chOff x="914565" y="248907"/>
            <a:chExt cx="11008710" cy="5737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CEF4D98-7A5C-470B-8A46-FC84B4A8BB89}"/>
                </a:ext>
              </a:extLst>
            </p:cNvPr>
            <p:cNvGrpSpPr/>
            <p:nvPr/>
          </p:nvGrpSpPr>
          <p:grpSpPr>
            <a:xfrm>
              <a:off x="914565" y="279272"/>
              <a:ext cx="11008710" cy="5706952"/>
              <a:chOff x="0" y="-1"/>
              <a:chExt cx="5468869" cy="3118653"/>
            </a:xfrm>
            <a:solidFill>
              <a:srgbClr val="00B0F0"/>
            </a:solidFill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78DDF22-C700-4FA5-A3A0-9469C5060EA5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ADAFFD9-38DE-4F1B-B12C-4F78F06F5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3269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32964E7-8301-4297-8D69-2508FD5D27E8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EDDD48-2453-4D0C-8175-195AACA3313C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543962D-4228-48AE-9A9D-AFD745CFC5D8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Text Box 42">
                <a:extLst>
                  <a:ext uri="{FF2B5EF4-FFF2-40B4-BE49-F238E27FC236}">
                    <a16:creationId xmlns:a16="http://schemas.microsoft.com/office/drawing/2014/main" id="{0D8A226A-25DD-4AD9-A061-1101FDF136F5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B6DEFF-0705-4657-9CAC-B6210BA6A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873" y="2041017"/>
            <a:ext cx="3821070" cy="4307500"/>
          </a:xfrm>
          <a:prstGeom prst="rect">
            <a:avLst/>
          </a:prstGeom>
        </p:spPr>
      </p:pic>
      <p:sp>
        <p:nvSpPr>
          <p:cNvPr id="15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0" y="411732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18751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251017" y="433638"/>
            <a:ext cx="9488492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المتتابعة الحسابية (بالدينار)  ٠٫٠٢٥ ، ٠٫٠٥٠ ، ٠٫٠٧٥ ، ٠٫١ ، ... تُمثّل تكلفة الرسائل النصية التي أرسلها منصور لأصدقائه.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941763-5980-4428-9035-80E3416146B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49C288-0D63-4CB2-B57F-732CC84508FB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C50CFFC-D08A-4E5E-B5AF-C1CB2463C61D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3796E93-5A44-487E-AE12-6A4193126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D50698C-FF73-4E1D-9A72-EF6BB5F276D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31E573AF-2363-41E8-B7B1-3757FB390ABF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219850-9EF7-4ECF-BD5A-A735BB8B9C31}"/>
              </a:ext>
            </a:extLst>
          </p:cNvPr>
          <p:cNvSpPr/>
          <p:nvPr/>
        </p:nvSpPr>
        <p:spPr>
          <a:xfrm>
            <a:off x="6050622" y="2281941"/>
            <a:ext cx="552299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اكتب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دالة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تُعبّر عن هذه المتتابعة.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324ABB-7CDF-4AF0-83D5-E93A58505963}"/>
              </a:ext>
            </a:extLst>
          </p:cNvPr>
          <p:cNvSpPr/>
          <p:nvPr/>
        </p:nvSpPr>
        <p:spPr>
          <a:xfrm>
            <a:off x="130694" y="1851733"/>
            <a:ext cx="553893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الحد النوني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للمتتابعة الحسابية  يُمثل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الدالة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التي تُعبّر عن تلك المتتابعة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704BE7-E90B-4BE5-9853-614281CA195A}"/>
              </a:ext>
            </a:extLst>
          </p:cNvPr>
          <p:cNvSpPr/>
          <p:nvPr/>
        </p:nvSpPr>
        <p:spPr>
          <a:xfrm>
            <a:off x="174304" y="1844097"/>
            <a:ext cx="553893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لذا نوجد صيغة الحد النوني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للمتتابعة الحسابية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D97404FB-00DD-4C9E-9ADE-C63656710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780" y="2977564"/>
            <a:ext cx="2988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( 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1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SA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8F74B3-972E-4A16-AA99-FCBACD0331B7}"/>
              </a:ext>
            </a:extLst>
          </p:cNvPr>
          <p:cNvSpPr/>
          <p:nvPr/>
        </p:nvSpPr>
        <p:spPr>
          <a:xfrm>
            <a:off x="5716255" y="3031012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الحد النوني</a:t>
            </a:r>
            <a:endParaRPr lang="en-US" sz="28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A7646A22-7463-4FD7-A076-89691790D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327" y="3843455"/>
            <a:ext cx="4135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0.025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( 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1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(0.025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3B742F-9B6C-4D59-9AD5-3E45EE36FBC9}"/>
              </a:ext>
            </a:extLst>
          </p:cNvPr>
          <p:cNvSpPr/>
          <p:nvPr/>
        </p:nvSpPr>
        <p:spPr>
          <a:xfrm>
            <a:off x="2346510" y="3890877"/>
            <a:ext cx="3991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بالتعويض عن  </a:t>
            </a:r>
            <a:r>
              <a:rPr lang="ar-SA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28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8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=  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0.025، </a:t>
            </a:r>
            <a:r>
              <a:rPr lang="ar-BH" altLang="en-US" sz="28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= 0.025</a:t>
            </a:r>
            <a:endParaRPr lang="en-US" sz="28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5D4E690D-48D2-45BC-BCAB-F8A06494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72311"/>
            <a:ext cx="4423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0.025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0.025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r>
              <a:rPr lang="ar-BH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0.025</a:t>
            </a:r>
            <a:endParaRPr lang="en-US" altLang="en-US" sz="36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61946F-BBDD-4C1B-8382-8D12DDBC833B}"/>
              </a:ext>
            </a:extLst>
          </p:cNvPr>
          <p:cNvGrpSpPr/>
          <p:nvPr/>
        </p:nvGrpSpPr>
        <p:grpSpPr>
          <a:xfrm>
            <a:off x="7422197" y="3594761"/>
            <a:ext cx="996041" cy="646330"/>
            <a:chOff x="8980714" y="2826529"/>
            <a:chExt cx="827550" cy="646330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56B8204F-2E44-463F-838B-AEF278B84076}"/>
                </a:ext>
              </a:extLst>
            </p:cNvPr>
            <p:cNvSpPr/>
            <p:nvPr/>
          </p:nvSpPr>
          <p:spPr>
            <a:xfrm>
              <a:off x="8980714" y="2826529"/>
              <a:ext cx="827550" cy="646330"/>
            </a:xfrm>
            <a:prstGeom prst="arc">
              <a:avLst>
                <a:gd name="adj1" fmla="val 1069518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A0FD4C24-F221-4D8F-959F-38545EEE5B2A}"/>
                </a:ext>
              </a:extLst>
            </p:cNvPr>
            <p:cNvSpPr/>
            <p:nvPr/>
          </p:nvSpPr>
          <p:spPr>
            <a:xfrm>
              <a:off x="8980714" y="2962373"/>
              <a:ext cx="473529" cy="466627"/>
            </a:xfrm>
            <a:prstGeom prst="arc">
              <a:avLst>
                <a:gd name="adj1" fmla="val 10695185"/>
                <a:gd name="adj2" fmla="val 21408750"/>
              </a:avLst>
            </a:prstGeom>
            <a:ln w="1905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 Box 87">
            <a:extLst>
              <a:ext uri="{FF2B5EF4-FFF2-40B4-BE49-F238E27FC236}">
                <a16:creationId xmlns:a16="http://schemas.microsoft.com/office/drawing/2014/main" id="{AFE818F5-4AA7-4939-B1E4-952497799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367" y="5325293"/>
            <a:ext cx="1896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0.025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endParaRPr lang="en-US" altLang="en-US" sz="36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E53631-D1E7-4066-8FDB-F7FF0423EE32}"/>
              </a:ext>
            </a:extLst>
          </p:cNvPr>
          <p:cNvSpPr/>
          <p:nvPr/>
        </p:nvSpPr>
        <p:spPr>
          <a:xfrm>
            <a:off x="4650261" y="4517399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التوزيع</a:t>
            </a:r>
            <a:endParaRPr lang="en-US" sz="28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7489666-16CA-4B4F-9336-9E6924E5BEB0}"/>
              </a:ext>
            </a:extLst>
          </p:cNvPr>
          <p:cNvSpPr/>
          <p:nvPr/>
        </p:nvSpPr>
        <p:spPr>
          <a:xfrm>
            <a:off x="6838544" y="5362516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2800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بالتبّسيط</a:t>
            </a:r>
            <a:endParaRPr lang="en-US" sz="2800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BC7B968-6E73-4CE1-B86D-B54B47A94F0D}"/>
              </a:ext>
            </a:extLst>
          </p:cNvPr>
          <p:cNvSpPr/>
          <p:nvPr/>
        </p:nvSpPr>
        <p:spPr>
          <a:xfrm rot="5400000">
            <a:off x="8455313" y="3767839"/>
            <a:ext cx="457188" cy="2770049"/>
          </a:xfrm>
          <a:prstGeom prst="rightBrace">
            <a:avLst>
              <a:gd name="adj1" fmla="val 44048"/>
              <a:gd name="adj2" fmla="val 6176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D0CDD1-4BC9-4974-9B8C-1D3132B008E3}"/>
              </a:ext>
            </a:extLst>
          </p:cNvPr>
          <p:cNvSpPr/>
          <p:nvPr/>
        </p:nvSpPr>
        <p:spPr>
          <a:xfrm>
            <a:off x="8127317" y="5393721"/>
            <a:ext cx="684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+ 0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2E3431-95B4-4FC0-98C3-6B3362498EC2}"/>
              </a:ext>
            </a:extLst>
          </p:cNvPr>
          <p:cNvSpPr/>
          <p:nvPr/>
        </p:nvSpPr>
        <p:spPr>
          <a:xfrm>
            <a:off x="362157" y="5609178"/>
            <a:ext cx="6232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الدالة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التي تُعبّر عن المتتابعة 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 ق(ن)</a:t>
            </a:r>
            <a:r>
              <a:rPr lang="ar-SA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r>
              <a:rPr lang="ar-BH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0.025</a:t>
            </a:r>
            <a:r>
              <a:rPr lang="ar-SA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</a:t>
            </a:r>
            <a:endParaRPr lang="en-US" sz="3600" dirty="0"/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E4091AC7-28D9-4E91-9742-9580838F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965" y="43082"/>
            <a:ext cx="792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altLang="en-US" sz="36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alt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23C8460-2CF4-4F20-ABB2-3D0EBCD2EBA6}"/>
              </a:ext>
            </a:extLst>
          </p:cNvPr>
          <p:cNvSpPr/>
          <p:nvPr/>
        </p:nvSpPr>
        <p:spPr>
          <a:xfrm>
            <a:off x="4555671" y="523070"/>
            <a:ext cx="1085696" cy="5211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DFEFA5-F879-411D-9093-12528FD4BC1A}"/>
              </a:ext>
            </a:extLst>
          </p:cNvPr>
          <p:cNvSpPr/>
          <p:nvPr/>
        </p:nvSpPr>
        <p:spPr>
          <a:xfrm>
            <a:off x="1528491" y="160118"/>
            <a:ext cx="157530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0.025 = د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C2BD3D2B-85D2-4FB7-A8DC-21F42F386EEC}"/>
              </a:ext>
            </a:extLst>
          </p:cNvPr>
          <p:cNvSpPr/>
          <p:nvPr/>
        </p:nvSpPr>
        <p:spPr>
          <a:xfrm flipV="1">
            <a:off x="2935707" y="331000"/>
            <a:ext cx="1085696" cy="800767"/>
          </a:xfrm>
          <a:prstGeom prst="arc">
            <a:avLst>
              <a:gd name="adj1" fmla="val 1435909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64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32" grpId="0"/>
      <p:bldP spid="33" grpId="0"/>
      <p:bldP spid="43" grpId="0"/>
      <p:bldP spid="44" grpId="0" animBg="1"/>
      <p:bldP spid="45" grpId="0"/>
      <p:bldP spid="45" grpId="1"/>
      <p:bldP spid="46" grpId="0"/>
      <p:bldP spid="47" grpId="0"/>
      <p:bldP spid="48" grpId="0" animBg="1"/>
      <p:bldP spid="49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251017" y="433638"/>
            <a:ext cx="9488492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المتتابعة الحسابية (بالدينار)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٠٫٠٢٥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٠٫٠٥٠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٠٫٠٧٥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bg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٠٫١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...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تُمثّل تكلفة الرسائل النصية التي أرسلها منصور لأصدقائه.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941763-5980-4428-9035-80E3416146B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49C288-0D63-4CB2-B57F-732CC84508FB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C50CFFC-D08A-4E5E-B5AF-C1CB2463C61D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3796E93-5A44-487E-AE12-6A4193126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D50698C-FF73-4E1D-9A72-EF6BB5F276D9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31E573AF-2363-41E8-B7B1-3757FB390ABF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تابع المثال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219850-9EF7-4ECF-BD5A-A735BB8B9C31}"/>
              </a:ext>
            </a:extLst>
          </p:cNvPr>
          <p:cNvSpPr/>
          <p:nvPr/>
        </p:nvSpPr>
        <p:spPr>
          <a:xfrm>
            <a:off x="6096000" y="1757077"/>
            <a:ext cx="552299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مثّل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الدالة بيانيًا، </a:t>
            </a:r>
            <a:r>
              <a:rPr lang="ar-BH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وحدّد مجالها.</a:t>
            </a:r>
            <a:endParaRPr lang="en-US" altLang="en-US" sz="40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6A3DB3FC-BB08-4F63-863B-AADD31849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53063"/>
              </p:ext>
            </p:extLst>
          </p:nvPr>
        </p:nvGraphicFramePr>
        <p:xfrm>
          <a:off x="7413173" y="2712663"/>
          <a:ext cx="4036503" cy="24343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54987">
                  <a:extLst>
                    <a:ext uri="{9D8B030D-6E8A-4147-A177-3AD203B41FA5}">
                      <a16:colId xmlns:a16="http://schemas.microsoft.com/office/drawing/2014/main" val="1684333798"/>
                    </a:ext>
                  </a:extLst>
                </a:gridCol>
                <a:gridCol w="1154149">
                  <a:extLst>
                    <a:ext uri="{9D8B030D-6E8A-4147-A177-3AD203B41FA5}">
                      <a16:colId xmlns:a16="http://schemas.microsoft.com/office/drawing/2014/main" val="2669434711"/>
                    </a:ext>
                  </a:extLst>
                </a:gridCol>
                <a:gridCol w="1627367">
                  <a:extLst>
                    <a:ext uri="{9D8B030D-6E8A-4147-A177-3AD203B41FA5}">
                      <a16:colId xmlns:a16="http://schemas.microsoft.com/office/drawing/2014/main" val="2908821238"/>
                    </a:ext>
                  </a:extLst>
                </a:gridCol>
              </a:tblGrid>
              <a:tr h="65800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 (ن)</a:t>
                      </a:r>
                      <a:endParaRPr lang="en-US" sz="3600" baseline="-25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ن ، أ</a:t>
                      </a:r>
                      <a:r>
                        <a:rPr lang="ar-BH" sz="3600" baseline="-25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75911"/>
                  </a:ext>
                </a:extLst>
              </a:tr>
              <a:tr h="444081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618218"/>
                  </a:ext>
                </a:extLst>
              </a:tr>
              <a:tr h="444081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7737"/>
                  </a:ext>
                </a:extLst>
              </a:tr>
              <a:tr h="444081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408164"/>
                  </a:ext>
                </a:extLst>
              </a:tr>
              <a:tr h="444081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24127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DE8097B0-85AE-481C-8A39-DBF18B34E542}"/>
              </a:ext>
            </a:extLst>
          </p:cNvPr>
          <p:cNvSpPr/>
          <p:nvPr/>
        </p:nvSpPr>
        <p:spPr>
          <a:xfrm>
            <a:off x="10673241" y="3329289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95A633-5B70-4810-AD10-056029367BA6}"/>
              </a:ext>
            </a:extLst>
          </p:cNvPr>
          <p:cNvSpPr/>
          <p:nvPr/>
        </p:nvSpPr>
        <p:spPr>
          <a:xfrm>
            <a:off x="10681318" y="3753231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A5E464-A068-474A-BC2C-A8C9E974774B}"/>
              </a:ext>
            </a:extLst>
          </p:cNvPr>
          <p:cNvSpPr/>
          <p:nvPr/>
        </p:nvSpPr>
        <p:spPr>
          <a:xfrm>
            <a:off x="10681318" y="4190975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2B5341-73FD-44B8-ABC9-87CBF1E2C4B6}"/>
              </a:ext>
            </a:extLst>
          </p:cNvPr>
          <p:cNvSpPr/>
          <p:nvPr/>
        </p:nvSpPr>
        <p:spPr>
          <a:xfrm>
            <a:off x="10681318" y="4580591"/>
            <a:ext cx="357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79FC35-D210-4562-999F-62B390A5FE60}"/>
              </a:ext>
            </a:extLst>
          </p:cNvPr>
          <p:cNvSpPr/>
          <p:nvPr/>
        </p:nvSpPr>
        <p:spPr>
          <a:xfrm>
            <a:off x="7434477" y="3329289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( 1،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0.025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A84ABB-4A61-46DE-A558-8F3DEBACCBA3}"/>
              </a:ext>
            </a:extLst>
          </p:cNvPr>
          <p:cNvSpPr/>
          <p:nvPr/>
        </p:nvSpPr>
        <p:spPr>
          <a:xfrm>
            <a:off x="7379472" y="3773120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( 2،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0.050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801425-F4B7-4ABA-AA69-451905BFFD7B}"/>
              </a:ext>
            </a:extLst>
          </p:cNvPr>
          <p:cNvSpPr/>
          <p:nvPr/>
        </p:nvSpPr>
        <p:spPr>
          <a:xfrm>
            <a:off x="7379472" y="4207492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( 3،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0.075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72B626-D1C6-42A9-AE87-61E9A3C0225E}"/>
              </a:ext>
            </a:extLst>
          </p:cNvPr>
          <p:cNvSpPr/>
          <p:nvPr/>
        </p:nvSpPr>
        <p:spPr>
          <a:xfrm>
            <a:off x="7725721" y="4652261"/>
            <a:ext cx="1292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( 4،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0.1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endParaRPr lang="en-US" sz="3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EB627F-A3DC-4CD4-92FA-91E0BD9DFF26}"/>
              </a:ext>
            </a:extLst>
          </p:cNvPr>
          <p:cNvSpPr/>
          <p:nvPr/>
        </p:nvSpPr>
        <p:spPr>
          <a:xfrm>
            <a:off x="4574884" y="435698"/>
            <a:ext cx="106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٠٫٠٢٥</a:t>
            </a:r>
            <a:endParaRPr lang="en-US" sz="36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42A1C8B-7BBA-4325-A11C-1366A320515D}"/>
              </a:ext>
            </a:extLst>
          </p:cNvPr>
          <p:cNvSpPr/>
          <p:nvPr/>
        </p:nvSpPr>
        <p:spPr>
          <a:xfrm>
            <a:off x="3451876" y="452027"/>
            <a:ext cx="106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٠٫٠٥٠</a:t>
            </a:r>
            <a:endParaRPr lang="en-US" sz="3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C73F20C-F032-4301-B53E-79C9F783C655}"/>
              </a:ext>
            </a:extLst>
          </p:cNvPr>
          <p:cNvSpPr/>
          <p:nvPr/>
        </p:nvSpPr>
        <p:spPr>
          <a:xfrm>
            <a:off x="2310905" y="436464"/>
            <a:ext cx="106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٠٫٠٧٥</a:t>
            </a:r>
            <a:endParaRPr lang="en-US" sz="3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31D679F-7F68-4E77-93D5-71D78D13703C}"/>
              </a:ext>
            </a:extLst>
          </p:cNvPr>
          <p:cNvSpPr/>
          <p:nvPr/>
        </p:nvSpPr>
        <p:spPr>
          <a:xfrm>
            <a:off x="1564819" y="440267"/>
            <a:ext cx="673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٠٫١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97958-E99C-4E77-810B-7AB23E58B7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747" y="2511372"/>
            <a:ext cx="6148722" cy="3587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2E086F-3F5B-4A65-BC37-32A38193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1578" y="5622933"/>
            <a:ext cx="4524375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0E615-72A6-43EA-B5E4-EAC7F74A40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787" y="2863040"/>
            <a:ext cx="952500" cy="2400300"/>
          </a:xfrm>
          <a:prstGeom prst="rect">
            <a:avLst/>
          </a:prstGeom>
        </p:spPr>
      </p:pic>
      <p:sp>
        <p:nvSpPr>
          <p:cNvPr id="65" name="Text Box 87">
            <a:extLst>
              <a:ext uri="{FF2B5EF4-FFF2-40B4-BE49-F238E27FC236}">
                <a16:creationId xmlns:a16="http://schemas.microsoft.com/office/drawing/2014/main" id="{FE1331C7-DEDC-4BAD-B146-4EDCD0170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269" y="4832472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66" name="Text Box 87">
            <a:extLst>
              <a:ext uri="{FF2B5EF4-FFF2-40B4-BE49-F238E27FC236}">
                <a16:creationId xmlns:a16="http://schemas.microsoft.com/office/drawing/2014/main" id="{6393BFD8-461D-4BB0-9B00-773251A3F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37" y="4329795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67" name="Text Box 87">
            <a:extLst>
              <a:ext uri="{FF2B5EF4-FFF2-40B4-BE49-F238E27FC236}">
                <a16:creationId xmlns:a16="http://schemas.microsoft.com/office/drawing/2014/main" id="{765F61F8-F940-4B78-B5CA-287E4E7C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701" y="3814785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730C237A-D1C3-4A10-B71F-D1BB18274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893" y="3309824"/>
            <a:ext cx="43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●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D086B0-1E4D-4002-9797-C02BE99A5437}"/>
              </a:ext>
            </a:extLst>
          </p:cNvPr>
          <p:cNvSpPr/>
          <p:nvPr/>
        </p:nvSpPr>
        <p:spPr>
          <a:xfrm>
            <a:off x="7413172" y="5569607"/>
            <a:ext cx="403650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المجال= 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{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 ، 2 ، 3 ، 4، ...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91132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36966 0.418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46185 0.475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55534 0.54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63255 0.603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28" y="3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"/>
                            </p:stCondLst>
                            <p:childTnLst>
                              <p:par>
                                <p:cTn id="8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"/>
                            </p:stCondLst>
                            <p:childTnLst>
                              <p:par>
                                <p:cTn id="1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"/>
                            </p:stCondLst>
                            <p:childTnLst>
                              <p:par>
                                <p:cTn id="1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"/>
                            </p:stCondLst>
                            <p:childTnLst>
                              <p:par>
                                <p:cTn id="1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56" grpId="0"/>
      <p:bldP spid="56" grpId="1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251017" y="351993"/>
            <a:ext cx="9199341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يُبيّن الجدول الآتي أطوال وثبات محمد أثناء تدربه على الوثب الطويل بالمدرسة: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CD976-28BE-4643-B08F-3F6F33112714}"/>
              </a:ext>
            </a:extLst>
          </p:cNvPr>
          <p:cNvSpPr/>
          <p:nvPr/>
        </p:nvSpPr>
        <p:spPr>
          <a:xfrm>
            <a:off x="6063588" y="3162498"/>
            <a:ext cx="583714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اكتب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دالة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تمثّل المتتابعة الحسابية.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3D2969-9554-4012-B61B-9C35128B20C2}"/>
              </a:ext>
            </a:extLst>
          </p:cNvPr>
          <p:cNvGrpSpPr/>
          <p:nvPr/>
        </p:nvGrpSpPr>
        <p:grpSpPr>
          <a:xfrm>
            <a:off x="914565" y="248907"/>
            <a:ext cx="11008710" cy="5737317"/>
            <a:chOff x="914565" y="248907"/>
            <a:chExt cx="11008710" cy="5737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CEF4D98-7A5C-470B-8A46-FC84B4A8BB89}"/>
                </a:ext>
              </a:extLst>
            </p:cNvPr>
            <p:cNvGrpSpPr/>
            <p:nvPr/>
          </p:nvGrpSpPr>
          <p:grpSpPr>
            <a:xfrm>
              <a:off x="914565" y="279272"/>
              <a:ext cx="11008710" cy="5706952"/>
              <a:chOff x="0" y="-1"/>
              <a:chExt cx="5468869" cy="3118653"/>
            </a:xfrm>
            <a:solidFill>
              <a:srgbClr val="00B0F0"/>
            </a:solidFill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78DDF22-C700-4FA5-A3A0-9469C5060EA5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ADAFFD9-38DE-4F1B-B12C-4F78F06F5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3269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32964E7-8301-4297-8D69-2508FD5D27E8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EDDD48-2453-4D0C-8175-195AACA3313C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543962D-4228-48AE-9A9D-AFD745CFC5D8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Text Box 42">
                <a:extLst>
                  <a:ext uri="{FF2B5EF4-FFF2-40B4-BE49-F238E27FC236}">
                    <a16:creationId xmlns:a16="http://schemas.microsoft.com/office/drawing/2014/main" id="{0D8A226A-25DD-4AD9-A061-1101FDF136F5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E41857-DAC1-4A9F-80CF-515ADA588BA7}"/>
              </a:ext>
            </a:extLst>
          </p:cNvPr>
          <p:cNvGrpSpPr/>
          <p:nvPr/>
        </p:nvGrpSpPr>
        <p:grpSpPr>
          <a:xfrm>
            <a:off x="1296865" y="1547943"/>
            <a:ext cx="8286750" cy="1089185"/>
            <a:chOff x="1952625" y="2858927"/>
            <a:chExt cx="8286750" cy="10891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9BEE10-E0CE-4D63-AED5-BC702A4C6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2625" y="2909887"/>
              <a:ext cx="8286750" cy="10382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2DEA64-5D5A-48E9-A3B4-76D6CF672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8448" y="2858927"/>
              <a:ext cx="4830128" cy="5972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928AA0-0A2F-45E3-809B-FC23B6CFC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8556" y="3464756"/>
              <a:ext cx="4777740" cy="387668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C229C87-8975-4AE3-BDA8-7B229C9D98D1}"/>
              </a:ext>
            </a:extLst>
          </p:cNvPr>
          <p:cNvSpPr/>
          <p:nvPr/>
        </p:nvSpPr>
        <p:spPr>
          <a:xfrm>
            <a:off x="7887966" y="3777359"/>
            <a:ext cx="339129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ف(ن) = ٠٫١ ن  + 1.9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B0CCE1-C771-4954-BF0D-ABED56E05F6F}"/>
              </a:ext>
            </a:extLst>
          </p:cNvPr>
          <p:cNvSpPr/>
          <p:nvPr/>
        </p:nvSpPr>
        <p:spPr>
          <a:xfrm>
            <a:off x="8601630" y="4905154"/>
            <a:ext cx="320472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2)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مثّل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الدالة بيانيًا.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D7185D-24D2-4A1B-99F8-00A3D64F6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01" y="2905125"/>
            <a:ext cx="3437050" cy="3519237"/>
          </a:xfrm>
          <a:prstGeom prst="rect">
            <a:avLst/>
          </a:prstGeom>
        </p:spPr>
      </p:pic>
      <p:sp>
        <p:nvSpPr>
          <p:cNvPr id="19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>
            <a:off x="10387357" y="1456085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8365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الثالث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50، 51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60CBD-3087-454E-8BE9-5A6292217604}"/>
              </a:ext>
            </a:extLst>
          </p:cNvPr>
          <p:cNvGrpSpPr/>
          <p:nvPr/>
        </p:nvGrpSpPr>
        <p:grpSpPr>
          <a:xfrm>
            <a:off x="3300984" y="877824"/>
            <a:ext cx="5138928" cy="5102352"/>
            <a:chOff x="3776472" y="321165"/>
            <a:chExt cx="5138928" cy="51023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DAF08B9-7D6A-4179-9911-663529EBCDC1}"/>
                </a:ext>
              </a:extLst>
            </p:cNvPr>
            <p:cNvSpPr/>
            <p:nvPr/>
          </p:nvSpPr>
          <p:spPr>
            <a:xfrm>
              <a:off x="3776472" y="321165"/>
              <a:ext cx="5102352" cy="510235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endParaRPr lang="en-US" sz="11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2BEF75-E4AF-4DAF-99FE-A8F6D801565E}"/>
                </a:ext>
              </a:extLst>
            </p:cNvPr>
            <p:cNvSpPr/>
            <p:nvPr/>
          </p:nvSpPr>
          <p:spPr>
            <a:xfrm>
              <a:off x="3776472" y="2415141"/>
              <a:ext cx="5138928" cy="91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080670" y="1662973"/>
              <a:ext cx="4238661" cy="1954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86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744319" y="254359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22" y="445720"/>
            <a:ext cx="922542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4000" dirty="0"/>
              <a:t>في تدريب لسباق التجديف مسافة ٢٠٠٠ متر، سجَّل مدرب أوقات فريقه على النحو الآتي: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C79EC580-4312-4AD7-9B58-F889C3D0D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19" y="3622706"/>
            <a:ext cx="450531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تزداد المسافات بمقدار ثابت </a:t>
            </a:r>
            <a:r>
              <a:rPr lang="ar-SA" altLang="en-US" dirty="0">
                <a:solidFill>
                  <a:srgbClr val="FF0000"/>
                </a:solidFill>
              </a:rPr>
              <a:t>400 م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A570B6-6329-42AF-8135-1CC62510E383}"/>
              </a:ext>
            </a:extLst>
          </p:cNvPr>
          <p:cNvSpPr/>
          <p:nvPr/>
        </p:nvSpPr>
        <p:spPr>
          <a:xfrm>
            <a:off x="5133429" y="3622707"/>
            <a:ext cx="4505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النمط الذي تلاحظه في المسافات ؟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BD129D-A952-4E90-97DE-7228AD18A24F}"/>
              </a:ext>
            </a:extLst>
          </p:cNvPr>
          <p:cNvSpPr/>
          <p:nvPr/>
        </p:nvSpPr>
        <p:spPr>
          <a:xfrm>
            <a:off x="5476331" y="4611791"/>
            <a:ext cx="4113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alt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النمط الذي تلاحظه في الزمن ؟</a:t>
            </a:r>
            <a:endParaRPr lang="en-US" alt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14743D8F-9F2D-4D6A-B8D2-D811898A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924" y="4611791"/>
            <a:ext cx="4113793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SA" altLang="en-US" dirty="0"/>
              <a:t>يزداد الزمن بمقدار ثابت </a:t>
            </a:r>
            <a:r>
              <a:rPr lang="ar-BH" altLang="en-US" dirty="0">
                <a:solidFill>
                  <a:srgbClr val="FF0000"/>
                </a:solidFill>
              </a:rPr>
              <a:t>92 ثانية </a:t>
            </a:r>
            <a:r>
              <a:rPr lang="ar-BH" altLang="en-US" dirty="0"/>
              <a:t>(</a:t>
            </a:r>
            <a:r>
              <a:rPr lang="ar-SA" altLang="en-US" dirty="0"/>
              <a:t>دقيقة و 32 ثانية</a:t>
            </a:r>
            <a:r>
              <a:rPr lang="ar-BH" altLang="en-US" dirty="0"/>
              <a:t>)</a:t>
            </a:r>
            <a:endParaRPr lang="en-US" alt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BFEB047-8400-41C8-B8F5-F18D73D03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27784"/>
              </p:ext>
            </p:extLst>
          </p:nvPr>
        </p:nvGraphicFramePr>
        <p:xfrm>
          <a:off x="3844143" y="1892391"/>
          <a:ext cx="5689600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0937">
                  <a:extLst>
                    <a:ext uri="{9D8B030D-6E8A-4147-A177-3AD203B41FA5}">
                      <a16:colId xmlns:a16="http://schemas.microsoft.com/office/drawing/2014/main" val="2654404961"/>
                    </a:ext>
                  </a:extLst>
                </a:gridCol>
                <a:gridCol w="960937">
                  <a:extLst>
                    <a:ext uri="{9D8B030D-6E8A-4147-A177-3AD203B41FA5}">
                      <a16:colId xmlns:a16="http://schemas.microsoft.com/office/drawing/2014/main" val="1685412635"/>
                    </a:ext>
                  </a:extLst>
                </a:gridCol>
                <a:gridCol w="960937">
                  <a:extLst>
                    <a:ext uri="{9D8B030D-6E8A-4147-A177-3AD203B41FA5}">
                      <a16:colId xmlns:a16="http://schemas.microsoft.com/office/drawing/2014/main" val="1908822519"/>
                    </a:ext>
                  </a:extLst>
                </a:gridCol>
                <a:gridCol w="960937">
                  <a:extLst>
                    <a:ext uri="{9D8B030D-6E8A-4147-A177-3AD203B41FA5}">
                      <a16:colId xmlns:a16="http://schemas.microsoft.com/office/drawing/2014/main" val="1343011277"/>
                    </a:ext>
                  </a:extLst>
                </a:gridCol>
                <a:gridCol w="1845852">
                  <a:extLst>
                    <a:ext uri="{9D8B030D-6E8A-4147-A177-3AD203B41FA5}">
                      <a16:colId xmlns:a16="http://schemas.microsoft.com/office/drawing/2014/main" val="256944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16٠٠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12٠٠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8٠٠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٤٠٠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BH" sz="32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المسافة (متر)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1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368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276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184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2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92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BH" sz="32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الزمن (ثانية)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651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2" grpId="0"/>
      <p:bldP spid="43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E94A5-350D-403A-BC2C-4A32570E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1" y="1761887"/>
            <a:ext cx="11911781" cy="33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255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001B7D4-036B-4C12-84ED-03C327C0284E}"/>
              </a:ext>
            </a:extLst>
          </p:cNvPr>
          <p:cNvSpPr/>
          <p:nvPr/>
        </p:nvSpPr>
        <p:spPr>
          <a:xfrm>
            <a:off x="485775" y="1400115"/>
            <a:ext cx="403859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  ، 5   ، 8   ، 11  ، 14  ، ...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992" y="391874"/>
            <a:ext cx="6058216" cy="5797912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5482927" y="1292120"/>
            <a:ext cx="6058216" cy="48976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المتتابعة هي مجموعة مرتبة من الأعداد ، يُسمى كل عدد فيها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حدًا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ويُسمى ترتيب الحد في المتتابعة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رتبة الحد.</a:t>
            </a:r>
          </a:p>
          <a:p>
            <a:pPr algn="r" rtl="1"/>
            <a:endParaRPr lang="ar-BH" sz="3200" dirty="0"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تكون المتتابعة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متتابعة حسابية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يكون الفرق بين كل حدين متتاليين فيها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ثابت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الفرق الثابت بين الحدين المتتاليين في المتتابعة الحسابية يُسمى </a:t>
            </a:r>
            <a:r>
              <a:rPr lang="ar-BH" sz="3200" dirty="0"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الأساس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ويُرمز إليه بالرمز "د ".</a:t>
            </a:r>
          </a:p>
          <a:p>
            <a:pPr algn="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5734340" y="391874"/>
            <a:ext cx="5867659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169" y="-2278"/>
                  <a:pt x="139735" y="2915"/>
                </a:cubicBezTo>
                <a:cubicBezTo>
                  <a:pt x="99142" y="10802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512165"/>
            <a:ext cx="3791601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تمييز المتتابعة الحسابية</a:t>
            </a:r>
            <a:endParaRPr lang="en-US" sz="4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AutoShape 14">
            <a:extLst>
              <a:ext uri="{FF2B5EF4-FFF2-40B4-BE49-F238E27FC236}">
                <a16:creationId xmlns:a16="http://schemas.microsoft.com/office/drawing/2014/main" id="{DFC94806-EE79-4CCE-AA3D-58A2F015C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56" y="219075"/>
            <a:ext cx="1791829" cy="916739"/>
          </a:xfrm>
          <a:prstGeom prst="wedgeRoundRectCallout">
            <a:avLst>
              <a:gd name="adj1" fmla="val -12560"/>
              <a:gd name="adj2" fmla="val 8454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 الأول يُرمز له بـ " أ</a:t>
            </a:r>
            <a:r>
              <a:rPr lang="ar-BH" altLang="en-US" sz="2800" baseline="-25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"</a:t>
            </a:r>
            <a:endParaRPr lang="en-US" alt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7ADB0C2-3F5D-4E39-983A-758CED2E16B1}"/>
              </a:ext>
            </a:extLst>
          </p:cNvPr>
          <p:cNvSpPr/>
          <p:nvPr/>
        </p:nvSpPr>
        <p:spPr>
          <a:xfrm>
            <a:off x="3838575" y="1535924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53A8BD-B9BA-460B-9B69-8227BB03445A}"/>
              </a:ext>
            </a:extLst>
          </p:cNvPr>
          <p:cNvSpPr/>
          <p:nvPr/>
        </p:nvSpPr>
        <p:spPr>
          <a:xfrm>
            <a:off x="3606589" y="2003940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55FA016-F474-43A9-9BF9-4530A9ECBF4A}"/>
              </a:ext>
            </a:extLst>
          </p:cNvPr>
          <p:cNvSpPr/>
          <p:nvPr/>
        </p:nvSpPr>
        <p:spPr>
          <a:xfrm>
            <a:off x="3236290" y="1535924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B4ED35-287B-4271-8A09-BA9A22911F0C}"/>
              </a:ext>
            </a:extLst>
          </p:cNvPr>
          <p:cNvSpPr/>
          <p:nvPr/>
        </p:nvSpPr>
        <p:spPr>
          <a:xfrm>
            <a:off x="3004304" y="2003940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E89E0E7-0BCD-41E2-BCD8-0A287E81867D}"/>
              </a:ext>
            </a:extLst>
          </p:cNvPr>
          <p:cNvSpPr/>
          <p:nvPr/>
        </p:nvSpPr>
        <p:spPr>
          <a:xfrm>
            <a:off x="2659038" y="1535924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6F716-5F8F-4B3A-86F4-B532C85B1E50}"/>
              </a:ext>
            </a:extLst>
          </p:cNvPr>
          <p:cNvSpPr/>
          <p:nvPr/>
        </p:nvSpPr>
        <p:spPr>
          <a:xfrm>
            <a:off x="2427052" y="2003940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86EE8B9D-8175-49FC-AB50-3CD22218088D}"/>
              </a:ext>
            </a:extLst>
          </p:cNvPr>
          <p:cNvSpPr/>
          <p:nvPr/>
        </p:nvSpPr>
        <p:spPr>
          <a:xfrm>
            <a:off x="2047137" y="1535924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40873B-FE03-438A-92E9-7182125CA1C1}"/>
              </a:ext>
            </a:extLst>
          </p:cNvPr>
          <p:cNvSpPr/>
          <p:nvPr/>
        </p:nvSpPr>
        <p:spPr>
          <a:xfrm>
            <a:off x="1815151" y="2003940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AutoShape 14">
            <a:extLst>
              <a:ext uri="{FF2B5EF4-FFF2-40B4-BE49-F238E27FC236}">
                <a16:creationId xmlns:a16="http://schemas.microsoft.com/office/drawing/2014/main" id="{C1E6BF86-4AA2-40DC-9DF9-D69150059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178" y="2824213"/>
            <a:ext cx="1791829" cy="916739"/>
          </a:xfrm>
          <a:prstGeom prst="wedgeRoundRectCallout">
            <a:avLst>
              <a:gd name="adj1" fmla="val -21065"/>
              <a:gd name="adj2" fmla="val -900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الأساس يُرمز له بـ " </a:t>
            </a:r>
            <a:r>
              <a:rPr lang="ar-BH" altLang="en-US" sz="28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"</a:t>
            </a:r>
            <a:endParaRPr lang="en-US" alt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AutoShape 14">
            <a:extLst>
              <a:ext uri="{FF2B5EF4-FFF2-40B4-BE49-F238E27FC236}">
                <a16:creationId xmlns:a16="http://schemas.microsoft.com/office/drawing/2014/main" id="{11535450-FD0A-4DA5-95FD-332CC770B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06" y="2477302"/>
            <a:ext cx="2453027" cy="1018373"/>
          </a:xfrm>
          <a:prstGeom prst="wedgeRoundRectCallout">
            <a:avLst>
              <a:gd name="adj1" fmla="val -283"/>
              <a:gd name="adj2" fmla="val -11609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altLang="en-US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يوجد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المزيد من حدود المتتابعة التي لم تُكتب</a:t>
            </a:r>
            <a:endParaRPr lang="en-US" alt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AutoShape 14">
            <a:extLst>
              <a:ext uri="{FF2B5EF4-FFF2-40B4-BE49-F238E27FC236}">
                <a16:creationId xmlns:a16="http://schemas.microsoft.com/office/drawing/2014/main" id="{0E626B35-1084-46C1-AC6C-2F7E026F4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361" y="4567101"/>
            <a:ext cx="3661857" cy="515600"/>
          </a:xfrm>
          <a:prstGeom prst="wedgeRoundRectCallout">
            <a:avLst>
              <a:gd name="adj1" fmla="val -15110"/>
              <a:gd name="adj2" fmla="val -21400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المتتابعة حسابية أساسها يساوي </a:t>
            </a:r>
            <a:r>
              <a:rPr lang="ar-BH" sz="28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28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4C808F-0123-476D-A140-0B05792B6CE9}"/>
              </a:ext>
            </a:extLst>
          </p:cNvPr>
          <p:cNvGrpSpPr/>
          <p:nvPr/>
        </p:nvGrpSpPr>
        <p:grpSpPr>
          <a:xfrm>
            <a:off x="108407" y="5141480"/>
            <a:ext cx="5349488" cy="1090535"/>
            <a:chOff x="108407" y="5141480"/>
            <a:chExt cx="5349488" cy="109053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1CFDDA-78DE-4E08-ACAC-09D55A106047}"/>
                </a:ext>
              </a:extLst>
            </p:cNvPr>
            <p:cNvSpPr/>
            <p:nvPr/>
          </p:nvSpPr>
          <p:spPr>
            <a:xfrm>
              <a:off x="108407" y="5211363"/>
              <a:ext cx="5349488" cy="9467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rtl="1"/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المتتابعة الحسابية متزايدة                    أساسها موجب المتتابعة الحسابية متناقصة                أساسها سالب</a:t>
              </a:r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B989A37-B8CA-44AD-8900-43B2AE90697E}"/>
                </a:ext>
              </a:extLst>
            </p:cNvPr>
            <p:cNvSpPr/>
            <p:nvPr/>
          </p:nvSpPr>
          <p:spPr>
            <a:xfrm>
              <a:off x="2003287" y="5141480"/>
              <a:ext cx="6399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rgbClr val="0071B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Symbol" panose="05050102010706020507" pitchFamily="18" charset="2"/>
                </a:rPr>
                <a:t></a:t>
              </a:r>
              <a:endParaRPr lang="en-US" sz="3600" b="1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59DCECD-B0DB-4172-919B-AA89621C4124}"/>
                </a:ext>
              </a:extLst>
            </p:cNvPr>
            <p:cNvSpPr/>
            <p:nvPr/>
          </p:nvSpPr>
          <p:spPr>
            <a:xfrm>
              <a:off x="1776869" y="5585684"/>
              <a:ext cx="6399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rgbClr val="0071B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Symbol" panose="05050102010706020507" pitchFamily="18" charset="2"/>
                </a:rPr>
                <a:t></a:t>
              </a:r>
              <a:endParaRPr lang="en-US" sz="3600" b="1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/>
      <p:bldP spid="15" grpId="0" animBg="1"/>
      <p:bldP spid="16" grpId="0"/>
      <p:bldP spid="17" grpId="0" animBg="1"/>
      <p:bldP spid="20" grpId="0"/>
      <p:bldP spid="22" grpId="0" animBg="1"/>
      <p:bldP spid="27" grpId="0"/>
      <p:bldP spid="28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586258" y="535459"/>
            <a:ext cx="914036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حدد إذا كانت كل متتابعة فيما يأتي </a:t>
            </a:r>
            <a:r>
              <a:rPr lang="ar-SA" alt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حسابية أم لا 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altLang="en-US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وفس</a:t>
            </a:r>
            <a:r>
              <a:rPr lang="ar-BH" altLang="en-US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إجابتك </a:t>
            </a:r>
            <a:endParaRPr lang="en-US" altLang="en-US" sz="40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7EA252F-3271-4BFA-9F8C-A6AAF34485DB}"/>
              </a:ext>
            </a:extLst>
          </p:cNvPr>
          <p:cNvCxnSpPr>
            <a:cxnSpLocks/>
          </p:cNvCxnSpPr>
          <p:nvPr/>
        </p:nvCxnSpPr>
        <p:spPr>
          <a:xfrm>
            <a:off x="6281734" y="1943413"/>
            <a:ext cx="0" cy="4005927"/>
          </a:xfrm>
          <a:prstGeom prst="line">
            <a:avLst/>
          </a:prstGeom>
          <a:ln w="381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0952D9F-C7CA-4B34-AC21-5EA24C1B0FF8}"/>
              </a:ext>
            </a:extLst>
          </p:cNvPr>
          <p:cNvSpPr/>
          <p:nvPr/>
        </p:nvSpPr>
        <p:spPr>
          <a:xfrm>
            <a:off x="1356820" y="1858561"/>
            <a:ext cx="4373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...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9422E61-4645-4E91-A389-2876D0938E29}"/>
              </a:ext>
            </a:extLst>
          </p:cNvPr>
          <p:cNvSpPr/>
          <p:nvPr/>
        </p:nvSpPr>
        <p:spPr>
          <a:xfrm>
            <a:off x="7046407" y="1797307"/>
            <a:ext cx="4086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4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9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25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...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88EEC9C2-767E-412A-B79E-7779904C70F3}"/>
              </a:ext>
            </a:extLst>
          </p:cNvPr>
          <p:cNvSpPr/>
          <p:nvPr/>
        </p:nvSpPr>
        <p:spPr>
          <a:xfrm>
            <a:off x="10390090" y="1975622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D5B5C2-0CF4-45DD-A5AD-AA72A1FB92BB}"/>
              </a:ext>
            </a:extLst>
          </p:cNvPr>
          <p:cNvSpPr/>
          <p:nvPr/>
        </p:nvSpPr>
        <p:spPr>
          <a:xfrm>
            <a:off x="10158104" y="2443638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+ 3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76E00678-7416-4130-8403-CEC85922666F}"/>
              </a:ext>
            </a:extLst>
          </p:cNvPr>
          <p:cNvSpPr/>
          <p:nvPr/>
        </p:nvSpPr>
        <p:spPr>
          <a:xfrm>
            <a:off x="9787805" y="1975622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62405F-909E-4AA4-94D0-5B15F1C521A3}"/>
              </a:ext>
            </a:extLst>
          </p:cNvPr>
          <p:cNvSpPr/>
          <p:nvPr/>
        </p:nvSpPr>
        <p:spPr>
          <a:xfrm>
            <a:off x="9555819" y="2443638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+ 5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54BCCDEB-D0A7-4E47-8CE7-236B743C82DA}"/>
              </a:ext>
            </a:extLst>
          </p:cNvPr>
          <p:cNvSpPr/>
          <p:nvPr/>
        </p:nvSpPr>
        <p:spPr>
          <a:xfrm>
            <a:off x="9210553" y="1975622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636FE8-31BD-444C-83AB-BF8A6D047B51}"/>
              </a:ext>
            </a:extLst>
          </p:cNvPr>
          <p:cNvSpPr/>
          <p:nvPr/>
        </p:nvSpPr>
        <p:spPr>
          <a:xfrm>
            <a:off x="8978567" y="2443638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+ 16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2E92E73A-B5A2-46CD-AF07-F27937A9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020" y="3253384"/>
            <a:ext cx="4741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المتتابعة </a:t>
            </a:r>
            <a:r>
              <a:rPr lang="ar-SA" altLang="en-US" dirty="0">
                <a:solidFill>
                  <a:srgbClr val="FF0000"/>
                </a:solidFill>
              </a:rPr>
              <a:t>ليست حسابية</a:t>
            </a:r>
            <a:r>
              <a:rPr lang="ar-BH" altLang="en-US" dirty="0">
                <a:solidFill>
                  <a:srgbClr val="FF0000"/>
                </a:solidFill>
              </a:rPr>
              <a:t> </a:t>
            </a:r>
          </a:p>
          <a:p>
            <a:r>
              <a:rPr lang="ar-BH" altLang="en-US" dirty="0"/>
              <a:t>لأن </a:t>
            </a:r>
            <a:r>
              <a:rPr lang="ar-SA" altLang="en-US" dirty="0">
                <a:solidFill>
                  <a:srgbClr val="0071BB"/>
                </a:solidFill>
              </a:rPr>
              <a:t>الفرق</a:t>
            </a:r>
            <a:r>
              <a:rPr lang="ar-SA" altLang="en-US" dirty="0"/>
              <a:t> بين كل حد والذي يليه </a:t>
            </a:r>
            <a:r>
              <a:rPr lang="ar-SA" altLang="en-US" dirty="0">
                <a:solidFill>
                  <a:srgbClr val="0071BB"/>
                </a:solidFill>
              </a:rPr>
              <a:t>ليس ثابت</a:t>
            </a:r>
            <a:r>
              <a:rPr lang="ar-BH" altLang="en-US" dirty="0">
                <a:solidFill>
                  <a:srgbClr val="0071BB"/>
                </a:solidFill>
              </a:rPr>
              <a:t>ً</a:t>
            </a:r>
            <a:r>
              <a:rPr lang="ar-SA" altLang="en-US" dirty="0">
                <a:solidFill>
                  <a:srgbClr val="0071BB"/>
                </a:solidFill>
              </a:rPr>
              <a:t>ا</a:t>
            </a:r>
            <a:endParaRPr lang="en-US" altLang="en-US" dirty="0">
              <a:solidFill>
                <a:srgbClr val="0071BB"/>
              </a:solidFill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D2149E87-C851-4318-B778-6A70AEACDEA1}"/>
              </a:ext>
            </a:extLst>
          </p:cNvPr>
          <p:cNvSpPr/>
          <p:nvPr/>
        </p:nvSpPr>
        <p:spPr>
          <a:xfrm>
            <a:off x="4664047" y="2067317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B04FD15-81E3-4B10-8DB3-5B0E14FF2E0F}"/>
              </a:ext>
            </a:extLst>
          </p:cNvPr>
          <p:cNvSpPr/>
          <p:nvPr/>
        </p:nvSpPr>
        <p:spPr>
          <a:xfrm>
            <a:off x="4432061" y="2535333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+ 4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79B03CC-BF97-4D90-816E-079F38C8F397}"/>
              </a:ext>
            </a:extLst>
          </p:cNvPr>
          <p:cNvSpPr/>
          <p:nvPr/>
        </p:nvSpPr>
        <p:spPr>
          <a:xfrm>
            <a:off x="3750783" y="2075899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5C2AB8-11F4-4339-8ACD-B4FB241278D5}"/>
              </a:ext>
            </a:extLst>
          </p:cNvPr>
          <p:cNvSpPr/>
          <p:nvPr/>
        </p:nvSpPr>
        <p:spPr>
          <a:xfrm>
            <a:off x="3518797" y="2543915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+ 4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AFC2A4CD-3477-48A1-878A-BC75D7765C34}"/>
              </a:ext>
            </a:extLst>
          </p:cNvPr>
          <p:cNvSpPr/>
          <p:nvPr/>
        </p:nvSpPr>
        <p:spPr>
          <a:xfrm>
            <a:off x="2751461" y="2075899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1CE87F1-4AA6-43EE-A134-C6E9DAA361BA}"/>
              </a:ext>
            </a:extLst>
          </p:cNvPr>
          <p:cNvSpPr/>
          <p:nvPr/>
        </p:nvSpPr>
        <p:spPr>
          <a:xfrm>
            <a:off x="2519475" y="2543915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+ 4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5886D4CF-99DD-4583-A94B-6A1CF677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613" y="3337446"/>
            <a:ext cx="4741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المتتابعة </a:t>
            </a:r>
            <a:r>
              <a:rPr lang="ar-SA" altLang="en-US" dirty="0">
                <a:solidFill>
                  <a:srgbClr val="FF0000"/>
                </a:solidFill>
              </a:rPr>
              <a:t>حسابية</a:t>
            </a:r>
            <a:r>
              <a:rPr lang="ar-BH" altLang="en-US" dirty="0">
                <a:solidFill>
                  <a:srgbClr val="FF0000"/>
                </a:solidFill>
              </a:rPr>
              <a:t> </a:t>
            </a:r>
          </a:p>
          <a:p>
            <a:r>
              <a:rPr lang="ar-BH" altLang="en-US" dirty="0"/>
              <a:t>لأن </a:t>
            </a:r>
            <a:r>
              <a:rPr lang="ar-SA" altLang="en-US" dirty="0">
                <a:solidFill>
                  <a:srgbClr val="0071BB"/>
                </a:solidFill>
              </a:rPr>
              <a:t>الفرق</a:t>
            </a:r>
            <a:r>
              <a:rPr lang="ar-SA" altLang="en-US" dirty="0"/>
              <a:t> بين كل حد والذي يليه </a:t>
            </a:r>
            <a:r>
              <a:rPr lang="ar-SA" altLang="en-US" dirty="0">
                <a:solidFill>
                  <a:srgbClr val="0071BB"/>
                </a:solidFill>
              </a:rPr>
              <a:t>ثابت</a:t>
            </a:r>
            <a:r>
              <a:rPr lang="ar-BH" altLang="en-US" dirty="0">
                <a:solidFill>
                  <a:srgbClr val="0071BB"/>
                </a:solidFill>
              </a:rPr>
              <a:t>ً</a:t>
            </a:r>
            <a:r>
              <a:rPr lang="ar-SA" altLang="en-US" dirty="0">
                <a:solidFill>
                  <a:srgbClr val="0071BB"/>
                </a:solidFill>
              </a:rPr>
              <a:t>ا</a:t>
            </a:r>
            <a:r>
              <a:rPr lang="ar-BH" altLang="en-US" dirty="0">
                <a:solidFill>
                  <a:srgbClr val="0071BB"/>
                </a:solidFill>
              </a:rPr>
              <a:t> </a:t>
            </a:r>
            <a:r>
              <a:rPr lang="ar-BH" altLang="en-US" dirty="0"/>
              <a:t>ويساوي</a:t>
            </a:r>
            <a:r>
              <a:rPr lang="ar-BH" altLang="en-US" dirty="0">
                <a:solidFill>
                  <a:srgbClr val="0071BB"/>
                </a:solidFill>
              </a:rPr>
              <a:t> 4</a:t>
            </a:r>
            <a:endParaRPr lang="en-US" altLang="en-US" dirty="0">
              <a:solidFill>
                <a:srgbClr val="0071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64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  <p:bldP spid="45" grpId="0"/>
      <p:bldP spid="46" grpId="0" animBg="1"/>
      <p:bldP spid="47" grpId="0"/>
      <p:bldP spid="51" grpId="0"/>
      <p:bldP spid="52" grpId="0" animBg="1"/>
      <p:bldP spid="53" grpId="0"/>
      <p:bldP spid="54" grpId="0" animBg="1"/>
      <p:bldP spid="55" grpId="0"/>
      <p:bldP spid="66" grpId="0" animBg="1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586258" y="535459"/>
            <a:ext cx="914036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حدد إذا كانت كل متتابعة فيما يأتي </a:t>
            </a:r>
            <a:r>
              <a:rPr lang="ar-SA" alt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حسابية أم لا 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altLang="en-US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وفس</a:t>
            </a:r>
            <a:r>
              <a:rPr lang="ar-BH" altLang="en-US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إجابتك </a:t>
            </a:r>
            <a:endParaRPr lang="en-US" altLang="en-US" sz="40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7EA252F-3271-4BFA-9F8C-A6AAF34485DB}"/>
              </a:ext>
            </a:extLst>
          </p:cNvPr>
          <p:cNvCxnSpPr>
            <a:cxnSpLocks/>
          </p:cNvCxnSpPr>
          <p:nvPr/>
        </p:nvCxnSpPr>
        <p:spPr>
          <a:xfrm>
            <a:off x="6281734" y="1943413"/>
            <a:ext cx="0" cy="4005927"/>
          </a:xfrm>
          <a:prstGeom prst="line">
            <a:avLst/>
          </a:prstGeom>
          <a:ln w="381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09422E61-4645-4E91-A389-2876D0938E29}"/>
              </a:ext>
            </a:extLst>
          </p:cNvPr>
          <p:cNvSpPr/>
          <p:nvPr/>
        </p:nvSpPr>
        <p:spPr>
          <a:xfrm>
            <a:off x="7046407" y="1797307"/>
            <a:ext cx="4086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-4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2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...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88EEC9C2-767E-412A-B79E-7779904C70F3}"/>
              </a:ext>
            </a:extLst>
          </p:cNvPr>
          <p:cNvSpPr/>
          <p:nvPr/>
        </p:nvSpPr>
        <p:spPr>
          <a:xfrm>
            <a:off x="10323694" y="1975622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D5B5C2-0CF4-45DD-A5AD-AA72A1FB92BB}"/>
              </a:ext>
            </a:extLst>
          </p:cNvPr>
          <p:cNvSpPr/>
          <p:nvPr/>
        </p:nvSpPr>
        <p:spPr>
          <a:xfrm>
            <a:off x="10158104" y="2443638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+ 2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76E00678-7416-4130-8403-CEC85922666F}"/>
              </a:ext>
            </a:extLst>
          </p:cNvPr>
          <p:cNvSpPr/>
          <p:nvPr/>
        </p:nvSpPr>
        <p:spPr>
          <a:xfrm>
            <a:off x="9590252" y="1975622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62405F-909E-4AA4-94D0-5B15F1C521A3}"/>
              </a:ext>
            </a:extLst>
          </p:cNvPr>
          <p:cNvSpPr/>
          <p:nvPr/>
        </p:nvSpPr>
        <p:spPr>
          <a:xfrm>
            <a:off x="9358266" y="2443638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+ 2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54BCCDEB-D0A7-4E47-8CE7-236B743C82DA}"/>
              </a:ext>
            </a:extLst>
          </p:cNvPr>
          <p:cNvSpPr/>
          <p:nvPr/>
        </p:nvSpPr>
        <p:spPr>
          <a:xfrm>
            <a:off x="8888319" y="1975622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636FE8-31BD-444C-83AB-BF8A6D047B51}"/>
              </a:ext>
            </a:extLst>
          </p:cNvPr>
          <p:cNvSpPr/>
          <p:nvPr/>
        </p:nvSpPr>
        <p:spPr>
          <a:xfrm>
            <a:off x="8656333" y="2443638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+ 2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2E92E73A-B5A2-46CD-AF07-F27937A9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334" y="3716365"/>
            <a:ext cx="4741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المتتابعة </a:t>
            </a:r>
            <a:r>
              <a:rPr lang="ar-SA" altLang="en-US" dirty="0">
                <a:solidFill>
                  <a:srgbClr val="FF0000"/>
                </a:solidFill>
              </a:rPr>
              <a:t>حسابية</a:t>
            </a:r>
            <a:r>
              <a:rPr lang="ar-BH" altLang="en-US" dirty="0">
                <a:solidFill>
                  <a:srgbClr val="FF0000"/>
                </a:solidFill>
              </a:rPr>
              <a:t> </a:t>
            </a:r>
          </a:p>
          <a:p>
            <a:r>
              <a:rPr lang="ar-BH" altLang="en-US" dirty="0"/>
              <a:t>لأن </a:t>
            </a:r>
            <a:r>
              <a:rPr lang="ar-SA" altLang="en-US" dirty="0">
                <a:solidFill>
                  <a:srgbClr val="0071BB"/>
                </a:solidFill>
              </a:rPr>
              <a:t>الفرق</a:t>
            </a:r>
            <a:r>
              <a:rPr lang="ar-SA" altLang="en-US" dirty="0"/>
              <a:t> بين كل حد والذي يليه </a:t>
            </a:r>
            <a:r>
              <a:rPr lang="ar-SA" altLang="en-US" dirty="0">
                <a:solidFill>
                  <a:srgbClr val="0071BB"/>
                </a:solidFill>
              </a:rPr>
              <a:t>ثابت</a:t>
            </a:r>
            <a:r>
              <a:rPr lang="ar-BH" altLang="en-US" dirty="0">
                <a:solidFill>
                  <a:srgbClr val="0071BB"/>
                </a:solidFill>
              </a:rPr>
              <a:t>ً</a:t>
            </a:r>
            <a:r>
              <a:rPr lang="ar-SA" altLang="en-US" dirty="0">
                <a:solidFill>
                  <a:srgbClr val="0071BB"/>
                </a:solidFill>
              </a:rPr>
              <a:t>ا</a:t>
            </a:r>
            <a:r>
              <a:rPr lang="ar-BH" altLang="en-US" dirty="0">
                <a:solidFill>
                  <a:srgbClr val="0071BB"/>
                </a:solidFill>
              </a:rPr>
              <a:t> </a:t>
            </a:r>
            <a:r>
              <a:rPr lang="ar-BH" altLang="en-US" dirty="0"/>
              <a:t>ويساوي</a:t>
            </a:r>
            <a:r>
              <a:rPr lang="ar-BH" altLang="en-US" dirty="0">
                <a:solidFill>
                  <a:srgbClr val="0071BB"/>
                </a:solidFill>
              </a:rPr>
              <a:t> 2</a:t>
            </a:r>
            <a:endParaRPr lang="en-US" altLang="en-US" dirty="0">
              <a:solidFill>
                <a:srgbClr val="0071BB"/>
              </a:solidFill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D2149E87-C851-4318-B778-6A70AEACDEA1}"/>
              </a:ext>
            </a:extLst>
          </p:cNvPr>
          <p:cNvSpPr/>
          <p:nvPr/>
        </p:nvSpPr>
        <p:spPr>
          <a:xfrm>
            <a:off x="4748981" y="2287675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79B03CC-BF97-4D90-816E-079F38C8F397}"/>
              </a:ext>
            </a:extLst>
          </p:cNvPr>
          <p:cNvSpPr/>
          <p:nvPr/>
        </p:nvSpPr>
        <p:spPr>
          <a:xfrm>
            <a:off x="3835717" y="2296257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AFC2A4CD-3477-48A1-878A-BC75D7765C34}"/>
              </a:ext>
            </a:extLst>
          </p:cNvPr>
          <p:cNvSpPr/>
          <p:nvPr/>
        </p:nvSpPr>
        <p:spPr>
          <a:xfrm>
            <a:off x="2836395" y="2296257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5886D4CF-99DD-4583-A94B-6A1CF6778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686" y="3752718"/>
            <a:ext cx="4741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المتتابعة </a:t>
            </a:r>
            <a:r>
              <a:rPr lang="ar-BH" altLang="en-US" dirty="0">
                <a:solidFill>
                  <a:srgbClr val="FF0000"/>
                </a:solidFill>
              </a:rPr>
              <a:t>ليست</a:t>
            </a:r>
            <a:r>
              <a:rPr lang="ar-BH" altLang="en-US" dirty="0"/>
              <a:t> </a:t>
            </a:r>
            <a:r>
              <a:rPr lang="ar-SA" altLang="en-US" dirty="0">
                <a:solidFill>
                  <a:srgbClr val="FF0000"/>
                </a:solidFill>
              </a:rPr>
              <a:t>حسابية</a:t>
            </a:r>
            <a:r>
              <a:rPr lang="ar-BH" altLang="en-US" dirty="0">
                <a:solidFill>
                  <a:srgbClr val="FF0000"/>
                </a:solidFill>
              </a:rPr>
              <a:t> </a:t>
            </a:r>
          </a:p>
          <a:p>
            <a:r>
              <a:rPr lang="ar-BH" altLang="en-US" dirty="0"/>
              <a:t>لأن </a:t>
            </a:r>
            <a:r>
              <a:rPr lang="ar-SA" altLang="en-US" dirty="0">
                <a:solidFill>
                  <a:srgbClr val="0071BB"/>
                </a:solidFill>
              </a:rPr>
              <a:t>الفرق</a:t>
            </a:r>
            <a:r>
              <a:rPr lang="ar-SA" altLang="en-US" dirty="0"/>
              <a:t> بين كل حد والذي يليه </a:t>
            </a:r>
            <a:r>
              <a:rPr lang="ar-BH" altLang="en-US" dirty="0"/>
              <a:t>ليس </a:t>
            </a:r>
            <a:r>
              <a:rPr lang="ar-SA" altLang="en-US" dirty="0">
                <a:solidFill>
                  <a:srgbClr val="0071BB"/>
                </a:solidFill>
              </a:rPr>
              <a:t>ثابت</a:t>
            </a:r>
            <a:r>
              <a:rPr lang="ar-BH" altLang="en-US" dirty="0">
                <a:solidFill>
                  <a:srgbClr val="0071BB"/>
                </a:solidFill>
              </a:rPr>
              <a:t>ً</a:t>
            </a:r>
            <a:r>
              <a:rPr lang="ar-SA" altLang="en-US" dirty="0">
                <a:solidFill>
                  <a:srgbClr val="0071BB"/>
                </a:solidFill>
              </a:rPr>
              <a:t>ا</a:t>
            </a:r>
            <a:endParaRPr lang="en-US" altLang="en-US" dirty="0">
              <a:solidFill>
                <a:srgbClr val="0071BB"/>
              </a:solidFill>
            </a:endParaRPr>
          </a:p>
        </p:txBody>
      </p:sp>
      <p:grpSp>
        <p:nvGrpSpPr>
          <p:cNvPr id="35" name="Group 33">
            <a:extLst>
              <a:ext uri="{FF2B5EF4-FFF2-40B4-BE49-F238E27FC236}">
                <a16:creationId xmlns:a16="http://schemas.microsoft.com/office/drawing/2014/main" id="{400B727B-8921-4FBF-850F-4D57809037D1}"/>
              </a:ext>
            </a:extLst>
          </p:cNvPr>
          <p:cNvGrpSpPr>
            <a:grpSpLocks/>
          </p:cNvGrpSpPr>
          <p:nvPr/>
        </p:nvGrpSpPr>
        <p:grpSpPr bwMode="auto">
          <a:xfrm>
            <a:off x="3483233" y="1699245"/>
            <a:ext cx="508418" cy="1020769"/>
            <a:chOff x="1341" y="2503"/>
            <a:chExt cx="254" cy="643"/>
          </a:xfrm>
        </p:grpSpPr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3672D706-5668-44A6-A6C6-00F763824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2503"/>
              <a:ext cx="2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E123C831-1865-4744-BF60-8FA0259D7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7" y="2739"/>
              <a:ext cx="1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6BA8F949-F70A-4536-A07D-34B157D95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9" y="2795"/>
              <a:ext cx="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DE5B16-E1EA-40D1-A237-FE9D627F8F1F}"/>
              </a:ext>
            </a:extLst>
          </p:cNvPr>
          <p:cNvGrpSpPr/>
          <p:nvPr/>
        </p:nvGrpSpPr>
        <p:grpSpPr>
          <a:xfrm>
            <a:off x="1356820" y="1699245"/>
            <a:ext cx="4373315" cy="1020769"/>
            <a:chOff x="1356820" y="1699245"/>
            <a:chExt cx="4373315" cy="10207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952D9F-C7CA-4B34-AC21-5EA24C1B0FF8}"/>
                </a:ext>
              </a:extLst>
            </p:cNvPr>
            <p:cNvSpPr/>
            <p:nvPr/>
          </p:nvSpPr>
          <p:spPr>
            <a:xfrm>
              <a:off x="1356820" y="1858561"/>
              <a:ext cx="43733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ar-BH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</a:t>
              </a:r>
              <a:r>
                <a:rPr lang="ar-SA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SA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</a:t>
              </a:r>
              <a:r>
                <a:rPr lang="ar-BH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</a:t>
              </a:r>
              <a:r>
                <a:rPr lang="ar-SA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</a:t>
              </a:r>
              <a:r>
                <a:rPr lang="ar-BH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</a:t>
              </a:r>
              <a:r>
                <a:rPr lang="ar-SA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</a:t>
              </a:r>
              <a:r>
                <a:rPr lang="ar-BH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</a:t>
              </a:r>
              <a:r>
                <a:rPr lang="ar-SA" altLang="en-US" sz="360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...</a:t>
              </a:r>
              <a:endParaRPr lang="en-US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6" name="Group 33">
              <a:extLst>
                <a:ext uri="{FF2B5EF4-FFF2-40B4-BE49-F238E27FC236}">
                  <a16:creationId xmlns:a16="http://schemas.microsoft.com/office/drawing/2014/main" id="{0CC3CD45-8771-4A04-8523-4DC6375622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3280" y="1699245"/>
              <a:ext cx="508418" cy="1020769"/>
              <a:chOff x="1341" y="2503"/>
              <a:chExt cx="254" cy="643"/>
            </a:xfrm>
          </p:grpSpPr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1813705B-F54B-4E84-85D3-AF8D82A16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2503"/>
                <a:ext cx="24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30B84EFD-0559-4636-80C0-ECF3643075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" y="2739"/>
                <a:ext cx="19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8" name="Line 35">
                <a:extLst>
                  <a:ext uri="{FF2B5EF4-FFF2-40B4-BE49-F238E27FC236}">
                    <a16:creationId xmlns:a16="http://schemas.microsoft.com/office/drawing/2014/main" id="{0963C8FB-F444-41F2-A405-0668133AF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9" y="2795"/>
                <a:ext cx="1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31" name="Group 33">
              <a:extLst>
                <a:ext uri="{FF2B5EF4-FFF2-40B4-BE49-F238E27FC236}">
                  <a16:creationId xmlns:a16="http://schemas.microsoft.com/office/drawing/2014/main" id="{97F86276-F1BB-4AE5-A3FC-2E10F47D0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3257" y="1699245"/>
              <a:ext cx="508418" cy="1020769"/>
              <a:chOff x="1341" y="2503"/>
              <a:chExt cx="254" cy="643"/>
            </a:xfrm>
          </p:grpSpPr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355C963A-3681-4AC8-8BA8-D120B3E55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2503"/>
                <a:ext cx="24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</a:t>
                </a:r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61F85B5B-4021-4E1D-9719-492F9F413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" y="2739"/>
                <a:ext cx="19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</a:t>
                </a:r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Line 35">
                <a:extLst>
                  <a:ext uri="{FF2B5EF4-FFF2-40B4-BE49-F238E27FC236}">
                    <a16:creationId xmlns:a16="http://schemas.microsoft.com/office/drawing/2014/main" id="{87992D6B-B2A6-4A23-9F8F-42CBEA2F2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9" y="2795"/>
                <a:ext cx="1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39" name="Group 33">
              <a:extLst>
                <a:ext uri="{FF2B5EF4-FFF2-40B4-BE49-F238E27FC236}">
                  <a16:creationId xmlns:a16="http://schemas.microsoft.com/office/drawing/2014/main" id="{C9E1353C-A887-410F-ADB7-3B74C0032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1135" y="1699245"/>
              <a:ext cx="600494" cy="1020769"/>
              <a:chOff x="1295" y="2503"/>
              <a:chExt cx="300" cy="643"/>
            </a:xfrm>
          </p:grpSpPr>
          <p:sp>
            <p:nvSpPr>
              <p:cNvPr id="40" name="Text Box 87">
                <a:extLst>
                  <a:ext uri="{FF2B5EF4-FFF2-40B4-BE49-F238E27FC236}">
                    <a16:creationId xmlns:a16="http://schemas.microsoft.com/office/drawing/2014/main" id="{E5433F13-6F3C-46FF-8673-182BFF2226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" y="2503"/>
                <a:ext cx="2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altLang="en-US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13</a:t>
                </a:r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55A48949-E0C9-4E05-8E61-528F50FF7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0" y="2739"/>
                <a:ext cx="29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</a:pPr>
                <a:r>
                  <a:rPr lang="ar-BH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16</a:t>
                </a:r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Line 35">
                <a:extLst>
                  <a:ext uri="{FF2B5EF4-FFF2-40B4-BE49-F238E27FC236}">
                    <a16:creationId xmlns:a16="http://schemas.microsoft.com/office/drawing/2014/main" id="{E759CA8B-8D2D-47F8-B2F1-278B5CDF0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9" y="2795"/>
                <a:ext cx="1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 rtl="1"/>
                <a:endParaRPr lang="en-US" sz="36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7523A-C505-448D-9331-E11F420BB1F7}"/>
              </a:ext>
            </a:extLst>
          </p:cNvPr>
          <p:cNvGrpSpPr/>
          <p:nvPr/>
        </p:nvGrpSpPr>
        <p:grpSpPr>
          <a:xfrm>
            <a:off x="4516995" y="2755691"/>
            <a:ext cx="784206" cy="966804"/>
            <a:chOff x="4516995" y="2755691"/>
            <a:chExt cx="784206" cy="96680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B04FD15-81E3-4B10-8DB3-5B0E14FF2E0F}"/>
                </a:ext>
              </a:extLst>
            </p:cNvPr>
            <p:cNvSpPr/>
            <p:nvPr/>
          </p:nvSpPr>
          <p:spPr>
            <a:xfrm>
              <a:off x="4516995" y="2755691"/>
              <a:ext cx="7842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3200" dirty="0">
                  <a:solidFill>
                    <a:srgbClr val="0071B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+ 1</a:t>
              </a:r>
              <a:endParaRPr lang="en-US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Text Box 87">
              <a:extLst>
                <a:ext uri="{FF2B5EF4-FFF2-40B4-BE49-F238E27FC236}">
                  <a16:creationId xmlns:a16="http://schemas.microsoft.com/office/drawing/2014/main" id="{F7DB61B6-D355-4A42-B142-30EB4CC76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311" y="3076378"/>
              <a:ext cx="396326" cy="646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0" name="Line 35">
              <a:extLst>
                <a:ext uri="{FF2B5EF4-FFF2-40B4-BE49-F238E27FC236}">
                  <a16:creationId xmlns:a16="http://schemas.microsoft.com/office/drawing/2014/main" id="{69A64053-5EEB-46AE-B3E6-B50B79B7ED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3364" y="3165279"/>
              <a:ext cx="316260" cy="0"/>
            </a:xfrm>
            <a:prstGeom prst="line">
              <a:avLst/>
            </a:prstGeom>
            <a:noFill/>
            <a:ln w="19050">
              <a:solidFill>
                <a:srgbClr val="0071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851F36-726D-402B-864F-78526F47AC73}"/>
              </a:ext>
            </a:extLst>
          </p:cNvPr>
          <p:cNvGrpSpPr/>
          <p:nvPr/>
        </p:nvGrpSpPr>
        <p:grpSpPr>
          <a:xfrm>
            <a:off x="3603731" y="2764273"/>
            <a:ext cx="784206" cy="952092"/>
            <a:chOff x="3603731" y="2764273"/>
            <a:chExt cx="784206" cy="95209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65C2AB8-11F4-4339-8ACD-B4FB241278D5}"/>
                </a:ext>
              </a:extLst>
            </p:cNvPr>
            <p:cNvSpPr/>
            <p:nvPr/>
          </p:nvSpPr>
          <p:spPr>
            <a:xfrm>
              <a:off x="3603731" y="2764273"/>
              <a:ext cx="7842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3200" dirty="0">
                  <a:solidFill>
                    <a:srgbClr val="0071B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+ 1</a:t>
              </a:r>
              <a:endParaRPr lang="en-US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6" name="Text Box 87">
              <a:extLst>
                <a:ext uri="{FF2B5EF4-FFF2-40B4-BE49-F238E27FC236}">
                  <a16:creationId xmlns:a16="http://schemas.microsoft.com/office/drawing/2014/main" id="{CE96CC34-8877-42CB-8FA0-18F7C8ACB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4207" y="3070248"/>
              <a:ext cx="396326" cy="646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en-US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7" name="Line 35">
              <a:extLst>
                <a:ext uri="{FF2B5EF4-FFF2-40B4-BE49-F238E27FC236}">
                  <a16:creationId xmlns:a16="http://schemas.microsoft.com/office/drawing/2014/main" id="{55360ACD-76E2-46FA-A1E2-7908DECD7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8260" y="3159149"/>
              <a:ext cx="316260" cy="0"/>
            </a:xfrm>
            <a:prstGeom prst="line">
              <a:avLst/>
            </a:prstGeom>
            <a:noFill/>
            <a:ln w="19050">
              <a:solidFill>
                <a:srgbClr val="0071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780E89-489F-4D15-BA15-4C4D8858B188}"/>
              </a:ext>
            </a:extLst>
          </p:cNvPr>
          <p:cNvGrpSpPr/>
          <p:nvPr/>
        </p:nvGrpSpPr>
        <p:grpSpPr>
          <a:xfrm>
            <a:off x="2604408" y="2764273"/>
            <a:ext cx="784207" cy="937065"/>
            <a:chOff x="2604408" y="2764273"/>
            <a:chExt cx="784207" cy="93706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1CE87F1-4AA6-43EE-A134-C6E9DAA361BA}"/>
                </a:ext>
              </a:extLst>
            </p:cNvPr>
            <p:cNvSpPr/>
            <p:nvPr/>
          </p:nvSpPr>
          <p:spPr>
            <a:xfrm>
              <a:off x="2604409" y="2764273"/>
              <a:ext cx="7842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3200" dirty="0">
                  <a:solidFill>
                    <a:srgbClr val="0071BB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+ 1</a:t>
              </a:r>
              <a:endParaRPr lang="en-US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8" name="Text Box 87">
              <a:extLst>
                <a:ext uri="{FF2B5EF4-FFF2-40B4-BE49-F238E27FC236}">
                  <a16:creationId xmlns:a16="http://schemas.microsoft.com/office/drawing/2014/main" id="{FFA6D439-D783-4ACE-B563-43C857FA1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4408" y="3055007"/>
              <a:ext cx="6766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ar-BH" sz="3600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16</a:t>
              </a:r>
              <a:endParaRPr lang="en-US" alt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9" name="Line 35">
              <a:extLst>
                <a:ext uri="{FF2B5EF4-FFF2-40B4-BE49-F238E27FC236}">
                  <a16:creationId xmlns:a16="http://schemas.microsoft.com/office/drawing/2014/main" id="{9290E6E3-975F-45B1-B2BF-902659CA2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5392" y="3143908"/>
              <a:ext cx="316260" cy="0"/>
            </a:xfrm>
            <a:prstGeom prst="line">
              <a:avLst/>
            </a:prstGeom>
            <a:noFill/>
            <a:ln w="19050">
              <a:solidFill>
                <a:srgbClr val="0071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 rtl="1"/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96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  <p:bldP spid="45" grpId="0"/>
      <p:bldP spid="46" grpId="0" animBg="1"/>
      <p:bldP spid="47" grpId="0"/>
      <p:bldP spid="51" grpId="0"/>
      <p:bldP spid="52" grpId="0" animBg="1"/>
      <p:bldP spid="54" grpId="0" animBg="1"/>
      <p:bldP spid="66" grpId="0" animBg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7EA252F-3271-4BFA-9F8C-A6AAF34485DB}"/>
              </a:ext>
            </a:extLst>
          </p:cNvPr>
          <p:cNvCxnSpPr>
            <a:cxnSpLocks/>
          </p:cNvCxnSpPr>
          <p:nvPr/>
        </p:nvCxnSpPr>
        <p:spPr>
          <a:xfrm>
            <a:off x="6157445" y="1802658"/>
            <a:ext cx="0" cy="4005927"/>
          </a:xfrm>
          <a:prstGeom prst="line">
            <a:avLst/>
          </a:prstGeom>
          <a:ln w="381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09422E61-4645-4E91-A389-2876D0938E29}"/>
              </a:ext>
            </a:extLst>
          </p:cNvPr>
          <p:cNvSpPr/>
          <p:nvPr/>
        </p:nvSpPr>
        <p:spPr>
          <a:xfrm>
            <a:off x="7170865" y="1745476"/>
            <a:ext cx="4086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، 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، 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، 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 ،  ...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F3A69B-5C58-409A-9693-9D433E6EBAD3}"/>
              </a:ext>
            </a:extLst>
          </p:cNvPr>
          <p:cNvGrpSpPr/>
          <p:nvPr/>
        </p:nvGrpSpPr>
        <p:grpSpPr>
          <a:xfrm>
            <a:off x="914565" y="248907"/>
            <a:ext cx="11013767" cy="5737317"/>
            <a:chOff x="914565" y="248907"/>
            <a:chExt cx="11013767" cy="573731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ECF6300-B35D-41B4-8367-458B87E3D807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A507428-758F-4A94-9A0B-35C9E5CE40A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B348380-851B-4EF8-B7EC-CF2F65DF1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1E852FF-6DEB-44E5-80FC-8C694BB6E6B5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819E01-8718-46FC-A60F-D76EA731DBCC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DAE489C-E4C4-4744-89F7-789CFC2E324B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Text Box 42">
                <a:extLst>
                  <a:ext uri="{FF2B5EF4-FFF2-40B4-BE49-F238E27FC236}">
                    <a16:creationId xmlns:a16="http://schemas.microsoft.com/office/drawing/2014/main" id="{B9F0DD99-1EB8-4E03-82DA-F609220F9B74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0CD7679-5F0B-4A5E-83C9-F78ED7589F09}"/>
              </a:ext>
            </a:extLst>
          </p:cNvPr>
          <p:cNvSpPr/>
          <p:nvPr/>
        </p:nvSpPr>
        <p:spPr>
          <a:xfrm>
            <a:off x="1837799" y="1730502"/>
            <a:ext cx="4086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29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...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D36EA56-B8E9-463B-B370-326F95D9FAB5}"/>
              </a:ext>
            </a:extLst>
          </p:cNvPr>
          <p:cNvSpPr/>
          <p:nvPr/>
        </p:nvSpPr>
        <p:spPr>
          <a:xfrm>
            <a:off x="586258" y="535459"/>
            <a:ext cx="914036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حدد إذا كانت كل متتابعة فيما يأتي </a:t>
            </a:r>
            <a:r>
              <a:rPr lang="ar-SA" alt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حسابية أم لا 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altLang="en-US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وفس</a:t>
            </a:r>
            <a:r>
              <a:rPr lang="ar-BH" altLang="en-US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altLang="en-US" sz="40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إجابتك </a:t>
            </a:r>
            <a:endParaRPr lang="en-US" altLang="en-US" sz="40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6D9AFF71-E119-40EE-82F7-72809E9F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191" y="3974031"/>
            <a:ext cx="4741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المتتابعة </a:t>
            </a:r>
            <a:r>
              <a:rPr lang="ar-SA" altLang="en-US" dirty="0">
                <a:solidFill>
                  <a:srgbClr val="FF0000"/>
                </a:solidFill>
              </a:rPr>
              <a:t>حسابية</a:t>
            </a:r>
            <a:r>
              <a:rPr lang="ar-BH" altLang="en-US" dirty="0">
                <a:solidFill>
                  <a:srgbClr val="FF0000"/>
                </a:solidFill>
              </a:rPr>
              <a:t> </a:t>
            </a:r>
          </a:p>
          <a:p>
            <a:r>
              <a:rPr lang="ar-BH" altLang="en-US" dirty="0"/>
              <a:t>لأن </a:t>
            </a:r>
            <a:r>
              <a:rPr lang="ar-SA" altLang="en-US" dirty="0">
                <a:solidFill>
                  <a:srgbClr val="0071BB"/>
                </a:solidFill>
              </a:rPr>
              <a:t>الفرق</a:t>
            </a:r>
            <a:r>
              <a:rPr lang="ar-SA" altLang="en-US" dirty="0"/>
              <a:t> بين كل حد والذي يليه </a:t>
            </a:r>
            <a:r>
              <a:rPr lang="ar-SA" altLang="en-US" dirty="0">
                <a:solidFill>
                  <a:srgbClr val="0071BB"/>
                </a:solidFill>
              </a:rPr>
              <a:t>ثابت</a:t>
            </a:r>
            <a:r>
              <a:rPr lang="ar-BH" altLang="en-US" dirty="0">
                <a:solidFill>
                  <a:srgbClr val="0071BB"/>
                </a:solidFill>
              </a:rPr>
              <a:t>ً</a:t>
            </a:r>
            <a:r>
              <a:rPr lang="ar-SA" altLang="en-US" dirty="0">
                <a:solidFill>
                  <a:srgbClr val="0071BB"/>
                </a:solidFill>
              </a:rPr>
              <a:t>ا</a:t>
            </a:r>
            <a:r>
              <a:rPr lang="ar-BH" altLang="en-US" dirty="0">
                <a:solidFill>
                  <a:srgbClr val="0071BB"/>
                </a:solidFill>
              </a:rPr>
              <a:t> </a:t>
            </a:r>
            <a:r>
              <a:rPr lang="ar-BH" altLang="en-US" dirty="0"/>
              <a:t>ويساوي</a:t>
            </a:r>
            <a:r>
              <a:rPr lang="ar-BH" altLang="en-US" dirty="0">
                <a:solidFill>
                  <a:srgbClr val="0071BB"/>
                </a:solidFill>
              </a:rPr>
              <a:t> -8</a:t>
            </a:r>
            <a:endParaRPr lang="en-US" altLang="en-US" dirty="0">
              <a:solidFill>
                <a:srgbClr val="0071BB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CB4C212F-64D2-4475-833D-4E2648896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543" y="4010384"/>
            <a:ext cx="4741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المتتابعة </a:t>
            </a:r>
            <a:r>
              <a:rPr lang="ar-BH" altLang="en-US" dirty="0">
                <a:solidFill>
                  <a:srgbClr val="FF0000"/>
                </a:solidFill>
              </a:rPr>
              <a:t>ليست</a:t>
            </a:r>
            <a:r>
              <a:rPr lang="ar-BH" altLang="en-US" dirty="0"/>
              <a:t> </a:t>
            </a:r>
            <a:r>
              <a:rPr lang="ar-SA" altLang="en-US" dirty="0">
                <a:solidFill>
                  <a:srgbClr val="FF0000"/>
                </a:solidFill>
              </a:rPr>
              <a:t>حسابية</a:t>
            </a:r>
            <a:r>
              <a:rPr lang="ar-BH" altLang="en-US" dirty="0">
                <a:solidFill>
                  <a:srgbClr val="FF0000"/>
                </a:solidFill>
              </a:rPr>
              <a:t> </a:t>
            </a:r>
          </a:p>
          <a:p>
            <a:r>
              <a:rPr lang="ar-BH" altLang="en-US" dirty="0"/>
              <a:t>لأن </a:t>
            </a:r>
            <a:r>
              <a:rPr lang="ar-SA" altLang="en-US" dirty="0">
                <a:solidFill>
                  <a:srgbClr val="0071BB"/>
                </a:solidFill>
              </a:rPr>
              <a:t>الفرق</a:t>
            </a:r>
            <a:r>
              <a:rPr lang="ar-SA" altLang="en-US" dirty="0"/>
              <a:t> بين كل حد والذي يليه </a:t>
            </a:r>
            <a:r>
              <a:rPr lang="ar-BH" altLang="en-US" dirty="0"/>
              <a:t>ليس </a:t>
            </a:r>
            <a:r>
              <a:rPr lang="ar-SA" altLang="en-US" dirty="0">
                <a:solidFill>
                  <a:srgbClr val="0071BB"/>
                </a:solidFill>
              </a:rPr>
              <a:t>ثابت</a:t>
            </a:r>
            <a:r>
              <a:rPr lang="ar-BH" altLang="en-US" dirty="0">
                <a:solidFill>
                  <a:srgbClr val="0071BB"/>
                </a:solidFill>
              </a:rPr>
              <a:t>ً</a:t>
            </a:r>
            <a:r>
              <a:rPr lang="ar-SA" altLang="en-US" dirty="0">
                <a:solidFill>
                  <a:srgbClr val="0071BB"/>
                </a:solidFill>
              </a:rPr>
              <a:t>ا</a:t>
            </a:r>
            <a:endParaRPr lang="en-US" altLang="en-US" dirty="0">
              <a:solidFill>
                <a:srgbClr val="0071BB"/>
              </a:solidFill>
            </a:endParaRPr>
          </a:p>
        </p:txBody>
      </p:sp>
      <p:sp>
        <p:nvSpPr>
          <p:cNvPr id="16" name="سداسي 3">
            <a:extLst>
              <a:ext uri="{FF2B5EF4-FFF2-40B4-BE49-F238E27FC236}">
                <a16:creationId xmlns:a16="http://schemas.microsoft.com/office/drawing/2014/main" id="{31FB3372-CD04-47DA-9619-E2154C5406D4}"/>
              </a:ext>
            </a:extLst>
          </p:cNvPr>
          <p:cNvSpPr/>
          <p:nvPr/>
        </p:nvSpPr>
        <p:spPr>
          <a:xfrm flipH="1">
            <a:off x="0" y="1499529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دقائق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9824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2B7B1468-6118-4E55-A007-928C0152044A}"/>
              </a:ext>
            </a:extLst>
          </p:cNvPr>
          <p:cNvGrpSpPr/>
          <p:nvPr/>
        </p:nvGrpSpPr>
        <p:grpSpPr>
          <a:xfrm>
            <a:off x="744319" y="261616"/>
            <a:ext cx="11014749" cy="5773960"/>
            <a:chOff x="0" y="-10130"/>
            <a:chExt cx="5471870" cy="315527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2BAE271-1AC6-4FA6-9D4D-9218A462E2AA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F131E21-2CD3-49C8-B73A-5419D34FA83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C829021-322D-4B9E-85A0-E7DDCE3E8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9303226-2D32-4426-9F93-AF11DB659A80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8" name="Text Box 39">
              <a:extLst>
                <a:ext uri="{FF2B5EF4-FFF2-40B4-BE49-F238E27FC236}">
                  <a16:creationId xmlns:a16="http://schemas.microsoft.com/office/drawing/2014/main" id="{F8C27787-0C5D-4F03-908F-5729844089C1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88280-63D3-47B1-B91B-3358004E0828}"/>
              </a:ext>
            </a:extLst>
          </p:cNvPr>
          <p:cNvSpPr/>
          <p:nvPr/>
        </p:nvSpPr>
        <p:spPr>
          <a:xfrm>
            <a:off x="586258" y="535459"/>
            <a:ext cx="914036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الحدود </a:t>
            </a:r>
            <a:r>
              <a:rPr lang="ar-SA" altLang="en-US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الثلاثة التالية </a:t>
            </a:r>
            <a:r>
              <a:rPr lang="ar-SA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المتتابعة الحسابية </a:t>
            </a:r>
            <a:r>
              <a:rPr lang="ar-BH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الآتية:</a:t>
            </a:r>
            <a:endParaRPr lang="en-US" alt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7EA252F-3271-4BFA-9F8C-A6AAF34485DB}"/>
              </a:ext>
            </a:extLst>
          </p:cNvPr>
          <p:cNvCxnSpPr>
            <a:cxnSpLocks/>
          </p:cNvCxnSpPr>
          <p:nvPr/>
        </p:nvCxnSpPr>
        <p:spPr>
          <a:xfrm>
            <a:off x="6157445" y="1802658"/>
            <a:ext cx="0" cy="4005927"/>
          </a:xfrm>
          <a:prstGeom prst="line">
            <a:avLst/>
          </a:prstGeom>
          <a:ln w="38100">
            <a:solidFill>
              <a:srgbClr val="7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09422E61-4645-4E91-A389-2876D0938E29}"/>
              </a:ext>
            </a:extLst>
          </p:cNvPr>
          <p:cNvSpPr/>
          <p:nvPr/>
        </p:nvSpPr>
        <p:spPr>
          <a:xfrm>
            <a:off x="7572385" y="1759711"/>
            <a:ext cx="4086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  ،  9  ،  3  ، 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 ،  ...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 Box 87">
            <a:extLst>
              <a:ext uri="{FF2B5EF4-FFF2-40B4-BE49-F238E27FC236}">
                <a16:creationId xmlns:a16="http://schemas.microsoft.com/office/drawing/2014/main" id="{2E92E73A-B5A2-46CD-AF07-F27937A9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3913164"/>
            <a:ext cx="4407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الحدود الثلاثة التالية هي</a:t>
            </a:r>
            <a:r>
              <a:rPr lang="ar-BH" altLang="en-US" dirty="0"/>
              <a:t>:</a:t>
            </a:r>
            <a:r>
              <a:rPr lang="ar-SA" altLang="en-US" dirty="0"/>
              <a:t> </a:t>
            </a:r>
            <a:endParaRPr lang="ar-BH" altLang="en-US" dirty="0"/>
          </a:p>
          <a:p>
            <a:r>
              <a:rPr lang="ar-BH" altLang="en-US" dirty="0">
                <a:solidFill>
                  <a:srgbClr val="FF0000"/>
                </a:solidFill>
              </a:rPr>
              <a:t> -</a:t>
            </a:r>
            <a:r>
              <a:rPr lang="ar-SA" altLang="en-US" dirty="0">
                <a:solidFill>
                  <a:srgbClr val="FF0000"/>
                </a:solidFill>
              </a:rPr>
              <a:t>9  </a:t>
            </a:r>
            <a:r>
              <a:rPr lang="ar-SA" altLang="en-US" dirty="0"/>
              <a:t>،</a:t>
            </a:r>
            <a:r>
              <a:rPr lang="ar-SA" altLang="en-US" dirty="0">
                <a:solidFill>
                  <a:srgbClr val="FF0000"/>
                </a:solidFill>
              </a:rPr>
              <a:t>  </a:t>
            </a:r>
            <a:r>
              <a:rPr lang="ar-BH" altLang="en-US" dirty="0">
                <a:solidFill>
                  <a:srgbClr val="FF0000"/>
                </a:solidFill>
              </a:rPr>
              <a:t>-15</a:t>
            </a:r>
            <a:r>
              <a:rPr lang="ar-SA" altLang="en-US" dirty="0"/>
              <a:t>،</a:t>
            </a:r>
            <a:r>
              <a:rPr lang="ar-SA" altLang="en-US" dirty="0">
                <a:solidFill>
                  <a:srgbClr val="FF0000"/>
                </a:solidFill>
              </a:rPr>
              <a:t>  </a:t>
            </a:r>
            <a:r>
              <a:rPr lang="ar-BH" altLang="en-US" dirty="0">
                <a:solidFill>
                  <a:srgbClr val="FF0000"/>
                </a:solidFill>
              </a:rPr>
              <a:t>-</a:t>
            </a:r>
            <a:r>
              <a:rPr lang="ar-SA" altLang="en-US" dirty="0">
                <a:solidFill>
                  <a:srgbClr val="FF0000"/>
                </a:solidFill>
              </a:rPr>
              <a:t>21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CD7679-5F0B-4A5E-83C9-F78ED7589F09}"/>
              </a:ext>
            </a:extLst>
          </p:cNvPr>
          <p:cNvSpPr/>
          <p:nvPr/>
        </p:nvSpPr>
        <p:spPr>
          <a:xfrm>
            <a:off x="1837799" y="1730502"/>
            <a:ext cx="4086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-10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-3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360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...</a:t>
            </a:r>
            <a:endParaRPr lang="en-US" altLang="en-US" sz="3600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A95FBCF4-5E30-4DFF-8D10-B8028F6889F7}"/>
              </a:ext>
            </a:extLst>
          </p:cNvPr>
          <p:cNvSpPr/>
          <p:nvPr/>
        </p:nvSpPr>
        <p:spPr>
          <a:xfrm>
            <a:off x="10849672" y="1938026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B0A897-BBDF-492C-AE28-3660CDDAE423}"/>
              </a:ext>
            </a:extLst>
          </p:cNvPr>
          <p:cNvSpPr/>
          <p:nvPr/>
        </p:nvSpPr>
        <p:spPr>
          <a:xfrm>
            <a:off x="10916066" y="2406042"/>
            <a:ext cx="55222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-6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69BA833A-C6DF-4C72-9C0C-15A59349B852}"/>
              </a:ext>
            </a:extLst>
          </p:cNvPr>
          <p:cNvSpPr/>
          <p:nvPr/>
        </p:nvSpPr>
        <p:spPr>
          <a:xfrm>
            <a:off x="10116230" y="1938026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3F208A-4C1E-4A89-BCEA-69D73E7A4EF8}"/>
              </a:ext>
            </a:extLst>
          </p:cNvPr>
          <p:cNvSpPr/>
          <p:nvPr/>
        </p:nvSpPr>
        <p:spPr>
          <a:xfrm>
            <a:off x="9884244" y="2406042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- 6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8AA742BD-87D4-48AD-AC1B-D4126BA2EFF5}"/>
              </a:ext>
            </a:extLst>
          </p:cNvPr>
          <p:cNvSpPr/>
          <p:nvPr/>
        </p:nvSpPr>
        <p:spPr>
          <a:xfrm>
            <a:off x="9414297" y="1938026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C34AABD-D7B1-4EFE-B583-44A18F193EFB}"/>
              </a:ext>
            </a:extLst>
          </p:cNvPr>
          <p:cNvSpPr/>
          <p:nvPr/>
        </p:nvSpPr>
        <p:spPr>
          <a:xfrm>
            <a:off x="9182311" y="2406042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- 6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977F3C1A-AF79-44D2-9FA0-86CD47719286}"/>
              </a:ext>
            </a:extLst>
          </p:cNvPr>
          <p:cNvSpPr/>
          <p:nvPr/>
        </p:nvSpPr>
        <p:spPr>
          <a:xfrm>
            <a:off x="8711951" y="1938026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BB79D13-CBAA-47C8-8ABE-1B59CA2983AB}"/>
              </a:ext>
            </a:extLst>
          </p:cNvPr>
          <p:cNvSpPr/>
          <p:nvPr/>
        </p:nvSpPr>
        <p:spPr>
          <a:xfrm>
            <a:off x="8479965" y="2406042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- 6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E8EEA29-3BE7-4B65-B26D-2DE224CD5141}"/>
              </a:ext>
            </a:extLst>
          </p:cNvPr>
          <p:cNvSpPr/>
          <p:nvPr/>
        </p:nvSpPr>
        <p:spPr>
          <a:xfrm>
            <a:off x="8232349" y="1707166"/>
            <a:ext cx="73033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،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BB88DB54-7CD2-4B48-A8E9-2F868B4C426F}"/>
              </a:ext>
            </a:extLst>
          </p:cNvPr>
          <p:cNvSpPr/>
          <p:nvPr/>
        </p:nvSpPr>
        <p:spPr>
          <a:xfrm>
            <a:off x="7970231" y="1938026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A30BC6D-1800-4043-AE90-014B8C6FCC93}"/>
              </a:ext>
            </a:extLst>
          </p:cNvPr>
          <p:cNvSpPr/>
          <p:nvPr/>
        </p:nvSpPr>
        <p:spPr>
          <a:xfrm>
            <a:off x="7738245" y="2406042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- 6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8B0F8A6-F504-4CD1-9829-8017FBF21CDD}"/>
              </a:ext>
            </a:extLst>
          </p:cNvPr>
          <p:cNvSpPr/>
          <p:nvPr/>
        </p:nvSpPr>
        <p:spPr>
          <a:xfrm>
            <a:off x="7490628" y="1740537"/>
            <a:ext cx="89613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 ،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6B8AB002-08AF-4E64-844D-AD45370A6E31}"/>
              </a:ext>
            </a:extLst>
          </p:cNvPr>
          <p:cNvSpPr/>
          <p:nvPr/>
        </p:nvSpPr>
        <p:spPr>
          <a:xfrm>
            <a:off x="7161438" y="1938026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A809BA-773B-43BD-9C1A-62199AEB5BE9}"/>
              </a:ext>
            </a:extLst>
          </p:cNvPr>
          <p:cNvSpPr/>
          <p:nvPr/>
        </p:nvSpPr>
        <p:spPr>
          <a:xfrm>
            <a:off x="6929452" y="2406042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- 6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481CF12-7063-401A-B7FC-26B2F72F813D}"/>
              </a:ext>
            </a:extLst>
          </p:cNvPr>
          <p:cNvSpPr/>
          <p:nvPr/>
        </p:nvSpPr>
        <p:spPr>
          <a:xfrm>
            <a:off x="6681836" y="1720077"/>
            <a:ext cx="73033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6A5F72F1-B47C-4CA6-B1E5-1FBD2B67C46E}"/>
              </a:ext>
            </a:extLst>
          </p:cNvPr>
          <p:cNvSpPr/>
          <p:nvPr/>
        </p:nvSpPr>
        <p:spPr>
          <a:xfrm>
            <a:off x="4847341" y="1918635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DC70477-8B56-4DB1-A2D4-14F11B21CB09}"/>
              </a:ext>
            </a:extLst>
          </p:cNvPr>
          <p:cNvSpPr/>
          <p:nvPr/>
        </p:nvSpPr>
        <p:spPr>
          <a:xfrm>
            <a:off x="4913735" y="2386651"/>
            <a:ext cx="55222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+7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CC22CD3A-A4F9-4A03-B86D-FBE6808B86FF}"/>
              </a:ext>
            </a:extLst>
          </p:cNvPr>
          <p:cNvSpPr/>
          <p:nvPr/>
        </p:nvSpPr>
        <p:spPr>
          <a:xfrm>
            <a:off x="4113899" y="1918635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22B78D6-7099-41B5-9B7C-A0A669E381B8}"/>
              </a:ext>
            </a:extLst>
          </p:cNvPr>
          <p:cNvSpPr/>
          <p:nvPr/>
        </p:nvSpPr>
        <p:spPr>
          <a:xfrm>
            <a:off x="3881913" y="2386651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+7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DA5AB189-613F-4ADA-B01E-1344C319FAA1}"/>
              </a:ext>
            </a:extLst>
          </p:cNvPr>
          <p:cNvSpPr/>
          <p:nvPr/>
        </p:nvSpPr>
        <p:spPr>
          <a:xfrm>
            <a:off x="3411966" y="1918635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0BE3C14-8C45-4AA0-B216-EFBED5D3F08E}"/>
              </a:ext>
            </a:extLst>
          </p:cNvPr>
          <p:cNvSpPr/>
          <p:nvPr/>
        </p:nvSpPr>
        <p:spPr>
          <a:xfrm>
            <a:off x="3179980" y="2386651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+7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Arc 97">
            <a:extLst>
              <a:ext uri="{FF2B5EF4-FFF2-40B4-BE49-F238E27FC236}">
                <a16:creationId xmlns:a16="http://schemas.microsoft.com/office/drawing/2014/main" id="{3185EE48-8A09-4C20-9062-4D1B45601089}"/>
              </a:ext>
            </a:extLst>
          </p:cNvPr>
          <p:cNvSpPr/>
          <p:nvPr/>
        </p:nvSpPr>
        <p:spPr>
          <a:xfrm>
            <a:off x="2709620" y="1918635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43DD257-C840-4307-A285-D23A24BF75F7}"/>
              </a:ext>
            </a:extLst>
          </p:cNvPr>
          <p:cNvSpPr/>
          <p:nvPr/>
        </p:nvSpPr>
        <p:spPr>
          <a:xfrm>
            <a:off x="2477634" y="2386651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+7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1683467-CEEA-44CA-B367-9B1D19A2B697}"/>
              </a:ext>
            </a:extLst>
          </p:cNvPr>
          <p:cNvSpPr/>
          <p:nvPr/>
        </p:nvSpPr>
        <p:spPr>
          <a:xfrm>
            <a:off x="2230018" y="1687775"/>
            <a:ext cx="73033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 ،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Arc 100">
            <a:extLst>
              <a:ext uri="{FF2B5EF4-FFF2-40B4-BE49-F238E27FC236}">
                <a16:creationId xmlns:a16="http://schemas.microsoft.com/office/drawing/2014/main" id="{CB53D069-8FCF-424F-93A9-D5E895DC7492}"/>
              </a:ext>
            </a:extLst>
          </p:cNvPr>
          <p:cNvSpPr/>
          <p:nvPr/>
        </p:nvSpPr>
        <p:spPr>
          <a:xfrm>
            <a:off x="1967900" y="1918635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F46F734-D2B2-4792-8936-DF9411B5D13C}"/>
              </a:ext>
            </a:extLst>
          </p:cNvPr>
          <p:cNvSpPr/>
          <p:nvPr/>
        </p:nvSpPr>
        <p:spPr>
          <a:xfrm>
            <a:off x="1735914" y="2386651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+7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E67447C-1418-4FEA-922C-38E6DB75B82C}"/>
              </a:ext>
            </a:extLst>
          </p:cNvPr>
          <p:cNvSpPr/>
          <p:nvPr/>
        </p:nvSpPr>
        <p:spPr>
          <a:xfrm>
            <a:off x="1488297" y="1721146"/>
            <a:ext cx="89613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 ،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Arc 103">
            <a:extLst>
              <a:ext uri="{FF2B5EF4-FFF2-40B4-BE49-F238E27FC236}">
                <a16:creationId xmlns:a16="http://schemas.microsoft.com/office/drawing/2014/main" id="{86C76960-B5E0-4049-AF1B-A455F4694842}"/>
              </a:ext>
            </a:extLst>
          </p:cNvPr>
          <p:cNvSpPr/>
          <p:nvPr/>
        </p:nvSpPr>
        <p:spPr>
          <a:xfrm>
            <a:off x="1159107" y="1918635"/>
            <a:ext cx="552220" cy="468016"/>
          </a:xfrm>
          <a:prstGeom prst="arc">
            <a:avLst>
              <a:gd name="adj1" fmla="val 926322"/>
              <a:gd name="adj2" fmla="val 9757754"/>
            </a:avLst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2866B46-A1EC-4923-A49D-63DA7EAEABEB}"/>
              </a:ext>
            </a:extLst>
          </p:cNvPr>
          <p:cNvSpPr/>
          <p:nvPr/>
        </p:nvSpPr>
        <p:spPr>
          <a:xfrm>
            <a:off x="927121" y="2386651"/>
            <a:ext cx="78420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0071BB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+7</a:t>
            </a:r>
            <a:endParaRPr lang="en-US" sz="3200" dirty="0">
              <a:solidFill>
                <a:srgbClr val="0071BB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CF81DD0-7ACC-4BD7-BF0D-CFADFEEE92BF}"/>
              </a:ext>
            </a:extLst>
          </p:cNvPr>
          <p:cNvSpPr/>
          <p:nvPr/>
        </p:nvSpPr>
        <p:spPr>
          <a:xfrm>
            <a:off x="822627" y="1720076"/>
            <a:ext cx="73033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33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2005872A-48EC-4775-BBFC-824BFCDAC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741" y="3913164"/>
            <a:ext cx="4407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spcBef>
                <a:spcPct val="50000"/>
              </a:spcBef>
              <a:defRPr sz="360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altLang="en-US" dirty="0"/>
              <a:t>الحدود الثلاثة التالية هي</a:t>
            </a:r>
            <a:r>
              <a:rPr lang="ar-BH" altLang="en-US" dirty="0"/>
              <a:t>:</a:t>
            </a:r>
            <a:r>
              <a:rPr lang="ar-SA" altLang="en-US" dirty="0"/>
              <a:t> </a:t>
            </a:r>
            <a:endParaRPr lang="ar-BH" altLang="en-US" dirty="0"/>
          </a:p>
          <a:p>
            <a:r>
              <a:rPr lang="ar-BH" altLang="en-US" dirty="0">
                <a:solidFill>
                  <a:srgbClr val="FF0000"/>
                </a:solidFill>
              </a:rPr>
              <a:t>19</a:t>
            </a:r>
            <a:r>
              <a:rPr lang="ar-SA" altLang="en-US" dirty="0">
                <a:solidFill>
                  <a:srgbClr val="FF0000"/>
                </a:solidFill>
              </a:rPr>
              <a:t>  </a:t>
            </a:r>
            <a:r>
              <a:rPr lang="ar-SA" altLang="en-US" dirty="0"/>
              <a:t>،</a:t>
            </a:r>
            <a:r>
              <a:rPr lang="ar-SA" altLang="en-US" dirty="0">
                <a:solidFill>
                  <a:srgbClr val="FF0000"/>
                </a:solidFill>
              </a:rPr>
              <a:t> </a:t>
            </a:r>
            <a:r>
              <a:rPr lang="ar-BH" altLang="en-US" dirty="0">
                <a:solidFill>
                  <a:srgbClr val="FF0000"/>
                </a:solidFill>
              </a:rPr>
              <a:t>26</a:t>
            </a:r>
            <a:r>
              <a:rPr lang="ar-SA" altLang="en-US" dirty="0"/>
              <a:t>،</a:t>
            </a:r>
            <a:r>
              <a:rPr lang="ar-SA" altLang="en-US" dirty="0">
                <a:solidFill>
                  <a:srgbClr val="FF0000"/>
                </a:solidFill>
              </a:rPr>
              <a:t> </a:t>
            </a:r>
            <a:r>
              <a:rPr lang="ar-BH" altLang="en-US" dirty="0">
                <a:solidFill>
                  <a:srgbClr val="FF0000"/>
                </a:solidFill>
              </a:rPr>
              <a:t>33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7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81" grpId="0" animBg="1"/>
      <p:bldP spid="82" grpId="0"/>
      <p:bldP spid="83" grpId="0"/>
      <p:bldP spid="84" grpId="0" animBg="1"/>
      <p:bldP spid="86" grpId="0"/>
      <p:bldP spid="87" grpId="0"/>
      <p:bldP spid="88" grpId="0" animBg="1"/>
      <p:bldP spid="89" grpId="0"/>
      <p:bldP spid="90" grpId="0"/>
      <p:bldP spid="91" grpId="0" animBg="1"/>
      <p:bldP spid="92" grpId="0"/>
      <p:bldP spid="93" grpId="0" animBg="1"/>
      <p:bldP spid="95" grpId="0"/>
      <p:bldP spid="96" grpId="0" animBg="1"/>
      <p:bldP spid="97" grpId="0"/>
      <p:bldP spid="98" grpId="0" animBg="1"/>
      <p:bldP spid="99" grpId="0"/>
      <p:bldP spid="100" grpId="0"/>
      <p:bldP spid="101" grpId="0" animBg="1"/>
      <p:bldP spid="102" grpId="0"/>
      <p:bldP spid="103" grpId="0"/>
      <p:bldP spid="104" grpId="0" animBg="1"/>
      <p:bldP spid="105" grpId="0"/>
      <p:bldP spid="106" grpId="0"/>
      <p:bldP spid="107" grpId="0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B49A4B1C-C6CA-4A72-B707-09C6BB86E042}" vid="{566247EF-EA97-4A29-8780-7631BB182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14263</TotalTime>
  <Words>1805</Words>
  <Application>Microsoft Office PowerPoint</Application>
  <PresentationFormat>Widescreen</PresentationFormat>
  <Paragraphs>363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 Unicode MS</vt:lpstr>
      <vt:lpstr>Arial</vt:lpstr>
      <vt:lpstr>Calibri</vt:lpstr>
      <vt:lpstr>Calibri Light</vt:lpstr>
      <vt:lpstr>Sakkal Majalla</vt:lpstr>
      <vt:lpstr>Times New Roman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MY LIFE</cp:lastModifiedBy>
  <cp:revision>590</cp:revision>
  <dcterms:created xsi:type="dcterms:W3CDTF">2020-03-03T05:43:55Z</dcterms:created>
  <dcterms:modified xsi:type="dcterms:W3CDTF">2020-06-18T07:31:18Z</dcterms:modified>
</cp:coreProperties>
</file>