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7" r:id="rId2"/>
    <p:sldId id="259" r:id="rId3"/>
    <p:sldId id="319" r:id="rId4"/>
    <p:sldId id="281" r:id="rId5"/>
    <p:sldId id="402" r:id="rId6"/>
    <p:sldId id="422" r:id="rId7"/>
    <p:sldId id="423" r:id="rId8"/>
    <p:sldId id="418" r:id="rId9"/>
    <p:sldId id="424" r:id="rId10"/>
    <p:sldId id="425" r:id="rId11"/>
    <p:sldId id="428" r:id="rId12"/>
    <p:sldId id="427" r:id="rId13"/>
    <p:sldId id="430" r:id="rId14"/>
    <p:sldId id="429" r:id="rId15"/>
    <p:sldId id="431" r:id="rId16"/>
    <p:sldId id="432" r:id="rId17"/>
    <p:sldId id="330" r:id="rId18"/>
    <p:sldId id="43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BC"/>
    <a:srgbClr val="EE171D"/>
    <a:srgbClr val="7F00FF"/>
    <a:srgbClr val="00A54F"/>
    <a:srgbClr val="983E97"/>
    <a:srgbClr val="0071BB"/>
    <a:srgbClr val="5B9BD5"/>
    <a:srgbClr val="000000"/>
    <a:srgbClr val="DE866C"/>
    <a:srgbClr val="066F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1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D80-2F88-4D36-A180-75F74953DB20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604C90-42FA-496E-B227-8E84EA0F6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13119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D80-2F88-4D36-A180-75F74953DB20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604C90-42FA-496E-B227-8E84EA0F6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46983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D80-2F88-4D36-A180-75F74953DB20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604C90-42FA-496E-B227-8E84EA0F6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93416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D80-2F88-4D36-A180-75F74953DB20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604C90-42FA-496E-B227-8E84EA0F6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05078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D80-2F88-4D36-A180-75F74953DB20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604C90-42FA-496E-B227-8E84EA0F6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926309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D80-2F88-4D36-A180-75F74953DB20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604C90-42FA-496E-B227-8E84EA0F6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93746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D80-2F88-4D36-A180-75F74953DB20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604C90-42FA-496E-B227-8E84EA0F6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137852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D80-2F88-4D36-A180-75F74953DB20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604C90-42FA-496E-B227-8E84EA0F6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30191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D80-2F88-4D36-A180-75F74953DB20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604C90-42FA-496E-B227-8E84EA0F6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572925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D80-2F88-4D36-A180-75F74953DB20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604C90-42FA-496E-B227-8E84EA0F6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144353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D80-2F88-4D36-A180-75F74953DB20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604C90-42FA-496E-B227-8E84EA0F6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8637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49D80-2F88-4D36-A180-75F74953DB20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04C90-42FA-496E-B227-8E84EA0F6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296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790178-84E1-4C30-947C-219519E53224}"/>
              </a:ext>
            </a:extLst>
          </p:cNvPr>
          <p:cNvSpPr/>
          <p:nvPr/>
        </p:nvSpPr>
        <p:spPr>
          <a:xfrm>
            <a:off x="509588" y="2136338"/>
            <a:ext cx="11172825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BH" sz="5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رياضيات الصف الثالث الإعدادي – الجزء الأول</a:t>
            </a:r>
          </a:p>
          <a:p>
            <a:pPr algn="ctr" rtl="1"/>
            <a:endParaRPr lang="ar-BH" sz="54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sz="54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BH" sz="54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sz="54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– </a:t>
            </a:r>
            <a:r>
              <a:rPr lang="ar-BH" sz="54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r>
              <a:rPr lang="ar-SA" sz="54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): </a:t>
            </a:r>
            <a:r>
              <a:rPr lang="ar-BH" sz="54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نظام مكوّن من معادلتين خطيتين بالتعويض</a:t>
            </a:r>
          </a:p>
          <a:p>
            <a:pPr algn="ctr" rtl="1"/>
            <a:r>
              <a:rPr lang="ar-BH" sz="54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صفحة (79)</a:t>
            </a:r>
            <a:endParaRPr lang="en-US" sz="54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162800" cy="118221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05469" y="6074791"/>
            <a:ext cx="10317707" cy="757451"/>
          </a:xfrm>
          <a:prstGeom prst="rect">
            <a:avLst/>
          </a:prstGeom>
          <a:gradFill flip="none" rotWithShape="1">
            <a:gsLst>
              <a:gs pos="15000">
                <a:srgbClr val="F7F7F7"/>
              </a:gs>
              <a:gs pos="81000">
                <a:srgbClr val="F8F8F8"/>
              </a:gs>
              <a:gs pos="100000">
                <a:srgbClr val="EFEFEF"/>
              </a:gs>
              <a:gs pos="0">
                <a:srgbClr val="DBDBDB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701668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CBDB486-F774-400E-8076-4E1FF3E9F43D}"/>
              </a:ext>
            </a:extLst>
          </p:cNvPr>
          <p:cNvGrpSpPr/>
          <p:nvPr/>
        </p:nvGrpSpPr>
        <p:grpSpPr>
          <a:xfrm>
            <a:off x="744319" y="261616"/>
            <a:ext cx="11014749" cy="5773960"/>
            <a:chOff x="0" y="-10130"/>
            <a:chExt cx="5471870" cy="315527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01939BF-9715-4608-92BD-F6402F35B1B9}"/>
                </a:ext>
              </a:extLst>
            </p:cNvPr>
            <p:cNvGrpSpPr/>
            <p:nvPr/>
          </p:nvGrpSpPr>
          <p:grpSpPr>
            <a:xfrm>
              <a:off x="0" y="50334"/>
              <a:ext cx="5471870" cy="3094807"/>
              <a:chOff x="0" y="0"/>
              <a:chExt cx="5471870" cy="3094807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7899E1E3-79FE-40A4-ACAC-19A82A7DC79B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6">
                        <a:lumMod val="20000"/>
                        <a:lumOff val="80000"/>
                        <a:alpha val="80000"/>
                      </a:schemeClr>
                    </a:gs>
                    <a:gs pos="0">
                      <a:srgbClr val="92D050"/>
                    </a:gs>
                    <a:gs pos="71681">
                      <a:schemeClr val="accent6">
                        <a:lumMod val="20000"/>
                        <a:lumOff val="80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alpha val="85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E93C2FA5-1DA4-4470-9118-09203E4742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870" y="395504"/>
                <a:ext cx="0" cy="2699303"/>
              </a:xfrm>
              <a:prstGeom prst="line">
                <a:avLst/>
              </a:prstGeom>
              <a:ln w="38100">
                <a:gradFill>
                  <a:gsLst>
                    <a:gs pos="0">
                      <a:srgbClr val="92D050"/>
                    </a:gs>
                    <a:gs pos="74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E34F1D33-C2E5-4A9C-8317-C097B3097155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4" name="Text Box 39">
              <a:extLst>
                <a:ext uri="{FF2B5EF4-FFF2-40B4-BE49-F238E27FC236}">
                  <a16:creationId xmlns:a16="http://schemas.microsoft.com/office/drawing/2014/main" id="{63860AFC-9F61-4C50-A57C-70BAF2792CE9}"/>
                </a:ext>
              </a:extLst>
            </p:cNvPr>
            <p:cNvSpPr txBox="1"/>
            <p:nvPr/>
          </p:nvSpPr>
          <p:spPr>
            <a:xfrm>
              <a:off x="4476179" y="-10130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مثال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p:sp>
        <p:nvSpPr>
          <p:cNvPr id="81" name="Rectangle 80">
            <a:extLst>
              <a:ext uri="{FF2B5EF4-FFF2-40B4-BE49-F238E27FC236}">
                <a16:creationId xmlns:a16="http://schemas.microsoft.com/office/drawing/2014/main" id="{4B27DAB3-F763-41CF-A34B-8597335925E1}"/>
              </a:ext>
            </a:extLst>
          </p:cNvPr>
          <p:cNvSpPr/>
          <p:nvPr/>
        </p:nvSpPr>
        <p:spPr>
          <a:xfrm>
            <a:off x="8086983" y="5019142"/>
            <a:ext cx="28994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4س – 65 + 15س</a:t>
            </a:r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11</a:t>
            </a:r>
            <a:endParaRPr lang="en-US" alt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5B2DB6BB-4E86-4C2F-A9DB-C625B2C00D65}"/>
              </a:ext>
            </a:extLst>
          </p:cNvPr>
          <p:cNvSpPr/>
          <p:nvPr/>
        </p:nvSpPr>
        <p:spPr>
          <a:xfrm>
            <a:off x="7238050" y="4449196"/>
            <a:ext cx="34341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4س   + 5                          </a:t>
            </a:r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11</a:t>
            </a:r>
            <a:endParaRPr lang="en-US" alt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3C32883-7437-4E72-9A6F-7BFE8B64A45C}"/>
              </a:ext>
            </a:extLst>
          </p:cNvPr>
          <p:cNvSpPr/>
          <p:nvPr/>
        </p:nvSpPr>
        <p:spPr>
          <a:xfrm>
            <a:off x="4814763" y="535459"/>
            <a:ext cx="4911855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استعمل </a:t>
            </a:r>
            <a:r>
              <a:rPr lang="ar-SA" altLang="en-US" sz="3600" dirty="0"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التعويض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لحل النظام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الآتي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4" name="Text Box 87">
            <a:extLst>
              <a:ext uri="{FF2B5EF4-FFF2-40B4-BE49-F238E27FC236}">
                <a16:creationId xmlns:a16="http://schemas.microsoft.com/office/drawing/2014/main" id="{1F97A263-877D-4CE7-B833-DF5A38BFC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5871" y="400013"/>
            <a:ext cx="2458893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altLang="en-US" dirty="0">
                <a:solidFill>
                  <a:srgbClr val="FF0000"/>
                </a:solidFill>
              </a:rPr>
              <a:t>4س</a:t>
            </a:r>
            <a:r>
              <a:rPr lang="ar-SA" altLang="en-US" dirty="0">
                <a:solidFill>
                  <a:srgbClr val="FF0000"/>
                </a:solidFill>
              </a:rPr>
              <a:t> </a:t>
            </a:r>
            <a:r>
              <a:rPr lang="ar-BH" altLang="en-US" dirty="0">
                <a:solidFill>
                  <a:srgbClr val="FF0000"/>
                </a:solidFill>
              </a:rPr>
              <a:t>+</a:t>
            </a:r>
            <a:r>
              <a:rPr lang="ar-SA" altLang="en-US" dirty="0">
                <a:solidFill>
                  <a:srgbClr val="FF0000"/>
                </a:solidFill>
              </a:rPr>
              <a:t> </a:t>
            </a:r>
            <a:r>
              <a:rPr lang="ar-BH" altLang="en-US" dirty="0">
                <a:solidFill>
                  <a:srgbClr val="FF0000"/>
                </a:solidFill>
              </a:rPr>
              <a:t>5 ص = 11 </a:t>
            </a:r>
            <a:endParaRPr lang="en-US" altLang="en-US" dirty="0">
              <a:solidFill>
                <a:srgbClr val="FF0000"/>
              </a:solidFill>
            </a:endParaRPr>
          </a:p>
          <a:p>
            <a:r>
              <a:rPr lang="ar-BH" altLang="en-US" dirty="0">
                <a:solidFill>
                  <a:srgbClr val="0072BC"/>
                </a:solidFill>
              </a:rPr>
              <a:t>ص – 3س = -13</a:t>
            </a:r>
            <a:endParaRPr lang="en-US" altLang="en-US" dirty="0">
              <a:solidFill>
                <a:srgbClr val="0072BC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A3A82D5-475E-4501-98AA-B5B06A063186}"/>
              </a:ext>
            </a:extLst>
          </p:cNvPr>
          <p:cNvCxnSpPr>
            <a:cxnSpLocks/>
          </p:cNvCxnSpPr>
          <p:nvPr/>
        </p:nvCxnSpPr>
        <p:spPr>
          <a:xfrm flipH="1">
            <a:off x="1333042" y="744893"/>
            <a:ext cx="1022829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35F3993-B912-4546-AA21-B47DC5A7ADB5}"/>
              </a:ext>
            </a:extLst>
          </p:cNvPr>
          <p:cNvCxnSpPr/>
          <p:nvPr/>
        </p:nvCxnSpPr>
        <p:spPr>
          <a:xfrm flipH="1">
            <a:off x="1164682" y="1273702"/>
            <a:ext cx="1255923" cy="0"/>
          </a:xfrm>
          <a:prstGeom prst="line">
            <a:avLst/>
          </a:prstGeom>
          <a:ln w="19050">
            <a:solidFill>
              <a:srgbClr val="0072B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87">
            <a:extLst>
              <a:ext uri="{FF2B5EF4-FFF2-40B4-BE49-F238E27FC236}">
                <a16:creationId xmlns:a16="http://schemas.microsoft.com/office/drawing/2014/main" id="{A83CBB7D-F408-4946-A2AD-669CCEAB3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892" y="400013"/>
            <a:ext cx="1028978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altLang="en-US" dirty="0">
                <a:solidFill>
                  <a:srgbClr val="FF0000"/>
                </a:solidFill>
              </a:rPr>
              <a:t>   (1)</a:t>
            </a:r>
            <a:endParaRPr lang="en-US" altLang="en-US" dirty="0">
              <a:solidFill>
                <a:srgbClr val="FF0000"/>
              </a:solidFill>
            </a:endParaRPr>
          </a:p>
          <a:p>
            <a:r>
              <a:rPr lang="ar-BH" altLang="en-US" dirty="0">
                <a:solidFill>
                  <a:srgbClr val="0072BC"/>
                </a:solidFill>
              </a:rPr>
              <a:t>     (2)</a:t>
            </a:r>
            <a:endParaRPr lang="en-US" altLang="en-US" dirty="0">
              <a:solidFill>
                <a:srgbClr val="0072BC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7D62D1-6185-4A6C-9DE9-BB1C0CAB73AE}"/>
              </a:ext>
            </a:extLst>
          </p:cNvPr>
          <p:cNvSpPr/>
          <p:nvPr/>
        </p:nvSpPr>
        <p:spPr>
          <a:xfrm>
            <a:off x="1734277" y="1607730"/>
            <a:ext cx="100143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altLang="en-US" sz="3200" dirty="0"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الخطوة 1: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ن</a:t>
            </a:r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كتب 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</a:t>
            </a:r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حدى المعادلتين على الصورة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altLang="en-US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 = أ س + جـ  </a:t>
            </a:r>
            <a:r>
              <a:rPr lang="ar-BH" altLang="en-US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</a:t>
            </a:r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أو       </a:t>
            </a:r>
            <a:r>
              <a:rPr lang="ar-SA" altLang="en-US" sz="3200" dirty="0">
                <a:solidFill>
                  <a:srgbClr val="0072B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 = ب ص + جـ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45670D4-D8BE-4B9E-8794-0F3252BD222F}"/>
              </a:ext>
            </a:extLst>
          </p:cNvPr>
          <p:cNvSpPr/>
          <p:nvPr/>
        </p:nvSpPr>
        <p:spPr>
          <a:xfrm>
            <a:off x="5703196" y="1532435"/>
            <a:ext cx="59931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نكتب </a:t>
            </a:r>
            <a:r>
              <a:rPr lang="ar-SA" altLang="en-US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المعادل</a:t>
            </a:r>
            <a:r>
              <a:rPr lang="ar-BH" altLang="en-US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 (2) </a:t>
            </a:r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على الصورة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200" dirty="0">
                <a:solidFill>
                  <a:srgbClr val="0072B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SA" altLang="en-US" sz="3200" dirty="0">
                <a:solidFill>
                  <a:srgbClr val="0072B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= </a:t>
            </a:r>
            <a:r>
              <a:rPr lang="ar-BH" altLang="en-US" sz="3200" dirty="0">
                <a:solidFill>
                  <a:srgbClr val="0072B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</a:t>
            </a:r>
            <a:r>
              <a:rPr lang="ar-SA" altLang="en-US" sz="3200" dirty="0">
                <a:solidFill>
                  <a:srgbClr val="0072B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200" dirty="0">
                <a:solidFill>
                  <a:srgbClr val="0072B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</a:t>
            </a:r>
            <a:r>
              <a:rPr lang="ar-SA" altLang="en-US" sz="3200" dirty="0">
                <a:solidFill>
                  <a:srgbClr val="0072B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+ جـ </a:t>
            </a:r>
            <a:endParaRPr lang="en-US" sz="3200" dirty="0">
              <a:solidFill>
                <a:srgbClr val="0072BC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D10B995-9D30-426D-947A-18C659A30817}"/>
              </a:ext>
            </a:extLst>
          </p:cNvPr>
          <p:cNvSpPr/>
          <p:nvPr/>
        </p:nvSpPr>
        <p:spPr>
          <a:xfrm>
            <a:off x="9082379" y="2033154"/>
            <a:ext cx="239435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ص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3س = -13</a:t>
            </a:r>
            <a:r>
              <a:rPr lang="ar-BH" altLang="en-US" sz="3200" dirty="0"/>
              <a:t> </a:t>
            </a:r>
            <a:endParaRPr lang="en-US" altLang="en-US" sz="320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1E053D7-612A-42D6-BFAE-2F81A409F974}"/>
              </a:ext>
            </a:extLst>
          </p:cNvPr>
          <p:cNvSpPr/>
          <p:nvPr/>
        </p:nvSpPr>
        <p:spPr>
          <a:xfrm>
            <a:off x="7876903" y="2152464"/>
            <a:ext cx="1308047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24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المعادلة (2)</a:t>
            </a:r>
            <a:endParaRPr lang="en-US" sz="24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4C5CB73-A03E-4656-9B83-5B0221D38E9A}"/>
              </a:ext>
            </a:extLst>
          </p:cNvPr>
          <p:cNvSpPr/>
          <p:nvPr/>
        </p:nvSpPr>
        <p:spPr>
          <a:xfrm>
            <a:off x="8153284" y="2663431"/>
            <a:ext cx="3559955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ص</a:t>
            </a:r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3س</a:t>
            </a:r>
            <a:r>
              <a:rPr lang="ar-BH" altLang="en-US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+ 3س 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-13 </a:t>
            </a:r>
            <a:r>
              <a:rPr lang="ar-BH" altLang="en-US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+3س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7F3EF31-181B-448D-B328-B9985D46FCD4}"/>
              </a:ext>
            </a:extLst>
          </p:cNvPr>
          <p:cNvSpPr/>
          <p:nvPr/>
        </p:nvSpPr>
        <p:spPr>
          <a:xfrm>
            <a:off x="5632733" y="2725980"/>
            <a:ext cx="2346495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24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بإضافة </a:t>
            </a:r>
            <a:r>
              <a:rPr lang="ar-BH" sz="2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3س</a:t>
            </a:r>
            <a:r>
              <a:rPr lang="ar-BH" sz="24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إلى الطرفين</a:t>
            </a:r>
            <a:endParaRPr lang="en-US" sz="24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2EDAD38-573C-4BD4-B11B-5F26B0745D74}"/>
              </a:ext>
            </a:extLst>
          </p:cNvPr>
          <p:cNvCxnSpPr>
            <a:cxnSpLocks/>
          </p:cNvCxnSpPr>
          <p:nvPr/>
        </p:nvCxnSpPr>
        <p:spPr>
          <a:xfrm flipH="1">
            <a:off x="9731850" y="2805729"/>
            <a:ext cx="1271740" cy="319366"/>
          </a:xfrm>
          <a:prstGeom prst="line">
            <a:avLst/>
          </a:prstGeom>
          <a:ln w="12700">
            <a:solidFill>
              <a:srgbClr val="7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0F5BE74C-A4DF-4310-89B2-44A589CF1301}"/>
              </a:ext>
            </a:extLst>
          </p:cNvPr>
          <p:cNvSpPr/>
          <p:nvPr/>
        </p:nvSpPr>
        <p:spPr>
          <a:xfrm>
            <a:off x="9019687" y="3232152"/>
            <a:ext cx="2488750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ص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</a:t>
            </a:r>
            <a:r>
              <a:rPr lang="ar-BH" altLang="en-US" sz="3600" dirty="0">
                <a:solidFill>
                  <a:schemeClr val="bg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-13 + 3س</a:t>
            </a:r>
            <a:r>
              <a:rPr lang="ar-BH" altLang="en-US" sz="3200" dirty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en-US" altLang="en-US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FE3865F7-4EBC-462D-BA60-AF313E7DB277}"/>
              </a:ext>
            </a:extLst>
          </p:cNvPr>
          <p:cNvSpPr/>
          <p:nvPr/>
        </p:nvSpPr>
        <p:spPr>
          <a:xfrm>
            <a:off x="7839090" y="3351980"/>
            <a:ext cx="1308047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24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بالتبّسيط</a:t>
            </a:r>
            <a:endParaRPr lang="en-US" sz="24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079B7FB0-7686-428E-A54B-A0EE3A8FDB9F}"/>
              </a:ext>
            </a:extLst>
          </p:cNvPr>
          <p:cNvSpPr/>
          <p:nvPr/>
        </p:nvSpPr>
        <p:spPr>
          <a:xfrm>
            <a:off x="5284124" y="3842103"/>
            <a:ext cx="64749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altLang="en-US" sz="3200" dirty="0"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الخطوة 2: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نعوّض </a:t>
            </a:r>
            <a:r>
              <a:rPr lang="ar-BH" altLang="en-US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-13 + 3س 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بدلًا من 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في </a:t>
            </a:r>
            <a:r>
              <a:rPr lang="ar-BH" sz="3200" dirty="0">
                <a:solidFill>
                  <a:srgbClr val="0072B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المعادلة (1)</a:t>
            </a:r>
            <a:endParaRPr lang="en-US" sz="3200" dirty="0">
              <a:solidFill>
                <a:srgbClr val="0072B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2CBB8514-5E1B-4121-8A99-1CCBB713DBC3}"/>
              </a:ext>
            </a:extLst>
          </p:cNvPr>
          <p:cNvSpPr/>
          <p:nvPr/>
        </p:nvSpPr>
        <p:spPr>
          <a:xfrm>
            <a:off x="8501527" y="4424786"/>
            <a:ext cx="9699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ص </a:t>
            </a:r>
            <a:endParaRPr lang="en-US" alt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B97F7168-EF36-452B-9DF0-E48451E08262}"/>
              </a:ext>
            </a:extLst>
          </p:cNvPr>
          <p:cNvSpPr/>
          <p:nvPr/>
        </p:nvSpPr>
        <p:spPr>
          <a:xfrm>
            <a:off x="9032670" y="3250306"/>
            <a:ext cx="1740405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-13 + 3س</a:t>
            </a:r>
            <a:endParaRPr lang="en-US" altLang="en-US" sz="3600" dirty="0">
              <a:solidFill>
                <a:srgbClr val="0072B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1E0EF2E-C515-4661-B943-C377BED0FE1A}"/>
              </a:ext>
            </a:extLst>
          </p:cNvPr>
          <p:cNvSpPr/>
          <p:nvPr/>
        </p:nvSpPr>
        <p:spPr>
          <a:xfrm>
            <a:off x="8178082" y="5539949"/>
            <a:ext cx="23303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-65</a:t>
            </a:r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+ 19س </a:t>
            </a:r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11</a:t>
            </a:r>
            <a:endParaRPr lang="en-US" alt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B938BE4-1FEF-4079-B17B-308977407A98}"/>
              </a:ext>
            </a:extLst>
          </p:cNvPr>
          <p:cNvSpPr/>
          <p:nvPr/>
        </p:nvSpPr>
        <p:spPr>
          <a:xfrm>
            <a:off x="5876651" y="4500907"/>
            <a:ext cx="1255923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24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المعادلة (1)</a:t>
            </a:r>
            <a:endParaRPr lang="en-US" sz="24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1EA4070-F27D-4151-840C-66D9A309EE61}"/>
              </a:ext>
            </a:extLst>
          </p:cNvPr>
          <p:cNvSpPr/>
          <p:nvPr/>
        </p:nvSpPr>
        <p:spPr>
          <a:xfrm>
            <a:off x="7121435" y="5549491"/>
            <a:ext cx="1256299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24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بالتبّسيط</a:t>
            </a:r>
            <a:endParaRPr lang="en-US" sz="24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552F7FEC-B0C7-4239-AC54-A3D739792387}"/>
              </a:ext>
            </a:extLst>
          </p:cNvPr>
          <p:cNvGrpSpPr/>
          <p:nvPr/>
        </p:nvGrpSpPr>
        <p:grpSpPr>
          <a:xfrm>
            <a:off x="7947353" y="4401842"/>
            <a:ext cx="1549167" cy="703890"/>
            <a:chOff x="6630551" y="1222862"/>
            <a:chExt cx="1617089" cy="830900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F133C4BF-19B1-4295-BBE9-D25D8DC0D58D}"/>
                </a:ext>
              </a:extLst>
            </p:cNvPr>
            <p:cNvSpPr/>
            <p:nvPr/>
          </p:nvSpPr>
          <p:spPr>
            <a:xfrm>
              <a:off x="7732252" y="1316406"/>
              <a:ext cx="468917" cy="64633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r" rtl="1"/>
              <a:endParaRPr 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79" name="Arc 78">
              <a:extLst>
                <a:ext uri="{FF2B5EF4-FFF2-40B4-BE49-F238E27FC236}">
                  <a16:creationId xmlns:a16="http://schemas.microsoft.com/office/drawing/2014/main" id="{CDA94DC6-D807-4A4A-870B-0008F90528CD}"/>
                </a:ext>
              </a:extLst>
            </p:cNvPr>
            <p:cNvSpPr/>
            <p:nvPr/>
          </p:nvSpPr>
          <p:spPr>
            <a:xfrm>
              <a:off x="7549196" y="1231642"/>
              <a:ext cx="698444" cy="822120"/>
            </a:xfrm>
            <a:prstGeom prst="arc">
              <a:avLst>
                <a:gd name="adj1" fmla="val 19097211"/>
                <a:gd name="adj2" fmla="val 2672775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Arc 79">
              <a:extLst>
                <a:ext uri="{FF2B5EF4-FFF2-40B4-BE49-F238E27FC236}">
                  <a16:creationId xmlns:a16="http://schemas.microsoft.com/office/drawing/2014/main" id="{2CBFAD4E-ABBD-4654-A68E-684E194CF74C}"/>
                </a:ext>
              </a:extLst>
            </p:cNvPr>
            <p:cNvSpPr/>
            <p:nvPr/>
          </p:nvSpPr>
          <p:spPr>
            <a:xfrm flipH="1">
              <a:off x="6630551" y="1222862"/>
              <a:ext cx="698444" cy="822120"/>
            </a:xfrm>
            <a:prstGeom prst="arc">
              <a:avLst>
                <a:gd name="adj1" fmla="val 18890101"/>
                <a:gd name="adj2" fmla="val 2857293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id="{8F0F7731-5C57-4E6C-85C8-260CC5AC9261}"/>
              </a:ext>
            </a:extLst>
          </p:cNvPr>
          <p:cNvSpPr/>
          <p:nvPr/>
        </p:nvSpPr>
        <p:spPr>
          <a:xfrm>
            <a:off x="6574116" y="5080695"/>
            <a:ext cx="1512867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24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خاصية التوزيع</a:t>
            </a:r>
            <a:endParaRPr lang="en-US" sz="24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D2AD30CF-C1D5-49F2-984D-AB58C7E9C7A5}"/>
              </a:ext>
            </a:extLst>
          </p:cNvPr>
          <p:cNvGrpSpPr/>
          <p:nvPr/>
        </p:nvGrpSpPr>
        <p:grpSpPr>
          <a:xfrm flipH="1">
            <a:off x="8566284" y="4209337"/>
            <a:ext cx="1005564" cy="646330"/>
            <a:chOff x="8972802" y="2826529"/>
            <a:chExt cx="835462" cy="646330"/>
          </a:xfrm>
        </p:grpSpPr>
        <p:sp>
          <p:nvSpPr>
            <p:cNvPr id="84" name="Arc 83">
              <a:extLst>
                <a:ext uri="{FF2B5EF4-FFF2-40B4-BE49-F238E27FC236}">
                  <a16:creationId xmlns:a16="http://schemas.microsoft.com/office/drawing/2014/main" id="{29A28865-3FE4-4462-A5A3-631B9485D2A5}"/>
                </a:ext>
              </a:extLst>
            </p:cNvPr>
            <p:cNvSpPr/>
            <p:nvPr/>
          </p:nvSpPr>
          <p:spPr>
            <a:xfrm>
              <a:off x="8980714" y="2826529"/>
              <a:ext cx="827550" cy="646330"/>
            </a:xfrm>
            <a:prstGeom prst="arc">
              <a:avLst>
                <a:gd name="adj1" fmla="val 11061365"/>
                <a:gd name="adj2" fmla="val 21408750"/>
              </a:avLst>
            </a:prstGeom>
            <a:ln w="19050">
              <a:solidFill>
                <a:srgbClr val="FF0000"/>
              </a:solidFill>
              <a:headEnd type="none" w="med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Arc 84">
              <a:extLst>
                <a:ext uri="{FF2B5EF4-FFF2-40B4-BE49-F238E27FC236}">
                  <a16:creationId xmlns:a16="http://schemas.microsoft.com/office/drawing/2014/main" id="{32066949-C500-4723-BB87-A1B9A51025D1}"/>
                </a:ext>
              </a:extLst>
            </p:cNvPr>
            <p:cNvSpPr/>
            <p:nvPr/>
          </p:nvSpPr>
          <p:spPr>
            <a:xfrm>
              <a:off x="8972802" y="2962373"/>
              <a:ext cx="280343" cy="467505"/>
            </a:xfrm>
            <a:prstGeom prst="arc">
              <a:avLst>
                <a:gd name="adj1" fmla="val 11657244"/>
                <a:gd name="adj2" fmla="val 21408750"/>
              </a:avLst>
            </a:prstGeom>
            <a:ln w="19050">
              <a:solidFill>
                <a:srgbClr val="FF0000"/>
              </a:solidFill>
              <a:headEnd type="none" w="med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7" name="Rectangle 86">
            <a:extLst>
              <a:ext uri="{FF2B5EF4-FFF2-40B4-BE49-F238E27FC236}">
                <a16:creationId xmlns:a16="http://schemas.microsoft.com/office/drawing/2014/main" id="{EF74A88F-CCAD-402A-91FA-67D0CA9AA356}"/>
              </a:ext>
            </a:extLst>
          </p:cNvPr>
          <p:cNvSpPr/>
          <p:nvPr/>
        </p:nvSpPr>
        <p:spPr>
          <a:xfrm>
            <a:off x="7430245" y="5926453"/>
            <a:ext cx="3559955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-65</a:t>
            </a:r>
            <a:r>
              <a:rPr lang="ar-BH" altLang="en-US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+65</a:t>
            </a:r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+ 19س = 11 </a:t>
            </a:r>
            <a:r>
              <a:rPr lang="ar-BH" altLang="en-US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+65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CC832A72-2DFB-4EA4-9D07-DE9D5F2B4ED7}"/>
              </a:ext>
            </a:extLst>
          </p:cNvPr>
          <p:cNvSpPr/>
          <p:nvPr/>
        </p:nvSpPr>
        <p:spPr>
          <a:xfrm>
            <a:off x="5284124" y="5990719"/>
            <a:ext cx="2146120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24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بإضافة </a:t>
            </a:r>
            <a:r>
              <a:rPr lang="ar-BH" sz="2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65</a:t>
            </a:r>
            <a:r>
              <a:rPr lang="ar-BH" sz="24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إلى الطرفين</a:t>
            </a:r>
            <a:endParaRPr lang="en-US" sz="24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D1FFD5F2-BD24-431A-8F29-22CC721476DE}"/>
              </a:ext>
            </a:extLst>
          </p:cNvPr>
          <p:cNvCxnSpPr>
            <a:cxnSpLocks/>
          </p:cNvCxnSpPr>
          <p:nvPr/>
        </p:nvCxnSpPr>
        <p:spPr>
          <a:xfrm flipH="1">
            <a:off x="9921302" y="6061095"/>
            <a:ext cx="955312" cy="233609"/>
          </a:xfrm>
          <a:prstGeom prst="line">
            <a:avLst/>
          </a:prstGeom>
          <a:ln w="12700">
            <a:solidFill>
              <a:srgbClr val="7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7A0A8820-3459-4813-8C33-F7B106C9B218}"/>
              </a:ext>
            </a:extLst>
          </p:cNvPr>
          <p:cNvCxnSpPr>
            <a:cxnSpLocks/>
          </p:cNvCxnSpPr>
          <p:nvPr/>
        </p:nvCxnSpPr>
        <p:spPr>
          <a:xfrm>
            <a:off x="5284124" y="1744579"/>
            <a:ext cx="0" cy="4480735"/>
          </a:xfrm>
          <a:prstGeom prst="line">
            <a:avLst/>
          </a:prstGeom>
          <a:ln w="38100">
            <a:solidFill>
              <a:srgbClr val="7F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 90">
            <a:extLst>
              <a:ext uri="{FF2B5EF4-FFF2-40B4-BE49-F238E27FC236}">
                <a16:creationId xmlns:a16="http://schemas.microsoft.com/office/drawing/2014/main" id="{A6E98C83-9E73-4F2C-8175-7458F2FACB1D}"/>
              </a:ext>
            </a:extLst>
          </p:cNvPr>
          <p:cNvSpPr/>
          <p:nvPr/>
        </p:nvSpPr>
        <p:spPr>
          <a:xfrm>
            <a:off x="3164927" y="1625609"/>
            <a:ext cx="1719628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19 س</a:t>
            </a:r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76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52396DCF-57AF-474A-B48C-788F241BB359}"/>
              </a:ext>
            </a:extLst>
          </p:cNvPr>
          <p:cNvSpPr/>
          <p:nvPr/>
        </p:nvSpPr>
        <p:spPr>
          <a:xfrm>
            <a:off x="1754360" y="1715277"/>
            <a:ext cx="1255923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24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بالتبّسيط</a:t>
            </a:r>
            <a:endParaRPr lang="en-US" sz="24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F6536AD8-99AA-4508-AF44-E75677F69981}"/>
              </a:ext>
            </a:extLst>
          </p:cNvPr>
          <p:cNvSpPr/>
          <p:nvPr/>
        </p:nvSpPr>
        <p:spPr>
          <a:xfrm>
            <a:off x="3116163" y="2237567"/>
            <a:ext cx="1803525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19 س</a:t>
            </a:r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=   76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9CD14282-F826-4723-82FF-93CDEA086BAA}"/>
              </a:ext>
            </a:extLst>
          </p:cNvPr>
          <p:cNvSpPr/>
          <p:nvPr/>
        </p:nvSpPr>
        <p:spPr>
          <a:xfrm>
            <a:off x="68060" y="2451878"/>
            <a:ext cx="2833059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24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بقسمة كلا الطرفين على </a:t>
            </a:r>
            <a:r>
              <a:rPr lang="ar-BH" sz="2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(19)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D1F73764-D77E-453C-9A58-6BF8BF17F8C5}"/>
              </a:ext>
            </a:extLst>
          </p:cNvPr>
          <p:cNvCxnSpPr>
            <a:cxnSpLocks/>
          </p:cNvCxnSpPr>
          <p:nvPr/>
        </p:nvCxnSpPr>
        <p:spPr>
          <a:xfrm flipH="1">
            <a:off x="4463222" y="2366169"/>
            <a:ext cx="372963" cy="183883"/>
          </a:xfrm>
          <a:prstGeom prst="line">
            <a:avLst/>
          </a:prstGeom>
          <a:ln w="12700">
            <a:solidFill>
              <a:srgbClr val="7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C6DC8B01-53CC-4483-BC7D-6399860C8831}"/>
              </a:ext>
            </a:extLst>
          </p:cNvPr>
          <p:cNvGrpSpPr/>
          <p:nvPr/>
        </p:nvGrpSpPr>
        <p:grpSpPr>
          <a:xfrm>
            <a:off x="4341783" y="2544998"/>
            <a:ext cx="691708" cy="584775"/>
            <a:chOff x="1941929" y="1453662"/>
            <a:chExt cx="691708" cy="584775"/>
          </a:xfrm>
        </p:grpSpPr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0F0AFFAF-977E-42B7-9CBB-287AF63E5591}"/>
                </a:ext>
              </a:extLst>
            </p:cNvPr>
            <p:cNvSpPr/>
            <p:nvPr/>
          </p:nvSpPr>
          <p:spPr>
            <a:xfrm>
              <a:off x="1941929" y="1453662"/>
              <a:ext cx="691708" cy="58477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 rtl="1"/>
              <a:r>
                <a:rPr lang="ar-BH" altLang="en-US" sz="32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19</a:t>
              </a:r>
              <a:endParaRPr lang="en-US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116D81BA-E267-4006-A5DB-9C8E7479338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38110" y="1557334"/>
              <a:ext cx="451865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6A5BE371-914F-45D5-835F-ED5A49040728}"/>
              </a:ext>
            </a:extLst>
          </p:cNvPr>
          <p:cNvGrpSpPr/>
          <p:nvPr/>
        </p:nvGrpSpPr>
        <p:grpSpPr>
          <a:xfrm>
            <a:off x="3143905" y="2553722"/>
            <a:ext cx="637813" cy="584775"/>
            <a:chOff x="1491523" y="1463187"/>
            <a:chExt cx="637813" cy="584775"/>
          </a:xfrm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03B4783B-4C5B-47DA-8519-EBA0C42AE825}"/>
                </a:ext>
              </a:extLst>
            </p:cNvPr>
            <p:cNvSpPr/>
            <p:nvPr/>
          </p:nvSpPr>
          <p:spPr>
            <a:xfrm>
              <a:off x="1491523" y="1463187"/>
              <a:ext cx="637813" cy="58477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 rtl="1"/>
              <a:r>
                <a:rPr lang="ar-BH" altLang="en-US" sz="32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19</a:t>
              </a:r>
              <a:endParaRPr lang="en-US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23F81537-7CB9-4876-A94D-4AE9A20A54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67723" y="1557334"/>
              <a:ext cx="497051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6659653D-3716-4B1F-B25D-E2D6E3374DDE}"/>
              </a:ext>
            </a:extLst>
          </p:cNvPr>
          <p:cNvCxnSpPr>
            <a:cxnSpLocks/>
          </p:cNvCxnSpPr>
          <p:nvPr/>
        </p:nvCxnSpPr>
        <p:spPr>
          <a:xfrm flipH="1">
            <a:off x="4458980" y="2718009"/>
            <a:ext cx="372963" cy="183883"/>
          </a:xfrm>
          <a:prstGeom prst="line">
            <a:avLst/>
          </a:prstGeom>
          <a:ln w="12700">
            <a:solidFill>
              <a:srgbClr val="7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110">
            <a:extLst>
              <a:ext uri="{FF2B5EF4-FFF2-40B4-BE49-F238E27FC236}">
                <a16:creationId xmlns:a16="http://schemas.microsoft.com/office/drawing/2014/main" id="{4F0BE464-E8B8-41A9-82ED-F42B3FFA3652}"/>
              </a:ext>
            </a:extLst>
          </p:cNvPr>
          <p:cNvSpPr/>
          <p:nvPr/>
        </p:nvSpPr>
        <p:spPr>
          <a:xfrm>
            <a:off x="3207625" y="2923288"/>
            <a:ext cx="1206867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4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CEF61C7F-A001-4FB8-9FA5-54BA73CCBA15}"/>
              </a:ext>
            </a:extLst>
          </p:cNvPr>
          <p:cNvSpPr/>
          <p:nvPr/>
        </p:nvSpPr>
        <p:spPr>
          <a:xfrm>
            <a:off x="1808400" y="2967335"/>
            <a:ext cx="1256299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24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بالتبّسيط</a:t>
            </a:r>
            <a:endParaRPr lang="en-US" sz="24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055DC2B6-788E-444F-9A51-F55ACF5346F8}"/>
              </a:ext>
            </a:extLst>
          </p:cNvPr>
          <p:cNvSpPr/>
          <p:nvPr/>
        </p:nvSpPr>
        <p:spPr>
          <a:xfrm>
            <a:off x="294926" y="3453902"/>
            <a:ext cx="49305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altLang="en-US" sz="2800" dirty="0"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الخطوة 3:</a:t>
            </a:r>
            <a:r>
              <a:rPr lang="ar-BH" altLang="en-US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نعوّض </a:t>
            </a:r>
            <a:r>
              <a:rPr lang="ar-BH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 </a:t>
            </a:r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بدلًا من </a:t>
            </a:r>
            <a:r>
              <a:rPr lang="ar-BH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في </a:t>
            </a:r>
            <a:r>
              <a:rPr lang="ar-BH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المعادلة (2)</a:t>
            </a:r>
            <a:endParaRPr lang="en-US" sz="28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F17444D9-829B-4C10-93D8-30DA658BC2D8}"/>
              </a:ext>
            </a:extLst>
          </p:cNvPr>
          <p:cNvSpPr/>
          <p:nvPr/>
        </p:nvSpPr>
        <p:spPr>
          <a:xfrm>
            <a:off x="2342185" y="3912357"/>
            <a:ext cx="2222957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ص – 3</a:t>
            </a:r>
            <a:r>
              <a:rPr lang="ar-BH" altLang="en-US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= -13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20E0C70B-464E-4176-8EE9-A0BB3DDB0AF2}"/>
              </a:ext>
            </a:extLst>
          </p:cNvPr>
          <p:cNvSpPr/>
          <p:nvPr/>
        </p:nvSpPr>
        <p:spPr>
          <a:xfrm>
            <a:off x="1164681" y="3973911"/>
            <a:ext cx="1255923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24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المعادلة (1)</a:t>
            </a:r>
            <a:endParaRPr lang="en-US" sz="24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5495AF9E-B218-48FE-A955-E4387DA4DD66}"/>
              </a:ext>
            </a:extLst>
          </p:cNvPr>
          <p:cNvSpPr/>
          <p:nvPr/>
        </p:nvSpPr>
        <p:spPr>
          <a:xfrm>
            <a:off x="2561642" y="4480163"/>
            <a:ext cx="2285836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ص – 3 </a:t>
            </a:r>
            <a:r>
              <a:rPr lang="ar-BH" altLang="en-US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( 4)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= -13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B6A46E7A-BA72-412A-A230-EBBCAC027AB6}"/>
              </a:ext>
            </a:extLst>
          </p:cNvPr>
          <p:cNvSpPr/>
          <p:nvPr/>
        </p:nvSpPr>
        <p:spPr>
          <a:xfrm>
            <a:off x="353253" y="4541717"/>
            <a:ext cx="2222957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24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بالتعويض عن </a:t>
            </a:r>
            <a:r>
              <a:rPr lang="ar-BH" sz="2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BH" sz="24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= </a:t>
            </a:r>
            <a:r>
              <a:rPr lang="ar-BH" sz="2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endParaRPr lang="en-US" sz="24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2D96244B-840A-4B6D-A3CB-E6C2CB9A3E18}"/>
              </a:ext>
            </a:extLst>
          </p:cNvPr>
          <p:cNvSpPr/>
          <p:nvPr/>
        </p:nvSpPr>
        <p:spPr>
          <a:xfrm>
            <a:off x="2590309" y="5047969"/>
            <a:ext cx="2001963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ص – 12 = -13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AC25D4A9-0B0B-4712-8285-FDB24050B7C4}"/>
              </a:ext>
            </a:extLst>
          </p:cNvPr>
          <p:cNvSpPr/>
          <p:nvPr/>
        </p:nvSpPr>
        <p:spPr>
          <a:xfrm>
            <a:off x="1334386" y="5109523"/>
            <a:ext cx="1255923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24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بالتبّسيط</a:t>
            </a:r>
            <a:endParaRPr lang="en-US" sz="24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33B3DB70-3107-4A1C-98E2-41F2F02E61C8}"/>
              </a:ext>
            </a:extLst>
          </p:cNvPr>
          <p:cNvSpPr/>
          <p:nvPr/>
        </p:nvSpPr>
        <p:spPr>
          <a:xfrm>
            <a:off x="2122813" y="5926453"/>
            <a:ext cx="2833059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حل النظام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هو (4، -1) 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62124C30-1C02-4890-8AE5-A4DCC8F00A91}"/>
              </a:ext>
            </a:extLst>
          </p:cNvPr>
          <p:cNvSpPr/>
          <p:nvPr/>
        </p:nvSpPr>
        <p:spPr>
          <a:xfrm>
            <a:off x="2993396" y="5487211"/>
            <a:ext cx="1127950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ص = -1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01396DFD-C409-46AC-B4CD-D37855940924}"/>
              </a:ext>
            </a:extLst>
          </p:cNvPr>
          <p:cNvSpPr/>
          <p:nvPr/>
        </p:nvSpPr>
        <p:spPr>
          <a:xfrm>
            <a:off x="-76200" y="5548765"/>
            <a:ext cx="3140899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24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بجمع 12 إلى الطرفين، ثم التبّسيط</a:t>
            </a:r>
            <a:endParaRPr lang="en-US" sz="24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7DCD3138-E6B3-4931-BBC4-8C51228180B3}"/>
              </a:ext>
            </a:extLst>
          </p:cNvPr>
          <p:cNvSpPr/>
          <p:nvPr/>
        </p:nvSpPr>
        <p:spPr>
          <a:xfrm>
            <a:off x="7521043" y="6002913"/>
            <a:ext cx="1135860" cy="341662"/>
          </a:xfrm>
          <a:prstGeom prst="ellipse">
            <a:avLst/>
          </a:prstGeom>
          <a:noFill/>
          <a:ln>
            <a:solidFill>
              <a:srgbClr val="7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3C85AB9B-9701-416E-9E88-23087F76D11E}"/>
              </a:ext>
            </a:extLst>
          </p:cNvPr>
          <p:cNvSpPr/>
          <p:nvPr/>
        </p:nvSpPr>
        <p:spPr>
          <a:xfrm rot="5400000">
            <a:off x="9845013" y="4715833"/>
            <a:ext cx="222134" cy="1605869"/>
          </a:xfrm>
          <a:prstGeom prst="rightBrace">
            <a:avLst>
              <a:gd name="adj1" fmla="val 66018"/>
              <a:gd name="adj2" fmla="val 78223"/>
            </a:avLst>
          </a:prstGeom>
          <a:ln w="12700">
            <a:solidFill>
              <a:srgbClr val="EE17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9628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81481E-6 L -0.10221 0.1713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17" y="8565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500"/>
                            </p:stCondLst>
                            <p:childTnLst>
                              <p:par>
                                <p:cTn id="12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00"/>
                            </p:stCondLst>
                            <p:childTnLst>
                              <p:par>
                                <p:cTn id="19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"/>
                            </p:stCondLst>
                            <p:childTnLst>
                              <p:par>
                                <p:cTn id="20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500"/>
                            </p:stCondLst>
                            <p:childTnLst>
                              <p:par>
                                <p:cTn id="2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500"/>
                            </p:stCondLst>
                            <p:childTnLst>
                              <p:par>
                                <p:cTn id="2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500"/>
                            </p:stCondLst>
                            <p:childTnLst>
                              <p:par>
                                <p:cTn id="2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500"/>
                            </p:stCondLst>
                            <p:childTnLst>
                              <p:par>
                                <p:cTn id="2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500"/>
                            </p:stCondLst>
                            <p:childTnLst>
                              <p:par>
                                <p:cTn id="2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500"/>
                            </p:stCondLst>
                            <p:childTnLst>
                              <p:par>
                                <p:cTn id="28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68" grpId="0"/>
      <p:bldP spid="10" grpId="0"/>
      <p:bldP spid="10" grpId="1"/>
      <p:bldP spid="24" grpId="0"/>
      <p:bldP spid="42" grpId="0"/>
      <p:bldP spid="43" grpId="0"/>
      <p:bldP spid="44" grpId="0"/>
      <p:bldP spid="45" grpId="0"/>
      <p:bldP spid="65" grpId="0"/>
      <p:bldP spid="66" grpId="0"/>
      <p:bldP spid="67" grpId="0"/>
      <p:bldP spid="69" grpId="0"/>
      <p:bldP spid="69" grpId="1"/>
      <p:bldP spid="70" grpId="0"/>
      <p:bldP spid="70" grpId="1"/>
      <p:bldP spid="72" grpId="0"/>
      <p:bldP spid="73" grpId="0"/>
      <p:bldP spid="73" grpId="1"/>
      <p:bldP spid="75" grpId="0"/>
      <p:bldP spid="82" grpId="0"/>
      <p:bldP spid="87" grpId="0"/>
      <p:bldP spid="88" grpId="0"/>
      <p:bldP spid="91" grpId="0"/>
      <p:bldP spid="92" grpId="0"/>
      <p:bldP spid="101" grpId="0"/>
      <p:bldP spid="102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95867EF2-3E04-47E9-8788-472C3FDFF1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919899"/>
              </p:ext>
            </p:extLst>
          </p:nvPr>
        </p:nvGraphicFramePr>
        <p:xfrm>
          <a:off x="463692" y="1582582"/>
          <a:ext cx="11052030" cy="46402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26015">
                  <a:extLst>
                    <a:ext uri="{9D8B030D-6E8A-4147-A177-3AD203B41FA5}">
                      <a16:colId xmlns:a16="http://schemas.microsoft.com/office/drawing/2014/main" val="4144877975"/>
                    </a:ext>
                  </a:extLst>
                </a:gridCol>
                <a:gridCol w="5526015">
                  <a:extLst>
                    <a:ext uri="{9D8B030D-6E8A-4147-A177-3AD203B41FA5}">
                      <a16:colId xmlns:a16="http://schemas.microsoft.com/office/drawing/2014/main" val="3895281317"/>
                    </a:ext>
                  </a:extLst>
                </a:gridCol>
              </a:tblGrid>
              <a:tr h="46402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4226603"/>
                  </a:ext>
                </a:extLst>
              </a:tr>
            </a:tbl>
          </a:graphicData>
        </a:graphic>
      </p:graphicFrame>
      <p:sp>
        <p:nvSpPr>
          <p:cNvPr id="77" name="Rectangle 76">
            <a:extLst>
              <a:ext uri="{FF2B5EF4-FFF2-40B4-BE49-F238E27FC236}">
                <a16:creationId xmlns:a16="http://schemas.microsoft.com/office/drawing/2014/main" id="{A3C32883-7437-4E72-9A6F-7BFE8B64A45C}"/>
              </a:ext>
            </a:extLst>
          </p:cNvPr>
          <p:cNvSpPr/>
          <p:nvPr/>
        </p:nvSpPr>
        <p:spPr>
          <a:xfrm>
            <a:off x="4800600" y="535459"/>
            <a:ext cx="4926018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استعمل </a:t>
            </a:r>
            <a:r>
              <a:rPr lang="ar-SA" altLang="en-US" sz="3600" dirty="0"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التعويض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لحل النظام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الآتي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6076AFD8-5526-4546-97BD-7957FC485AF0}"/>
              </a:ext>
            </a:extLst>
          </p:cNvPr>
          <p:cNvGrpSpPr/>
          <p:nvPr/>
        </p:nvGrpSpPr>
        <p:grpSpPr>
          <a:xfrm>
            <a:off x="914565" y="248907"/>
            <a:ext cx="11013767" cy="5737317"/>
            <a:chOff x="914565" y="248907"/>
            <a:chExt cx="11013767" cy="5737317"/>
          </a:xfrm>
        </p:grpSpPr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2063EC8B-81BA-48F6-B236-795C33EA8721}"/>
                </a:ext>
              </a:extLst>
            </p:cNvPr>
            <p:cNvGrpSpPr/>
            <p:nvPr/>
          </p:nvGrpSpPr>
          <p:grpSpPr>
            <a:xfrm>
              <a:off x="914565" y="279272"/>
              <a:ext cx="11013767" cy="5706952"/>
              <a:chOff x="0" y="-1"/>
              <a:chExt cx="5471381" cy="3118653"/>
            </a:xfrm>
            <a:solidFill>
              <a:srgbClr val="00B0F0"/>
            </a:solidFill>
          </p:grpSpPr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E52E23B2-6369-41D9-8EF8-7322BE3B27EE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grpFill/>
              <a:ln w="3810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70C0"/>
                    </a:gs>
                  </a:gsLst>
                  <a:lin ang="108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B65B50C4-E25D-4B89-8C5E-4A2A6ED840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381" y="419349"/>
                <a:ext cx="0" cy="2699303"/>
              </a:xfrm>
              <a:prstGeom prst="line">
                <a:avLst/>
              </a:prstGeom>
              <a:grpFill/>
              <a:ln w="3810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70C0"/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22AF82FB-AB3A-4EC7-AB02-28039DABC915}"/>
                  </a:ext>
                </a:extLst>
              </p:cNvPr>
              <p:cNvSpPr/>
              <p:nvPr/>
            </p:nvSpPr>
            <p:spPr>
              <a:xfrm>
                <a:off x="4224250" y="-1"/>
                <a:ext cx="1244619" cy="555547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p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08" name="Group 207">
              <a:extLst>
                <a:ext uri="{FF2B5EF4-FFF2-40B4-BE49-F238E27FC236}">
                  <a16:creationId xmlns:a16="http://schemas.microsoft.com/office/drawing/2014/main" id="{4F77988B-DC7E-48D7-8A16-0DF005CCB9C4}"/>
                </a:ext>
              </a:extLst>
            </p:cNvPr>
            <p:cNvGrpSpPr/>
            <p:nvPr/>
          </p:nvGrpSpPr>
          <p:grpSpPr>
            <a:xfrm>
              <a:off x="9726618" y="248907"/>
              <a:ext cx="2084116" cy="777558"/>
              <a:chOff x="-22393" y="62059"/>
              <a:chExt cx="1145856" cy="427838"/>
            </a:xfrm>
          </p:grpSpPr>
          <p:sp>
            <p:nvSpPr>
              <p:cNvPr id="209" name="Rectangle: Rounded Corners 208">
                <a:extLst>
                  <a:ext uri="{FF2B5EF4-FFF2-40B4-BE49-F238E27FC236}">
                    <a16:creationId xmlns:a16="http://schemas.microsoft.com/office/drawing/2014/main" id="{CAC11BD2-DF5B-4933-B71B-57FBA2E1BFBC}"/>
                  </a:ext>
                </a:extLst>
              </p:cNvPr>
              <p:cNvSpPr/>
              <p:nvPr/>
            </p:nvSpPr>
            <p:spPr>
              <a:xfrm>
                <a:off x="819150" y="133350"/>
                <a:ext cx="189544" cy="20133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440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0" name="Text Box 42">
                <a:extLst>
                  <a:ext uri="{FF2B5EF4-FFF2-40B4-BE49-F238E27FC236}">
                    <a16:creationId xmlns:a16="http://schemas.microsoft.com/office/drawing/2014/main" id="{A1F65D7E-B4A1-46EC-B44A-A4BF33C0F4E6}"/>
                  </a:ext>
                </a:extLst>
              </p:cNvPr>
              <p:cNvSpPr txBox="1"/>
              <p:nvPr/>
            </p:nvSpPr>
            <p:spPr>
              <a:xfrm>
                <a:off x="-22393" y="62059"/>
                <a:ext cx="1145856" cy="427838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 rtl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chemeClr val="bg1"/>
                    </a:solidFill>
                    <a:effectLst/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  <a:sym typeface="Wingdings 2" panose="05020102010507070707" pitchFamily="18" charset="2"/>
                  </a:rPr>
                  <a:t></a:t>
                </a:r>
                <a:r>
                  <a:rPr lang="ar-SA" sz="4400" dirty="0"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   </a:t>
                </a:r>
                <a:r>
                  <a:rPr lang="ar-BH" sz="4400" dirty="0">
                    <a:ln w="10160" cap="flat" cmpd="sng" algn="ctr">
                      <a:noFill/>
                      <a:prstDash val="solid"/>
                      <a:round/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تدريب</a:t>
                </a:r>
                <a:endParaRPr lang="en-US" sz="4400" dirty="0">
                  <a:ln w="10160" cap="flat" cmpd="sng" algn="ctr">
                    <a:noFill/>
                    <a:prstDash val="solid"/>
                    <a:round/>
                  </a:ln>
                  <a:solidFill>
                    <a:schemeClr val="bg1"/>
                  </a:solidFill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endParaRPr>
              </a:p>
            </p:txBody>
          </p:sp>
        </p:grpSp>
      </p:grpSp>
      <p:sp>
        <p:nvSpPr>
          <p:cNvPr id="214" name="Rectangle 213">
            <a:extLst>
              <a:ext uri="{FF2B5EF4-FFF2-40B4-BE49-F238E27FC236}">
                <a16:creationId xmlns:a16="http://schemas.microsoft.com/office/drawing/2014/main" id="{B6CCE286-8816-4C68-9CF4-9B0CE9AB7947}"/>
              </a:ext>
            </a:extLst>
          </p:cNvPr>
          <p:cNvSpPr/>
          <p:nvPr/>
        </p:nvSpPr>
        <p:spPr>
          <a:xfrm>
            <a:off x="7905750" y="1595881"/>
            <a:ext cx="2580890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 – 2ص = 4</a:t>
            </a:r>
          </a:p>
          <a:p>
            <a:pPr algn="r" rtl="1"/>
            <a:r>
              <a:rPr lang="ar-BH" altLang="en-US" sz="3600" dirty="0">
                <a:solidFill>
                  <a:srgbClr val="0072B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3س + 8ص = -16</a:t>
            </a:r>
            <a:endParaRPr lang="en-US" sz="3600" dirty="0">
              <a:solidFill>
                <a:srgbClr val="0072B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A1CED951-3073-46AC-9497-9F8A2B2D691C}"/>
              </a:ext>
            </a:extLst>
          </p:cNvPr>
          <p:cNvSpPr/>
          <p:nvPr/>
        </p:nvSpPr>
        <p:spPr>
          <a:xfrm>
            <a:off x="2530294" y="1595881"/>
            <a:ext cx="2448106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 – 3ص = -9</a:t>
            </a:r>
          </a:p>
          <a:p>
            <a:pPr algn="r" rtl="1"/>
            <a:r>
              <a:rPr lang="ar-BH" altLang="en-US" sz="3600" dirty="0">
                <a:solidFill>
                  <a:srgbClr val="0072B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5س – 2ص = 7</a:t>
            </a:r>
            <a:endParaRPr lang="en-US" sz="3600" dirty="0">
              <a:solidFill>
                <a:srgbClr val="0072B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17A9E7D2-B9F7-487A-B473-CF3CFE827F21}"/>
              </a:ext>
            </a:extLst>
          </p:cNvPr>
          <p:cNvSpPr/>
          <p:nvPr/>
        </p:nvSpPr>
        <p:spPr>
          <a:xfrm>
            <a:off x="7923231" y="5495867"/>
            <a:ext cx="321149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النظام، هو ( 0، -2)</a:t>
            </a:r>
            <a:endParaRPr 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B8613FD4-54F5-4453-AF2A-7C5041D51F92}"/>
              </a:ext>
            </a:extLst>
          </p:cNvPr>
          <p:cNvSpPr/>
          <p:nvPr/>
        </p:nvSpPr>
        <p:spPr>
          <a:xfrm>
            <a:off x="676275" y="5475648"/>
            <a:ext cx="3352800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النظام، هو ( 3، 4)</a:t>
            </a:r>
            <a:endParaRPr 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سداسي 3">
            <a:extLst>
              <a:ext uri="{FF2B5EF4-FFF2-40B4-BE49-F238E27FC236}">
                <a16:creationId xmlns:a16="http://schemas.microsoft.com/office/drawing/2014/main" id="{31FB3372-CD04-47DA-9619-E2154C5406D4}"/>
              </a:ext>
            </a:extLst>
          </p:cNvPr>
          <p:cNvSpPr/>
          <p:nvPr/>
        </p:nvSpPr>
        <p:spPr>
          <a:xfrm flipH="1">
            <a:off x="0" y="573738"/>
            <a:ext cx="1513373" cy="714380"/>
          </a:xfrm>
          <a:prstGeom prst="flowChartManualInput">
            <a:avLst/>
          </a:prstGeom>
          <a:solidFill>
            <a:srgbClr val="00B050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 دقائق</a:t>
            </a:r>
            <a:endParaRPr lang="ar-SA" sz="36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44215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0"/>
      <p:bldP spid="2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CBDB486-F774-400E-8076-4E1FF3E9F43D}"/>
              </a:ext>
            </a:extLst>
          </p:cNvPr>
          <p:cNvGrpSpPr/>
          <p:nvPr/>
        </p:nvGrpSpPr>
        <p:grpSpPr>
          <a:xfrm>
            <a:off x="744319" y="261616"/>
            <a:ext cx="11014749" cy="5773960"/>
            <a:chOff x="0" y="-10130"/>
            <a:chExt cx="5471870" cy="315527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01939BF-9715-4608-92BD-F6402F35B1B9}"/>
                </a:ext>
              </a:extLst>
            </p:cNvPr>
            <p:cNvGrpSpPr/>
            <p:nvPr/>
          </p:nvGrpSpPr>
          <p:grpSpPr>
            <a:xfrm>
              <a:off x="0" y="50334"/>
              <a:ext cx="5471870" cy="3094807"/>
              <a:chOff x="0" y="0"/>
              <a:chExt cx="5471870" cy="3094807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7899E1E3-79FE-40A4-ACAC-19A82A7DC79B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6">
                        <a:lumMod val="20000"/>
                        <a:lumOff val="80000"/>
                        <a:alpha val="80000"/>
                      </a:schemeClr>
                    </a:gs>
                    <a:gs pos="0">
                      <a:srgbClr val="92D050"/>
                    </a:gs>
                    <a:gs pos="71681">
                      <a:schemeClr val="accent6">
                        <a:lumMod val="20000"/>
                        <a:lumOff val="80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alpha val="85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E93C2FA5-1DA4-4470-9118-09203E4742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870" y="395504"/>
                <a:ext cx="0" cy="2699303"/>
              </a:xfrm>
              <a:prstGeom prst="line">
                <a:avLst/>
              </a:prstGeom>
              <a:ln w="38100">
                <a:gradFill>
                  <a:gsLst>
                    <a:gs pos="0">
                      <a:srgbClr val="92D050"/>
                    </a:gs>
                    <a:gs pos="74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E34F1D33-C2E5-4A9C-8317-C097B3097155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4" name="Text Box 39">
              <a:extLst>
                <a:ext uri="{FF2B5EF4-FFF2-40B4-BE49-F238E27FC236}">
                  <a16:creationId xmlns:a16="http://schemas.microsoft.com/office/drawing/2014/main" id="{63860AFC-9F61-4C50-A57C-70BAF2792CE9}"/>
                </a:ext>
              </a:extLst>
            </p:cNvPr>
            <p:cNvSpPr txBox="1"/>
            <p:nvPr/>
          </p:nvSpPr>
          <p:spPr>
            <a:xfrm>
              <a:off x="4476179" y="-10130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مثال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A3C32883-7437-4E72-9A6F-7BFE8B64A45C}"/>
              </a:ext>
            </a:extLst>
          </p:cNvPr>
          <p:cNvSpPr/>
          <p:nvPr/>
        </p:nvSpPr>
        <p:spPr>
          <a:xfrm>
            <a:off x="4814763" y="535459"/>
            <a:ext cx="4911855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استعمل </a:t>
            </a:r>
            <a:r>
              <a:rPr lang="ar-SA" altLang="en-US" sz="3600" dirty="0"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التعويض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لحل النظام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الآتي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4" name="Text Box 87">
            <a:extLst>
              <a:ext uri="{FF2B5EF4-FFF2-40B4-BE49-F238E27FC236}">
                <a16:creationId xmlns:a16="http://schemas.microsoft.com/office/drawing/2014/main" id="{1F97A263-877D-4CE7-B833-DF5A38BFC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4853" y="400013"/>
            <a:ext cx="2609912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altLang="en-US" dirty="0">
                <a:solidFill>
                  <a:srgbClr val="FF0000"/>
                </a:solidFill>
              </a:rPr>
              <a:t>ص = </a:t>
            </a:r>
            <a:r>
              <a:rPr lang="ar-BH" altLang="en-US" dirty="0">
                <a:solidFill>
                  <a:schemeClr val="bg1">
                    <a:lumMod val="75000"/>
                  </a:schemeClr>
                </a:solidFill>
              </a:rPr>
              <a:t>2س – 4  </a:t>
            </a:r>
            <a:endParaRPr lang="en-US" alt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ar-BH" altLang="en-US" dirty="0">
                <a:solidFill>
                  <a:srgbClr val="0072BC"/>
                </a:solidFill>
              </a:rPr>
              <a:t>-6س + 3 ص= -12</a:t>
            </a:r>
            <a:endParaRPr lang="en-US" altLang="en-US" dirty="0">
              <a:solidFill>
                <a:srgbClr val="0072BC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A3A82D5-475E-4501-98AA-B5B06A063186}"/>
              </a:ext>
            </a:extLst>
          </p:cNvPr>
          <p:cNvCxnSpPr>
            <a:cxnSpLocks/>
          </p:cNvCxnSpPr>
          <p:nvPr/>
        </p:nvCxnSpPr>
        <p:spPr>
          <a:xfrm flipH="1">
            <a:off x="1542592" y="744893"/>
            <a:ext cx="1022829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35F3993-B912-4546-AA21-B47DC5A7ADB5}"/>
              </a:ext>
            </a:extLst>
          </p:cNvPr>
          <p:cNvCxnSpPr>
            <a:cxnSpLocks/>
          </p:cNvCxnSpPr>
          <p:nvPr/>
        </p:nvCxnSpPr>
        <p:spPr>
          <a:xfrm flipH="1">
            <a:off x="1164683" y="1273702"/>
            <a:ext cx="1040170" cy="0"/>
          </a:xfrm>
          <a:prstGeom prst="line">
            <a:avLst/>
          </a:prstGeom>
          <a:ln w="19050">
            <a:solidFill>
              <a:srgbClr val="0072B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87">
            <a:extLst>
              <a:ext uri="{FF2B5EF4-FFF2-40B4-BE49-F238E27FC236}">
                <a16:creationId xmlns:a16="http://schemas.microsoft.com/office/drawing/2014/main" id="{A83CBB7D-F408-4946-A2AD-669CCEAB3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892" y="400013"/>
            <a:ext cx="1028978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altLang="en-US" dirty="0">
                <a:solidFill>
                  <a:srgbClr val="FF0000"/>
                </a:solidFill>
              </a:rPr>
              <a:t>(1)</a:t>
            </a:r>
            <a:endParaRPr lang="en-US" altLang="en-US" dirty="0">
              <a:solidFill>
                <a:srgbClr val="FF0000"/>
              </a:solidFill>
            </a:endParaRPr>
          </a:p>
          <a:p>
            <a:r>
              <a:rPr lang="ar-BH" altLang="en-US" dirty="0">
                <a:solidFill>
                  <a:srgbClr val="0072BC"/>
                </a:solidFill>
              </a:rPr>
              <a:t>     (2)</a:t>
            </a:r>
            <a:endParaRPr lang="en-US" altLang="en-US" dirty="0">
              <a:solidFill>
                <a:srgbClr val="0072BC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7D62D1-6185-4A6C-9DE9-BB1C0CAB73AE}"/>
              </a:ext>
            </a:extLst>
          </p:cNvPr>
          <p:cNvSpPr/>
          <p:nvPr/>
        </p:nvSpPr>
        <p:spPr>
          <a:xfrm>
            <a:off x="1734277" y="1607730"/>
            <a:ext cx="100143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altLang="en-US" sz="3200" dirty="0"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الخطوة 1: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ن</a:t>
            </a:r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كتب 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</a:t>
            </a:r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حدى المعادلتين على الصورة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altLang="en-US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 = أ س + جـ  </a:t>
            </a:r>
            <a:r>
              <a:rPr lang="ar-BH" altLang="en-US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</a:t>
            </a:r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أو       </a:t>
            </a:r>
            <a:r>
              <a:rPr lang="ar-SA" altLang="en-US" sz="3200" dirty="0">
                <a:solidFill>
                  <a:srgbClr val="0072B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 = ب ص + جـ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45670D4-D8BE-4B9E-8794-0F3252BD222F}"/>
              </a:ext>
            </a:extLst>
          </p:cNvPr>
          <p:cNvSpPr/>
          <p:nvPr/>
        </p:nvSpPr>
        <p:spPr>
          <a:xfrm>
            <a:off x="5683694" y="1589286"/>
            <a:ext cx="59931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نكتب </a:t>
            </a:r>
            <a:r>
              <a:rPr lang="ar-SA" altLang="en-US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المعادل</a:t>
            </a:r>
            <a:r>
              <a:rPr lang="ar-BH" altLang="en-US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 (1) </a:t>
            </a:r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على الصورة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</a:t>
            </a:r>
            <a:r>
              <a:rPr lang="ar-SA" altLang="en-US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= </a:t>
            </a:r>
            <a:r>
              <a:rPr lang="ar-BH" altLang="en-US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altLang="en-US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SA" altLang="en-US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+ جـ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0B705C64-5E48-4AB0-8BF4-93BDF420BDF7}"/>
              </a:ext>
            </a:extLst>
          </p:cNvPr>
          <p:cNvSpPr/>
          <p:nvPr/>
        </p:nvSpPr>
        <p:spPr>
          <a:xfrm>
            <a:off x="5133859" y="2421687"/>
            <a:ext cx="62906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altLang="en-US" sz="3200" dirty="0"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الخطوة 2: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نعوّض 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٢س </a:t>
            </a:r>
            <a:r>
              <a:rPr lang="ar-BH" altLang="en-US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 4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بدلًا من 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في </a:t>
            </a:r>
            <a:r>
              <a:rPr lang="ar-BH" sz="3200" dirty="0">
                <a:solidFill>
                  <a:srgbClr val="0072B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المعادلة (2)</a:t>
            </a:r>
            <a:endParaRPr lang="en-US" sz="3200" dirty="0">
              <a:solidFill>
                <a:srgbClr val="0072B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DE600067-2B76-48A8-BA8E-BE3545AA163D}"/>
              </a:ext>
            </a:extLst>
          </p:cNvPr>
          <p:cNvSpPr/>
          <p:nvPr/>
        </p:nvSpPr>
        <p:spPr>
          <a:xfrm>
            <a:off x="6656442" y="3092614"/>
            <a:ext cx="37067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-6</a:t>
            </a:r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س +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3           </a:t>
            </a:r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= 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-12</a:t>
            </a:r>
            <a:endParaRPr lang="en-US" alt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2CAB6725-8923-4DF7-A4A0-E5EE00B64A4F}"/>
              </a:ext>
            </a:extLst>
          </p:cNvPr>
          <p:cNvSpPr/>
          <p:nvPr/>
        </p:nvSpPr>
        <p:spPr>
          <a:xfrm>
            <a:off x="8383139" y="3062691"/>
            <a:ext cx="7622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ص</a:t>
            </a:r>
            <a:endParaRPr lang="en-US" alt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42D60DE4-15D5-40D8-9F5D-342B244E6472}"/>
              </a:ext>
            </a:extLst>
          </p:cNvPr>
          <p:cNvSpPr/>
          <p:nvPr/>
        </p:nvSpPr>
        <p:spPr>
          <a:xfrm>
            <a:off x="2676987" y="402677"/>
            <a:ext cx="139974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– 4 </a:t>
            </a:r>
            <a:endParaRPr lang="en-US" alt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658C64AE-4F8B-4091-AF2D-E282ED9FEE5F}"/>
              </a:ext>
            </a:extLst>
          </p:cNvPr>
          <p:cNvSpPr/>
          <p:nvPr/>
        </p:nvSpPr>
        <p:spPr>
          <a:xfrm>
            <a:off x="5390060" y="3154167"/>
            <a:ext cx="1255923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24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المعادلة (2)</a:t>
            </a:r>
            <a:endParaRPr lang="en-US" sz="24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DE608FD6-1E68-4396-B82B-ACA36D6265D0}"/>
              </a:ext>
            </a:extLst>
          </p:cNvPr>
          <p:cNvGrpSpPr/>
          <p:nvPr/>
        </p:nvGrpSpPr>
        <p:grpSpPr>
          <a:xfrm>
            <a:off x="7857932" y="3033054"/>
            <a:ext cx="1287403" cy="703890"/>
            <a:chOff x="6903791" y="1222862"/>
            <a:chExt cx="1343849" cy="830900"/>
          </a:xfrm>
        </p:grpSpPr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551D3BF4-3FA1-41B7-8D4D-9C1C36B0B9A6}"/>
                </a:ext>
              </a:extLst>
            </p:cNvPr>
            <p:cNvSpPr/>
            <p:nvPr/>
          </p:nvSpPr>
          <p:spPr>
            <a:xfrm>
              <a:off x="7732252" y="1316406"/>
              <a:ext cx="468917" cy="64633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r" rtl="1"/>
              <a:endParaRPr 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29" name="Arc 128">
              <a:extLst>
                <a:ext uri="{FF2B5EF4-FFF2-40B4-BE49-F238E27FC236}">
                  <a16:creationId xmlns:a16="http://schemas.microsoft.com/office/drawing/2014/main" id="{D45CBAD7-B383-48E4-855E-54C988444C8F}"/>
                </a:ext>
              </a:extLst>
            </p:cNvPr>
            <p:cNvSpPr/>
            <p:nvPr/>
          </p:nvSpPr>
          <p:spPr>
            <a:xfrm>
              <a:off x="7549196" y="1231642"/>
              <a:ext cx="698444" cy="822120"/>
            </a:xfrm>
            <a:prstGeom prst="arc">
              <a:avLst>
                <a:gd name="adj1" fmla="val 19097211"/>
                <a:gd name="adj2" fmla="val 2672775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" name="Arc 129">
              <a:extLst>
                <a:ext uri="{FF2B5EF4-FFF2-40B4-BE49-F238E27FC236}">
                  <a16:creationId xmlns:a16="http://schemas.microsoft.com/office/drawing/2014/main" id="{1A731D1A-FD64-48EB-8B5A-5D7B027CDD04}"/>
                </a:ext>
              </a:extLst>
            </p:cNvPr>
            <p:cNvSpPr/>
            <p:nvPr/>
          </p:nvSpPr>
          <p:spPr>
            <a:xfrm flipH="1">
              <a:off x="6903791" y="1222862"/>
              <a:ext cx="698445" cy="822120"/>
            </a:xfrm>
            <a:prstGeom prst="arc">
              <a:avLst>
                <a:gd name="adj1" fmla="val 18890101"/>
                <a:gd name="adj2" fmla="val 2857293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FCEFABFF-3199-4ED4-A03B-7E4033457D96}"/>
              </a:ext>
            </a:extLst>
          </p:cNvPr>
          <p:cNvGrpSpPr/>
          <p:nvPr/>
        </p:nvGrpSpPr>
        <p:grpSpPr>
          <a:xfrm flipH="1">
            <a:off x="8219410" y="2902954"/>
            <a:ext cx="1005564" cy="646330"/>
            <a:chOff x="8972802" y="2826529"/>
            <a:chExt cx="835462" cy="646330"/>
          </a:xfrm>
        </p:grpSpPr>
        <p:sp>
          <p:nvSpPr>
            <p:cNvPr id="132" name="Arc 131">
              <a:extLst>
                <a:ext uri="{FF2B5EF4-FFF2-40B4-BE49-F238E27FC236}">
                  <a16:creationId xmlns:a16="http://schemas.microsoft.com/office/drawing/2014/main" id="{37E39CED-691D-40C2-9B54-7339994A1418}"/>
                </a:ext>
              </a:extLst>
            </p:cNvPr>
            <p:cNvSpPr/>
            <p:nvPr/>
          </p:nvSpPr>
          <p:spPr>
            <a:xfrm>
              <a:off x="8980714" y="2826529"/>
              <a:ext cx="827550" cy="646330"/>
            </a:xfrm>
            <a:prstGeom prst="arc">
              <a:avLst>
                <a:gd name="adj1" fmla="val 11061365"/>
                <a:gd name="adj2" fmla="val 21408750"/>
              </a:avLst>
            </a:prstGeom>
            <a:ln w="19050">
              <a:solidFill>
                <a:srgbClr val="FF0000"/>
              </a:solidFill>
              <a:headEnd type="none" w="med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Arc 132">
              <a:extLst>
                <a:ext uri="{FF2B5EF4-FFF2-40B4-BE49-F238E27FC236}">
                  <a16:creationId xmlns:a16="http://schemas.microsoft.com/office/drawing/2014/main" id="{001123D0-E7EE-41AE-8848-6137F0E277D3}"/>
                </a:ext>
              </a:extLst>
            </p:cNvPr>
            <p:cNvSpPr/>
            <p:nvPr/>
          </p:nvSpPr>
          <p:spPr>
            <a:xfrm>
              <a:off x="8972802" y="2962373"/>
              <a:ext cx="280343" cy="467505"/>
            </a:xfrm>
            <a:prstGeom prst="arc">
              <a:avLst>
                <a:gd name="adj1" fmla="val 11657244"/>
                <a:gd name="adj2" fmla="val 21408750"/>
              </a:avLst>
            </a:prstGeom>
            <a:ln w="19050">
              <a:solidFill>
                <a:srgbClr val="FF0000"/>
              </a:solidFill>
              <a:headEnd type="none" w="med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4" name="Rectangle 133">
            <a:extLst>
              <a:ext uri="{FF2B5EF4-FFF2-40B4-BE49-F238E27FC236}">
                <a16:creationId xmlns:a16="http://schemas.microsoft.com/office/drawing/2014/main" id="{4545EC98-3C7A-415C-B1C5-D1C697D0ED82}"/>
              </a:ext>
            </a:extLst>
          </p:cNvPr>
          <p:cNvSpPr/>
          <p:nvPr/>
        </p:nvSpPr>
        <p:spPr>
          <a:xfrm>
            <a:off x="7181850" y="3707026"/>
            <a:ext cx="31228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-6</a:t>
            </a:r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س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+6س – 12 </a:t>
            </a:r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-12</a:t>
            </a:r>
            <a:endParaRPr lang="en-US" alt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47EE8183-91C6-40D9-B4D6-A1447164682B}"/>
              </a:ext>
            </a:extLst>
          </p:cNvPr>
          <p:cNvSpPr/>
          <p:nvPr/>
        </p:nvSpPr>
        <p:spPr>
          <a:xfrm>
            <a:off x="5646071" y="3743501"/>
            <a:ext cx="1512867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24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خاصية التوزيع</a:t>
            </a:r>
            <a:endParaRPr lang="en-US" sz="24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E7E6ECB3-A512-427E-A248-44EE3578B2BA}"/>
              </a:ext>
            </a:extLst>
          </p:cNvPr>
          <p:cNvCxnSpPr>
            <a:cxnSpLocks/>
          </p:cNvCxnSpPr>
          <p:nvPr/>
        </p:nvCxnSpPr>
        <p:spPr>
          <a:xfrm flipH="1">
            <a:off x="9056263" y="3823096"/>
            <a:ext cx="1044384" cy="301229"/>
          </a:xfrm>
          <a:prstGeom prst="line">
            <a:avLst/>
          </a:prstGeom>
          <a:ln w="12700">
            <a:solidFill>
              <a:srgbClr val="7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Rectangle 138">
            <a:extLst>
              <a:ext uri="{FF2B5EF4-FFF2-40B4-BE49-F238E27FC236}">
                <a16:creationId xmlns:a16="http://schemas.microsoft.com/office/drawing/2014/main" id="{A434C23F-040F-45C3-9218-6BA196DE2D33}"/>
              </a:ext>
            </a:extLst>
          </p:cNvPr>
          <p:cNvSpPr/>
          <p:nvPr/>
        </p:nvSpPr>
        <p:spPr>
          <a:xfrm>
            <a:off x="7158938" y="4513807"/>
            <a:ext cx="15128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- 12 </a:t>
            </a:r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-12</a:t>
            </a:r>
            <a:endParaRPr lang="en-US" alt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E8E84D1E-231F-49AA-A263-85ECF9365AEF}"/>
              </a:ext>
            </a:extLst>
          </p:cNvPr>
          <p:cNvSpPr/>
          <p:nvPr/>
        </p:nvSpPr>
        <p:spPr>
          <a:xfrm>
            <a:off x="5608636" y="4513807"/>
            <a:ext cx="1512867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24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بالتبّسيط</a:t>
            </a:r>
            <a:endParaRPr lang="en-US" sz="24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1CEF8C-0801-4591-A980-92D9A76E34BF}"/>
              </a:ext>
            </a:extLst>
          </p:cNvPr>
          <p:cNvSpPr/>
          <p:nvPr/>
        </p:nvSpPr>
        <p:spPr>
          <a:xfrm>
            <a:off x="1850962" y="5276988"/>
            <a:ext cx="961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بما أن العبارة الناتجة صحيحة دائمًا، لذا يوجد 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عدد لا نهائي من الحلول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لهذا النظام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857818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96296E-6 L 0.41615 0.39583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07" y="1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24" grpId="0"/>
      <p:bldP spid="71" grpId="0"/>
      <p:bldP spid="86" grpId="0"/>
      <p:bldP spid="93" grpId="0"/>
      <p:bldP spid="93" grpId="1"/>
      <p:bldP spid="94" grpId="0"/>
      <p:bldP spid="125" grpId="0"/>
      <p:bldP spid="125" grpId="1"/>
      <p:bldP spid="134" grpId="0"/>
      <p:bldP spid="135" grpId="0"/>
      <p:bldP spid="139" grpId="0"/>
      <p:bldP spid="140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CBDB486-F774-400E-8076-4E1FF3E9F43D}"/>
              </a:ext>
            </a:extLst>
          </p:cNvPr>
          <p:cNvGrpSpPr/>
          <p:nvPr/>
        </p:nvGrpSpPr>
        <p:grpSpPr>
          <a:xfrm>
            <a:off x="744319" y="261616"/>
            <a:ext cx="11014749" cy="5773960"/>
            <a:chOff x="0" y="-10130"/>
            <a:chExt cx="5471870" cy="315527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01939BF-9715-4608-92BD-F6402F35B1B9}"/>
                </a:ext>
              </a:extLst>
            </p:cNvPr>
            <p:cNvGrpSpPr/>
            <p:nvPr/>
          </p:nvGrpSpPr>
          <p:grpSpPr>
            <a:xfrm>
              <a:off x="0" y="50334"/>
              <a:ext cx="5471870" cy="3094807"/>
              <a:chOff x="0" y="0"/>
              <a:chExt cx="5471870" cy="3094807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7899E1E3-79FE-40A4-ACAC-19A82A7DC79B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6">
                        <a:lumMod val="20000"/>
                        <a:lumOff val="80000"/>
                        <a:alpha val="80000"/>
                      </a:schemeClr>
                    </a:gs>
                    <a:gs pos="0">
                      <a:srgbClr val="92D050"/>
                    </a:gs>
                    <a:gs pos="71681">
                      <a:schemeClr val="accent6">
                        <a:lumMod val="20000"/>
                        <a:lumOff val="80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alpha val="85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E93C2FA5-1DA4-4470-9118-09203E4742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870" y="395504"/>
                <a:ext cx="0" cy="2699303"/>
              </a:xfrm>
              <a:prstGeom prst="line">
                <a:avLst/>
              </a:prstGeom>
              <a:ln w="38100">
                <a:gradFill>
                  <a:gsLst>
                    <a:gs pos="0">
                      <a:srgbClr val="92D050"/>
                    </a:gs>
                    <a:gs pos="74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E34F1D33-C2E5-4A9C-8317-C097B3097155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4" name="Text Box 39">
              <a:extLst>
                <a:ext uri="{FF2B5EF4-FFF2-40B4-BE49-F238E27FC236}">
                  <a16:creationId xmlns:a16="http://schemas.microsoft.com/office/drawing/2014/main" id="{63860AFC-9F61-4C50-A57C-70BAF2792CE9}"/>
                </a:ext>
              </a:extLst>
            </p:cNvPr>
            <p:cNvSpPr txBox="1"/>
            <p:nvPr/>
          </p:nvSpPr>
          <p:spPr>
            <a:xfrm>
              <a:off x="4476179" y="-10130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مثال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A3C32883-7437-4E72-9A6F-7BFE8B64A45C}"/>
              </a:ext>
            </a:extLst>
          </p:cNvPr>
          <p:cNvSpPr/>
          <p:nvPr/>
        </p:nvSpPr>
        <p:spPr>
          <a:xfrm>
            <a:off x="4814763" y="535459"/>
            <a:ext cx="4911855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استعمل </a:t>
            </a:r>
            <a:r>
              <a:rPr lang="ar-SA" altLang="en-US" sz="3600" dirty="0"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التعويض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لحل النظام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الآتي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4" name="Text Box 87">
            <a:extLst>
              <a:ext uri="{FF2B5EF4-FFF2-40B4-BE49-F238E27FC236}">
                <a16:creationId xmlns:a16="http://schemas.microsoft.com/office/drawing/2014/main" id="{1F97A263-877D-4CE7-B833-DF5A38BFC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4853" y="400013"/>
            <a:ext cx="2609912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altLang="en-US" dirty="0">
                <a:solidFill>
                  <a:srgbClr val="FF0000"/>
                </a:solidFill>
              </a:rPr>
              <a:t>2س +2ص = 8  </a:t>
            </a:r>
            <a:endParaRPr lang="en-US" altLang="en-US" dirty="0">
              <a:solidFill>
                <a:srgbClr val="FF0000"/>
              </a:solidFill>
            </a:endParaRPr>
          </a:p>
          <a:p>
            <a:r>
              <a:rPr lang="ar-BH" altLang="en-US" dirty="0">
                <a:solidFill>
                  <a:srgbClr val="0072BC"/>
                </a:solidFill>
              </a:rPr>
              <a:t>س +  ص= 2</a:t>
            </a:r>
            <a:endParaRPr lang="en-US" altLang="en-US" dirty="0">
              <a:solidFill>
                <a:srgbClr val="0072BC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A3A82D5-475E-4501-98AA-B5B06A063186}"/>
              </a:ext>
            </a:extLst>
          </p:cNvPr>
          <p:cNvCxnSpPr>
            <a:cxnSpLocks/>
          </p:cNvCxnSpPr>
          <p:nvPr/>
        </p:nvCxnSpPr>
        <p:spPr>
          <a:xfrm flipH="1">
            <a:off x="1542592" y="744893"/>
            <a:ext cx="1022829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35F3993-B912-4546-AA21-B47DC5A7ADB5}"/>
              </a:ext>
            </a:extLst>
          </p:cNvPr>
          <p:cNvCxnSpPr>
            <a:cxnSpLocks/>
          </p:cNvCxnSpPr>
          <p:nvPr/>
        </p:nvCxnSpPr>
        <p:spPr>
          <a:xfrm flipH="1">
            <a:off x="1850962" y="1273702"/>
            <a:ext cx="1040170" cy="0"/>
          </a:xfrm>
          <a:prstGeom prst="line">
            <a:avLst/>
          </a:prstGeom>
          <a:ln w="19050">
            <a:solidFill>
              <a:srgbClr val="0072B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87">
            <a:extLst>
              <a:ext uri="{FF2B5EF4-FFF2-40B4-BE49-F238E27FC236}">
                <a16:creationId xmlns:a16="http://schemas.microsoft.com/office/drawing/2014/main" id="{A83CBB7D-F408-4946-A2AD-669CCEAB3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639" y="400013"/>
            <a:ext cx="1251284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altLang="en-US" dirty="0">
                <a:solidFill>
                  <a:srgbClr val="FF0000"/>
                </a:solidFill>
              </a:rPr>
              <a:t>     (1)</a:t>
            </a:r>
            <a:endParaRPr lang="en-US" altLang="en-US" dirty="0">
              <a:solidFill>
                <a:srgbClr val="FF0000"/>
              </a:solidFill>
            </a:endParaRPr>
          </a:p>
          <a:p>
            <a:r>
              <a:rPr lang="ar-BH" altLang="en-US" dirty="0">
                <a:solidFill>
                  <a:srgbClr val="0072BC"/>
                </a:solidFill>
              </a:rPr>
              <a:t> (2)</a:t>
            </a:r>
            <a:endParaRPr lang="en-US" altLang="en-US" dirty="0">
              <a:solidFill>
                <a:srgbClr val="0072BC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180EC6C-AC3C-46C8-9983-BD32F15F86B0}"/>
              </a:ext>
            </a:extLst>
          </p:cNvPr>
          <p:cNvSpPr/>
          <p:nvPr/>
        </p:nvSpPr>
        <p:spPr>
          <a:xfrm>
            <a:off x="1734277" y="1607730"/>
            <a:ext cx="100143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altLang="en-US" sz="3200" dirty="0"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الخطوة 1: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ن</a:t>
            </a:r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كتب 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</a:t>
            </a:r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حدى المعادلتين على الصورة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altLang="en-US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 = أ س + جـ  </a:t>
            </a:r>
            <a:r>
              <a:rPr lang="ar-BH" altLang="en-US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</a:t>
            </a:r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أو       </a:t>
            </a:r>
            <a:r>
              <a:rPr lang="ar-SA" altLang="en-US" sz="3200" dirty="0">
                <a:solidFill>
                  <a:srgbClr val="0072B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 = ب ص + جـ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86BE1AC-0A59-4994-9CA8-6C635F102FA8}"/>
              </a:ext>
            </a:extLst>
          </p:cNvPr>
          <p:cNvSpPr/>
          <p:nvPr/>
        </p:nvSpPr>
        <p:spPr>
          <a:xfrm>
            <a:off x="5703196" y="1532435"/>
            <a:ext cx="59931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نكتب </a:t>
            </a:r>
            <a:r>
              <a:rPr lang="ar-SA" altLang="en-US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المعادل</a:t>
            </a:r>
            <a:r>
              <a:rPr lang="ar-BH" altLang="en-US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 (2) </a:t>
            </a:r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على الصورة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200" dirty="0">
                <a:solidFill>
                  <a:srgbClr val="0072B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SA" altLang="en-US" sz="3200" dirty="0">
                <a:solidFill>
                  <a:srgbClr val="0072B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= </a:t>
            </a:r>
            <a:r>
              <a:rPr lang="ar-BH" altLang="en-US" sz="3200" dirty="0">
                <a:solidFill>
                  <a:srgbClr val="0072B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</a:t>
            </a:r>
            <a:r>
              <a:rPr lang="ar-SA" altLang="en-US" sz="3200" dirty="0">
                <a:solidFill>
                  <a:srgbClr val="0072B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200" dirty="0">
                <a:solidFill>
                  <a:srgbClr val="0072B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</a:t>
            </a:r>
            <a:r>
              <a:rPr lang="ar-SA" altLang="en-US" sz="3200" dirty="0">
                <a:solidFill>
                  <a:srgbClr val="0072B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+ جـ </a:t>
            </a:r>
            <a:endParaRPr lang="en-US" sz="3200" dirty="0">
              <a:solidFill>
                <a:srgbClr val="0072BC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3AC073F-48B1-4C7D-AED8-5EE8D21F6E28}"/>
              </a:ext>
            </a:extLst>
          </p:cNvPr>
          <p:cNvSpPr/>
          <p:nvPr/>
        </p:nvSpPr>
        <p:spPr>
          <a:xfrm>
            <a:off x="9082379" y="2033154"/>
            <a:ext cx="239435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+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ص = 2</a:t>
            </a:r>
            <a:r>
              <a:rPr lang="ar-BH" altLang="en-US" sz="3200" dirty="0"/>
              <a:t> </a:t>
            </a:r>
            <a:endParaRPr lang="en-US" altLang="en-US" sz="32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A1E5E50-97FA-46FF-A5D4-B8C001ACD9B1}"/>
              </a:ext>
            </a:extLst>
          </p:cNvPr>
          <p:cNvSpPr/>
          <p:nvPr/>
        </p:nvSpPr>
        <p:spPr>
          <a:xfrm>
            <a:off x="7876903" y="2152464"/>
            <a:ext cx="1308047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24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المعادلة (2)</a:t>
            </a:r>
            <a:endParaRPr lang="en-US" sz="24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3718EC9-4789-4126-B919-B7F77D5F8CFA}"/>
              </a:ext>
            </a:extLst>
          </p:cNvPr>
          <p:cNvSpPr/>
          <p:nvPr/>
        </p:nvSpPr>
        <p:spPr>
          <a:xfrm>
            <a:off x="8420102" y="2663431"/>
            <a:ext cx="3293137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+ص </a:t>
            </a:r>
            <a:r>
              <a:rPr lang="ar-BH" altLang="en-US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 ص 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2 </a:t>
            </a:r>
            <a:r>
              <a:rPr lang="ar-BH" altLang="en-US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 ص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FB98581-669C-453C-9F66-D05ECD756C30}"/>
              </a:ext>
            </a:extLst>
          </p:cNvPr>
          <p:cNvSpPr/>
          <p:nvPr/>
        </p:nvSpPr>
        <p:spPr>
          <a:xfrm>
            <a:off x="6184431" y="2724985"/>
            <a:ext cx="2346495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24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بطرح </a:t>
            </a:r>
            <a:r>
              <a:rPr lang="ar-BH" sz="2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</a:t>
            </a:r>
            <a:r>
              <a:rPr lang="ar-BH" sz="24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من الطرفين</a:t>
            </a:r>
            <a:endParaRPr lang="en-US" sz="24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A03ECD4-1570-4BF6-A8C5-51062D9AA069}"/>
              </a:ext>
            </a:extLst>
          </p:cNvPr>
          <p:cNvCxnSpPr>
            <a:cxnSpLocks/>
          </p:cNvCxnSpPr>
          <p:nvPr/>
        </p:nvCxnSpPr>
        <p:spPr>
          <a:xfrm flipH="1">
            <a:off x="9944100" y="2805729"/>
            <a:ext cx="1059490" cy="289896"/>
          </a:xfrm>
          <a:prstGeom prst="line">
            <a:avLst/>
          </a:prstGeom>
          <a:ln w="12700">
            <a:solidFill>
              <a:srgbClr val="7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DB862954-AD59-4555-B3A9-FCF768AED368}"/>
              </a:ext>
            </a:extLst>
          </p:cNvPr>
          <p:cNvSpPr/>
          <p:nvPr/>
        </p:nvSpPr>
        <p:spPr>
          <a:xfrm>
            <a:off x="9527180" y="3252489"/>
            <a:ext cx="1983897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</a:t>
            </a:r>
            <a:r>
              <a:rPr lang="ar-BH" altLang="en-US" sz="3600" dirty="0">
                <a:solidFill>
                  <a:schemeClr val="bg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 – ص  </a:t>
            </a:r>
            <a:endParaRPr lang="en-US" altLang="en-US" sz="3600" dirty="0">
              <a:solidFill>
                <a:schemeClr val="bg1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7E6C732-3E64-4FD1-B579-A296A28F4097}"/>
              </a:ext>
            </a:extLst>
          </p:cNvPr>
          <p:cNvSpPr/>
          <p:nvPr/>
        </p:nvSpPr>
        <p:spPr>
          <a:xfrm>
            <a:off x="7839090" y="3351980"/>
            <a:ext cx="1308047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24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بالتبّسيط</a:t>
            </a:r>
            <a:endParaRPr lang="en-US" sz="24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0C451A4-816D-4DC1-B9A8-E5C90239B62B}"/>
              </a:ext>
            </a:extLst>
          </p:cNvPr>
          <p:cNvSpPr/>
          <p:nvPr/>
        </p:nvSpPr>
        <p:spPr>
          <a:xfrm>
            <a:off x="8086983" y="5019142"/>
            <a:ext cx="28994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4 – 2ص + 2ص </a:t>
            </a:r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8</a:t>
            </a:r>
            <a:endParaRPr lang="en-US" alt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82E6068-DC34-4DC4-B3C7-59C22B331663}"/>
              </a:ext>
            </a:extLst>
          </p:cNvPr>
          <p:cNvSpPr/>
          <p:nvPr/>
        </p:nvSpPr>
        <p:spPr>
          <a:xfrm>
            <a:off x="7750403" y="4506815"/>
            <a:ext cx="16330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+ 2ص </a:t>
            </a:r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8</a:t>
            </a:r>
            <a:endParaRPr lang="en-US" alt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9AE7923-7F3A-4481-A55B-FB3A46848C90}"/>
              </a:ext>
            </a:extLst>
          </p:cNvPr>
          <p:cNvSpPr/>
          <p:nvPr/>
        </p:nvSpPr>
        <p:spPr>
          <a:xfrm>
            <a:off x="5468437" y="3842103"/>
            <a:ext cx="62906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altLang="en-US" sz="3200" dirty="0"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الخطوة 2: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نعوّض </a:t>
            </a:r>
            <a:r>
              <a:rPr lang="ar-BH" altLang="en-US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 – ص</a:t>
            </a:r>
            <a:r>
              <a:rPr lang="ar-BH" altLang="en-US" sz="2800" dirty="0">
                <a:solidFill>
                  <a:srgbClr val="FF0000"/>
                </a:solidFill>
              </a:rPr>
              <a:t> 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بدلًا من 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في </a:t>
            </a:r>
            <a:r>
              <a:rPr lang="ar-BH" sz="3200" dirty="0">
                <a:solidFill>
                  <a:srgbClr val="0072B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المعادلة (1)</a:t>
            </a:r>
            <a:endParaRPr lang="en-US" sz="3200" dirty="0">
              <a:solidFill>
                <a:srgbClr val="0072B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B794C8C-BE29-49EA-84A2-FB31D5B1AC27}"/>
              </a:ext>
            </a:extLst>
          </p:cNvPr>
          <p:cNvSpPr/>
          <p:nvPr/>
        </p:nvSpPr>
        <p:spPr>
          <a:xfrm>
            <a:off x="9240458" y="4456156"/>
            <a:ext cx="7622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 </a:t>
            </a:r>
            <a:endParaRPr lang="en-US" alt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907175D-9A9D-4A2D-A37C-FDDD7ED07C36}"/>
              </a:ext>
            </a:extLst>
          </p:cNvPr>
          <p:cNvSpPr/>
          <p:nvPr/>
        </p:nvSpPr>
        <p:spPr>
          <a:xfrm>
            <a:off x="9228089" y="3241677"/>
            <a:ext cx="1601675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 – ص</a:t>
            </a:r>
            <a:endParaRPr lang="en-US" altLang="en-US" sz="3600" dirty="0">
              <a:solidFill>
                <a:srgbClr val="0072B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99716D0-D1F3-4E2D-888B-5A436B1428DA}"/>
              </a:ext>
            </a:extLst>
          </p:cNvPr>
          <p:cNvSpPr/>
          <p:nvPr/>
        </p:nvSpPr>
        <p:spPr>
          <a:xfrm>
            <a:off x="8178082" y="5539949"/>
            <a:ext cx="14443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4  </a:t>
            </a:r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8</a:t>
            </a:r>
            <a:endParaRPr lang="en-US" alt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771E5B6-7754-4109-B402-E1419CFC1C29}"/>
              </a:ext>
            </a:extLst>
          </p:cNvPr>
          <p:cNvSpPr/>
          <p:nvPr/>
        </p:nvSpPr>
        <p:spPr>
          <a:xfrm>
            <a:off x="6620980" y="4576967"/>
            <a:ext cx="1255923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24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المعادلة (1)</a:t>
            </a:r>
            <a:endParaRPr lang="en-US" sz="24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30FF036-67B1-41B7-9906-09D30DB60C71}"/>
              </a:ext>
            </a:extLst>
          </p:cNvPr>
          <p:cNvSpPr/>
          <p:nvPr/>
        </p:nvSpPr>
        <p:spPr>
          <a:xfrm>
            <a:off x="7121435" y="5549491"/>
            <a:ext cx="1256299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24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بالتبّسيط</a:t>
            </a:r>
            <a:endParaRPr lang="en-US" sz="24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FDDCBA1A-59C3-4F51-ACA3-9C257F034A6E}"/>
              </a:ext>
            </a:extLst>
          </p:cNvPr>
          <p:cNvGrpSpPr/>
          <p:nvPr/>
        </p:nvGrpSpPr>
        <p:grpSpPr>
          <a:xfrm>
            <a:off x="9363618" y="4382401"/>
            <a:ext cx="1382733" cy="703890"/>
            <a:chOff x="6804282" y="1222862"/>
            <a:chExt cx="1443358" cy="830900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0DBB27F-98C1-4023-B214-3B3E8E930527}"/>
                </a:ext>
              </a:extLst>
            </p:cNvPr>
            <p:cNvSpPr/>
            <p:nvPr/>
          </p:nvSpPr>
          <p:spPr>
            <a:xfrm>
              <a:off x="7732252" y="1316406"/>
              <a:ext cx="468917" cy="64633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r" rtl="1"/>
              <a:endParaRPr 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58" name="Arc 57">
              <a:extLst>
                <a:ext uri="{FF2B5EF4-FFF2-40B4-BE49-F238E27FC236}">
                  <a16:creationId xmlns:a16="http://schemas.microsoft.com/office/drawing/2014/main" id="{A10448DB-9588-4CB0-8127-9C703F5713BA}"/>
                </a:ext>
              </a:extLst>
            </p:cNvPr>
            <p:cNvSpPr/>
            <p:nvPr/>
          </p:nvSpPr>
          <p:spPr>
            <a:xfrm>
              <a:off x="7549196" y="1231642"/>
              <a:ext cx="698444" cy="822120"/>
            </a:xfrm>
            <a:prstGeom prst="arc">
              <a:avLst>
                <a:gd name="adj1" fmla="val 19097211"/>
                <a:gd name="adj2" fmla="val 2672775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Arc 58">
              <a:extLst>
                <a:ext uri="{FF2B5EF4-FFF2-40B4-BE49-F238E27FC236}">
                  <a16:creationId xmlns:a16="http://schemas.microsoft.com/office/drawing/2014/main" id="{98567755-396F-4C95-9120-31B884DF25F6}"/>
                </a:ext>
              </a:extLst>
            </p:cNvPr>
            <p:cNvSpPr/>
            <p:nvPr/>
          </p:nvSpPr>
          <p:spPr>
            <a:xfrm flipH="1">
              <a:off x="6804282" y="1222862"/>
              <a:ext cx="698444" cy="822120"/>
            </a:xfrm>
            <a:prstGeom prst="arc">
              <a:avLst>
                <a:gd name="adj1" fmla="val 18890101"/>
                <a:gd name="adj2" fmla="val 2857293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F1480BFD-A695-4CD9-B9E1-4E418B4A13A4}"/>
              </a:ext>
            </a:extLst>
          </p:cNvPr>
          <p:cNvSpPr/>
          <p:nvPr/>
        </p:nvSpPr>
        <p:spPr>
          <a:xfrm>
            <a:off x="6574116" y="5080695"/>
            <a:ext cx="1512867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24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خاصية التوزيع</a:t>
            </a:r>
            <a:endParaRPr lang="en-US" sz="24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D7C29F01-06C4-4B7F-AB0A-A3D5F6657C82}"/>
              </a:ext>
            </a:extLst>
          </p:cNvPr>
          <p:cNvGrpSpPr/>
          <p:nvPr/>
        </p:nvGrpSpPr>
        <p:grpSpPr>
          <a:xfrm flipH="1">
            <a:off x="9985824" y="4311199"/>
            <a:ext cx="1005564" cy="646330"/>
            <a:chOff x="8972802" y="2826529"/>
            <a:chExt cx="835462" cy="646330"/>
          </a:xfrm>
        </p:grpSpPr>
        <p:sp>
          <p:nvSpPr>
            <p:cNvPr id="62" name="Arc 61">
              <a:extLst>
                <a:ext uri="{FF2B5EF4-FFF2-40B4-BE49-F238E27FC236}">
                  <a16:creationId xmlns:a16="http://schemas.microsoft.com/office/drawing/2014/main" id="{44C76EAA-E4FC-4DFA-B5DE-0F984AD2DC34}"/>
                </a:ext>
              </a:extLst>
            </p:cNvPr>
            <p:cNvSpPr/>
            <p:nvPr/>
          </p:nvSpPr>
          <p:spPr>
            <a:xfrm>
              <a:off x="8980714" y="2826529"/>
              <a:ext cx="827550" cy="646330"/>
            </a:xfrm>
            <a:prstGeom prst="arc">
              <a:avLst>
                <a:gd name="adj1" fmla="val 11352855"/>
                <a:gd name="adj2" fmla="val 21408750"/>
              </a:avLst>
            </a:prstGeom>
            <a:ln w="19050">
              <a:solidFill>
                <a:srgbClr val="FF0000"/>
              </a:solidFill>
              <a:headEnd type="none" w="med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Arc 62">
              <a:extLst>
                <a:ext uri="{FF2B5EF4-FFF2-40B4-BE49-F238E27FC236}">
                  <a16:creationId xmlns:a16="http://schemas.microsoft.com/office/drawing/2014/main" id="{73CFE467-BA51-470A-B250-4ADCAF81A87B}"/>
                </a:ext>
              </a:extLst>
            </p:cNvPr>
            <p:cNvSpPr/>
            <p:nvPr/>
          </p:nvSpPr>
          <p:spPr>
            <a:xfrm>
              <a:off x="8972802" y="2962373"/>
              <a:ext cx="280343" cy="467505"/>
            </a:xfrm>
            <a:prstGeom prst="arc">
              <a:avLst>
                <a:gd name="adj1" fmla="val 14026392"/>
                <a:gd name="adj2" fmla="val 21408750"/>
              </a:avLst>
            </a:prstGeom>
            <a:ln w="19050">
              <a:solidFill>
                <a:srgbClr val="FF0000"/>
              </a:solidFill>
              <a:headEnd type="none" w="med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86139ACE-6B47-4D9F-BAD9-AB28FCEADA7F}"/>
              </a:ext>
            </a:extLst>
          </p:cNvPr>
          <p:cNvSpPr/>
          <p:nvPr/>
        </p:nvSpPr>
        <p:spPr>
          <a:xfrm>
            <a:off x="9552860" y="4497996"/>
            <a:ext cx="7622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 </a:t>
            </a:r>
            <a:endParaRPr lang="en-US" alt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BD8FD38E-D5AD-4648-9722-7CADC1A91A72}"/>
              </a:ext>
            </a:extLst>
          </p:cNvPr>
          <p:cNvCxnSpPr>
            <a:cxnSpLocks/>
          </p:cNvCxnSpPr>
          <p:nvPr/>
        </p:nvCxnSpPr>
        <p:spPr>
          <a:xfrm flipH="1">
            <a:off x="9297737" y="5194166"/>
            <a:ext cx="955312" cy="233609"/>
          </a:xfrm>
          <a:prstGeom prst="line">
            <a:avLst/>
          </a:prstGeom>
          <a:ln w="12700">
            <a:solidFill>
              <a:srgbClr val="7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BB6D53FD-C67A-4F8B-94CC-1752B9D52F0F}"/>
              </a:ext>
            </a:extLst>
          </p:cNvPr>
          <p:cNvSpPr/>
          <p:nvPr/>
        </p:nvSpPr>
        <p:spPr>
          <a:xfrm>
            <a:off x="1734277" y="5953449"/>
            <a:ext cx="961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بما أن العبارة الناتجة غير صحيحة دائمًا، لذا </a:t>
            </a:r>
            <a:r>
              <a:rPr lang="ar-BH" sz="3200" dirty="0">
                <a:solidFill>
                  <a:srgbClr val="EE171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 يوجد 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لهذا النظام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854806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7037E-7 L 0.0625 0.00185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" y="93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07407E-6 L -0.00768 0.1787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500"/>
                            </p:stCondLst>
                            <p:childTnLst>
                              <p:par>
                                <p:cTn id="1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35" grpId="0"/>
      <p:bldP spid="36" grpId="0"/>
      <p:bldP spid="37" grpId="0"/>
      <p:bldP spid="38" grpId="0"/>
      <p:bldP spid="39" grpId="0"/>
      <p:bldP spid="41" grpId="0"/>
      <p:bldP spid="42" grpId="0"/>
      <p:bldP spid="47" grpId="0"/>
      <p:bldP spid="48" grpId="0"/>
      <p:bldP spid="49" grpId="0"/>
      <p:bldP spid="50" grpId="0"/>
      <p:bldP spid="50" grpId="1"/>
      <p:bldP spid="51" grpId="0"/>
      <p:bldP spid="51" grpId="1"/>
      <p:bldP spid="53" grpId="0"/>
      <p:bldP spid="54" grpId="0"/>
      <p:bldP spid="54" grpId="1"/>
      <p:bldP spid="55" grpId="0"/>
      <p:bldP spid="60" grpId="0"/>
      <p:bldP spid="64" grpId="0"/>
      <p:bldP spid="64" grpId="1"/>
      <p:bldP spid="6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95867EF2-3E04-47E9-8788-472C3FDFF16D}"/>
              </a:ext>
            </a:extLst>
          </p:cNvPr>
          <p:cNvGraphicFramePr>
            <a:graphicFrameLocks noGrp="1"/>
          </p:cNvGraphicFramePr>
          <p:nvPr/>
        </p:nvGraphicFramePr>
        <p:xfrm>
          <a:off x="463692" y="1582582"/>
          <a:ext cx="11052030" cy="46402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26015">
                  <a:extLst>
                    <a:ext uri="{9D8B030D-6E8A-4147-A177-3AD203B41FA5}">
                      <a16:colId xmlns:a16="http://schemas.microsoft.com/office/drawing/2014/main" val="4144877975"/>
                    </a:ext>
                  </a:extLst>
                </a:gridCol>
                <a:gridCol w="5526015">
                  <a:extLst>
                    <a:ext uri="{9D8B030D-6E8A-4147-A177-3AD203B41FA5}">
                      <a16:colId xmlns:a16="http://schemas.microsoft.com/office/drawing/2014/main" val="3895281317"/>
                    </a:ext>
                  </a:extLst>
                </a:gridCol>
              </a:tblGrid>
              <a:tr h="46402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4226603"/>
                  </a:ext>
                </a:extLst>
              </a:tr>
            </a:tbl>
          </a:graphicData>
        </a:graphic>
      </p:graphicFrame>
      <p:sp>
        <p:nvSpPr>
          <p:cNvPr id="77" name="Rectangle 76">
            <a:extLst>
              <a:ext uri="{FF2B5EF4-FFF2-40B4-BE49-F238E27FC236}">
                <a16:creationId xmlns:a16="http://schemas.microsoft.com/office/drawing/2014/main" id="{A3C32883-7437-4E72-9A6F-7BFE8B64A45C}"/>
              </a:ext>
            </a:extLst>
          </p:cNvPr>
          <p:cNvSpPr/>
          <p:nvPr/>
        </p:nvSpPr>
        <p:spPr>
          <a:xfrm>
            <a:off x="4800600" y="535459"/>
            <a:ext cx="4926018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استعمل </a:t>
            </a:r>
            <a:r>
              <a:rPr lang="ar-SA" altLang="en-US" sz="3600" dirty="0"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التعويض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لحل النظام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الآتي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6076AFD8-5526-4546-97BD-7957FC485AF0}"/>
              </a:ext>
            </a:extLst>
          </p:cNvPr>
          <p:cNvGrpSpPr/>
          <p:nvPr/>
        </p:nvGrpSpPr>
        <p:grpSpPr>
          <a:xfrm>
            <a:off x="914565" y="248907"/>
            <a:ext cx="11013767" cy="5737317"/>
            <a:chOff x="914565" y="248907"/>
            <a:chExt cx="11013767" cy="5737317"/>
          </a:xfrm>
        </p:grpSpPr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2063EC8B-81BA-48F6-B236-795C33EA8721}"/>
                </a:ext>
              </a:extLst>
            </p:cNvPr>
            <p:cNvGrpSpPr/>
            <p:nvPr/>
          </p:nvGrpSpPr>
          <p:grpSpPr>
            <a:xfrm>
              <a:off x="914565" y="279272"/>
              <a:ext cx="11013767" cy="5706952"/>
              <a:chOff x="0" y="-1"/>
              <a:chExt cx="5471381" cy="3118653"/>
            </a:xfrm>
            <a:solidFill>
              <a:srgbClr val="00B0F0"/>
            </a:solidFill>
          </p:grpSpPr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E52E23B2-6369-41D9-8EF8-7322BE3B27EE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grpFill/>
              <a:ln w="3810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70C0"/>
                    </a:gs>
                  </a:gsLst>
                  <a:lin ang="108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B65B50C4-E25D-4B89-8C5E-4A2A6ED840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381" y="419349"/>
                <a:ext cx="0" cy="2699303"/>
              </a:xfrm>
              <a:prstGeom prst="line">
                <a:avLst/>
              </a:prstGeom>
              <a:grpFill/>
              <a:ln w="3810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70C0"/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22AF82FB-AB3A-4EC7-AB02-28039DABC915}"/>
                  </a:ext>
                </a:extLst>
              </p:cNvPr>
              <p:cNvSpPr/>
              <p:nvPr/>
            </p:nvSpPr>
            <p:spPr>
              <a:xfrm>
                <a:off x="4224250" y="-1"/>
                <a:ext cx="1244619" cy="555547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p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08" name="Group 207">
              <a:extLst>
                <a:ext uri="{FF2B5EF4-FFF2-40B4-BE49-F238E27FC236}">
                  <a16:creationId xmlns:a16="http://schemas.microsoft.com/office/drawing/2014/main" id="{4F77988B-DC7E-48D7-8A16-0DF005CCB9C4}"/>
                </a:ext>
              </a:extLst>
            </p:cNvPr>
            <p:cNvGrpSpPr/>
            <p:nvPr/>
          </p:nvGrpSpPr>
          <p:grpSpPr>
            <a:xfrm>
              <a:off x="9726618" y="248907"/>
              <a:ext cx="2084116" cy="777558"/>
              <a:chOff x="-22393" y="62059"/>
              <a:chExt cx="1145856" cy="427838"/>
            </a:xfrm>
          </p:grpSpPr>
          <p:sp>
            <p:nvSpPr>
              <p:cNvPr id="209" name="Rectangle: Rounded Corners 208">
                <a:extLst>
                  <a:ext uri="{FF2B5EF4-FFF2-40B4-BE49-F238E27FC236}">
                    <a16:creationId xmlns:a16="http://schemas.microsoft.com/office/drawing/2014/main" id="{CAC11BD2-DF5B-4933-B71B-57FBA2E1BFBC}"/>
                  </a:ext>
                </a:extLst>
              </p:cNvPr>
              <p:cNvSpPr/>
              <p:nvPr/>
            </p:nvSpPr>
            <p:spPr>
              <a:xfrm>
                <a:off x="819150" y="133350"/>
                <a:ext cx="189544" cy="20133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440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0" name="Text Box 42">
                <a:extLst>
                  <a:ext uri="{FF2B5EF4-FFF2-40B4-BE49-F238E27FC236}">
                    <a16:creationId xmlns:a16="http://schemas.microsoft.com/office/drawing/2014/main" id="{A1F65D7E-B4A1-46EC-B44A-A4BF33C0F4E6}"/>
                  </a:ext>
                </a:extLst>
              </p:cNvPr>
              <p:cNvSpPr txBox="1"/>
              <p:nvPr/>
            </p:nvSpPr>
            <p:spPr>
              <a:xfrm>
                <a:off x="-22393" y="62059"/>
                <a:ext cx="1145856" cy="427838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 rtl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chemeClr val="bg1"/>
                    </a:solidFill>
                    <a:effectLst/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  <a:sym typeface="Wingdings 2" panose="05020102010507070707" pitchFamily="18" charset="2"/>
                  </a:rPr>
                  <a:t></a:t>
                </a:r>
                <a:r>
                  <a:rPr lang="ar-SA" sz="4400" dirty="0"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   </a:t>
                </a:r>
                <a:r>
                  <a:rPr lang="ar-BH" sz="4400" dirty="0">
                    <a:ln w="10160" cap="flat" cmpd="sng" algn="ctr">
                      <a:noFill/>
                      <a:prstDash val="solid"/>
                      <a:round/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تدريب</a:t>
                </a:r>
                <a:endParaRPr lang="en-US" sz="4400" dirty="0">
                  <a:ln w="10160" cap="flat" cmpd="sng" algn="ctr">
                    <a:noFill/>
                    <a:prstDash val="solid"/>
                    <a:round/>
                  </a:ln>
                  <a:solidFill>
                    <a:schemeClr val="bg1"/>
                  </a:solidFill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endParaRPr>
              </a:p>
            </p:txBody>
          </p:sp>
        </p:grpSp>
      </p:grpSp>
      <p:sp>
        <p:nvSpPr>
          <p:cNvPr id="214" name="Rectangle 213">
            <a:extLst>
              <a:ext uri="{FF2B5EF4-FFF2-40B4-BE49-F238E27FC236}">
                <a16:creationId xmlns:a16="http://schemas.microsoft.com/office/drawing/2014/main" id="{B6CCE286-8816-4C68-9CF4-9B0CE9AB7947}"/>
              </a:ext>
            </a:extLst>
          </p:cNvPr>
          <p:cNvSpPr/>
          <p:nvPr/>
        </p:nvSpPr>
        <p:spPr>
          <a:xfrm>
            <a:off x="7905750" y="1595881"/>
            <a:ext cx="2580890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2س –ص = 8</a:t>
            </a:r>
          </a:p>
          <a:p>
            <a:pPr algn="r" rtl="1"/>
            <a:r>
              <a:rPr lang="ar-BH" altLang="en-US" sz="3600" dirty="0">
                <a:solidFill>
                  <a:srgbClr val="0072B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 = 2س – 3 </a:t>
            </a:r>
            <a:endParaRPr lang="en-US" sz="3600" dirty="0">
              <a:solidFill>
                <a:srgbClr val="0072B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A1CED951-3073-46AC-9497-9F8A2B2D691C}"/>
              </a:ext>
            </a:extLst>
          </p:cNvPr>
          <p:cNvSpPr/>
          <p:nvPr/>
        </p:nvSpPr>
        <p:spPr>
          <a:xfrm>
            <a:off x="2530294" y="1595881"/>
            <a:ext cx="2448106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4س – 3ص = 1</a:t>
            </a:r>
          </a:p>
          <a:p>
            <a:pPr algn="r" rtl="1"/>
            <a:r>
              <a:rPr lang="ar-BH" altLang="en-US" sz="3600" dirty="0">
                <a:solidFill>
                  <a:srgbClr val="0072B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6ص – 8س = -2</a:t>
            </a:r>
            <a:endParaRPr lang="en-US" sz="3600" dirty="0">
              <a:solidFill>
                <a:srgbClr val="0072B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17A9E7D2-B9F7-487A-B473-CF3CFE827F21}"/>
              </a:ext>
            </a:extLst>
          </p:cNvPr>
          <p:cNvSpPr/>
          <p:nvPr/>
        </p:nvSpPr>
        <p:spPr>
          <a:xfrm>
            <a:off x="7923231" y="5495867"/>
            <a:ext cx="321149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 يوجد حل لهذا النظام</a:t>
            </a:r>
            <a:endParaRPr 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B8613FD4-54F5-4453-AF2A-7C5041D51F92}"/>
              </a:ext>
            </a:extLst>
          </p:cNvPr>
          <p:cNvSpPr/>
          <p:nvPr/>
        </p:nvSpPr>
        <p:spPr>
          <a:xfrm>
            <a:off x="676275" y="5475648"/>
            <a:ext cx="4302125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للنظام عدد لا نهائي من الحلول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سداسي 3">
            <a:extLst>
              <a:ext uri="{FF2B5EF4-FFF2-40B4-BE49-F238E27FC236}">
                <a16:creationId xmlns:a16="http://schemas.microsoft.com/office/drawing/2014/main" id="{31FB3372-CD04-47DA-9619-E2154C5406D4}"/>
              </a:ext>
            </a:extLst>
          </p:cNvPr>
          <p:cNvSpPr/>
          <p:nvPr/>
        </p:nvSpPr>
        <p:spPr>
          <a:xfrm flipH="1">
            <a:off x="0" y="573738"/>
            <a:ext cx="1513373" cy="714380"/>
          </a:xfrm>
          <a:prstGeom prst="flowChartManualInput">
            <a:avLst/>
          </a:prstGeom>
          <a:solidFill>
            <a:srgbClr val="00B050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 دقائق</a:t>
            </a:r>
            <a:endParaRPr lang="ar-SA" sz="36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94771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0"/>
      <p:bldP spid="2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CBDB486-F774-400E-8076-4E1FF3E9F43D}"/>
              </a:ext>
            </a:extLst>
          </p:cNvPr>
          <p:cNvGrpSpPr/>
          <p:nvPr/>
        </p:nvGrpSpPr>
        <p:grpSpPr>
          <a:xfrm>
            <a:off x="744319" y="261616"/>
            <a:ext cx="11014749" cy="5773960"/>
            <a:chOff x="0" y="-10130"/>
            <a:chExt cx="5471870" cy="315527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01939BF-9715-4608-92BD-F6402F35B1B9}"/>
                </a:ext>
              </a:extLst>
            </p:cNvPr>
            <p:cNvGrpSpPr/>
            <p:nvPr/>
          </p:nvGrpSpPr>
          <p:grpSpPr>
            <a:xfrm>
              <a:off x="0" y="50334"/>
              <a:ext cx="5471870" cy="3094807"/>
              <a:chOff x="0" y="0"/>
              <a:chExt cx="5471870" cy="3094807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7899E1E3-79FE-40A4-ACAC-19A82A7DC79B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6">
                        <a:lumMod val="20000"/>
                        <a:lumOff val="80000"/>
                        <a:alpha val="80000"/>
                      </a:schemeClr>
                    </a:gs>
                    <a:gs pos="0">
                      <a:srgbClr val="92D050"/>
                    </a:gs>
                    <a:gs pos="71681">
                      <a:schemeClr val="accent6">
                        <a:lumMod val="20000"/>
                        <a:lumOff val="80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alpha val="85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E93C2FA5-1DA4-4470-9118-09203E4742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870" y="395504"/>
                <a:ext cx="0" cy="2699303"/>
              </a:xfrm>
              <a:prstGeom prst="line">
                <a:avLst/>
              </a:prstGeom>
              <a:ln w="38100">
                <a:gradFill>
                  <a:gsLst>
                    <a:gs pos="0">
                      <a:srgbClr val="92D050"/>
                    </a:gs>
                    <a:gs pos="74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E34F1D33-C2E5-4A9C-8317-C097B3097155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4" name="Text Box 39">
              <a:extLst>
                <a:ext uri="{FF2B5EF4-FFF2-40B4-BE49-F238E27FC236}">
                  <a16:creationId xmlns:a16="http://schemas.microsoft.com/office/drawing/2014/main" id="{63860AFC-9F61-4C50-A57C-70BAF2792CE9}"/>
                </a:ext>
              </a:extLst>
            </p:cNvPr>
            <p:cNvSpPr txBox="1"/>
            <p:nvPr/>
          </p:nvSpPr>
          <p:spPr>
            <a:xfrm>
              <a:off x="4476179" y="-10130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مثال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A3C32883-7437-4E72-9A6F-7BFE8B64A45C}"/>
              </a:ext>
            </a:extLst>
          </p:cNvPr>
          <p:cNvSpPr/>
          <p:nvPr/>
        </p:nvSpPr>
        <p:spPr>
          <a:xfrm>
            <a:off x="694318" y="402109"/>
            <a:ext cx="9051351" cy="175432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في أحد برامج الرحلات السياحية تحددت تكلفة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الفرد بِـ ٢٠ دينارًا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، </a:t>
            </a:r>
            <a:r>
              <a:rPr lang="ar-BH" sz="3600" dirty="0">
                <a:solidFill>
                  <a:srgbClr val="0072B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وتكلفة العائلة بِـ ٥٠ دينارًا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، وقد بلغ عدد المشتركين من الأفراد والعائلات ١٥٠ مشتركًا بقيمة إجمالية ٦٠٠٠ دينار، 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5CE9F11-1F1E-47D9-A4BE-A6FA7A769513}"/>
              </a:ext>
            </a:extLst>
          </p:cNvPr>
          <p:cNvSpPr/>
          <p:nvPr/>
        </p:nvSpPr>
        <p:spPr>
          <a:xfrm>
            <a:off x="5229224" y="2316061"/>
            <a:ext cx="6449949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1) اكتب نظامًا من معادلتين لتمثيل الموقف أعلاه.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FF7C42-8805-403D-A992-26CCCA931454}"/>
              </a:ext>
            </a:extLst>
          </p:cNvPr>
          <p:cNvSpPr/>
          <p:nvPr/>
        </p:nvSpPr>
        <p:spPr>
          <a:xfrm>
            <a:off x="2133603" y="2312406"/>
            <a:ext cx="2946976" cy="10772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ليكن  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= عدد الأفراد      </a:t>
            </a:r>
          </a:p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</a:t>
            </a:r>
            <a:r>
              <a:rPr lang="ar-BH" sz="3200" dirty="0">
                <a:solidFill>
                  <a:srgbClr val="0072B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= عدد العائلات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D5464A-7F0D-4EBE-BC32-2407E08F417F}"/>
              </a:ext>
            </a:extLst>
          </p:cNvPr>
          <p:cNvSpPr/>
          <p:nvPr/>
        </p:nvSpPr>
        <p:spPr>
          <a:xfrm>
            <a:off x="8215393" y="4106068"/>
            <a:ext cx="2102557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+</a:t>
            </a:r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dirty="0">
                <a:solidFill>
                  <a:srgbClr val="0072B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</a:t>
            </a:r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150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707F696-FBE6-48D0-963A-C97C343E317B}"/>
              </a:ext>
            </a:extLst>
          </p:cNvPr>
          <p:cNvSpPr/>
          <p:nvPr/>
        </p:nvSpPr>
        <p:spPr>
          <a:xfrm>
            <a:off x="6872236" y="3289069"/>
            <a:ext cx="4806938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إجمالي عدد المشتركين في البرنامج السياحي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0A9752-F117-449F-971B-5D9004A00950}"/>
              </a:ext>
            </a:extLst>
          </p:cNvPr>
          <p:cNvSpPr/>
          <p:nvPr/>
        </p:nvSpPr>
        <p:spPr>
          <a:xfrm>
            <a:off x="5812377" y="3362896"/>
            <a:ext cx="117127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150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42DB80-4323-4B45-8699-FA3B66F49488}"/>
              </a:ext>
            </a:extLst>
          </p:cNvPr>
          <p:cNvSpPr/>
          <p:nvPr/>
        </p:nvSpPr>
        <p:spPr>
          <a:xfrm>
            <a:off x="9351348" y="3277260"/>
            <a:ext cx="1710725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عدد الأفراد </a:t>
            </a:r>
            <a:endParaRPr 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ED5F0DC-CA3B-4BB2-B24B-D903FEDFD28B}"/>
              </a:ext>
            </a:extLst>
          </p:cNvPr>
          <p:cNvSpPr/>
          <p:nvPr/>
        </p:nvSpPr>
        <p:spPr>
          <a:xfrm>
            <a:off x="7184592" y="3277260"/>
            <a:ext cx="2253682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0072B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+</a:t>
            </a:r>
            <a:r>
              <a:rPr lang="ar-BH" sz="3600" dirty="0">
                <a:solidFill>
                  <a:srgbClr val="0072B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عدد العائلات</a:t>
            </a:r>
            <a:endParaRPr lang="en-US" sz="3600" dirty="0">
              <a:solidFill>
                <a:srgbClr val="0072B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793ABEC-11A4-42AF-B807-FE60C4AEFADF}"/>
              </a:ext>
            </a:extLst>
          </p:cNvPr>
          <p:cNvCxnSpPr>
            <a:cxnSpLocks/>
          </p:cNvCxnSpPr>
          <p:nvPr/>
        </p:nvCxnSpPr>
        <p:spPr>
          <a:xfrm>
            <a:off x="5963213" y="3362896"/>
            <a:ext cx="0" cy="1389503"/>
          </a:xfrm>
          <a:prstGeom prst="line">
            <a:avLst/>
          </a:prstGeom>
          <a:ln w="38100">
            <a:solidFill>
              <a:srgbClr val="7F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>
            <a:extLst>
              <a:ext uri="{FF2B5EF4-FFF2-40B4-BE49-F238E27FC236}">
                <a16:creationId xmlns:a16="http://schemas.microsoft.com/office/drawing/2014/main" id="{BA846F4D-7BE9-41D7-A513-5E424CF81915}"/>
              </a:ext>
            </a:extLst>
          </p:cNvPr>
          <p:cNvSpPr/>
          <p:nvPr/>
        </p:nvSpPr>
        <p:spPr>
          <a:xfrm>
            <a:off x="1373160" y="3996167"/>
            <a:ext cx="3978458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20× ف 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+</a:t>
            </a:r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dirty="0">
                <a:solidFill>
                  <a:srgbClr val="0072B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50 × ع</a:t>
            </a:r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6000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CCC2317D-A079-4E8F-94EB-CE2E8E1C444C}"/>
              </a:ext>
            </a:extLst>
          </p:cNvPr>
          <p:cNvSpPr/>
          <p:nvPr/>
        </p:nvSpPr>
        <p:spPr>
          <a:xfrm>
            <a:off x="937963" y="3362896"/>
            <a:ext cx="4806938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إجمالي التكلفة في البرنامج السياحي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3F137ECD-4D82-408C-914D-1F6C376E5418}"/>
              </a:ext>
            </a:extLst>
          </p:cNvPr>
          <p:cNvSpPr/>
          <p:nvPr/>
        </p:nvSpPr>
        <p:spPr>
          <a:xfrm>
            <a:off x="121771" y="3436723"/>
            <a:ext cx="1222881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6000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3B0B97A9-A5C8-40F9-A837-5160BEB1E706}"/>
              </a:ext>
            </a:extLst>
          </p:cNvPr>
          <p:cNvSpPr/>
          <p:nvPr/>
        </p:nvSpPr>
        <p:spPr>
          <a:xfrm>
            <a:off x="3621893" y="3470360"/>
            <a:ext cx="2239098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إجمالي تكلفة  الأفراد </a:t>
            </a:r>
            <a:endParaRPr lang="en-US" sz="28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6525DC6D-10F8-441F-A112-7CAEF17E8E13}"/>
              </a:ext>
            </a:extLst>
          </p:cNvPr>
          <p:cNvSpPr/>
          <p:nvPr/>
        </p:nvSpPr>
        <p:spPr>
          <a:xfrm>
            <a:off x="1275271" y="3486007"/>
            <a:ext cx="2590790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2800" dirty="0">
                <a:solidFill>
                  <a:srgbClr val="0072B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+</a:t>
            </a:r>
            <a:r>
              <a:rPr lang="ar-BH" sz="2800" dirty="0">
                <a:solidFill>
                  <a:srgbClr val="0072B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إجمالي تكلفة العائلات</a:t>
            </a:r>
            <a:endParaRPr lang="en-US" sz="2800" dirty="0">
              <a:solidFill>
                <a:srgbClr val="0072B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C6C02860-B5C5-465A-835D-A5695E4FD30A}"/>
              </a:ext>
            </a:extLst>
          </p:cNvPr>
          <p:cNvSpPr/>
          <p:nvPr/>
        </p:nvSpPr>
        <p:spPr>
          <a:xfrm>
            <a:off x="1852272" y="4482568"/>
            <a:ext cx="3499346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20 ف 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+</a:t>
            </a:r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dirty="0">
                <a:solidFill>
                  <a:srgbClr val="0072B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50 ع</a:t>
            </a:r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6000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D2B4DC2-D1E7-498A-812E-802F2C5B25AA}"/>
              </a:ext>
            </a:extLst>
          </p:cNvPr>
          <p:cNvSpPr/>
          <p:nvPr/>
        </p:nvSpPr>
        <p:spPr>
          <a:xfrm>
            <a:off x="5591180" y="5768459"/>
            <a:ext cx="5076809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نظام المعادلات الذي يُمثل الموقف هو: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5C352BA8-1D73-489D-84BB-68C2294C6322}"/>
              </a:ext>
            </a:extLst>
          </p:cNvPr>
          <p:cNvSpPr/>
          <p:nvPr/>
        </p:nvSpPr>
        <p:spPr>
          <a:xfrm>
            <a:off x="3448677" y="5484933"/>
            <a:ext cx="2102557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+</a:t>
            </a:r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dirty="0">
                <a:solidFill>
                  <a:srgbClr val="0072B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</a:t>
            </a:r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150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198CF4B3-D82D-4746-850B-7BC0637DCAAA}"/>
              </a:ext>
            </a:extLst>
          </p:cNvPr>
          <p:cNvSpPr/>
          <p:nvPr/>
        </p:nvSpPr>
        <p:spPr>
          <a:xfrm>
            <a:off x="2244914" y="5891828"/>
            <a:ext cx="3499346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20ف 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+</a:t>
            </a:r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dirty="0">
                <a:solidFill>
                  <a:srgbClr val="0072B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50ع</a:t>
            </a:r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6000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002641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44" grpId="0"/>
      <p:bldP spid="44" grpId="1"/>
      <p:bldP spid="11" grpId="0"/>
      <p:bldP spid="12" grpId="0"/>
      <p:bldP spid="13" grpId="0"/>
      <p:bldP spid="76" grpId="0"/>
      <p:bldP spid="78" grpId="0"/>
      <p:bldP spid="78" grpId="1"/>
      <p:bldP spid="79" grpId="0"/>
      <p:bldP spid="80" grpId="0"/>
      <p:bldP spid="81" grpId="0"/>
      <p:bldP spid="82" grpId="0"/>
      <p:bldP spid="16" grpId="0"/>
      <p:bldP spid="83" grpId="0"/>
      <p:bldP spid="8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CBDB486-F774-400E-8076-4E1FF3E9F43D}"/>
              </a:ext>
            </a:extLst>
          </p:cNvPr>
          <p:cNvGrpSpPr/>
          <p:nvPr/>
        </p:nvGrpSpPr>
        <p:grpSpPr>
          <a:xfrm>
            <a:off x="744319" y="261616"/>
            <a:ext cx="11014749" cy="5773960"/>
            <a:chOff x="0" y="-10130"/>
            <a:chExt cx="5471870" cy="315527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01939BF-9715-4608-92BD-F6402F35B1B9}"/>
                </a:ext>
              </a:extLst>
            </p:cNvPr>
            <p:cNvGrpSpPr/>
            <p:nvPr/>
          </p:nvGrpSpPr>
          <p:grpSpPr>
            <a:xfrm>
              <a:off x="0" y="50334"/>
              <a:ext cx="5471870" cy="3094807"/>
              <a:chOff x="0" y="0"/>
              <a:chExt cx="5471870" cy="3094807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7899E1E3-79FE-40A4-ACAC-19A82A7DC79B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6">
                        <a:lumMod val="20000"/>
                        <a:lumOff val="80000"/>
                        <a:alpha val="80000"/>
                      </a:schemeClr>
                    </a:gs>
                    <a:gs pos="0">
                      <a:srgbClr val="92D050"/>
                    </a:gs>
                    <a:gs pos="71681">
                      <a:schemeClr val="accent6">
                        <a:lumMod val="20000"/>
                        <a:lumOff val="80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alpha val="85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E93C2FA5-1DA4-4470-9118-09203E4742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870" y="395504"/>
                <a:ext cx="0" cy="2699303"/>
              </a:xfrm>
              <a:prstGeom prst="line">
                <a:avLst/>
              </a:prstGeom>
              <a:ln w="38100">
                <a:gradFill>
                  <a:gsLst>
                    <a:gs pos="0">
                      <a:srgbClr val="92D050"/>
                    </a:gs>
                    <a:gs pos="74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E34F1D33-C2E5-4A9C-8317-C097B3097155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4" name="Text Box 39">
              <a:extLst>
                <a:ext uri="{FF2B5EF4-FFF2-40B4-BE49-F238E27FC236}">
                  <a16:creationId xmlns:a16="http://schemas.microsoft.com/office/drawing/2014/main" id="{63860AFC-9F61-4C50-A57C-70BAF2792CE9}"/>
                </a:ext>
              </a:extLst>
            </p:cNvPr>
            <p:cNvSpPr txBox="1"/>
            <p:nvPr/>
          </p:nvSpPr>
          <p:spPr>
            <a:xfrm>
              <a:off x="4476179" y="-10130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تابع المثال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F5CE9F11-1F1E-47D9-A4BE-A6FA7A769513}"/>
              </a:ext>
            </a:extLst>
          </p:cNvPr>
          <p:cNvSpPr/>
          <p:nvPr/>
        </p:nvSpPr>
        <p:spPr>
          <a:xfrm>
            <a:off x="3695308" y="998190"/>
            <a:ext cx="8042465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2) حُل النظام  لتجد عدد كل من الأفراد والعائلات المشتركين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5C352BA8-1D73-489D-84BB-68C2294C6322}"/>
              </a:ext>
            </a:extLst>
          </p:cNvPr>
          <p:cNvSpPr/>
          <p:nvPr/>
        </p:nvSpPr>
        <p:spPr>
          <a:xfrm>
            <a:off x="1858002" y="689116"/>
            <a:ext cx="2102557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+</a:t>
            </a:r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dirty="0">
                <a:solidFill>
                  <a:srgbClr val="0072B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</a:t>
            </a:r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150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198CF4B3-D82D-4746-850B-7BC0637DCAAA}"/>
              </a:ext>
            </a:extLst>
          </p:cNvPr>
          <p:cNvSpPr/>
          <p:nvPr/>
        </p:nvSpPr>
        <p:spPr>
          <a:xfrm>
            <a:off x="1076325" y="1096011"/>
            <a:ext cx="3077259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20ف 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+</a:t>
            </a:r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dirty="0">
                <a:solidFill>
                  <a:srgbClr val="0072B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50ع</a:t>
            </a:r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6000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040E068-1D0F-4AF3-9505-874DDA6857D2}"/>
              </a:ext>
            </a:extLst>
          </p:cNvPr>
          <p:cNvCxnSpPr>
            <a:cxnSpLocks/>
          </p:cNvCxnSpPr>
          <p:nvPr/>
        </p:nvCxnSpPr>
        <p:spPr>
          <a:xfrm flipH="1">
            <a:off x="984913" y="995954"/>
            <a:ext cx="1022829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A76F6F3-F0A3-488A-845B-4B0814CBC549}"/>
              </a:ext>
            </a:extLst>
          </p:cNvPr>
          <p:cNvCxnSpPr>
            <a:cxnSpLocks/>
          </p:cNvCxnSpPr>
          <p:nvPr/>
        </p:nvCxnSpPr>
        <p:spPr>
          <a:xfrm flipH="1">
            <a:off x="638175" y="1450498"/>
            <a:ext cx="571501" cy="0"/>
          </a:xfrm>
          <a:prstGeom prst="line">
            <a:avLst/>
          </a:prstGeom>
          <a:ln w="19050">
            <a:solidFill>
              <a:srgbClr val="0072B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87">
            <a:extLst>
              <a:ext uri="{FF2B5EF4-FFF2-40B4-BE49-F238E27FC236}">
                <a16:creationId xmlns:a16="http://schemas.microsoft.com/office/drawing/2014/main" id="{4A34E2FE-6E2D-4619-9C8C-AA7FAA275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1296" y="609149"/>
            <a:ext cx="1076326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altLang="en-US" dirty="0">
                <a:solidFill>
                  <a:srgbClr val="FF0000"/>
                </a:solidFill>
              </a:rPr>
              <a:t> (1)</a:t>
            </a:r>
            <a:endParaRPr lang="en-US" altLang="en-US" dirty="0">
              <a:solidFill>
                <a:srgbClr val="FF0000"/>
              </a:solidFill>
            </a:endParaRPr>
          </a:p>
          <a:p>
            <a:r>
              <a:rPr lang="ar-BH" altLang="en-US" dirty="0">
                <a:solidFill>
                  <a:srgbClr val="0072BC"/>
                </a:solidFill>
              </a:rPr>
              <a:t>     (2)</a:t>
            </a:r>
            <a:endParaRPr lang="en-US" altLang="en-US" dirty="0">
              <a:solidFill>
                <a:srgbClr val="0072BC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B15C607-EB03-48CF-842C-0A10F4836C50}"/>
              </a:ext>
            </a:extLst>
          </p:cNvPr>
          <p:cNvSpPr/>
          <p:nvPr/>
        </p:nvSpPr>
        <p:spPr>
          <a:xfrm>
            <a:off x="1734277" y="1607730"/>
            <a:ext cx="100143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altLang="en-US" sz="3200" dirty="0"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الخطوة 1: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ن</a:t>
            </a:r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كتب 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</a:t>
            </a:r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حدى المعادلتين على الصورة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SA" altLang="en-US" sz="3200" dirty="0">
                <a:solidFill>
                  <a:srgbClr val="0072B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= 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altLang="en-US" sz="3200" dirty="0">
                <a:solidFill>
                  <a:srgbClr val="0072B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200" dirty="0">
                <a:solidFill>
                  <a:srgbClr val="0072B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</a:t>
            </a:r>
            <a:r>
              <a:rPr lang="ar-SA" altLang="en-US" sz="3200" dirty="0">
                <a:solidFill>
                  <a:srgbClr val="0072B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+</a:t>
            </a:r>
            <a:r>
              <a:rPr lang="ar-SA" altLang="en-US" sz="3200" dirty="0">
                <a:solidFill>
                  <a:srgbClr val="0072B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جـ</a:t>
            </a:r>
            <a:r>
              <a:rPr lang="ar-SA" altLang="en-US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BH" altLang="en-US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</a:t>
            </a:r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أو       </a:t>
            </a:r>
            <a:r>
              <a:rPr lang="ar-BH" altLang="en-US" sz="3200" dirty="0">
                <a:solidFill>
                  <a:srgbClr val="0072B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</a:t>
            </a:r>
            <a:r>
              <a:rPr lang="ar-SA" altLang="en-US" sz="3200" dirty="0">
                <a:solidFill>
                  <a:srgbClr val="0072B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= </a:t>
            </a:r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</a:t>
            </a:r>
            <a:r>
              <a:rPr lang="ar-SA" altLang="en-US" sz="3200" dirty="0">
                <a:solidFill>
                  <a:srgbClr val="0072B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SA" altLang="en-US" sz="3200" dirty="0">
                <a:solidFill>
                  <a:srgbClr val="0072B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+ جـ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7E77F12-C503-496A-BF36-BC85D27B2344}"/>
              </a:ext>
            </a:extLst>
          </p:cNvPr>
          <p:cNvSpPr/>
          <p:nvPr/>
        </p:nvSpPr>
        <p:spPr>
          <a:xfrm>
            <a:off x="5640587" y="1589576"/>
            <a:ext cx="59931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نكتب </a:t>
            </a:r>
            <a:r>
              <a:rPr lang="ar-SA" altLang="en-US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المعادل</a:t>
            </a:r>
            <a:r>
              <a:rPr lang="ar-BH" altLang="en-US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 (1) </a:t>
            </a:r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على الصورة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SA" altLang="en-US" sz="3200" dirty="0">
                <a:solidFill>
                  <a:srgbClr val="0072B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= 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altLang="en-US" sz="3200" dirty="0">
                <a:solidFill>
                  <a:srgbClr val="0072B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200" dirty="0">
                <a:solidFill>
                  <a:srgbClr val="0072B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</a:t>
            </a:r>
            <a:r>
              <a:rPr lang="ar-SA" altLang="en-US" sz="3200" dirty="0">
                <a:solidFill>
                  <a:srgbClr val="0072B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+</a:t>
            </a:r>
            <a:r>
              <a:rPr lang="ar-SA" altLang="en-US" sz="3200" dirty="0">
                <a:solidFill>
                  <a:srgbClr val="0072B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جـ </a:t>
            </a:r>
            <a:endParaRPr lang="en-US" sz="32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033DB3F-6B1D-4A31-AE31-C5A1D13F01CF}"/>
              </a:ext>
            </a:extLst>
          </p:cNvPr>
          <p:cNvSpPr/>
          <p:nvPr/>
        </p:nvSpPr>
        <p:spPr>
          <a:xfrm>
            <a:off x="9082379" y="2033154"/>
            <a:ext cx="239435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+ ع = 150</a:t>
            </a:r>
            <a:r>
              <a:rPr lang="ar-BH" altLang="en-US" sz="3200" dirty="0"/>
              <a:t> </a:t>
            </a:r>
            <a:endParaRPr lang="en-US" altLang="en-US" sz="32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1B96A2D-6D63-4EF6-9593-2375E90A1BF1}"/>
              </a:ext>
            </a:extLst>
          </p:cNvPr>
          <p:cNvSpPr/>
          <p:nvPr/>
        </p:nvSpPr>
        <p:spPr>
          <a:xfrm>
            <a:off x="7876903" y="2152464"/>
            <a:ext cx="1308047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24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المعادلة (2)</a:t>
            </a:r>
            <a:endParaRPr lang="en-US" sz="24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BEAEB58-CF17-43F5-A0C8-6C081CFC9DC7}"/>
              </a:ext>
            </a:extLst>
          </p:cNvPr>
          <p:cNvSpPr/>
          <p:nvPr/>
        </p:nvSpPr>
        <p:spPr>
          <a:xfrm>
            <a:off x="8153284" y="2663431"/>
            <a:ext cx="3559955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+ ع </a:t>
            </a:r>
            <a:r>
              <a:rPr lang="ar-BH" altLang="en-US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 ع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= 150 </a:t>
            </a:r>
            <a:r>
              <a:rPr lang="ar-BH" altLang="en-US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 ع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BF80454-B5F6-4D1A-A081-C03ED3004456}"/>
              </a:ext>
            </a:extLst>
          </p:cNvPr>
          <p:cNvSpPr/>
          <p:nvPr/>
        </p:nvSpPr>
        <p:spPr>
          <a:xfrm>
            <a:off x="6477000" y="2787591"/>
            <a:ext cx="2109485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24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بطرح  </a:t>
            </a:r>
            <a:r>
              <a:rPr lang="ar-BH" sz="2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 </a:t>
            </a:r>
            <a:r>
              <a:rPr lang="ar-BH" sz="24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من الطرفين</a:t>
            </a:r>
            <a:endParaRPr lang="en-US" sz="24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5874320-3B47-4AF6-ACA1-DFB834518502}"/>
              </a:ext>
            </a:extLst>
          </p:cNvPr>
          <p:cNvCxnSpPr>
            <a:cxnSpLocks/>
          </p:cNvCxnSpPr>
          <p:nvPr/>
        </p:nvCxnSpPr>
        <p:spPr>
          <a:xfrm flipH="1">
            <a:off x="10334214" y="2877428"/>
            <a:ext cx="656447" cy="160015"/>
          </a:xfrm>
          <a:prstGeom prst="line">
            <a:avLst/>
          </a:prstGeom>
          <a:ln w="12700">
            <a:solidFill>
              <a:srgbClr val="7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74884E44-B3E9-4E31-98B2-750655D294A4}"/>
              </a:ext>
            </a:extLst>
          </p:cNvPr>
          <p:cNvSpPr/>
          <p:nvPr/>
        </p:nvSpPr>
        <p:spPr>
          <a:xfrm>
            <a:off x="9019687" y="3232152"/>
            <a:ext cx="2488750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</a:t>
            </a:r>
            <a:r>
              <a:rPr lang="ar-BH" altLang="en-US" sz="3600" dirty="0">
                <a:solidFill>
                  <a:schemeClr val="bg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150 – ع</a:t>
            </a:r>
            <a:endParaRPr lang="en-US" altLang="en-US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E872D42-A56C-41D9-8BB6-B3F3E76C5AD3}"/>
              </a:ext>
            </a:extLst>
          </p:cNvPr>
          <p:cNvSpPr/>
          <p:nvPr/>
        </p:nvSpPr>
        <p:spPr>
          <a:xfrm>
            <a:off x="7839090" y="3351980"/>
            <a:ext cx="1308047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24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بالتبّسيط</a:t>
            </a:r>
            <a:endParaRPr lang="en-US" sz="24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E90E752-D4E3-4D61-9032-CBA72D4F8E65}"/>
              </a:ext>
            </a:extLst>
          </p:cNvPr>
          <p:cNvSpPr/>
          <p:nvPr/>
        </p:nvSpPr>
        <p:spPr>
          <a:xfrm>
            <a:off x="9138546" y="3259646"/>
            <a:ext cx="1740405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150 – ع</a:t>
            </a:r>
            <a:endParaRPr lang="en-US" altLang="en-US" sz="3600" dirty="0">
              <a:solidFill>
                <a:srgbClr val="0072B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31C92F2-B35D-40DD-B5A0-3B800D03B8D7}"/>
              </a:ext>
            </a:extLst>
          </p:cNvPr>
          <p:cNvSpPr/>
          <p:nvPr/>
        </p:nvSpPr>
        <p:spPr>
          <a:xfrm>
            <a:off x="7005375" y="5019142"/>
            <a:ext cx="39810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3000 – 20ع + 50ع </a:t>
            </a:r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6000</a:t>
            </a:r>
            <a:endParaRPr lang="en-US" alt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E97286E-4B29-40D7-BD30-727A0A664556}"/>
              </a:ext>
            </a:extLst>
          </p:cNvPr>
          <p:cNvSpPr/>
          <p:nvPr/>
        </p:nvSpPr>
        <p:spPr>
          <a:xfrm>
            <a:off x="7362139" y="4506815"/>
            <a:ext cx="20212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+ 50 ع </a:t>
            </a:r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6000</a:t>
            </a:r>
            <a:endParaRPr lang="en-US" alt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D3A3507-7540-45AD-AD1A-4E28927019A2}"/>
              </a:ext>
            </a:extLst>
          </p:cNvPr>
          <p:cNvSpPr/>
          <p:nvPr/>
        </p:nvSpPr>
        <p:spPr>
          <a:xfrm>
            <a:off x="5468437" y="3842103"/>
            <a:ext cx="62906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altLang="en-US" sz="3200" dirty="0"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الخطوة 2: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نعوّض </a:t>
            </a:r>
            <a:r>
              <a:rPr lang="ar-BH" altLang="en-US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150 – ع</a:t>
            </a:r>
            <a:r>
              <a:rPr lang="ar-BH" altLang="en-US" sz="2800" dirty="0">
                <a:solidFill>
                  <a:srgbClr val="FF0000"/>
                </a:solidFill>
              </a:rPr>
              <a:t> 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بدلًا من 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في </a:t>
            </a:r>
            <a:r>
              <a:rPr lang="ar-BH" sz="3200" dirty="0">
                <a:solidFill>
                  <a:srgbClr val="0072B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المعادلة (2)</a:t>
            </a:r>
            <a:endParaRPr lang="en-US" sz="3200" dirty="0">
              <a:solidFill>
                <a:srgbClr val="0072B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DEDAE32-2389-4ADF-A031-B6D994DA8201}"/>
              </a:ext>
            </a:extLst>
          </p:cNvPr>
          <p:cNvSpPr/>
          <p:nvPr/>
        </p:nvSpPr>
        <p:spPr>
          <a:xfrm>
            <a:off x="9240458" y="4456156"/>
            <a:ext cx="7622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 </a:t>
            </a:r>
            <a:endParaRPr lang="en-US" alt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19F6809-E394-457B-8814-86E601F209BC}"/>
              </a:ext>
            </a:extLst>
          </p:cNvPr>
          <p:cNvSpPr/>
          <p:nvPr/>
        </p:nvSpPr>
        <p:spPr>
          <a:xfrm>
            <a:off x="5749452" y="4499794"/>
            <a:ext cx="1255923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24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المعادلة (1)</a:t>
            </a:r>
            <a:endParaRPr lang="en-US" sz="24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75F17D8-B478-434F-A3A3-AA4EB92DD8B2}"/>
              </a:ext>
            </a:extLst>
          </p:cNvPr>
          <p:cNvGrpSpPr/>
          <p:nvPr/>
        </p:nvGrpSpPr>
        <p:grpSpPr>
          <a:xfrm>
            <a:off x="9344578" y="4382401"/>
            <a:ext cx="1335108" cy="703890"/>
            <a:chOff x="6853997" y="1222862"/>
            <a:chExt cx="1393643" cy="8309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8B991158-5A06-447A-B611-838C2CF89305}"/>
                </a:ext>
              </a:extLst>
            </p:cNvPr>
            <p:cNvSpPr/>
            <p:nvPr/>
          </p:nvSpPr>
          <p:spPr>
            <a:xfrm>
              <a:off x="7732252" y="1316406"/>
              <a:ext cx="468917" cy="64633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r" rtl="1"/>
              <a:endParaRPr 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53" name="Arc 52">
              <a:extLst>
                <a:ext uri="{FF2B5EF4-FFF2-40B4-BE49-F238E27FC236}">
                  <a16:creationId xmlns:a16="http://schemas.microsoft.com/office/drawing/2014/main" id="{5639DEE0-9EAF-4B83-8FD4-5D62CE5A3C0A}"/>
                </a:ext>
              </a:extLst>
            </p:cNvPr>
            <p:cNvSpPr/>
            <p:nvPr/>
          </p:nvSpPr>
          <p:spPr>
            <a:xfrm>
              <a:off x="7549196" y="1231642"/>
              <a:ext cx="698444" cy="822120"/>
            </a:xfrm>
            <a:prstGeom prst="arc">
              <a:avLst>
                <a:gd name="adj1" fmla="val 19097211"/>
                <a:gd name="adj2" fmla="val 2672775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Arc 53">
              <a:extLst>
                <a:ext uri="{FF2B5EF4-FFF2-40B4-BE49-F238E27FC236}">
                  <a16:creationId xmlns:a16="http://schemas.microsoft.com/office/drawing/2014/main" id="{0E073F08-AA57-434A-9CDC-5F4CA9BD0276}"/>
                </a:ext>
              </a:extLst>
            </p:cNvPr>
            <p:cNvSpPr/>
            <p:nvPr/>
          </p:nvSpPr>
          <p:spPr>
            <a:xfrm flipH="1">
              <a:off x="6853997" y="1222862"/>
              <a:ext cx="698444" cy="822120"/>
            </a:xfrm>
            <a:prstGeom prst="arc">
              <a:avLst>
                <a:gd name="adj1" fmla="val 18890101"/>
                <a:gd name="adj2" fmla="val 2857293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E8787E52-308B-4A0C-9815-3149B680E41E}"/>
              </a:ext>
            </a:extLst>
          </p:cNvPr>
          <p:cNvSpPr/>
          <p:nvPr/>
        </p:nvSpPr>
        <p:spPr>
          <a:xfrm>
            <a:off x="5432604" y="5000335"/>
            <a:ext cx="1512867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24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خاصية التوزيع</a:t>
            </a:r>
            <a:endParaRPr lang="en-US" sz="24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0F4E486E-3313-433E-9D8B-DBAADBBB02BE}"/>
              </a:ext>
            </a:extLst>
          </p:cNvPr>
          <p:cNvGrpSpPr/>
          <p:nvPr/>
        </p:nvGrpSpPr>
        <p:grpSpPr>
          <a:xfrm flipH="1">
            <a:off x="9757224" y="4311199"/>
            <a:ext cx="1005564" cy="646330"/>
            <a:chOff x="8972802" y="2826529"/>
            <a:chExt cx="835462" cy="646330"/>
          </a:xfrm>
        </p:grpSpPr>
        <p:sp>
          <p:nvSpPr>
            <p:cNvPr id="57" name="Arc 56">
              <a:extLst>
                <a:ext uri="{FF2B5EF4-FFF2-40B4-BE49-F238E27FC236}">
                  <a16:creationId xmlns:a16="http://schemas.microsoft.com/office/drawing/2014/main" id="{FC6E4697-C692-4368-8254-B46470631C25}"/>
                </a:ext>
              </a:extLst>
            </p:cNvPr>
            <p:cNvSpPr/>
            <p:nvPr/>
          </p:nvSpPr>
          <p:spPr>
            <a:xfrm>
              <a:off x="8980714" y="2826529"/>
              <a:ext cx="827550" cy="646330"/>
            </a:xfrm>
            <a:prstGeom prst="arc">
              <a:avLst>
                <a:gd name="adj1" fmla="val 11352855"/>
                <a:gd name="adj2" fmla="val 21408750"/>
              </a:avLst>
            </a:prstGeom>
            <a:ln w="19050">
              <a:solidFill>
                <a:srgbClr val="FF0000"/>
              </a:solidFill>
              <a:headEnd type="none" w="med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Arc 57">
              <a:extLst>
                <a:ext uri="{FF2B5EF4-FFF2-40B4-BE49-F238E27FC236}">
                  <a16:creationId xmlns:a16="http://schemas.microsoft.com/office/drawing/2014/main" id="{E2000B25-8B69-4435-8E00-D8D170C6545D}"/>
                </a:ext>
              </a:extLst>
            </p:cNvPr>
            <p:cNvSpPr/>
            <p:nvPr/>
          </p:nvSpPr>
          <p:spPr>
            <a:xfrm>
              <a:off x="8972802" y="2962373"/>
              <a:ext cx="280343" cy="467505"/>
            </a:xfrm>
            <a:prstGeom prst="arc">
              <a:avLst>
                <a:gd name="adj1" fmla="val 14026392"/>
                <a:gd name="adj2" fmla="val 21408750"/>
              </a:avLst>
            </a:prstGeom>
            <a:ln w="19050">
              <a:solidFill>
                <a:srgbClr val="FF0000"/>
              </a:solidFill>
              <a:headEnd type="none" w="med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6771E348-9684-4176-B393-6D55AC49A4DE}"/>
              </a:ext>
            </a:extLst>
          </p:cNvPr>
          <p:cNvSpPr/>
          <p:nvPr/>
        </p:nvSpPr>
        <p:spPr>
          <a:xfrm>
            <a:off x="9629060" y="4497996"/>
            <a:ext cx="7622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20 </a:t>
            </a:r>
            <a:endParaRPr lang="en-US" alt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20D05E2B-0A1D-48AD-A4CE-DFA968E5C014}"/>
              </a:ext>
            </a:extLst>
          </p:cNvPr>
          <p:cNvSpPr/>
          <p:nvPr/>
        </p:nvSpPr>
        <p:spPr>
          <a:xfrm>
            <a:off x="8493794" y="5072761"/>
            <a:ext cx="1692142" cy="523222"/>
          </a:xfrm>
          <a:prstGeom prst="ellipse">
            <a:avLst/>
          </a:prstGeom>
          <a:noFill/>
          <a:ln>
            <a:solidFill>
              <a:srgbClr val="7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E4F1A23-CB39-4259-8437-2F8097A4C30B}"/>
              </a:ext>
            </a:extLst>
          </p:cNvPr>
          <p:cNvSpPr/>
          <p:nvPr/>
        </p:nvSpPr>
        <p:spPr>
          <a:xfrm>
            <a:off x="8178082" y="5539949"/>
            <a:ext cx="28541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3000</a:t>
            </a:r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+ 30ع </a:t>
            </a:r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6000</a:t>
            </a:r>
            <a:endParaRPr lang="en-US" alt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3CA501C-C2DE-41EB-96B2-FA3188BDD225}"/>
              </a:ext>
            </a:extLst>
          </p:cNvPr>
          <p:cNvSpPr/>
          <p:nvPr/>
        </p:nvSpPr>
        <p:spPr>
          <a:xfrm>
            <a:off x="7121435" y="5549491"/>
            <a:ext cx="1256299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24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بالتبّسيط</a:t>
            </a:r>
            <a:endParaRPr lang="en-US" sz="24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26956A8-1111-469C-920A-8A88BCBD628F}"/>
              </a:ext>
            </a:extLst>
          </p:cNvPr>
          <p:cNvSpPr/>
          <p:nvPr/>
        </p:nvSpPr>
        <p:spPr>
          <a:xfrm>
            <a:off x="7430245" y="5926453"/>
            <a:ext cx="4282994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altLang="en-US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3000</a:t>
            </a:r>
            <a:r>
              <a:rPr lang="ar-BH" altLang="en-US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–3000</a:t>
            </a:r>
            <a:r>
              <a:rPr lang="ar-SA" altLang="en-US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+ 30ع</a:t>
            </a:r>
            <a:r>
              <a:rPr lang="ar-BH" altLang="en-US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6000 </a:t>
            </a:r>
            <a:r>
              <a:rPr lang="ar-BH" altLang="en-US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 3000</a:t>
            </a:r>
            <a:endParaRPr lang="en-US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110010C-5AC1-44AE-88C3-990D9C4988CF}"/>
              </a:ext>
            </a:extLst>
          </p:cNvPr>
          <p:cNvSpPr/>
          <p:nvPr/>
        </p:nvSpPr>
        <p:spPr>
          <a:xfrm>
            <a:off x="5277894" y="5990719"/>
            <a:ext cx="2284554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24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بطرح </a:t>
            </a:r>
            <a:r>
              <a:rPr lang="ar-BH" sz="2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3000</a:t>
            </a:r>
            <a:r>
              <a:rPr lang="ar-BH" sz="24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من الطرفين</a:t>
            </a:r>
            <a:endParaRPr lang="en-US" sz="24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AEBA6655-EA3F-43E4-BB65-491045BA0653}"/>
              </a:ext>
            </a:extLst>
          </p:cNvPr>
          <p:cNvCxnSpPr>
            <a:cxnSpLocks/>
          </p:cNvCxnSpPr>
          <p:nvPr/>
        </p:nvCxnSpPr>
        <p:spPr>
          <a:xfrm flipH="1">
            <a:off x="10352592" y="6070600"/>
            <a:ext cx="1223483" cy="178238"/>
          </a:xfrm>
          <a:prstGeom prst="line">
            <a:avLst/>
          </a:prstGeom>
          <a:ln w="12700">
            <a:solidFill>
              <a:srgbClr val="7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>
            <a:extLst>
              <a:ext uri="{FF2B5EF4-FFF2-40B4-BE49-F238E27FC236}">
                <a16:creationId xmlns:a16="http://schemas.microsoft.com/office/drawing/2014/main" id="{2A5600E7-941D-4F47-ABAE-761204A9D81C}"/>
              </a:ext>
            </a:extLst>
          </p:cNvPr>
          <p:cNvSpPr/>
          <p:nvPr/>
        </p:nvSpPr>
        <p:spPr>
          <a:xfrm>
            <a:off x="7678508" y="6002913"/>
            <a:ext cx="1494955" cy="341662"/>
          </a:xfrm>
          <a:prstGeom prst="ellipse">
            <a:avLst/>
          </a:prstGeom>
          <a:noFill/>
          <a:ln>
            <a:solidFill>
              <a:srgbClr val="7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B4BD48C-DECF-4C88-BA79-7C2F75B387EB}"/>
              </a:ext>
            </a:extLst>
          </p:cNvPr>
          <p:cNvCxnSpPr>
            <a:cxnSpLocks/>
          </p:cNvCxnSpPr>
          <p:nvPr/>
        </p:nvCxnSpPr>
        <p:spPr>
          <a:xfrm>
            <a:off x="5284124" y="1744579"/>
            <a:ext cx="0" cy="4480735"/>
          </a:xfrm>
          <a:prstGeom prst="line">
            <a:avLst/>
          </a:prstGeom>
          <a:ln w="38100">
            <a:solidFill>
              <a:srgbClr val="7F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>
            <a:extLst>
              <a:ext uri="{FF2B5EF4-FFF2-40B4-BE49-F238E27FC236}">
                <a16:creationId xmlns:a16="http://schemas.microsoft.com/office/drawing/2014/main" id="{4A9940FB-AFA2-49D8-9A21-C2A8C7C99359}"/>
              </a:ext>
            </a:extLst>
          </p:cNvPr>
          <p:cNvSpPr/>
          <p:nvPr/>
        </p:nvSpPr>
        <p:spPr>
          <a:xfrm>
            <a:off x="3171456" y="1769449"/>
            <a:ext cx="1751333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30ع</a:t>
            </a:r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3000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7BF8098-AD71-4187-B1B0-B23EDB239C4D}"/>
              </a:ext>
            </a:extLst>
          </p:cNvPr>
          <p:cNvSpPr/>
          <p:nvPr/>
        </p:nvSpPr>
        <p:spPr>
          <a:xfrm>
            <a:off x="1664902" y="1831003"/>
            <a:ext cx="1255923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24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بالتبّسيط</a:t>
            </a:r>
            <a:endParaRPr lang="en-US" sz="24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68F67929-5E32-4154-8D36-03A5B1D7F2DD}"/>
              </a:ext>
            </a:extLst>
          </p:cNvPr>
          <p:cNvSpPr/>
          <p:nvPr/>
        </p:nvSpPr>
        <p:spPr>
          <a:xfrm>
            <a:off x="3116163" y="2237567"/>
            <a:ext cx="1803525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30ع</a:t>
            </a:r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3000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F8CE19F9-367D-4782-9455-05A5F5016DDD}"/>
              </a:ext>
            </a:extLst>
          </p:cNvPr>
          <p:cNvSpPr/>
          <p:nvPr/>
        </p:nvSpPr>
        <p:spPr>
          <a:xfrm>
            <a:off x="68060" y="2451878"/>
            <a:ext cx="2833059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24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بقسمة كلا الطرفين على </a:t>
            </a:r>
            <a:r>
              <a:rPr lang="ar-BH" sz="2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(30)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89A9F964-38E9-4663-9EA1-477D6D151B15}"/>
              </a:ext>
            </a:extLst>
          </p:cNvPr>
          <p:cNvCxnSpPr>
            <a:cxnSpLocks/>
          </p:cNvCxnSpPr>
          <p:nvPr/>
        </p:nvCxnSpPr>
        <p:spPr>
          <a:xfrm flipH="1">
            <a:off x="4463222" y="2366169"/>
            <a:ext cx="372963" cy="183883"/>
          </a:xfrm>
          <a:prstGeom prst="line">
            <a:avLst/>
          </a:prstGeom>
          <a:ln w="12700">
            <a:solidFill>
              <a:srgbClr val="7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Group 73">
            <a:extLst>
              <a:ext uri="{FF2B5EF4-FFF2-40B4-BE49-F238E27FC236}">
                <a16:creationId xmlns:a16="http://schemas.microsoft.com/office/drawing/2014/main" id="{30D14AE6-6296-4540-AFC4-280F117E8548}"/>
              </a:ext>
            </a:extLst>
          </p:cNvPr>
          <p:cNvGrpSpPr/>
          <p:nvPr/>
        </p:nvGrpSpPr>
        <p:grpSpPr>
          <a:xfrm>
            <a:off x="4341783" y="2544998"/>
            <a:ext cx="691708" cy="584775"/>
            <a:chOff x="1941929" y="1453662"/>
            <a:chExt cx="691708" cy="584775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7169C73-6893-401C-9E96-73DF16595D5A}"/>
                </a:ext>
              </a:extLst>
            </p:cNvPr>
            <p:cNvSpPr/>
            <p:nvPr/>
          </p:nvSpPr>
          <p:spPr>
            <a:xfrm>
              <a:off x="1941929" y="1453662"/>
              <a:ext cx="691708" cy="58477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 rtl="1"/>
              <a:r>
                <a:rPr lang="ar-BH" altLang="en-US" sz="32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30</a:t>
              </a:r>
              <a:endParaRPr lang="en-US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F9A7B087-E1C3-401C-A44A-E15A940547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38110" y="1557334"/>
              <a:ext cx="451865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ED763692-6AF4-4768-A4C4-228AD5697220}"/>
              </a:ext>
            </a:extLst>
          </p:cNvPr>
          <p:cNvGrpSpPr/>
          <p:nvPr/>
        </p:nvGrpSpPr>
        <p:grpSpPr>
          <a:xfrm>
            <a:off x="3220106" y="2561696"/>
            <a:ext cx="790963" cy="584775"/>
            <a:chOff x="1567724" y="1471161"/>
            <a:chExt cx="790963" cy="584775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40E09538-8922-4B73-87E9-D4D41BE62104}"/>
                </a:ext>
              </a:extLst>
            </p:cNvPr>
            <p:cNvSpPr/>
            <p:nvPr/>
          </p:nvSpPr>
          <p:spPr>
            <a:xfrm>
              <a:off x="1720874" y="1471161"/>
              <a:ext cx="637813" cy="58477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 rtl="1"/>
              <a:r>
                <a:rPr lang="ar-BH" altLang="en-US" sz="32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30</a:t>
              </a:r>
              <a:endParaRPr lang="en-US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9F2C1BB-25F7-4F10-9405-B05E0EFA54C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67724" y="1557334"/>
              <a:ext cx="740453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E258145B-B8AB-42A1-BD04-DA95BC36E191}"/>
              </a:ext>
            </a:extLst>
          </p:cNvPr>
          <p:cNvCxnSpPr>
            <a:cxnSpLocks/>
          </p:cNvCxnSpPr>
          <p:nvPr/>
        </p:nvCxnSpPr>
        <p:spPr>
          <a:xfrm flipH="1">
            <a:off x="4458980" y="2718009"/>
            <a:ext cx="372963" cy="183883"/>
          </a:xfrm>
          <a:prstGeom prst="line">
            <a:avLst/>
          </a:prstGeom>
          <a:ln w="12700">
            <a:solidFill>
              <a:srgbClr val="7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>
            <a:extLst>
              <a:ext uri="{FF2B5EF4-FFF2-40B4-BE49-F238E27FC236}">
                <a16:creationId xmlns:a16="http://schemas.microsoft.com/office/drawing/2014/main" id="{189BB7AE-2221-4EE4-82FF-1085ADE63F37}"/>
              </a:ext>
            </a:extLst>
          </p:cNvPr>
          <p:cNvSpPr/>
          <p:nvPr/>
        </p:nvSpPr>
        <p:spPr>
          <a:xfrm>
            <a:off x="3207625" y="2923288"/>
            <a:ext cx="1206867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</a:t>
            </a:r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100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F75BA60E-3444-4AD9-9A13-337467C983D2}"/>
              </a:ext>
            </a:extLst>
          </p:cNvPr>
          <p:cNvSpPr/>
          <p:nvPr/>
        </p:nvSpPr>
        <p:spPr>
          <a:xfrm>
            <a:off x="1808400" y="2967335"/>
            <a:ext cx="1256299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24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بالتبّسيط</a:t>
            </a:r>
            <a:endParaRPr lang="en-US" sz="24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50CB93A5-6AFA-4DAB-B750-2AB5DA9C7A26}"/>
              </a:ext>
            </a:extLst>
          </p:cNvPr>
          <p:cNvSpPr/>
          <p:nvPr/>
        </p:nvSpPr>
        <p:spPr>
          <a:xfrm>
            <a:off x="294926" y="3453902"/>
            <a:ext cx="49305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altLang="en-US" sz="2800" dirty="0"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الخطوة 3:</a:t>
            </a:r>
            <a:r>
              <a:rPr lang="ar-BH" altLang="en-US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نعوّض </a:t>
            </a:r>
            <a:r>
              <a:rPr lang="ar-BH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100 </a:t>
            </a:r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بدلًا من </a:t>
            </a:r>
            <a:r>
              <a:rPr lang="ar-BH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</a:t>
            </a:r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في </a:t>
            </a:r>
            <a:r>
              <a:rPr lang="ar-BH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المعادلة (1)</a:t>
            </a:r>
            <a:endParaRPr lang="en-US" sz="28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BA10CFC9-04F5-4A56-A24C-1ED45675D9DC}"/>
              </a:ext>
            </a:extLst>
          </p:cNvPr>
          <p:cNvSpPr/>
          <p:nvPr/>
        </p:nvSpPr>
        <p:spPr>
          <a:xfrm>
            <a:off x="2342185" y="3912357"/>
            <a:ext cx="2222957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BH" altLang="en-US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+</a:t>
            </a:r>
            <a:r>
              <a:rPr lang="ar-BH" altLang="en-US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ع 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  <a:r>
              <a:rPr lang="ar-BH" altLang="en-US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150</a:t>
            </a:r>
            <a:endParaRPr lang="en-US" alt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43434BFD-FED6-492C-BEAF-619EA7D2803B}"/>
              </a:ext>
            </a:extLst>
          </p:cNvPr>
          <p:cNvSpPr/>
          <p:nvPr/>
        </p:nvSpPr>
        <p:spPr>
          <a:xfrm>
            <a:off x="1164681" y="3973911"/>
            <a:ext cx="1255923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24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المعادلة (1)</a:t>
            </a:r>
            <a:endParaRPr lang="en-US" sz="24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12D58EA8-BA88-42B2-8B1D-C2D42CE749FC}"/>
              </a:ext>
            </a:extLst>
          </p:cNvPr>
          <p:cNvSpPr/>
          <p:nvPr/>
        </p:nvSpPr>
        <p:spPr>
          <a:xfrm>
            <a:off x="2561642" y="4480163"/>
            <a:ext cx="2285836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 +</a:t>
            </a:r>
            <a:r>
              <a:rPr lang="ar-BH" altLang="en-US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100 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  <a:r>
              <a:rPr lang="ar-BH" altLang="en-US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150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2C423C22-0DC6-484E-8ECD-5F2ECE00C75A}"/>
              </a:ext>
            </a:extLst>
          </p:cNvPr>
          <p:cNvSpPr/>
          <p:nvPr/>
        </p:nvSpPr>
        <p:spPr>
          <a:xfrm>
            <a:off x="290375" y="4541717"/>
            <a:ext cx="2285835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24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بالتعويض عن </a:t>
            </a:r>
            <a:r>
              <a:rPr lang="ar-BH" sz="2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</a:t>
            </a:r>
            <a:r>
              <a:rPr lang="ar-BH" sz="24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= </a:t>
            </a:r>
            <a:r>
              <a:rPr lang="ar-BH" sz="2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100</a:t>
            </a:r>
            <a:endParaRPr lang="en-US" sz="24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8DCD4071-6E1E-4CE9-8710-573104298148}"/>
              </a:ext>
            </a:extLst>
          </p:cNvPr>
          <p:cNvSpPr/>
          <p:nvPr/>
        </p:nvSpPr>
        <p:spPr>
          <a:xfrm>
            <a:off x="1538260" y="4973067"/>
            <a:ext cx="3811658" cy="5539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altLang="en-US" sz="3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ف+ 100</a:t>
            </a:r>
            <a:r>
              <a:rPr lang="ar-BH" altLang="en-US" sz="3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– 100 </a:t>
            </a:r>
            <a:r>
              <a:rPr lang="ar-BH" altLang="en-US" sz="3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  <a:r>
              <a:rPr lang="ar-BH" altLang="en-US" sz="3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150 </a:t>
            </a:r>
            <a:r>
              <a:rPr lang="ar-BH" altLang="en-US" sz="3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 100</a:t>
            </a:r>
            <a:endParaRPr lang="en-US" sz="3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9D929C62-094E-4EAB-A36E-F9F082A62697}"/>
              </a:ext>
            </a:extLst>
          </p:cNvPr>
          <p:cNvSpPr/>
          <p:nvPr/>
        </p:nvSpPr>
        <p:spPr>
          <a:xfrm>
            <a:off x="-9340" y="5022668"/>
            <a:ext cx="1974265" cy="43088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22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بطرح </a:t>
            </a:r>
            <a:r>
              <a:rPr lang="ar-BH" sz="2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100</a:t>
            </a:r>
            <a:r>
              <a:rPr lang="ar-BH" sz="22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من الطرفين</a:t>
            </a:r>
            <a:endParaRPr lang="en-US" sz="22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2FF0512E-436D-4B56-9C9F-7A479F2815ED}"/>
              </a:ext>
            </a:extLst>
          </p:cNvPr>
          <p:cNvSpPr/>
          <p:nvPr/>
        </p:nvSpPr>
        <p:spPr>
          <a:xfrm>
            <a:off x="290375" y="5926453"/>
            <a:ext cx="4743111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عدد الإفراد = </a:t>
            </a:r>
            <a:r>
              <a:rPr lang="ar-BH" altLang="en-US" sz="3200" dirty="0">
                <a:solidFill>
                  <a:srgbClr val="EE171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50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، وعدد العائلات= </a:t>
            </a:r>
            <a:r>
              <a:rPr lang="ar-BH" altLang="en-US" sz="3200" dirty="0">
                <a:solidFill>
                  <a:srgbClr val="0072B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100</a:t>
            </a:r>
            <a:endParaRPr lang="en-US" sz="3200" dirty="0">
              <a:solidFill>
                <a:srgbClr val="0072B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32E63A6F-2AA0-4E71-9E4D-C5F08EA7FBF6}"/>
              </a:ext>
            </a:extLst>
          </p:cNvPr>
          <p:cNvSpPr/>
          <p:nvPr/>
        </p:nvSpPr>
        <p:spPr>
          <a:xfrm>
            <a:off x="2993396" y="5487211"/>
            <a:ext cx="1127950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 = 50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DA522A04-2EEA-4918-B3D9-D295784F7F3B}"/>
              </a:ext>
            </a:extLst>
          </p:cNvPr>
          <p:cNvSpPr/>
          <p:nvPr/>
        </p:nvSpPr>
        <p:spPr>
          <a:xfrm>
            <a:off x="1578858" y="5507145"/>
            <a:ext cx="1330422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24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بالتبّسيط</a:t>
            </a:r>
            <a:endParaRPr lang="en-US" sz="24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7354C983-62D0-4DA3-AD35-01452D1875FF}"/>
              </a:ext>
            </a:extLst>
          </p:cNvPr>
          <p:cNvCxnSpPr>
            <a:cxnSpLocks/>
          </p:cNvCxnSpPr>
          <p:nvPr/>
        </p:nvCxnSpPr>
        <p:spPr>
          <a:xfrm flipH="1">
            <a:off x="3733800" y="5134711"/>
            <a:ext cx="848832" cy="231118"/>
          </a:xfrm>
          <a:prstGeom prst="line">
            <a:avLst/>
          </a:prstGeom>
          <a:ln w="12700">
            <a:solidFill>
              <a:srgbClr val="7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Oval 102">
            <a:extLst>
              <a:ext uri="{FF2B5EF4-FFF2-40B4-BE49-F238E27FC236}">
                <a16:creationId xmlns:a16="http://schemas.microsoft.com/office/drawing/2014/main" id="{37AFBB00-CC38-4995-AF40-A6139E57C6CE}"/>
              </a:ext>
            </a:extLst>
          </p:cNvPr>
          <p:cNvSpPr/>
          <p:nvPr/>
        </p:nvSpPr>
        <p:spPr>
          <a:xfrm>
            <a:off x="1927764" y="5040931"/>
            <a:ext cx="1278346" cy="341662"/>
          </a:xfrm>
          <a:prstGeom prst="ellipse">
            <a:avLst/>
          </a:prstGeom>
          <a:noFill/>
          <a:ln>
            <a:solidFill>
              <a:srgbClr val="7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056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7037E-7 L 0.0625 0.00185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" y="93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22222E-6 L -0.01575 0.16667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00"/>
                            </p:stCondLst>
                            <p:childTnLst>
                              <p:par>
                                <p:cTn id="20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500"/>
                            </p:stCondLst>
                            <p:childTnLst>
                              <p:par>
                                <p:cTn id="2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500"/>
                            </p:stCondLst>
                            <p:childTnLst>
                              <p:par>
                                <p:cTn id="2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500"/>
                            </p:stCondLst>
                            <p:childTnLst>
                              <p:par>
                                <p:cTn id="26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500"/>
                            </p:stCondLst>
                            <p:childTnLst>
                              <p:par>
                                <p:cTn id="27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500"/>
                            </p:stCondLst>
                            <p:childTnLst>
                              <p:par>
                                <p:cTn id="30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  <p:bldP spid="32" grpId="0"/>
      <p:bldP spid="33" grpId="0"/>
      <p:bldP spid="34" grpId="0"/>
      <p:bldP spid="35" grpId="0"/>
      <p:bldP spid="36" grpId="0"/>
      <p:bldP spid="38" grpId="0"/>
      <p:bldP spid="39" grpId="0"/>
      <p:bldP spid="40" grpId="0"/>
      <p:bldP spid="40" grpId="1"/>
      <p:bldP spid="42" grpId="0"/>
      <p:bldP spid="45" grpId="0"/>
      <p:bldP spid="46" grpId="0"/>
      <p:bldP spid="47" grpId="0"/>
      <p:bldP spid="47" grpId="1"/>
      <p:bldP spid="48" grpId="0"/>
      <p:bldP spid="48" grpId="1"/>
      <p:bldP spid="55" grpId="0"/>
      <p:bldP spid="59" grpId="0"/>
      <p:bldP spid="59" grpId="1"/>
      <p:bldP spid="61" grpId="0" animBg="1"/>
      <p:bldP spid="62" grpId="0"/>
      <p:bldP spid="63" grpId="0"/>
      <p:bldP spid="64" grpId="0"/>
      <p:bldP spid="65" grpId="0"/>
      <p:bldP spid="67" grpId="0" animBg="1"/>
      <p:bldP spid="69" grpId="0"/>
      <p:bldP spid="70" grpId="0"/>
      <p:bldP spid="71" grpId="0"/>
      <p:bldP spid="72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AF08B9-7D6A-4179-9911-663529EBCDC1}"/>
              </a:ext>
            </a:extLst>
          </p:cNvPr>
          <p:cNvSpPr/>
          <p:nvPr/>
        </p:nvSpPr>
        <p:spPr>
          <a:xfrm>
            <a:off x="694006" y="2231417"/>
            <a:ext cx="10803988" cy="278537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لمزيد من التمارين يُمكنك الرجوع إلى </a:t>
            </a:r>
          </a:p>
          <a:p>
            <a:pPr algn="ctr" rtl="1">
              <a:lnSpc>
                <a:spcPct val="150000"/>
              </a:lnSpc>
            </a:pP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كتاب الرياضيات للصف الثالث الإعدادي – الجزء الأول </a:t>
            </a:r>
          </a:p>
          <a:p>
            <a:pPr algn="ctr" rtl="1">
              <a:lnSpc>
                <a:spcPct val="150000"/>
              </a:lnSpc>
            </a:pPr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صفحة: 82</a:t>
            </a:r>
            <a:r>
              <a:rPr lang="ar-BH" sz="400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83</a:t>
            </a:r>
            <a:endParaRPr lang="en-US" sz="4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09A205F-2194-47C7-A7D1-3D06CE3C42D8}"/>
              </a:ext>
            </a:extLst>
          </p:cNvPr>
          <p:cNvGrpSpPr/>
          <p:nvPr/>
        </p:nvGrpSpPr>
        <p:grpSpPr>
          <a:xfrm>
            <a:off x="1026943" y="468349"/>
            <a:ext cx="10803988" cy="769441"/>
            <a:chOff x="1181686" y="2061031"/>
            <a:chExt cx="10803988" cy="769441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2308C8CB-2EB2-4F25-8A6B-37C105FA6F71}"/>
                </a:ext>
              </a:extLst>
            </p:cNvPr>
            <p:cNvSpPr/>
            <p:nvPr/>
          </p:nvSpPr>
          <p:spPr>
            <a:xfrm>
              <a:off x="1181686" y="2160974"/>
              <a:ext cx="10803988" cy="537513"/>
            </a:xfrm>
            <a:custGeom>
              <a:avLst/>
              <a:gdLst>
                <a:gd name="connsiteX0" fmla="*/ 0 w 6569612"/>
                <a:gd name="connsiteY0" fmla="*/ 93787 h 562708"/>
                <a:gd name="connsiteX1" fmla="*/ 93787 w 6569612"/>
                <a:gd name="connsiteY1" fmla="*/ 0 h 562708"/>
                <a:gd name="connsiteX2" fmla="*/ 6475825 w 6569612"/>
                <a:gd name="connsiteY2" fmla="*/ 0 h 562708"/>
                <a:gd name="connsiteX3" fmla="*/ 6569612 w 6569612"/>
                <a:gd name="connsiteY3" fmla="*/ 93787 h 562708"/>
                <a:gd name="connsiteX4" fmla="*/ 6569612 w 6569612"/>
                <a:gd name="connsiteY4" fmla="*/ 468921 h 562708"/>
                <a:gd name="connsiteX5" fmla="*/ 6475825 w 6569612"/>
                <a:gd name="connsiteY5" fmla="*/ 562708 h 562708"/>
                <a:gd name="connsiteX6" fmla="*/ 93787 w 6569612"/>
                <a:gd name="connsiteY6" fmla="*/ 562708 h 562708"/>
                <a:gd name="connsiteX7" fmla="*/ 0 w 6569612"/>
                <a:gd name="connsiteY7" fmla="*/ 468921 h 562708"/>
                <a:gd name="connsiteX8" fmla="*/ 0 w 6569612"/>
                <a:gd name="connsiteY8" fmla="*/ 93787 h 562708"/>
                <a:gd name="connsiteX0" fmla="*/ 0 w 13054818"/>
                <a:gd name="connsiteY0" fmla="*/ 65652 h 562708"/>
                <a:gd name="connsiteX1" fmla="*/ 6578993 w 13054818"/>
                <a:gd name="connsiteY1" fmla="*/ 0 h 562708"/>
                <a:gd name="connsiteX2" fmla="*/ 12961031 w 13054818"/>
                <a:gd name="connsiteY2" fmla="*/ 0 h 562708"/>
                <a:gd name="connsiteX3" fmla="*/ 13054818 w 13054818"/>
                <a:gd name="connsiteY3" fmla="*/ 93787 h 562708"/>
                <a:gd name="connsiteX4" fmla="*/ 13054818 w 13054818"/>
                <a:gd name="connsiteY4" fmla="*/ 468921 h 562708"/>
                <a:gd name="connsiteX5" fmla="*/ 12961031 w 13054818"/>
                <a:gd name="connsiteY5" fmla="*/ 562708 h 562708"/>
                <a:gd name="connsiteX6" fmla="*/ 6578993 w 13054818"/>
                <a:gd name="connsiteY6" fmla="*/ 562708 h 562708"/>
                <a:gd name="connsiteX7" fmla="*/ 6485206 w 13054818"/>
                <a:gd name="connsiteY7" fmla="*/ 468921 h 562708"/>
                <a:gd name="connsiteX8" fmla="*/ 0 w 13054818"/>
                <a:gd name="connsiteY8" fmla="*/ 65652 h 562708"/>
                <a:gd name="connsiteX0" fmla="*/ 0 w 13054818"/>
                <a:gd name="connsiteY0" fmla="*/ 65652 h 562708"/>
                <a:gd name="connsiteX1" fmla="*/ 6578993 w 13054818"/>
                <a:gd name="connsiteY1" fmla="*/ 0 h 562708"/>
                <a:gd name="connsiteX2" fmla="*/ 12961031 w 13054818"/>
                <a:gd name="connsiteY2" fmla="*/ 0 h 562708"/>
                <a:gd name="connsiteX3" fmla="*/ 13054818 w 13054818"/>
                <a:gd name="connsiteY3" fmla="*/ 93787 h 562708"/>
                <a:gd name="connsiteX4" fmla="*/ 13054818 w 13054818"/>
                <a:gd name="connsiteY4" fmla="*/ 468921 h 562708"/>
                <a:gd name="connsiteX5" fmla="*/ 12961031 w 13054818"/>
                <a:gd name="connsiteY5" fmla="*/ 562708 h 562708"/>
                <a:gd name="connsiteX6" fmla="*/ 6578993 w 13054818"/>
                <a:gd name="connsiteY6" fmla="*/ 562708 h 562708"/>
                <a:gd name="connsiteX7" fmla="*/ 6133514 w 13054818"/>
                <a:gd name="connsiteY7" fmla="*/ 257905 h 562708"/>
                <a:gd name="connsiteX8" fmla="*/ 0 w 13054818"/>
                <a:gd name="connsiteY8" fmla="*/ 65652 h 562708"/>
                <a:gd name="connsiteX0" fmla="*/ 619755 w 13674573"/>
                <a:gd name="connsiteY0" fmla="*/ 65652 h 562708"/>
                <a:gd name="connsiteX1" fmla="*/ 7198748 w 13674573"/>
                <a:gd name="connsiteY1" fmla="*/ 0 h 562708"/>
                <a:gd name="connsiteX2" fmla="*/ 13580786 w 13674573"/>
                <a:gd name="connsiteY2" fmla="*/ 0 h 562708"/>
                <a:gd name="connsiteX3" fmla="*/ 13674573 w 13674573"/>
                <a:gd name="connsiteY3" fmla="*/ 93787 h 562708"/>
                <a:gd name="connsiteX4" fmla="*/ 13674573 w 13674573"/>
                <a:gd name="connsiteY4" fmla="*/ 468921 h 562708"/>
                <a:gd name="connsiteX5" fmla="*/ 13580786 w 13674573"/>
                <a:gd name="connsiteY5" fmla="*/ 562708 h 562708"/>
                <a:gd name="connsiteX6" fmla="*/ 7198748 w 13674573"/>
                <a:gd name="connsiteY6" fmla="*/ 562708 h 562708"/>
                <a:gd name="connsiteX7" fmla="*/ 6753269 w 13674573"/>
                <a:gd name="connsiteY7" fmla="*/ 257905 h 562708"/>
                <a:gd name="connsiteX8" fmla="*/ 971446 w 13674573"/>
                <a:gd name="connsiteY8" fmla="*/ 112542 h 562708"/>
                <a:gd name="connsiteX9" fmla="*/ 619755 w 13674573"/>
                <a:gd name="connsiteY9" fmla="*/ 65652 h 562708"/>
                <a:gd name="connsiteX0" fmla="*/ 772563 w 13827381"/>
                <a:gd name="connsiteY0" fmla="*/ 65652 h 562708"/>
                <a:gd name="connsiteX1" fmla="*/ 7351556 w 13827381"/>
                <a:gd name="connsiteY1" fmla="*/ 0 h 562708"/>
                <a:gd name="connsiteX2" fmla="*/ 13733594 w 13827381"/>
                <a:gd name="connsiteY2" fmla="*/ 0 h 562708"/>
                <a:gd name="connsiteX3" fmla="*/ 13827381 w 13827381"/>
                <a:gd name="connsiteY3" fmla="*/ 93787 h 562708"/>
                <a:gd name="connsiteX4" fmla="*/ 13827381 w 13827381"/>
                <a:gd name="connsiteY4" fmla="*/ 468921 h 562708"/>
                <a:gd name="connsiteX5" fmla="*/ 13733594 w 13827381"/>
                <a:gd name="connsiteY5" fmla="*/ 562708 h 562708"/>
                <a:gd name="connsiteX6" fmla="*/ 7351556 w 13827381"/>
                <a:gd name="connsiteY6" fmla="*/ 562708 h 562708"/>
                <a:gd name="connsiteX7" fmla="*/ 6906077 w 13827381"/>
                <a:gd name="connsiteY7" fmla="*/ 257905 h 562708"/>
                <a:gd name="connsiteX8" fmla="*/ 772561 w 13827381"/>
                <a:gd name="connsiteY8" fmla="*/ 239151 h 562708"/>
                <a:gd name="connsiteX9" fmla="*/ 772563 w 13827381"/>
                <a:gd name="connsiteY9" fmla="*/ 65652 h 562708"/>
                <a:gd name="connsiteX0" fmla="*/ 447469 w 13502287"/>
                <a:gd name="connsiteY0" fmla="*/ 65652 h 562708"/>
                <a:gd name="connsiteX1" fmla="*/ 7026462 w 13502287"/>
                <a:gd name="connsiteY1" fmla="*/ 0 h 562708"/>
                <a:gd name="connsiteX2" fmla="*/ 13408500 w 13502287"/>
                <a:gd name="connsiteY2" fmla="*/ 0 h 562708"/>
                <a:gd name="connsiteX3" fmla="*/ 13502287 w 13502287"/>
                <a:gd name="connsiteY3" fmla="*/ 93787 h 562708"/>
                <a:gd name="connsiteX4" fmla="*/ 13502287 w 13502287"/>
                <a:gd name="connsiteY4" fmla="*/ 468921 h 562708"/>
                <a:gd name="connsiteX5" fmla="*/ 13408500 w 13502287"/>
                <a:gd name="connsiteY5" fmla="*/ 562708 h 562708"/>
                <a:gd name="connsiteX6" fmla="*/ 7026462 w 13502287"/>
                <a:gd name="connsiteY6" fmla="*/ 562708 h 562708"/>
                <a:gd name="connsiteX7" fmla="*/ 6580983 w 13502287"/>
                <a:gd name="connsiteY7" fmla="*/ 257905 h 562708"/>
                <a:gd name="connsiteX8" fmla="*/ 447467 w 13502287"/>
                <a:gd name="connsiteY8" fmla="*/ 239151 h 562708"/>
                <a:gd name="connsiteX9" fmla="*/ 447469 w 13502287"/>
                <a:gd name="connsiteY9" fmla="*/ 65652 h 562708"/>
                <a:gd name="connsiteX0" fmla="*/ 11532 w 13066350"/>
                <a:gd name="connsiteY0" fmla="*/ 65652 h 562708"/>
                <a:gd name="connsiteX1" fmla="*/ 6590525 w 13066350"/>
                <a:gd name="connsiteY1" fmla="*/ 0 h 562708"/>
                <a:gd name="connsiteX2" fmla="*/ 12972563 w 13066350"/>
                <a:gd name="connsiteY2" fmla="*/ 0 h 562708"/>
                <a:gd name="connsiteX3" fmla="*/ 13066350 w 13066350"/>
                <a:gd name="connsiteY3" fmla="*/ 93787 h 562708"/>
                <a:gd name="connsiteX4" fmla="*/ 13066350 w 13066350"/>
                <a:gd name="connsiteY4" fmla="*/ 468921 h 562708"/>
                <a:gd name="connsiteX5" fmla="*/ 12972563 w 13066350"/>
                <a:gd name="connsiteY5" fmla="*/ 562708 h 562708"/>
                <a:gd name="connsiteX6" fmla="*/ 6590525 w 13066350"/>
                <a:gd name="connsiteY6" fmla="*/ 562708 h 562708"/>
                <a:gd name="connsiteX7" fmla="*/ 6145046 w 13066350"/>
                <a:gd name="connsiteY7" fmla="*/ 257905 h 562708"/>
                <a:gd name="connsiteX8" fmla="*/ 11530 w 13066350"/>
                <a:gd name="connsiteY8" fmla="*/ 239151 h 562708"/>
                <a:gd name="connsiteX9" fmla="*/ 11532 w 13066350"/>
                <a:gd name="connsiteY9" fmla="*/ 65652 h 562708"/>
                <a:gd name="connsiteX0" fmla="*/ 11532 w 13066350"/>
                <a:gd name="connsiteY0" fmla="*/ 65652 h 569520"/>
                <a:gd name="connsiteX1" fmla="*/ 6590525 w 13066350"/>
                <a:gd name="connsiteY1" fmla="*/ 0 h 569520"/>
                <a:gd name="connsiteX2" fmla="*/ 12972563 w 13066350"/>
                <a:gd name="connsiteY2" fmla="*/ 0 h 569520"/>
                <a:gd name="connsiteX3" fmla="*/ 13066350 w 13066350"/>
                <a:gd name="connsiteY3" fmla="*/ 93787 h 569520"/>
                <a:gd name="connsiteX4" fmla="*/ 13066350 w 13066350"/>
                <a:gd name="connsiteY4" fmla="*/ 468921 h 569520"/>
                <a:gd name="connsiteX5" fmla="*/ 12972563 w 13066350"/>
                <a:gd name="connsiteY5" fmla="*/ 562708 h 569520"/>
                <a:gd name="connsiteX6" fmla="*/ 6590525 w 13066350"/>
                <a:gd name="connsiteY6" fmla="*/ 562708 h 569520"/>
                <a:gd name="connsiteX7" fmla="*/ 6145046 w 13066350"/>
                <a:gd name="connsiteY7" fmla="*/ 257905 h 569520"/>
                <a:gd name="connsiteX8" fmla="*/ 11530 w 13066350"/>
                <a:gd name="connsiteY8" fmla="*/ 239151 h 569520"/>
                <a:gd name="connsiteX9" fmla="*/ 11532 w 13066350"/>
                <a:gd name="connsiteY9" fmla="*/ 65652 h 569520"/>
                <a:gd name="connsiteX0" fmla="*/ 11532 w 13066350"/>
                <a:gd name="connsiteY0" fmla="*/ 65652 h 575143"/>
                <a:gd name="connsiteX1" fmla="*/ 6590525 w 13066350"/>
                <a:gd name="connsiteY1" fmla="*/ 0 h 575143"/>
                <a:gd name="connsiteX2" fmla="*/ 12972563 w 13066350"/>
                <a:gd name="connsiteY2" fmla="*/ 0 h 575143"/>
                <a:gd name="connsiteX3" fmla="*/ 13066350 w 13066350"/>
                <a:gd name="connsiteY3" fmla="*/ 93787 h 575143"/>
                <a:gd name="connsiteX4" fmla="*/ 13066350 w 13066350"/>
                <a:gd name="connsiteY4" fmla="*/ 468921 h 575143"/>
                <a:gd name="connsiteX5" fmla="*/ 12972563 w 13066350"/>
                <a:gd name="connsiteY5" fmla="*/ 562708 h 575143"/>
                <a:gd name="connsiteX6" fmla="*/ 6590525 w 13066350"/>
                <a:gd name="connsiteY6" fmla="*/ 562708 h 575143"/>
                <a:gd name="connsiteX7" fmla="*/ 6145046 w 13066350"/>
                <a:gd name="connsiteY7" fmla="*/ 257905 h 575143"/>
                <a:gd name="connsiteX8" fmla="*/ 11530 w 13066350"/>
                <a:gd name="connsiteY8" fmla="*/ 239151 h 575143"/>
                <a:gd name="connsiteX9" fmla="*/ 11532 w 13066350"/>
                <a:gd name="connsiteY9" fmla="*/ 65652 h 575143"/>
                <a:gd name="connsiteX0" fmla="*/ 11532 w 13066350"/>
                <a:gd name="connsiteY0" fmla="*/ 31190 h 582884"/>
                <a:gd name="connsiteX1" fmla="*/ 6590525 w 13066350"/>
                <a:gd name="connsiteY1" fmla="*/ 7741 h 582884"/>
                <a:gd name="connsiteX2" fmla="*/ 12972563 w 13066350"/>
                <a:gd name="connsiteY2" fmla="*/ 7741 h 582884"/>
                <a:gd name="connsiteX3" fmla="*/ 13066350 w 13066350"/>
                <a:gd name="connsiteY3" fmla="*/ 101528 h 582884"/>
                <a:gd name="connsiteX4" fmla="*/ 13066350 w 13066350"/>
                <a:gd name="connsiteY4" fmla="*/ 476662 h 582884"/>
                <a:gd name="connsiteX5" fmla="*/ 12972563 w 13066350"/>
                <a:gd name="connsiteY5" fmla="*/ 570449 h 582884"/>
                <a:gd name="connsiteX6" fmla="*/ 6590525 w 13066350"/>
                <a:gd name="connsiteY6" fmla="*/ 570449 h 582884"/>
                <a:gd name="connsiteX7" fmla="*/ 6145046 w 13066350"/>
                <a:gd name="connsiteY7" fmla="*/ 265646 h 582884"/>
                <a:gd name="connsiteX8" fmla="*/ 11530 w 13066350"/>
                <a:gd name="connsiteY8" fmla="*/ 246892 h 582884"/>
                <a:gd name="connsiteX9" fmla="*/ 11532 w 13066350"/>
                <a:gd name="connsiteY9" fmla="*/ 31190 h 582884"/>
                <a:gd name="connsiteX0" fmla="*/ 11532 w 13066350"/>
                <a:gd name="connsiteY0" fmla="*/ 21865 h 601694"/>
                <a:gd name="connsiteX1" fmla="*/ 6590525 w 13066350"/>
                <a:gd name="connsiteY1" fmla="*/ 26551 h 601694"/>
                <a:gd name="connsiteX2" fmla="*/ 12972563 w 13066350"/>
                <a:gd name="connsiteY2" fmla="*/ 26551 h 601694"/>
                <a:gd name="connsiteX3" fmla="*/ 13066350 w 13066350"/>
                <a:gd name="connsiteY3" fmla="*/ 120338 h 601694"/>
                <a:gd name="connsiteX4" fmla="*/ 13066350 w 13066350"/>
                <a:gd name="connsiteY4" fmla="*/ 495472 h 601694"/>
                <a:gd name="connsiteX5" fmla="*/ 12972563 w 13066350"/>
                <a:gd name="connsiteY5" fmla="*/ 589259 h 601694"/>
                <a:gd name="connsiteX6" fmla="*/ 6590525 w 13066350"/>
                <a:gd name="connsiteY6" fmla="*/ 589259 h 601694"/>
                <a:gd name="connsiteX7" fmla="*/ 6145046 w 13066350"/>
                <a:gd name="connsiteY7" fmla="*/ 284456 h 601694"/>
                <a:gd name="connsiteX8" fmla="*/ 11530 w 13066350"/>
                <a:gd name="connsiteY8" fmla="*/ 265702 h 601694"/>
                <a:gd name="connsiteX9" fmla="*/ 11532 w 13066350"/>
                <a:gd name="connsiteY9" fmla="*/ 21865 h 601694"/>
                <a:gd name="connsiteX0" fmla="*/ 11532 w 13066350"/>
                <a:gd name="connsiteY0" fmla="*/ 21865 h 601694"/>
                <a:gd name="connsiteX1" fmla="*/ 6590525 w 13066350"/>
                <a:gd name="connsiteY1" fmla="*/ 26551 h 601694"/>
                <a:gd name="connsiteX2" fmla="*/ 12972563 w 13066350"/>
                <a:gd name="connsiteY2" fmla="*/ 26551 h 601694"/>
                <a:gd name="connsiteX3" fmla="*/ 13066350 w 13066350"/>
                <a:gd name="connsiteY3" fmla="*/ 120338 h 601694"/>
                <a:gd name="connsiteX4" fmla="*/ 13066350 w 13066350"/>
                <a:gd name="connsiteY4" fmla="*/ 495472 h 601694"/>
                <a:gd name="connsiteX5" fmla="*/ 12972563 w 13066350"/>
                <a:gd name="connsiteY5" fmla="*/ 589259 h 601694"/>
                <a:gd name="connsiteX6" fmla="*/ 6590525 w 13066350"/>
                <a:gd name="connsiteY6" fmla="*/ 589259 h 601694"/>
                <a:gd name="connsiteX7" fmla="*/ 6145046 w 13066350"/>
                <a:gd name="connsiteY7" fmla="*/ 284456 h 601694"/>
                <a:gd name="connsiteX8" fmla="*/ 11530 w 13066350"/>
                <a:gd name="connsiteY8" fmla="*/ 265702 h 601694"/>
                <a:gd name="connsiteX9" fmla="*/ 11532 w 13066350"/>
                <a:gd name="connsiteY9" fmla="*/ 21865 h 601694"/>
                <a:gd name="connsiteX0" fmla="*/ 11532 w 13066350"/>
                <a:gd name="connsiteY0" fmla="*/ 25734 h 591495"/>
                <a:gd name="connsiteX1" fmla="*/ 6590525 w 13066350"/>
                <a:gd name="connsiteY1" fmla="*/ 16352 h 591495"/>
                <a:gd name="connsiteX2" fmla="*/ 12972563 w 13066350"/>
                <a:gd name="connsiteY2" fmla="*/ 16352 h 591495"/>
                <a:gd name="connsiteX3" fmla="*/ 13066350 w 13066350"/>
                <a:gd name="connsiteY3" fmla="*/ 110139 h 591495"/>
                <a:gd name="connsiteX4" fmla="*/ 13066350 w 13066350"/>
                <a:gd name="connsiteY4" fmla="*/ 485273 h 591495"/>
                <a:gd name="connsiteX5" fmla="*/ 12972563 w 13066350"/>
                <a:gd name="connsiteY5" fmla="*/ 579060 h 591495"/>
                <a:gd name="connsiteX6" fmla="*/ 6590525 w 13066350"/>
                <a:gd name="connsiteY6" fmla="*/ 579060 h 591495"/>
                <a:gd name="connsiteX7" fmla="*/ 6145046 w 13066350"/>
                <a:gd name="connsiteY7" fmla="*/ 274257 h 591495"/>
                <a:gd name="connsiteX8" fmla="*/ 11530 w 13066350"/>
                <a:gd name="connsiteY8" fmla="*/ 255503 h 591495"/>
                <a:gd name="connsiteX9" fmla="*/ 11532 w 13066350"/>
                <a:gd name="connsiteY9" fmla="*/ 25734 h 591495"/>
                <a:gd name="connsiteX0" fmla="*/ 11532 w 13066350"/>
                <a:gd name="connsiteY0" fmla="*/ 21865 h 601694"/>
                <a:gd name="connsiteX1" fmla="*/ 6590525 w 13066350"/>
                <a:gd name="connsiteY1" fmla="*/ 26551 h 601694"/>
                <a:gd name="connsiteX2" fmla="*/ 12972563 w 13066350"/>
                <a:gd name="connsiteY2" fmla="*/ 26551 h 601694"/>
                <a:gd name="connsiteX3" fmla="*/ 13066350 w 13066350"/>
                <a:gd name="connsiteY3" fmla="*/ 120338 h 601694"/>
                <a:gd name="connsiteX4" fmla="*/ 13066350 w 13066350"/>
                <a:gd name="connsiteY4" fmla="*/ 495472 h 601694"/>
                <a:gd name="connsiteX5" fmla="*/ 12972563 w 13066350"/>
                <a:gd name="connsiteY5" fmla="*/ 589259 h 601694"/>
                <a:gd name="connsiteX6" fmla="*/ 6590525 w 13066350"/>
                <a:gd name="connsiteY6" fmla="*/ 589259 h 601694"/>
                <a:gd name="connsiteX7" fmla="*/ 6145046 w 13066350"/>
                <a:gd name="connsiteY7" fmla="*/ 284456 h 601694"/>
                <a:gd name="connsiteX8" fmla="*/ 11530 w 13066350"/>
                <a:gd name="connsiteY8" fmla="*/ 265702 h 601694"/>
                <a:gd name="connsiteX9" fmla="*/ 11532 w 13066350"/>
                <a:gd name="connsiteY9" fmla="*/ 21865 h 601694"/>
                <a:gd name="connsiteX0" fmla="*/ 0 w 13054818"/>
                <a:gd name="connsiteY0" fmla="*/ 21865 h 601694"/>
                <a:gd name="connsiteX1" fmla="*/ 6578993 w 13054818"/>
                <a:gd name="connsiteY1" fmla="*/ 26551 h 601694"/>
                <a:gd name="connsiteX2" fmla="*/ 12961031 w 13054818"/>
                <a:gd name="connsiteY2" fmla="*/ 26551 h 601694"/>
                <a:gd name="connsiteX3" fmla="*/ 13054818 w 13054818"/>
                <a:gd name="connsiteY3" fmla="*/ 120338 h 601694"/>
                <a:gd name="connsiteX4" fmla="*/ 13054818 w 13054818"/>
                <a:gd name="connsiteY4" fmla="*/ 495472 h 601694"/>
                <a:gd name="connsiteX5" fmla="*/ 12961031 w 13054818"/>
                <a:gd name="connsiteY5" fmla="*/ 589259 h 601694"/>
                <a:gd name="connsiteX6" fmla="*/ 6578993 w 13054818"/>
                <a:gd name="connsiteY6" fmla="*/ 589259 h 601694"/>
                <a:gd name="connsiteX7" fmla="*/ 6133514 w 13054818"/>
                <a:gd name="connsiteY7" fmla="*/ 284456 h 601694"/>
                <a:gd name="connsiteX8" fmla="*/ 28134 w 13054818"/>
                <a:gd name="connsiteY8" fmla="*/ 279769 h 601694"/>
                <a:gd name="connsiteX9" fmla="*/ 0 w 13054818"/>
                <a:gd name="connsiteY9" fmla="*/ 21865 h 601694"/>
                <a:gd name="connsiteX0" fmla="*/ 11531 w 13038214"/>
                <a:gd name="connsiteY0" fmla="*/ 21865 h 601694"/>
                <a:gd name="connsiteX1" fmla="*/ 6562389 w 13038214"/>
                <a:gd name="connsiteY1" fmla="*/ 26551 h 601694"/>
                <a:gd name="connsiteX2" fmla="*/ 12944427 w 13038214"/>
                <a:gd name="connsiteY2" fmla="*/ 26551 h 601694"/>
                <a:gd name="connsiteX3" fmla="*/ 13038214 w 13038214"/>
                <a:gd name="connsiteY3" fmla="*/ 120338 h 601694"/>
                <a:gd name="connsiteX4" fmla="*/ 13038214 w 13038214"/>
                <a:gd name="connsiteY4" fmla="*/ 495472 h 601694"/>
                <a:gd name="connsiteX5" fmla="*/ 12944427 w 13038214"/>
                <a:gd name="connsiteY5" fmla="*/ 589259 h 601694"/>
                <a:gd name="connsiteX6" fmla="*/ 6562389 w 13038214"/>
                <a:gd name="connsiteY6" fmla="*/ 589259 h 601694"/>
                <a:gd name="connsiteX7" fmla="*/ 6116910 w 13038214"/>
                <a:gd name="connsiteY7" fmla="*/ 284456 h 601694"/>
                <a:gd name="connsiteX8" fmla="*/ 11530 w 13038214"/>
                <a:gd name="connsiteY8" fmla="*/ 279769 h 601694"/>
                <a:gd name="connsiteX9" fmla="*/ 11531 w 13038214"/>
                <a:gd name="connsiteY9" fmla="*/ 21865 h 601694"/>
                <a:gd name="connsiteX0" fmla="*/ 0 w 13082954"/>
                <a:gd name="connsiteY0" fmla="*/ 21865 h 601694"/>
                <a:gd name="connsiteX1" fmla="*/ 6607129 w 13082954"/>
                <a:gd name="connsiteY1" fmla="*/ 26551 h 601694"/>
                <a:gd name="connsiteX2" fmla="*/ 12989167 w 13082954"/>
                <a:gd name="connsiteY2" fmla="*/ 26551 h 601694"/>
                <a:gd name="connsiteX3" fmla="*/ 13082954 w 13082954"/>
                <a:gd name="connsiteY3" fmla="*/ 120338 h 601694"/>
                <a:gd name="connsiteX4" fmla="*/ 13082954 w 13082954"/>
                <a:gd name="connsiteY4" fmla="*/ 495472 h 601694"/>
                <a:gd name="connsiteX5" fmla="*/ 12989167 w 13082954"/>
                <a:gd name="connsiteY5" fmla="*/ 589259 h 601694"/>
                <a:gd name="connsiteX6" fmla="*/ 6607129 w 13082954"/>
                <a:gd name="connsiteY6" fmla="*/ 589259 h 601694"/>
                <a:gd name="connsiteX7" fmla="*/ 6161650 w 13082954"/>
                <a:gd name="connsiteY7" fmla="*/ 284456 h 601694"/>
                <a:gd name="connsiteX8" fmla="*/ 56270 w 13082954"/>
                <a:gd name="connsiteY8" fmla="*/ 279769 h 601694"/>
                <a:gd name="connsiteX9" fmla="*/ 0 w 13082954"/>
                <a:gd name="connsiteY9" fmla="*/ 21865 h 601694"/>
                <a:gd name="connsiteX0" fmla="*/ 0 w 13068887"/>
                <a:gd name="connsiteY0" fmla="*/ 21865 h 601694"/>
                <a:gd name="connsiteX1" fmla="*/ 6593062 w 13068887"/>
                <a:gd name="connsiteY1" fmla="*/ 26551 h 601694"/>
                <a:gd name="connsiteX2" fmla="*/ 12975100 w 13068887"/>
                <a:gd name="connsiteY2" fmla="*/ 26551 h 601694"/>
                <a:gd name="connsiteX3" fmla="*/ 13068887 w 13068887"/>
                <a:gd name="connsiteY3" fmla="*/ 120338 h 601694"/>
                <a:gd name="connsiteX4" fmla="*/ 13068887 w 13068887"/>
                <a:gd name="connsiteY4" fmla="*/ 495472 h 601694"/>
                <a:gd name="connsiteX5" fmla="*/ 12975100 w 13068887"/>
                <a:gd name="connsiteY5" fmla="*/ 589259 h 601694"/>
                <a:gd name="connsiteX6" fmla="*/ 6593062 w 13068887"/>
                <a:gd name="connsiteY6" fmla="*/ 589259 h 601694"/>
                <a:gd name="connsiteX7" fmla="*/ 6147583 w 13068887"/>
                <a:gd name="connsiteY7" fmla="*/ 284456 h 601694"/>
                <a:gd name="connsiteX8" fmla="*/ 42203 w 13068887"/>
                <a:gd name="connsiteY8" fmla="*/ 279769 h 601694"/>
                <a:gd name="connsiteX9" fmla="*/ 0 w 13068887"/>
                <a:gd name="connsiteY9" fmla="*/ 21865 h 601694"/>
                <a:gd name="connsiteX0" fmla="*/ 0 w 13068887"/>
                <a:gd name="connsiteY0" fmla="*/ 21865 h 589973"/>
                <a:gd name="connsiteX1" fmla="*/ 6593062 w 13068887"/>
                <a:gd name="connsiteY1" fmla="*/ 26551 h 589973"/>
                <a:gd name="connsiteX2" fmla="*/ 12975100 w 13068887"/>
                <a:gd name="connsiteY2" fmla="*/ 26551 h 589973"/>
                <a:gd name="connsiteX3" fmla="*/ 13068887 w 13068887"/>
                <a:gd name="connsiteY3" fmla="*/ 120338 h 589973"/>
                <a:gd name="connsiteX4" fmla="*/ 13068887 w 13068887"/>
                <a:gd name="connsiteY4" fmla="*/ 495472 h 589973"/>
                <a:gd name="connsiteX5" fmla="*/ 12975100 w 13068887"/>
                <a:gd name="connsiteY5" fmla="*/ 589259 h 589973"/>
                <a:gd name="connsiteX6" fmla="*/ 6593062 w 13068887"/>
                <a:gd name="connsiteY6" fmla="*/ 589259 h 589973"/>
                <a:gd name="connsiteX7" fmla="*/ 6147583 w 13068887"/>
                <a:gd name="connsiteY7" fmla="*/ 284456 h 589973"/>
                <a:gd name="connsiteX8" fmla="*/ 42203 w 13068887"/>
                <a:gd name="connsiteY8" fmla="*/ 279769 h 589973"/>
                <a:gd name="connsiteX9" fmla="*/ 0 w 13068887"/>
                <a:gd name="connsiteY9" fmla="*/ 21865 h 589973"/>
                <a:gd name="connsiteX0" fmla="*/ 0 w 13068887"/>
                <a:gd name="connsiteY0" fmla="*/ 21865 h 589713"/>
                <a:gd name="connsiteX1" fmla="*/ 6593062 w 13068887"/>
                <a:gd name="connsiteY1" fmla="*/ 26551 h 589713"/>
                <a:gd name="connsiteX2" fmla="*/ 12975100 w 13068887"/>
                <a:gd name="connsiteY2" fmla="*/ 26551 h 589713"/>
                <a:gd name="connsiteX3" fmla="*/ 13068887 w 13068887"/>
                <a:gd name="connsiteY3" fmla="*/ 120338 h 589713"/>
                <a:gd name="connsiteX4" fmla="*/ 13068887 w 13068887"/>
                <a:gd name="connsiteY4" fmla="*/ 495472 h 589713"/>
                <a:gd name="connsiteX5" fmla="*/ 12975100 w 13068887"/>
                <a:gd name="connsiteY5" fmla="*/ 589259 h 589713"/>
                <a:gd name="connsiteX6" fmla="*/ 6593062 w 13068887"/>
                <a:gd name="connsiteY6" fmla="*/ 589259 h 589713"/>
                <a:gd name="connsiteX7" fmla="*/ 6147583 w 13068887"/>
                <a:gd name="connsiteY7" fmla="*/ 284456 h 589713"/>
                <a:gd name="connsiteX8" fmla="*/ 42203 w 13068887"/>
                <a:gd name="connsiteY8" fmla="*/ 279769 h 589713"/>
                <a:gd name="connsiteX9" fmla="*/ 0 w 13068887"/>
                <a:gd name="connsiteY9" fmla="*/ 21865 h 589713"/>
                <a:gd name="connsiteX0" fmla="*/ 0 w 13068887"/>
                <a:gd name="connsiteY0" fmla="*/ 21865 h 589551"/>
                <a:gd name="connsiteX1" fmla="*/ 6593062 w 13068887"/>
                <a:gd name="connsiteY1" fmla="*/ 26551 h 589551"/>
                <a:gd name="connsiteX2" fmla="*/ 12975100 w 13068887"/>
                <a:gd name="connsiteY2" fmla="*/ 26551 h 589551"/>
                <a:gd name="connsiteX3" fmla="*/ 13068887 w 13068887"/>
                <a:gd name="connsiteY3" fmla="*/ 120338 h 589551"/>
                <a:gd name="connsiteX4" fmla="*/ 13068887 w 13068887"/>
                <a:gd name="connsiteY4" fmla="*/ 495472 h 589551"/>
                <a:gd name="connsiteX5" fmla="*/ 12975100 w 13068887"/>
                <a:gd name="connsiteY5" fmla="*/ 589259 h 589551"/>
                <a:gd name="connsiteX6" fmla="*/ 6593062 w 13068887"/>
                <a:gd name="connsiteY6" fmla="*/ 589259 h 589551"/>
                <a:gd name="connsiteX7" fmla="*/ 6147583 w 13068887"/>
                <a:gd name="connsiteY7" fmla="*/ 284456 h 589551"/>
                <a:gd name="connsiteX8" fmla="*/ 42203 w 13068887"/>
                <a:gd name="connsiteY8" fmla="*/ 279769 h 589551"/>
                <a:gd name="connsiteX9" fmla="*/ 0 w 13068887"/>
                <a:gd name="connsiteY9" fmla="*/ 21865 h 589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68887" h="589551">
                  <a:moveTo>
                    <a:pt x="0" y="21865"/>
                  </a:moveTo>
                  <a:cubicBezTo>
                    <a:pt x="0" y="-29932"/>
                    <a:pt x="6541265" y="26551"/>
                    <a:pt x="6593062" y="26551"/>
                  </a:cubicBezTo>
                  <a:lnTo>
                    <a:pt x="12975100" y="26551"/>
                  </a:lnTo>
                  <a:cubicBezTo>
                    <a:pt x="13026897" y="26551"/>
                    <a:pt x="13068887" y="68541"/>
                    <a:pt x="13068887" y="120338"/>
                  </a:cubicBezTo>
                  <a:lnTo>
                    <a:pt x="13068887" y="495472"/>
                  </a:lnTo>
                  <a:cubicBezTo>
                    <a:pt x="13068887" y="547269"/>
                    <a:pt x="13026897" y="589259"/>
                    <a:pt x="12975100" y="589259"/>
                  </a:cubicBezTo>
                  <a:lnTo>
                    <a:pt x="6593062" y="589259"/>
                  </a:lnTo>
                  <a:cubicBezTo>
                    <a:pt x="6470927" y="599240"/>
                    <a:pt x="6480226" y="350769"/>
                    <a:pt x="6147583" y="284456"/>
                  </a:cubicBezTo>
                  <a:cubicBezTo>
                    <a:pt x="5109700" y="209428"/>
                    <a:pt x="1064455" y="311811"/>
                    <a:pt x="42203" y="279769"/>
                  </a:cubicBezTo>
                  <a:cubicBezTo>
                    <a:pt x="4690" y="247727"/>
                    <a:pt x="31261" y="-29716"/>
                    <a:pt x="0" y="2186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AEBE4"/>
                </a:gs>
                <a:gs pos="16000">
                  <a:srgbClr val="DE866C"/>
                </a:gs>
                <a:gs pos="100000">
                  <a:srgbClr val="C91C2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FE94499-B7AE-44E7-AE37-ED81EF049505}"/>
                </a:ext>
              </a:extLst>
            </p:cNvPr>
            <p:cNvSpPr/>
            <p:nvPr/>
          </p:nvSpPr>
          <p:spPr>
            <a:xfrm>
              <a:off x="7938639" y="2061031"/>
              <a:ext cx="307167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/>
              <a:r>
                <a:rPr lang="ar-BH" sz="4400" dirty="0">
                  <a:ln w="10160" cap="flat" cmpd="sng" algn="ctr">
                    <a:noFill/>
                    <a:prstDash val="solid"/>
                    <a:round/>
                  </a:ln>
                  <a:solidFill>
                    <a:schemeClr val="bg1"/>
                  </a:solidFill>
                  <a:effectLst>
                    <a:outerShdw blurRad="38100" dist="22860" dir="5400000" algn="tl">
                      <a:srgbClr val="000000">
                        <a:alpha val="30000"/>
                      </a:srgbClr>
                    </a:outerShdw>
                  </a:effectLst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تدرب وحل المسائل</a:t>
              </a:r>
              <a:endParaRPr lang="en-US" sz="4400" dirty="0">
                <a:solidFill>
                  <a:schemeClr val="bg1"/>
                </a:solidFill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9017401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C460CBD-3087-454E-8BE9-5A6292217604}"/>
              </a:ext>
            </a:extLst>
          </p:cNvPr>
          <p:cNvGrpSpPr/>
          <p:nvPr/>
        </p:nvGrpSpPr>
        <p:grpSpPr>
          <a:xfrm>
            <a:off x="3300984" y="877824"/>
            <a:ext cx="5138928" cy="5102352"/>
            <a:chOff x="3776472" y="321165"/>
            <a:chExt cx="5138928" cy="5102352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ADAF08B9-7D6A-4179-9911-663529EBCDC1}"/>
                </a:ext>
              </a:extLst>
            </p:cNvPr>
            <p:cNvSpPr/>
            <p:nvPr/>
          </p:nvSpPr>
          <p:spPr>
            <a:xfrm>
              <a:off x="3776472" y="321165"/>
              <a:ext cx="5102352" cy="5102352"/>
            </a:xfrm>
            <a:prstGeom prst="ellipse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wrap="square">
              <a:spAutoFit/>
            </a:bodyPr>
            <a:lstStyle/>
            <a:p>
              <a:pPr algn="r" rtl="1">
                <a:lnSpc>
                  <a:spcPct val="150000"/>
                </a:lnSpc>
              </a:pPr>
              <a:endParaRPr lang="en-US" sz="115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C2BEF75-E4AF-4DAF-99FE-A8F6D801565E}"/>
                </a:ext>
              </a:extLst>
            </p:cNvPr>
            <p:cNvSpPr/>
            <p:nvPr/>
          </p:nvSpPr>
          <p:spPr>
            <a:xfrm>
              <a:off x="3776472" y="2415141"/>
              <a:ext cx="5138928" cy="914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2B73CA3-CC55-4015-9E0B-68CBCF792440}"/>
                </a:ext>
              </a:extLst>
            </p:cNvPr>
            <p:cNvSpPr/>
            <p:nvPr/>
          </p:nvSpPr>
          <p:spPr>
            <a:xfrm>
              <a:off x="4080670" y="1662973"/>
              <a:ext cx="4238661" cy="19543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ar-BH" sz="8800" b="1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انتهى الدرس</a:t>
              </a:r>
              <a:endParaRPr lang="en-US" sz="8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7447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05469" y="6074791"/>
            <a:ext cx="10317707" cy="757451"/>
          </a:xfrm>
          <a:prstGeom prst="rect">
            <a:avLst/>
          </a:prstGeom>
          <a:gradFill flip="none" rotWithShape="1">
            <a:gsLst>
              <a:gs pos="15000">
                <a:srgbClr val="F7F7F7"/>
              </a:gs>
              <a:gs pos="81000">
                <a:srgbClr val="F8F8F8"/>
              </a:gs>
              <a:gs pos="100000">
                <a:srgbClr val="EFEFEF"/>
              </a:gs>
              <a:gs pos="0">
                <a:srgbClr val="DBDBDB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E9C65F-F095-4314-A070-4C92FF2C4025}"/>
              </a:ext>
            </a:extLst>
          </p:cNvPr>
          <p:cNvSpPr/>
          <p:nvPr/>
        </p:nvSpPr>
        <p:spPr>
          <a:xfrm>
            <a:off x="440682" y="2572121"/>
            <a:ext cx="10982494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حَل نظام مكوّن من معادلتين خطيتين بالتعويض.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حل مسائل من واقع الحياة تتضمن حل نظام مكوَّن من معادلتين خطيتين</a:t>
            </a:r>
          </a:p>
          <a:p>
            <a:pPr algn="r" rtl="1"/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باستعمال التعويض.</a:t>
            </a:r>
            <a:endParaRPr lang="en-US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122CD4-7361-4CE1-92B2-D2918CA5CB83}"/>
              </a:ext>
            </a:extLst>
          </p:cNvPr>
          <p:cNvSpPr/>
          <p:nvPr/>
        </p:nvSpPr>
        <p:spPr>
          <a:xfrm>
            <a:off x="0" y="1533838"/>
            <a:ext cx="12192000" cy="81305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BH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4B87AB-9FC1-4F31-8BAD-3ECD8C2960AB}"/>
              </a:ext>
            </a:extLst>
          </p:cNvPr>
          <p:cNvSpPr/>
          <p:nvPr/>
        </p:nvSpPr>
        <p:spPr>
          <a:xfrm>
            <a:off x="4693133" y="1555643"/>
            <a:ext cx="2505814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4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أهداف الدرس: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1653481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4061D45-F093-4DEC-B70B-31A4B5BA1AE8}"/>
              </a:ext>
            </a:extLst>
          </p:cNvPr>
          <p:cNvGrpSpPr/>
          <p:nvPr/>
        </p:nvGrpSpPr>
        <p:grpSpPr>
          <a:xfrm>
            <a:off x="744319" y="254359"/>
            <a:ext cx="11034359" cy="5781217"/>
            <a:chOff x="0" y="-14096"/>
            <a:chExt cx="5481611" cy="315923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CC32835-157D-471D-8D27-479F855AD340}"/>
                </a:ext>
              </a:extLst>
            </p:cNvPr>
            <p:cNvGrpSpPr/>
            <p:nvPr/>
          </p:nvGrpSpPr>
          <p:grpSpPr>
            <a:xfrm>
              <a:off x="0" y="50334"/>
              <a:ext cx="5471870" cy="3094807"/>
              <a:chOff x="0" y="0"/>
              <a:chExt cx="5471870" cy="3094807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C5B4B46E-AA55-4240-8191-2BCF44604ABC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2">
                        <a:lumMod val="20000"/>
                        <a:lumOff val="80000"/>
                      </a:schemeClr>
                    </a:gs>
                    <a:gs pos="0">
                      <a:schemeClr val="accent2"/>
                    </a:gs>
                    <a:gs pos="71681">
                      <a:schemeClr val="accent2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96E9A1B9-B3AA-44C1-921D-D15245D1DB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870" y="395504"/>
                <a:ext cx="0" cy="2699303"/>
              </a:xfrm>
              <a:prstGeom prst="line">
                <a:avLst/>
              </a:prstGeom>
              <a:ln w="38100">
                <a:gradFill flip="none" rotWithShape="1">
                  <a:gsLst>
                    <a:gs pos="0">
                      <a:schemeClr val="accent2"/>
                    </a:gs>
                    <a:gs pos="52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81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59069A0D-3C94-47EE-BE9D-1769DECBFFAD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solidFill>
                <a:schemeClr val="accent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4" name="Text Box 39">
              <a:extLst>
                <a:ext uri="{FF2B5EF4-FFF2-40B4-BE49-F238E27FC236}">
                  <a16:creationId xmlns:a16="http://schemas.microsoft.com/office/drawing/2014/main" id="{17F5496E-90D5-4C01-8CCB-4783C88A26A4}"/>
                </a:ext>
              </a:extLst>
            </p:cNvPr>
            <p:cNvSpPr txBox="1"/>
            <p:nvPr/>
          </p:nvSpPr>
          <p:spPr>
            <a:xfrm>
              <a:off x="4496499" y="-14096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تمهيد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p:sp>
        <p:nvSpPr>
          <p:cNvPr id="16" name="Text Box 87">
            <a:extLst>
              <a:ext uri="{FF2B5EF4-FFF2-40B4-BE49-F238E27FC236}">
                <a16:creationId xmlns:a16="http://schemas.microsoft.com/office/drawing/2014/main" id="{6543EC0C-BC58-4F0E-B548-065078DFC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32" y="445720"/>
            <a:ext cx="9514909" cy="15696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dirty="0"/>
              <a:t>في إحدى السنوات أنتجت مزرعة </a:t>
            </a:r>
            <a:r>
              <a:rPr lang="ar-BH" dirty="0">
                <a:solidFill>
                  <a:srgbClr val="FF0000"/>
                </a:solidFill>
              </a:rPr>
              <a:t>ناصر</a:t>
            </a:r>
            <a:r>
              <a:rPr lang="ar-BH" dirty="0"/>
              <a:t> </a:t>
            </a:r>
            <a:r>
              <a:rPr lang="ar-BH" dirty="0">
                <a:solidFill>
                  <a:srgbClr val="FF0000"/>
                </a:solidFill>
              </a:rPr>
              <a:t>١٦طنًا</a:t>
            </a:r>
            <a:r>
              <a:rPr lang="ar-BH" dirty="0"/>
              <a:t> من التمور، بينما أنتجت مزرعة </a:t>
            </a:r>
            <a:r>
              <a:rPr lang="ar-BH" dirty="0">
                <a:solidFill>
                  <a:srgbClr val="0072BC"/>
                </a:solidFill>
              </a:rPr>
              <a:t>محمد</a:t>
            </a:r>
            <a:r>
              <a:rPr lang="ar-BH" dirty="0"/>
              <a:t> </a:t>
            </a:r>
            <a:r>
              <a:rPr lang="ar-BH" dirty="0">
                <a:solidFill>
                  <a:srgbClr val="0072BC"/>
                </a:solidFill>
              </a:rPr>
              <a:t>٢٠طنًا</a:t>
            </a:r>
            <a:r>
              <a:rPr lang="ar-BH" dirty="0"/>
              <a:t>. ثم بدأ إنتاج المزرعتين يتناقص سنويًا ، فبلغ في السنة التالية </a:t>
            </a:r>
            <a:r>
              <a:rPr lang="ar-BH" dirty="0">
                <a:solidFill>
                  <a:srgbClr val="FF0000"/>
                </a:solidFill>
              </a:rPr>
              <a:t>١٣طنًا</a:t>
            </a:r>
            <a:r>
              <a:rPr lang="ar-BH" dirty="0"/>
              <a:t> لمزرعة </a:t>
            </a:r>
            <a:r>
              <a:rPr lang="ar-BH" dirty="0">
                <a:solidFill>
                  <a:srgbClr val="FF0000"/>
                </a:solidFill>
              </a:rPr>
              <a:t>ناصر</a:t>
            </a:r>
            <a:r>
              <a:rPr lang="ar-BH" dirty="0"/>
              <a:t> و </a:t>
            </a:r>
            <a:r>
              <a:rPr lang="en-US" dirty="0">
                <a:solidFill>
                  <a:srgbClr val="0072BC"/>
                </a:solidFill>
              </a:rPr>
              <a:t>١٦</a:t>
            </a:r>
            <a:r>
              <a:rPr lang="ar-BH" dirty="0">
                <a:solidFill>
                  <a:srgbClr val="0072BC"/>
                </a:solidFill>
              </a:rPr>
              <a:t>طنًا</a:t>
            </a:r>
            <a:r>
              <a:rPr lang="ar-BH" dirty="0"/>
              <a:t> لمزرعة </a:t>
            </a:r>
            <a:r>
              <a:rPr lang="ar-BH" dirty="0">
                <a:solidFill>
                  <a:srgbClr val="0072BC"/>
                </a:solidFill>
              </a:rPr>
              <a:t>محمد</a:t>
            </a:r>
            <a:r>
              <a:rPr lang="ar-BH" dirty="0"/>
              <a:t>.</a:t>
            </a:r>
          </a:p>
        </p:txBody>
      </p:sp>
      <p:sp>
        <p:nvSpPr>
          <p:cNvPr id="53" name="Text Box 87">
            <a:extLst>
              <a:ext uri="{FF2B5EF4-FFF2-40B4-BE49-F238E27FC236}">
                <a16:creationId xmlns:a16="http://schemas.microsoft.com/office/drawing/2014/main" id="{A0BF861E-71AF-4F20-8E69-B86FF97F6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9405" y="2291406"/>
            <a:ext cx="4021251" cy="10772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SA" altLang="en-US" dirty="0">
                <a:solidFill>
                  <a:schemeClr val="tx1"/>
                </a:solidFill>
              </a:rPr>
              <a:t>مزرعة</a:t>
            </a:r>
            <a:r>
              <a:rPr lang="ar-SA" altLang="en-US" dirty="0">
                <a:solidFill>
                  <a:srgbClr val="006600"/>
                </a:solidFill>
              </a:rPr>
              <a:t> </a:t>
            </a:r>
            <a:r>
              <a:rPr lang="ar-SA" altLang="en-US" dirty="0">
                <a:solidFill>
                  <a:srgbClr val="FF0000"/>
                </a:solidFill>
              </a:rPr>
              <a:t>ناصر</a:t>
            </a:r>
            <a:r>
              <a:rPr lang="ar-SA" altLang="en-US" dirty="0">
                <a:solidFill>
                  <a:srgbClr val="006600"/>
                </a:solidFill>
              </a:rPr>
              <a:t> </a:t>
            </a:r>
            <a:r>
              <a:rPr lang="ar-SA" altLang="en-US" dirty="0">
                <a:solidFill>
                  <a:schemeClr val="tx1"/>
                </a:solidFill>
              </a:rPr>
              <a:t>:</a:t>
            </a:r>
            <a:r>
              <a:rPr lang="ar-BH" altLang="en-US" dirty="0">
                <a:solidFill>
                  <a:srgbClr val="006600"/>
                </a:solidFill>
              </a:rPr>
              <a:t> </a:t>
            </a:r>
            <a:r>
              <a:rPr lang="ar-SA" altLang="en-US" dirty="0">
                <a:solidFill>
                  <a:srgbClr val="FF0000"/>
                </a:solidFill>
              </a:rPr>
              <a:t>3 أطنان في السنة</a:t>
            </a:r>
            <a:endParaRPr lang="ar-BH" altLang="en-US" dirty="0">
              <a:solidFill>
                <a:srgbClr val="006600"/>
              </a:solidFill>
            </a:endParaRPr>
          </a:p>
          <a:p>
            <a:r>
              <a:rPr lang="ar-SA" altLang="en-US" dirty="0">
                <a:solidFill>
                  <a:schemeClr val="tx1"/>
                </a:solidFill>
              </a:rPr>
              <a:t>مزرعة</a:t>
            </a:r>
            <a:r>
              <a:rPr lang="ar-SA" altLang="en-US" dirty="0">
                <a:solidFill>
                  <a:srgbClr val="006600"/>
                </a:solidFill>
              </a:rPr>
              <a:t> </a:t>
            </a:r>
            <a:r>
              <a:rPr lang="ar-SA" altLang="en-US" dirty="0">
                <a:solidFill>
                  <a:srgbClr val="0072BC"/>
                </a:solidFill>
              </a:rPr>
              <a:t>محمد</a:t>
            </a:r>
            <a:r>
              <a:rPr lang="ar-SA" altLang="en-US" dirty="0">
                <a:solidFill>
                  <a:srgbClr val="006600"/>
                </a:solidFill>
              </a:rPr>
              <a:t> </a:t>
            </a:r>
            <a:r>
              <a:rPr lang="ar-SA" altLang="en-US" dirty="0">
                <a:solidFill>
                  <a:schemeClr val="tx1"/>
                </a:solidFill>
              </a:rPr>
              <a:t>:</a:t>
            </a:r>
            <a:r>
              <a:rPr lang="ar-BH" altLang="en-US" dirty="0">
                <a:solidFill>
                  <a:srgbClr val="FF0000"/>
                </a:solidFill>
              </a:rPr>
              <a:t> </a:t>
            </a:r>
            <a:r>
              <a:rPr lang="ar-SA" altLang="en-US" dirty="0">
                <a:solidFill>
                  <a:srgbClr val="0072BC"/>
                </a:solidFill>
              </a:rPr>
              <a:t>4 أطنان في السنة</a:t>
            </a:r>
            <a:endParaRPr lang="en-US" altLang="en-US" dirty="0">
              <a:solidFill>
                <a:srgbClr val="0072BC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A5F85FF-5228-4D1B-BF22-6D14FB9A29D6}"/>
              </a:ext>
            </a:extLst>
          </p:cNvPr>
          <p:cNvSpPr/>
          <p:nvPr/>
        </p:nvSpPr>
        <p:spPr>
          <a:xfrm>
            <a:off x="5200656" y="2540087"/>
            <a:ext cx="63521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ما معدلات تناقص إنتاج كل من مزرعتي </a:t>
            </a:r>
            <a:r>
              <a:rPr lang="ar-SA" altLang="en-US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ناصر</a:t>
            </a:r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و</a:t>
            </a:r>
            <a:r>
              <a:rPr lang="ar-SA" altLang="en-US" sz="3200" dirty="0">
                <a:solidFill>
                  <a:srgbClr val="0072B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محمد</a:t>
            </a:r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؟</a:t>
            </a:r>
            <a:endParaRPr lang="en-US" alt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9556F07-484E-4DDC-99A6-75C9A37454E4}"/>
              </a:ext>
            </a:extLst>
          </p:cNvPr>
          <p:cNvSpPr/>
          <p:nvPr/>
        </p:nvSpPr>
        <p:spPr>
          <a:xfrm>
            <a:off x="6922009" y="3828068"/>
            <a:ext cx="4630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اكتب معادلتين تمثلان إنتاج المزرعتين .</a:t>
            </a:r>
            <a:endParaRPr lang="en-US" alt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9" name="Text Box 87">
            <a:extLst>
              <a:ext uri="{FF2B5EF4-FFF2-40B4-BE49-F238E27FC236}">
                <a16:creationId xmlns:a16="http://schemas.microsoft.com/office/drawing/2014/main" id="{CF48C783-8A69-4A06-BE59-65A24BBB7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5992" y="3695351"/>
            <a:ext cx="4090589" cy="10772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SA" altLang="en-US" dirty="0">
                <a:solidFill>
                  <a:schemeClr val="tx1"/>
                </a:solidFill>
              </a:rPr>
              <a:t>مزرعة</a:t>
            </a:r>
            <a:r>
              <a:rPr lang="ar-SA" altLang="en-US" dirty="0">
                <a:solidFill>
                  <a:srgbClr val="006600"/>
                </a:solidFill>
              </a:rPr>
              <a:t> </a:t>
            </a:r>
            <a:r>
              <a:rPr lang="ar-SA" altLang="en-US" dirty="0">
                <a:solidFill>
                  <a:srgbClr val="FF0000"/>
                </a:solidFill>
              </a:rPr>
              <a:t>ناصر</a:t>
            </a:r>
            <a:r>
              <a:rPr lang="ar-SA" altLang="en-US" dirty="0">
                <a:solidFill>
                  <a:srgbClr val="006600"/>
                </a:solidFill>
              </a:rPr>
              <a:t> </a:t>
            </a:r>
            <a:r>
              <a:rPr lang="ar-SA" altLang="en-US" dirty="0">
                <a:solidFill>
                  <a:schemeClr val="tx1"/>
                </a:solidFill>
              </a:rPr>
              <a:t>:</a:t>
            </a:r>
            <a:r>
              <a:rPr lang="ar-BH" altLang="en-US" dirty="0">
                <a:solidFill>
                  <a:srgbClr val="006600"/>
                </a:solidFill>
              </a:rPr>
              <a:t> </a:t>
            </a:r>
            <a:r>
              <a:rPr lang="ar-SA" altLang="en-US" dirty="0">
                <a:solidFill>
                  <a:srgbClr val="FF0000"/>
                </a:solidFill>
              </a:rPr>
              <a:t>ص = </a:t>
            </a:r>
            <a:r>
              <a:rPr lang="ar-BH" altLang="en-US" dirty="0">
                <a:solidFill>
                  <a:srgbClr val="FF0000"/>
                </a:solidFill>
              </a:rPr>
              <a:t>16 – 3س </a:t>
            </a:r>
            <a:endParaRPr lang="ar-BH" altLang="en-US" dirty="0">
              <a:solidFill>
                <a:srgbClr val="006600"/>
              </a:solidFill>
            </a:endParaRPr>
          </a:p>
          <a:p>
            <a:r>
              <a:rPr lang="ar-SA" altLang="en-US" dirty="0">
                <a:solidFill>
                  <a:schemeClr val="tx1"/>
                </a:solidFill>
              </a:rPr>
              <a:t>مزرعة</a:t>
            </a:r>
            <a:r>
              <a:rPr lang="ar-SA" altLang="en-US" dirty="0">
                <a:solidFill>
                  <a:srgbClr val="006600"/>
                </a:solidFill>
              </a:rPr>
              <a:t> </a:t>
            </a:r>
            <a:r>
              <a:rPr lang="ar-SA" altLang="en-US" dirty="0">
                <a:solidFill>
                  <a:srgbClr val="0072BC"/>
                </a:solidFill>
              </a:rPr>
              <a:t>محمد</a:t>
            </a:r>
            <a:r>
              <a:rPr lang="ar-SA" altLang="en-US" dirty="0">
                <a:solidFill>
                  <a:srgbClr val="006600"/>
                </a:solidFill>
              </a:rPr>
              <a:t> </a:t>
            </a:r>
            <a:r>
              <a:rPr lang="ar-SA" altLang="en-US" dirty="0">
                <a:solidFill>
                  <a:schemeClr val="tx1"/>
                </a:solidFill>
              </a:rPr>
              <a:t>:</a:t>
            </a:r>
            <a:r>
              <a:rPr lang="ar-BH" altLang="en-US" dirty="0">
                <a:solidFill>
                  <a:srgbClr val="FF0000"/>
                </a:solidFill>
              </a:rPr>
              <a:t> </a:t>
            </a:r>
            <a:r>
              <a:rPr lang="ar-SA" altLang="en-US" dirty="0">
                <a:solidFill>
                  <a:srgbClr val="0072BC"/>
                </a:solidFill>
              </a:rPr>
              <a:t>ص = </a:t>
            </a:r>
            <a:r>
              <a:rPr lang="ar-BH" altLang="en-US" dirty="0">
                <a:solidFill>
                  <a:srgbClr val="0072BC"/>
                </a:solidFill>
              </a:rPr>
              <a:t>20 – 4س</a:t>
            </a:r>
            <a:endParaRPr lang="en-US" altLang="en-US" dirty="0">
              <a:solidFill>
                <a:srgbClr val="0072BC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0BC2AB-BA94-4B53-888A-3ED8F1A14475}"/>
              </a:ext>
            </a:extLst>
          </p:cNvPr>
          <p:cNvSpPr/>
          <p:nvPr/>
        </p:nvSpPr>
        <p:spPr>
          <a:xfrm>
            <a:off x="3787273" y="5101763"/>
            <a:ext cx="77655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إذا استمر تناقص إنتاج كل من المزرعتين وفق المعدّل نفسه، كيف يمكنك معرفة متى يتساوى الإنتاج السنوي للمزرعتين؟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Text Box 87">
            <a:extLst>
              <a:ext uri="{FF2B5EF4-FFF2-40B4-BE49-F238E27FC236}">
                <a16:creationId xmlns:a16="http://schemas.microsoft.com/office/drawing/2014/main" id="{F916C7F9-77D6-4D91-ACAC-CB5A8EB5D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183" y="5200301"/>
            <a:ext cx="3451406" cy="10772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altLang="en-US" dirty="0">
                <a:solidFill>
                  <a:srgbClr val="0072BC"/>
                </a:solidFill>
              </a:rPr>
              <a:t>عن طريق حل نظام معادلات الإنتاج بيانيًا أو جبريًا</a:t>
            </a:r>
            <a:endParaRPr lang="en-US" altLang="en-US" dirty="0">
              <a:solidFill>
                <a:srgbClr val="0072BC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8" grpId="0"/>
      <p:bldP spid="59" grpId="0"/>
      <p:bldP spid="69" grpId="0"/>
      <p:bldP spid="4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925">
            <a:extLst>
              <a:ext uri="{FF2B5EF4-FFF2-40B4-BE49-F238E27FC236}">
                <a16:creationId xmlns:a16="http://schemas.microsoft.com/office/drawing/2014/main" id="{1789ABFD-8AB7-4CB6-971B-747148288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2992" y="391873"/>
            <a:ext cx="6058216" cy="5953961"/>
          </a:xfrm>
          <a:prstGeom prst="roundRect">
            <a:avLst>
              <a:gd name="adj" fmla="val 13946"/>
            </a:avLst>
          </a:prstGeom>
          <a:noFill/>
          <a:ln w="1905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BH" sz="11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Text Box 61">
            <a:extLst>
              <a:ext uri="{FF2B5EF4-FFF2-40B4-BE49-F238E27FC236}">
                <a16:creationId xmlns:a16="http://schemas.microsoft.com/office/drawing/2014/main" id="{5BB463F0-FAD3-443A-A67C-166F942D1369}"/>
              </a:ext>
            </a:extLst>
          </p:cNvPr>
          <p:cNvSpPr txBox="1"/>
          <p:nvPr/>
        </p:nvSpPr>
        <p:spPr>
          <a:xfrm>
            <a:off x="5482927" y="1171830"/>
            <a:ext cx="6058216" cy="517400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1) ن</a:t>
            </a:r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كتب 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</a:t>
            </a:r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حدى المعادلتين على الصورة</a:t>
            </a:r>
            <a:endParaRPr lang="ar-BH" alt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</a:t>
            </a:r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altLang="en-US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 = أ س + جـ  </a:t>
            </a:r>
            <a:r>
              <a:rPr lang="ar-BH" altLang="en-US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</a:t>
            </a:r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أو       </a:t>
            </a:r>
            <a:r>
              <a:rPr lang="ar-SA" altLang="en-US" sz="3200" dirty="0">
                <a:solidFill>
                  <a:srgbClr val="0072B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 = ب ص + جـ</a:t>
            </a:r>
            <a:endParaRPr lang="en-US" altLang="en-US" sz="3200" dirty="0">
              <a:solidFill>
                <a:srgbClr val="0072B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indent="-457200" algn="r" rtl="1">
              <a:buFont typeface="Arial" panose="020B0604020202020204" pitchFamily="34" charset="0"/>
              <a:buChar char="•"/>
            </a:pPr>
            <a:endParaRPr lang="ar-BH" sz="1600" dirty="0">
              <a:highlight>
                <a:srgbClr val="FFFF00"/>
              </a:highlight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2) ن</a:t>
            </a:r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عو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ض بالمقدار الناتج في الخطوة (1) في المعادلة </a:t>
            </a:r>
            <a:endParaRPr lang="ar-BH" alt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</a:t>
            </a:r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الثانية ثم 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</a:t>
            </a:r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حلها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32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ar-BH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3) ن</a:t>
            </a:r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عو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ض بالقيمة الناتجة في الخطوة (2) في أي من 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algn="r" rtl="1"/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</a:t>
            </a:r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المعادلتين و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</a:t>
            </a:r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حلها و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</a:t>
            </a:r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كتب الحل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alt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indent="-457200" algn="r" rtl="1">
              <a:buFont typeface="Arial" panose="020B0604020202020204" pitchFamily="34" charset="0"/>
              <a:buChar char="•"/>
            </a:pPr>
            <a:endParaRPr lang="ar-BH" sz="1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4) حل نظام المعادلات الخطية المكوّن من معادلتين        </a:t>
            </a:r>
          </a:p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يكون 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زوج مُرتّب 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(س،ص).</a:t>
            </a:r>
            <a:endParaRPr lang="ar-BH" sz="32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ar-BH" sz="32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indent="-457200" algn="r" rtl="1">
              <a:buFont typeface="Arial" panose="020B0604020202020204" pitchFamily="34" charset="0"/>
              <a:buChar char="•"/>
            </a:pPr>
            <a:endParaRPr lang="ar-BH" sz="1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C929907-6473-4A5A-B334-BAD7C2A01672}"/>
              </a:ext>
            </a:extLst>
          </p:cNvPr>
          <p:cNvSpPr/>
          <p:nvPr/>
        </p:nvSpPr>
        <p:spPr>
          <a:xfrm>
            <a:off x="5734340" y="391874"/>
            <a:ext cx="5867659" cy="779956"/>
          </a:xfrm>
          <a:custGeom>
            <a:avLst/>
            <a:gdLst>
              <a:gd name="connsiteX0" fmla="*/ 190280 w 1242104"/>
              <a:gd name="connsiteY0" fmla="*/ 264278 h 264278"/>
              <a:gd name="connsiteX1" fmla="*/ 1242104 w 1242104"/>
              <a:gd name="connsiteY1" fmla="*/ 264278 h 264278"/>
              <a:gd name="connsiteX2" fmla="*/ 1083537 w 1242104"/>
              <a:gd name="connsiteY2" fmla="*/ 0 h 264278"/>
              <a:gd name="connsiteX3" fmla="*/ 63427 w 1242104"/>
              <a:gd name="connsiteY3" fmla="*/ 0 h 264278"/>
              <a:gd name="connsiteX4" fmla="*/ 0 w 1242104"/>
              <a:gd name="connsiteY4" fmla="*/ 63427 h 264278"/>
              <a:gd name="connsiteX5" fmla="*/ 190280 w 1242104"/>
              <a:gd name="connsiteY5" fmla="*/ 264278 h 264278"/>
              <a:gd name="connsiteX0" fmla="*/ 190280 w 1242104"/>
              <a:gd name="connsiteY0" fmla="*/ 264278 h 264278"/>
              <a:gd name="connsiteX1" fmla="*/ 1242104 w 1242104"/>
              <a:gd name="connsiteY1" fmla="*/ 264278 h 264278"/>
              <a:gd name="connsiteX2" fmla="*/ 1083537 w 1242104"/>
              <a:gd name="connsiteY2" fmla="*/ 0 h 264278"/>
              <a:gd name="connsiteX3" fmla="*/ 63427 w 1242104"/>
              <a:gd name="connsiteY3" fmla="*/ 0 h 264278"/>
              <a:gd name="connsiteX4" fmla="*/ 0 w 1242104"/>
              <a:gd name="connsiteY4" fmla="*/ 63427 h 264278"/>
              <a:gd name="connsiteX5" fmla="*/ 190280 w 1242104"/>
              <a:gd name="connsiteY5" fmla="*/ 264278 h 264278"/>
              <a:gd name="connsiteX0" fmla="*/ 190280 w 1242104"/>
              <a:gd name="connsiteY0" fmla="*/ 264278 h 264278"/>
              <a:gd name="connsiteX1" fmla="*/ 1242104 w 1242104"/>
              <a:gd name="connsiteY1" fmla="*/ 264278 h 264278"/>
              <a:gd name="connsiteX2" fmla="*/ 1083537 w 1242104"/>
              <a:gd name="connsiteY2" fmla="*/ 0 h 264278"/>
              <a:gd name="connsiteX3" fmla="*/ 63427 w 1242104"/>
              <a:gd name="connsiteY3" fmla="*/ 0 h 264278"/>
              <a:gd name="connsiteX4" fmla="*/ 0 w 1242104"/>
              <a:gd name="connsiteY4" fmla="*/ 63427 h 264278"/>
              <a:gd name="connsiteX5" fmla="*/ 190280 w 1242104"/>
              <a:gd name="connsiteY5" fmla="*/ 264278 h 264278"/>
              <a:gd name="connsiteX0" fmla="*/ 190280 w 1242104"/>
              <a:gd name="connsiteY0" fmla="*/ 264278 h 264278"/>
              <a:gd name="connsiteX1" fmla="*/ 1242104 w 1242104"/>
              <a:gd name="connsiteY1" fmla="*/ 264278 h 264278"/>
              <a:gd name="connsiteX2" fmla="*/ 1083537 w 1242104"/>
              <a:gd name="connsiteY2" fmla="*/ 0 h 264278"/>
              <a:gd name="connsiteX3" fmla="*/ 63427 w 1242104"/>
              <a:gd name="connsiteY3" fmla="*/ 0 h 264278"/>
              <a:gd name="connsiteX4" fmla="*/ 0 w 1242104"/>
              <a:gd name="connsiteY4" fmla="*/ 63427 h 264278"/>
              <a:gd name="connsiteX5" fmla="*/ 190280 w 1242104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79068"/>
              <a:gd name="connsiteY0" fmla="*/ 264278 h 264278"/>
              <a:gd name="connsiteX1" fmla="*/ 1279068 w 1279068"/>
              <a:gd name="connsiteY1" fmla="*/ 264278 h 264278"/>
              <a:gd name="connsiteX2" fmla="*/ 1126318 w 1279068"/>
              <a:gd name="connsiteY2" fmla="*/ 0 h 264278"/>
              <a:gd name="connsiteX3" fmla="*/ 106208 w 1279068"/>
              <a:gd name="connsiteY3" fmla="*/ 0 h 264278"/>
              <a:gd name="connsiteX4" fmla="*/ 0 w 1279068"/>
              <a:gd name="connsiteY4" fmla="*/ 55403 h 264278"/>
              <a:gd name="connsiteX5" fmla="*/ 233061 w 1279068"/>
              <a:gd name="connsiteY5" fmla="*/ 264278 h 264278"/>
              <a:gd name="connsiteX0" fmla="*/ 233061 w 1279383"/>
              <a:gd name="connsiteY0" fmla="*/ 264278 h 264278"/>
              <a:gd name="connsiteX1" fmla="*/ 1279068 w 1279383"/>
              <a:gd name="connsiteY1" fmla="*/ 264278 h 264278"/>
              <a:gd name="connsiteX2" fmla="*/ 1126318 w 1279383"/>
              <a:gd name="connsiteY2" fmla="*/ 0 h 264278"/>
              <a:gd name="connsiteX3" fmla="*/ 106208 w 1279383"/>
              <a:gd name="connsiteY3" fmla="*/ 0 h 264278"/>
              <a:gd name="connsiteX4" fmla="*/ 0 w 1279383"/>
              <a:gd name="connsiteY4" fmla="*/ 55403 h 264278"/>
              <a:gd name="connsiteX5" fmla="*/ 233061 w 1279383"/>
              <a:gd name="connsiteY5" fmla="*/ 264278 h 264278"/>
              <a:gd name="connsiteX0" fmla="*/ 233061 w 1279314"/>
              <a:gd name="connsiteY0" fmla="*/ 264278 h 264278"/>
              <a:gd name="connsiteX1" fmla="*/ 1279068 w 1279314"/>
              <a:gd name="connsiteY1" fmla="*/ 264278 h 264278"/>
              <a:gd name="connsiteX2" fmla="*/ 1126318 w 1279314"/>
              <a:gd name="connsiteY2" fmla="*/ 0 h 264278"/>
              <a:gd name="connsiteX3" fmla="*/ 106208 w 1279314"/>
              <a:gd name="connsiteY3" fmla="*/ 0 h 264278"/>
              <a:gd name="connsiteX4" fmla="*/ 0 w 1279314"/>
              <a:gd name="connsiteY4" fmla="*/ 55403 h 264278"/>
              <a:gd name="connsiteX5" fmla="*/ 233061 w 1279314"/>
              <a:gd name="connsiteY5" fmla="*/ 264278 h 264278"/>
              <a:gd name="connsiteX0" fmla="*/ 233061 w 1282467"/>
              <a:gd name="connsiteY0" fmla="*/ 264278 h 264278"/>
              <a:gd name="connsiteX1" fmla="*/ 1279068 w 1282467"/>
              <a:gd name="connsiteY1" fmla="*/ 264278 h 264278"/>
              <a:gd name="connsiteX2" fmla="*/ 1126318 w 1282467"/>
              <a:gd name="connsiteY2" fmla="*/ 0 h 264278"/>
              <a:gd name="connsiteX3" fmla="*/ 106208 w 1282467"/>
              <a:gd name="connsiteY3" fmla="*/ 0 h 264278"/>
              <a:gd name="connsiteX4" fmla="*/ 0 w 1282467"/>
              <a:gd name="connsiteY4" fmla="*/ 55403 h 264278"/>
              <a:gd name="connsiteX5" fmla="*/ 233061 w 1282467"/>
              <a:gd name="connsiteY5" fmla="*/ 264278 h 264278"/>
              <a:gd name="connsiteX0" fmla="*/ 243828 w 1293234"/>
              <a:gd name="connsiteY0" fmla="*/ 264278 h 264278"/>
              <a:gd name="connsiteX1" fmla="*/ 1289835 w 1293234"/>
              <a:gd name="connsiteY1" fmla="*/ 264278 h 264278"/>
              <a:gd name="connsiteX2" fmla="*/ 1137085 w 1293234"/>
              <a:gd name="connsiteY2" fmla="*/ 0 h 264278"/>
              <a:gd name="connsiteX3" fmla="*/ 116975 w 1293234"/>
              <a:gd name="connsiteY3" fmla="*/ 0 h 264278"/>
              <a:gd name="connsiteX4" fmla="*/ 46754 w 1293234"/>
              <a:gd name="connsiteY4" fmla="*/ 25823 h 264278"/>
              <a:gd name="connsiteX5" fmla="*/ 10767 w 1293234"/>
              <a:gd name="connsiteY5" fmla="*/ 55403 h 264278"/>
              <a:gd name="connsiteX6" fmla="*/ 243828 w 1293234"/>
              <a:gd name="connsiteY6" fmla="*/ 264278 h 264278"/>
              <a:gd name="connsiteX0" fmla="*/ 694445 w 1743851"/>
              <a:gd name="connsiteY0" fmla="*/ 264278 h 264278"/>
              <a:gd name="connsiteX1" fmla="*/ 1740452 w 1743851"/>
              <a:gd name="connsiteY1" fmla="*/ 264278 h 264278"/>
              <a:gd name="connsiteX2" fmla="*/ 1587702 w 1743851"/>
              <a:gd name="connsiteY2" fmla="*/ 0 h 264278"/>
              <a:gd name="connsiteX3" fmla="*/ 567592 w 1743851"/>
              <a:gd name="connsiteY3" fmla="*/ 0 h 264278"/>
              <a:gd name="connsiteX4" fmla="*/ 513 w 1743851"/>
              <a:gd name="connsiteY4" fmla="*/ 22135 h 264278"/>
              <a:gd name="connsiteX5" fmla="*/ 461384 w 1743851"/>
              <a:gd name="connsiteY5" fmla="*/ 55403 h 264278"/>
              <a:gd name="connsiteX6" fmla="*/ 694445 w 1743851"/>
              <a:gd name="connsiteY6" fmla="*/ 264278 h 264278"/>
              <a:gd name="connsiteX0" fmla="*/ 694445 w 1743851"/>
              <a:gd name="connsiteY0" fmla="*/ 264278 h 264278"/>
              <a:gd name="connsiteX1" fmla="*/ 1740452 w 1743851"/>
              <a:gd name="connsiteY1" fmla="*/ 264278 h 264278"/>
              <a:gd name="connsiteX2" fmla="*/ 1587702 w 1743851"/>
              <a:gd name="connsiteY2" fmla="*/ 0 h 264278"/>
              <a:gd name="connsiteX3" fmla="*/ 567592 w 1743851"/>
              <a:gd name="connsiteY3" fmla="*/ 0 h 264278"/>
              <a:gd name="connsiteX4" fmla="*/ 513 w 1743851"/>
              <a:gd name="connsiteY4" fmla="*/ 8303 h 264278"/>
              <a:gd name="connsiteX5" fmla="*/ 461384 w 1743851"/>
              <a:gd name="connsiteY5" fmla="*/ 55403 h 264278"/>
              <a:gd name="connsiteX6" fmla="*/ 694445 w 1743851"/>
              <a:gd name="connsiteY6" fmla="*/ 264278 h 264278"/>
              <a:gd name="connsiteX0" fmla="*/ 797867 w 1847273"/>
              <a:gd name="connsiteY0" fmla="*/ 264278 h 264278"/>
              <a:gd name="connsiteX1" fmla="*/ 1843874 w 1847273"/>
              <a:gd name="connsiteY1" fmla="*/ 264278 h 264278"/>
              <a:gd name="connsiteX2" fmla="*/ 1691124 w 1847273"/>
              <a:gd name="connsiteY2" fmla="*/ 0 h 264278"/>
              <a:gd name="connsiteX3" fmla="*/ 671014 w 1847273"/>
              <a:gd name="connsiteY3" fmla="*/ 0 h 264278"/>
              <a:gd name="connsiteX4" fmla="*/ 103935 w 1847273"/>
              <a:gd name="connsiteY4" fmla="*/ 8303 h 264278"/>
              <a:gd name="connsiteX5" fmla="*/ 5946 w 1847273"/>
              <a:gd name="connsiteY5" fmla="*/ 79651 h 264278"/>
              <a:gd name="connsiteX6" fmla="*/ 797867 w 1847273"/>
              <a:gd name="connsiteY6" fmla="*/ 264278 h 264278"/>
              <a:gd name="connsiteX0" fmla="*/ 805558 w 1854964"/>
              <a:gd name="connsiteY0" fmla="*/ 264278 h 264278"/>
              <a:gd name="connsiteX1" fmla="*/ 1851565 w 1854964"/>
              <a:gd name="connsiteY1" fmla="*/ 264278 h 264278"/>
              <a:gd name="connsiteX2" fmla="*/ 1698815 w 1854964"/>
              <a:gd name="connsiteY2" fmla="*/ 0 h 264278"/>
              <a:gd name="connsiteX3" fmla="*/ 678705 w 1854964"/>
              <a:gd name="connsiteY3" fmla="*/ 0 h 264278"/>
              <a:gd name="connsiteX4" fmla="*/ 111626 w 1854964"/>
              <a:gd name="connsiteY4" fmla="*/ 8303 h 264278"/>
              <a:gd name="connsiteX5" fmla="*/ 13637 w 1854964"/>
              <a:gd name="connsiteY5" fmla="*/ 79651 h 264278"/>
              <a:gd name="connsiteX6" fmla="*/ 451400 w 1854964"/>
              <a:gd name="connsiteY6" fmla="*/ 160886 h 264278"/>
              <a:gd name="connsiteX7" fmla="*/ 805558 w 1854964"/>
              <a:gd name="connsiteY7" fmla="*/ 264278 h 264278"/>
              <a:gd name="connsiteX0" fmla="*/ 805558 w 1854964"/>
              <a:gd name="connsiteY0" fmla="*/ 264278 h 264278"/>
              <a:gd name="connsiteX1" fmla="*/ 1851565 w 1854964"/>
              <a:gd name="connsiteY1" fmla="*/ 264278 h 264278"/>
              <a:gd name="connsiteX2" fmla="*/ 1698815 w 1854964"/>
              <a:gd name="connsiteY2" fmla="*/ 0 h 264278"/>
              <a:gd name="connsiteX3" fmla="*/ 678705 w 1854964"/>
              <a:gd name="connsiteY3" fmla="*/ 0 h 264278"/>
              <a:gd name="connsiteX4" fmla="*/ 111626 w 1854964"/>
              <a:gd name="connsiteY4" fmla="*/ 8303 h 264278"/>
              <a:gd name="connsiteX5" fmla="*/ 13637 w 1854964"/>
              <a:gd name="connsiteY5" fmla="*/ 79651 h 264278"/>
              <a:gd name="connsiteX6" fmla="*/ 450053 w 1854964"/>
              <a:gd name="connsiteY6" fmla="*/ 93531 h 264278"/>
              <a:gd name="connsiteX7" fmla="*/ 805558 w 1854964"/>
              <a:gd name="connsiteY7" fmla="*/ 264278 h 264278"/>
              <a:gd name="connsiteX0" fmla="*/ 794024 w 1843430"/>
              <a:gd name="connsiteY0" fmla="*/ 264278 h 264278"/>
              <a:gd name="connsiteX1" fmla="*/ 1840031 w 1843430"/>
              <a:gd name="connsiteY1" fmla="*/ 264278 h 264278"/>
              <a:gd name="connsiteX2" fmla="*/ 1687281 w 1843430"/>
              <a:gd name="connsiteY2" fmla="*/ 0 h 264278"/>
              <a:gd name="connsiteX3" fmla="*/ 667171 w 1843430"/>
              <a:gd name="connsiteY3" fmla="*/ 0 h 264278"/>
              <a:gd name="connsiteX4" fmla="*/ 100092 w 1843430"/>
              <a:gd name="connsiteY4" fmla="*/ 8303 h 264278"/>
              <a:gd name="connsiteX5" fmla="*/ 2103 w 1843430"/>
              <a:gd name="connsiteY5" fmla="*/ 79651 h 264278"/>
              <a:gd name="connsiteX6" fmla="*/ 438519 w 1843430"/>
              <a:gd name="connsiteY6" fmla="*/ 93531 h 264278"/>
              <a:gd name="connsiteX7" fmla="*/ 794024 w 1843430"/>
              <a:gd name="connsiteY7" fmla="*/ 264278 h 264278"/>
              <a:gd name="connsiteX0" fmla="*/ 791921 w 1841327"/>
              <a:gd name="connsiteY0" fmla="*/ 264278 h 264278"/>
              <a:gd name="connsiteX1" fmla="*/ 1837928 w 1841327"/>
              <a:gd name="connsiteY1" fmla="*/ 264278 h 264278"/>
              <a:gd name="connsiteX2" fmla="*/ 1685178 w 1841327"/>
              <a:gd name="connsiteY2" fmla="*/ 0 h 264278"/>
              <a:gd name="connsiteX3" fmla="*/ 665068 w 1841327"/>
              <a:gd name="connsiteY3" fmla="*/ 0 h 264278"/>
              <a:gd name="connsiteX4" fmla="*/ 97989 w 1841327"/>
              <a:gd name="connsiteY4" fmla="*/ 8303 h 264278"/>
              <a:gd name="connsiteX5" fmla="*/ 0 w 1841327"/>
              <a:gd name="connsiteY5" fmla="*/ 79651 h 264278"/>
              <a:gd name="connsiteX6" fmla="*/ 436416 w 1841327"/>
              <a:gd name="connsiteY6" fmla="*/ 93531 h 264278"/>
              <a:gd name="connsiteX7" fmla="*/ 791921 w 1841327"/>
              <a:gd name="connsiteY7" fmla="*/ 264278 h 264278"/>
              <a:gd name="connsiteX0" fmla="*/ 791921 w 1841327"/>
              <a:gd name="connsiteY0" fmla="*/ 264278 h 264278"/>
              <a:gd name="connsiteX1" fmla="*/ 1837928 w 1841327"/>
              <a:gd name="connsiteY1" fmla="*/ 264278 h 264278"/>
              <a:gd name="connsiteX2" fmla="*/ 1685178 w 1841327"/>
              <a:gd name="connsiteY2" fmla="*/ 0 h 264278"/>
              <a:gd name="connsiteX3" fmla="*/ 665068 w 1841327"/>
              <a:gd name="connsiteY3" fmla="*/ 0 h 264278"/>
              <a:gd name="connsiteX4" fmla="*/ 97989 w 1841327"/>
              <a:gd name="connsiteY4" fmla="*/ 8303 h 264278"/>
              <a:gd name="connsiteX5" fmla="*/ 0 w 1841327"/>
              <a:gd name="connsiteY5" fmla="*/ 79651 h 264278"/>
              <a:gd name="connsiteX6" fmla="*/ 436416 w 1841327"/>
              <a:gd name="connsiteY6" fmla="*/ 93531 h 264278"/>
              <a:gd name="connsiteX7" fmla="*/ 791921 w 1841327"/>
              <a:gd name="connsiteY7" fmla="*/ 264278 h 264278"/>
              <a:gd name="connsiteX0" fmla="*/ 798654 w 1848060"/>
              <a:gd name="connsiteY0" fmla="*/ 264278 h 264278"/>
              <a:gd name="connsiteX1" fmla="*/ 1844661 w 1848060"/>
              <a:gd name="connsiteY1" fmla="*/ 264278 h 264278"/>
              <a:gd name="connsiteX2" fmla="*/ 1691911 w 1848060"/>
              <a:gd name="connsiteY2" fmla="*/ 0 h 264278"/>
              <a:gd name="connsiteX3" fmla="*/ 671801 w 1848060"/>
              <a:gd name="connsiteY3" fmla="*/ 0 h 264278"/>
              <a:gd name="connsiteX4" fmla="*/ 104722 w 1848060"/>
              <a:gd name="connsiteY4" fmla="*/ 8303 h 264278"/>
              <a:gd name="connsiteX5" fmla="*/ 0 w 1848060"/>
              <a:gd name="connsiteY5" fmla="*/ 79651 h 264278"/>
              <a:gd name="connsiteX6" fmla="*/ 443149 w 1848060"/>
              <a:gd name="connsiteY6" fmla="*/ 93531 h 264278"/>
              <a:gd name="connsiteX7" fmla="*/ 798654 w 1848060"/>
              <a:gd name="connsiteY7" fmla="*/ 264278 h 264278"/>
              <a:gd name="connsiteX0" fmla="*/ 798654 w 1848060"/>
              <a:gd name="connsiteY0" fmla="*/ 264278 h 264278"/>
              <a:gd name="connsiteX1" fmla="*/ 1844661 w 1848060"/>
              <a:gd name="connsiteY1" fmla="*/ 264278 h 264278"/>
              <a:gd name="connsiteX2" fmla="*/ 1691911 w 1848060"/>
              <a:gd name="connsiteY2" fmla="*/ 0 h 264278"/>
              <a:gd name="connsiteX3" fmla="*/ 671801 w 1848060"/>
              <a:gd name="connsiteY3" fmla="*/ 0 h 264278"/>
              <a:gd name="connsiteX4" fmla="*/ 104722 w 1848060"/>
              <a:gd name="connsiteY4" fmla="*/ 8303 h 264278"/>
              <a:gd name="connsiteX5" fmla="*/ 0 w 1848060"/>
              <a:gd name="connsiteY5" fmla="*/ 79651 h 264278"/>
              <a:gd name="connsiteX6" fmla="*/ 443149 w 1848060"/>
              <a:gd name="connsiteY6" fmla="*/ 93531 h 264278"/>
              <a:gd name="connsiteX7" fmla="*/ 798654 w 1848060"/>
              <a:gd name="connsiteY7" fmla="*/ 264278 h 264278"/>
              <a:gd name="connsiteX0" fmla="*/ 798654 w 1848060"/>
              <a:gd name="connsiteY0" fmla="*/ 264278 h 264278"/>
              <a:gd name="connsiteX1" fmla="*/ 1844661 w 1848060"/>
              <a:gd name="connsiteY1" fmla="*/ 264278 h 264278"/>
              <a:gd name="connsiteX2" fmla="*/ 1691911 w 1848060"/>
              <a:gd name="connsiteY2" fmla="*/ 0 h 264278"/>
              <a:gd name="connsiteX3" fmla="*/ 671801 w 1848060"/>
              <a:gd name="connsiteY3" fmla="*/ 0 h 264278"/>
              <a:gd name="connsiteX4" fmla="*/ 104722 w 1848060"/>
              <a:gd name="connsiteY4" fmla="*/ 8303 h 264278"/>
              <a:gd name="connsiteX5" fmla="*/ 0 w 1848060"/>
              <a:gd name="connsiteY5" fmla="*/ 79651 h 264278"/>
              <a:gd name="connsiteX6" fmla="*/ 443149 w 1848060"/>
              <a:gd name="connsiteY6" fmla="*/ 93531 h 264278"/>
              <a:gd name="connsiteX7" fmla="*/ 798654 w 1848060"/>
              <a:gd name="connsiteY7" fmla="*/ 264278 h 264278"/>
              <a:gd name="connsiteX0" fmla="*/ 798654 w 1848060"/>
              <a:gd name="connsiteY0" fmla="*/ 264278 h 264278"/>
              <a:gd name="connsiteX1" fmla="*/ 1844661 w 1848060"/>
              <a:gd name="connsiteY1" fmla="*/ 264278 h 264278"/>
              <a:gd name="connsiteX2" fmla="*/ 1691911 w 1848060"/>
              <a:gd name="connsiteY2" fmla="*/ 0 h 264278"/>
              <a:gd name="connsiteX3" fmla="*/ 671801 w 1848060"/>
              <a:gd name="connsiteY3" fmla="*/ 0 h 264278"/>
              <a:gd name="connsiteX4" fmla="*/ 123575 w 1848060"/>
              <a:gd name="connsiteY4" fmla="*/ 6956 h 264278"/>
              <a:gd name="connsiteX5" fmla="*/ 0 w 1848060"/>
              <a:gd name="connsiteY5" fmla="*/ 79651 h 264278"/>
              <a:gd name="connsiteX6" fmla="*/ 443149 w 1848060"/>
              <a:gd name="connsiteY6" fmla="*/ 93531 h 264278"/>
              <a:gd name="connsiteX7" fmla="*/ 798654 w 1848060"/>
              <a:gd name="connsiteY7" fmla="*/ 264278 h 264278"/>
              <a:gd name="connsiteX0" fmla="*/ 798654 w 1848060"/>
              <a:gd name="connsiteY0" fmla="*/ 265268 h 265268"/>
              <a:gd name="connsiteX1" fmla="*/ 1844661 w 1848060"/>
              <a:gd name="connsiteY1" fmla="*/ 265268 h 265268"/>
              <a:gd name="connsiteX2" fmla="*/ 1691911 w 1848060"/>
              <a:gd name="connsiteY2" fmla="*/ 990 h 265268"/>
              <a:gd name="connsiteX3" fmla="*/ 671801 w 1848060"/>
              <a:gd name="connsiteY3" fmla="*/ 990 h 265268"/>
              <a:gd name="connsiteX4" fmla="*/ 139735 w 1848060"/>
              <a:gd name="connsiteY4" fmla="*/ 3905 h 265268"/>
              <a:gd name="connsiteX5" fmla="*/ 0 w 1848060"/>
              <a:gd name="connsiteY5" fmla="*/ 80641 h 265268"/>
              <a:gd name="connsiteX6" fmla="*/ 443149 w 1848060"/>
              <a:gd name="connsiteY6" fmla="*/ 94521 h 265268"/>
              <a:gd name="connsiteX7" fmla="*/ 798654 w 1848060"/>
              <a:gd name="connsiteY7" fmla="*/ 265268 h 265268"/>
              <a:gd name="connsiteX0" fmla="*/ 798654 w 1848060"/>
              <a:gd name="connsiteY0" fmla="*/ 265268 h 265268"/>
              <a:gd name="connsiteX1" fmla="*/ 1844661 w 1848060"/>
              <a:gd name="connsiteY1" fmla="*/ 265268 h 265268"/>
              <a:gd name="connsiteX2" fmla="*/ 1691911 w 1848060"/>
              <a:gd name="connsiteY2" fmla="*/ 990 h 265268"/>
              <a:gd name="connsiteX3" fmla="*/ 671801 w 1848060"/>
              <a:gd name="connsiteY3" fmla="*/ 990 h 265268"/>
              <a:gd name="connsiteX4" fmla="*/ 139735 w 1848060"/>
              <a:gd name="connsiteY4" fmla="*/ 3905 h 265268"/>
              <a:gd name="connsiteX5" fmla="*/ 0 w 1848060"/>
              <a:gd name="connsiteY5" fmla="*/ 80641 h 265268"/>
              <a:gd name="connsiteX6" fmla="*/ 443149 w 1848060"/>
              <a:gd name="connsiteY6" fmla="*/ 94521 h 265268"/>
              <a:gd name="connsiteX7" fmla="*/ 798654 w 1848060"/>
              <a:gd name="connsiteY7" fmla="*/ 265268 h 265268"/>
              <a:gd name="connsiteX0" fmla="*/ 798654 w 1848060"/>
              <a:gd name="connsiteY0" fmla="*/ 264278 h 264278"/>
              <a:gd name="connsiteX1" fmla="*/ 1844661 w 1848060"/>
              <a:gd name="connsiteY1" fmla="*/ 264278 h 264278"/>
              <a:gd name="connsiteX2" fmla="*/ 1691911 w 1848060"/>
              <a:gd name="connsiteY2" fmla="*/ 0 h 264278"/>
              <a:gd name="connsiteX3" fmla="*/ 671801 w 1848060"/>
              <a:gd name="connsiteY3" fmla="*/ 0 h 264278"/>
              <a:gd name="connsiteX4" fmla="*/ 139735 w 1848060"/>
              <a:gd name="connsiteY4" fmla="*/ 2915 h 264278"/>
              <a:gd name="connsiteX5" fmla="*/ 0 w 1848060"/>
              <a:gd name="connsiteY5" fmla="*/ 79651 h 264278"/>
              <a:gd name="connsiteX6" fmla="*/ 443149 w 1848060"/>
              <a:gd name="connsiteY6" fmla="*/ 93531 h 264278"/>
              <a:gd name="connsiteX7" fmla="*/ 798654 w 1848060"/>
              <a:gd name="connsiteY7" fmla="*/ 264278 h 264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060" h="264278">
                <a:moveTo>
                  <a:pt x="798654" y="264278"/>
                </a:moveTo>
                <a:lnTo>
                  <a:pt x="1844661" y="264278"/>
                </a:lnTo>
                <a:cubicBezTo>
                  <a:pt x="1861759" y="91411"/>
                  <a:pt x="1814889" y="28399"/>
                  <a:pt x="1691911" y="0"/>
                </a:cubicBezTo>
                <a:lnTo>
                  <a:pt x="671801" y="0"/>
                </a:lnTo>
                <a:cubicBezTo>
                  <a:pt x="490079" y="4304"/>
                  <a:pt x="164169" y="-2278"/>
                  <a:pt x="139735" y="2915"/>
                </a:cubicBezTo>
                <a:cubicBezTo>
                  <a:pt x="99142" y="10802"/>
                  <a:pt x="26864" y="38055"/>
                  <a:pt x="0" y="79651"/>
                </a:cubicBezTo>
                <a:cubicBezTo>
                  <a:pt x="59323" y="80834"/>
                  <a:pt x="311162" y="62760"/>
                  <a:pt x="443149" y="93531"/>
                </a:cubicBezTo>
                <a:cubicBezTo>
                  <a:pt x="575136" y="124302"/>
                  <a:pt x="565293" y="247046"/>
                  <a:pt x="798654" y="264278"/>
                </a:cubicBezTo>
                <a:close/>
              </a:path>
            </a:pathLst>
          </a:custGeom>
          <a:solidFill>
            <a:schemeClr val="accent5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4" name="Text Box 3929">
            <a:extLst>
              <a:ext uri="{FF2B5EF4-FFF2-40B4-BE49-F238E27FC236}">
                <a16:creationId xmlns:a16="http://schemas.microsoft.com/office/drawing/2014/main" id="{4229B293-034A-4756-8F1C-EFDCA59C1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6650" y="512165"/>
            <a:ext cx="4191651" cy="623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BH" sz="38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نظام  المعادلات بالتعويض</a:t>
            </a:r>
            <a:endParaRPr lang="en-US" sz="38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4E6C73-4469-4379-B402-7EE5410B9141}"/>
              </a:ext>
            </a:extLst>
          </p:cNvPr>
          <p:cNvSpPr/>
          <p:nvPr/>
        </p:nvSpPr>
        <p:spPr>
          <a:xfrm>
            <a:off x="3333750" y="1324465"/>
            <a:ext cx="2006140" cy="584775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 – 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BH" sz="32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1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CC666EDD-6EA1-4852-95E5-D4D1DEFE32F6}"/>
              </a:ext>
            </a:extLst>
          </p:cNvPr>
          <p:cNvSpPr/>
          <p:nvPr/>
        </p:nvSpPr>
        <p:spPr>
          <a:xfrm>
            <a:off x="4157743" y="1909240"/>
            <a:ext cx="352425" cy="723900"/>
          </a:xfrm>
          <a:prstGeom prst="downArrow">
            <a:avLst>
              <a:gd name="adj1" fmla="val 44595"/>
              <a:gd name="adj2" fmla="val 499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3A8800E-2D6C-4815-9AAE-5F12304C59C9}"/>
              </a:ext>
            </a:extLst>
          </p:cNvPr>
          <p:cNvSpPr/>
          <p:nvPr/>
        </p:nvSpPr>
        <p:spPr>
          <a:xfrm>
            <a:off x="3297834" y="2679718"/>
            <a:ext cx="2006140" cy="584775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 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</a:t>
            </a:r>
            <a:r>
              <a:rPr lang="ar-BH" sz="3200" dirty="0">
                <a:solidFill>
                  <a:schemeClr val="bg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5س + 1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321749-7B22-48A6-BE03-4DCE259214D3}"/>
              </a:ext>
            </a:extLst>
          </p:cNvPr>
          <p:cNvSpPr/>
          <p:nvPr/>
        </p:nvSpPr>
        <p:spPr>
          <a:xfrm>
            <a:off x="299508" y="1324464"/>
            <a:ext cx="1348317" cy="584775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+ 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BH" sz="32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7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556E4C-0C4A-40AE-9307-3793CEF2F68B}"/>
              </a:ext>
            </a:extLst>
          </p:cNvPr>
          <p:cNvSpPr/>
          <p:nvPr/>
        </p:nvSpPr>
        <p:spPr>
          <a:xfrm>
            <a:off x="3521089" y="2656429"/>
            <a:ext cx="1136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 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+ 1</a:t>
            </a:r>
            <a:endParaRPr lang="en-US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5FEBEA-890F-40D8-90F4-D3A8564264C0}"/>
              </a:ext>
            </a:extLst>
          </p:cNvPr>
          <p:cNvSpPr/>
          <p:nvPr/>
        </p:nvSpPr>
        <p:spPr>
          <a:xfrm>
            <a:off x="1576038" y="1324464"/>
            <a:ext cx="5581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32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317516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16459 -0.1921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29" y="-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4" grpId="0"/>
      <p:bldP spid="4" grpId="1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CBDB486-F774-400E-8076-4E1FF3E9F43D}"/>
              </a:ext>
            </a:extLst>
          </p:cNvPr>
          <p:cNvGrpSpPr/>
          <p:nvPr/>
        </p:nvGrpSpPr>
        <p:grpSpPr>
          <a:xfrm>
            <a:off x="744319" y="261616"/>
            <a:ext cx="11014749" cy="5773960"/>
            <a:chOff x="0" y="-10130"/>
            <a:chExt cx="5471870" cy="315527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01939BF-9715-4608-92BD-F6402F35B1B9}"/>
                </a:ext>
              </a:extLst>
            </p:cNvPr>
            <p:cNvGrpSpPr/>
            <p:nvPr/>
          </p:nvGrpSpPr>
          <p:grpSpPr>
            <a:xfrm>
              <a:off x="0" y="50334"/>
              <a:ext cx="5471870" cy="3094807"/>
              <a:chOff x="0" y="0"/>
              <a:chExt cx="5471870" cy="3094807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7899E1E3-79FE-40A4-ACAC-19A82A7DC79B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6">
                        <a:lumMod val="20000"/>
                        <a:lumOff val="80000"/>
                        <a:alpha val="80000"/>
                      </a:schemeClr>
                    </a:gs>
                    <a:gs pos="0">
                      <a:srgbClr val="92D050"/>
                    </a:gs>
                    <a:gs pos="71681">
                      <a:schemeClr val="accent6">
                        <a:lumMod val="20000"/>
                        <a:lumOff val="80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alpha val="85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E93C2FA5-1DA4-4470-9118-09203E4742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870" y="395504"/>
                <a:ext cx="0" cy="2699303"/>
              </a:xfrm>
              <a:prstGeom prst="line">
                <a:avLst/>
              </a:prstGeom>
              <a:ln w="38100">
                <a:gradFill>
                  <a:gsLst>
                    <a:gs pos="0">
                      <a:srgbClr val="92D050"/>
                    </a:gs>
                    <a:gs pos="74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E34F1D33-C2E5-4A9C-8317-C097B3097155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4" name="Text Box 39">
              <a:extLst>
                <a:ext uri="{FF2B5EF4-FFF2-40B4-BE49-F238E27FC236}">
                  <a16:creationId xmlns:a16="http://schemas.microsoft.com/office/drawing/2014/main" id="{63860AFC-9F61-4C50-A57C-70BAF2792CE9}"/>
                </a:ext>
              </a:extLst>
            </p:cNvPr>
            <p:cNvSpPr txBox="1"/>
            <p:nvPr/>
          </p:nvSpPr>
          <p:spPr>
            <a:xfrm>
              <a:off x="4476179" y="-10130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مثال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A3C32883-7437-4E72-9A6F-7BFE8B64A45C}"/>
              </a:ext>
            </a:extLst>
          </p:cNvPr>
          <p:cNvSpPr/>
          <p:nvPr/>
        </p:nvSpPr>
        <p:spPr>
          <a:xfrm>
            <a:off x="571507" y="535459"/>
            <a:ext cx="9155112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استعمل </a:t>
            </a:r>
            <a:r>
              <a:rPr lang="ar-SA" altLang="en-US" sz="3600" dirty="0"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التعويض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لحل النظام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الآتي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4" name="Text Box 87">
            <a:extLst>
              <a:ext uri="{FF2B5EF4-FFF2-40B4-BE49-F238E27FC236}">
                <a16:creationId xmlns:a16="http://schemas.microsoft.com/office/drawing/2014/main" id="{1F97A263-877D-4CE7-B833-DF5A38BFC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5871" y="400013"/>
            <a:ext cx="2458893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SA" altLang="en-US" dirty="0">
                <a:solidFill>
                  <a:srgbClr val="FF0000"/>
                </a:solidFill>
              </a:rPr>
              <a:t>ص = </a:t>
            </a:r>
            <a:r>
              <a:rPr lang="ar-BH" altLang="en-US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ar-SA" altLang="en-US" dirty="0">
                <a:solidFill>
                  <a:schemeClr val="bg1">
                    <a:lumMod val="75000"/>
                  </a:schemeClr>
                </a:solidFill>
              </a:rPr>
              <a:t> س</a:t>
            </a:r>
            <a:r>
              <a:rPr lang="ar-BH" altLang="en-US" dirty="0">
                <a:solidFill>
                  <a:schemeClr val="bg1">
                    <a:lumMod val="75000"/>
                  </a:schemeClr>
                </a:solidFill>
              </a:rPr>
              <a:t> + 1 </a:t>
            </a:r>
            <a:endParaRPr lang="en-US" alt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ar-BH" altLang="en-US" dirty="0">
                <a:solidFill>
                  <a:srgbClr val="0072BC"/>
                </a:solidFill>
              </a:rPr>
              <a:t>3</a:t>
            </a:r>
            <a:r>
              <a:rPr lang="ar-SA" altLang="en-US" dirty="0">
                <a:solidFill>
                  <a:srgbClr val="0072BC"/>
                </a:solidFill>
              </a:rPr>
              <a:t> س + ص = </a:t>
            </a:r>
            <a:r>
              <a:rPr lang="ar-BH" altLang="en-US" dirty="0">
                <a:solidFill>
                  <a:srgbClr val="0072BC"/>
                </a:solidFill>
              </a:rPr>
              <a:t>-9</a:t>
            </a:r>
            <a:endParaRPr lang="en-US" altLang="en-US" dirty="0">
              <a:solidFill>
                <a:srgbClr val="0072BC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A3A82D5-475E-4501-98AA-B5B06A063186}"/>
              </a:ext>
            </a:extLst>
          </p:cNvPr>
          <p:cNvCxnSpPr/>
          <p:nvPr/>
        </p:nvCxnSpPr>
        <p:spPr>
          <a:xfrm flipH="1">
            <a:off x="1333041" y="744893"/>
            <a:ext cx="1255923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35F3993-B912-4546-AA21-B47DC5A7ADB5}"/>
              </a:ext>
            </a:extLst>
          </p:cNvPr>
          <p:cNvCxnSpPr/>
          <p:nvPr/>
        </p:nvCxnSpPr>
        <p:spPr>
          <a:xfrm flipH="1">
            <a:off x="917032" y="1273702"/>
            <a:ext cx="1255923" cy="0"/>
          </a:xfrm>
          <a:prstGeom prst="line">
            <a:avLst/>
          </a:prstGeom>
          <a:ln w="19050">
            <a:solidFill>
              <a:srgbClr val="0072B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87">
            <a:extLst>
              <a:ext uri="{FF2B5EF4-FFF2-40B4-BE49-F238E27FC236}">
                <a16:creationId xmlns:a16="http://schemas.microsoft.com/office/drawing/2014/main" id="{A83CBB7D-F408-4946-A2AD-669CCEAB3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917" y="400013"/>
            <a:ext cx="1028978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altLang="en-US" dirty="0">
                <a:solidFill>
                  <a:srgbClr val="FF0000"/>
                </a:solidFill>
              </a:rPr>
              <a:t>(1)</a:t>
            </a:r>
            <a:endParaRPr lang="en-US" altLang="en-US" dirty="0">
              <a:solidFill>
                <a:srgbClr val="FF0000"/>
              </a:solidFill>
            </a:endParaRPr>
          </a:p>
          <a:p>
            <a:r>
              <a:rPr lang="ar-BH" altLang="en-US" dirty="0">
                <a:solidFill>
                  <a:srgbClr val="0072BC"/>
                </a:solidFill>
              </a:rPr>
              <a:t>     (2)</a:t>
            </a:r>
            <a:endParaRPr lang="en-US" altLang="en-US" dirty="0">
              <a:solidFill>
                <a:srgbClr val="0072BC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7D62D1-6185-4A6C-9DE9-BB1C0CAB73AE}"/>
              </a:ext>
            </a:extLst>
          </p:cNvPr>
          <p:cNvSpPr/>
          <p:nvPr/>
        </p:nvSpPr>
        <p:spPr>
          <a:xfrm>
            <a:off x="1410159" y="1750760"/>
            <a:ext cx="100143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altLang="en-US" sz="3200" dirty="0"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الخطوة 1: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ن</a:t>
            </a:r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كتب 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</a:t>
            </a:r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حدى المعادلتين على الصورة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altLang="en-US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 = أ س + جـ  </a:t>
            </a:r>
            <a:r>
              <a:rPr lang="ar-BH" altLang="en-US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</a:t>
            </a:r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أو       </a:t>
            </a:r>
            <a:r>
              <a:rPr lang="ar-SA" altLang="en-US" sz="3200" dirty="0">
                <a:solidFill>
                  <a:srgbClr val="0072B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 = ب ص + جـ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45670D4-D8BE-4B9E-8794-0F3252BD222F}"/>
              </a:ext>
            </a:extLst>
          </p:cNvPr>
          <p:cNvSpPr/>
          <p:nvPr/>
        </p:nvSpPr>
        <p:spPr>
          <a:xfrm>
            <a:off x="5409207" y="1755766"/>
            <a:ext cx="59931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لاحظ أن </a:t>
            </a:r>
            <a:r>
              <a:rPr lang="ar-SA" altLang="en-US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المعادل</a:t>
            </a:r>
            <a:r>
              <a:rPr lang="ar-BH" altLang="en-US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 (1) </a:t>
            </a:r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على الصورة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altLang="en-US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 = أ س + جـ </a:t>
            </a:r>
            <a:endParaRPr lang="en-US" sz="32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737FEEA-4D0C-42FC-A043-968EE962C411}"/>
              </a:ext>
            </a:extLst>
          </p:cNvPr>
          <p:cNvSpPr/>
          <p:nvPr/>
        </p:nvSpPr>
        <p:spPr>
          <a:xfrm>
            <a:off x="5133859" y="2421687"/>
            <a:ext cx="62906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altLang="en-US" sz="3200" dirty="0"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الخطوة 2: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نعوّض 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٢س + ١ 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بدلًا من 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في </a:t>
            </a:r>
            <a:r>
              <a:rPr lang="ar-BH" sz="3200" dirty="0">
                <a:solidFill>
                  <a:srgbClr val="0072B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المعادلة (2)</a:t>
            </a:r>
            <a:endParaRPr lang="en-US" sz="3200" dirty="0">
              <a:solidFill>
                <a:srgbClr val="0072B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E9C43B-B4B0-403E-98C5-5EC0BA916F20}"/>
              </a:ext>
            </a:extLst>
          </p:cNvPr>
          <p:cNvSpPr/>
          <p:nvPr/>
        </p:nvSpPr>
        <p:spPr>
          <a:xfrm>
            <a:off x="7039781" y="3092614"/>
            <a:ext cx="29084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س +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</a:t>
            </a:r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= 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-9</a:t>
            </a:r>
            <a:endParaRPr lang="en-US" alt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08969DE-B83E-4246-BE8C-43359723AEEC}"/>
              </a:ext>
            </a:extLst>
          </p:cNvPr>
          <p:cNvSpPr/>
          <p:nvPr/>
        </p:nvSpPr>
        <p:spPr>
          <a:xfrm>
            <a:off x="8046807" y="3092613"/>
            <a:ext cx="7622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ص</a:t>
            </a:r>
            <a:endParaRPr lang="en-US" alt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D6500C1-C964-4B68-97FE-A5E35C614490}"/>
              </a:ext>
            </a:extLst>
          </p:cNvPr>
          <p:cNvSpPr/>
          <p:nvPr/>
        </p:nvSpPr>
        <p:spPr>
          <a:xfrm>
            <a:off x="2677432" y="392386"/>
            <a:ext cx="139974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س</a:t>
            </a:r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+ 1 </a:t>
            </a:r>
            <a:endParaRPr lang="en-US" alt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1976178-E4D6-4E71-94C0-51A8FF6321D3}"/>
              </a:ext>
            </a:extLst>
          </p:cNvPr>
          <p:cNvSpPr/>
          <p:nvPr/>
        </p:nvSpPr>
        <p:spPr>
          <a:xfrm>
            <a:off x="8295701" y="3017479"/>
            <a:ext cx="1596756" cy="670926"/>
          </a:xfrm>
          <a:prstGeom prst="ellipse">
            <a:avLst/>
          </a:prstGeom>
          <a:noFill/>
          <a:ln>
            <a:solidFill>
              <a:srgbClr val="7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6D3C525-CB9A-4823-85A7-B1A19C0B7FB3}"/>
              </a:ext>
            </a:extLst>
          </p:cNvPr>
          <p:cNvSpPr/>
          <p:nvPr/>
        </p:nvSpPr>
        <p:spPr>
          <a:xfrm>
            <a:off x="7910110" y="3763540"/>
            <a:ext cx="20287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س +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1</a:t>
            </a:r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= 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-9</a:t>
            </a:r>
            <a:endParaRPr lang="en-US" alt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314C074-A774-4D93-B426-1A2A0D1133D8}"/>
              </a:ext>
            </a:extLst>
          </p:cNvPr>
          <p:cNvSpPr/>
          <p:nvPr/>
        </p:nvSpPr>
        <p:spPr>
          <a:xfrm>
            <a:off x="7556617" y="4302995"/>
            <a:ext cx="2908447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س +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1 </a:t>
            </a:r>
            <a:r>
              <a:rPr lang="ar-BH" altLang="en-US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 1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= -9 </a:t>
            </a:r>
            <a:r>
              <a:rPr lang="ar-BH" altLang="en-US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 1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A400B62-742D-474E-808A-20607871B19D}"/>
              </a:ext>
            </a:extLst>
          </p:cNvPr>
          <p:cNvSpPr/>
          <p:nvPr/>
        </p:nvSpPr>
        <p:spPr>
          <a:xfrm>
            <a:off x="5518947" y="4302994"/>
            <a:ext cx="1965123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24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بطرح </a:t>
            </a:r>
            <a:r>
              <a:rPr lang="ar-BH" sz="2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BH" sz="24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من الطرفين</a:t>
            </a:r>
            <a:endParaRPr lang="en-US" sz="24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D82D663-63AE-4B52-8402-33843606281D}"/>
              </a:ext>
            </a:extLst>
          </p:cNvPr>
          <p:cNvCxnSpPr>
            <a:cxnSpLocks/>
          </p:cNvCxnSpPr>
          <p:nvPr/>
        </p:nvCxnSpPr>
        <p:spPr>
          <a:xfrm flipH="1">
            <a:off x="8799320" y="4412432"/>
            <a:ext cx="658405" cy="271470"/>
          </a:xfrm>
          <a:prstGeom prst="line">
            <a:avLst/>
          </a:prstGeom>
          <a:ln w="12700">
            <a:solidFill>
              <a:srgbClr val="7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60BBAD4C-CE03-403B-AE50-730BDC8147E1}"/>
              </a:ext>
            </a:extLst>
          </p:cNvPr>
          <p:cNvSpPr/>
          <p:nvPr/>
        </p:nvSpPr>
        <p:spPr>
          <a:xfrm>
            <a:off x="7700790" y="4302994"/>
            <a:ext cx="824400" cy="526967"/>
          </a:xfrm>
          <a:prstGeom prst="ellipse">
            <a:avLst/>
          </a:prstGeom>
          <a:noFill/>
          <a:ln>
            <a:solidFill>
              <a:srgbClr val="7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96BED2D-21B5-4CBC-99A5-C36952518889}"/>
              </a:ext>
            </a:extLst>
          </p:cNvPr>
          <p:cNvSpPr/>
          <p:nvPr/>
        </p:nvSpPr>
        <p:spPr>
          <a:xfrm>
            <a:off x="8405790" y="4933972"/>
            <a:ext cx="1665744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س 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-10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95539F3-E03C-4641-A27F-E21706C8EE38}"/>
              </a:ext>
            </a:extLst>
          </p:cNvPr>
          <p:cNvSpPr/>
          <p:nvPr/>
        </p:nvSpPr>
        <p:spPr>
          <a:xfrm>
            <a:off x="6813271" y="4995526"/>
            <a:ext cx="1256299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24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بالتبّسيط</a:t>
            </a:r>
            <a:endParaRPr lang="en-US" sz="24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53C0128-70AE-4FA7-8BE7-09D2A66A6DAB}"/>
              </a:ext>
            </a:extLst>
          </p:cNvPr>
          <p:cNvSpPr/>
          <p:nvPr/>
        </p:nvSpPr>
        <p:spPr>
          <a:xfrm>
            <a:off x="8502524" y="5390810"/>
            <a:ext cx="1585791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س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 -10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145CA83-857C-4B64-ACBF-D19454F398B6}"/>
              </a:ext>
            </a:extLst>
          </p:cNvPr>
          <p:cNvSpPr/>
          <p:nvPr/>
        </p:nvSpPr>
        <p:spPr>
          <a:xfrm>
            <a:off x="5253771" y="5605121"/>
            <a:ext cx="2833059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24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بقسمة كلا الطرفين على </a:t>
            </a:r>
            <a:r>
              <a:rPr lang="ar-BH" sz="2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(5)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07345AB-B46E-4594-A8AA-7FE7BEA3D4A3}"/>
              </a:ext>
            </a:extLst>
          </p:cNvPr>
          <p:cNvCxnSpPr>
            <a:cxnSpLocks/>
          </p:cNvCxnSpPr>
          <p:nvPr/>
        </p:nvCxnSpPr>
        <p:spPr>
          <a:xfrm flipH="1">
            <a:off x="9783481" y="5519412"/>
            <a:ext cx="372963" cy="183883"/>
          </a:xfrm>
          <a:prstGeom prst="line">
            <a:avLst/>
          </a:prstGeom>
          <a:ln w="12700">
            <a:solidFill>
              <a:srgbClr val="7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2B1DB51-3183-44C1-85E3-027CA5822C77}"/>
              </a:ext>
            </a:extLst>
          </p:cNvPr>
          <p:cNvGrpSpPr/>
          <p:nvPr/>
        </p:nvGrpSpPr>
        <p:grpSpPr>
          <a:xfrm>
            <a:off x="9628991" y="5764343"/>
            <a:ext cx="600931" cy="584775"/>
            <a:chOff x="1941929" y="1453662"/>
            <a:chExt cx="600931" cy="584775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5DE08D2-6DB5-44BF-A18C-9D1DFBF01E34}"/>
                </a:ext>
              </a:extLst>
            </p:cNvPr>
            <p:cNvSpPr/>
            <p:nvPr/>
          </p:nvSpPr>
          <p:spPr>
            <a:xfrm>
              <a:off x="1941929" y="1453662"/>
              <a:ext cx="600931" cy="58477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 rtl="1"/>
              <a:r>
                <a:rPr lang="ar-BH" altLang="en-US" sz="32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5</a:t>
              </a:r>
              <a:endParaRPr lang="en-US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1CDE6B75-740D-447B-A5F8-B9099EB647B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38110" y="1557334"/>
              <a:ext cx="451865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4FF3CE0-540F-46E6-86E4-CA3447F0BA0C}"/>
              </a:ext>
            </a:extLst>
          </p:cNvPr>
          <p:cNvGrpSpPr/>
          <p:nvPr/>
        </p:nvGrpSpPr>
        <p:grpSpPr>
          <a:xfrm>
            <a:off x="8577891" y="5773067"/>
            <a:ext cx="539713" cy="584775"/>
            <a:chOff x="1567723" y="1463187"/>
            <a:chExt cx="539713" cy="584775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0261340-FC6F-454A-95DF-B5FA07EF7AFF}"/>
                </a:ext>
              </a:extLst>
            </p:cNvPr>
            <p:cNvSpPr/>
            <p:nvPr/>
          </p:nvSpPr>
          <p:spPr>
            <a:xfrm>
              <a:off x="1632915" y="1463187"/>
              <a:ext cx="474521" cy="58477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 rtl="1"/>
              <a:r>
                <a:rPr lang="ar-BH" altLang="en-US" sz="32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5</a:t>
              </a:r>
              <a:endParaRPr lang="en-US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87815D08-DB5E-4D4A-AD57-ADCB3514544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67723" y="1557334"/>
              <a:ext cx="497051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D161030-30F2-4C8F-A9A8-2C877625FBE4}"/>
              </a:ext>
            </a:extLst>
          </p:cNvPr>
          <p:cNvCxnSpPr>
            <a:cxnSpLocks/>
          </p:cNvCxnSpPr>
          <p:nvPr/>
        </p:nvCxnSpPr>
        <p:spPr>
          <a:xfrm flipH="1">
            <a:off x="9757205" y="5926337"/>
            <a:ext cx="372963" cy="183883"/>
          </a:xfrm>
          <a:prstGeom prst="line">
            <a:avLst/>
          </a:prstGeom>
          <a:ln w="12700">
            <a:solidFill>
              <a:srgbClr val="7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A02B694-34A4-4ED9-9E50-6B62D66B34CF}"/>
              </a:ext>
            </a:extLst>
          </p:cNvPr>
          <p:cNvCxnSpPr>
            <a:cxnSpLocks/>
          </p:cNvCxnSpPr>
          <p:nvPr/>
        </p:nvCxnSpPr>
        <p:spPr>
          <a:xfrm>
            <a:off x="5284124" y="2500575"/>
            <a:ext cx="0" cy="3724739"/>
          </a:xfrm>
          <a:prstGeom prst="line">
            <a:avLst/>
          </a:prstGeom>
          <a:ln w="38100">
            <a:solidFill>
              <a:srgbClr val="7F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2A737B8F-6361-4BFB-889A-CB0AA3F42E9A}"/>
              </a:ext>
            </a:extLst>
          </p:cNvPr>
          <p:cNvSpPr/>
          <p:nvPr/>
        </p:nvSpPr>
        <p:spPr>
          <a:xfrm>
            <a:off x="3128789" y="2439021"/>
            <a:ext cx="1239401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 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-2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DA6F736-16C2-40F0-9189-5133CFE0E150}"/>
              </a:ext>
            </a:extLst>
          </p:cNvPr>
          <p:cNvSpPr/>
          <p:nvPr/>
        </p:nvSpPr>
        <p:spPr>
          <a:xfrm>
            <a:off x="1110304" y="2500575"/>
            <a:ext cx="1255923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24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بالتبّسيط</a:t>
            </a:r>
            <a:endParaRPr lang="en-US" sz="24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9BBA927-40A9-4926-99BE-704F1826BB2A}"/>
              </a:ext>
            </a:extLst>
          </p:cNvPr>
          <p:cNvSpPr/>
          <p:nvPr/>
        </p:nvSpPr>
        <p:spPr>
          <a:xfrm>
            <a:off x="267757" y="3131508"/>
            <a:ext cx="49305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altLang="en-US" sz="2800" dirty="0"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الخطوة 3:</a:t>
            </a:r>
            <a:r>
              <a:rPr lang="ar-BH" altLang="en-US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نعوّض </a:t>
            </a:r>
            <a:r>
              <a:rPr lang="ar-BH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-2</a:t>
            </a:r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بدلًا من </a:t>
            </a:r>
            <a:r>
              <a:rPr lang="ar-BH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في </a:t>
            </a:r>
            <a:r>
              <a:rPr lang="ar-BH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المعادلة (1)</a:t>
            </a:r>
            <a:endParaRPr lang="en-US" sz="28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7B5B0D5-AAF5-4288-94D4-F66FB34E5C5B}"/>
              </a:ext>
            </a:extLst>
          </p:cNvPr>
          <p:cNvSpPr/>
          <p:nvPr/>
        </p:nvSpPr>
        <p:spPr>
          <a:xfrm>
            <a:off x="2521442" y="3837613"/>
            <a:ext cx="2016531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ص</a:t>
            </a:r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2</a:t>
            </a:r>
            <a:r>
              <a:rPr lang="ar-BH" altLang="en-US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+1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E6DA27E-1F4B-4D6E-9682-76214ED61C46}"/>
              </a:ext>
            </a:extLst>
          </p:cNvPr>
          <p:cNvSpPr/>
          <p:nvPr/>
        </p:nvSpPr>
        <p:spPr>
          <a:xfrm>
            <a:off x="1280087" y="3899167"/>
            <a:ext cx="1255923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24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المعادلة (1)</a:t>
            </a:r>
            <a:endParaRPr lang="en-US" sz="24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29FBCA0-386E-4D93-AEB1-BCCE9E859B91}"/>
              </a:ext>
            </a:extLst>
          </p:cNvPr>
          <p:cNvSpPr/>
          <p:nvPr/>
        </p:nvSpPr>
        <p:spPr>
          <a:xfrm>
            <a:off x="2534473" y="4405419"/>
            <a:ext cx="2076046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ص</a:t>
            </a:r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2</a:t>
            </a:r>
            <a:r>
              <a:rPr lang="ar-BH" altLang="en-US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 -2)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+ 1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D030635-65FF-4FEE-A92D-E15C722253FC}"/>
              </a:ext>
            </a:extLst>
          </p:cNvPr>
          <p:cNvSpPr/>
          <p:nvPr/>
        </p:nvSpPr>
        <p:spPr>
          <a:xfrm>
            <a:off x="326084" y="4466973"/>
            <a:ext cx="2222957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24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بالتعويض عن </a:t>
            </a:r>
            <a:r>
              <a:rPr lang="ar-BH" sz="2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BH" sz="24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= </a:t>
            </a:r>
            <a:r>
              <a:rPr lang="ar-BH" sz="2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-2</a:t>
            </a:r>
            <a:endParaRPr lang="en-US" sz="24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5387F69-999E-40FF-BB02-93205E96D070}"/>
              </a:ext>
            </a:extLst>
          </p:cNvPr>
          <p:cNvSpPr/>
          <p:nvPr/>
        </p:nvSpPr>
        <p:spPr>
          <a:xfrm>
            <a:off x="3128789" y="4973225"/>
            <a:ext cx="1436314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ص</a:t>
            </a:r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-3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6802DF0-B774-4EFC-A4DB-1382AB46DF65}"/>
              </a:ext>
            </a:extLst>
          </p:cNvPr>
          <p:cNvSpPr/>
          <p:nvPr/>
        </p:nvSpPr>
        <p:spPr>
          <a:xfrm>
            <a:off x="1307217" y="5034779"/>
            <a:ext cx="1255923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24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بالتبّسيط</a:t>
            </a:r>
            <a:endParaRPr lang="en-US" sz="24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61523A3-EC5D-4FF1-932D-EF24C65CDDDE}"/>
              </a:ext>
            </a:extLst>
          </p:cNvPr>
          <p:cNvSpPr/>
          <p:nvPr/>
        </p:nvSpPr>
        <p:spPr>
          <a:xfrm>
            <a:off x="2132106" y="5688762"/>
            <a:ext cx="2833059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حل النظام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هو (-2، -3) 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9E4350C-A23D-42C3-A540-237CE865DB14}"/>
              </a:ext>
            </a:extLst>
          </p:cNvPr>
          <p:cNvSpPr/>
          <p:nvPr/>
        </p:nvSpPr>
        <p:spPr>
          <a:xfrm>
            <a:off x="5783857" y="3154167"/>
            <a:ext cx="1255923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24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المعادلة (2)</a:t>
            </a:r>
            <a:endParaRPr lang="en-US" sz="24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34EB360-AAE3-4684-A7FA-354DD4BB7776}"/>
              </a:ext>
            </a:extLst>
          </p:cNvPr>
          <p:cNvSpPr/>
          <p:nvPr/>
        </p:nvSpPr>
        <p:spPr>
          <a:xfrm>
            <a:off x="6265175" y="3774217"/>
            <a:ext cx="1256299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24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بالتبّسيط</a:t>
            </a:r>
            <a:endParaRPr lang="en-US" sz="24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70315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L 0.41615 0.39583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07" y="1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00"/>
                            </p:stCondLst>
                            <p:childTnLst>
                              <p:par>
                                <p:cTn id="18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00"/>
                            </p:stCondLst>
                            <p:childTnLst>
                              <p:par>
                                <p:cTn id="19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00"/>
                            </p:stCondLst>
                            <p:childTnLst>
                              <p:par>
                                <p:cTn id="20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24" grpId="0"/>
      <p:bldP spid="25" grpId="0"/>
      <p:bldP spid="11" grpId="0"/>
      <p:bldP spid="27" grpId="0"/>
      <p:bldP spid="27" grpId="1"/>
      <p:bldP spid="12" grpId="0"/>
      <p:bldP spid="29" grpId="0" animBg="1"/>
      <p:bldP spid="30" grpId="0"/>
      <p:bldP spid="31" grpId="0"/>
      <p:bldP spid="32" grpId="0"/>
      <p:bldP spid="34" grpId="0" animBg="1"/>
      <p:bldP spid="35" grpId="0"/>
      <p:bldP spid="36" grpId="0"/>
      <p:bldP spid="37" grpId="0"/>
      <p:bldP spid="3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59" grpId="1"/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CBDB486-F774-400E-8076-4E1FF3E9F43D}"/>
              </a:ext>
            </a:extLst>
          </p:cNvPr>
          <p:cNvGrpSpPr/>
          <p:nvPr/>
        </p:nvGrpSpPr>
        <p:grpSpPr>
          <a:xfrm>
            <a:off x="744319" y="261616"/>
            <a:ext cx="11014749" cy="5773960"/>
            <a:chOff x="0" y="-10130"/>
            <a:chExt cx="5471870" cy="315527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01939BF-9715-4608-92BD-F6402F35B1B9}"/>
                </a:ext>
              </a:extLst>
            </p:cNvPr>
            <p:cNvGrpSpPr/>
            <p:nvPr/>
          </p:nvGrpSpPr>
          <p:grpSpPr>
            <a:xfrm>
              <a:off x="0" y="50334"/>
              <a:ext cx="5471870" cy="3094807"/>
              <a:chOff x="0" y="0"/>
              <a:chExt cx="5471870" cy="3094807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7899E1E3-79FE-40A4-ACAC-19A82A7DC79B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6">
                        <a:lumMod val="20000"/>
                        <a:lumOff val="80000"/>
                        <a:alpha val="80000"/>
                      </a:schemeClr>
                    </a:gs>
                    <a:gs pos="0">
                      <a:srgbClr val="92D050"/>
                    </a:gs>
                    <a:gs pos="71681">
                      <a:schemeClr val="accent6">
                        <a:lumMod val="20000"/>
                        <a:lumOff val="80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alpha val="85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E93C2FA5-1DA4-4470-9118-09203E4742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870" y="395504"/>
                <a:ext cx="0" cy="2699303"/>
              </a:xfrm>
              <a:prstGeom prst="line">
                <a:avLst/>
              </a:prstGeom>
              <a:ln w="38100">
                <a:gradFill>
                  <a:gsLst>
                    <a:gs pos="0">
                      <a:srgbClr val="92D050"/>
                    </a:gs>
                    <a:gs pos="74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E34F1D33-C2E5-4A9C-8317-C097B3097155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4" name="Text Box 39">
              <a:extLst>
                <a:ext uri="{FF2B5EF4-FFF2-40B4-BE49-F238E27FC236}">
                  <a16:creationId xmlns:a16="http://schemas.microsoft.com/office/drawing/2014/main" id="{63860AFC-9F61-4C50-A57C-70BAF2792CE9}"/>
                </a:ext>
              </a:extLst>
            </p:cNvPr>
            <p:cNvSpPr txBox="1"/>
            <p:nvPr/>
          </p:nvSpPr>
          <p:spPr>
            <a:xfrm>
              <a:off x="4476179" y="-10130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مثال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A3C32883-7437-4E72-9A6F-7BFE8B64A45C}"/>
              </a:ext>
            </a:extLst>
          </p:cNvPr>
          <p:cNvSpPr/>
          <p:nvPr/>
        </p:nvSpPr>
        <p:spPr>
          <a:xfrm>
            <a:off x="571507" y="535459"/>
            <a:ext cx="9155112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استعمل </a:t>
            </a:r>
            <a:r>
              <a:rPr lang="ar-SA" altLang="en-US" sz="3600" dirty="0"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التعويض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لحل النظام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الآتي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4" name="Text Box 87">
            <a:extLst>
              <a:ext uri="{FF2B5EF4-FFF2-40B4-BE49-F238E27FC236}">
                <a16:creationId xmlns:a16="http://schemas.microsoft.com/office/drawing/2014/main" id="{1F97A263-877D-4CE7-B833-DF5A38BFC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5871" y="400013"/>
            <a:ext cx="2458893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altLang="en-US" dirty="0">
                <a:solidFill>
                  <a:srgbClr val="FF0000"/>
                </a:solidFill>
              </a:rPr>
              <a:t>2س + 5</a:t>
            </a:r>
            <a:r>
              <a:rPr lang="ar-SA" altLang="en-US" dirty="0">
                <a:solidFill>
                  <a:srgbClr val="FF0000"/>
                </a:solidFill>
              </a:rPr>
              <a:t>ص =</a:t>
            </a:r>
            <a:r>
              <a:rPr lang="ar-BH" altLang="en-US" dirty="0">
                <a:solidFill>
                  <a:srgbClr val="FF0000"/>
                </a:solidFill>
              </a:rPr>
              <a:t> -1</a:t>
            </a:r>
            <a:endParaRPr lang="en-US" alt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ar-SA" altLang="en-US" dirty="0">
                <a:solidFill>
                  <a:srgbClr val="0072BC"/>
                </a:solidFill>
              </a:rPr>
              <a:t>ص = </a:t>
            </a:r>
            <a:r>
              <a:rPr lang="ar-BH" altLang="en-US" dirty="0">
                <a:solidFill>
                  <a:schemeClr val="bg1">
                    <a:lumMod val="75000"/>
                  </a:schemeClr>
                </a:solidFill>
              </a:rPr>
              <a:t>3</a:t>
            </a:r>
            <a:r>
              <a:rPr lang="ar-SA" altLang="en-US" dirty="0">
                <a:solidFill>
                  <a:schemeClr val="bg1">
                    <a:lumMod val="75000"/>
                  </a:schemeClr>
                </a:solidFill>
              </a:rPr>
              <a:t> س</a:t>
            </a:r>
            <a:r>
              <a:rPr lang="ar-BH" altLang="en-US" dirty="0">
                <a:solidFill>
                  <a:schemeClr val="bg1">
                    <a:lumMod val="75000"/>
                  </a:schemeClr>
                </a:solidFill>
              </a:rPr>
              <a:t> + 10 </a:t>
            </a:r>
            <a:endParaRPr lang="en-US" altLang="en-US" dirty="0">
              <a:solidFill>
                <a:srgbClr val="0072BC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A3A82D5-475E-4501-98AA-B5B06A063186}"/>
              </a:ext>
            </a:extLst>
          </p:cNvPr>
          <p:cNvCxnSpPr/>
          <p:nvPr/>
        </p:nvCxnSpPr>
        <p:spPr>
          <a:xfrm flipH="1">
            <a:off x="1133016" y="744893"/>
            <a:ext cx="1255923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35F3993-B912-4546-AA21-B47DC5A7ADB5}"/>
              </a:ext>
            </a:extLst>
          </p:cNvPr>
          <p:cNvCxnSpPr/>
          <p:nvPr/>
        </p:nvCxnSpPr>
        <p:spPr>
          <a:xfrm flipH="1">
            <a:off x="1126582" y="1273702"/>
            <a:ext cx="1255923" cy="0"/>
          </a:xfrm>
          <a:prstGeom prst="line">
            <a:avLst/>
          </a:prstGeom>
          <a:ln w="19050">
            <a:solidFill>
              <a:srgbClr val="0072B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87">
            <a:extLst>
              <a:ext uri="{FF2B5EF4-FFF2-40B4-BE49-F238E27FC236}">
                <a16:creationId xmlns:a16="http://schemas.microsoft.com/office/drawing/2014/main" id="{A83CBB7D-F408-4946-A2AD-669CCEAB3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917" y="400013"/>
            <a:ext cx="857099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altLang="en-US" dirty="0">
                <a:solidFill>
                  <a:srgbClr val="FF0000"/>
                </a:solidFill>
              </a:rPr>
              <a:t>(1)</a:t>
            </a:r>
            <a:endParaRPr lang="en-US" altLang="en-US" dirty="0">
              <a:solidFill>
                <a:srgbClr val="FF0000"/>
              </a:solidFill>
            </a:endParaRPr>
          </a:p>
          <a:p>
            <a:r>
              <a:rPr lang="ar-BH" altLang="en-US" dirty="0">
                <a:solidFill>
                  <a:srgbClr val="0072BC"/>
                </a:solidFill>
              </a:rPr>
              <a:t>(2)</a:t>
            </a:r>
            <a:endParaRPr lang="en-US" altLang="en-US" dirty="0">
              <a:solidFill>
                <a:srgbClr val="0072BC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7D62D1-6185-4A6C-9DE9-BB1C0CAB73AE}"/>
              </a:ext>
            </a:extLst>
          </p:cNvPr>
          <p:cNvSpPr/>
          <p:nvPr/>
        </p:nvSpPr>
        <p:spPr>
          <a:xfrm>
            <a:off x="1410159" y="1398086"/>
            <a:ext cx="100143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altLang="en-US" sz="3200" dirty="0"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الخطوة 1: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ن</a:t>
            </a:r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كتب 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</a:t>
            </a:r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حدى المعادلتين على الصورة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altLang="en-US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 = أ س + جـ  </a:t>
            </a:r>
            <a:r>
              <a:rPr lang="ar-BH" altLang="en-US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</a:t>
            </a:r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أو       </a:t>
            </a:r>
            <a:r>
              <a:rPr lang="ar-SA" altLang="en-US" sz="3200" dirty="0">
                <a:solidFill>
                  <a:srgbClr val="0072B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 = ب ص + جـ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45670D4-D8BE-4B9E-8794-0F3252BD222F}"/>
              </a:ext>
            </a:extLst>
          </p:cNvPr>
          <p:cNvSpPr/>
          <p:nvPr/>
        </p:nvSpPr>
        <p:spPr>
          <a:xfrm>
            <a:off x="5409207" y="1361341"/>
            <a:ext cx="59931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لاحظ أن </a:t>
            </a:r>
            <a:r>
              <a:rPr lang="ar-SA" altLang="en-US" sz="3200" dirty="0">
                <a:solidFill>
                  <a:srgbClr val="0072B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المعادل</a:t>
            </a:r>
            <a:r>
              <a:rPr lang="ar-BH" altLang="en-US" sz="3200" dirty="0">
                <a:solidFill>
                  <a:srgbClr val="0072B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 (2) </a:t>
            </a:r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على الصورة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altLang="en-US" sz="3200" dirty="0">
                <a:solidFill>
                  <a:srgbClr val="0072B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 = أ س + جـ </a:t>
            </a:r>
            <a:endParaRPr lang="en-US" sz="3200" dirty="0">
              <a:solidFill>
                <a:srgbClr val="0072BC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737FEEA-4D0C-42FC-A043-968EE962C411}"/>
              </a:ext>
            </a:extLst>
          </p:cNvPr>
          <p:cNvSpPr/>
          <p:nvPr/>
        </p:nvSpPr>
        <p:spPr>
          <a:xfrm>
            <a:off x="5133859" y="2069013"/>
            <a:ext cx="62906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altLang="en-US" sz="3200" dirty="0"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الخطوة 2: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نعوّض </a:t>
            </a:r>
            <a:r>
              <a:rPr lang="ar-BH" sz="3200" dirty="0">
                <a:solidFill>
                  <a:srgbClr val="0072B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3س +10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بدلًا من </a:t>
            </a:r>
            <a:r>
              <a:rPr lang="ar-BH" sz="3200" dirty="0">
                <a:solidFill>
                  <a:srgbClr val="0072B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في 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المعادلة (1)</a:t>
            </a:r>
            <a:endParaRPr lang="en-US" sz="32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E9C43B-B4B0-403E-98C5-5EC0BA916F20}"/>
              </a:ext>
            </a:extLst>
          </p:cNvPr>
          <p:cNvSpPr/>
          <p:nvPr/>
        </p:nvSpPr>
        <p:spPr>
          <a:xfrm>
            <a:off x="6907877" y="2740140"/>
            <a:ext cx="32691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س +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5            </a:t>
            </a:r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-1</a:t>
            </a:r>
            <a:endParaRPr lang="en-US" alt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08969DE-B83E-4246-BE8C-43359723AEEC}"/>
              </a:ext>
            </a:extLst>
          </p:cNvPr>
          <p:cNvSpPr/>
          <p:nvPr/>
        </p:nvSpPr>
        <p:spPr>
          <a:xfrm>
            <a:off x="8314663" y="2693938"/>
            <a:ext cx="7622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ص </a:t>
            </a:r>
            <a:endParaRPr lang="en-US" alt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D6500C1-C964-4B68-97FE-A5E35C614490}"/>
              </a:ext>
            </a:extLst>
          </p:cNvPr>
          <p:cNvSpPr/>
          <p:nvPr/>
        </p:nvSpPr>
        <p:spPr>
          <a:xfrm>
            <a:off x="2474906" y="952585"/>
            <a:ext cx="1601675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altLang="en-US" sz="3600" dirty="0">
                <a:solidFill>
                  <a:srgbClr val="0072B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SA" altLang="en-US" sz="3600" dirty="0">
                <a:solidFill>
                  <a:srgbClr val="0072B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س</a:t>
            </a:r>
            <a:r>
              <a:rPr lang="ar-BH" altLang="en-US" sz="3600" dirty="0">
                <a:solidFill>
                  <a:srgbClr val="0072B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+ 10 </a:t>
            </a:r>
            <a:endParaRPr lang="en-US" altLang="en-US" sz="3600" dirty="0">
              <a:solidFill>
                <a:srgbClr val="0072B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1976178-E4D6-4E71-94C0-51A8FF6321D3}"/>
              </a:ext>
            </a:extLst>
          </p:cNvPr>
          <p:cNvSpPr/>
          <p:nvPr/>
        </p:nvSpPr>
        <p:spPr>
          <a:xfrm>
            <a:off x="8517572" y="3267321"/>
            <a:ext cx="1596756" cy="523222"/>
          </a:xfrm>
          <a:prstGeom prst="ellipse">
            <a:avLst/>
          </a:prstGeom>
          <a:noFill/>
          <a:ln>
            <a:solidFill>
              <a:srgbClr val="7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6D3C525-CB9A-4823-85A7-B1A19C0B7FB3}"/>
              </a:ext>
            </a:extLst>
          </p:cNvPr>
          <p:cNvSpPr/>
          <p:nvPr/>
        </p:nvSpPr>
        <p:spPr>
          <a:xfrm>
            <a:off x="7321822" y="3764675"/>
            <a:ext cx="23303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17</a:t>
            </a:r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س +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50</a:t>
            </a:r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= 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-1</a:t>
            </a:r>
            <a:endParaRPr lang="en-US" alt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314C074-A774-4D93-B426-1A2A0D1133D8}"/>
              </a:ext>
            </a:extLst>
          </p:cNvPr>
          <p:cNvSpPr/>
          <p:nvPr/>
        </p:nvSpPr>
        <p:spPr>
          <a:xfrm>
            <a:off x="7273710" y="4302995"/>
            <a:ext cx="3501385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17</a:t>
            </a:r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س +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50 </a:t>
            </a:r>
            <a:r>
              <a:rPr lang="ar-BH" altLang="en-US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 50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= -1 </a:t>
            </a:r>
            <a:r>
              <a:rPr lang="ar-BH" altLang="en-US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 50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A400B62-742D-474E-808A-20607871B19D}"/>
              </a:ext>
            </a:extLst>
          </p:cNvPr>
          <p:cNvSpPr/>
          <p:nvPr/>
        </p:nvSpPr>
        <p:spPr>
          <a:xfrm>
            <a:off x="5316923" y="4314677"/>
            <a:ext cx="2089599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24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بطرح </a:t>
            </a:r>
            <a:r>
              <a:rPr lang="ar-BH" sz="2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50</a:t>
            </a:r>
            <a:r>
              <a:rPr lang="ar-BH" sz="24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من الطرفين</a:t>
            </a:r>
            <a:endParaRPr lang="en-US" sz="24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D82D663-63AE-4B52-8402-33843606281D}"/>
              </a:ext>
            </a:extLst>
          </p:cNvPr>
          <p:cNvCxnSpPr>
            <a:cxnSpLocks/>
          </p:cNvCxnSpPr>
          <p:nvPr/>
        </p:nvCxnSpPr>
        <p:spPr>
          <a:xfrm flipH="1">
            <a:off x="8669363" y="4450532"/>
            <a:ext cx="740738" cy="207193"/>
          </a:xfrm>
          <a:prstGeom prst="line">
            <a:avLst/>
          </a:prstGeom>
          <a:ln w="12700">
            <a:solidFill>
              <a:srgbClr val="7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60BBAD4C-CE03-403B-AE50-730BDC8147E1}"/>
              </a:ext>
            </a:extLst>
          </p:cNvPr>
          <p:cNvSpPr/>
          <p:nvPr/>
        </p:nvSpPr>
        <p:spPr>
          <a:xfrm>
            <a:off x="7340234" y="4303905"/>
            <a:ext cx="996601" cy="526967"/>
          </a:xfrm>
          <a:prstGeom prst="ellipse">
            <a:avLst/>
          </a:prstGeom>
          <a:noFill/>
          <a:ln>
            <a:solidFill>
              <a:srgbClr val="7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96BED2D-21B5-4CBC-99A5-C36952518889}"/>
              </a:ext>
            </a:extLst>
          </p:cNvPr>
          <p:cNvSpPr/>
          <p:nvPr/>
        </p:nvSpPr>
        <p:spPr>
          <a:xfrm>
            <a:off x="8405790" y="4933972"/>
            <a:ext cx="1665744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17</a:t>
            </a:r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س 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-51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95539F3-E03C-4641-A27F-E21706C8EE38}"/>
              </a:ext>
            </a:extLst>
          </p:cNvPr>
          <p:cNvSpPr/>
          <p:nvPr/>
        </p:nvSpPr>
        <p:spPr>
          <a:xfrm>
            <a:off x="6813271" y="4995526"/>
            <a:ext cx="1256299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24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بالتبّسيط</a:t>
            </a:r>
            <a:endParaRPr lang="en-US" sz="24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53C0128-70AE-4FA7-8BE7-09D2A66A6DAB}"/>
              </a:ext>
            </a:extLst>
          </p:cNvPr>
          <p:cNvSpPr/>
          <p:nvPr/>
        </p:nvSpPr>
        <p:spPr>
          <a:xfrm>
            <a:off x="8502524" y="5390810"/>
            <a:ext cx="1803525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17</a:t>
            </a:r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س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 -51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145CA83-857C-4B64-ACBF-D19454F398B6}"/>
              </a:ext>
            </a:extLst>
          </p:cNvPr>
          <p:cNvSpPr/>
          <p:nvPr/>
        </p:nvSpPr>
        <p:spPr>
          <a:xfrm>
            <a:off x="5253771" y="5605121"/>
            <a:ext cx="2833059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24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بقسمة كلا الطرفين على </a:t>
            </a:r>
            <a:r>
              <a:rPr lang="ar-BH" sz="2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(17)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07345AB-B46E-4594-A8AA-7FE7BEA3D4A3}"/>
              </a:ext>
            </a:extLst>
          </p:cNvPr>
          <p:cNvCxnSpPr>
            <a:cxnSpLocks/>
          </p:cNvCxnSpPr>
          <p:nvPr/>
        </p:nvCxnSpPr>
        <p:spPr>
          <a:xfrm flipH="1">
            <a:off x="9849583" y="5519412"/>
            <a:ext cx="372963" cy="183883"/>
          </a:xfrm>
          <a:prstGeom prst="line">
            <a:avLst/>
          </a:prstGeom>
          <a:ln w="12700">
            <a:solidFill>
              <a:srgbClr val="7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2B1DB51-3183-44C1-85E3-027CA5822C77}"/>
              </a:ext>
            </a:extLst>
          </p:cNvPr>
          <p:cNvGrpSpPr/>
          <p:nvPr/>
        </p:nvGrpSpPr>
        <p:grpSpPr>
          <a:xfrm>
            <a:off x="9728144" y="5698241"/>
            <a:ext cx="600931" cy="584775"/>
            <a:chOff x="1941929" y="1453662"/>
            <a:chExt cx="600931" cy="584775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5DE08D2-6DB5-44BF-A18C-9D1DFBF01E34}"/>
                </a:ext>
              </a:extLst>
            </p:cNvPr>
            <p:cNvSpPr/>
            <p:nvPr/>
          </p:nvSpPr>
          <p:spPr>
            <a:xfrm>
              <a:off x="1941929" y="1453662"/>
              <a:ext cx="600931" cy="58477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 rtl="1"/>
              <a:r>
                <a:rPr lang="ar-BH" altLang="en-US" sz="32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17</a:t>
              </a:r>
              <a:endParaRPr lang="en-US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1CDE6B75-740D-447B-A5F8-B9099EB647B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38110" y="1557334"/>
              <a:ext cx="451865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4FF3CE0-540F-46E6-86E4-CA3447F0BA0C}"/>
              </a:ext>
            </a:extLst>
          </p:cNvPr>
          <p:cNvGrpSpPr/>
          <p:nvPr/>
        </p:nvGrpSpPr>
        <p:grpSpPr>
          <a:xfrm>
            <a:off x="8577891" y="5706965"/>
            <a:ext cx="539713" cy="584775"/>
            <a:chOff x="1567723" y="1463187"/>
            <a:chExt cx="539713" cy="584775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0261340-FC6F-454A-95DF-B5FA07EF7AFF}"/>
                </a:ext>
              </a:extLst>
            </p:cNvPr>
            <p:cNvSpPr/>
            <p:nvPr/>
          </p:nvSpPr>
          <p:spPr>
            <a:xfrm>
              <a:off x="1567723" y="1463187"/>
              <a:ext cx="539713" cy="58477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 rtl="1"/>
              <a:r>
                <a:rPr lang="ar-BH" altLang="en-US" sz="32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17</a:t>
              </a:r>
              <a:endParaRPr lang="en-US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87815D08-DB5E-4D4A-AD57-ADCB3514544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67723" y="1557334"/>
              <a:ext cx="497051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D161030-30F2-4C8F-A9A8-2C877625FBE4}"/>
              </a:ext>
            </a:extLst>
          </p:cNvPr>
          <p:cNvCxnSpPr>
            <a:cxnSpLocks/>
          </p:cNvCxnSpPr>
          <p:nvPr/>
        </p:nvCxnSpPr>
        <p:spPr>
          <a:xfrm flipH="1">
            <a:off x="9845341" y="5871252"/>
            <a:ext cx="372963" cy="183883"/>
          </a:xfrm>
          <a:prstGeom prst="line">
            <a:avLst/>
          </a:prstGeom>
          <a:ln w="12700">
            <a:solidFill>
              <a:srgbClr val="7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A02B694-34A4-4ED9-9E50-6B62D66B34CF}"/>
              </a:ext>
            </a:extLst>
          </p:cNvPr>
          <p:cNvCxnSpPr>
            <a:cxnSpLocks/>
          </p:cNvCxnSpPr>
          <p:nvPr/>
        </p:nvCxnSpPr>
        <p:spPr>
          <a:xfrm>
            <a:off x="5284124" y="2500575"/>
            <a:ext cx="0" cy="3724739"/>
          </a:xfrm>
          <a:prstGeom prst="line">
            <a:avLst/>
          </a:prstGeom>
          <a:ln w="38100">
            <a:solidFill>
              <a:srgbClr val="7F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2A737B8F-6361-4BFB-889A-CB0AA3F42E9A}"/>
              </a:ext>
            </a:extLst>
          </p:cNvPr>
          <p:cNvSpPr/>
          <p:nvPr/>
        </p:nvSpPr>
        <p:spPr>
          <a:xfrm>
            <a:off x="3128789" y="2439021"/>
            <a:ext cx="1239401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 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-3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DA6F736-16C2-40F0-9189-5133CFE0E150}"/>
              </a:ext>
            </a:extLst>
          </p:cNvPr>
          <p:cNvSpPr/>
          <p:nvPr/>
        </p:nvSpPr>
        <p:spPr>
          <a:xfrm>
            <a:off x="1110304" y="2500575"/>
            <a:ext cx="1255923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24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بالتبّسيط</a:t>
            </a:r>
            <a:endParaRPr lang="en-US" sz="24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9BBA927-40A9-4926-99BE-704F1826BB2A}"/>
              </a:ext>
            </a:extLst>
          </p:cNvPr>
          <p:cNvSpPr/>
          <p:nvPr/>
        </p:nvSpPr>
        <p:spPr>
          <a:xfrm>
            <a:off x="267757" y="3131508"/>
            <a:ext cx="49305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altLang="en-US" sz="2800" dirty="0"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الخطوة 3:</a:t>
            </a:r>
            <a:r>
              <a:rPr lang="ar-BH" altLang="en-US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نعوّض </a:t>
            </a:r>
            <a:r>
              <a:rPr lang="ar-BH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-3</a:t>
            </a:r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بدلًا من </a:t>
            </a:r>
            <a:r>
              <a:rPr lang="ar-BH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في </a:t>
            </a:r>
            <a:r>
              <a:rPr lang="ar-BH" sz="2800" dirty="0">
                <a:solidFill>
                  <a:srgbClr val="0072B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المعادلة (2)</a:t>
            </a:r>
            <a:endParaRPr lang="en-US" sz="2800" dirty="0">
              <a:solidFill>
                <a:srgbClr val="0072B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7B5B0D5-AAF5-4288-94D4-F66FB34E5C5B}"/>
              </a:ext>
            </a:extLst>
          </p:cNvPr>
          <p:cNvSpPr/>
          <p:nvPr/>
        </p:nvSpPr>
        <p:spPr>
          <a:xfrm>
            <a:off x="2521442" y="3837613"/>
            <a:ext cx="2016531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ص</a:t>
            </a:r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3</a:t>
            </a:r>
            <a:r>
              <a:rPr lang="ar-BH" altLang="en-US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+10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E6DA27E-1F4B-4D6E-9682-76214ED61C46}"/>
              </a:ext>
            </a:extLst>
          </p:cNvPr>
          <p:cNvSpPr/>
          <p:nvPr/>
        </p:nvSpPr>
        <p:spPr>
          <a:xfrm>
            <a:off x="1280087" y="3899167"/>
            <a:ext cx="1255923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24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المعادلة (2)</a:t>
            </a:r>
            <a:endParaRPr lang="en-US" sz="24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29FBCA0-386E-4D93-AEB1-BCCE9E859B91}"/>
              </a:ext>
            </a:extLst>
          </p:cNvPr>
          <p:cNvSpPr/>
          <p:nvPr/>
        </p:nvSpPr>
        <p:spPr>
          <a:xfrm>
            <a:off x="2534473" y="4405419"/>
            <a:ext cx="2280291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ص</a:t>
            </a:r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3</a:t>
            </a:r>
            <a:r>
              <a:rPr lang="ar-BH" altLang="en-US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 -3)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+ 10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D030635-65FF-4FEE-A92D-E15C722253FC}"/>
              </a:ext>
            </a:extLst>
          </p:cNvPr>
          <p:cNvSpPr/>
          <p:nvPr/>
        </p:nvSpPr>
        <p:spPr>
          <a:xfrm>
            <a:off x="326084" y="4466973"/>
            <a:ext cx="2222957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24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بالتعويض عن </a:t>
            </a:r>
            <a:r>
              <a:rPr lang="ar-BH" sz="2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BH" sz="24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= </a:t>
            </a:r>
            <a:r>
              <a:rPr lang="ar-BH" sz="2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-3</a:t>
            </a:r>
            <a:endParaRPr lang="en-US" sz="24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5387F69-999E-40FF-BB02-93205E96D070}"/>
              </a:ext>
            </a:extLst>
          </p:cNvPr>
          <p:cNvSpPr/>
          <p:nvPr/>
        </p:nvSpPr>
        <p:spPr>
          <a:xfrm>
            <a:off x="3128789" y="4973225"/>
            <a:ext cx="1436314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ص</a:t>
            </a:r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-1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6802DF0-B774-4EFC-A4DB-1382AB46DF65}"/>
              </a:ext>
            </a:extLst>
          </p:cNvPr>
          <p:cNvSpPr/>
          <p:nvPr/>
        </p:nvSpPr>
        <p:spPr>
          <a:xfrm>
            <a:off x="1307217" y="5034779"/>
            <a:ext cx="1255923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24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بالتبّسيط</a:t>
            </a:r>
            <a:endParaRPr lang="en-US" sz="24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61523A3-EC5D-4FF1-932D-EF24C65CDDDE}"/>
              </a:ext>
            </a:extLst>
          </p:cNvPr>
          <p:cNvSpPr/>
          <p:nvPr/>
        </p:nvSpPr>
        <p:spPr>
          <a:xfrm>
            <a:off x="2132106" y="5688762"/>
            <a:ext cx="2833059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حل النظام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هو (-3، 1) 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9E4350C-A23D-42C3-A540-237CE865DB14}"/>
              </a:ext>
            </a:extLst>
          </p:cNvPr>
          <p:cNvSpPr/>
          <p:nvPr/>
        </p:nvSpPr>
        <p:spPr>
          <a:xfrm>
            <a:off x="5764720" y="2801693"/>
            <a:ext cx="1255923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24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المعادلة (1)</a:t>
            </a:r>
            <a:endParaRPr lang="en-US" sz="24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34EB360-AAE3-4684-A7FA-354DD4BB7776}"/>
              </a:ext>
            </a:extLst>
          </p:cNvPr>
          <p:cNvSpPr/>
          <p:nvPr/>
        </p:nvSpPr>
        <p:spPr>
          <a:xfrm>
            <a:off x="6265175" y="3774217"/>
            <a:ext cx="1256299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24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بالتبّسيط</a:t>
            </a:r>
            <a:endParaRPr lang="en-US" sz="24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FC64EB2-7CEC-48F8-947D-16A3C8E2EFAB}"/>
              </a:ext>
            </a:extLst>
          </p:cNvPr>
          <p:cNvGrpSpPr/>
          <p:nvPr/>
        </p:nvGrpSpPr>
        <p:grpSpPr>
          <a:xfrm>
            <a:off x="7667728" y="2671851"/>
            <a:ext cx="1382733" cy="703890"/>
            <a:chOff x="6804282" y="1222862"/>
            <a:chExt cx="1443358" cy="830900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E5203B4F-9A5B-4586-A850-4C75E134888C}"/>
                </a:ext>
              </a:extLst>
            </p:cNvPr>
            <p:cNvSpPr/>
            <p:nvPr/>
          </p:nvSpPr>
          <p:spPr>
            <a:xfrm>
              <a:off x="7732252" y="1316406"/>
              <a:ext cx="468917" cy="64633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r" rtl="1"/>
              <a:endParaRPr 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63" name="Arc 62">
              <a:extLst>
                <a:ext uri="{FF2B5EF4-FFF2-40B4-BE49-F238E27FC236}">
                  <a16:creationId xmlns:a16="http://schemas.microsoft.com/office/drawing/2014/main" id="{6174DCE0-64C7-47F0-9C08-37AA3077AD94}"/>
                </a:ext>
              </a:extLst>
            </p:cNvPr>
            <p:cNvSpPr/>
            <p:nvPr/>
          </p:nvSpPr>
          <p:spPr>
            <a:xfrm>
              <a:off x="7549196" y="1231642"/>
              <a:ext cx="698444" cy="822120"/>
            </a:xfrm>
            <a:prstGeom prst="arc">
              <a:avLst>
                <a:gd name="adj1" fmla="val 18896412"/>
                <a:gd name="adj2" fmla="val 2720545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Arc 63">
              <a:extLst>
                <a:ext uri="{FF2B5EF4-FFF2-40B4-BE49-F238E27FC236}">
                  <a16:creationId xmlns:a16="http://schemas.microsoft.com/office/drawing/2014/main" id="{791F7855-E9C6-4F8E-BB70-61B43A77F815}"/>
                </a:ext>
              </a:extLst>
            </p:cNvPr>
            <p:cNvSpPr/>
            <p:nvPr/>
          </p:nvSpPr>
          <p:spPr>
            <a:xfrm flipH="1">
              <a:off x="6804282" y="1222862"/>
              <a:ext cx="698444" cy="822120"/>
            </a:xfrm>
            <a:prstGeom prst="arc">
              <a:avLst>
                <a:gd name="adj1" fmla="val 18732705"/>
                <a:gd name="adj2" fmla="val 3105990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65C9EC97-EC43-424F-8445-8257397405F8}"/>
              </a:ext>
            </a:extLst>
          </p:cNvPr>
          <p:cNvSpPr/>
          <p:nvPr/>
        </p:nvSpPr>
        <p:spPr>
          <a:xfrm>
            <a:off x="7230723" y="3243868"/>
            <a:ext cx="28994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س +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15س +50 </a:t>
            </a:r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-1</a:t>
            </a:r>
            <a:endParaRPr lang="en-US" alt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DF6A505-0A60-4A9A-A55E-9CA840F8CFAD}"/>
              </a:ext>
            </a:extLst>
          </p:cNvPr>
          <p:cNvSpPr/>
          <p:nvPr/>
        </p:nvSpPr>
        <p:spPr>
          <a:xfrm>
            <a:off x="5717856" y="3305421"/>
            <a:ext cx="1512867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24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خاصية التوزيع</a:t>
            </a:r>
            <a:endParaRPr lang="en-US" sz="24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17E23B30-E57D-4127-BD6B-FB0FC4BB92C4}"/>
              </a:ext>
            </a:extLst>
          </p:cNvPr>
          <p:cNvGrpSpPr/>
          <p:nvPr/>
        </p:nvGrpSpPr>
        <p:grpSpPr>
          <a:xfrm flipH="1">
            <a:off x="8118884" y="2550503"/>
            <a:ext cx="1005564" cy="646330"/>
            <a:chOff x="8972802" y="2826529"/>
            <a:chExt cx="835462" cy="646330"/>
          </a:xfrm>
        </p:grpSpPr>
        <p:sp>
          <p:nvSpPr>
            <p:cNvPr id="71" name="Arc 70">
              <a:extLst>
                <a:ext uri="{FF2B5EF4-FFF2-40B4-BE49-F238E27FC236}">
                  <a16:creationId xmlns:a16="http://schemas.microsoft.com/office/drawing/2014/main" id="{A04AACA8-FE7A-48A6-9E18-68C210237624}"/>
                </a:ext>
              </a:extLst>
            </p:cNvPr>
            <p:cNvSpPr/>
            <p:nvPr/>
          </p:nvSpPr>
          <p:spPr>
            <a:xfrm>
              <a:off x="8980714" y="2826529"/>
              <a:ext cx="827550" cy="646330"/>
            </a:xfrm>
            <a:prstGeom prst="arc">
              <a:avLst>
                <a:gd name="adj1" fmla="val 10695185"/>
                <a:gd name="adj2" fmla="val 21408750"/>
              </a:avLst>
            </a:prstGeom>
            <a:ln w="19050">
              <a:solidFill>
                <a:srgbClr val="FF0000"/>
              </a:solidFill>
              <a:headEnd type="none" w="med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Arc 71">
              <a:extLst>
                <a:ext uri="{FF2B5EF4-FFF2-40B4-BE49-F238E27FC236}">
                  <a16:creationId xmlns:a16="http://schemas.microsoft.com/office/drawing/2014/main" id="{818114F8-B727-4D7E-B7CD-D222B7ECFE1F}"/>
                </a:ext>
              </a:extLst>
            </p:cNvPr>
            <p:cNvSpPr/>
            <p:nvPr/>
          </p:nvSpPr>
          <p:spPr>
            <a:xfrm>
              <a:off x="8972802" y="2962373"/>
              <a:ext cx="280343" cy="467505"/>
            </a:xfrm>
            <a:prstGeom prst="arc">
              <a:avLst>
                <a:gd name="adj1" fmla="val 10695185"/>
                <a:gd name="adj2" fmla="val 21408750"/>
              </a:avLst>
            </a:prstGeom>
            <a:ln w="19050">
              <a:solidFill>
                <a:srgbClr val="FF0000"/>
              </a:solidFill>
              <a:headEnd type="none" w="med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041181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7 L 0.41172 0.25995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86" y="12986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500"/>
                            </p:stCondLst>
                            <p:childTnLst>
                              <p:par>
                                <p:cTn id="1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00"/>
                            </p:stCondLst>
                            <p:childTnLst>
                              <p:par>
                                <p:cTn id="20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500"/>
                            </p:stCondLst>
                            <p:childTnLst>
                              <p:par>
                                <p:cTn id="2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24" grpId="0"/>
      <p:bldP spid="25" grpId="0"/>
      <p:bldP spid="11" grpId="0"/>
      <p:bldP spid="27" grpId="0"/>
      <p:bldP spid="27" grpId="1"/>
      <p:bldP spid="12" grpId="0"/>
      <p:bldP spid="29" grpId="0" animBg="1"/>
      <p:bldP spid="30" grpId="0"/>
      <p:bldP spid="31" grpId="0"/>
      <p:bldP spid="32" grpId="0"/>
      <p:bldP spid="34" grpId="0" animBg="1"/>
      <p:bldP spid="35" grpId="0"/>
      <p:bldP spid="36" grpId="0"/>
      <p:bldP spid="37" grpId="0"/>
      <p:bldP spid="3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59" grpId="1"/>
      <p:bldP spid="60" grpId="0"/>
      <p:bldP spid="68" grpId="0"/>
      <p:bldP spid="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CBDB486-F774-400E-8076-4E1FF3E9F43D}"/>
              </a:ext>
            </a:extLst>
          </p:cNvPr>
          <p:cNvGrpSpPr/>
          <p:nvPr/>
        </p:nvGrpSpPr>
        <p:grpSpPr>
          <a:xfrm>
            <a:off x="744319" y="261616"/>
            <a:ext cx="11014749" cy="5773960"/>
            <a:chOff x="0" y="-10130"/>
            <a:chExt cx="5471870" cy="315527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01939BF-9715-4608-92BD-F6402F35B1B9}"/>
                </a:ext>
              </a:extLst>
            </p:cNvPr>
            <p:cNvGrpSpPr/>
            <p:nvPr/>
          </p:nvGrpSpPr>
          <p:grpSpPr>
            <a:xfrm>
              <a:off x="0" y="50334"/>
              <a:ext cx="5471870" cy="3094807"/>
              <a:chOff x="0" y="0"/>
              <a:chExt cx="5471870" cy="3094807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7899E1E3-79FE-40A4-ACAC-19A82A7DC79B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6">
                        <a:lumMod val="20000"/>
                        <a:lumOff val="80000"/>
                        <a:alpha val="80000"/>
                      </a:schemeClr>
                    </a:gs>
                    <a:gs pos="0">
                      <a:srgbClr val="92D050"/>
                    </a:gs>
                    <a:gs pos="71681">
                      <a:schemeClr val="accent6">
                        <a:lumMod val="20000"/>
                        <a:lumOff val="80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alpha val="85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E93C2FA5-1DA4-4470-9118-09203E4742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870" y="395504"/>
                <a:ext cx="0" cy="2699303"/>
              </a:xfrm>
              <a:prstGeom prst="line">
                <a:avLst/>
              </a:prstGeom>
              <a:ln w="38100">
                <a:gradFill>
                  <a:gsLst>
                    <a:gs pos="0">
                      <a:srgbClr val="92D050"/>
                    </a:gs>
                    <a:gs pos="74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E34F1D33-C2E5-4A9C-8317-C097B3097155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4" name="Text Box 39">
              <a:extLst>
                <a:ext uri="{FF2B5EF4-FFF2-40B4-BE49-F238E27FC236}">
                  <a16:creationId xmlns:a16="http://schemas.microsoft.com/office/drawing/2014/main" id="{63860AFC-9F61-4C50-A57C-70BAF2792CE9}"/>
                </a:ext>
              </a:extLst>
            </p:cNvPr>
            <p:cNvSpPr txBox="1"/>
            <p:nvPr/>
          </p:nvSpPr>
          <p:spPr>
            <a:xfrm>
              <a:off x="4476179" y="-10130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مثال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A3C32883-7437-4E72-9A6F-7BFE8B64A45C}"/>
              </a:ext>
            </a:extLst>
          </p:cNvPr>
          <p:cNvSpPr/>
          <p:nvPr/>
        </p:nvSpPr>
        <p:spPr>
          <a:xfrm>
            <a:off x="4814763" y="535459"/>
            <a:ext cx="4911855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استعمل </a:t>
            </a:r>
            <a:r>
              <a:rPr lang="ar-SA" altLang="en-US" sz="3600" dirty="0"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التعويض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لحل النظام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الآتي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4" name="Text Box 87">
            <a:extLst>
              <a:ext uri="{FF2B5EF4-FFF2-40B4-BE49-F238E27FC236}">
                <a16:creationId xmlns:a16="http://schemas.microsoft.com/office/drawing/2014/main" id="{1F97A263-877D-4CE7-B833-DF5A38BFC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5871" y="400013"/>
            <a:ext cx="2458893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altLang="en-US" dirty="0">
                <a:solidFill>
                  <a:srgbClr val="FF0000"/>
                </a:solidFill>
              </a:rPr>
              <a:t>س</a:t>
            </a:r>
            <a:r>
              <a:rPr lang="ar-SA" altLang="en-US" dirty="0">
                <a:solidFill>
                  <a:srgbClr val="FF0000"/>
                </a:solidFill>
              </a:rPr>
              <a:t> = </a:t>
            </a:r>
            <a:r>
              <a:rPr lang="ar-BH" altLang="en-US" dirty="0">
                <a:solidFill>
                  <a:schemeClr val="bg1">
                    <a:lumMod val="75000"/>
                  </a:schemeClr>
                </a:solidFill>
              </a:rPr>
              <a:t>2 ص + 7 </a:t>
            </a:r>
            <a:endParaRPr lang="en-US" alt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ar-SA" altLang="en-US" dirty="0">
                <a:solidFill>
                  <a:srgbClr val="0072BC"/>
                </a:solidFill>
              </a:rPr>
              <a:t>س = ص </a:t>
            </a:r>
            <a:r>
              <a:rPr lang="ar-BH" altLang="en-US" dirty="0">
                <a:solidFill>
                  <a:srgbClr val="0072BC"/>
                </a:solidFill>
              </a:rPr>
              <a:t>+ 4</a:t>
            </a:r>
            <a:endParaRPr lang="en-US" altLang="en-US" dirty="0">
              <a:solidFill>
                <a:srgbClr val="0072BC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A3A82D5-475E-4501-98AA-B5B06A063186}"/>
              </a:ext>
            </a:extLst>
          </p:cNvPr>
          <p:cNvCxnSpPr/>
          <p:nvPr/>
        </p:nvCxnSpPr>
        <p:spPr>
          <a:xfrm flipH="1">
            <a:off x="1333041" y="744893"/>
            <a:ext cx="1255923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35F3993-B912-4546-AA21-B47DC5A7ADB5}"/>
              </a:ext>
            </a:extLst>
          </p:cNvPr>
          <p:cNvCxnSpPr/>
          <p:nvPr/>
        </p:nvCxnSpPr>
        <p:spPr>
          <a:xfrm flipH="1">
            <a:off x="1507582" y="1273702"/>
            <a:ext cx="1255923" cy="0"/>
          </a:xfrm>
          <a:prstGeom prst="line">
            <a:avLst/>
          </a:prstGeom>
          <a:ln w="19050">
            <a:solidFill>
              <a:srgbClr val="0072B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87">
            <a:extLst>
              <a:ext uri="{FF2B5EF4-FFF2-40B4-BE49-F238E27FC236}">
                <a16:creationId xmlns:a16="http://schemas.microsoft.com/office/drawing/2014/main" id="{A83CBB7D-F408-4946-A2AD-669CCEAB3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892" y="400013"/>
            <a:ext cx="1028978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altLang="en-US" dirty="0">
                <a:solidFill>
                  <a:srgbClr val="FF0000"/>
                </a:solidFill>
              </a:rPr>
              <a:t>   (1)</a:t>
            </a:r>
            <a:endParaRPr lang="en-US" altLang="en-US" dirty="0">
              <a:solidFill>
                <a:srgbClr val="FF0000"/>
              </a:solidFill>
            </a:endParaRPr>
          </a:p>
          <a:p>
            <a:r>
              <a:rPr lang="ar-BH" altLang="en-US" dirty="0">
                <a:solidFill>
                  <a:srgbClr val="0072BC"/>
                </a:solidFill>
              </a:rPr>
              <a:t>(2)</a:t>
            </a:r>
            <a:endParaRPr lang="en-US" altLang="en-US" dirty="0">
              <a:solidFill>
                <a:srgbClr val="0072BC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7D62D1-6185-4A6C-9DE9-BB1C0CAB73AE}"/>
              </a:ext>
            </a:extLst>
          </p:cNvPr>
          <p:cNvSpPr/>
          <p:nvPr/>
        </p:nvSpPr>
        <p:spPr>
          <a:xfrm>
            <a:off x="1410159" y="1750760"/>
            <a:ext cx="100143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altLang="en-US" sz="3200" dirty="0"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الخطوة 1: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ن</a:t>
            </a:r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كتب 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</a:t>
            </a:r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حدى المعادلتين على الصورة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altLang="en-US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 = أ س + جـ  </a:t>
            </a:r>
            <a:r>
              <a:rPr lang="ar-BH" altLang="en-US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</a:t>
            </a:r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أو       </a:t>
            </a:r>
            <a:r>
              <a:rPr lang="ar-SA" altLang="en-US" sz="3200" dirty="0">
                <a:solidFill>
                  <a:srgbClr val="0072B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 = ب ص + جـ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45670D4-D8BE-4B9E-8794-0F3252BD222F}"/>
              </a:ext>
            </a:extLst>
          </p:cNvPr>
          <p:cNvSpPr/>
          <p:nvPr/>
        </p:nvSpPr>
        <p:spPr>
          <a:xfrm>
            <a:off x="5425440" y="1737004"/>
            <a:ext cx="59931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لاحظ أن </a:t>
            </a:r>
            <a:r>
              <a:rPr lang="ar-SA" altLang="en-US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المعادل</a:t>
            </a:r>
            <a:r>
              <a:rPr lang="ar-BH" altLang="en-US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 (1) </a:t>
            </a:r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على الصورة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200" dirty="0">
                <a:solidFill>
                  <a:srgbClr val="0072B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SA" altLang="en-US" sz="3200" dirty="0">
                <a:solidFill>
                  <a:srgbClr val="0072B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= </a:t>
            </a:r>
            <a:r>
              <a:rPr lang="ar-BH" altLang="en-US" sz="3200" dirty="0">
                <a:solidFill>
                  <a:srgbClr val="0072B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</a:t>
            </a:r>
            <a:r>
              <a:rPr lang="ar-SA" altLang="en-US" sz="3200" dirty="0">
                <a:solidFill>
                  <a:srgbClr val="0072B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200" dirty="0">
                <a:solidFill>
                  <a:srgbClr val="0072B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</a:t>
            </a:r>
            <a:r>
              <a:rPr lang="ar-SA" altLang="en-US" sz="3200" dirty="0">
                <a:solidFill>
                  <a:srgbClr val="0072B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+ جـ </a:t>
            </a:r>
            <a:endParaRPr lang="en-US" sz="3200" dirty="0">
              <a:solidFill>
                <a:srgbClr val="0072BC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737FEEA-4D0C-42FC-A043-968EE962C411}"/>
              </a:ext>
            </a:extLst>
          </p:cNvPr>
          <p:cNvSpPr/>
          <p:nvPr/>
        </p:nvSpPr>
        <p:spPr>
          <a:xfrm>
            <a:off x="5133859" y="2421687"/>
            <a:ext cx="62906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altLang="en-US" sz="3200" dirty="0"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الخطوة 2: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نعوّض 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٢ص + 7 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بدلًا من 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في </a:t>
            </a:r>
            <a:r>
              <a:rPr lang="ar-BH" sz="3200" dirty="0">
                <a:solidFill>
                  <a:srgbClr val="0072B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المعادلة (2)</a:t>
            </a:r>
            <a:endParaRPr lang="en-US" sz="3200" dirty="0">
              <a:solidFill>
                <a:srgbClr val="0072B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E9C43B-B4B0-403E-98C5-5EC0BA916F20}"/>
              </a:ext>
            </a:extLst>
          </p:cNvPr>
          <p:cNvSpPr/>
          <p:nvPr/>
        </p:nvSpPr>
        <p:spPr>
          <a:xfrm>
            <a:off x="7039781" y="3092614"/>
            <a:ext cx="13660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ص</a:t>
            </a:r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+ 4</a:t>
            </a:r>
            <a:endParaRPr lang="en-US" alt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08969DE-B83E-4246-BE8C-43359723AEEC}"/>
              </a:ext>
            </a:extLst>
          </p:cNvPr>
          <p:cNvSpPr/>
          <p:nvPr/>
        </p:nvSpPr>
        <p:spPr>
          <a:xfrm>
            <a:off x="8141027" y="3035463"/>
            <a:ext cx="7622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endParaRPr lang="en-US" alt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D6500C1-C964-4B68-97FE-A5E35C614490}"/>
              </a:ext>
            </a:extLst>
          </p:cNvPr>
          <p:cNvSpPr/>
          <p:nvPr/>
        </p:nvSpPr>
        <p:spPr>
          <a:xfrm>
            <a:off x="2725057" y="392386"/>
            <a:ext cx="139974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 + 7 </a:t>
            </a:r>
            <a:endParaRPr lang="en-US" alt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6D3C525-CB9A-4823-85A7-B1A19C0B7FB3}"/>
              </a:ext>
            </a:extLst>
          </p:cNvPr>
          <p:cNvSpPr/>
          <p:nvPr/>
        </p:nvSpPr>
        <p:spPr>
          <a:xfrm>
            <a:off x="8127016" y="4519667"/>
            <a:ext cx="20287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ص</a:t>
            </a:r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+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7</a:t>
            </a:r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= 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endParaRPr lang="en-US" alt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314C074-A774-4D93-B426-1A2A0D1133D8}"/>
              </a:ext>
            </a:extLst>
          </p:cNvPr>
          <p:cNvSpPr/>
          <p:nvPr/>
        </p:nvSpPr>
        <p:spPr>
          <a:xfrm>
            <a:off x="7575386" y="3780605"/>
            <a:ext cx="3746830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ص</a:t>
            </a:r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 ص 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+7 = ص </a:t>
            </a:r>
            <a:r>
              <a:rPr lang="ar-BH" altLang="en-US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 ص 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+4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A400B62-742D-474E-808A-20607871B19D}"/>
              </a:ext>
            </a:extLst>
          </p:cNvPr>
          <p:cNvSpPr/>
          <p:nvPr/>
        </p:nvSpPr>
        <p:spPr>
          <a:xfrm>
            <a:off x="5472677" y="3780604"/>
            <a:ext cx="2030163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24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بطرح </a:t>
            </a:r>
            <a:r>
              <a:rPr lang="ar-BH" sz="2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</a:t>
            </a:r>
            <a:r>
              <a:rPr lang="ar-BH" sz="24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من الطرفين</a:t>
            </a:r>
            <a:endParaRPr lang="en-US" sz="24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D82D663-63AE-4B52-8402-33843606281D}"/>
              </a:ext>
            </a:extLst>
          </p:cNvPr>
          <p:cNvCxnSpPr>
            <a:cxnSpLocks/>
          </p:cNvCxnSpPr>
          <p:nvPr/>
        </p:nvCxnSpPr>
        <p:spPr>
          <a:xfrm flipH="1">
            <a:off x="8369844" y="3957304"/>
            <a:ext cx="658405" cy="271470"/>
          </a:xfrm>
          <a:prstGeom prst="line">
            <a:avLst/>
          </a:prstGeom>
          <a:ln w="12700">
            <a:solidFill>
              <a:srgbClr val="7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60BBAD4C-CE03-403B-AE50-730BDC8147E1}"/>
              </a:ext>
            </a:extLst>
          </p:cNvPr>
          <p:cNvSpPr/>
          <p:nvPr/>
        </p:nvSpPr>
        <p:spPr>
          <a:xfrm>
            <a:off x="9886674" y="3820268"/>
            <a:ext cx="1456209" cy="526967"/>
          </a:xfrm>
          <a:prstGeom prst="ellipse">
            <a:avLst/>
          </a:prstGeom>
          <a:noFill/>
          <a:ln>
            <a:solidFill>
              <a:srgbClr val="7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96BED2D-21B5-4CBC-99A5-C36952518889}"/>
              </a:ext>
            </a:extLst>
          </p:cNvPr>
          <p:cNvSpPr/>
          <p:nvPr/>
        </p:nvSpPr>
        <p:spPr>
          <a:xfrm>
            <a:off x="7982300" y="5799141"/>
            <a:ext cx="1665744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ص</a:t>
            </a:r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-3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95539F3-E03C-4641-A27F-E21706C8EE38}"/>
              </a:ext>
            </a:extLst>
          </p:cNvPr>
          <p:cNvSpPr/>
          <p:nvPr/>
        </p:nvSpPr>
        <p:spPr>
          <a:xfrm>
            <a:off x="6389781" y="5860695"/>
            <a:ext cx="1256299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24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بالتبّسيط</a:t>
            </a:r>
            <a:endParaRPr lang="en-US" sz="24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A02B694-34A4-4ED9-9E50-6B62D66B34CF}"/>
              </a:ext>
            </a:extLst>
          </p:cNvPr>
          <p:cNvCxnSpPr>
            <a:cxnSpLocks/>
          </p:cNvCxnSpPr>
          <p:nvPr/>
        </p:nvCxnSpPr>
        <p:spPr>
          <a:xfrm>
            <a:off x="5245173" y="2553144"/>
            <a:ext cx="0" cy="3724739"/>
          </a:xfrm>
          <a:prstGeom prst="line">
            <a:avLst/>
          </a:prstGeom>
          <a:ln w="38100">
            <a:solidFill>
              <a:srgbClr val="7F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39BBA927-40A9-4926-99BE-704F1826BB2A}"/>
              </a:ext>
            </a:extLst>
          </p:cNvPr>
          <p:cNvSpPr/>
          <p:nvPr/>
        </p:nvSpPr>
        <p:spPr>
          <a:xfrm>
            <a:off x="238331" y="2512243"/>
            <a:ext cx="49305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altLang="en-US" sz="2800" dirty="0"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الخطوة 3:</a:t>
            </a:r>
            <a:r>
              <a:rPr lang="ar-BH" altLang="en-US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نعوّض </a:t>
            </a:r>
            <a:r>
              <a:rPr lang="ar-BH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-3</a:t>
            </a:r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بدلًا من </a:t>
            </a:r>
            <a:r>
              <a:rPr lang="ar-BH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</a:t>
            </a:r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في </a:t>
            </a:r>
            <a:r>
              <a:rPr lang="ar-BH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المعادلة (2)</a:t>
            </a:r>
            <a:endParaRPr lang="en-US" sz="28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7B5B0D5-AAF5-4288-94D4-F66FB34E5C5B}"/>
              </a:ext>
            </a:extLst>
          </p:cNvPr>
          <p:cNvSpPr/>
          <p:nvPr/>
        </p:nvSpPr>
        <p:spPr>
          <a:xfrm>
            <a:off x="2492016" y="3218348"/>
            <a:ext cx="2016531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</a:t>
            </a:r>
            <a:r>
              <a:rPr lang="ar-BH" altLang="en-US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+ 4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E6DA27E-1F4B-4D6E-9682-76214ED61C46}"/>
              </a:ext>
            </a:extLst>
          </p:cNvPr>
          <p:cNvSpPr/>
          <p:nvPr/>
        </p:nvSpPr>
        <p:spPr>
          <a:xfrm>
            <a:off x="1250661" y="3279902"/>
            <a:ext cx="1255923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24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المعادلة (2)</a:t>
            </a:r>
            <a:endParaRPr lang="en-US" sz="24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29FBCA0-386E-4D93-AEB1-BCCE9E859B91}"/>
              </a:ext>
            </a:extLst>
          </p:cNvPr>
          <p:cNvSpPr/>
          <p:nvPr/>
        </p:nvSpPr>
        <p:spPr>
          <a:xfrm>
            <a:off x="2505047" y="3786154"/>
            <a:ext cx="2076046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</a:t>
            </a:r>
            <a:r>
              <a:rPr lang="ar-BH" altLang="en-US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 -3)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+ 4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D030635-65FF-4FEE-A92D-E15C722253FC}"/>
              </a:ext>
            </a:extLst>
          </p:cNvPr>
          <p:cNvSpPr/>
          <p:nvPr/>
        </p:nvSpPr>
        <p:spPr>
          <a:xfrm>
            <a:off x="296658" y="3847708"/>
            <a:ext cx="2222957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24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بالتعويض عن </a:t>
            </a:r>
            <a:r>
              <a:rPr lang="ar-BH" sz="2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</a:t>
            </a:r>
            <a:r>
              <a:rPr lang="ar-BH" sz="24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= </a:t>
            </a:r>
            <a:r>
              <a:rPr lang="ar-BH" sz="2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-3</a:t>
            </a:r>
            <a:endParaRPr lang="en-US" sz="24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5387F69-999E-40FF-BB02-93205E96D070}"/>
              </a:ext>
            </a:extLst>
          </p:cNvPr>
          <p:cNvSpPr/>
          <p:nvPr/>
        </p:nvSpPr>
        <p:spPr>
          <a:xfrm>
            <a:off x="3099363" y="4353960"/>
            <a:ext cx="1436314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1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6802DF0-B774-4EFC-A4DB-1382AB46DF65}"/>
              </a:ext>
            </a:extLst>
          </p:cNvPr>
          <p:cNvSpPr/>
          <p:nvPr/>
        </p:nvSpPr>
        <p:spPr>
          <a:xfrm>
            <a:off x="1277791" y="4415514"/>
            <a:ext cx="1255923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24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بالتبّسيط</a:t>
            </a:r>
            <a:endParaRPr lang="en-US" sz="24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61523A3-EC5D-4FF1-932D-EF24C65CDDDE}"/>
              </a:ext>
            </a:extLst>
          </p:cNvPr>
          <p:cNvSpPr/>
          <p:nvPr/>
        </p:nvSpPr>
        <p:spPr>
          <a:xfrm>
            <a:off x="2102680" y="5069497"/>
            <a:ext cx="2833059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حل النظام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هو (1، -3) 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9E4350C-A23D-42C3-A540-237CE865DB14}"/>
              </a:ext>
            </a:extLst>
          </p:cNvPr>
          <p:cNvSpPr/>
          <p:nvPr/>
        </p:nvSpPr>
        <p:spPr>
          <a:xfrm>
            <a:off x="5783857" y="3154167"/>
            <a:ext cx="1255923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24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المعادلة (2)</a:t>
            </a:r>
            <a:endParaRPr lang="en-US" sz="24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34EB360-AAE3-4684-A7FA-354DD4BB7776}"/>
              </a:ext>
            </a:extLst>
          </p:cNvPr>
          <p:cNvSpPr/>
          <p:nvPr/>
        </p:nvSpPr>
        <p:spPr>
          <a:xfrm>
            <a:off x="7025459" y="4483140"/>
            <a:ext cx="1256299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24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بالتبّسيط</a:t>
            </a:r>
            <a:endParaRPr lang="en-US" sz="24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9B76AE6-ACF2-4C0A-A0AC-1720FB9C1E86}"/>
              </a:ext>
            </a:extLst>
          </p:cNvPr>
          <p:cNvSpPr/>
          <p:nvPr/>
        </p:nvSpPr>
        <p:spPr>
          <a:xfrm>
            <a:off x="8042413" y="5161041"/>
            <a:ext cx="2504923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ص</a:t>
            </a:r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+7 </a:t>
            </a:r>
            <a:r>
              <a:rPr lang="ar-BH" altLang="en-US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 7 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4 </a:t>
            </a:r>
            <a:r>
              <a:rPr lang="ar-BH" altLang="en-US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 7 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45F9153-DFBC-4BD3-A782-7905456BE80B}"/>
              </a:ext>
            </a:extLst>
          </p:cNvPr>
          <p:cNvSpPr/>
          <p:nvPr/>
        </p:nvSpPr>
        <p:spPr>
          <a:xfrm>
            <a:off x="5497953" y="5106338"/>
            <a:ext cx="2030163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24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بطرح </a:t>
            </a:r>
            <a:r>
              <a:rPr lang="ar-BH" sz="2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</a:t>
            </a:r>
            <a:r>
              <a:rPr lang="ar-BH" sz="24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من الطرفين</a:t>
            </a:r>
            <a:endParaRPr lang="en-US" sz="24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E0F3F199-4CF5-437E-9B69-A9EA1FFD737C}"/>
              </a:ext>
            </a:extLst>
          </p:cNvPr>
          <p:cNvCxnSpPr>
            <a:cxnSpLocks/>
          </p:cNvCxnSpPr>
          <p:nvPr/>
        </p:nvCxnSpPr>
        <p:spPr>
          <a:xfrm flipH="1">
            <a:off x="9185409" y="5238250"/>
            <a:ext cx="658405" cy="271470"/>
          </a:xfrm>
          <a:prstGeom prst="line">
            <a:avLst/>
          </a:prstGeom>
          <a:ln w="12700">
            <a:solidFill>
              <a:srgbClr val="7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>
            <a:extLst>
              <a:ext uri="{FF2B5EF4-FFF2-40B4-BE49-F238E27FC236}">
                <a16:creationId xmlns:a16="http://schemas.microsoft.com/office/drawing/2014/main" id="{72227B81-DCC9-4165-BA97-A84A47B3C01B}"/>
              </a:ext>
            </a:extLst>
          </p:cNvPr>
          <p:cNvSpPr/>
          <p:nvPr/>
        </p:nvSpPr>
        <p:spPr>
          <a:xfrm>
            <a:off x="8183859" y="5225525"/>
            <a:ext cx="732019" cy="383685"/>
          </a:xfrm>
          <a:prstGeom prst="ellipse">
            <a:avLst/>
          </a:prstGeom>
          <a:noFill/>
          <a:ln>
            <a:solidFill>
              <a:srgbClr val="7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1537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33333E-6 L 0.45729 0.38889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65" y="1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24" grpId="0"/>
      <p:bldP spid="25" grpId="0"/>
      <p:bldP spid="11" grpId="0"/>
      <p:bldP spid="27" grpId="0"/>
      <p:bldP spid="27" grpId="1"/>
      <p:bldP spid="12" grpId="0"/>
      <p:bldP spid="30" grpId="0"/>
      <p:bldP spid="31" grpId="0"/>
      <p:bldP spid="32" grpId="0"/>
      <p:bldP spid="34" grpId="0" animBg="1"/>
      <p:bldP spid="35" grpId="0"/>
      <p:bldP spid="36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59" grpId="1"/>
      <p:bldP spid="60" grpId="0"/>
      <p:bldP spid="61" grpId="0"/>
      <p:bldP spid="62" grpId="0"/>
      <p:bldP spid="6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95867EF2-3E04-47E9-8788-472C3FDFF1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321439"/>
              </p:ext>
            </p:extLst>
          </p:nvPr>
        </p:nvGraphicFramePr>
        <p:xfrm>
          <a:off x="463693" y="1582582"/>
          <a:ext cx="11237451" cy="45896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45817">
                  <a:extLst>
                    <a:ext uri="{9D8B030D-6E8A-4147-A177-3AD203B41FA5}">
                      <a16:colId xmlns:a16="http://schemas.microsoft.com/office/drawing/2014/main" val="3957815147"/>
                    </a:ext>
                  </a:extLst>
                </a:gridCol>
                <a:gridCol w="3745817">
                  <a:extLst>
                    <a:ext uri="{9D8B030D-6E8A-4147-A177-3AD203B41FA5}">
                      <a16:colId xmlns:a16="http://schemas.microsoft.com/office/drawing/2014/main" val="4144877975"/>
                    </a:ext>
                  </a:extLst>
                </a:gridCol>
                <a:gridCol w="3745817">
                  <a:extLst>
                    <a:ext uri="{9D8B030D-6E8A-4147-A177-3AD203B41FA5}">
                      <a16:colId xmlns:a16="http://schemas.microsoft.com/office/drawing/2014/main" val="3895281317"/>
                    </a:ext>
                  </a:extLst>
                </a:gridCol>
              </a:tblGrid>
              <a:tr h="45896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4226603"/>
                  </a:ext>
                </a:extLst>
              </a:tr>
            </a:tbl>
          </a:graphicData>
        </a:graphic>
      </p:graphicFrame>
      <p:sp>
        <p:nvSpPr>
          <p:cNvPr id="77" name="Rectangle 76">
            <a:extLst>
              <a:ext uri="{FF2B5EF4-FFF2-40B4-BE49-F238E27FC236}">
                <a16:creationId xmlns:a16="http://schemas.microsoft.com/office/drawing/2014/main" id="{A3C32883-7437-4E72-9A6F-7BFE8B64A45C}"/>
              </a:ext>
            </a:extLst>
          </p:cNvPr>
          <p:cNvSpPr/>
          <p:nvPr/>
        </p:nvSpPr>
        <p:spPr>
          <a:xfrm>
            <a:off x="4800600" y="535459"/>
            <a:ext cx="4926018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استعمل </a:t>
            </a:r>
            <a:r>
              <a:rPr lang="ar-SA" altLang="en-US" sz="3600" dirty="0"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التعويض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لحل النظام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الآتي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8A047E2-9268-41BC-A180-AA6D3C660924}"/>
              </a:ext>
            </a:extLst>
          </p:cNvPr>
          <p:cNvSpPr/>
          <p:nvPr/>
        </p:nvSpPr>
        <p:spPr>
          <a:xfrm>
            <a:off x="8741863" y="1580353"/>
            <a:ext cx="2448106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 = 4س – 6 </a:t>
            </a:r>
          </a:p>
          <a:p>
            <a:pPr algn="r" rtl="1"/>
            <a:r>
              <a:rPr lang="ar-BH" altLang="en-US" sz="3600" dirty="0">
                <a:solidFill>
                  <a:srgbClr val="0072B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5س + 3ص= -1</a:t>
            </a:r>
            <a:endParaRPr lang="en-US" sz="3600" dirty="0">
              <a:solidFill>
                <a:srgbClr val="0072B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6076AFD8-5526-4546-97BD-7957FC485AF0}"/>
              </a:ext>
            </a:extLst>
          </p:cNvPr>
          <p:cNvGrpSpPr/>
          <p:nvPr/>
        </p:nvGrpSpPr>
        <p:grpSpPr>
          <a:xfrm>
            <a:off x="914565" y="248907"/>
            <a:ext cx="11013767" cy="5737317"/>
            <a:chOff x="914565" y="248907"/>
            <a:chExt cx="11013767" cy="5737317"/>
          </a:xfrm>
        </p:grpSpPr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2063EC8B-81BA-48F6-B236-795C33EA8721}"/>
                </a:ext>
              </a:extLst>
            </p:cNvPr>
            <p:cNvGrpSpPr/>
            <p:nvPr/>
          </p:nvGrpSpPr>
          <p:grpSpPr>
            <a:xfrm>
              <a:off x="914565" y="279272"/>
              <a:ext cx="11013767" cy="5706952"/>
              <a:chOff x="0" y="-1"/>
              <a:chExt cx="5471381" cy="3118653"/>
            </a:xfrm>
            <a:solidFill>
              <a:srgbClr val="00B0F0"/>
            </a:solidFill>
          </p:grpSpPr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E52E23B2-6369-41D9-8EF8-7322BE3B27EE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grpFill/>
              <a:ln w="3810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70C0"/>
                    </a:gs>
                  </a:gsLst>
                  <a:lin ang="108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B65B50C4-E25D-4B89-8C5E-4A2A6ED840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381" y="419349"/>
                <a:ext cx="0" cy="2699303"/>
              </a:xfrm>
              <a:prstGeom prst="line">
                <a:avLst/>
              </a:prstGeom>
              <a:grpFill/>
              <a:ln w="3810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70C0"/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22AF82FB-AB3A-4EC7-AB02-28039DABC915}"/>
                  </a:ext>
                </a:extLst>
              </p:cNvPr>
              <p:cNvSpPr/>
              <p:nvPr/>
            </p:nvSpPr>
            <p:spPr>
              <a:xfrm>
                <a:off x="4224250" y="-1"/>
                <a:ext cx="1244619" cy="555547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p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08" name="Group 207">
              <a:extLst>
                <a:ext uri="{FF2B5EF4-FFF2-40B4-BE49-F238E27FC236}">
                  <a16:creationId xmlns:a16="http://schemas.microsoft.com/office/drawing/2014/main" id="{4F77988B-DC7E-48D7-8A16-0DF005CCB9C4}"/>
                </a:ext>
              </a:extLst>
            </p:cNvPr>
            <p:cNvGrpSpPr/>
            <p:nvPr/>
          </p:nvGrpSpPr>
          <p:grpSpPr>
            <a:xfrm>
              <a:off x="9726618" y="248907"/>
              <a:ext cx="2084116" cy="777558"/>
              <a:chOff x="-22393" y="62059"/>
              <a:chExt cx="1145856" cy="427838"/>
            </a:xfrm>
          </p:grpSpPr>
          <p:sp>
            <p:nvSpPr>
              <p:cNvPr id="209" name="Rectangle: Rounded Corners 208">
                <a:extLst>
                  <a:ext uri="{FF2B5EF4-FFF2-40B4-BE49-F238E27FC236}">
                    <a16:creationId xmlns:a16="http://schemas.microsoft.com/office/drawing/2014/main" id="{CAC11BD2-DF5B-4933-B71B-57FBA2E1BFBC}"/>
                  </a:ext>
                </a:extLst>
              </p:cNvPr>
              <p:cNvSpPr/>
              <p:nvPr/>
            </p:nvSpPr>
            <p:spPr>
              <a:xfrm>
                <a:off x="819150" y="133350"/>
                <a:ext cx="189544" cy="20133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440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0" name="Text Box 42">
                <a:extLst>
                  <a:ext uri="{FF2B5EF4-FFF2-40B4-BE49-F238E27FC236}">
                    <a16:creationId xmlns:a16="http://schemas.microsoft.com/office/drawing/2014/main" id="{A1F65D7E-B4A1-46EC-B44A-A4BF33C0F4E6}"/>
                  </a:ext>
                </a:extLst>
              </p:cNvPr>
              <p:cNvSpPr txBox="1"/>
              <p:nvPr/>
            </p:nvSpPr>
            <p:spPr>
              <a:xfrm>
                <a:off x="-22393" y="62059"/>
                <a:ext cx="1145856" cy="427838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 rtl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chemeClr val="bg1"/>
                    </a:solidFill>
                    <a:effectLst/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  <a:sym typeface="Wingdings 2" panose="05020102010507070707" pitchFamily="18" charset="2"/>
                  </a:rPr>
                  <a:t></a:t>
                </a:r>
                <a:r>
                  <a:rPr lang="ar-SA" sz="4400" dirty="0"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   </a:t>
                </a:r>
                <a:r>
                  <a:rPr lang="ar-BH" sz="4400" dirty="0">
                    <a:ln w="10160" cap="flat" cmpd="sng" algn="ctr">
                      <a:noFill/>
                      <a:prstDash val="solid"/>
                      <a:round/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تدريب</a:t>
                </a:r>
                <a:endParaRPr lang="en-US" sz="4400" dirty="0">
                  <a:ln w="10160" cap="flat" cmpd="sng" algn="ctr">
                    <a:noFill/>
                    <a:prstDash val="solid"/>
                    <a:round/>
                  </a:ln>
                  <a:solidFill>
                    <a:schemeClr val="bg1"/>
                  </a:solidFill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endParaRPr>
              </a:p>
            </p:txBody>
          </p:sp>
        </p:grpSp>
      </p:grpSp>
      <p:sp>
        <p:nvSpPr>
          <p:cNvPr id="214" name="Rectangle 213">
            <a:extLst>
              <a:ext uri="{FF2B5EF4-FFF2-40B4-BE49-F238E27FC236}">
                <a16:creationId xmlns:a16="http://schemas.microsoft.com/office/drawing/2014/main" id="{B6CCE286-8816-4C68-9CF4-9B0CE9AB7947}"/>
              </a:ext>
            </a:extLst>
          </p:cNvPr>
          <p:cNvSpPr/>
          <p:nvPr/>
        </p:nvSpPr>
        <p:spPr>
          <a:xfrm>
            <a:off x="4619625" y="1571138"/>
            <a:ext cx="2580890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4س – 5ص =-21</a:t>
            </a:r>
          </a:p>
          <a:p>
            <a:pPr algn="r" rtl="1"/>
            <a:r>
              <a:rPr lang="ar-BH" altLang="en-US" sz="3600" dirty="0">
                <a:solidFill>
                  <a:srgbClr val="0072B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 = 5س</a:t>
            </a:r>
            <a:endParaRPr lang="en-US" sz="3600" dirty="0">
              <a:solidFill>
                <a:srgbClr val="0072B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A1CED951-3073-46AC-9497-9F8A2B2D691C}"/>
              </a:ext>
            </a:extLst>
          </p:cNvPr>
          <p:cNvSpPr/>
          <p:nvPr/>
        </p:nvSpPr>
        <p:spPr>
          <a:xfrm>
            <a:off x="862062" y="1571137"/>
            <a:ext cx="2448106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ص= 2س – 2 </a:t>
            </a:r>
          </a:p>
          <a:p>
            <a:pPr algn="r" rtl="1"/>
            <a:r>
              <a:rPr lang="ar-BH" altLang="en-US" sz="3600" dirty="0">
                <a:solidFill>
                  <a:srgbClr val="0072B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ص= س + 2 </a:t>
            </a:r>
            <a:endParaRPr lang="en-US" sz="3600" dirty="0">
              <a:solidFill>
                <a:srgbClr val="0072B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F82532-463C-4E77-9097-ECB67F996261}"/>
              </a:ext>
            </a:extLst>
          </p:cNvPr>
          <p:cNvSpPr/>
          <p:nvPr/>
        </p:nvSpPr>
        <p:spPr>
          <a:xfrm>
            <a:off x="8382744" y="5467492"/>
            <a:ext cx="3206835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النظام، هو ( 1، -2)</a:t>
            </a:r>
            <a:endParaRPr 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17A9E7D2-B9F7-487A-B473-CF3CFE827F21}"/>
              </a:ext>
            </a:extLst>
          </p:cNvPr>
          <p:cNvSpPr/>
          <p:nvPr/>
        </p:nvSpPr>
        <p:spPr>
          <a:xfrm>
            <a:off x="4637106" y="5471124"/>
            <a:ext cx="321149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النظام، هو ( 1، 5)</a:t>
            </a:r>
            <a:endParaRPr 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B8613FD4-54F5-4453-AF2A-7C5041D51F92}"/>
              </a:ext>
            </a:extLst>
          </p:cNvPr>
          <p:cNvSpPr/>
          <p:nvPr/>
        </p:nvSpPr>
        <p:spPr>
          <a:xfrm>
            <a:off x="676275" y="5475648"/>
            <a:ext cx="3352800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النظام، هو ( 4، 6)</a:t>
            </a:r>
            <a:endParaRPr 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سداسي 3">
            <a:extLst>
              <a:ext uri="{FF2B5EF4-FFF2-40B4-BE49-F238E27FC236}">
                <a16:creationId xmlns:a16="http://schemas.microsoft.com/office/drawing/2014/main" id="{31FB3372-CD04-47DA-9619-E2154C5406D4}"/>
              </a:ext>
            </a:extLst>
          </p:cNvPr>
          <p:cNvSpPr/>
          <p:nvPr/>
        </p:nvSpPr>
        <p:spPr>
          <a:xfrm flipH="1">
            <a:off x="0" y="573738"/>
            <a:ext cx="1513373" cy="714380"/>
          </a:xfrm>
          <a:prstGeom prst="flowChartManualInput">
            <a:avLst/>
          </a:prstGeom>
          <a:solidFill>
            <a:srgbClr val="00B050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 دقائق</a:t>
            </a:r>
            <a:endParaRPr lang="ar-SA" sz="36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703570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16" grpId="0"/>
      <p:bldP spid="2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>
            <a:extLst>
              <a:ext uri="{FF2B5EF4-FFF2-40B4-BE49-F238E27FC236}">
                <a16:creationId xmlns:a16="http://schemas.microsoft.com/office/drawing/2014/main" id="{4B27DAB3-F763-41CF-A34B-8597335925E1}"/>
              </a:ext>
            </a:extLst>
          </p:cNvPr>
          <p:cNvSpPr/>
          <p:nvPr/>
        </p:nvSpPr>
        <p:spPr>
          <a:xfrm>
            <a:off x="8086983" y="5019142"/>
            <a:ext cx="28994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18 – 6ص – 4ص </a:t>
            </a:r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28</a:t>
            </a:r>
            <a:endParaRPr lang="en-US" alt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5B2DB6BB-4E86-4C2F-A9DB-C625B2C00D65}"/>
              </a:ext>
            </a:extLst>
          </p:cNvPr>
          <p:cNvSpPr/>
          <p:nvPr/>
        </p:nvSpPr>
        <p:spPr>
          <a:xfrm>
            <a:off x="7750403" y="4506815"/>
            <a:ext cx="16330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 4ص </a:t>
            </a:r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28</a:t>
            </a:r>
            <a:endParaRPr lang="en-US" alt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CBDB486-F774-400E-8076-4E1FF3E9F43D}"/>
              </a:ext>
            </a:extLst>
          </p:cNvPr>
          <p:cNvGrpSpPr/>
          <p:nvPr/>
        </p:nvGrpSpPr>
        <p:grpSpPr>
          <a:xfrm>
            <a:off x="744319" y="261616"/>
            <a:ext cx="11014749" cy="5773960"/>
            <a:chOff x="0" y="-10130"/>
            <a:chExt cx="5471870" cy="315527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01939BF-9715-4608-92BD-F6402F35B1B9}"/>
                </a:ext>
              </a:extLst>
            </p:cNvPr>
            <p:cNvGrpSpPr/>
            <p:nvPr/>
          </p:nvGrpSpPr>
          <p:grpSpPr>
            <a:xfrm>
              <a:off x="0" y="50334"/>
              <a:ext cx="5471870" cy="3094807"/>
              <a:chOff x="0" y="0"/>
              <a:chExt cx="5471870" cy="3094807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7899E1E3-79FE-40A4-ACAC-19A82A7DC79B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6">
                        <a:lumMod val="20000"/>
                        <a:lumOff val="80000"/>
                        <a:alpha val="80000"/>
                      </a:schemeClr>
                    </a:gs>
                    <a:gs pos="0">
                      <a:srgbClr val="92D050"/>
                    </a:gs>
                    <a:gs pos="71681">
                      <a:schemeClr val="accent6">
                        <a:lumMod val="20000"/>
                        <a:lumOff val="80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alpha val="85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E93C2FA5-1DA4-4470-9118-09203E4742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870" y="395504"/>
                <a:ext cx="0" cy="2699303"/>
              </a:xfrm>
              <a:prstGeom prst="line">
                <a:avLst/>
              </a:prstGeom>
              <a:ln w="38100">
                <a:gradFill>
                  <a:gsLst>
                    <a:gs pos="0">
                      <a:srgbClr val="92D050"/>
                    </a:gs>
                    <a:gs pos="74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E34F1D33-C2E5-4A9C-8317-C097B3097155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4" name="Text Box 39">
              <a:extLst>
                <a:ext uri="{FF2B5EF4-FFF2-40B4-BE49-F238E27FC236}">
                  <a16:creationId xmlns:a16="http://schemas.microsoft.com/office/drawing/2014/main" id="{63860AFC-9F61-4C50-A57C-70BAF2792CE9}"/>
                </a:ext>
              </a:extLst>
            </p:cNvPr>
            <p:cNvSpPr txBox="1"/>
            <p:nvPr/>
          </p:nvSpPr>
          <p:spPr>
            <a:xfrm>
              <a:off x="4476179" y="-10130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مثال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A3C32883-7437-4E72-9A6F-7BFE8B64A45C}"/>
              </a:ext>
            </a:extLst>
          </p:cNvPr>
          <p:cNvSpPr/>
          <p:nvPr/>
        </p:nvSpPr>
        <p:spPr>
          <a:xfrm>
            <a:off x="4814763" y="535459"/>
            <a:ext cx="4911855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استعمل </a:t>
            </a:r>
            <a:r>
              <a:rPr lang="ar-SA" altLang="en-US" sz="3600" dirty="0"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التعويض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لحل النظام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الآتي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4" name="Text Box 87">
            <a:extLst>
              <a:ext uri="{FF2B5EF4-FFF2-40B4-BE49-F238E27FC236}">
                <a16:creationId xmlns:a16="http://schemas.microsoft.com/office/drawing/2014/main" id="{1F97A263-877D-4CE7-B833-DF5A38BFC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5871" y="400013"/>
            <a:ext cx="2458893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altLang="en-US" dirty="0">
                <a:solidFill>
                  <a:srgbClr val="FF0000"/>
                </a:solidFill>
              </a:rPr>
              <a:t>س</a:t>
            </a:r>
            <a:r>
              <a:rPr lang="ar-SA" altLang="en-US" dirty="0">
                <a:solidFill>
                  <a:srgbClr val="FF0000"/>
                </a:solidFill>
              </a:rPr>
              <a:t> </a:t>
            </a:r>
            <a:r>
              <a:rPr lang="ar-BH" altLang="en-US" dirty="0">
                <a:solidFill>
                  <a:srgbClr val="FF0000"/>
                </a:solidFill>
              </a:rPr>
              <a:t>+</a:t>
            </a:r>
            <a:r>
              <a:rPr lang="ar-SA" altLang="en-US" dirty="0">
                <a:solidFill>
                  <a:srgbClr val="FF0000"/>
                </a:solidFill>
              </a:rPr>
              <a:t> </a:t>
            </a:r>
            <a:r>
              <a:rPr lang="ar-BH" altLang="en-US" dirty="0">
                <a:solidFill>
                  <a:srgbClr val="FF0000"/>
                </a:solidFill>
              </a:rPr>
              <a:t>2 ص = 6 </a:t>
            </a:r>
            <a:endParaRPr lang="en-US" altLang="en-US" dirty="0">
              <a:solidFill>
                <a:srgbClr val="FF0000"/>
              </a:solidFill>
            </a:endParaRPr>
          </a:p>
          <a:p>
            <a:r>
              <a:rPr lang="ar-BH" altLang="en-US" dirty="0">
                <a:solidFill>
                  <a:srgbClr val="0072BC"/>
                </a:solidFill>
              </a:rPr>
              <a:t>3</a:t>
            </a:r>
            <a:r>
              <a:rPr lang="ar-SA" altLang="en-US" dirty="0">
                <a:solidFill>
                  <a:srgbClr val="0072BC"/>
                </a:solidFill>
              </a:rPr>
              <a:t>س</a:t>
            </a:r>
            <a:r>
              <a:rPr lang="ar-BH" altLang="en-US" dirty="0">
                <a:solidFill>
                  <a:srgbClr val="0072BC"/>
                </a:solidFill>
              </a:rPr>
              <a:t> – 4ص =28</a:t>
            </a:r>
            <a:endParaRPr lang="en-US" altLang="en-US" dirty="0">
              <a:solidFill>
                <a:srgbClr val="0072BC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A3A82D5-475E-4501-98AA-B5B06A063186}"/>
              </a:ext>
            </a:extLst>
          </p:cNvPr>
          <p:cNvCxnSpPr/>
          <p:nvPr/>
        </p:nvCxnSpPr>
        <p:spPr>
          <a:xfrm flipH="1">
            <a:off x="1333041" y="744893"/>
            <a:ext cx="1255923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35F3993-B912-4546-AA21-B47DC5A7ADB5}"/>
              </a:ext>
            </a:extLst>
          </p:cNvPr>
          <p:cNvCxnSpPr/>
          <p:nvPr/>
        </p:nvCxnSpPr>
        <p:spPr>
          <a:xfrm flipH="1">
            <a:off x="1164682" y="1273702"/>
            <a:ext cx="1255923" cy="0"/>
          </a:xfrm>
          <a:prstGeom prst="line">
            <a:avLst/>
          </a:prstGeom>
          <a:ln w="19050">
            <a:solidFill>
              <a:srgbClr val="0072B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87">
            <a:extLst>
              <a:ext uri="{FF2B5EF4-FFF2-40B4-BE49-F238E27FC236}">
                <a16:creationId xmlns:a16="http://schemas.microsoft.com/office/drawing/2014/main" id="{A83CBB7D-F408-4946-A2AD-669CCEAB3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892" y="400013"/>
            <a:ext cx="1028978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altLang="en-US" dirty="0">
                <a:solidFill>
                  <a:srgbClr val="FF0000"/>
                </a:solidFill>
              </a:rPr>
              <a:t>   (1)</a:t>
            </a:r>
            <a:endParaRPr lang="en-US" altLang="en-US" dirty="0">
              <a:solidFill>
                <a:srgbClr val="FF0000"/>
              </a:solidFill>
            </a:endParaRPr>
          </a:p>
          <a:p>
            <a:r>
              <a:rPr lang="ar-BH" altLang="en-US" dirty="0">
                <a:solidFill>
                  <a:srgbClr val="0072BC"/>
                </a:solidFill>
              </a:rPr>
              <a:t>     (2)</a:t>
            </a:r>
            <a:endParaRPr lang="en-US" altLang="en-US" dirty="0">
              <a:solidFill>
                <a:srgbClr val="0072BC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7D62D1-6185-4A6C-9DE9-BB1C0CAB73AE}"/>
              </a:ext>
            </a:extLst>
          </p:cNvPr>
          <p:cNvSpPr/>
          <p:nvPr/>
        </p:nvSpPr>
        <p:spPr>
          <a:xfrm>
            <a:off x="1734277" y="1607730"/>
            <a:ext cx="100143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altLang="en-US" sz="3200" dirty="0"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الخطوة 1: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ن</a:t>
            </a:r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كتب 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</a:t>
            </a:r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حدى المعادلتين على الصورة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altLang="en-US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 = أ س + جـ  </a:t>
            </a:r>
            <a:r>
              <a:rPr lang="ar-BH" altLang="en-US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</a:t>
            </a:r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أو       </a:t>
            </a:r>
            <a:r>
              <a:rPr lang="ar-SA" altLang="en-US" sz="3200" dirty="0">
                <a:solidFill>
                  <a:srgbClr val="0072B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 = ب ص + جـ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45670D4-D8BE-4B9E-8794-0F3252BD222F}"/>
              </a:ext>
            </a:extLst>
          </p:cNvPr>
          <p:cNvSpPr/>
          <p:nvPr/>
        </p:nvSpPr>
        <p:spPr>
          <a:xfrm>
            <a:off x="5703196" y="1532435"/>
            <a:ext cx="59931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نكتب </a:t>
            </a:r>
            <a:r>
              <a:rPr lang="ar-SA" altLang="en-US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المعادل</a:t>
            </a:r>
            <a:r>
              <a:rPr lang="ar-BH" altLang="en-US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 (1) </a:t>
            </a:r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على الصورة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200" dirty="0">
                <a:solidFill>
                  <a:srgbClr val="0072B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SA" altLang="en-US" sz="3200" dirty="0">
                <a:solidFill>
                  <a:srgbClr val="0072B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= </a:t>
            </a:r>
            <a:r>
              <a:rPr lang="ar-BH" altLang="en-US" sz="3200" dirty="0">
                <a:solidFill>
                  <a:srgbClr val="0072B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</a:t>
            </a:r>
            <a:r>
              <a:rPr lang="ar-SA" altLang="en-US" sz="3200" dirty="0">
                <a:solidFill>
                  <a:srgbClr val="0072B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200" dirty="0">
                <a:solidFill>
                  <a:srgbClr val="0072B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</a:t>
            </a:r>
            <a:r>
              <a:rPr lang="ar-SA" altLang="en-US" sz="3200" dirty="0">
                <a:solidFill>
                  <a:srgbClr val="0072B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+ جـ </a:t>
            </a:r>
            <a:endParaRPr lang="en-US" sz="3200" dirty="0">
              <a:solidFill>
                <a:srgbClr val="0072BC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D10B995-9D30-426D-947A-18C659A30817}"/>
              </a:ext>
            </a:extLst>
          </p:cNvPr>
          <p:cNvSpPr/>
          <p:nvPr/>
        </p:nvSpPr>
        <p:spPr>
          <a:xfrm>
            <a:off x="9187759" y="2033154"/>
            <a:ext cx="228897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+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 ص = 6</a:t>
            </a:r>
            <a:r>
              <a:rPr lang="ar-BH" altLang="en-US" sz="3200" dirty="0"/>
              <a:t> </a:t>
            </a:r>
            <a:endParaRPr lang="en-US" altLang="en-US" sz="320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1E053D7-612A-42D6-BFAE-2F81A409F974}"/>
              </a:ext>
            </a:extLst>
          </p:cNvPr>
          <p:cNvSpPr/>
          <p:nvPr/>
        </p:nvSpPr>
        <p:spPr>
          <a:xfrm>
            <a:off x="8035235" y="2153134"/>
            <a:ext cx="1308047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24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المعادلة (1)</a:t>
            </a:r>
            <a:endParaRPr lang="en-US" sz="24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4C5CB73-A03E-4656-9B83-5B0221D38E9A}"/>
              </a:ext>
            </a:extLst>
          </p:cNvPr>
          <p:cNvSpPr/>
          <p:nvPr/>
        </p:nvSpPr>
        <p:spPr>
          <a:xfrm>
            <a:off x="8153284" y="2663431"/>
            <a:ext cx="3559955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+</a:t>
            </a:r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 ص</a:t>
            </a:r>
            <a:r>
              <a:rPr lang="ar-BH" altLang="en-US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 2ص 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6 </a:t>
            </a:r>
            <a:r>
              <a:rPr lang="ar-BH" altLang="en-US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 2ص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7F3EF31-181B-448D-B328-B9985D46FCD4}"/>
              </a:ext>
            </a:extLst>
          </p:cNvPr>
          <p:cNvSpPr/>
          <p:nvPr/>
        </p:nvSpPr>
        <p:spPr>
          <a:xfrm>
            <a:off x="6073085" y="2727697"/>
            <a:ext cx="2171532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24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بطرح </a:t>
            </a:r>
            <a:r>
              <a:rPr lang="ar-BH" sz="2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2ص</a:t>
            </a:r>
            <a:r>
              <a:rPr lang="ar-BH" sz="24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من الطرفين</a:t>
            </a:r>
            <a:endParaRPr lang="en-US" sz="24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2EDAD38-573C-4BD4-B11B-5F26B0745D74}"/>
              </a:ext>
            </a:extLst>
          </p:cNvPr>
          <p:cNvCxnSpPr>
            <a:cxnSpLocks/>
          </p:cNvCxnSpPr>
          <p:nvPr/>
        </p:nvCxnSpPr>
        <p:spPr>
          <a:xfrm flipH="1">
            <a:off x="9731850" y="2805729"/>
            <a:ext cx="1271740" cy="319366"/>
          </a:xfrm>
          <a:prstGeom prst="line">
            <a:avLst/>
          </a:prstGeom>
          <a:ln w="12700">
            <a:solidFill>
              <a:srgbClr val="7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0F5BE74C-A4DF-4310-89B2-44A589CF1301}"/>
              </a:ext>
            </a:extLst>
          </p:cNvPr>
          <p:cNvSpPr/>
          <p:nvPr/>
        </p:nvSpPr>
        <p:spPr>
          <a:xfrm>
            <a:off x="9219463" y="3232152"/>
            <a:ext cx="228897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</a:t>
            </a:r>
            <a:r>
              <a:rPr lang="ar-BH" altLang="en-US" sz="3600" dirty="0">
                <a:solidFill>
                  <a:schemeClr val="bg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 – 2ص</a:t>
            </a:r>
            <a:r>
              <a:rPr lang="ar-BH" altLang="en-US" sz="3200" dirty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en-US" altLang="en-US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FE3865F7-4EBC-462D-BA60-AF313E7DB277}"/>
              </a:ext>
            </a:extLst>
          </p:cNvPr>
          <p:cNvSpPr/>
          <p:nvPr/>
        </p:nvSpPr>
        <p:spPr>
          <a:xfrm>
            <a:off x="8066939" y="3352132"/>
            <a:ext cx="1308047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24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بالتبّسيط</a:t>
            </a:r>
            <a:endParaRPr lang="en-US" sz="24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079B7FB0-7686-428E-A54B-A0EE3A8FDB9F}"/>
              </a:ext>
            </a:extLst>
          </p:cNvPr>
          <p:cNvSpPr/>
          <p:nvPr/>
        </p:nvSpPr>
        <p:spPr>
          <a:xfrm>
            <a:off x="5468437" y="3842103"/>
            <a:ext cx="62906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altLang="en-US" sz="3200" dirty="0"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الخطوة 2: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نعوّض </a:t>
            </a:r>
            <a:r>
              <a:rPr lang="ar-BH" altLang="en-US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 – 2ص</a:t>
            </a:r>
            <a:r>
              <a:rPr lang="ar-BH" altLang="en-US" sz="2800" dirty="0">
                <a:solidFill>
                  <a:srgbClr val="FF0000"/>
                </a:solidFill>
              </a:rPr>
              <a:t> 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بدلًا من 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في </a:t>
            </a:r>
            <a:r>
              <a:rPr lang="ar-BH" sz="3200" dirty="0">
                <a:solidFill>
                  <a:srgbClr val="0072B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المعادلة (2)</a:t>
            </a:r>
            <a:endParaRPr lang="en-US" sz="3200" dirty="0">
              <a:solidFill>
                <a:srgbClr val="0072B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2CBB8514-5E1B-4121-8A99-1CCBB713DBC3}"/>
              </a:ext>
            </a:extLst>
          </p:cNvPr>
          <p:cNvSpPr/>
          <p:nvPr/>
        </p:nvSpPr>
        <p:spPr>
          <a:xfrm>
            <a:off x="9240458" y="4456156"/>
            <a:ext cx="7622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 </a:t>
            </a:r>
            <a:endParaRPr lang="en-US" alt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B97F7168-EF36-452B-9DF0-E48451E08262}"/>
              </a:ext>
            </a:extLst>
          </p:cNvPr>
          <p:cNvSpPr/>
          <p:nvPr/>
        </p:nvSpPr>
        <p:spPr>
          <a:xfrm>
            <a:off x="9228089" y="3241677"/>
            <a:ext cx="1601675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6 – 2ص</a:t>
            </a:r>
            <a:endParaRPr lang="en-US" altLang="en-US" sz="3600" dirty="0">
              <a:solidFill>
                <a:srgbClr val="0072B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49F299A4-6384-4B6A-9DFE-933AB04617AB}"/>
              </a:ext>
            </a:extLst>
          </p:cNvPr>
          <p:cNvSpPr/>
          <p:nvPr/>
        </p:nvSpPr>
        <p:spPr>
          <a:xfrm>
            <a:off x="8780820" y="5072761"/>
            <a:ext cx="1715218" cy="523222"/>
          </a:xfrm>
          <a:prstGeom prst="ellipse">
            <a:avLst/>
          </a:prstGeom>
          <a:noFill/>
          <a:ln>
            <a:solidFill>
              <a:srgbClr val="7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1E0EF2E-C515-4661-B943-C377BED0FE1A}"/>
              </a:ext>
            </a:extLst>
          </p:cNvPr>
          <p:cNvSpPr/>
          <p:nvPr/>
        </p:nvSpPr>
        <p:spPr>
          <a:xfrm>
            <a:off x="8178082" y="5539949"/>
            <a:ext cx="23303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18</a:t>
            </a:r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 10ص </a:t>
            </a:r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28</a:t>
            </a:r>
            <a:endParaRPr lang="en-US" alt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B938BE4-1FEF-4079-B17B-308977407A98}"/>
              </a:ext>
            </a:extLst>
          </p:cNvPr>
          <p:cNvSpPr/>
          <p:nvPr/>
        </p:nvSpPr>
        <p:spPr>
          <a:xfrm>
            <a:off x="6620980" y="4576967"/>
            <a:ext cx="1255923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24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المعادلة (1)</a:t>
            </a:r>
            <a:endParaRPr lang="en-US" sz="24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1EA4070-F27D-4151-840C-66D9A309EE61}"/>
              </a:ext>
            </a:extLst>
          </p:cNvPr>
          <p:cNvSpPr/>
          <p:nvPr/>
        </p:nvSpPr>
        <p:spPr>
          <a:xfrm>
            <a:off x="7121435" y="5549491"/>
            <a:ext cx="1256299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24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بالتبّسيط</a:t>
            </a:r>
            <a:endParaRPr lang="en-US" sz="24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552F7FEC-B0C7-4239-AC54-A3D739792387}"/>
              </a:ext>
            </a:extLst>
          </p:cNvPr>
          <p:cNvGrpSpPr/>
          <p:nvPr/>
        </p:nvGrpSpPr>
        <p:grpSpPr>
          <a:xfrm>
            <a:off x="9363618" y="4382401"/>
            <a:ext cx="1382733" cy="703890"/>
            <a:chOff x="6804282" y="1222862"/>
            <a:chExt cx="1443358" cy="830900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F133C4BF-19B1-4295-BBE9-D25D8DC0D58D}"/>
                </a:ext>
              </a:extLst>
            </p:cNvPr>
            <p:cNvSpPr/>
            <p:nvPr/>
          </p:nvSpPr>
          <p:spPr>
            <a:xfrm>
              <a:off x="7732252" y="1316406"/>
              <a:ext cx="468917" cy="64633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r" rtl="1"/>
              <a:endParaRPr 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79" name="Arc 78">
              <a:extLst>
                <a:ext uri="{FF2B5EF4-FFF2-40B4-BE49-F238E27FC236}">
                  <a16:creationId xmlns:a16="http://schemas.microsoft.com/office/drawing/2014/main" id="{CDA94DC6-D807-4A4A-870B-0008F90528CD}"/>
                </a:ext>
              </a:extLst>
            </p:cNvPr>
            <p:cNvSpPr/>
            <p:nvPr/>
          </p:nvSpPr>
          <p:spPr>
            <a:xfrm>
              <a:off x="7549196" y="1231642"/>
              <a:ext cx="698444" cy="822120"/>
            </a:xfrm>
            <a:prstGeom prst="arc">
              <a:avLst>
                <a:gd name="adj1" fmla="val 19097211"/>
                <a:gd name="adj2" fmla="val 2672775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Arc 79">
              <a:extLst>
                <a:ext uri="{FF2B5EF4-FFF2-40B4-BE49-F238E27FC236}">
                  <a16:creationId xmlns:a16="http://schemas.microsoft.com/office/drawing/2014/main" id="{2CBFAD4E-ABBD-4654-A68E-684E194CF74C}"/>
                </a:ext>
              </a:extLst>
            </p:cNvPr>
            <p:cNvSpPr/>
            <p:nvPr/>
          </p:nvSpPr>
          <p:spPr>
            <a:xfrm flipH="1">
              <a:off x="6804282" y="1222862"/>
              <a:ext cx="698444" cy="822120"/>
            </a:xfrm>
            <a:prstGeom prst="arc">
              <a:avLst>
                <a:gd name="adj1" fmla="val 18890101"/>
                <a:gd name="adj2" fmla="val 2857293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id="{8F0F7731-5C57-4E6C-85C8-260CC5AC9261}"/>
              </a:ext>
            </a:extLst>
          </p:cNvPr>
          <p:cNvSpPr/>
          <p:nvPr/>
        </p:nvSpPr>
        <p:spPr>
          <a:xfrm>
            <a:off x="6574116" y="5080695"/>
            <a:ext cx="1512867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24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خاصية التوزيع</a:t>
            </a:r>
            <a:endParaRPr lang="en-US" sz="24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D2AD30CF-C1D5-49F2-984D-AB58C7E9C7A5}"/>
              </a:ext>
            </a:extLst>
          </p:cNvPr>
          <p:cNvGrpSpPr/>
          <p:nvPr/>
        </p:nvGrpSpPr>
        <p:grpSpPr>
          <a:xfrm flipH="1">
            <a:off x="9985824" y="4311199"/>
            <a:ext cx="1005564" cy="646330"/>
            <a:chOff x="8972802" y="2826529"/>
            <a:chExt cx="835462" cy="646330"/>
          </a:xfrm>
        </p:grpSpPr>
        <p:sp>
          <p:nvSpPr>
            <p:cNvPr id="84" name="Arc 83">
              <a:extLst>
                <a:ext uri="{FF2B5EF4-FFF2-40B4-BE49-F238E27FC236}">
                  <a16:creationId xmlns:a16="http://schemas.microsoft.com/office/drawing/2014/main" id="{29A28865-3FE4-4462-A5A3-631B9485D2A5}"/>
                </a:ext>
              </a:extLst>
            </p:cNvPr>
            <p:cNvSpPr/>
            <p:nvPr/>
          </p:nvSpPr>
          <p:spPr>
            <a:xfrm>
              <a:off x="8980714" y="2826529"/>
              <a:ext cx="827550" cy="646330"/>
            </a:xfrm>
            <a:prstGeom prst="arc">
              <a:avLst>
                <a:gd name="adj1" fmla="val 11352855"/>
                <a:gd name="adj2" fmla="val 21408750"/>
              </a:avLst>
            </a:prstGeom>
            <a:ln w="19050">
              <a:solidFill>
                <a:srgbClr val="FF0000"/>
              </a:solidFill>
              <a:headEnd type="none" w="med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Arc 84">
              <a:extLst>
                <a:ext uri="{FF2B5EF4-FFF2-40B4-BE49-F238E27FC236}">
                  <a16:creationId xmlns:a16="http://schemas.microsoft.com/office/drawing/2014/main" id="{32066949-C500-4723-BB87-A1B9A51025D1}"/>
                </a:ext>
              </a:extLst>
            </p:cNvPr>
            <p:cNvSpPr/>
            <p:nvPr/>
          </p:nvSpPr>
          <p:spPr>
            <a:xfrm>
              <a:off x="8972802" y="2962373"/>
              <a:ext cx="280343" cy="467505"/>
            </a:xfrm>
            <a:prstGeom prst="arc">
              <a:avLst>
                <a:gd name="adj1" fmla="val 14026392"/>
                <a:gd name="adj2" fmla="val 21408750"/>
              </a:avLst>
            </a:prstGeom>
            <a:ln w="19050">
              <a:solidFill>
                <a:srgbClr val="FF0000"/>
              </a:solidFill>
              <a:headEnd type="none" w="med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" name="Rectangle 85">
            <a:extLst>
              <a:ext uri="{FF2B5EF4-FFF2-40B4-BE49-F238E27FC236}">
                <a16:creationId xmlns:a16="http://schemas.microsoft.com/office/drawing/2014/main" id="{7261A638-BA9A-4B73-A9F5-51666EFEAC1E}"/>
              </a:ext>
            </a:extLst>
          </p:cNvPr>
          <p:cNvSpPr/>
          <p:nvPr/>
        </p:nvSpPr>
        <p:spPr>
          <a:xfrm>
            <a:off x="9552860" y="4497996"/>
            <a:ext cx="7622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 </a:t>
            </a:r>
            <a:endParaRPr lang="en-US" alt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F74A88F-CCAD-402A-91FA-67D0CA9AA356}"/>
              </a:ext>
            </a:extLst>
          </p:cNvPr>
          <p:cNvSpPr/>
          <p:nvPr/>
        </p:nvSpPr>
        <p:spPr>
          <a:xfrm>
            <a:off x="7430245" y="5926453"/>
            <a:ext cx="3559955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18</a:t>
            </a:r>
            <a:r>
              <a:rPr lang="ar-BH" altLang="en-US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–18</a:t>
            </a:r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 10ص</a:t>
            </a:r>
            <a:r>
              <a:rPr lang="ar-BH" altLang="en-US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28 </a:t>
            </a:r>
            <a:r>
              <a:rPr lang="ar-BH" altLang="en-US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 18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CC832A72-2DFB-4EA4-9D07-DE9D5F2B4ED7}"/>
              </a:ext>
            </a:extLst>
          </p:cNvPr>
          <p:cNvSpPr/>
          <p:nvPr/>
        </p:nvSpPr>
        <p:spPr>
          <a:xfrm>
            <a:off x="5350046" y="5990719"/>
            <a:ext cx="2080198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24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بطرح </a:t>
            </a:r>
            <a:r>
              <a:rPr lang="ar-BH" sz="2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18</a:t>
            </a:r>
            <a:r>
              <a:rPr lang="ar-BH" sz="24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من الطرفين</a:t>
            </a:r>
            <a:endParaRPr lang="en-US" sz="24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D1FFD5F2-BD24-431A-8F29-22CC721476DE}"/>
              </a:ext>
            </a:extLst>
          </p:cNvPr>
          <p:cNvCxnSpPr>
            <a:cxnSpLocks/>
          </p:cNvCxnSpPr>
          <p:nvPr/>
        </p:nvCxnSpPr>
        <p:spPr>
          <a:xfrm flipH="1">
            <a:off x="9921302" y="6061095"/>
            <a:ext cx="955312" cy="233609"/>
          </a:xfrm>
          <a:prstGeom prst="line">
            <a:avLst/>
          </a:prstGeom>
          <a:ln w="12700">
            <a:solidFill>
              <a:srgbClr val="7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7A0A8820-3459-4813-8C33-F7B106C9B218}"/>
              </a:ext>
            </a:extLst>
          </p:cNvPr>
          <p:cNvCxnSpPr>
            <a:cxnSpLocks/>
          </p:cNvCxnSpPr>
          <p:nvPr/>
        </p:nvCxnSpPr>
        <p:spPr>
          <a:xfrm>
            <a:off x="5284124" y="1744579"/>
            <a:ext cx="0" cy="4480735"/>
          </a:xfrm>
          <a:prstGeom prst="line">
            <a:avLst/>
          </a:prstGeom>
          <a:ln w="38100">
            <a:solidFill>
              <a:srgbClr val="7F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 90">
            <a:extLst>
              <a:ext uri="{FF2B5EF4-FFF2-40B4-BE49-F238E27FC236}">
                <a16:creationId xmlns:a16="http://schemas.microsoft.com/office/drawing/2014/main" id="{A6E98C83-9E73-4F2C-8175-7458F2FACB1D}"/>
              </a:ext>
            </a:extLst>
          </p:cNvPr>
          <p:cNvSpPr/>
          <p:nvPr/>
        </p:nvSpPr>
        <p:spPr>
          <a:xfrm>
            <a:off x="3388417" y="1653723"/>
            <a:ext cx="1623830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-10ص</a:t>
            </a:r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10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52396DCF-57AF-474A-B48C-788F241BB359}"/>
              </a:ext>
            </a:extLst>
          </p:cNvPr>
          <p:cNvSpPr/>
          <p:nvPr/>
        </p:nvSpPr>
        <p:spPr>
          <a:xfrm>
            <a:off x="1754360" y="1715277"/>
            <a:ext cx="1255923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24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بالتبّسيط</a:t>
            </a:r>
            <a:endParaRPr lang="en-US" sz="24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F6536AD8-99AA-4508-AF44-E75677F69981}"/>
              </a:ext>
            </a:extLst>
          </p:cNvPr>
          <p:cNvSpPr/>
          <p:nvPr/>
        </p:nvSpPr>
        <p:spPr>
          <a:xfrm>
            <a:off x="3116163" y="2237567"/>
            <a:ext cx="1803525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-10ص </a:t>
            </a:r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10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9CD14282-F826-4723-82FF-93CDEA086BAA}"/>
              </a:ext>
            </a:extLst>
          </p:cNvPr>
          <p:cNvSpPr/>
          <p:nvPr/>
        </p:nvSpPr>
        <p:spPr>
          <a:xfrm>
            <a:off x="68060" y="2451878"/>
            <a:ext cx="2833059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24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بقسمة كلا الطرفين على </a:t>
            </a:r>
            <a:r>
              <a:rPr lang="ar-BH" sz="2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(-10)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D1F73764-D77E-453C-9A58-6BF8BF17F8C5}"/>
              </a:ext>
            </a:extLst>
          </p:cNvPr>
          <p:cNvCxnSpPr>
            <a:cxnSpLocks/>
          </p:cNvCxnSpPr>
          <p:nvPr/>
        </p:nvCxnSpPr>
        <p:spPr>
          <a:xfrm flipH="1">
            <a:off x="4463222" y="2366169"/>
            <a:ext cx="372963" cy="183883"/>
          </a:xfrm>
          <a:prstGeom prst="line">
            <a:avLst/>
          </a:prstGeom>
          <a:ln w="12700">
            <a:solidFill>
              <a:srgbClr val="7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C6DC8B01-53CC-4483-BC7D-6399860C8831}"/>
              </a:ext>
            </a:extLst>
          </p:cNvPr>
          <p:cNvGrpSpPr/>
          <p:nvPr/>
        </p:nvGrpSpPr>
        <p:grpSpPr>
          <a:xfrm>
            <a:off x="4341783" y="2544998"/>
            <a:ext cx="691708" cy="584775"/>
            <a:chOff x="1941929" y="1453662"/>
            <a:chExt cx="691708" cy="584775"/>
          </a:xfrm>
        </p:grpSpPr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0F0AFFAF-977E-42B7-9CBB-287AF63E5591}"/>
                </a:ext>
              </a:extLst>
            </p:cNvPr>
            <p:cNvSpPr/>
            <p:nvPr/>
          </p:nvSpPr>
          <p:spPr>
            <a:xfrm>
              <a:off x="1941929" y="1453662"/>
              <a:ext cx="691708" cy="58477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 rtl="1"/>
              <a:r>
                <a:rPr lang="ar-BH" altLang="en-US" sz="32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-10</a:t>
              </a:r>
              <a:endParaRPr lang="en-US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116D81BA-E267-4006-A5DB-9C8E7479338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38110" y="1557334"/>
              <a:ext cx="451865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6A5BE371-914F-45D5-835F-ED5A49040728}"/>
              </a:ext>
            </a:extLst>
          </p:cNvPr>
          <p:cNvGrpSpPr/>
          <p:nvPr/>
        </p:nvGrpSpPr>
        <p:grpSpPr>
          <a:xfrm>
            <a:off x="3115330" y="2553722"/>
            <a:ext cx="637813" cy="584775"/>
            <a:chOff x="1491523" y="1463187"/>
            <a:chExt cx="637813" cy="584775"/>
          </a:xfrm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03B4783B-4C5B-47DA-8519-EBA0C42AE825}"/>
                </a:ext>
              </a:extLst>
            </p:cNvPr>
            <p:cNvSpPr/>
            <p:nvPr/>
          </p:nvSpPr>
          <p:spPr>
            <a:xfrm>
              <a:off x="1491523" y="1463187"/>
              <a:ext cx="637813" cy="58477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 rtl="1"/>
              <a:r>
                <a:rPr lang="ar-BH" altLang="en-US" sz="32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-10</a:t>
              </a:r>
              <a:endParaRPr lang="en-US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23F81537-7CB9-4876-A94D-4AE9A20A54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67723" y="1557334"/>
              <a:ext cx="497051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6659653D-3716-4B1F-B25D-E2D6E3374DDE}"/>
              </a:ext>
            </a:extLst>
          </p:cNvPr>
          <p:cNvCxnSpPr>
            <a:cxnSpLocks/>
          </p:cNvCxnSpPr>
          <p:nvPr/>
        </p:nvCxnSpPr>
        <p:spPr>
          <a:xfrm flipH="1">
            <a:off x="4458980" y="2718009"/>
            <a:ext cx="372963" cy="183883"/>
          </a:xfrm>
          <a:prstGeom prst="line">
            <a:avLst/>
          </a:prstGeom>
          <a:ln w="12700">
            <a:solidFill>
              <a:srgbClr val="7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110">
            <a:extLst>
              <a:ext uri="{FF2B5EF4-FFF2-40B4-BE49-F238E27FC236}">
                <a16:creationId xmlns:a16="http://schemas.microsoft.com/office/drawing/2014/main" id="{4F0BE464-E8B8-41A9-82ED-F42B3FFA3652}"/>
              </a:ext>
            </a:extLst>
          </p:cNvPr>
          <p:cNvSpPr/>
          <p:nvPr/>
        </p:nvSpPr>
        <p:spPr>
          <a:xfrm>
            <a:off x="3199309" y="2931532"/>
            <a:ext cx="1665744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ص</a:t>
            </a:r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-1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CEF61C7F-A001-4FB8-9FA5-54BA73CCBA15}"/>
              </a:ext>
            </a:extLst>
          </p:cNvPr>
          <p:cNvSpPr/>
          <p:nvPr/>
        </p:nvSpPr>
        <p:spPr>
          <a:xfrm>
            <a:off x="1808400" y="2967335"/>
            <a:ext cx="1256299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24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بالتبّسيط</a:t>
            </a:r>
            <a:endParaRPr lang="en-US" sz="24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055DC2B6-788E-444F-9A51-F55ACF5346F8}"/>
              </a:ext>
            </a:extLst>
          </p:cNvPr>
          <p:cNvSpPr/>
          <p:nvPr/>
        </p:nvSpPr>
        <p:spPr>
          <a:xfrm>
            <a:off x="294926" y="3453902"/>
            <a:ext cx="49305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altLang="en-US" sz="2800" dirty="0"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الخطوة 3:</a:t>
            </a:r>
            <a:r>
              <a:rPr lang="ar-BH" altLang="en-US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نعوّض </a:t>
            </a:r>
            <a:r>
              <a:rPr lang="ar-BH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-1</a:t>
            </a:r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بدلًا من </a:t>
            </a:r>
            <a:r>
              <a:rPr lang="ar-BH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</a:t>
            </a:r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في </a:t>
            </a:r>
            <a:r>
              <a:rPr lang="ar-BH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المعادلة (1)</a:t>
            </a:r>
            <a:endParaRPr lang="en-US" sz="28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F17444D9-829B-4C10-93D8-30DA658BC2D8}"/>
              </a:ext>
            </a:extLst>
          </p:cNvPr>
          <p:cNvSpPr/>
          <p:nvPr/>
        </p:nvSpPr>
        <p:spPr>
          <a:xfrm>
            <a:off x="2548611" y="3912357"/>
            <a:ext cx="2016531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 + 2</a:t>
            </a:r>
            <a:r>
              <a:rPr lang="ar-BH" altLang="en-US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= 6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20E0C70B-464E-4176-8EE9-A0BB3DDB0AF2}"/>
              </a:ext>
            </a:extLst>
          </p:cNvPr>
          <p:cNvSpPr/>
          <p:nvPr/>
        </p:nvSpPr>
        <p:spPr>
          <a:xfrm>
            <a:off x="1307256" y="3973911"/>
            <a:ext cx="1255923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24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المعادلة (1)</a:t>
            </a:r>
            <a:endParaRPr lang="en-US" sz="24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5495AF9E-B218-48FE-A955-E4387DA4DD66}"/>
              </a:ext>
            </a:extLst>
          </p:cNvPr>
          <p:cNvSpPr/>
          <p:nvPr/>
        </p:nvSpPr>
        <p:spPr>
          <a:xfrm>
            <a:off x="2561642" y="4480163"/>
            <a:ext cx="2076046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 + 2</a:t>
            </a:r>
            <a:r>
              <a:rPr lang="ar-BH" altLang="en-US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 -1)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= 6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B6A46E7A-BA72-412A-A230-EBBCAC027AB6}"/>
              </a:ext>
            </a:extLst>
          </p:cNvPr>
          <p:cNvSpPr/>
          <p:nvPr/>
        </p:nvSpPr>
        <p:spPr>
          <a:xfrm>
            <a:off x="353253" y="4541717"/>
            <a:ext cx="2222957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24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بالتعويض عن </a:t>
            </a:r>
            <a:r>
              <a:rPr lang="ar-BH" sz="2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</a:t>
            </a:r>
            <a:r>
              <a:rPr lang="ar-BH" sz="24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= </a:t>
            </a:r>
            <a:r>
              <a:rPr lang="ar-BH" sz="2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-1</a:t>
            </a:r>
            <a:endParaRPr lang="en-US" sz="24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2D96244B-840A-4B6D-A3CB-E6C2CB9A3E18}"/>
              </a:ext>
            </a:extLst>
          </p:cNvPr>
          <p:cNvSpPr/>
          <p:nvPr/>
        </p:nvSpPr>
        <p:spPr>
          <a:xfrm>
            <a:off x="2993395" y="5047969"/>
            <a:ext cx="1598877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 – 2 = 6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AC25D4A9-0B0B-4712-8285-FDB24050B7C4}"/>
              </a:ext>
            </a:extLst>
          </p:cNvPr>
          <p:cNvSpPr/>
          <p:nvPr/>
        </p:nvSpPr>
        <p:spPr>
          <a:xfrm>
            <a:off x="1334386" y="5109523"/>
            <a:ext cx="1255923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24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بالتبّسيط</a:t>
            </a:r>
            <a:endParaRPr lang="en-US" sz="24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33B3DB70-3107-4A1C-98E2-41F2F02E61C8}"/>
              </a:ext>
            </a:extLst>
          </p:cNvPr>
          <p:cNvSpPr/>
          <p:nvPr/>
        </p:nvSpPr>
        <p:spPr>
          <a:xfrm>
            <a:off x="2122813" y="5926453"/>
            <a:ext cx="2833059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حل النظام</a:t>
            </a:r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هو (8، -1) 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62124C30-1C02-4890-8AE5-A4DCC8F00A91}"/>
              </a:ext>
            </a:extLst>
          </p:cNvPr>
          <p:cNvSpPr/>
          <p:nvPr/>
        </p:nvSpPr>
        <p:spPr>
          <a:xfrm>
            <a:off x="2993396" y="5487211"/>
            <a:ext cx="1127950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 = 8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01396DFD-C409-46AC-B4CD-D37855940924}"/>
              </a:ext>
            </a:extLst>
          </p:cNvPr>
          <p:cNvSpPr/>
          <p:nvPr/>
        </p:nvSpPr>
        <p:spPr>
          <a:xfrm>
            <a:off x="-76200" y="5548765"/>
            <a:ext cx="3140899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24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بجمع 2 إلى الطرفين، ثم التبسيط</a:t>
            </a:r>
            <a:endParaRPr lang="en-US" sz="24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7DCD3138-E6B3-4931-BBC4-8C51228180B3}"/>
              </a:ext>
            </a:extLst>
          </p:cNvPr>
          <p:cNvSpPr/>
          <p:nvPr/>
        </p:nvSpPr>
        <p:spPr>
          <a:xfrm>
            <a:off x="7521043" y="6002913"/>
            <a:ext cx="1135860" cy="341662"/>
          </a:xfrm>
          <a:prstGeom prst="ellipse">
            <a:avLst/>
          </a:prstGeom>
          <a:noFill/>
          <a:ln>
            <a:solidFill>
              <a:srgbClr val="7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0641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7037E-7 L 0.0625 0.00185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" y="93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07407E-6 L -0.00768 0.1787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500"/>
                            </p:stCondLst>
                            <p:childTnLst>
                              <p:par>
                                <p:cTn id="1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00"/>
                            </p:stCondLst>
                            <p:childTnLst>
                              <p:par>
                                <p:cTn id="20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00"/>
                            </p:stCondLst>
                            <p:childTnLst>
                              <p:par>
                                <p:cTn id="2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500"/>
                            </p:stCondLst>
                            <p:childTnLst>
                              <p:par>
                                <p:cTn id="2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500"/>
                            </p:stCondLst>
                            <p:childTnLst>
                              <p:par>
                                <p:cTn id="2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500"/>
                            </p:stCondLst>
                            <p:childTnLst>
                              <p:par>
                                <p:cTn id="27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500"/>
                            </p:stCondLst>
                            <p:childTnLst>
                              <p:par>
                                <p:cTn id="28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68" grpId="0"/>
      <p:bldP spid="10" grpId="0"/>
      <p:bldP spid="10" grpId="1"/>
      <p:bldP spid="24" grpId="0"/>
      <p:bldP spid="42" grpId="0"/>
      <p:bldP spid="43" grpId="0"/>
      <p:bldP spid="44" grpId="0"/>
      <p:bldP spid="45" grpId="0"/>
      <p:bldP spid="65" grpId="0"/>
      <p:bldP spid="66" grpId="0"/>
      <p:bldP spid="67" grpId="0"/>
      <p:bldP spid="69" grpId="0"/>
      <p:bldP spid="69" grpId="1"/>
      <p:bldP spid="70" grpId="0"/>
      <p:bldP spid="70" grpId="1"/>
      <p:bldP spid="71" grpId="0" animBg="1"/>
      <p:bldP spid="72" grpId="0"/>
      <p:bldP spid="73" grpId="0"/>
      <p:bldP spid="73" grpId="1"/>
      <p:bldP spid="75" grpId="0"/>
      <p:bldP spid="82" grpId="0"/>
      <p:bldP spid="86" grpId="0"/>
      <p:bldP spid="86" grpId="1"/>
      <p:bldP spid="87" grpId="0"/>
      <p:bldP spid="88" grpId="0"/>
      <p:bldP spid="91" grpId="0"/>
      <p:bldP spid="92" grpId="0"/>
      <p:bldP spid="101" grpId="0"/>
      <p:bldP spid="102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 animBg="1"/>
    </p:bldLst>
  </p:timing>
</p:sld>
</file>

<file path=ppt/theme/theme1.xml><?xml version="1.0" encoding="utf-8"?>
<a:theme xmlns:a="http://schemas.openxmlformats.org/drawingml/2006/main" name="mo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e" id="{B49A4B1C-C6CA-4A72-B707-09C6BB86E042}" vid="{566247EF-EA97-4A29-8780-7631BB1820A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moe</Template>
  <TotalTime>16745</TotalTime>
  <Words>2139</Words>
  <Application>Microsoft Office PowerPoint</Application>
  <PresentationFormat>Widescreen</PresentationFormat>
  <Paragraphs>361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Sakkal Majalla</vt:lpstr>
      <vt:lpstr>Times New Roman</vt:lpstr>
      <vt:lpstr>moe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الدرس (7 – 5) حل المعادلات التربيعية باستعمال تحليل الفرق بين مربعين</dc:title>
  <dc:creator>MUEEN ABDULLA   NAJI ALZAKRI</dc:creator>
  <cp:lastModifiedBy>MY LIFE</cp:lastModifiedBy>
  <cp:revision>845</cp:revision>
  <dcterms:created xsi:type="dcterms:W3CDTF">2020-03-03T05:43:55Z</dcterms:created>
  <dcterms:modified xsi:type="dcterms:W3CDTF">2020-06-24T07:30:36Z</dcterms:modified>
</cp:coreProperties>
</file>