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404" r:id="rId3"/>
    <p:sldId id="405" r:id="rId4"/>
    <p:sldId id="319" r:id="rId5"/>
    <p:sldId id="487" r:id="rId6"/>
    <p:sldId id="465" r:id="rId7"/>
    <p:sldId id="475" r:id="rId8"/>
    <p:sldId id="466" r:id="rId9"/>
    <p:sldId id="476" r:id="rId10"/>
    <p:sldId id="468" r:id="rId11"/>
    <p:sldId id="469" r:id="rId12"/>
    <p:sldId id="480" r:id="rId13"/>
    <p:sldId id="481" r:id="rId14"/>
    <p:sldId id="398" r:id="rId15"/>
    <p:sldId id="474" r:id="rId16"/>
    <p:sldId id="478" r:id="rId17"/>
    <p:sldId id="479" r:id="rId18"/>
    <p:sldId id="482" r:id="rId19"/>
    <p:sldId id="470" r:id="rId20"/>
    <p:sldId id="471" r:id="rId21"/>
    <p:sldId id="477" r:id="rId22"/>
    <p:sldId id="467" r:id="rId23"/>
    <p:sldId id="483" r:id="rId24"/>
    <p:sldId id="484" r:id="rId25"/>
    <p:sldId id="486" r:id="rId26"/>
    <p:sldId id="473" r:id="rId27"/>
    <p:sldId id="485" r:id="rId28"/>
    <p:sldId id="400" r:id="rId29"/>
    <p:sldId id="401" r:id="rId30"/>
    <p:sldId id="330" r:id="rId31"/>
    <p:sldId id="464" r:id="rId32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EE"/>
    <a:srgbClr val="D60093"/>
    <a:srgbClr val="7F00FF"/>
    <a:srgbClr val="C61B21"/>
    <a:srgbClr val="FF3399"/>
    <a:srgbClr val="FCFEFE"/>
    <a:srgbClr val="CF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>
        <p:scale>
          <a:sx n="214" d="100"/>
          <a:sy n="214" d="100"/>
        </p:scale>
        <p:origin x="-9726" y="-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2E7D-0D2E-4DEC-85EA-D9BA98D99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27496-86A7-4067-AADB-56ACB24BB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DAA62-04E7-4858-BEE7-A6B730A5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4C8C-40A2-446B-BB93-3AD2932F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8460-E99B-431F-BF6E-394AD32D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6568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A542-F883-466D-850E-B596A19C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26A4F-4CD5-46EF-A808-939480262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B668-EE3B-410E-9619-12CF2F05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04593-DA8F-485A-85B9-6E6B808B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E1361-D542-4B76-A7BB-AA3938A6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1835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79DCE-00CE-42AE-B27A-DF2B725EE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4ABF7-D731-4BEE-A6AE-B80DF8B75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49B8-70E9-4D3C-A9D0-3F1C8ABB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AC290-44A7-4563-AFC3-9B545785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CEDA7-FD14-40AA-BF84-13FCDFEC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7263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A8CED6-5E97-451A-8CE7-5FBD5B418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1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BA323-B623-4B2F-BFBD-1C128865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0854-4742-4A10-A387-F49495D54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92256-C560-4DA0-9CA2-96C3A272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DA86F-C391-4C3E-9CC6-0FB62187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F7439-5521-4336-9F8C-8F3C350E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2254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3991-FBD5-45A0-808A-70A42025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6BC00-45BE-4D00-88B3-C088ABB82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78389-C6B5-409C-938D-70B6FD60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F7A81-D4C5-4692-892F-60309D50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B0BFB-784A-4BA1-ADC9-2C561F0F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9046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D4CE-F58D-4F8F-823F-BBB2527D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2626A-87B4-4334-9DD4-C4E100B9A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4FA7C-0895-4094-8794-128AD34DD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D7352-995A-45BD-A9AA-C8F7488B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16204-D578-4835-B2DB-E1FA914A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7AAE1-1689-4504-BBD9-63BE4DB6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862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5AAC-AA04-4BD4-A888-D0B9B591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A814D-4C1B-4291-BD62-DD2FFF68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64AA4-80AA-4F0B-ADA1-FA92FC34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1EE29-7F07-4A16-B23B-3DE8085F1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AEC43-0218-492E-A6FA-0FFACCAF0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9A6F7-02DE-4484-A3CE-D442EDFC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AE195-393F-4886-AD55-6F26D03E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24366-7D5E-47B6-B351-3A593A4A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9559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DA62-7453-4189-AA65-D848A6C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88B24-D9EE-40BA-9569-52C63684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46A1A-6A01-46EA-AEA5-9913BCCA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8A886-807A-455D-A5FC-DFAF8B71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63208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9596A-16B3-4D9A-820C-70A6ECED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5CE7B-2979-4518-87E2-DB8FAF64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D5D84-BA5E-45F5-A5E7-01F875C9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06349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B7E8-9D39-4AC1-9499-0315C0BF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2BF50-F815-4B16-B3CC-66CEE96A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E3D27-462E-45B1-8D17-E85419EAA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46867-558D-4A62-BD3A-F5805E22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DC89E-603C-46F8-B1DD-951ED93A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9588D-FF33-4FCC-ACEE-FDB92FF5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53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0FAA-D0BC-4A72-BBC9-8ADD2482D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9D18-CB6D-4843-A9DC-880006C4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99345-0273-49D6-8503-0829949D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61C4A-9C8C-4125-A2DC-B55AC95C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E4DC5-B6B3-473A-B643-3172A11F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07430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EC3B-C63F-473D-B6CF-276824D6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588C9-40DB-4E40-9163-A0BC595C3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996DF-1E0A-4174-B8B9-AC56D7E0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76CF7-3A23-4240-8F7F-0894A096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8C1A2-86EF-4173-A8C1-A27416A2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80BE8-3E86-4783-BF59-78BCECF9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4212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0CBA-A262-4280-B57B-02ED3319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54D4F-0A3D-463F-BE82-89CC22866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551F-2475-4B2C-A66B-A62EB162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E8CF-6954-4111-82DA-24112F3F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BC0F6-8178-4A8C-886F-4EDAEAC4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41240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C9154-9B3E-43EE-AC68-985F4980E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90A9B-AAD6-4DF2-9C74-A130AF70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82B05-0AE9-4183-B45C-9C1D448A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418E-BD7B-470E-9481-1A313501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7598-8F16-4F56-83BD-28C4A1F0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3093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922B-B62D-4F29-81E1-4DAA79C4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4F7D-FC27-4F00-877C-333CC2116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BAC92-C06E-480F-A4F6-34DB4BBC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60619-E598-4501-9170-4EAB9A4E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3464-AF05-4D66-BE0D-5D3EC0CA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9697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F478B-0CDB-4374-A80C-E28A0F36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6BBE-96F8-4710-A5FF-E5DCF2B29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2A5F0-8BC4-4083-B57E-1ACE9BF0D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06452-FE2A-41D3-BCCE-EADB55C3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78215-14AF-4421-95A5-8FB4AF34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46CAE-5B78-4501-B579-6191E1A7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2906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AD36-D375-4DF6-8F91-766E4FE2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5AC40-5EDE-42F8-923E-403D2D0E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C2AB4-0F82-47A6-B876-8BA9E72B8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7E88A-E58A-409E-8E6A-5CB581EDE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7ACD0-1714-420A-A685-F90AFC6F5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0205F-8479-4386-842F-AB45DC61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7549E-51E4-412C-8BB4-6EC6AA44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61766-D7CA-4A63-AC9F-BB32F73F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86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E40C-CD66-4AFF-B805-4B198FCB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3983F-C013-4C08-92DC-556F01A6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920E6-0ACD-43B5-8CC5-9FC918C4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99F0F-6645-4B90-8763-3D02FE21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860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A4B65-DEA1-4986-94F2-63FBCEB9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74982-9D06-49F3-93B1-573B7099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62BC5-0DCC-4E66-9F6D-42D971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386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A486-2880-4BEC-BF52-2D583371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4FC4-9668-4135-8EAF-A7327E13E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BF53A-E6DB-4D3F-B578-CC66A4DD9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1B290-1C8E-4DF3-99F7-F98714FE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EC5C0-00E6-4187-9BDF-A0CB722D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C1D3E-FDA6-439F-9250-34753D3D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879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5994-3F70-4551-B169-095149C9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546BD-9110-4F2A-8716-EE33ADE21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198E0-207F-487D-A5A0-CF7833E49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DE70D-F169-4492-BD90-6D324A48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E48F6-4B2A-43BE-9E03-C59205D88230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C9891-55CD-44B6-8C09-9D6BF4F2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CC200-254E-44D5-BD5D-84504CB5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E99F-E1E8-4BB9-AFE7-CF742836835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9521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E13685-35C1-471C-B217-0AFCE05502AF}"/>
              </a:ext>
            </a:extLst>
          </p:cNvPr>
          <p:cNvCxnSpPr/>
          <p:nvPr userDrawn="1"/>
        </p:nvCxnSpPr>
        <p:spPr>
          <a:xfrm flipV="1">
            <a:off x="270641" y="629146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38C3777-67CC-41B3-9E0E-63F7153BDB00}"/>
              </a:ext>
            </a:extLst>
          </p:cNvPr>
          <p:cNvSpPr>
            <a:spLocks/>
          </p:cNvSpPr>
          <p:nvPr userDrawn="1"/>
        </p:nvSpPr>
        <p:spPr>
          <a:xfrm>
            <a:off x="6960359" y="6306207"/>
            <a:ext cx="48086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E533FE-7EF5-4714-9355-E60E45FC76F7}"/>
              </a:ext>
            </a:extLst>
          </p:cNvPr>
          <p:cNvSpPr/>
          <p:nvPr userDrawn="1"/>
        </p:nvSpPr>
        <p:spPr>
          <a:xfrm>
            <a:off x="250734" y="6344281"/>
            <a:ext cx="5845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b="1" kern="1200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حل المتبايانات الخطية بالضرب والقسمة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الثالث إعدادي</a:t>
            </a:r>
            <a:endParaRPr lang="en-US" sz="2000" b="1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12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9DCF8-5579-4547-ACCC-96E780C2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009C8-AA8B-4CA6-B720-EB9D70228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0A242-5D8E-461C-9503-09C953519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54DD-518E-4728-B9F9-7E968EC7D797}" type="datetimeFigureOut">
              <a:rPr lang="ar-BH" smtClean="0"/>
              <a:t>17/12/1442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7FA85-9F1A-4CA6-8510-34F78657A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178BF-9247-4DBD-9FBF-9F1A19A15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8DE7-0AA8-4E5E-9844-ED95D390EABD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699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E4A6BA-4513-4929-AB03-0AFE1C46D088}"/>
              </a:ext>
            </a:extLst>
          </p:cNvPr>
          <p:cNvSpPr/>
          <p:nvPr/>
        </p:nvSpPr>
        <p:spPr>
          <a:xfrm>
            <a:off x="1387019" y="2136338"/>
            <a:ext cx="94179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الأول</a:t>
            </a:r>
          </a:p>
          <a:p>
            <a:pPr algn="ctr" rtl="1"/>
            <a:endParaRPr lang="ar-BH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الخطية بالضرب والقسمة</a:t>
            </a: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(62)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A9536-7B5A-414E-8F05-D0E5799F0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9F1DAF45-C025-492E-BCC6-0FEEBBC8F5FB}"/>
              </a:ext>
            </a:extLst>
          </p:cNvPr>
          <p:cNvGrpSpPr/>
          <p:nvPr/>
        </p:nvGrpSpPr>
        <p:grpSpPr>
          <a:xfrm>
            <a:off x="6443178" y="4976724"/>
            <a:ext cx="4812472" cy="861234"/>
            <a:chOff x="1682201" y="3025664"/>
            <a:chExt cx="4812472" cy="861234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05396AB-77EE-4563-AA07-E093440B8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201" y="3025664"/>
              <a:ext cx="4812472" cy="384428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2B4EA1-5516-45BB-AE5A-C9AE0E713E35}"/>
                </a:ext>
              </a:extLst>
            </p:cNvPr>
            <p:cNvSpPr/>
            <p:nvPr/>
          </p:nvSpPr>
          <p:spPr>
            <a:xfrm>
              <a:off x="3660545" y="3302123"/>
              <a:ext cx="6605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-40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473B609-55C3-4E11-94D8-CE52FBBD334E}"/>
                </a:ext>
              </a:extLst>
            </p:cNvPr>
            <p:cNvSpPr/>
            <p:nvPr/>
          </p:nvSpPr>
          <p:spPr>
            <a:xfrm>
              <a:off x="4513436" y="3297303"/>
              <a:ext cx="631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-39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C732BF-A08E-4DBC-A395-17411AF25C5C}"/>
                </a:ext>
              </a:extLst>
            </p:cNvPr>
            <p:cNvSpPr/>
            <p:nvPr/>
          </p:nvSpPr>
          <p:spPr>
            <a:xfrm>
              <a:off x="2648863" y="3297303"/>
              <a:ext cx="7055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-41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ECD5178-5D27-49E0-B944-DEB510E3E5A6}"/>
              </a:ext>
            </a:extLst>
          </p:cNvPr>
          <p:cNvSpPr/>
          <p:nvPr/>
        </p:nvSpPr>
        <p:spPr>
          <a:xfrm>
            <a:off x="2307231" y="1386443"/>
            <a:ext cx="344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بضرب كلا الطرفين في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B859-B078-41B1-AFB0-B0AB3C248F88}"/>
              </a:ext>
            </a:extLst>
          </p:cNvPr>
          <p:cNvSpPr/>
          <p:nvPr/>
        </p:nvSpPr>
        <p:spPr>
          <a:xfrm>
            <a:off x="3395535" y="2080648"/>
            <a:ext cx="21557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7500DB-022B-4CCC-985D-14AEDD74D6E4}"/>
              </a:ext>
            </a:extLst>
          </p:cNvPr>
          <p:cNvSpPr/>
          <p:nvPr/>
        </p:nvSpPr>
        <p:spPr>
          <a:xfrm>
            <a:off x="8634297" y="5074378"/>
            <a:ext cx="186686" cy="186686"/>
          </a:xfrm>
          <a:prstGeom prst="ellipse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4BF057-7FB9-49CC-BF08-605817BB37C4}"/>
              </a:ext>
            </a:extLst>
          </p:cNvPr>
          <p:cNvCxnSpPr>
            <a:cxnSpLocks/>
          </p:cNvCxnSpPr>
          <p:nvPr/>
        </p:nvCxnSpPr>
        <p:spPr>
          <a:xfrm flipH="1">
            <a:off x="6900946" y="5162815"/>
            <a:ext cx="181456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B762B499-11A8-4331-950E-8BBD74351937}"/>
              </a:ext>
            </a:extLst>
          </p:cNvPr>
          <p:cNvSpPr/>
          <p:nvPr/>
        </p:nvSpPr>
        <p:spPr>
          <a:xfrm>
            <a:off x="9617701" y="2143654"/>
            <a:ext cx="7293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×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60BE52-7CCA-41C5-987C-6AA23CEB1D87}"/>
              </a:ext>
            </a:extLst>
          </p:cNvPr>
          <p:cNvSpPr/>
          <p:nvPr/>
        </p:nvSpPr>
        <p:spPr>
          <a:xfrm>
            <a:off x="7550001" y="2179509"/>
            <a:ext cx="7293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4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4ED60E-C659-4D3D-8A90-E3D9CFC1AD69}"/>
              </a:ext>
            </a:extLst>
          </p:cNvPr>
          <p:cNvCxnSpPr>
            <a:cxnSpLocks/>
          </p:cNvCxnSpPr>
          <p:nvPr/>
        </p:nvCxnSpPr>
        <p:spPr>
          <a:xfrm flipH="1">
            <a:off x="8175673" y="2577878"/>
            <a:ext cx="548718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7B41BF9-35B1-42C0-87A2-D0AC8A7987E9}"/>
              </a:ext>
            </a:extLst>
          </p:cNvPr>
          <p:cNvCxnSpPr>
            <a:cxnSpLocks/>
          </p:cNvCxnSpPr>
          <p:nvPr/>
        </p:nvCxnSpPr>
        <p:spPr>
          <a:xfrm flipH="1">
            <a:off x="7542322" y="2287402"/>
            <a:ext cx="548718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1FD4E90-77CB-48DF-9114-5E330CAD8658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F7232FB7-B432-4EA5-9D46-E610F96A2594}"/>
              </a:ext>
            </a:extLst>
          </p:cNvPr>
          <p:cNvSpPr/>
          <p:nvPr/>
        </p:nvSpPr>
        <p:spPr>
          <a:xfrm>
            <a:off x="6746741" y="3680512"/>
            <a:ext cx="47611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 هي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}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ص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|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{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204AC5-0ECE-4308-B0C7-ED5A91645715}"/>
              </a:ext>
            </a:extLst>
          </p:cNvPr>
          <p:cNvSpPr txBox="1"/>
          <p:nvPr/>
        </p:nvSpPr>
        <p:spPr>
          <a:xfrm>
            <a:off x="6130781" y="2877295"/>
            <a:ext cx="14701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ص </a:t>
            </a:r>
            <a:r>
              <a:rPr lang="en-US" altLang="en-US" dirty="0">
                <a:solidFill>
                  <a:schemeClr val="tx1"/>
                </a:solidFill>
              </a:rPr>
              <a:t>≥</a:t>
            </a:r>
            <a:r>
              <a:rPr lang="ar-BH" dirty="0">
                <a:solidFill>
                  <a:schemeClr val="tx1"/>
                </a:solidFill>
              </a:rPr>
              <a:t> -40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4500FA2-85CF-49AB-AD27-B4AD2A76306C}"/>
              </a:ext>
            </a:extLst>
          </p:cNvPr>
          <p:cNvSpPr/>
          <p:nvPr/>
        </p:nvSpPr>
        <p:spPr>
          <a:xfrm>
            <a:off x="300627" y="2830311"/>
            <a:ext cx="533717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لتمثّيل الحل على خط الأعداد، نرسم خط أعداد يتضمن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-40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6F11E55-5543-4905-B435-1C16C8F93F49}"/>
              </a:ext>
            </a:extLst>
          </p:cNvPr>
          <p:cNvSpPr/>
          <p:nvPr/>
        </p:nvSpPr>
        <p:spPr>
          <a:xfrm>
            <a:off x="1108900" y="4141731"/>
            <a:ext cx="45574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نقطة على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-40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5BFF3F-F579-4DB8-8B5F-4BF2538AB3B7}"/>
              </a:ext>
            </a:extLst>
          </p:cNvPr>
          <p:cNvSpPr/>
          <p:nvPr/>
        </p:nvSpPr>
        <p:spPr>
          <a:xfrm>
            <a:off x="544010" y="4899152"/>
            <a:ext cx="513501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سهم على خط الأعداد ليدل على الأعداد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الأصغر من -40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4CF237-E973-4C17-A6BD-F6505559AFD5}"/>
              </a:ext>
            </a:extLst>
          </p:cNvPr>
          <p:cNvSpPr/>
          <p:nvPr/>
        </p:nvSpPr>
        <p:spPr>
          <a:xfrm>
            <a:off x="8291562" y="2832475"/>
            <a:ext cx="7911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ص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BB9BE74-C6A1-4856-BD66-A4BE416BBBF3}"/>
              </a:ext>
            </a:extLst>
          </p:cNvPr>
          <p:cNvSpPr/>
          <p:nvPr/>
        </p:nvSpPr>
        <p:spPr>
          <a:xfrm>
            <a:off x="8670912" y="2877620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≤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A49923C-3E71-4B8B-B4D5-EDFAAB1ABD8B}"/>
              </a:ext>
            </a:extLst>
          </p:cNvPr>
          <p:cNvSpPr/>
          <p:nvPr/>
        </p:nvSpPr>
        <p:spPr>
          <a:xfrm>
            <a:off x="9083296" y="2870985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-40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F807C57-FC27-4494-9DEF-825CC0EBF2F2}"/>
              </a:ext>
            </a:extLst>
          </p:cNvPr>
          <p:cNvSpPr/>
          <p:nvPr/>
        </p:nvSpPr>
        <p:spPr>
          <a:xfrm>
            <a:off x="9194897" y="2114950"/>
            <a:ext cx="1031044" cy="570577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BED06F-7442-4FE0-AC65-9692ADDEA9C3}"/>
              </a:ext>
            </a:extLst>
          </p:cNvPr>
          <p:cNvGrpSpPr/>
          <p:nvPr/>
        </p:nvGrpSpPr>
        <p:grpSpPr>
          <a:xfrm>
            <a:off x="7764792" y="1141640"/>
            <a:ext cx="1989974" cy="1058462"/>
            <a:chOff x="7764792" y="1141640"/>
            <a:chExt cx="1989974" cy="10584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766626-790F-4DBD-9B78-73AC6B1A5E10}"/>
                </a:ext>
              </a:extLst>
            </p:cNvPr>
            <p:cNvSpPr/>
            <p:nvPr/>
          </p:nvSpPr>
          <p:spPr>
            <a:xfrm>
              <a:off x="7764792" y="1278611"/>
              <a:ext cx="198997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-10 </a:t>
              </a:r>
              <a:r>
                <a: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≤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E3F568-770B-4CF8-BA0B-AFE41F10F75F}"/>
                </a:ext>
              </a:extLst>
            </p:cNvPr>
            <p:cNvGrpSpPr/>
            <p:nvPr/>
          </p:nvGrpSpPr>
          <p:grpSpPr>
            <a:xfrm>
              <a:off x="8137924" y="1141640"/>
              <a:ext cx="755680" cy="1058462"/>
              <a:chOff x="8204026" y="1141640"/>
              <a:chExt cx="755680" cy="105846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F6B8E2B-C6A6-4DF7-8C7E-68493A16059C}"/>
                  </a:ext>
                </a:extLst>
              </p:cNvPr>
              <p:cNvGrpSpPr/>
              <p:nvPr/>
            </p:nvGrpSpPr>
            <p:grpSpPr>
              <a:xfrm>
                <a:off x="8204026" y="1141640"/>
                <a:ext cx="755680" cy="1058462"/>
                <a:chOff x="7210931" y="1127188"/>
                <a:chExt cx="755680" cy="1058462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B699232-67A7-4E06-B32E-5863642E9658}"/>
                    </a:ext>
                  </a:extLst>
                </p:cNvPr>
                <p:cNvSpPr/>
                <p:nvPr/>
              </p:nvSpPr>
              <p:spPr>
                <a:xfrm>
                  <a:off x="7210931" y="1127188"/>
                  <a:ext cx="729353" cy="64633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r-BH" sz="36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ص </a:t>
                  </a:r>
                  <a:endParaRPr 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913EE24-7425-4C94-9039-D51FC10C25DF}"/>
                    </a:ext>
                  </a:extLst>
                </p:cNvPr>
                <p:cNvSpPr/>
                <p:nvPr/>
              </p:nvSpPr>
              <p:spPr>
                <a:xfrm>
                  <a:off x="7312139" y="1539319"/>
                  <a:ext cx="468917" cy="64633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 rtl="1"/>
                  <a:r>
                    <a:rPr lang="ar-BH" sz="36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4</a:t>
                  </a:r>
                  <a:endParaRPr 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93926C9-F27A-45A2-B106-45EFFEE01A8A}"/>
                    </a:ext>
                  </a:extLst>
                </p:cNvPr>
                <p:cNvSpPr/>
                <p:nvPr/>
              </p:nvSpPr>
              <p:spPr>
                <a:xfrm>
                  <a:off x="7497694" y="1284752"/>
                  <a:ext cx="468917" cy="64633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 rtl="1"/>
                  <a:endParaRPr 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DBEDC3A-7739-416B-BD9A-C7951E3B90E6}"/>
                  </a:ext>
                </a:extLst>
              </p:cNvPr>
              <p:cNvCxnSpPr/>
              <p:nvPr/>
            </p:nvCxnSpPr>
            <p:spPr>
              <a:xfrm flipH="1">
                <a:off x="8323211" y="1678394"/>
                <a:ext cx="468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816423-4661-4F96-826B-C60CF9821389}"/>
              </a:ext>
            </a:extLst>
          </p:cNvPr>
          <p:cNvGrpSpPr/>
          <p:nvPr/>
        </p:nvGrpSpPr>
        <p:grpSpPr>
          <a:xfrm>
            <a:off x="7761627" y="2002122"/>
            <a:ext cx="1989974" cy="1058462"/>
            <a:chOff x="7764792" y="1141640"/>
            <a:chExt cx="1989974" cy="105846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2D70CF-5724-45AA-B8E0-1EEEC9DF90ED}"/>
                </a:ext>
              </a:extLst>
            </p:cNvPr>
            <p:cNvSpPr/>
            <p:nvPr/>
          </p:nvSpPr>
          <p:spPr>
            <a:xfrm>
              <a:off x="7764792" y="1278611"/>
              <a:ext cx="198997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-10 </a:t>
              </a:r>
              <a:r>
                <a: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≤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40A4C4F-CDE5-431B-9BC5-DD385FB60A9D}"/>
                </a:ext>
              </a:extLst>
            </p:cNvPr>
            <p:cNvGrpSpPr/>
            <p:nvPr/>
          </p:nvGrpSpPr>
          <p:grpSpPr>
            <a:xfrm>
              <a:off x="8137924" y="1141640"/>
              <a:ext cx="755680" cy="1058462"/>
              <a:chOff x="8204026" y="1141640"/>
              <a:chExt cx="755680" cy="105846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4264703-D02B-4886-97E4-884CAF3F5AEB}"/>
                  </a:ext>
                </a:extLst>
              </p:cNvPr>
              <p:cNvGrpSpPr/>
              <p:nvPr/>
            </p:nvGrpSpPr>
            <p:grpSpPr>
              <a:xfrm>
                <a:off x="8204026" y="1141640"/>
                <a:ext cx="755680" cy="1058462"/>
                <a:chOff x="7210931" y="1127188"/>
                <a:chExt cx="755680" cy="1058462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F792BD6-25A7-41EF-9278-8B532BA6ECE0}"/>
                    </a:ext>
                  </a:extLst>
                </p:cNvPr>
                <p:cNvSpPr/>
                <p:nvPr/>
              </p:nvSpPr>
              <p:spPr>
                <a:xfrm>
                  <a:off x="7210931" y="1127188"/>
                  <a:ext cx="729353" cy="64633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r-BH" sz="36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ص </a:t>
                  </a:r>
                  <a:endParaRPr 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87F575E-DC6D-4EAD-82CC-BF3F4537A592}"/>
                    </a:ext>
                  </a:extLst>
                </p:cNvPr>
                <p:cNvSpPr/>
                <p:nvPr/>
              </p:nvSpPr>
              <p:spPr>
                <a:xfrm>
                  <a:off x="7312139" y="1539319"/>
                  <a:ext cx="468917" cy="64633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 rtl="1"/>
                  <a:r>
                    <a:rPr lang="ar-BH" sz="36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4</a:t>
                  </a:r>
                  <a:endParaRPr 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90451D4-F114-43E4-8B75-39824108C1EA}"/>
                    </a:ext>
                  </a:extLst>
                </p:cNvPr>
                <p:cNvSpPr/>
                <p:nvPr/>
              </p:nvSpPr>
              <p:spPr>
                <a:xfrm>
                  <a:off x="7497694" y="1284752"/>
                  <a:ext cx="468917" cy="64633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 rtl="1"/>
                  <a:endParaRPr 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F628A42-6D4B-47E1-9B54-2074FC9BE99E}"/>
                  </a:ext>
                </a:extLst>
              </p:cNvPr>
              <p:cNvCxnSpPr/>
              <p:nvPr/>
            </p:nvCxnSpPr>
            <p:spPr>
              <a:xfrm flipH="1">
                <a:off x="8323211" y="1678394"/>
                <a:ext cx="468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Arrow: Left 56">
            <a:extLst>
              <a:ext uri="{FF2B5EF4-FFF2-40B4-BE49-F238E27FC236}">
                <a16:creationId xmlns:a16="http://schemas.microsoft.com/office/drawing/2014/main" id="{E775150B-7912-4F06-BA6A-CD3FF8A2BAE5}"/>
              </a:ext>
            </a:extLst>
          </p:cNvPr>
          <p:cNvSpPr/>
          <p:nvPr/>
        </p:nvSpPr>
        <p:spPr>
          <a:xfrm>
            <a:off x="7741266" y="3080438"/>
            <a:ext cx="592726" cy="293593"/>
          </a:xfrm>
          <a:prstGeom prst="leftArrow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C3D5F8-F3EF-45C1-80FA-6478FE1104B7}"/>
              </a:ext>
            </a:extLst>
          </p:cNvPr>
          <p:cNvSpPr txBox="1"/>
          <p:nvPr/>
        </p:nvSpPr>
        <p:spPr>
          <a:xfrm>
            <a:off x="6126633" y="2880111"/>
            <a:ext cx="14701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ص </a:t>
            </a:r>
            <a:r>
              <a:rPr lang="en-US" altLang="en-US" dirty="0">
                <a:solidFill>
                  <a:schemeClr val="tx1"/>
                </a:solidFill>
              </a:rPr>
              <a:t>≥</a:t>
            </a:r>
            <a:r>
              <a:rPr lang="ar-BH" dirty="0">
                <a:solidFill>
                  <a:schemeClr val="tx1"/>
                </a:solidFill>
              </a:rPr>
              <a:t> -40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9BEC19-D510-4146-BC63-B9C122D39470}"/>
              </a:ext>
            </a:extLst>
          </p:cNvPr>
          <p:cNvSpPr/>
          <p:nvPr/>
        </p:nvSpPr>
        <p:spPr>
          <a:xfrm>
            <a:off x="914401" y="535459"/>
            <a:ext cx="88122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للمتباينة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18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6484 0.11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7" grpId="0" animBg="1"/>
      <p:bldP spid="58" grpId="0"/>
      <p:bldP spid="79" grpId="0"/>
      <p:bldP spid="99" grpId="0"/>
      <p:bldP spid="100" grpId="0"/>
      <p:bldP spid="100" grpId="1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57" grpId="0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F99B9134-3743-46EB-9ED8-033EBD8E0F76}"/>
              </a:ext>
            </a:extLst>
          </p:cNvPr>
          <p:cNvGrpSpPr/>
          <p:nvPr/>
        </p:nvGrpSpPr>
        <p:grpSpPr>
          <a:xfrm>
            <a:off x="6674774" y="5174342"/>
            <a:ext cx="4812472" cy="864196"/>
            <a:chOff x="1682201" y="3025664"/>
            <a:chExt cx="4812472" cy="864196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9BBA6AB-6C99-4F67-AA11-24743D324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201" y="3025664"/>
              <a:ext cx="4812472" cy="384428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91B2C0-7EE4-4C45-BB8F-E82953E4969E}"/>
                </a:ext>
              </a:extLst>
            </p:cNvPr>
            <p:cNvSpPr/>
            <p:nvPr/>
          </p:nvSpPr>
          <p:spPr>
            <a:xfrm>
              <a:off x="3692854" y="3302123"/>
              <a:ext cx="4498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2393131-A7BB-460B-BC63-909FF53E9871}"/>
                </a:ext>
              </a:extLst>
            </p:cNvPr>
            <p:cNvSpPr/>
            <p:nvPr/>
          </p:nvSpPr>
          <p:spPr>
            <a:xfrm>
              <a:off x="4513437" y="3297303"/>
              <a:ext cx="5800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0C394CB-0B7D-4652-A0A3-7F7CF8DC798D}"/>
                </a:ext>
              </a:extLst>
            </p:cNvPr>
            <p:cNvSpPr/>
            <p:nvPr/>
          </p:nvSpPr>
          <p:spPr>
            <a:xfrm>
              <a:off x="2831241" y="3305085"/>
              <a:ext cx="4498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4F687A8-DF0A-46D0-AD59-59CED86B9420}"/>
              </a:ext>
            </a:extLst>
          </p:cNvPr>
          <p:cNvSpPr/>
          <p:nvPr/>
        </p:nvSpPr>
        <p:spPr>
          <a:xfrm>
            <a:off x="8685427" y="1276009"/>
            <a:ext cx="19636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 س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≥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36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E6F7A3-DE01-4391-852C-02C6336BD05F}"/>
              </a:ext>
            </a:extLst>
          </p:cNvPr>
          <p:cNvSpPr/>
          <p:nvPr/>
        </p:nvSpPr>
        <p:spPr>
          <a:xfrm>
            <a:off x="8911839" y="2080825"/>
            <a:ext cx="16888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9س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≥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36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80736A-A621-40EA-A21C-454E7226E328}"/>
              </a:ext>
            </a:extLst>
          </p:cNvPr>
          <p:cNvCxnSpPr>
            <a:cxnSpLocks/>
          </p:cNvCxnSpPr>
          <p:nvPr/>
        </p:nvCxnSpPr>
        <p:spPr>
          <a:xfrm flipH="1">
            <a:off x="10314968" y="2227539"/>
            <a:ext cx="339057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CA889FEC-DADE-44AF-A38B-47C61BA9DB13}"/>
              </a:ext>
            </a:extLst>
          </p:cNvPr>
          <p:cNvSpPr/>
          <p:nvPr/>
        </p:nvSpPr>
        <p:spPr>
          <a:xfrm>
            <a:off x="8858674" y="5267077"/>
            <a:ext cx="186686" cy="186686"/>
          </a:xfrm>
          <a:prstGeom prst="ellipse">
            <a:avLst/>
          </a:prstGeom>
          <a:solidFill>
            <a:srgbClr val="7F00FF"/>
          </a:solidFill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3B96AB-4BA0-49BD-AF68-6F3D8514DA0D}"/>
              </a:ext>
            </a:extLst>
          </p:cNvPr>
          <p:cNvCxnSpPr>
            <a:cxnSpLocks/>
          </p:cNvCxnSpPr>
          <p:nvPr/>
        </p:nvCxnSpPr>
        <p:spPr>
          <a:xfrm flipV="1">
            <a:off x="9008009" y="5370476"/>
            <a:ext cx="1716918" cy="0"/>
          </a:xfrm>
          <a:prstGeom prst="straightConnector1">
            <a:avLst/>
          </a:prstGeom>
          <a:ln w="57150">
            <a:solidFill>
              <a:srgbClr val="7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7DB5D4C-F51A-4BB1-8639-D6A3951D1C77}"/>
              </a:ext>
            </a:extLst>
          </p:cNvPr>
          <p:cNvGrpSpPr/>
          <p:nvPr/>
        </p:nvGrpSpPr>
        <p:grpSpPr>
          <a:xfrm>
            <a:off x="10105968" y="2454814"/>
            <a:ext cx="543524" cy="646331"/>
            <a:chOff x="1753448" y="1453662"/>
            <a:chExt cx="543524" cy="64633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817848-BD16-4AAE-96C2-0C396E1B335F}"/>
                </a:ext>
              </a:extLst>
            </p:cNvPr>
            <p:cNvSpPr/>
            <p:nvPr/>
          </p:nvSpPr>
          <p:spPr>
            <a:xfrm>
              <a:off x="1753448" y="1453662"/>
              <a:ext cx="54352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027C328-AB08-46F3-80CB-A7C1A9DB8D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2066" y="1557334"/>
              <a:ext cx="3734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67B1B2-FBCD-4A9B-9556-EA21C12766A5}"/>
              </a:ext>
            </a:extLst>
          </p:cNvPr>
          <p:cNvGrpSpPr/>
          <p:nvPr/>
        </p:nvGrpSpPr>
        <p:grpSpPr>
          <a:xfrm>
            <a:off x="8986015" y="2454813"/>
            <a:ext cx="543524" cy="646331"/>
            <a:chOff x="1762779" y="1453662"/>
            <a:chExt cx="543524" cy="64633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F870DF2-819A-4AFF-B3FF-4B572B2C9266}"/>
                </a:ext>
              </a:extLst>
            </p:cNvPr>
            <p:cNvSpPr/>
            <p:nvPr/>
          </p:nvSpPr>
          <p:spPr>
            <a:xfrm>
              <a:off x="1762779" y="1453662"/>
              <a:ext cx="54352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B5ED05-C01F-4EB5-9036-350701AB4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2066" y="1557334"/>
              <a:ext cx="3734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CAEC1E3-DF7A-436D-9CF3-D68A5A68AD01}"/>
              </a:ext>
            </a:extLst>
          </p:cNvPr>
          <p:cNvCxnSpPr>
            <a:cxnSpLocks/>
          </p:cNvCxnSpPr>
          <p:nvPr/>
        </p:nvCxnSpPr>
        <p:spPr>
          <a:xfrm flipH="1">
            <a:off x="10364659" y="2621911"/>
            <a:ext cx="339057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597454-9BCC-48AD-98EB-52CBD5E2BF26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B7F1C7B-5D08-4416-9998-7ADA36EC469A}"/>
              </a:ext>
            </a:extLst>
          </p:cNvPr>
          <p:cNvSpPr/>
          <p:nvPr/>
        </p:nvSpPr>
        <p:spPr>
          <a:xfrm>
            <a:off x="1864895" y="1109709"/>
            <a:ext cx="388384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BD1E2D-0C11-4E31-812D-2D561C9B2549}"/>
              </a:ext>
            </a:extLst>
          </p:cNvPr>
          <p:cNvSpPr/>
          <p:nvPr/>
        </p:nvSpPr>
        <p:spPr>
          <a:xfrm>
            <a:off x="3593014" y="2015255"/>
            <a:ext cx="21557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108AD2-571C-412C-9352-5A1A43BCB9F7}"/>
              </a:ext>
            </a:extLst>
          </p:cNvPr>
          <p:cNvSpPr/>
          <p:nvPr/>
        </p:nvSpPr>
        <p:spPr>
          <a:xfrm>
            <a:off x="9343336" y="2912158"/>
            <a:ext cx="5679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≥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C73E3B-6C8A-4DA4-97FD-638502A5EDD1}"/>
              </a:ext>
            </a:extLst>
          </p:cNvPr>
          <p:cNvSpPr/>
          <p:nvPr/>
        </p:nvSpPr>
        <p:spPr>
          <a:xfrm>
            <a:off x="9627292" y="2878444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7B7A52-EFA9-4727-8259-6B2B925D5CBF}"/>
              </a:ext>
            </a:extLst>
          </p:cNvPr>
          <p:cNvSpPr/>
          <p:nvPr/>
        </p:nvSpPr>
        <p:spPr>
          <a:xfrm>
            <a:off x="8998833" y="2162092"/>
            <a:ext cx="605786" cy="723549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0BBAEED-0B98-4275-B53D-824B2482C2D2}"/>
              </a:ext>
            </a:extLst>
          </p:cNvPr>
          <p:cNvSpPr/>
          <p:nvPr/>
        </p:nvSpPr>
        <p:spPr>
          <a:xfrm>
            <a:off x="6880561" y="3680750"/>
            <a:ext cx="47611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 هي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}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|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{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9FBCCD-795B-4CCB-B81F-5E5BA31C7E5D}"/>
              </a:ext>
            </a:extLst>
          </p:cNvPr>
          <p:cNvSpPr txBox="1"/>
          <p:nvPr/>
        </p:nvSpPr>
        <p:spPr>
          <a:xfrm>
            <a:off x="8930967" y="2885641"/>
            <a:ext cx="139264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س </a:t>
            </a:r>
            <a:r>
              <a:rPr lang="ar-SA" altLang="en-US" dirty="0">
                <a:solidFill>
                  <a:schemeClr val="tx1"/>
                </a:solidFill>
              </a:rPr>
              <a:t>≥</a:t>
            </a:r>
            <a:r>
              <a:rPr lang="ar-BH" dirty="0">
                <a:solidFill>
                  <a:schemeClr val="tx1"/>
                </a:solidFill>
              </a:rPr>
              <a:t> 4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70D51E-4054-4020-A9AA-A0E7B915B660}"/>
              </a:ext>
            </a:extLst>
          </p:cNvPr>
          <p:cNvSpPr/>
          <p:nvPr/>
        </p:nvSpPr>
        <p:spPr>
          <a:xfrm>
            <a:off x="411564" y="2920801"/>
            <a:ext cx="533717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لتمثّيل الحل على خط الأعداد، نرسم خط أعداد يتضمن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4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725B7E-AF33-4ACB-96C5-C3BCE46085A8}"/>
              </a:ext>
            </a:extLst>
          </p:cNvPr>
          <p:cNvSpPr/>
          <p:nvPr/>
        </p:nvSpPr>
        <p:spPr>
          <a:xfrm>
            <a:off x="1191270" y="4263370"/>
            <a:ext cx="45574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نقطة على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FF9888-EBA3-43FF-A7ED-F3B7B59B0553}"/>
              </a:ext>
            </a:extLst>
          </p:cNvPr>
          <p:cNvSpPr/>
          <p:nvPr/>
        </p:nvSpPr>
        <p:spPr>
          <a:xfrm>
            <a:off x="613728" y="5002656"/>
            <a:ext cx="513501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سهم على خط الأعداد ليدل على الأعداد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الأكبر من 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0C22DC-3907-4D60-B68B-6F54AAB92F55}"/>
              </a:ext>
            </a:extLst>
          </p:cNvPr>
          <p:cNvSpPr/>
          <p:nvPr/>
        </p:nvSpPr>
        <p:spPr>
          <a:xfrm>
            <a:off x="9045360" y="2923392"/>
            <a:ext cx="5679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56AA4B-932C-4ADA-BF3F-9748A9895645}"/>
              </a:ext>
            </a:extLst>
          </p:cNvPr>
          <p:cNvSpPr/>
          <p:nvPr/>
        </p:nvSpPr>
        <p:spPr>
          <a:xfrm>
            <a:off x="914401" y="535459"/>
            <a:ext cx="88122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للمتباينة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2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3854 0.1120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 animBg="1"/>
      <p:bldP spid="56" grpId="0"/>
      <p:bldP spid="57" grpId="0"/>
      <p:bldP spid="58" grpId="0"/>
      <p:bldP spid="60" grpId="0"/>
      <p:bldP spid="61" grpId="0" animBg="1"/>
      <p:bldP spid="63" grpId="0"/>
      <p:bldP spid="64" grpId="0"/>
      <p:bldP spid="64" grpId="1"/>
      <p:bldP spid="65" grpId="0"/>
      <p:bldP spid="66" grpId="0"/>
      <p:bldP spid="67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4F687A8-DF0A-46D0-AD59-59CED86B9420}"/>
              </a:ext>
            </a:extLst>
          </p:cNvPr>
          <p:cNvSpPr/>
          <p:nvPr/>
        </p:nvSpPr>
        <p:spPr>
          <a:xfrm>
            <a:off x="8568467" y="1276009"/>
            <a:ext cx="19636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 ت </a:t>
            </a:r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8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E6F7A3-DE01-4391-852C-02C6336BD05F}"/>
              </a:ext>
            </a:extLst>
          </p:cNvPr>
          <p:cNvSpPr/>
          <p:nvPr/>
        </p:nvSpPr>
        <p:spPr>
          <a:xfrm>
            <a:off x="8685427" y="2080825"/>
            <a:ext cx="19152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 ت  </a:t>
            </a:r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80736A-A621-40EA-A21C-454E7226E328}"/>
              </a:ext>
            </a:extLst>
          </p:cNvPr>
          <p:cNvCxnSpPr>
            <a:cxnSpLocks/>
          </p:cNvCxnSpPr>
          <p:nvPr/>
        </p:nvCxnSpPr>
        <p:spPr>
          <a:xfrm flipH="1">
            <a:off x="10123577" y="2227539"/>
            <a:ext cx="339057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7DB5D4C-F51A-4BB1-8639-D6A3951D1C77}"/>
              </a:ext>
            </a:extLst>
          </p:cNvPr>
          <p:cNvGrpSpPr/>
          <p:nvPr/>
        </p:nvGrpSpPr>
        <p:grpSpPr>
          <a:xfrm>
            <a:off x="10063436" y="2454814"/>
            <a:ext cx="619691" cy="646331"/>
            <a:chOff x="1795979" y="1453662"/>
            <a:chExt cx="619691" cy="64633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817848-BD16-4AAE-96C2-0C396E1B335F}"/>
                </a:ext>
              </a:extLst>
            </p:cNvPr>
            <p:cNvSpPr/>
            <p:nvPr/>
          </p:nvSpPr>
          <p:spPr>
            <a:xfrm>
              <a:off x="1795979" y="1453662"/>
              <a:ext cx="619691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027C328-AB08-46F3-80CB-A7C1A9DB8D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2066" y="1557334"/>
              <a:ext cx="3734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67B1B2-FBCD-4A9B-9556-EA21C12766A5}"/>
              </a:ext>
            </a:extLst>
          </p:cNvPr>
          <p:cNvGrpSpPr/>
          <p:nvPr/>
        </p:nvGrpSpPr>
        <p:grpSpPr>
          <a:xfrm>
            <a:off x="8879062" y="2454813"/>
            <a:ext cx="724907" cy="646331"/>
            <a:chOff x="1517598" y="1453662"/>
            <a:chExt cx="724907" cy="64633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F870DF2-819A-4AFF-B3FF-4B572B2C9266}"/>
                </a:ext>
              </a:extLst>
            </p:cNvPr>
            <p:cNvSpPr/>
            <p:nvPr/>
          </p:nvSpPr>
          <p:spPr>
            <a:xfrm>
              <a:off x="1517598" y="1453662"/>
              <a:ext cx="72490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B5ED05-C01F-4EB5-9036-350701AB4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0674" y="1557334"/>
              <a:ext cx="3734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CAEC1E3-DF7A-436D-9CF3-D68A5A68AD01}"/>
              </a:ext>
            </a:extLst>
          </p:cNvPr>
          <p:cNvCxnSpPr>
            <a:cxnSpLocks/>
          </p:cNvCxnSpPr>
          <p:nvPr/>
        </p:nvCxnSpPr>
        <p:spPr>
          <a:xfrm flipH="1">
            <a:off x="10173268" y="2621911"/>
            <a:ext cx="339057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3DB09FD-6EB6-45D9-AB4E-07516F9DED4F}"/>
              </a:ext>
            </a:extLst>
          </p:cNvPr>
          <p:cNvSpPr/>
          <p:nvPr/>
        </p:nvSpPr>
        <p:spPr>
          <a:xfrm>
            <a:off x="6804090" y="535459"/>
            <a:ext cx="29225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حُلَّ المتباينة الآتية: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597454-9BCC-48AD-98EB-52CBD5E2BF26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B7F1C7B-5D08-4416-9998-7ADA36EC469A}"/>
              </a:ext>
            </a:extLst>
          </p:cNvPr>
          <p:cNvSpPr/>
          <p:nvPr/>
        </p:nvSpPr>
        <p:spPr>
          <a:xfrm>
            <a:off x="1864895" y="1109709"/>
            <a:ext cx="388384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BD1E2D-0C11-4E31-812D-2D561C9B2549}"/>
              </a:ext>
            </a:extLst>
          </p:cNvPr>
          <p:cNvSpPr/>
          <p:nvPr/>
        </p:nvSpPr>
        <p:spPr>
          <a:xfrm>
            <a:off x="3593014" y="2015255"/>
            <a:ext cx="21557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108AD2-571C-412C-9352-5A1A43BCB9F7}"/>
              </a:ext>
            </a:extLst>
          </p:cNvPr>
          <p:cNvSpPr/>
          <p:nvPr/>
        </p:nvSpPr>
        <p:spPr>
          <a:xfrm>
            <a:off x="9367781" y="2912158"/>
            <a:ext cx="4052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C73E3B-6C8A-4DA4-97FD-638502A5EDD1}"/>
              </a:ext>
            </a:extLst>
          </p:cNvPr>
          <p:cNvSpPr/>
          <p:nvPr/>
        </p:nvSpPr>
        <p:spPr>
          <a:xfrm>
            <a:off x="9616535" y="2878444"/>
            <a:ext cx="5904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7B7A52-EFA9-4727-8259-6B2B925D5CBF}"/>
              </a:ext>
            </a:extLst>
          </p:cNvPr>
          <p:cNvSpPr/>
          <p:nvPr/>
        </p:nvSpPr>
        <p:spPr>
          <a:xfrm>
            <a:off x="8998833" y="2162092"/>
            <a:ext cx="486097" cy="723549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0BBAEED-0B98-4275-B53D-824B2482C2D2}"/>
              </a:ext>
            </a:extLst>
          </p:cNvPr>
          <p:cNvSpPr/>
          <p:nvPr/>
        </p:nvSpPr>
        <p:spPr>
          <a:xfrm>
            <a:off x="9367781" y="4686418"/>
            <a:ext cx="22745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المتباينة هو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9FBCCD-795B-4CCB-B81F-5E5BA31C7E5D}"/>
                  </a:ext>
                </a:extLst>
              </p:cNvPr>
              <p:cNvSpPr txBox="1"/>
              <p:nvPr/>
            </p:nvSpPr>
            <p:spPr>
              <a:xfrm>
                <a:off x="8788605" y="3728025"/>
                <a:ext cx="1392649" cy="67005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3600">
                    <a:solidFill>
                      <a:srgbClr val="7F00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</a:lstStyle>
              <a:p>
                <a:r>
                  <a:rPr lang="ar-BH" dirty="0">
                    <a:solidFill>
                      <a:schemeClr val="tx1"/>
                    </a:solidFill>
                  </a:rPr>
                  <a:t>ت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&lt;</a:t>
                </a:r>
                <a:r>
                  <a:rPr lang="ar-BH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9FBCCD-795B-4CCB-B81F-5E5BA31C7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605" y="3728025"/>
                <a:ext cx="1392649" cy="670055"/>
              </a:xfrm>
              <a:prstGeom prst="rect">
                <a:avLst/>
              </a:prstGeom>
              <a:blipFill>
                <a:blip r:embed="rId2"/>
                <a:stretch>
                  <a:fillRect t="-12844" r="-13158" b="-330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B0C22DC-3907-4D60-B68B-6F54AAB92F55}"/>
                  </a:ext>
                </a:extLst>
              </p:cNvPr>
              <p:cNvSpPr/>
              <p:nvPr/>
            </p:nvSpPr>
            <p:spPr>
              <a:xfrm>
                <a:off x="9004269" y="2923392"/>
                <a:ext cx="470773" cy="62824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BH" sz="2800" i="1" dirty="0" smtClean="0"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BH" sz="2800" i="1" dirty="0" smtClean="0"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ar-BH" sz="2800" b="0" i="0" dirty="0" smtClean="0"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ar-BH" sz="2800" b="0" i="0" dirty="0" smtClean="0"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60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B0C22DC-3907-4D60-B68B-6F54AAB92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269" y="2923392"/>
                <a:ext cx="470773" cy="6282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15A5C584-DE50-4F11-A32C-787B90CB1A39}"/>
              </a:ext>
            </a:extLst>
          </p:cNvPr>
          <p:cNvSpPr/>
          <p:nvPr/>
        </p:nvSpPr>
        <p:spPr>
          <a:xfrm>
            <a:off x="8617715" y="2881579"/>
            <a:ext cx="54207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÷ 4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38F7C7-07E7-410B-98DE-93343AB8BC4C}"/>
              </a:ext>
            </a:extLst>
          </p:cNvPr>
          <p:cNvSpPr/>
          <p:nvPr/>
        </p:nvSpPr>
        <p:spPr>
          <a:xfrm>
            <a:off x="8636272" y="3197185"/>
            <a:ext cx="54207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÷ 4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CFC058-D003-412F-BD76-A692427C512B}"/>
              </a:ext>
            </a:extLst>
          </p:cNvPr>
          <p:cNvSpPr/>
          <p:nvPr/>
        </p:nvSpPr>
        <p:spPr>
          <a:xfrm>
            <a:off x="3580946" y="2878444"/>
            <a:ext cx="21557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59C732A-3197-4FC6-8F28-EE674A860E53}"/>
                  </a:ext>
                </a:extLst>
              </p:cNvPr>
              <p:cNvSpPr txBox="1"/>
              <p:nvPr/>
            </p:nvSpPr>
            <p:spPr>
              <a:xfrm>
                <a:off x="8939256" y="3754891"/>
                <a:ext cx="542070" cy="67005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3600">
                    <a:solidFill>
                      <a:srgbClr val="7F00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</a:lstStyle>
              <a:p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59C732A-3197-4FC6-8F28-EE674A860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256" y="3754891"/>
                <a:ext cx="542070" cy="670055"/>
              </a:xfrm>
              <a:prstGeom prst="rect">
                <a:avLst/>
              </a:prstGeom>
              <a:blipFill>
                <a:blip r:embed="rId4"/>
                <a:stretch>
                  <a:fillRect l="-34831" t="-12727" b="-3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52D0B4CD-A738-4425-9C02-C39464F07A96}"/>
              </a:ext>
            </a:extLst>
          </p:cNvPr>
          <p:cNvSpPr/>
          <p:nvPr/>
        </p:nvSpPr>
        <p:spPr>
          <a:xfrm>
            <a:off x="9415032" y="3717728"/>
            <a:ext cx="4052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81589D-D519-4D6D-A388-C07CDE84DF81}"/>
              </a:ext>
            </a:extLst>
          </p:cNvPr>
          <p:cNvSpPr/>
          <p:nvPr/>
        </p:nvSpPr>
        <p:spPr>
          <a:xfrm>
            <a:off x="9663786" y="3684014"/>
            <a:ext cx="59049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78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5716 0.1405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  <p:bldP spid="57" grpId="0"/>
      <p:bldP spid="58" grpId="0"/>
      <p:bldP spid="60" grpId="0"/>
      <p:bldP spid="61" grpId="0" animBg="1"/>
      <p:bldP spid="63" grpId="0"/>
      <p:bldP spid="64" grpId="0"/>
      <p:bldP spid="64" grpId="1"/>
      <p:bldP spid="41" grpId="0"/>
      <p:bldP spid="44" grpId="0"/>
      <p:bldP spid="45" grpId="0"/>
      <p:bldP spid="46" grpId="0"/>
      <p:bldP spid="49" grpId="0"/>
      <p:bldP spid="33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09422E61-4645-4E91-A389-2876D0938E29}"/>
              </a:ext>
            </a:extLst>
          </p:cNvPr>
          <p:cNvSpPr/>
          <p:nvPr/>
        </p:nvSpPr>
        <p:spPr>
          <a:xfrm>
            <a:off x="8072533" y="1481032"/>
            <a:ext cx="1888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3س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≤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-27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F3A69B-5C58-409A-9693-9D433E6EBAD3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ECF6300-B35D-41B4-8367-458B87E3D807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A507428-758F-4A94-9A0B-35C9E5CE40A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B348380-851B-4EF8-B7EC-CF2F65DF1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1E852FF-6DEB-44E5-80FC-8C694BB6E6B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819E01-8718-46FC-A60F-D76EA731DBCC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DAE489C-E4C4-4744-89F7-789CFC2E324B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Text Box 42">
                <a:extLst>
                  <a:ext uri="{FF2B5EF4-FFF2-40B4-BE49-F238E27FC236}">
                    <a16:creationId xmlns:a16="http://schemas.microsoft.com/office/drawing/2014/main" id="{B9F0DD99-1EB8-4E03-82DA-F609220F9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0CD7679-5F0B-4A5E-83C9-F78ED7589F09}"/>
                  </a:ext>
                </a:extLst>
              </p:cNvPr>
              <p:cNvSpPr/>
              <p:nvPr/>
            </p:nvSpPr>
            <p:spPr>
              <a:xfrm>
                <a:off x="2574375" y="1424830"/>
                <a:ext cx="1961775" cy="758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ت </a:t>
                </a:r>
                <a:r>
                  <a:rPr lang="ar-SA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&gt;</a:t>
                </a:r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10</a:t>
                </a:r>
                <a:endParaRPr lang="en-US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0CD7679-5F0B-4A5E-83C9-F78ED7589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375" y="1424830"/>
                <a:ext cx="1961775" cy="758734"/>
              </a:xfrm>
              <a:prstGeom prst="rect">
                <a:avLst/>
              </a:prstGeom>
              <a:blipFill>
                <a:blip r:embed="rId2"/>
                <a:stretch>
                  <a:fillRect b="-31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C2345E6-A45E-455F-838B-203003592CC6}"/>
              </a:ext>
            </a:extLst>
          </p:cNvPr>
          <p:cNvGrpSpPr/>
          <p:nvPr/>
        </p:nvGrpSpPr>
        <p:grpSpPr>
          <a:xfrm>
            <a:off x="8150913" y="5304574"/>
            <a:ext cx="2181750" cy="802800"/>
            <a:chOff x="2994862" y="3073465"/>
            <a:chExt cx="2181750" cy="802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7B25E9-399C-4A9F-B495-AAF85C25A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4862" y="3073465"/>
              <a:ext cx="2181750" cy="28882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EA7845-2643-41EA-BC42-738F7FB0AEFE}"/>
                </a:ext>
              </a:extLst>
            </p:cNvPr>
            <p:cNvSpPr/>
            <p:nvPr/>
          </p:nvSpPr>
          <p:spPr>
            <a:xfrm>
              <a:off x="3847611" y="3291490"/>
              <a:ext cx="4852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-9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AFC052-6E51-4004-A277-9E5EB669A55C}"/>
                </a:ext>
              </a:extLst>
            </p:cNvPr>
            <p:cNvSpPr/>
            <p:nvPr/>
          </p:nvSpPr>
          <p:spPr>
            <a:xfrm>
              <a:off x="4241333" y="3286670"/>
              <a:ext cx="5042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-8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4E3116-86C8-41DF-AE44-4426961DC3ED}"/>
                </a:ext>
              </a:extLst>
            </p:cNvPr>
            <p:cNvSpPr/>
            <p:nvPr/>
          </p:nvSpPr>
          <p:spPr>
            <a:xfrm>
              <a:off x="3197883" y="3286670"/>
              <a:ext cx="6497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-10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4A5CF9F1-B2A5-40C7-8FA6-0D86586D1536}"/>
              </a:ext>
            </a:extLst>
          </p:cNvPr>
          <p:cNvSpPr/>
          <p:nvPr/>
        </p:nvSpPr>
        <p:spPr>
          <a:xfrm>
            <a:off x="9114279" y="5385044"/>
            <a:ext cx="127509" cy="127509"/>
          </a:xfrm>
          <a:prstGeom prst="ellipse">
            <a:avLst/>
          </a:prstGeom>
          <a:solidFill>
            <a:srgbClr val="7F00FF"/>
          </a:solidFill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50E080-A7E1-4692-B785-717ADC3A3DB7}"/>
              </a:ext>
            </a:extLst>
          </p:cNvPr>
          <p:cNvCxnSpPr>
            <a:cxnSpLocks/>
          </p:cNvCxnSpPr>
          <p:nvPr/>
        </p:nvCxnSpPr>
        <p:spPr>
          <a:xfrm flipH="1" flipV="1">
            <a:off x="8471343" y="5448798"/>
            <a:ext cx="661946" cy="0"/>
          </a:xfrm>
          <a:prstGeom prst="straightConnector1">
            <a:avLst/>
          </a:prstGeom>
          <a:ln w="57150">
            <a:solidFill>
              <a:srgbClr val="7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DFB10F-0401-4024-BC64-13A2A465CF1E}"/>
              </a:ext>
            </a:extLst>
          </p:cNvPr>
          <p:cNvGrpSpPr/>
          <p:nvPr/>
        </p:nvGrpSpPr>
        <p:grpSpPr>
          <a:xfrm>
            <a:off x="2403307" y="5304574"/>
            <a:ext cx="2181750" cy="802800"/>
            <a:chOff x="469101" y="3073465"/>
            <a:chExt cx="2181750" cy="8028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279125-DBA3-4EEB-9F30-002448FA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101" y="3073465"/>
              <a:ext cx="2181750" cy="288826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3D83F6-27CF-43D8-83B2-6EC684B9EF4B}"/>
                </a:ext>
              </a:extLst>
            </p:cNvPr>
            <p:cNvSpPr/>
            <p:nvPr/>
          </p:nvSpPr>
          <p:spPr>
            <a:xfrm>
              <a:off x="1175372" y="3291490"/>
              <a:ext cx="5513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9B9410-8473-4229-BFE8-FF344761D152}"/>
                </a:ext>
              </a:extLst>
            </p:cNvPr>
            <p:cNvSpPr/>
            <p:nvPr/>
          </p:nvSpPr>
          <p:spPr>
            <a:xfrm>
              <a:off x="1653375" y="3286670"/>
              <a:ext cx="5513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C0809A-0F25-4FEB-A691-5EA0AEDEB36F}"/>
                </a:ext>
              </a:extLst>
            </p:cNvPr>
            <p:cNvSpPr/>
            <p:nvPr/>
          </p:nvSpPr>
          <p:spPr>
            <a:xfrm>
              <a:off x="698621" y="3286670"/>
              <a:ext cx="5633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BCAEA9-16AA-4DC1-B054-6CB4E81DAD2D}"/>
              </a:ext>
            </a:extLst>
          </p:cNvPr>
          <p:cNvSpPr/>
          <p:nvPr/>
        </p:nvSpPr>
        <p:spPr>
          <a:xfrm>
            <a:off x="7042515" y="4390689"/>
            <a:ext cx="449826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 هي </a:t>
            </a:r>
            <a:r>
              <a: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}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 |</a:t>
            </a:r>
            <a:r>
              <a: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≤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-9 </a:t>
            </a:r>
            <a:r>
              <a: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{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F7AB7C-174B-40F4-AAE9-C35E535F64D6}"/>
              </a:ext>
            </a:extLst>
          </p:cNvPr>
          <p:cNvSpPr/>
          <p:nvPr/>
        </p:nvSpPr>
        <p:spPr>
          <a:xfrm>
            <a:off x="1220621" y="4390689"/>
            <a:ext cx="459623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 هي </a:t>
            </a:r>
            <a:r>
              <a: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}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 | ت </a:t>
            </a:r>
            <a:r>
              <a: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40 </a:t>
            </a:r>
            <a:r>
              <a: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{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9297B50-1777-411C-952B-BD397E766A2C}"/>
              </a:ext>
            </a:extLst>
          </p:cNvPr>
          <p:cNvSpPr/>
          <p:nvPr/>
        </p:nvSpPr>
        <p:spPr>
          <a:xfrm>
            <a:off x="3370230" y="5386766"/>
            <a:ext cx="127509" cy="12750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AB38A67-2057-464D-87D8-AF502DA445A3}"/>
              </a:ext>
            </a:extLst>
          </p:cNvPr>
          <p:cNvCxnSpPr>
            <a:cxnSpLocks/>
          </p:cNvCxnSpPr>
          <p:nvPr/>
        </p:nvCxnSpPr>
        <p:spPr>
          <a:xfrm flipV="1">
            <a:off x="3500609" y="5450520"/>
            <a:ext cx="80095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6B95AC-EE59-4805-B259-DBE09840CBBD}"/>
              </a:ext>
            </a:extLst>
          </p:cNvPr>
          <p:cNvCxnSpPr>
            <a:cxnSpLocks/>
          </p:cNvCxnSpPr>
          <p:nvPr/>
        </p:nvCxnSpPr>
        <p:spPr>
          <a:xfrm>
            <a:off x="6276643" y="1481032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6F157F7-07E2-4FBF-9E0F-632E65078CB3}"/>
              </a:ext>
            </a:extLst>
          </p:cNvPr>
          <p:cNvSpPr/>
          <p:nvPr/>
        </p:nvSpPr>
        <p:spPr>
          <a:xfrm>
            <a:off x="675269" y="535459"/>
            <a:ext cx="905135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للمتباينات الآتية، ثم مثّل الحل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83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6" grpId="0"/>
      <p:bldP spid="57" grpId="0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A512C3F-13C3-49F0-BD35-20B8C09F2389}"/>
              </a:ext>
            </a:extLst>
          </p:cNvPr>
          <p:cNvGrpSpPr/>
          <p:nvPr/>
        </p:nvGrpSpPr>
        <p:grpSpPr>
          <a:xfrm>
            <a:off x="2206360" y="5259771"/>
            <a:ext cx="3363668" cy="955287"/>
            <a:chOff x="370670" y="5002907"/>
            <a:chExt cx="2731962" cy="81375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565CA83-342C-421C-9BF6-CF20FA18A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670" y="5002907"/>
              <a:ext cx="2731962" cy="288826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9BF91AD-0402-414A-A8BE-6BCF8A883322}"/>
                </a:ext>
              </a:extLst>
            </p:cNvPr>
            <p:cNvSpPr/>
            <p:nvPr/>
          </p:nvSpPr>
          <p:spPr>
            <a:xfrm>
              <a:off x="1271044" y="5220932"/>
              <a:ext cx="6328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45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BAE77B-A805-4C1B-B576-451EB6CD121E}"/>
                </a:ext>
              </a:extLst>
            </p:cNvPr>
            <p:cNvSpPr/>
            <p:nvPr/>
          </p:nvSpPr>
          <p:spPr>
            <a:xfrm>
              <a:off x="1856073" y="5231884"/>
              <a:ext cx="5860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46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88569C5-F92B-490C-913C-7D758DD15FA9}"/>
                </a:ext>
              </a:extLst>
            </p:cNvPr>
            <p:cNvSpPr/>
            <p:nvPr/>
          </p:nvSpPr>
          <p:spPr>
            <a:xfrm>
              <a:off x="788020" y="5216112"/>
              <a:ext cx="5335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44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F3A69B-5C58-409A-9693-9D433E6EBAD3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ECF6300-B35D-41B4-8367-458B87E3D807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A507428-758F-4A94-9A0B-35C9E5CE40A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B348380-851B-4EF8-B7EC-CF2F65DF1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1E852FF-6DEB-44E5-80FC-8C694BB6E6B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819E01-8718-46FC-A60F-D76EA731DBCC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DAE489C-E4C4-4744-89F7-789CFC2E324B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Text Box 42">
                <a:extLst>
                  <a:ext uri="{FF2B5EF4-FFF2-40B4-BE49-F238E27FC236}">
                    <a16:creationId xmlns:a16="http://schemas.microsoft.com/office/drawing/2014/main" id="{B9F0DD99-1EB8-4E03-82DA-F609220F9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4D2FF-4193-4C16-8F50-13FD486F7A17}"/>
              </a:ext>
            </a:extLst>
          </p:cNvPr>
          <p:cNvSpPr/>
          <p:nvPr/>
        </p:nvSpPr>
        <p:spPr>
          <a:xfrm>
            <a:off x="1362162" y="535459"/>
            <a:ext cx="83644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حُلَّ  كلًا من المتباينات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06ADA0-3086-4F6B-AF0B-B997DCA2E465}"/>
              </a:ext>
            </a:extLst>
          </p:cNvPr>
          <p:cNvGrpSpPr/>
          <p:nvPr/>
        </p:nvGrpSpPr>
        <p:grpSpPr>
          <a:xfrm>
            <a:off x="7879693" y="5307906"/>
            <a:ext cx="2888983" cy="1097765"/>
            <a:chOff x="3122371" y="4967696"/>
            <a:chExt cx="2181750" cy="79798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63E85B0-66E8-4727-A962-994272567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2371" y="4967696"/>
              <a:ext cx="2181750" cy="2888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CE4D3E7-18E3-47CC-84A1-B374E7309AF9}"/>
                    </a:ext>
                  </a:extLst>
                </p:cNvPr>
                <p:cNvSpPr/>
                <p:nvPr/>
              </p:nvSpPr>
              <p:spPr>
                <a:xfrm>
                  <a:off x="3860820" y="5213714"/>
                  <a:ext cx="571927" cy="4567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ar-BH" sz="2000" i="1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ar-BH" sz="2000" i="1" dirty="0" smtClean="0">
                                    <a:latin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ar-BH" sz="2000" b="0" i="0" dirty="0" smtClean="0">
                                    <a:latin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ar-BH" sz="2000" b="0" i="0" dirty="0" smtClean="0">
                                    <a:latin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CE4D3E7-18E3-47CC-84A1-B374E7309A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820" y="5213714"/>
                  <a:ext cx="571927" cy="4567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B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BB9846-67CF-442C-B835-26702CD6B40A}"/>
                </a:ext>
              </a:extLst>
            </p:cNvPr>
            <p:cNvSpPr/>
            <p:nvPr/>
          </p:nvSpPr>
          <p:spPr>
            <a:xfrm>
              <a:off x="4340268" y="5180901"/>
              <a:ext cx="5315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1860D5C-F3C1-4BCE-A055-681485CB2750}"/>
                </a:ext>
              </a:extLst>
            </p:cNvPr>
            <p:cNvSpPr/>
            <p:nvPr/>
          </p:nvSpPr>
          <p:spPr>
            <a:xfrm>
              <a:off x="3579231" y="5180901"/>
              <a:ext cx="3577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8CD5423-3E47-4910-BF63-961DB5701330}"/>
              </a:ext>
            </a:extLst>
          </p:cNvPr>
          <p:cNvSpPr/>
          <p:nvPr/>
        </p:nvSpPr>
        <p:spPr>
          <a:xfrm>
            <a:off x="9199565" y="5458779"/>
            <a:ext cx="127509" cy="12750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786F448-46F6-4D56-8FC8-A96CCF9A5AA9}"/>
              </a:ext>
            </a:extLst>
          </p:cNvPr>
          <p:cNvCxnSpPr>
            <a:cxnSpLocks/>
          </p:cNvCxnSpPr>
          <p:nvPr/>
        </p:nvCxnSpPr>
        <p:spPr>
          <a:xfrm flipH="1" flipV="1">
            <a:off x="2793909" y="5428104"/>
            <a:ext cx="969156" cy="0"/>
          </a:xfrm>
          <a:prstGeom prst="straightConnector1">
            <a:avLst/>
          </a:prstGeom>
          <a:ln w="57150">
            <a:solidFill>
              <a:srgbClr val="7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118443E-81FA-4A75-BA6C-226783579840}"/>
              </a:ext>
            </a:extLst>
          </p:cNvPr>
          <p:cNvSpPr/>
          <p:nvPr/>
        </p:nvSpPr>
        <p:spPr>
          <a:xfrm>
            <a:off x="7977451" y="1490867"/>
            <a:ext cx="23046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8ص </a:t>
            </a:r>
            <a:r>
              <a:rPr lang="en-US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20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69A163A-B2F9-4C47-A9B5-8230C4FCE69D}"/>
                  </a:ext>
                </a:extLst>
              </p:cNvPr>
              <p:cNvSpPr/>
              <p:nvPr/>
            </p:nvSpPr>
            <p:spPr>
              <a:xfrm>
                <a:off x="2957245" y="1598229"/>
                <a:ext cx="196177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15 </a:t>
                </a:r>
                <a:r>
                  <a:rPr lang="ar-SA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≥</a:t>
                </a:r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2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28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م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US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69A163A-B2F9-4C47-A9B5-8230C4FCE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45" y="1598229"/>
                <a:ext cx="1961775" cy="646331"/>
              </a:xfrm>
              <a:prstGeom prst="rect">
                <a:avLst/>
              </a:prstGeom>
              <a:blipFill>
                <a:blip r:embed="rId4"/>
                <a:stretch>
                  <a:fillRect t="-11321" r="-9938" b="-377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9B78924-AF6E-4CB5-A649-830A1E5A254C}"/>
                  </a:ext>
                </a:extLst>
              </p:cNvPr>
              <p:cNvSpPr/>
              <p:nvPr/>
            </p:nvSpPr>
            <p:spPr>
              <a:xfrm>
                <a:off x="7508848" y="4408469"/>
                <a:ext cx="3529928" cy="67005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حل المتباينة هو  ص </a:t>
                </a:r>
                <a:r>
                  <a:rPr lang="en-US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&lt;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9B78924-AF6E-4CB5-A649-830A1E5A2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848" y="4408469"/>
                <a:ext cx="3529928" cy="670055"/>
              </a:xfrm>
              <a:prstGeom prst="rect">
                <a:avLst/>
              </a:prstGeom>
              <a:blipFill>
                <a:blip r:embed="rId5"/>
                <a:stretch>
                  <a:fillRect t="-13636" r="-5181" b="-3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6D86BC5F-FF2C-4DC3-81F0-78EFB2F425FD}"/>
              </a:ext>
            </a:extLst>
          </p:cNvPr>
          <p:cNvSpPr/>
          <p:nvPr/>
        </p:nvSpPr>
        <p:spPr>
          <a:xfrm>
            <a:off x="1777295" y="4413788"/>
            <a:ext cx="3696199" cy="6700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المتباينة هو  م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≤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45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45ACA7-2DC2-4F90-B506-2D5DA8F1C8BD}"/>
              </a:ext>
            </a:extLst>
          </p:cNvPr>
          <p:cNvSpPr/>
          <p:nvPr/>
        </p:nvSpPr>
        <p:spPr>
          <a:xfrm>
            <a:off x="3732256" y="5366592"/>
            <a:ext cx="127509" cy="127509"/>
          </a:xfrm>
          <a:prstGeom prst="ellipse">
            <a:avLst/>
          </a:prstGeom>
          <a:solidFill>
            <a:srgbClr val="7F00FF"/>
          </a:solidFill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472CA52-A9BD-4432-B641-51754F959C6D}"/>
              </a:ext>
            </a:extLst>
          </p:cNvPr>
          <p:cNvCxnSpPr>
            <a:cxnSpLocks/>
          </p:cNvCxnSpPr>
          <p:nvPr/>
        </p:nvCxnSpPr>
        <p:spPr>
          <a:xfrm flipV="1">
            <a:off x="9308083" y="5520553"/>
            <a:ext cx="969156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1F2780-0C9A-4AEF-B863-C0B18557C229}"/>
              </a:ext>
            </a:extLst>
          </p:cNvPr>
          <p:cNvCxnSpPr>
            <a:cxnSpLocks/>
          </p:cNvCxnSpPr>
          <p:nvPr/>
        </p:nvCxnSpPr>
        <p:spPr>
          <a:xfrm>
            <a:off x="6276643" y="1481032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  <p:bldP spid="70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ECAB8D6-AABA-4773-9406-657EEBE9AE96}"/>
              </a:ext>
            </a:extLst>
          </p:cNvPr>
          <p:cNvGrpSpPr/>
          <p:nvPr/>
        </p:nvGrpSpPr>
        <p:grpSpPr>
          <a:xfrm>
            <a:off x="6923617" y="2053645"/>
            <a:ext cx="3644396" cy="922475"/>
            <a:chOff x="7823822" y="2035711"/>
            <a:chExt cx="3644396" cy="92247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709ACD-7AF6-4F67-98C0-8030D188795B}"/>
                </a:ext>
              </a:extLst>
            </p:cNvPr>
            <p:cNvSpPr/>
            <p:nvPr/>
          </p:nvSpPr>
          <p:spPr>
            <a:xfrm>
              <a:off x="7823822" y="2122454"/>
              <a:ext cx="364439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س   </a:t>
              </a:r>
              <a:r>
                <a: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&gt;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21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3FA19B3-0A92-4E41-AED9-97B9E4965C62}"/>
                </a:ext>
              </a:extLst>
            </p:cNvPr>
            <p:cNvGrpSpPr/>
            <p:nvPr/>
          </p:nvGrpSpPr>
          <p:grpSpPr>
            <a:xfrm>
              <a:off x="9946296" y="2035711"/>
              <a:ext cx="755680" cy="922475"/>
              <a:chOff x="7210931" y="1127188"/>
              <a:chExt cx="755680" cy="92247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009A9B-FE04-431B-9F07-2C2833A6A0DF}"/>
                  </a:ext>
                </a:extLst>
              </p:cNvPr>
              <p:cNvSpPr/>
              <p:nvPr/>
            </p:nvSpPr>
            <p:spPr>
              <a:xfrm>
                <a:off x="7280240" y="1464888"/>
                <a:ext cx="468917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89D2EC-A8A0-419B-A435-A67917FF1115}"/>
                  </a:ext>
                </a:extLst>
              </p:cNvPr>
              <p:cNvSpPr/>
              <p:nvPr/>
            </p:nvSpPr>
            <p:spPr>
              <a:xfrm>
                <a:off x="7210931" y="1127188"/>
                <a:ext cx="729353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3200" u="sng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3A70A3-076E-4803-ADB1-A888308F00F8}"/>
                  </a:ext>
                </a:extLst>
              </p:cNvPr>
              <p:cNvSpPr/>
              <p:nvPr/>
            </p:nvSpPr>
            <p:spPr>
              <a:xfrm>
                <a:off x="7497694" y="1284752"/>
                <a:ext cx="46891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E3B876A-B868-47B7-A6DB-34E219821C22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9DF11E-03E9-41C6-91E0-A82B21C7F9FD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960D6C8-E476-45CD-A518-DAB0CB7374F6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7BBBE1B-1D7E-4F87-9E0A-E5AA492CB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CEE02F6-22F5-4038-A23B-A736DBD7FA26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45FBF18A-E57C-4FC7-A3F7-C6BDA0F8574D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60B0F6-2EDB-43FB-AA82-9B3A6DE0FCCB}"/>
              </a:ext>
            </a:extLst>
          </p:cNvPr>
          <p:cNvGrpSpPr/>
          <p:nvPr/>
        </p:nvGrpSpPr>
        <p:grpSpPr>
          <a:xfrm>
            <a:off x="6328260" y="5407039"/>
            <a:ext cx="4812472" cy="861234"/>
            <a:chOff x="1682201" y="3025664"/>
            <a:chExt cx="4812472" cy="8612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359D05-266A-439A-9723-83DFB81A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201" y="3025664"/>
              <a:ext cx="4812472" cy="38442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4723F-826F-4902-A0D0-620B29655B39}"/>
                </a:ext>
              </a:extLst>
            </p:cNvPr>
            <p:cNvSpPr/>
            <p:nvPr/>
          </p:nvSpPr>
          <p:spPr>
            <a:xfrm>
              <a:off x="3527599" y="3302123"/>
              <a:ext cx="646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49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DD8A3D-6409-4FCE-83BB-EC88E8728AF2}"/>
                </a:ext>
              </a:extLst>
            </p:cNvPr>
            <p:cNvSpPr/>
            <p:nvPr/>
          </p:nvSpPr>
          <p:spPr>
            <a:xfrm>
              <a:off x="4513436" y="3297303"/>
              <a:ext cx="631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3D433A-12AA-427F-825D-48E152D1F7D5}"/>
                </a:ext>
              </a:extLst>
            </p:cNvPr>
            <p:cNvSpPr/>
            <p:nvPr/>
          </p:nvSpPr>
          <p:spPr>
            <a:xfrm>
              <a:off x="2648863" y="3297303"/>
              <a:ext cx="7055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48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A86AC-882A-4F3A-8C0B-D57C7B1440F6}"/>
              </a:ext>
            </a:extLst>
          </p:cNvPr>
          <p:cNvSpPr/>
          <p:nvPr/>
        </p:nvSpPr>
        <p:spPr>
          <a:xfrm>
            <a:off x="7813466" y="2983635"/>
            <a:ext cx="15504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س </a:t>
            </a:r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49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0465BB-0EBE-406A-ADD5-E5F57D5CAC46}"/>
              </a:ext>
            </a:extLst>
          </p:cNvPr>
          <p:cNvCxnSpPr>
            <a:cxnSpLocks/>
          </p:cNvCxnSpPr>
          <p:nvPr/>
        </p:nvCxnSpPr>
        <p:spPr>
          <a:xfrm flipH="1">
            <a:off x="9905476" y="2575185"/>
            <a:ext cx="340711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BDFE2E5-947E-4541-B517-E4E70F9DB1A2}"/>
              </a:ext>
            </a:extLst>
          </p:cNvPr>
          <p:cNvSpPr/>
          <p:nvPr/>
        </p:nvSpPr>
        <p:spPr>
          <a:xfrm>
            <a:off x="8519379" y="5504693"/>
            <a:ext cx="186686" cy="18668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392AC8-7373-478D-A716-3C2CD5819FBA}"/>
              </a:ext>
            </a:extLst>
          </p:cNvPr>
          <p:cNvCxnSpPr>
            <a:cxnSpLocks/>
          </p:cNvCxnSpPr>
          <p:nvPr/>
        </p:nvCxnSpPr>
        <p:spPr>
          <a:xfrm flipH="1" flipV="1">
            <a:off x="6986643" y="5594474"/>
            <a:ext cx="156083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B5D6AE-21C0-42B8-8CA5-7706F489D6C9}"/>
              </a:ext>
            </a:extLst>
          </p:cNvPr>
          <p:cNvGrpSpPr/>
          <p:nvPr/>
        </p:nvGrpSpPr>
        <p:grpSpPr>
          <a:xfrm>
            <a:off x="7822436" y="1245633"/>
            <a:ext cx="1787413" cy="911842"/>
            <a:chOff x="6916700" y="828015"/>
            <a:chExt cx="1787413" cy="9118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A48A59-54D2-4B0F-AC2B-BCB105C1F32D}"/>
                </a:ext>
              </a:extLst>
            </p:cNvPr>
            <p:cNvSpPr/>
            <p:nvPr/>
          </p:nvSpPr>
          <p:spPr>
            <a:xfrm>
              <a:off x="6916700" y="931583"/>
              <a:ext cx="131849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 </a:t>
              </a:r>
              <a:r>
                <a: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&gt;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21 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1F221E2-0647-4D62-BD80-637582872415}"/>
                </a:ext>
              </a:extLst>
            </p:cNvPr>
            <p:cNvGrpSpPr/>
            <p:nvPr/>
          </p:nvGrpSpPr>
          <p:grpSpPr>
            <a:xfrm>
              <a:off x="7948433" y="828015"/>
              <a:ext cx="755680" cy="911842"/>
              <a:chOff x="7210931" y="1127188"/>
              <a:chExt cx="755680" cy="91184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0AA9130-EAE8-4129-9BCE-63BA107D0BC0}"/>
                  </a:ext>
                </a:extLst>
              </p:cNvPr>
              <p:cNvSpPr/>
              <p:nvPr/>
            </p:nvSpPr>
            <p:spPr>
              <a:xfrm>
                <a:off x="7280240" y="1454255"/>
                <a:ext cx="468917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9B83C37-A4CA-4AA6-BB60-5CD448A7255F}"/>
                  </a:ext>
                </a:extLst>
              </p:cNvPr>
              <p:cNvSpPr/>
              <p:nvPr/>
            </p:nvSpPr>
            <p:spPr>
              <a:xfrm>
                <a:off x="7210931" y="1127188"/>
                <a:ext cx="729353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3200" u="sng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5804A65-4548-4A4B-BFF4-86F074E2DD13}"/>
                  </a:ext>
                </a:extLst>
              </p:cNvPr>
              <p:cNvSpPr/>
              <p:nvPr/>
            </p:nvSpPr>
            <p:spPr>
              <a:xfrm>
                <a:off x="7497694" y="1284752"/>
                <a:ext cx="46891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C7EB3D-7855-4971-AEE7-2B0C120A058D}"/>
              </a:ext>
            </a:extLst>
          </p:cNvPr>
          <p:cNvGrpSpPr/>
          <p:nvPr/>
        </p:nvGrpSpPr>
        <p:grpSpPr>
          <a:xfrm>
            <a:off x="9386616" y="2019858"/>
            <a:ext cx="1094030" cy="1058462"/>
            <a:chOff x="6872581" y="1127188"/>
            <a:chExt cx="1094030" cy="10584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4B1448-47C1-444A-B9B3-4C35806CE156}"/>
                </a:ext>
              </a:extLst>
            </p:cNvPr>
            <p:cNvSpPr/>
            <p:nvPr/>
          </p:nvSpPr>
          <p:spPr>
            <a:xfrm>
              <a:off x="7312139" y="1539319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7B3D7B-DBE8-46CB-91F2-839FF05C676E}"/>
                </a:ext>
              </a:extLst>
            </p:cNvPr>
            <p:cNvSpPr/>
            <p:nvPr/>
          </p:nvSpPr>
          <p:spPr>
            <a:xfrm>
              <a:off x="7210931" y="1127188"/>
              <a:ext cx="729353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BDDBD6-B689-4AA0-9AFE-A24B64E53856}"/>
                </a:ext>
              </a:extLst>
            </p:cNvPr>
            <p:cNvSpPr/>
            <p:nvPr/>
          </p:nvSpPr>
          <p:spPr>
            <a:xfrm>
              <a:off x="7497694" y="1284752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EC1A94C-86CB-4E84-BFBE-25BDA3037C5C}"/>
                </a:ext>
              </a:extLst>
            </p:cNvPr>
            <p:cNvSpPr/>
            <p:nvPr/>
          </p:nvSpPr>
          <p:spPr>
            <a:xfrm>
              <a:off x="6872581" y="1298391"/>
              <a:ext cx="729353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4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</a:t>
              </a:r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ECDF39-4AFF-4A92-AE7E-133D33D7CA4E}"/>
              </a:ext>
            </a:extLst>
          </p:cNvPr>
          <p:cNvGrpSpPr/>
          <p:nvPr/>
        </p:nvGrpSpPr>
        <p:grpSpPr>
          <a:xfrm>
            <a:off x="7144606" y="1910427"/>
            <a:ext cx="835585" cy="922475"/>
            <a:chOff x="7210931" y="1127188"/>
            <a:chExt cx="835585" cy="92247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1F170D-9673-4121-84D1-7F739169607D}"/>
                </a:ext>
              </a:extLst>
            </p:cNvPr>
            <p:cNvSpPr/>
            <p:nvPr/>
          </p:nvSpPr>
          <p:spPr>
            <a:xfrm>
              <a:off x="7290873" y="1464888"/>
              <a:ext cx="46891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D25DBB-0496-47A6-80E5-E08B9543D3B9}"/>
                </a:ext>
              </a:extLst>
            </p:cNvPr>
            <p:cNvSpPr/>
            <p:nvPr/>
          </p:nvSpPr>
          <p:spPr>
            <a:xfrm>
              <a:off x="7210931" y="1127188"/>
              <a:ext cx="72935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200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4A5C840-4C45-4593-8BD8-7CF18178CE95}"/>
                </a:ext>
              </a:extLst>
            </p:cNvPr>
            <p:cNvSpPr/>
            <p:nvPr/>
          </p:nvSpPr>
          <p:spPr>
            <a:xfrm>
              <a:off x="7497694" y="1284752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A9427A-A237-4089-AEAB-B2CA58841534}"/>
                </a:ext>
              </a:extLst>
            </p:cNvPr>
            <p:cNvSpPr/>
            <p:nvPr/>
          </p:nvSpPr>
          <p:spPr>
            <a:xfrm>
              <a:off x="7577599" y="1296332"/>
              <a:ext cx="468917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4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</a:t>
              </a:r>
              <a:endParaRPr 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F947FE-99D0-4456-8CF6-6D0CDA1422CD}"/>
              </a:ext>
            </a:extLst>
          </p:cNvPr>
          <p:cNvCxnSpPr>
            <a:cxnSpLocks/>
          </p:cNvCxnSpPr>
          <p:nvPr/>
        </p:nvCxnSpPr>
        <p:spPr>
          <a:xfrm flipH="1">
            <a:off x="9261326" y="2201119"/>
            <a:ext cx="340711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B36E15B-C01A-4948-AEB1-E44E0F7F333F}"/>
              </a:ext>
            </a:extLst>
          </p:cNvPr>
          <p:cNvCxnSpPr>
            <a:cxnSpLocks/>
          </p:cNvCxnSpPr>
          <p:nvPr/>
        </p:nvCxnSpPr>
        <p:spPr>
          <a:xfrm flipH="1">
            <a:off x="9956799" y="2170992"/>
            <a:ext cx="340711" cy="2328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EEB460-81D8-417E-A627-565AC725011B}"/>
              </a:ext>
            </a:extLst>
          </p:cNvPr>
          <p:cNvCxnSpPr>
            <a:cxnSpLocks/>
          </p:cNvCxnSpPr>
          <p:nvPr/>
        </p:nvCxnSpPr>
        <p:spPr>
          <a:xfrm flipH="1">
            <a:off x="9240452" y="2504224"/>
            <a:ext cx="340711" cy="2328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3310DF-F5ED-4388-92B8-F1A6482CE6F0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732B6A7-ED7C-471B-BF77-94A08A046DA3}"/>
                  </a:ext>
                </a:extLst>
              </p:cNvPr>
              <p:cNvSpPr/>
              <p:nvPr/>
            </p:nvSpPr>
            <p:spPr>
              <a:xfrm>
                <a:off x="411565" y="1386443"/>
                <a:ext cx="533717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بضرب كلا الطرفين بمقلوب العدد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solidFill>
                      <a:srgbClr val="FF0000"/>
                    </a:solidFill>
                  </a:rPr>
                  <a:t>  </a:t>
                </a:r>
                <a:r>
                  <a:rPr lang="ar-BH" sz="32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وهو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2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solidFill>
                    <a:srgbClr val="0071B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732B6A7-ED7C-471B-BF77-94A08A046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65" y="1386443"/>
                <a:ext cx="5337174" cy="646331"/>
              </a:xfrm>
              <a:prstGeom prst="rect">
                <a:avLst/>
              </a:prstGeom>
              <a:blipFill>
                <a:blip r:embed="rId3"/>
                <a:stretch>
                  <a:fillRect t="-22642" r="-2857" b="-330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21EEA4E-2BCD-42C9-AF82-9387E86455C0}"/>
              </a:ext>
            </a:extLst>
          </p:cNvPr>
          <p:cNvSpPr/>
          <p:nvPr/>
        </p:nvSpPr>
        <p:spPr>
          <a:xfrm>
            <a:off x="3395535" y="2080648"/>
            <a:ext cx="21557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5A4BBD-953B-412F-8C3B-1E9709C37F07}"/>
              </a:ext>
            </a:extLst>
          </p:cNvPr>
          <p:cNvSpPr/>
          <p:nvPr/>
        </p:nvSpPr>
        <p:spPr>
          <a:xfrm>
            <a:off x="300627" y="2830311"/>
            <a:ext cx="533717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لتمثّيل الحل على خط الأعداد، نرسم خط أعداد يتضمن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49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816B98C-6864-40EE-9A70-33B6B78E901C}"/>
              </a:ext>
            </a:extLst>
          </p:cNvPr>
          <p:cNvSpPr/>
          <p:nvPr/>
        </p:nvSpPr>
        <p:spPr>
          <a:xfrm>
            <a:off x="1108900" y="4141731"/>
            <a:ext cx="45574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دائرة على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49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54A61C-9113-49DE-A84F-7C0C5F329D39}"/>
              </a:ext>
            </a:extLst>
          </p:cNvPr>
          <p:cNvSpPr/>
          <p:nvPr/>
        </p:nvSpPr>
        <p:spPr>
          <a:xfrm>
            <a:off x="544010" y="4899152"/>
            <a:ext cx="513501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سهم على خط الأعداد ليدل على الأعداد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الأصغر من 49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4E1C6C-1BFF-4A80-97CA-3565E2EAFBAE}"/>
              </a:ext>
            </a:extLst>
          </p:cNvPr>
          <p:cNvSpPr/>
          <p:nvPr/>
        </p:nvSpPr>
        <p:spPr>
          <a:xfrm>
            <a:off x="6413198" y="3887847"/>
            <a:ext cx="47611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 هي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}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|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{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1A89C6-BDAD-49BA-A0B6-6409F2E7EE6A}"/>
              </a:ext>
            </a:extLst>
          </p:cNvPr>
          <p:cNvSpPr/>
          <p:nvPr/>
        </p:nvSpPr>
        <p:spPr>
          <a:xfrm>
            <a:off x="7907375" y="2944215"/>
            <a:ext cx="7911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49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2B18475-D990-45BA-BAEB-71228BB54CF1}"/>
              </a:ext>
            </a:extLst>
          </p:cNvPr>
          <p:cNvSpPr/>
          <p:nvPr/>
        </p:nvSpPr>
        <p:spPr>
          <a:xfrm>
            <a:off x="8286725" y="2989360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3E084C-3483-4732-8B12-FF504CB19B85}"/>
              </a:ext>
            </a:extLst>
          </p:cNvPr>
          <p:cNvSpPr/>
          <p:nvPr/>
        </p:nvSpPr>
        <p:spPr>
          <a:xfrm>
            <a:off x="8518037" y="2951518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3BA608B-D984-4992-93A2-B477CB98E306}"/>
              </a:ext>
            </a:extLst>
          </p:cNvPr>
          <p:cNvSpPr/>
          <p:nvPr/>
        </p:nvSpPr>
        <p:spPr>
          <a:xfrm>
            <a:off x="7022393" y="2018806"/>
            <a:ext cx="1318496" cy="882573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D7B12DB-E0BE-451B-B8DE-25BAD2481735}"/>
              </a:ext>
            </a:extLst>
          </p:cNvPr>
          <p:cNvCxnSpPr>
            <a:cxnSpLocks/>
          </p:cNvCxnSpPr>
          <p:nvPr/>
        </p:nvCxnSpPr>
        <p:spPr>
          <a:xfrm flipH="1">
            <a:off x="7920542" y="2249376"/>
            <a:ext cx="340711" cy="23282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6F757C0-8E20-40B5-9649-42C0F6FA8B3C}"/>
              </a:ext>
            </a:extLst>
          </p:cNvPr>
          <p:cNvCxnSpPr>
            <a:cxnSpLocks/>
          </p:cNvCxnSpPr>
          <p:nvPr/>
        </p:nvCxnSpPr>
        <p:spPr>
          <a:xfrm flipH="1">
            <a:off x="7313969" y="2376742"/>
            <a:ext cx="340711" cy="23282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70342FF8-7844-4DFC-A89C-181D9271C6D5}"/>
              </a:ext>
            </a:extLst>
          </p:cNvPr>
          <p:cNvSpPr/>
          <p:nvPr/>
        </p:nvSpPr>
        <p:spPr>
          <a:xfrm>
            <a:off x="7854757" y="1936287"/>
            <a:ext cx="40143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D6009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2400" dirty="0">
              <a:solidFill>
                <a:srgbClr val="D6009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40B0AE1-8CED-4CB2-8A8B-3FFD2ABC346D}"/>
              </a:ext>
            </a:extLst>
          </p:cNvPr>
          <p:cNvSpPr/>
          <p:nvPr/>
        </p:nvSpPr>
        <p:spPr>
          <a:xfrm>
            <a:off x="7142215" y="2499620"/>
            <a:ext cx="40143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D6009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400" dirty="0">
              <a:solidFill>
                <a:srgbClr val="D6009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697D39-F34F-4637-B7C2-6C56A4A96055}"/>
              </a:ext>
            </a:extLst>
          </p:cNvPr>
          <p:cNvSpPr/>
          <p:nvPr/>
        </p:nvSpPr>
        <p:spPr>
          <a:xfrm>
            <a:off x="914401" y="535459"/>
            <a:ext cx="88122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للمتباينة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600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09271 0.1217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7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ECAB8D6-AABA-4773-9406-657EEBE9AE96}"/>
              </a:ext>
            </a:extLst>
          </p:cNvPr>
          <p:cNvGrpSpPr/>
          <p:nvPr/>
        </p:nvGrpSpPr>
        <p:grpSpPr>
          <a:xfrm>
            <a:off x="6923617" y="2053645"/>
            <a:ext cx="3644396" cy="890576"/>
            <a:chOff x="7823822" y="2035711"/>
            <a:chExt cx="3644396" cy="8905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709ACD-7AF6-4F67-98C0-8030D188795B}"/>
                </a:ext>
              </a:extLst>
            </p:cNvPr>
            <p:cNvSpPr/>
            <p:nvPr/>
          </p:nvSpPr>
          <p:spPr>
            <a:xfrm>
              <a:off x="7823822" y="2122454"/>
              <a:ext cx="364439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ت   </a:t>
              </a:r>
              <a:r>
                <a: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&lt;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5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3FA19B3-0A92-4E41-AED9-97B9E4965C62}"/>
                </a:ext>
              </a:extLst>
            </p:cNvPr>
            <p:cNvGrpSpPr/>
            <p:nvPr/>
          </p:nvGrpSpPr>
          <p:grpSpPr>
            <a:xfrm>
              <a:off x="9946296" y="2035711"/>
              <a:ext cx="755680" cy="890576"/>
              <a:chOff x="7210931" y="1127188"/>
              <a:chExt cx="755680" cy="89057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009A9B-FE04-431B-9F07-2C2833A6A0DF}"/>
                  </a:ext>
                </a:extLst>
              </p:cNvPr>
              <p:cNvSpPr/>
              <p:nvPr/>
            </p:nvSpPr>
            <p:spPr>
              <a:xfrm>
                <a:off x="7280240" y="1432989"/>
                <a:ext cx="468917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89D2EC-A8A0-419B-A435-A67917FF1115}"/>
                  </a:ext>
                </a:extLst>
              </p:cNvPr>
              <p:cNvSpPr/>
              <p:nvPr/>
            </p:nvSpPr>
            <p:spPr>
              <a:xfrm>
                <a:off x="7210931" y="1127188"/>
                <a:ext cx="729353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3200" u="sng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3A70A3-076E-4803-ADB1-A888308F00F8}"/>
                  </a:ext>
                </a:extLst>
              </p:cNvPr>
              <p:cNvSpPr/>
              <p:nvPr/>
            </p:nvSpPr>
            <p:spPr>
              <a:xfrm>
                <a:off x="7497694" y="1284752"/>
                <a:ext cx="46891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E3B876A-B868-47B7-A6DB-34E219821C22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9DF11E-03E9-41C6-91E0-A82B21C7F9FD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960D6C8-E476-45CD-A518-DAB0CB7374F6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7BBBE1B-1D7E-4F87-9E0A-E5AA492CB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CEE02F6-22F5-4038-A23B-A736DBD7FA26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45FBF18A-E57C-4FC7-A3F7-C6BDA0F8574D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60B0F6-2EDB-43FB-AA82-9B3A6DE0FCCB}"/>
              </a:ext>
            </a:extLst>
          </p:cNvPr>
          <p:cNvGrpSpPr/>
          <p:nvPr/>
        </p:nvGrpSpPr>
        <p:grpSpPr>
          <a:xfrm>
            <a:off x="6639855" y="5204689"/>
            <a:ext cx="4812472" cy="911971"/>
            <a:chOff x="1682201" y="3025664"/>
            <a:chExt cx="4812472" cy="9119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359D05-266A-439A-9723-83DFB81A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201" y="3025664"/>
              <a:ext cx="4812472" cy="3844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5A4723F-826F-4902-A0D0-620B29655B39}"/>
                    </a:ext>
                  </a:extLst>
                </p:cNvPr>
                <p:cNvSpPr/>
                <p:nvPr/>
              </p:nvSpPr>
              <p:spPr>
                <a:xfrm>
                  <a:off x="3621668" y="3388621"/>
                  <a:ext cx="646464" cy="5400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ar-BH" sz="2400" i="1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ar-BH" sz="2400" i="1" dirty="0" smtClean="0">
                                    <a:latin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ar-BH" sz="2400" b="0" i="0" dirty="0" smtClean="0">
                                    <a:latin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  <m:t>40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ar-BH" sz="2400" b="0" i="0" dirty="0" smtClean="0">
                                    <a:latin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5A4723F-826F-4902-A0D0-620B29655B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668" y="3388621"/>
                  <a:ext cx="646464" cy="5400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B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DD8A3D-6409-4FCE-83BB-EC88E8728AF2}"/>
                </a:ext>
              </a:extLst>
            </p:cNvPr>
            <p:cNvSpPr/>
            <p:nvPr/>
          </p:nvSpPr>
          <p:spPr>
            <a:xfrm>
              <a:off x="4513436" y="3297303"/>
              <a:ext cx="631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14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3D433A-12AA-427F-825D-48E152D1F7D5}"/>
                </a:ext>
              </a:extLst>
            </p:cNvPr>
            <p:cNvSpPr/>
            <p:nvPr/>
          </p:nvSpPr>
          <p:spPr>
            <a:xfrm>
              <a:off x="2670774" y="3352860"/>
              <a:ext cx="7055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12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DA86AC-882A-4F3A-8C0B-D57C7B1440F6}"/>
                  </a:ext>
                </a:extLst>
              </p:cNvPr>
              <p:cNvSpPr/>
              <p:nvPr/>
            </p:nvSpPr>
            <p:spPr>
              <a:xfrm>
                <a:off x="7760702" y="2963545"/>
                <a:ext cx="1550488" cy="67005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ت </a:t>
                </a:r>
                <a:r>
                  <a:rPr lang="en-US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&lt;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DA86AC-882A-4F3A-8C0B-D57C7B144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02" y="2963545"/>
                <a:ext cx="1550488" cy="670055"/>
              </a:xfrm>
              <a:prstGeom prst="rect">
                <a:avLst/>
              </a:prstGeom>
              <a:blipFill>
                <a:blip r:embed="rId4"/>
                <a:stretch>
                  <a:fillRect t="-11818" r="-12205" b="-3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0465BB-0EBE-406A-ADD5-E5F57D5CAC46}"/>
              </a:ext>
            </a:extLst>
          </p:cNvPr>
          <p:cNvCxnSpPr>
            <a:cxnSpLocks/>
          </p:cNvCxnSpPr>
          <p:nvPr/>
        </p:nvCxnSpPr>
        <p:spPr>
          <a:xfrm flipH="1">
            <a:off x="10001709" y="2541079"/>
            <a:ext cx="340711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BDFE2E5-947E-4541-B517-E4E70F9DB1A2}"/>
              </a:ext>
            </a:extLst>
          </p:cNvPr>
          <p:cNvSpPr/>
          <p:nvPr/>
        </p:nvSpPr>
        <p:spPr>
          <a:xfrm>
            <a:off x="8830974" y="5302343"/>
            <a:ext cx="186686" cy="18668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392AC8-7373-478D-A716-3C2CD5819FBA}"/>
              </a:ext>
            </a:extLst>
          </p:cNvPr>
          <p:cNvCxnSpPr>
            <a:cxnSpLocks/>
          </p:cNvCxnSpPr>
          <p:nvPr/>
        </p:nvCxnSpPr>
        <p:spPr>
          <a:xfrm flipV="1">
            <a:off x="9022104" y="5392124"/>
            <a:ext cx="156083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B5D6AE-21C0-42B8-8CA5-7706F489D6C9}"/>
              </a:ext>
            </a:extLst>
          </p:cNvPr>
          <p:cNvGrpSpPr/>
          <p:nvPr/>
        </p:nvGrpSpPr>
        <p:grpSpPr>
          <a:xfrm>
            <a:off x="7822436" y="1256266"/>
            <a:ext cx="1787413" cy="911842"/>
            <a:chOff x="6916700" y="838648"/>
            <a:chExt cx="1787413" cy="9118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A48A59-54D2-4B0F-AC2B-BCB105C1F32D}"/>
                </a:ext>
              </a:extLst>
            </p:cNvPr>
            <p:cNvSpPr/>
            <p:nvPr/>
          </p:nvSpPr>
          <p:spPr>
            <a:xfrm>
              <a:off x="6916700" y="931583"/>
              <a:ext cx="131849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&lt;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5 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1F221E2-0647-4D62-BD80-637582872415}"/>
                </a:ext>
              </a:extLst>
            </p:cNvPr>
            <p:cNvGrpSpPr/>
            <p:nvPr/>
          </p:nvGrpSpPr>
          <p:grpSpPr>
            <a:xfrm>
              <a:off x="7948433" y="838648"/>
              <a:ext cx="755680" cy="911842"/>
              <a:chOff x="7210931" y="1137821"/>
              <a:chExt cx="755680" cy="91184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0AA9130-EAE8-4129-9BCE-63BA107D0BC0}"/>
                  </a:ext>
                </a:extLst>
              </p:cNvPr>
              <p:cNvSpPr/>
              <p:nvPr/>
            </p:nvSpPr>
            <p:spPr>
              <a:xfrm>
                <a:off x="7280240" y="1464888"/>
                <a:ext cx="468917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9B83C37-A4CA-4AA6-BB60-5CD448A7255F}"/>
                  </a:ext>
                </a:extLst>
              </p:cNvPr>
              <p:cNvSpPr/>
              <p:nvPr/>
            </p:nvSpPr>
            <p:spPr>
              <a:xfrm>
                <a:off x="7210931" y="1137821"/>
                <a:ext cx="729353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3200" u="sng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5804A65-4548-4A4B-BFF4-86F074E2DD13}"/>
                  </a:ext>
                </a:extLst>
              </p:cNvPr>
              <p:cNvSpPr/>
              <p:nvPr/>
            </p:nvSpPr>
            <p:spPr>
              <a:xfrm>
                <a:off x="7497694" y="1284752"/>
                <a:ext cx="46891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C7EB3D-7855-4971-AEE7-2B0C120A058D}"/>
              </a:ext>
            </a:extLst>
          </p:cNvPr>
          <p:cNvGrpSpPr/>
          <p:nvPr/>
        </p:nvGrpSpPr>
        <p:grpSpPr>
          <a:xfrm>
            <a:off x="9456180" y="2033244"/>
            <a:ext cx="1055174" cy="1058462"/>
            <a:chOff x="6885110" y="1127188"/>
            <a:chExt cx="1055174" cy="10584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4B1448-47C1-444A-B9B3-4C35806CE156}"/>
                </a:ext>
              </a:extLst>
            </p:cNvPr>
            <p:cNvSpPr/>
            <p:nvPr/>
          </p:nvSpPr>
          <p:spPr>
            <a:xfrm>
              <a:off x="7312139" y="1539319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7B3D7B-DBE8-46CB-91F2-839FF05C676E}"/>
                </a:ext>
              </a:extLst>
            </p:cNvPr>
            <p:cNvSpPr/>
            <p:nvPr/>
          </p:nvSpPr>
          <p:spPr>
            <a:xfrm>
              <a:off x="7210931" y="1127188"/>
              <a:ext cx="729353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39774E2-6681-40C0-99D1-C0A9A3CC5B3A}"/>
                </a:ext>
              </a:extLst>
            </p:cNvPr>
            <p:cNvSpPr/>
            <p:nvPr/>
          </p:nvSpPr>
          <p:spPr>
            <a:xfrm>
              <a:off x="6885110" y="1294700"/>
              <a:ext cx="468917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4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</a:t>
              </a:r>
              <a:endParaRPr 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ECDF39-4AFF-4A92-AE7E-133D33D7CA4E}"/>
              </a:ext>
            </a:extLst>
          </p:cNvPr>
          <p:cNvGrpSpPr/>
          <p:nvPr/>
        </p:nvGrpSpPr>
        <p:grpSpPr>
          <a:xfrm>
            <a:off x="7381103" y="2100081"/>
            <a:ext cx="879006" cy="911842"/>
            <a:chOff x="7210931" y="1127188"/>
            <a:chExt cx="879006" cy="91184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1F170D-9673-4121-84D1-7F739169607D}"/>
                </a:ext>
              </a:extLst>
            </p:cNvPr>
            <p:cNvSpPr/>
            <p:nvPr/>
          </p:nvSpPr>
          <p:spPr>
            <a:xfrm>
              <a:off x="7269607" y="1454255"/>
              <a:ext cx="46891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D25DBB-0496-47A6-80E5-E08B9543D3B9}"/>
                </a:ext>
              </a:extLst>
            </p:cNvPr>
            <p:cNvSpPr/>
            <p:nvPr/>
          </p:nvSpPr>
          <p:spPr>
            <a:xfrm>
              <a:off x="7210931" y="1127188"/>
              <a:ext cx="72935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200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4A5C840-4C45-4593-8BD8-7CF18178CE95}"/>
                </a:ext>
              </a:extLst>
            </p:cNvPr>
            <p:cNvSpPr/>
            <p:nvPr/>
          </p:nvSpPr>
          <p:spPr>
            <a:xfrm>
              <a:off x="7497694" y="1284752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6D77F9-B039-484A-BDAC-2A9123EE4097}"/>
                </a:ext>
              </a:extLst>
            </p:cNvPr>
            <p:cNvSpPr/>
            <p:nvPr/>
          </p:nvSpPr>
          <p:spPr>
            <a:xfrm>
              <a:off x="7621020" y="1207979"/>
              <a:ext cx="468917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4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</a:t>
              </a:r>
              <a:endParaRPr 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F947FE-99D0-4456-8CF6-6D0CDA1422CD}"/>
              </a:ext>
            </a:extLst>
          </p:cNvPr>
          <p:cNvCxnSpPr>
            <a:cxnSpLocks/>
          </p:cNvCxnSpPr>
          <p:nvPr/>
        </p:nvCxnSpPr>
        <p:spPr>
          <a:xfrm flipH="1">
            <a:off x="9261326" y="2201119"/>
            <a:ext cx="340711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B36E15B-C01A-4948-AEB1-E44E0F7F333F}"/>
              </a:ext>
            </a:extLst>
          </p:cNvPr>
          <p:cNvCxnSpPr>
            <a:cxnSpLocks/>
          </p:cNvCxnSpPr>
          <p:nvPr/>
        </p:nvCxnSpPr>
        <p:spPr>
          <a:xfrm flipH="1">
            <a:off x="9998878" y="2170992"/>
            <a:ext cx="340711" cy="2328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EEB460-81D8-417E-A627-565AC725011B}"/>
              </a:ext>
            </a:extLst>
          </p:cNvPr>
          <p:cNvCxnSpPr>
            <a:cxnSpLocks/>
          </p:cNvCxnSpPr>
          <p:nvPr/>
        </p:nvCxnSpPr>
        <p:spPr>
          <a:xfrm flipH="1">
            <a:off x="9251416" y="2492052"/>
            <a:ext cx="340711" cy="2328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C0D4D98-F8ED-4399-82C4-3BE4AA840029}"/>
              </a:ext>
            </a:extLst>
          </p:cNvPr>
          <p:cNvSpPr/>
          <p:nvPr/>
        </p:nvSpPr>
        <p:spPr>
          <a:xfrm>
            <a:off x="2528596" y="535459"/>
            <a:ext cx="71980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حُلَّ المتباينة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3310DF-F5ED-4388-92B8-F1A6482CE6F0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732B6A7-ED7C-471B-BF77-94A08A046DA3}"/>
                  </a:ext>
                </a:extLst>
              </p:cNvPr>
              <p:cNvSpPr/>
              <p:nvPr/>
            </p:nvSpPr>
            <p:spPr>
              <a:xfrm>
                <a:off x="1" y="1386443"/>
                <a:ext cx="5748738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بضرب كلا الطرفين بمقلوب العدد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4000" dirty="0">
                    <a:solidFill>
                      <a:srgbClr val="FF0000"/>
                    </a:solidFill>
                  </a:rPr>
                  <a:t>  </a:t>
                </a:r>
                <a:r>
                  <a:rPr lang="ar-BH" sz="32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وهو</a:t>
                </a:r>
                <a:r>
                  <a:rPr lang="ar-BH" sz="36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32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600" dirty="0">
                  <a:solidFill>
                    <a:srgbClr val="0071B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732B6A7-ED7C-471B-BF77-94A08A046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86443"/>
                <a:ext cx="5748738" cy="707886"/>
              </a:xfrm>
              <a:prstGeom prst="rect">
                <a:avLst/>
              </a:prstGeom>
              <a:blipFill>
                <a:blip r:embed="rId5"/>
                <a:stretch>
                  <a:fillRect t="-23932" r="-2651" b="-341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21EEA4E-2BCD-42C9-AF82-9387E86455C0}"/>
              </a:ext>
            </a:extLst>
          </p:cNvPr>
          <p:cNvSpPr/>
          <p:nvPr/>
        </p:nvSpPr>
        <p:spPr>
          <a:xfrm>
            <a:off x="3395535" y="2080648"/>
            <a:ext cx="21557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A5A4BBD-953B-412F-8C3B-1E9709C37F07}"/>
                  </a:ext>
                </a:extLst>
              </p:cNvPr>
              <p:cNvSpPr/>
              <p:nvPr/>
            </p:nvSpPr>
            <p:spPr>
              <a:xfrm>
                <a:off x="300627" y="2830311"/>
                <a:ext cx="5337174" cy="122405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لتمثّيل الحل على خط الأعداد، نرسم خط أعداد يتضمن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العدد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≈ 13</a:t>
                </a:r>
                <a:endParaRPr 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A5A4BBD-953B-412F-8C3B-1E9709C37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27" y="2830311"/>
                <a:ext cx="5337174" cy="1224053"/>
              </a:xfrm>
              <a:prstGeom prst="rect">
                <a:avLst/>
              </a:prstGeom>
              <a:blipFill>
                <a:blip r:embed="rId6"/>
                <a:stretch>
                  <a:fillRect t="-7463" r="-3425" b="-16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816B98C-6864-40EE-9A70-33B6B78E901C}"/>
                  </a:ext>
                </a:extLst>
              </p:cNvPr>
              <p:cNvSpPr/>
              <p:nvPr/>
            </p:nvSpPr>
            <p:spPr>
              <a:xfrm>
                <a:off x="1108900" y="4141731"/>
                <a:ext cx="4557468" cy="67005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نرسم دائرة على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العدد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816B98C-6864-40EE-9A70-33B6B78E9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00" y="4141731"/>
                <a:ext cx="4557468" cy="670055"/>
              </a:xfrm>
              <a:prstGeom prst="rect">
                <a:avLst/>
              </a:prstGeom>
              <a:blipFill>
                <a:blip r:embed="rId7"/>
                <a:stretch>
                  <a:fillRect t="-11818" r="-3877" b="-3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54A61C-9113-49DE-A84F-7C0C5F329D39}"/>
                  </a:ext>
                </a:extLst>
              </p:cNvPr>
              <p:cNvSpPr/>
              <p:nvPr/>
            </p:nvSpPr>
            <p:spPr>
              <a:xfrm>
                <a:off x="544010" y="4899152"/>
                <a:ext cx="5135010" cy="122405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نرسم سهم على خط الأعداد ليدل على الأعداد 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الأكبر من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54A61C-9113-49DE-A84F-7C0C5F329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10" y="4899152"/>
                <a:ext cx="5135010" cy="1224053"/>
              </a:xfrm>
              <a:prstGeom prst="rect">
                <a:avLst/>
              </a:prstGeom>
              <a:blipFill>
                <a:blip r:embed="rId8"/>
                <a:stretch>
                  <a:fillRect l="-1186" t="-8000" r="-3559" b="-1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F44E1C6C-1BFF-4A80-97CA-3565E2EAFBAE}"/>
              </a:ext>
            </a:extLst>
          </p:cNvPr>
          <p:cNvSpPr/>
          <p:nvPr/>
        </p:nvSpPr>
        <p:spPr>
          <a:xfrm>
            <a:off x="8923478" y="3887847"/>
            <a:ext cx="22508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المتباينة هو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01A89C6-BDAD-49BA-A0B6-6409F2E7EE6A}"/>
                  </a:ext>
                </a:extLst>
              </p:cNvPr>
              <p:cNvSpPr/>
              <p:nvPr/>
            </p:nvSpPr>
            <p:spPr>
              <a:xfrm>
                <a:off x="7907375" y="2944215"/>
                <a:ext cx="791171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01A89C6-BDAD-49BA-A0B6-6409F2E7E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375" y="2944215"/>
                <a:ext cx="791171" cy="646331"/>
              </a:xfrm>
              <a:prstGeom prst="rect">
                <a:avLst/>
              </a:prstGeom>
              <a:blipFill>
                <a:blip r:embed="rId9"/>
                <a:stretch>
                  <a:fillRect t="-13208" r="-23846" b="-36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52B18475-D990-45BA-BAEB-71228BB54CF1}"/>
              </a:ext>
            </a:extLst>
          </p:cNvPr>
          <p:cNvSpPr/>
          <p:nvPr/>
        </p:nvSpPr>
        <p:spPr>
          <a:xfrm>
            <a:off x="8286725" y="2989360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3E084C-3483-4732-8B12-FF504CB19B85}"/>
              </a:ext>
            </a:extLst>
          </p:cNvPr>
          <p:cNvSpPr/>
          <p:nvPr/>
        </p:nvSpPr>
        <p:spPr>
          <a:xfrm>
            <a:off x="8507816" y="2960798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3BA608B-D984-4992-93A2-B477CB98E306}"/>
              </a:ext>
            </a:extLst>
          </p:cNvPr>
          <p:cNvSpPr/>
          <p:nvPr/>
        </p:nvSpPr>
        <p:spPr>
          <a:xfrm>
            <a:off x="7472633" y="2168108"/>
            <a:ext cx="1006481" cy="654001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9C0122-F4E9-4239-969F-8CCA406E48EB}"/>
              </a:ext>
            </a:extLst>
          </p:cNvPr>
          <p:cNvGrpSpPr/>
          <p:nvPr/>
        </p:nvGrpSpPr>
        <p:grpSpPr>
          <a:xfrm>
            <a:off x="8104065" y="2464049"/>
            <a:ext cx="379904" cy="523220"/>
            <a:chOff x="1213938" y="922467"/>
            <a:chExt cx="379904" cy="52322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E2FF1E5-ED86-4160-A621-BFD4BCA53AA1}"/>
                </a:ext>
              </a:extLst>
            </p:cNvPr>
            <p:cNvSpPr/>
            <p:nvPr/>
          </p:nvSpPr>
          <p:spPr>
            <a:xfrm>
              <a:off x="1213938" y="922467"/>
              <a:ext cx="379904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2800" dirty="0">
                  <a:solidFill>
                    <a:srgbClr val="D60093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2800" dirty="0">
                <a:solidFill>
                  <a:srgbClr val="D60093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E7C988-6CB0-416F-B292-EAE8A47BC481}"/>
                </a:ext>
              </a:extLst>
            </p:cNvPr>
            <p:cNvCxnSpPr/>
            <p:nvPr/>
          </p:nvCxnSpPr>
          <p:spPr>
            <a:xfrm flipH="1">
              <a:off x="1307042" y="1013833"/>
              <a:ext cx="246075" cy="0"/>
            </a:xfrm>
            <a:prstGeom prst="line">
              <a:avLst/>
            </a:prstGeom>
            <a:ln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12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00937 0.1402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A512C3F-13C3-49F0-BD35-20B8C09F2389}"/>
              </a:ext>
            </a:extLst>
          </p:cNvPr>
          <p:cNvGrpSpPr/>
          <p:nvPr/>
        </p:nvGrpSpPr>
        <p:grpSpPr>
          <a:xfrm>
            <a:off x="2838066" y="5401306"/>
            <a:ext cx="2731962" cy="813752"/>
            <a:chOff x="370670" y="5002907"/>
            <a:chExt cx="2731962" cy="81375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565CA83-342C-421C-9BF6-CF20FA18A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670" y="5002907"/>
              <a:ext cx="2731962" cy="2888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9BF91AD-0402-414A-A8BE-6BCF8A883322}"/>
                    </a:ext>
                  </a:extLst>
                </p:cNvPr>
                <p:cNvSpPr/>
                <p:nvPr/>
              </p:nvSpPr>
              <p:spPr>
                <a:xfrm>
                  <a:off x="1271044" y="5220932"/>
                  <a:ext cx="632897" cy="4626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ar-BH" sz="2000" i="1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ar-BH" sz="2000" i="1" dirty="0" smtClean="0">
                                    <a:latin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ar-BH" sz="2000" b="0" i="0" dirty="0" smtClean="0">
                                    <a:latin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ar-BH" sz="2000" b="0" i="0" dirty="0" smtClean="0">
                                    <a:latin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9BF91AD-0402-414A-A8BE-6BCF8A8833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044" y="5220932"/>
                  <a:ext cx="632897" cy="4626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B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BAE77B-A805-4C1B-B576-451EB6CD121E}"/>
                </a:ext>
              </a:extLst>
            </p:cNvPr>
            <p:cNvSpPr/>
            <p:nvPr/>
          </p:nvSpPr>
          <p:spPr>
            <a:xfrm>
              <a:off x="1856074" y="5231884"/>
              <a:ext cx="4427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88569C5-F92B-490C-913C-7D758DD15FA9}"/>
                </a:ext>
              </a:extLst>
            </p:cNvPr>
            <p:cNvSpPr/>
            <p:nvPr/>
          </p:nvSpPr>
          <p:spPr>
            <a:xfrm>
              <a:off x="788020" y="5216112"/>
              <a:ext cx="5335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F3A69B-5C58-409A-9693-9D433E6EBAD3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ECF6300-B35D-41B4-8367-458B87E3D807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A507428-758F-4A94-9A0B-35C9E5CE40A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B348380-851B-4EF8-B7EC-CF2F65DF1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1E852FF-6DEB-44E5-80FC-8C694BB6E6B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819E01-8718-46FC-A60F-D76EA731DBCC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DAE489C-E4C4-4744-89F7-789CFC2E324B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Text Box 42">
                <a:extLst>
                  <a:ext uri="{FF2B5EF4-FFF2-40B4-BE49-F238E27FC236}">
                    <a16:creationId xmlns:a16="http://schemas.microsoft.com/office/drawing/2014/main" id="{B9F0DD99-1EB8-4E03-82DA-F609220F9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4D2FF-4193-4C16-8F50-13FD486F7A17}"/>
              </a:ext>
            </a:extLst>
          </p:cNvPr>
          <p:cNvSpPr/>
          <p:nvPr/>
        </p:nvSpPr>
        <p:spPr>
          <a:xfrm>
            <a:off x="1362162" y="535459"/>
            <a:ext cx="83644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حُلَّ  كلًا من المتباينات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06ADA0-3086-4F6B-AF0B-B997DCA2E465}"/>
              </a:ext>
            </a:extLst>
          </p:cNvPr>
          <p:cNvGrpSpPr/>
          <p:nvPr/>
        </p:nvGrpSpPr>
        <p:grpSpPr>
          <a:xfrm>
            <a:off x="8236199" y="5378309"/>
            <a:ext cx="2181750" cy="802800"/>
            <a:chOff x="3122371" y="4967696"/>
            <a:chExt cx="2181750" cy="8028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63E85B0-66E8-4727-A962-994272567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2371" y="4967696"/>
              <a:ext cx="2181750" cy="28882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E4D3E7-18E3-47CC-84A1-B374E7309AF9}"/>
                </a:ext>
              </a:extLst>
            </p:cNvPr>
            <p:cNvSpPr/>
            <p:nvPr/>
          </p:nvSpPr>
          <p:spPr>
            <a:xfrm>
              <a:off x="3860820" y="5185721"/>
              <a:ext cx="5719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BB9846-67CF-442C-B835-26702CD6B40A}"/>
                </a:ext>
              </a:extLst>
            </p:cNvPr>
            <p:cNvSpPr/>
            <p:nvPr/>
          </p:nvSpPr>
          <p:spPr>
            <a:xfrm>
              <a:off x="4340268" y="5180901"/>
              <a:ext cx="5315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1860D5C-F3C1-4BCE-A055-681485CB2750}"/>
                </a:ext>
              </a:extLst>
            </p:cNvPr>
            <p:cNvSpPr/>
            <p:nvPr/>
          </p:nvSpPr>
          <p:spPr>
            <a:xfrm>
              <a:off x="3579231" y="5180901"/>
              <a:ext cx="3577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8CD5423-3E47-4910-BF63-961DB5701330}"/>
              </a:ext>
            </a:extLst>
          </p:cNvPr>
          <p:cNvSpPr/>
          <p:nvPr/>
        </p:nvSpPr>
        <p:spPr>
          <a:xfrm>
            <a:off x="9199565" y="5458779"/>
            <a:ext cx="127509" cy="12750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786F448-46F6-4D56-8FC8-A96CCF9A5AA9}"/>
              </a:ext>
            </a:extLst>
          </p:cNvPr>
          <p:cNvCxnSpPr>
            <a:cxnSpLocks/>
          </p:cNvCxnSpPr>
          <p:nvPr/>
        </p:nvCxnSpPr>
        <p:spPr>
          <a:xfrm flipV="1">
            <a:off x="4180896" y="5558366"/>
            <a:ext cx="800955" cy="0"/>
          </a:xfrm>
          <a:prstGeom prst="straightConnector1">
            <a:avLst/>
          </a:prstGeom>
          <a:ln w="57150">
            <a:solidFill>
              <a:srgbClr val="7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118443E-81FA-4A75-BA6C-226783579840}"/>
                  </a:ext>
                </a:extLst>
              </p:cNvPr>
              <p:cNvSpPr/>
              <p:nvPr/>
            </p:nvSpPr>
            <p:spPr>
              <a:xfrm>
                <a:off x="7977451" y="1490867"/>
                <a:ext cx="2304665" cy="75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ص </a:t>
                </a:r>
                <a:r>
                  <a:rPr lang="en-US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&gt;</a:t>
                </a:r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6</a:t>
                </a:r>
                <a:endParaRPr lang="en-US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118443E-81FA-4A75-BA6C-226783579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51" y="1490867"/>
                <a:ext cx="2304665" cy="759375"/>
              </a:xfrm>
              <a:prstGeom prst="rect">
                <a:avLst/>
              </a:prstGeom>
              <a:blipFill>
                <a:blip r:embed="rId4"/>
                <a:stretch>
                  <a:fillRect b="-31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69A163A-B2F9-4C47-A9B5-8230C4FCE69D}"/>
                  </a:ext>
                </a:extLst>
              </p:cNvPr>
              <p:cNvSpPr/>
              <p:nvPr/>
            </p:nvSpPr>
            <p:spPr>
              <a:xfrm>
                <a:off x="2957245" y="1598229"/>
                <a:ext cx="1961775" cy="757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ن </a:t>
                </a:r>
                <a:r>
                  <a:rPr lang="ar-SA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≥</a:t>
                </a:r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10</a:t>
                </a:r>
                <a:endParaRPr lang="en-US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69A163A-B2F9-4C47-A9B5-8230C4FCE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45" y="1598229"/>
                <a:ext cx="1961775" cy="757323"/>
              </a:xfrm>
              <a:prstGeom prst="rect">
                <a:avLst/>
              </a:prstGeom>
              <a:blipFill>
                <a:blip r:embed="rId5"/>
                <a:stretch>
                  <a:fillRect b="-322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69B78924-AF6E-4CB5-A649-830A1E5A254C}"/>
              </a:ext>
            </a:extLst>
          </p:cNvPr>
          <p:cNvSpPr/>
          <p:nvPr/>
        </p:nvSpPr>
        <p:spPr>
          <a:xfrm>
            <a:off x="7508848" y="4408469"/>
            <a:ext cx="35299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المتباينة هو  ص </a:t>
            </a:r>
            <a:r>
              <a: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10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D86BC5F-FF2C-4DC3-81F0-78EFB2F425FD}"/>
                  </a:ext>
                </a:extLst>
              </p:cNvPr>
              <p:cNvSpPr/>
              <p:nvPr/>
            </p:nvSpPr>
            <p:spPr>
              <a:xfrm>
                <a:off x="1901632" y="4358554"/>
                <a:ext cx="3696199" cy="67005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حل المتباينة هو  ن </a:t>
                </a:r>
                <a:r>
                  <a:rPr lang="ar-SA" altLang="en-US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≥</a:t>
                </a:r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D86BC5F-FF2C-4DC3-81F0-78EFB2F42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32" y="4358554"/>
                <a:ext cx="3696199" cy="670055"/>
              </a:xfrm>
              <a:prstGeom prst="rect">
                <a:avLst/>
              </a:prstGeom>
              <a:blipFill>
                <a:blip r:embed="rId6"/>
                <a:stretch>
                  <a:fillRect t="-12727" r="-4950" b="-3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E745ACA7-2DC2-4F90-B506-2D5DA8F1C8BD}"/>
              </a:ext>
            </a:extLst>
          </p:cNvPr>
          <p:cNvSpPr/>
          <p:nvPr/>
        </p:nvSpPr>
        <p:spPr>
          <a:xfrm>
            <a:off x="4064604" y="5489050"/>
            <a:ext cx="127509" cy="127509"/>
          </a:xfrm>
          <a:prstGeom prst="ellipse">
            <a:avLst/>
          </a:prstGeom>
          <a:solidFill>
            <a:srgbClr val="7F00FF"/>
          </a:solidFill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472CA52-A9BD-4432-B641-51754F959C6D}"/>
              </a:ext>
            </a:extLst>
          </p:cNvPr>
          <p:cNvCxnSpPr>
            <a:cxnSpLocks/>
          </p:cNvCxnSpPr>
          <p:nvPr/>
        </p:nvCxnSpPr>
        <p:spPr>
          <a:xfrm flipH="1" flipV="1">
            <a:off x="8558027" y="5520553"/>
            <a:ext cx="661946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1F2780-0C9A-4AEF-B863-C0B18557C229}"/>
              </a:ext>
            </a:extLst>
          </p:cNvPr>
          <p:cNvCxnSpPr>
            <a:cxnSpLocks/>
          </p:cNvCxnSpPr>
          <p:nvPr/>
        </p:nvCxnSpPr>
        <p:spPr>
          <a:xfrm>
            <a:off x="6276643" y="1481032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  <p:bldP spid="70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2B692E9-EC71-448F-B1FC-88088CD17F15}"/>
              </a:ext>
            </a:extLst>
          </p:cNvPr>
          <p:cNvGrpSpPr/>
          <p:nvPr/>
        </p:nvGrpSpPr>
        <p:grpSpPr>
          <a:xfrm>
            <a:off x="744319" y="301936"/>
            <a:ext cx="11014749" cy="5733640"/>
            <a:chOff x="0" y="11903"/>
            <a:chExt cx="5471870" cy="31332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7623BE-E313-48D3-970A-3F73B0887065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4E62407-DE46-4A4E-AF50-C96E31535147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rgbClr val="D60093"/>
                    </a:gs>
                    <a:gs pos="71681">
                      <a:schemeClr val="accent2">
                        <a:lumMod val="40000"/>
                        <a:lumOff val="60000"/>
                      </a:schemeClr>
                    </a:gs>
                    <a:gs pos="50000">
                      <a:srgbClr val="FF3399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E132496-EE8F-40ED-8A19-CE38198E2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D60093"/>
                    </a:gs>
                    <a:gs pos="72568">
                      <a:schemeClr val="accent2">
                        <a:lumMod val="40000"/>
                        <a:lumOff val="60000"/>
                      </a:schemeClr>
                    </a:gs>
                    <a:gs pos="46000">
                      <a:srgbClr val="FF3399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D3D7101-B141-4774-ADF8-DC748577BC4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rgbClr val="FF3399"/>
              </a:solidFill>
              <a:ln w="381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39">
              <a:extLst>
                <a:ext uri="{FF2B5EF4-FFF2-40B4-BE49-F238E27FC236}">
                  <a16:creationId xmlns:a16="http://schemas.microsoft.com/office/drawing/2014/main" id="{E38895C3-246F-4128-8A10-BD604B984993}"/>
                </a:ext>
              </a:extLst>
            </p:cNvPr>
            <p:cNvSpPr txBox="1"/>
            <p:nvPr/>
          </p:nvSpPr>
          <p:spPr>
            <a:xfrm>
              <a:off x="4473510" y="11903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ملاحظة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  <p:sp>
          <p:nvSpPr>
            <p:cNvPr id="32" name="Text Box 39">
              <a:extLst>
                <a:ext uri="{FF2B5EF4-FFF2-40B4-BE49-F238E27FC236}">
                  <a16:creationId xmlns:a16="http://schemas.microsoft.com/office/drawing/2014/main" id="{031E4DFB-B392-423E-B34C-2EFE2CDED889}"/>
                </a:ext>
              </a:extLst>
            </p:cNvPr>
            <p:cNvSpPr txBox="1"/>
            <p:nvPr/>
          </p:nvSpPr>
          <p:spPr>
            <a:xfrm>
              <a:off x="585098" y="52294"/>
              <a:ext cx="38854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3600" dirty="0"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إشارة المتباينة بعد </a:t>
              </a:r>
              <a:r>
                <a:rPr lang="ar-BH" sz="3600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ضرب</a:t>
              </a:r>
              <a:r>
                <a:rPr lang="ar-BH" sz="3600" dirty="0"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 طرفيها بعدد موجب أو عدد سالب</a:t>
              </a:r>
              <a:endParaRPr lang="en-US" sz="36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5802478-9FDD-4FAB-8FBB-A4A972A2ABD0}"/>
              </a:ext>
            </a:extLst>
          </p:cNvPr>
          <p:cNvSpPr txBox="1"/>
          <p:nvPr/>
        </p:nvSpPr>
        <p:spPr>
          <a:xfrm>
            <a:off x="744319" y="4751437"/>
            <a:ext cx="10460869" cy="120032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نستنتج: أنه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ضرب طرفي متباينة ب</a:t>
            </a:r>
            <a:r>
              <a:rPr lang="ar-SA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سالب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فإن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إتجاه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إشارة المتباينة </a:t>
            </a:r>
            <a:r>
              <a:rPr lang="ar-BH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</a:t>
            </a:r>
            <a:r>
              <a:rPr lang="ar-BH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حتى تبقى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المتباينة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صحيحة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8EF76165-E671-4E3D-9612-A942DA0F6991}"/>
              </a:ext>
            </a:extLst>
          </p:cNvPr>
          <p:cNvSpPr/>
          <p:nvPr/>
        </p:nvSpPr>
        <p:spPr>
          <a:xfrm>
            <a:off x="8314931" y="1306265"/>
            <a:ext cx="1173455" cy="695146"/>
          </a:xfrm>
          <a:prstGeom prst="leftArrow">
            <a:avLst>
              <a:gd name="adj1" fmla="val 68276"/>
              <a:gd name="adj2" fmla="val 56968"/>
            </a:avLst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096C7B-186C-406C-9A9D-F7BA6E880F3A}"/>
              </a:ext>
            </a:extLst>
          </p:cNvPr>
          <p:cNvSpPr txBox="1"/>
          <p:nvPr/>
        </p:nvSpPr>
        <p:spPr>
          <a:xfrm>
            <a:off x="9488386" y="1330672"/>
            <a:ext cx="11734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3  </a:t>
            </a:r>
            <a:r>
              <a:rPr lang="en-US" altLang="en-US" dirty="0"/>
              <a:t>&gt;</a:t>
            </a:r>
            <a:r>
              <a:rPr lang="ar-BH" dirty="0">
                <a:solidFill>
                  <a:schemeClr val="tx1"/>
                </a:solidFill>
              </a:rPr>
              <a:t>  5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6CEF31-30B6-4CF6-9BAB-2ECC7364BF59}"/>
              </a:ext>
            </a:extLst>
          </p:cNvPr>
          <p:cNvSpPr txBox="1"/>
          <p:nvPr/>
        </p:nvSpPr>
        <p:spPr>
          <a:xfrm>
            <a:off x="1044180" y="1297374"/>
            <a:ext cx="5531852" cy="1200329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bg1"/>
                </a:solidFill>
              </a:rPr>
              <a:t>بعد ضرب المتباينة بعدد موجب، </a:t>
            </a:r>
            <a:r>
              <a:rPr lang="ar-SA" altLang="ar-BH" dirty="0"/>
              <a:t>إشارة المتباينة </a:t>
            </a:r>
            <a:r>
              <a:rPr lang="ar-BH" altLang="ar-BH" dirty="0">
                <a:solidFill>
                  <a:srgbClr val="FF0000"/>
                </a:solidFill>
              </a:rPr>
              <a:t>ل</a:t>
            </a:r>
            <a:r>
              <a:rPr lang="ar-BH" altLang="ar-BH" dirty="0"/>
              <a:t>ا</a:t>
            </a:r>
            <a:r>
              <a:rPr lang="ar-SA" altLang="ar-BH" dirty="0">
                <a:solidFill>
                  <a:srgbClr val="FF0000"/>
                </a:solidFill>
              </a:rPr>
              <a:t>تتغي</a:t>
            </a:r>
            <a:r>
              <a:rPr lang="ar-BH" altLang="ar-BH" dirty="0">
                <a:solidFill>
                  <a:srgbClr val="FF0000"/>
                </a:solidFill>
              </a:rPr>
              <a:t>ّ</a:t>
            </a:r>
            <a:r>
              <a:rPr lang="ar-SA" altLang="ar-BH" dirty="0">
                <a:solidFill>
                  <a:srgbClr val="FF0000"/>
                </a:solidFill>
              </a:rPr>
              <a:t>ر</a:t>
            </a:r>
            <a:r>
              <a:rPr lang="ar-SA" altLang="ar-BH" dirty="0"/>
              <a:t> </a:t>
            </a:r>
            <a:r>
              <a:rPr lang="ar-BH" altLang="ar-BH" dirty="0">
                <a:solidFill>
                  <a:schemeClr val="bg1"/>
                </a:solidFill>
              </a:rPr>
              <a:t>و</a:t>
            </a:r>
            <a:r>
              <a:rPr lang="ar-BH" dirty="0">
                <a:solidFill>
                  <a:schemeClr val="bg1"/>
                </a:solidFill>
              </a:rPr>
              <a:t>تبقى المتباينة صحيحة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952DB1-5CF7-43B4-AD75-7F84DD92B56B}"/>
              </a:ext>
            </a:extLst>
          </p:cNvPr>
          <p:cNvSpPr txBox="1"/>
          <p:nvPr/>
        </p:nvSpPr>
        <p:spPr>
          <a:xfrm>
            <a:off x="8739381" y="1392404"/>
            <a:ext cx="6635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×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A5EB62-8430-40F2-A14B-730C78B33DFA}"/>
              </a:ext>
            </a:extLst>
          </p:cNvPr>
          <p:cNvSpPr txBox="1"/>
          <p:nvPr/>
        </p:nvSpPr>
        <p:spPr>
          <a:xfrm>
            <a:off x="6930050" y="1333880"/>
            <a:ext cx="13421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6   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ar-BH" dirty="0">
                <a:solidFill>
                  <a:schemeClr val="tx1"/>
                </a:solidFill>
              </a:rPr>
              <a:t>  10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B2F60F-EC06-4240-8596-52CD5BBAD342}"/>
              </a:ext>
            </a:extLst>
          </p:cNvPr>
          <p:cNvSpPr txBox="1"/>
          <p:nvPr/>
        </p:nvSpPr>
        <p:spPr>
          <a:xfrm>
            <a:off x="9885313" y="1327086"/>
            <a:ext cx="4355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altLang="en-US" dirty="0"/>
              <a:t>&gt;</a:t>
            </a:r>
            <a:endParaRPr lang="ar-BH" dirty="0"/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BA83D7E4-A118-41A5-A8B4-F2BF6C90BF63}"/>
              </a:ext>
            </a:extLst>
          </p:cNvPr>
          <p:cNvSpPr/>
          <p:nvPr/>
        </p:nvSpPr>
        <p:spPr>
          <a:xfrm>
            <a:off x="8312044" y="2820513"/>
            <a:ext cx="1173455" cy="695146"/>
          </a:xfrm>
          <a:prstGeom prst="leftArrow">
            <a:avLst>
              <a:gd name="adj1" fmla="val 68276"/>
              <a:gd name="adj2" fmla="val 56968"/>
            </a:avLst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A69A92-A715-4A56-8FE1-992BCF40748B}"/>
              </a:ext>
            </a:extLst>
          </p:cNvPr>
          <p:cNvSpPr txBox="1"/>
          <p:nvPr/>
        </p:nvSpPr>
        <p:spPr>
          <a:xfrm>
            <a:off x="9485499" y="2844920"/>
            <a:ext cx="11734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3  </a:t>
            </a:r>
            <a:r>
              <a:rPr lang="en-US" altLang="en-US" dirty="0"/>
              <a:t>&gt;</a:t>
            </a:r>
            <a:r>
              <a:rPr lang="ar-BH" dirty="0">
                <a:solidFill>
                  <a:schemeClr val="tx1"/>
                </a:solidFill>
              </a:rPr>
              <a:t>  5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B64C9C-0DA3-40DA-9CDF-37053833BDC6}"/>
              </a:ext>
            </a:extLst>
          </p:cNvPr>
          <p:cNvSpPr txBox="1"/>
          <p:nvPr/>
        </p:nvSpPr>
        <p:spPr>
          <a:xfrm>
            <a:off x="1041293" y="2811622"/>
            <a:ext cx="5531852" cy="1200329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bg1"/>
                </a:solidFill>
              </a:rPr>
              <a:t>بعد ضرب المتباينة بعدد سالب، </a:t>
            </a:r>
            <a:r>
              <a:rPr lang="ar-SA" altLang="ar-BH" dirty="0"/>
              <a:t>إشارة المتباينة </a:t>
            </a:r>
            <a:r>
              <a:rPr lang="ar-SA" altLang="ar-BH" dirty="0">
                <a:solidFill>
                  <a:schemeClr val="tx1"/>
                </a:solidFill>
              </a:rPr>
              <a:t>تتغي</a:t>
            </a:r>
            <a:r>
              <a:rPr lang="ar-BH" altLang="ar-BH" dirty="0">
                <a:solidFill>
                  <a:schemeClr val="tx1"/>
                </a:solidFill>
              </a:rPr>
              <a:t>ّ</a:t>
            </a:r>
            <a:r>
              <a:rPr lang="ar-SA" altLang="ar-BH" dirty="0">
                <a:solidFill>
                  <a:schemeClr val="tx1"/>
                </a:solidFill>
              </a:rPr>
              <a:t>ر</a:t>
            </a:r>
            <a:r>
              <a:rPr lang="ar-SA" altLang="ar-BH" dirty="0"/>
              <a:t> </a:t>
            </a:r>
            <a:r>
              <a:rPr lang="ar-BH" altLang="ar-BH" dirty="0">
                <a:solidFill>
                  <a:schemeClr val="bg1"/>
                </a:solidFill>
              </a:rPr>
              <a:t>حتى </a:t>
            </a:r>
            <a:r>
              <a:rPr lang="ar-BH" dirty="0">
                <a:solidFill>
                  <a:schemeClr val="bg1"/>
                </a:solidFill>
              </a:rPr>
              <a:t>تبقى المتباينة صحيحة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5EA4AB-1992-448B-9B1E-BB79CF263036}"/>
              </a:ext>
            </a:extLst>
          </p:cNvPr>
          <p:cNvSpPr txBox="1"/>
          <p:nvPr/>
        </p:nvSpPr>
        <p:spPr>
          <a:xfrm>
            <a:off x="8555206" y="2906652"/>
            <a:ext cx="84484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× -1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468B93-3A2A-47AD-A2F4-D217438FA052}"/>
              </a:ext>
            </a:extLst>
          </p:cNvPr>
          <p:cNvSpPr txBox="1"/>
          <p:nvPr/>
        </p:nvSpPr>
        <p:spPr>
          <a:xfrm>
            <a:off x="6816307" y="2848128"/>
            <a:ext cx="14530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-3   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ar-BH" dirty="0">
                <a:solidFill>
                  <a:schemeClr val="tx1"/>
                </a:solidFill>
              </a:rPr>
              <a:t>  -5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8DF738-AF04-41E6-BB41-4A0442E0C7B3}"/>
              </a:ext>
            </a:extLst>
          </p:cNvPr>
          <p:cNvSpPr txBox="1"/>
          <p:nvPr/>
        </p:nvSpPr>
        <p:spPr>
          <a:xfrm>
            <a:off x="9882426" y="2841334"/>
            <a:ext cx="4355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altLang="en-US" dirty="0"/>
              <a:t>&gt;</a:t>
            </a:r>
            <a:endParaRPr lang="ar-BH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DD7FD-EB87-45FC-9EDC-B441417DBE9C}"/>
              </a:ext>
            </a:extLst>
          </p:cNvPr>
          <p:cNvSpPr txBox="1"/>
          <p:nvPr/>
        </p:nvSpPr>
        <p:spPr>
          <a:xfrm>
            <a:off x="7393540" y="3248029"/>
            <a:ext cx="6635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BH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1735D2-2644-4C9B-925F-E0BEB41705B8}"/>
              </a:ext>
            </a:extLst>
          </p:cNvPr>
          <p:cNvSpPr txBox="1"/>
          <p:nvPr/>
        </p:nvSpPr>
        <p:spPr>
          <a:xfrm>
            <a:off x="7288357" y="1897538"/>
            <a:ext cx="6635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BH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D08562-9421-4F67-A69B-73508F64A640}"/>
              </a:ext>
            </a:extLst>
          </p:cNvPr>
          <p:cNvSpPr txBox="1"/>
          <p:nvPr/>
        </p:nvSpPr>
        <p:spPr>
          <a:xfrm>
            <a:off x="7471970" y="2839961"/>
            <a:ext cx="38030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&lt;</a:t>
            </a:r>
            <a:endParaRPr lang="ar-B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C7B5D2-568D-4734-86FC-D6D5306B7B07}"/>
              </a:ext>
            </a:extLst>
          </p:cNvPr>
          <p:cNvSpPr txBox="1"/>
          <p:nvPr/>
        </p:nvSpPr>
        <p:spPr>
          <a:xfrm>
            <a:off x="7296299" y="3313679"/>
            <a:ext cx="6635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BH" dirty="0">
              <a:solidFill>
                <a:srgbClr val="00B05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A48D0E5-7F8C-456E-BF3C-13AC715056CE}"/>
              </a:ext>
            </a:extLst>
          </p:cNvPr>
          <p:cNvSpPr/>
          <p:nvPr/>
        </p:nvSpPr>
        <p:spPr>
          <a:xfrm>
            <a:off x="9948932" y="1428500"/>
            <a:ext cx="360000" cy="360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27F668-5220-43E4-BF25-817FAF6AC2D1}"/>
              </a:ext>
            </a:extLst>
          </p:cNvPr>
          <p:cNvSpPr/>
          <p:nvPr/>
        </p:nvSpPr>
        <p:spPr>
          <a:xfrm>
            <a:off x="7510337" y="1470251"/>
            <a:ext cx="360000" cy="360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CB569E3-D389-43E4-B07E-01B4334DEACB}"/>
              </a:ext>
            </a:extLst>
          </p:cNvPr>
          <p:cNvSpPr/>
          <p:nvPr/>
        </p:nvSpPr>
        <p:spPr>
          <a:xfrm>
            <a:off x="9948932" y="2957159"/>
            <a:ext cx="360000" cy="360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CF0E72-2EBF-4B04-8606-C51C2FA38247}"/>
              </a:ext>
            </a:extLst>
          </p:cNvPr>
          <p:cNvSpPr/>
          <p:nvPr/>
        </p:nvSpPr>
        <p:spPr>
          <a:xfrm>
            <a:off x="7510337" y="2946955"/>
            <a:ext cx="360000" cy="360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029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0209 0.00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20209 -0.003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7" grpId="0" animBg="1"/>
      <p:bldP spid="38" grpId="0"/>
      <p:bldP spid="39" grpId="0"/>
      <p:bldP spid="40" grpId="0"/>
      <p:bldP spid="40" grpId="1"/>
      <p:bldP spid="41" grpId="0" animBg="1"/>
      <p:bldP spid="42" grpId="0"/>
      <p:bldP spid="43" grpId="0" animBg="1"/>
      <p:bldP spid="44" grpId="0"/>
      <p:bldP spid="45" grpId="0"/>
      <p:bldP spid="46" grpId="0"/>
      <p:bldP spid="46" grpId="1"/>
      <p:bldP spid="46" grpId="2"/>
      <p:bldP spid="47" grpId="0"/>
      <p:bldP spid="47" grpId="1"/>
      <p:bldP spid="49" grpId="0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2B692E9-EC71-448F-B1FC-88088CD17F15}"/>
              </a:ext>
            </a:extLst>
          </p:cNvPr>
          <p:cNvGrpSpPr/>
          <p:nvPr/>
        </p:nvGrpSpPr>
        <p:grpSpPr>
          <a:xfrm>
            <a:off x="744319" y="301936"/>
            <a:ext cx="11014749" cy="5733640"/>
            <a:chOff x="0" y="11903"/>
            <a:chExt cx="5471870" cy="31332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7623BE-E313-48D3-970A-3F73B0887065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4E62407-DE46-4A4E-AF50-C96E31535147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rgbClr val="D60093"/>
                    </a:gs>
                    <a:gs pos="71681">
                      <a:schemeClr val="accent2">
                        <a:lumMod val="40000"/>
                        <a:lumOff val="60000"/>
                      </a:schemeClr>
                    </a:gs>
                    <a:gs pos="50000">
                      <a:srgbClr val="FF3399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E132496-EE8F-40ED-8A19-CE38198E2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D60093"/>
                    </a:gs>
                    <a:gs pos="72568">
                      <a:schemeClr val="accent2">
                        <a:lumMod val="40000"/>
                        <a:lumOff val="60000"/>
                      </a:schemeClr>
                    </a:gs>
                    <a:gs pos="46000">
                      <a:srgbClr val="FF3399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D3D7101-B141-4774-ADF8-DC748577BC4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rgbClr val="FF3399"/>
              </a:solidFill>
              <a:ln w="381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39">
              <a:extLst>
                <a:ext uri="{FF2B5EF4-FFF2-40B4-BE49-F238E27FC236}">
                  <a16:creationId xmlns:a16="http://schemas.microsoft.com/office/drawing/2014/main" id="{E38895C3-246F-4128-8A10-BD604B984993}"/>
                </a:ext>
              </a:extLst>
            </p:cNvPr>
            <p:cNvSpPr txBox="1"/>
            <p:nvPr/>
          </p:nvSpPr>
          <p:spPr>
            <a:xfrm>
              <a:off x="4473510" y="11903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ملاحظة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5802478-9FDD-4FAB-8FBB-A4A972A2ABD0}"/>
              </a:ext>
            </a:extLst>
          </p:cNvPr>
          <p:cNvSpPr txBox="1"/>
          <p:nvPr/>
        </p:nvSpPr>
        <p:spPr>
          <a:xfrm>
            <a:off x="744319" y="4751437"/>
            <a:ext cx="10460869" cy="120032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نستنتج: أنه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قسمة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طرفي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متباينة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</a:t>
            </a:r>
            <a:r>
              <a:rPr lang="ar-BH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سالب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فإن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إتجاه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إشارة المتباينة </a:t>
            </a:r>
            <a:r>
              <a:rPr lang="ar-BH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تغي</a:t>
            </a:r>
            <a:r>
              <a:rPr lang="ar-BH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حتى تبقى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المتباينة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صحيحة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8EF76165-E671-4E3D-9612-A942DA0F6991}"/>
              </a:ext>
            </a:extLst>
          </p:cNvPr>
          <p:cNvSpPr/>
          <p:nvPr/>
        </p:nvSpPr>
        <p:spPr>
          <a:xfrm>
            <a:off x="8314931" y="1306265"/>
            <a:ext cx="1173455" cy="695146"/>
          </a:xfrm>
          <a:prstGeom prst="leftArrow">
            <a:avLst>
              <a:gd name="adj1" fmla="val 68276"/>
              <a:gd name="adj2" fmla="val 56968"/>
            </a:avLst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096C7B-186C-406C-9A9D-F7BA6E880F3A}"/>
              </a:ext>
            </a:extLst>
          </p:cNvPr>
          <p:cNvSpPr txBox="1"/>
          <p:nvPr/>
        </p:nvSpPr>
        <p:spPr>
          <a:xfrm>
            <a:off x="9488386" y="1330672"/>
            <a:ext cx="11734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3  </a:t>
            </a:r>
            <a:r>
              <a:rPr lang="en-US" altLang="en-US" dirty="0"/>
              <a:t>&gt;</a:t>
            </a:r>
            <a:r>
              <a:rPr lang="ar-BH" dirty="0">
                <a:solidFill>
                  <a:schemeClr val="tx1"/>
                </a:solidFill>
              </a:rPr>
              <a:t>  5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6CEF31-30B6-4CF6-9BAB-2ECC7364BF59}"/>
              </a:ext>
            </a:extLst>
          </p:cNvPr>
          <p:cNvSpPr txBox="1"/>
          <p:nvPr/>
        </p:nvSpPr>
        <p:spPr>
          <a:xfrm>
            <a:off x="872836" y="1297374"/>
            <a:ext cx="5703196" cy="1200329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bg1"/>
                </a:solidFill>
              </a:rPr>
              <a:t>بعد قسمة المتباينة على عدد موجب، </a:t>
            </a:r>
            <a:r>
              <a:rPr lang="ar-SA" altLang="ar-BH" dirty="0"/>
              <a:t>إشارة المتباينة </a:t>
            </a:r>
            <a:r>
              <a:rPr lang="ar-BH" altLang="ar-BH" dirty="0">
                <a:solidFill>
                  <a:srgbClr val="FF0000"/>
                </a:solidFill>
              </a:rPr>
              <a:t>ل</a:t>
            </a:r>
            <a:r>
              <a:rPr lang="ar-BH" altLang="ar-BH" dirty="0"/>
              <a:t>ا</a:t>
            </a:r>
            <a:r>
              <a:rPr lang="ar-SA" altLang="ar-BH" dirty="0">
                <a:solidFill>
                  <a:srgbClr val="FF0000"/>
                </a:solidFill>
              </a:rPr>
              <a:t>تتغي</a:t>
            </a:r>
            <a:r>
              <a:rPr lang="ar-BH" altLang="ar-BH" dirty="0">
                <a:solidFill>
                  <a:srgbClr val="FF0000"/>
                </a:solidFill>
              </a:rPr>
              <a:t>ّ</a:t>
            </a:r>
            <a:r>
              <a:rPr lang="ar-SA" altLang="ar-BH" dirty="0">
                <a:solidFill>
                  <a:srgbClr val="FF0000"/>
                </a:solidFill>
              </a:rPr>
              <a:t>ر</a:t>
            </a:r>
            <a:r>
              <a:rPr lang="ar-SA" altLang="ar-BH" dirty="0"/>
              <a:t> </a:t>
            </a:r>
            <a:r>
              <a:rPr lang="ar-BH" altLang="ar-BH" dirty="0">
                <a:solidFill>
                  <a:schemeClr val="bg1"/>
                </a:solidFill>
              </a:rPr>
              <a:t>و</a:t>
            </a:r>
            <a:r>
              <a:rPr lang="ar-BH" dirty="0">
                <a:solidFill>
                  <a:schemeClr val="bg1"/>
                </a:solidFill>
              </a:rPr>
              <a:t>تبقى المتباينة صحيحة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952DB1-5CF7-43B4-AD75-7F84DD92B56B}"/>
              </a:ext>
            </a:extLst>
          </p:cNvPr>
          <p:cNvSpPr txBox="1"/>
          <p:nvPr/>
        </p:nvSpPr>
        <p:spPr>
          <a:xfrm>
            <a:off x="8739381" y="1392404"/>
            <a:ext cx="6635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÷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A5EB62-8430-40F2-A14B-730C78B33DFA}"/>
              </a:ext>
            </a:extLst>
          </p:cNvPr>
          <p:cNvSpPr txBox="1"/>
          <p:nvPr/>
        </p:nvSpPr>
        <p:spPr>
          <a:xfrm>
            <a:off x="6930050" y="1333880"/>
            <a:ext cx="13421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3   </a:t>
            </a:r>
            <a:r>
              <a:rPr lang="en-US" altLang="en-US" dirty="0">
                <a:solidFill>
                  <a:schemeClr val="tx1"/>
                </a:solidFill>
              </a:rPr>
              <a:t>  </a:t>
            </a:r>
            <a:r>
              <a:rPr lang="ar-BH" dirty="0">
                <a:solidFill>
                  <a:schemeClr val="tx1"/>
                </a:solidFill>
              </a:rPr>
              <a:t>   5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B2F60F-EC06-4240-8596-52CD5BBAD342}"/>
              </a:ext>
            </a:extLst>
          </p:cNvPr>
          <p:cNvSpPr txBox="1"/>
          <p:nvPr/>
        </p:nvSpPr>
        <p:spPr>
          <a:xfrm>
            <a:off x="9885313" y="1327086"/>
            <a:ext cx="4355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altLang="en-US" dirty="0"/>
              <a:t>&gt;</a:t>
            </a:r>
            <a:endParaRPr lang="ar-BH" dirty="0"/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BA83D7E4-A118-41A5-A8B4-F2BF6C90BF63}"/>
              </a:ext>
            </a:extLst>
          </p:cNvPr>
          <p:cNvSpPr/>
          <p:nvPr/>
        </p:nvSpPr>
        <p:spPr>
          <a:xfrm>
            <a:off x="8312044" y="2820513"/>
            <a:ext cx="1173455" cy="695146"/>
          </a:xfrm>
          <a:prstGeom prst="leftArrow">
            <a:avLst>
              <a:gd name="adj1" fmla="val 68276"/>
              <a:gd name="adj2" fmla="val 56968"/>
            </a:avLst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A69A92-A715-4A56-8FE1-992BCF40748B}"/>
              </a:ext>
            </a:extLst>
          </p:cNvPr>
          <p:cNvSpPr txBox="1"/>
          <p:nvPr/>
        </p:nvSpPr>
        <p:spPr>
          <a:xfrm>
            <a:off x="9485499" y="2844920"/>
            <a:ext cx="11734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3  </a:t>
            </a:r>
            <a:r>
              <a:rPr lang="en-US" altLang="en-US" dirty="0"/>
              <a:t>&gt;</a:t>
            </a:r>
            <a:r>
              <a:rPr lang="ar-BH" dirty="0">
                <a:solidFill>
                  <a:schemeClr val="tx1"/>
                </a:solidFill>
              </a:rPr>
              <a:t>  5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B64C9C-0DA3-40DA-9CDF-37053833BDC6}"/>
              </a:ext>
            </a:extLst>
          </p:cNvPr>
          <p:cNvSpPr txBox="1"/>
          <p:nvPr/>
        </p:nvSpPr>
        <p:spPr>
          <a:xfrm>
            <a:off x="1041293" y="2811622"/>
            <a:ext cx="5531852" cy="1200329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bg1"/>
                </a:solidFill>
              </a:rPr>
              <a:t>بعد قسمة المتباينة على عدد سالب، </a:t>
            </a:r>
            <a:r>
              <a:rPr lang="ar-SA" altLang="ar-BH" dirty="0"/>
              <a:t>إشارة المتباينة </a:t>
            </a:r>
            <a:r>
              <a:rPr lang="ar-SA" altLang="ar-BH" dirty="0">
                <a:solidFill>
                  <a:schemeClr val="tx1"/>
                </a:solidFill>
              </a:rPr>
              <a:t>تتغي</a:t>
            </a:r>
            <a:r>
              <a:rPr lang="ar-BH" altLang="ar-BH" dirty="0">
                <a:solidFill>
                  <a:schemeClr val="tx1"/>
                </a:solidFill>
              </a:rPr>
              <a:t>ّ</a:t>
            </a:r>
            <a:r>
              <a:rPr lang="ar-SA" altLang="ar-BH" dirty="0">
                <a:solidFill>
                  <a:schemeClr val="tx1"/>
                </a:solidFill>
              </a:rPr>
              <a:t>ر</a:t>
            </a:r>
            <a:r>
              <a:rPr lang="ar-SA" altLang="ar-BH" dirty="0"/>
              <a:t> </a:t>
            </a:r>
            <a:r>
              <a:rPr lang="ar-BH" altLang="ar-BH" dirty="0">
                <a:solidFill>
                  <a:schemeClr val="bg1"/>
                </a:solidFill>
              </a:rPr>
              <a:t>حتى </a:t>
            </a:r>
            <a:r>
              <a:rPr lang="ar-BH" dirty="0">
                <a:solidFill>
                  <a:schemeClr val="bg1"/>
                </a:solidFill>
              </a:rPr>
              <a:t>تبقى المتباينة صحيحة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5EA4AB-1992-448B-9B1E-BB79CF263036}"/>
              </a:ext>
            </a:extLst>
          </p:cNvPr>
          <p:cNvSpPr txBox="1"/>
          <p:nvPr/>
        </p:nvSpPr>
        <p:spPr>
          <a:xfrm>
            <a:off x="8555206" y="2906652"/>
            <a:ext cx="84484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÷ -1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468B93-3A2A-47AD-A2F4-D217438FA052}"/>
              </a:ext>
            </a:extLst>
          </p:cNvPr>
          <p:cNvSpPr txBox="1"/>
          <p:nvPr/>
        </p:nvSpPr>
        <p:spPr>
          <a:xfrm>
            <a:off x="6816307" y="2848128"/>
            <a:ext cx="14530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-3   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ar-BH" dirty="0">
                <a:solidFill>
                  <a:schemeClr val="tx1"/>
                </a:solidFill>
              </a:rPr>
              <a:t>  -5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8DF738-AF04-41E6-BB41-4A0442E0C7B3}"/>
              </a:ext>
            </a:extLst>
          </p:cNvPr>
          <p:cNvSpPr txBox="1"/>
          <p:nvPr/>
        </p:nvSpPr>
        <p:spPr>
          <a:xfrm>
            <a:off x="9882426" y="2841334"/>
            <a:ext cx="4355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altLang="en-US" dirty="0"/>
              <a:t>&gt;</a:t>
            </a:r>
            <a:endParaRPr lang="ar-BH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DD7FD-EB87-45FC-9EDC-B441417DBE9C}"/>
              </a:ext>
            </a:extLst>
          </p:cNvPr>
          <p:cNvSpPr txBox="1"/>
          <p:nvPr/>
        </p:nvSpPr>
        <p:spPr>
          <a:xfrm>
            <a:off x="7393540" y="3248029"/>
            <a:ext cx="6635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ar-BH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1735D2-2644-4C9B-925F-E0BEB41705B8}"/>
              </a:ext>
            </a:extLst>
          </p:cNvPr>
          <p:cNvSpPr txBox="1"/>
          <p:nvPr/>
        </p:nvSpPr>
        <p:spPr>
          <a:xfrm>
            <a:off x="7288357" y="1897538"/>
            <a:ext cx="6635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BH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D08562-9421-4F67-A69B-73508F64A640}"/>
              </a:ext>
            </a:extLst>
          </p:cNvPr>
          <p:cNvSpPr txBox="1"/>
          <p:nvPr/>
        </p:nvSpPr>
        <p:spPr>
          <a:xfrm>
            <a:off x="7471970" y="2839961"/>
            <a:ext cx="38030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&lt;</a:t>
            </a:r>
            <a:endParaRPr lang="ar-B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C7B5D2-568D-4734-86FC-D6D5306B7B07}"/>
              </a:ext>
            </a:extLst>
          </p:cNvPr>
          <p:cNvSpPr txBox="1"/>
          <p:nvPr/>
        </p:nvSpPr>
        <p:spPr>
          <a:xfrm>
            <a:off x="7296299" y="3313679"/>
            <a:ext cx="6635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BH" dirty="0">
              <a:solidFill>
                <a:srgbClr val="00B05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A48D0E5-7F8C-456E-BF3C-13AC715056CE}"/>
              </a:ext>
            </a:extLst>
          </p:cNvPr>
          <p:cNvSpPr/>
          <p:nvPr/>
        </p:nvSpPr>
        <p:spPr>
          <a:xfrm>
            <a:off x="9948932" y="1428500"/>
            <a:ext cx="360000" cy="360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27F668-5220-43E4-BF25-817FAF6AC2D1}"/>
              </a:ext>
            </a:extLst>
          </p:cNvPr>
          <p:cNvSpPr/>
          <p:nvPr/>
        </p:nvSpPr>
        <p:spPr>
          <a:xfrm>
            <a:off x="7510337" y="1470251"/>
            <a:ext cx="360000" cy="360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CB569E3-D389-43E4-B07E-01B4334DEACB}"/>
              </a:ext>
            </a:extLst>
          </p:cNvPr>
          <p:cNvSpPr/>
          <p:nvPr/>
        </p:nvSpPr>
        <p:spPr>
          <a:xfrm>
            <a:off x="9948932" y="2957159"/>
            <a:ext cx="360000" cy="360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CF0E72-2EBF-4B04-8606-C51C2FA38247}"/>
              </a:ext>
            </a:extLst>
          </p:cNvPr>
          <p:cNvSpPr/>
          <p:nvPr/>
        </p:nvSpPr>
        <p:spPr>
          <a:xfrm>
            <a:off x="7510337" y="2946955"/>
            <a:ext cx="360000" cy="360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3B830A1D-8FBD-4457-8BA9-3D13A0DB574F}"/>
              </a:ext>
            </a:extLst>
          </p:cNvPr>
          <p:cNvSpPr txBox="1"/>
          <p:nvPr/>
        </p:nvSpPr>
        <p:spPr>
          <a:xfrm>
            <a:off x="1240972" y="375849"/>
            <a:ext cx="8502382" cy="752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BH" sz="36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إشارة المتباينة بعد </a:t>
            </a:r>
            <a:r>
              <a:rPr lang="ar-BH" sz="3600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قسمة</a:t>
            </a:r>
            <a:r>
              <a:rPr lang="ar-BH" sz="36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طرفيها على عدد موجب أو عدد سالب</a:t>
            </a:r>
            <a:endParaRPr lang="en-US" sz="3600" dirty="0"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0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0209 0.00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20209 -0.003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7" grpId="0" animBg="1"/>
      <p:bldP spid="38" grpId="0"/>
      <p:bldP spid="39" grpId="0"/>
      <p:bldP spid="40" grpId="0"/>
      <p:bldP spid="40" grpId="1"/>
      <p:bldP spid="41" grpId="0" animBg="1"/>
      <p:bldP spid="42" grpId="0"/>
      <p:bldP spid="43" grpId="0" animBg="1"/>
      <p:bldP spid="44" grpId="0"/>
      <p:bldP spid="45" grpId="0"/>
      <p:bldP spid="46" grpId="0"/>
      <p:bldP spid="46" grpId="1"/>
      <p:bldP spid="46" grpId="2"/>
      <p:bldP spid="47" grpId="0"/>
      <p:bldP spid="47" grpId="1"/>
      <p:bldP spid="49" grpId="0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42C375-9834-4E29-98C1-BF95B7A63D18}"/>
              </a:ext>
            </a:extLst>
          </p:cNvPr>
          <p:cNvSpPr/>
          <p:nvPr/>
        </p:nvSpPr>
        <p:spPr>
          <a:xfrm>
            <a:off x="3474929" y="2767280"/>
            <a:ext cx="66062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الخطية باستعمال الضرب. </a:t>
            </a:r>
          </a:p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الخطية باستعمال القسمة.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60D0B1-5E48-4EBD-A4FD-6C41DB3E9205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1F7F4-56FD-4399-8C46-3B80BFA5FB47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007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20BBDD6-27DA-445A-916C-F16BE8EDC554}"/>
              </a:ext>
            </a:extLst>
          </p:cNvPr>
          <p:cNvGrpSpPr/>
          <p:nvPr/>
        </p:nvGrpSpPr>
        <p:grpSpPr>
          <a:xfrm>
            <a:off x="517357" y="106529"/>
            <a:ext cx="11132493" cy="6118633"/>
            <a:chOff x="517357" y="106529"/>
            <a:chExt cx="11132493" cy="61186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DCACDA-1D19-4D37-A38F-CC0592A4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118" y="953503"/>
              <a:ext cx="11083636" cy="34381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5A4FC4-D4D7-4521-BFE5-5CA75AAD9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118" y="4146058"/>
              <a:ext cx="11083636" cy="20791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2018C2-E889-482A-BD23-8E9954EB6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357" y="106529"/>
              <a:ext cx="11132493" cy="91793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FA375F-159A-462F-AD09-0D2CAF389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5654" y="435170"/>
              <a:ext cx="841159" cy="4197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FF5E0E-A081-4295-8461-A6F12B31ABA0}"/>
                </a:ext>
              </a:extLst>
            </p:cNvPr>
            <p:cNvSpPr/>
            <p:nvPr/>
          </p:nvSpPr>
          <p:spPr>
            <a:xfrm>
              <a:off x="5945901" y="496865"/>
              <a:ext cx="483923" cy="400110"/>
            </a:xfrm>
            <a:prstGeom prst="rect">
              <a:avLst/>
            </a:prstGeom>
            <a:solidFill>
              <a:srgbClr val="FCFEF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000" b="0" cap="none" spc="0" dirty="0">
                  <a:ln w="0"/>
                  <a:solidFill>
                    <a:srgbClr val="CF4046"/>
                  </a:solidFill>
                </a:rPr>
                <a:t>   </a:t>
              </a:r>
              <a:endParaRPr lang="en-US" sz="2000" b="0" cap="none" spc="0" dirty="0">
                <a:ln w="0"/>
                <a:solidFill>
                  <a:srgbClr val="CF4046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54D71F-B438-427E-9888-37F469A1A695}"/>
                </a:ext>
              </a:extLst>
            </p:cNvPr>
            <p:cNvSpPr/>
            <p:nvPr/>
          </p:nvSpPr>
          <p:spPr>
            <a:xfrm>
              <a:off x="6110505" y="397900"/>
              <a:ext cx="31931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2800" b="1" cap="none" spc="0" dirty="0">
                  <a:ln w="0"/>
                  <a:solidFill>
                    <a:srgbClr val="C61B2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</a:t>
              </a:r>
              <a:endParaRPr lang="en-US" sz="2800" b="1" cap="none" spc="0" dirty="0">
                <a:ln w="0"/>
                <a:solidFill>
                  <a:srgbClr val="C61B2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3AE524-B179-4176-8FD1-63D1C3D90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5739" y="511880"/>
              <a:ext cx="2412123" cy="37314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5D42EA8-930E-4DD1-A0DD-0D7CE4F35C7B}"/>
              </a:ext>
            </a:extLst>
          </p:cNvPr>
          <p:cNvSpPr/>
          <p:nvPr/>
        </p:nvSpPr>
        <p:spPr>
          <a:xfrm>
            <a:off x="6534784" y="2112059"/>
            <a:ext cx="672029" cy="4885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9678BE-514B-42C1-A47E-4B81E4396A5D}"/>
              </a:ext>
            </a:extLst>
          </p:cNvPr>
          <p:cNvSpPr/>
          <p:nvPr/>
        </p:nvSpPr>
        <p:spPr>
          <a:xfrm>
            <a:off x="4713923" y="2081427"/>
            <a:ext cx="1320039" cy="4885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7EF1BA-2297-450A-82FD-BD17477AF6EF}"/>
              </a:ext>
            </a:extLst>
          </p:cNvPr>
          <p:cNvSpPr/>
          <p:nvPr/>
        </p:nvSpPr>
        <p:spPr>
          <a:xfrm>
            <a:off x="6468622" y="3076553"/>
            <a:ext cx="672030" cy="4885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DD01E7-5F8E-4D26-8024-0ECF31EC0302}"/>
              </a:ext>
            </a:extLst>
          </p:cNvPr>
          <p:cNvSpPr/>
          <p:nvPr/>
        </p:nvSpPr>
        <p:spPr>
          <a:xfrm>
            <a:off x="4713923" y="3070573"/>
            <a:ext cx="1293133" cy="4944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FD7414-466F-41AF-B6F7-5D33F726EE89}"/>
              </a:ext>
            </a:extLst>
          </p:cNvPr>
          <p:cNvSpPr/>
          <p:nvPr/>
        </p:nvSpPr>
        <p:spPr>
          <a:xfrm>
            <a:off x="5674324" y="1687335"/>
            <a:ext cx="1027266" cy="3681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5CEBB1-34F5-4713-8942-F750371657F0}"/>
              </a:ext>
            </a:extLst>
          </p:cNvPr>
          <p:cNvSpPr/>
          <p:nvPr/>
        </p:nvSpPr>
        <p:spPr>
          <a:xfrm>
            <a:off x="6701590" y="5141183"/>
            <a:ext cx="672029" cy="4885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F4E3B2-C924-4A21-9447-7FD115600237}"/>
              </a:ext>
            </a:extLst>
          </p:cNvPr>
          <p:cNvSpPr/>
          <p:nvPr/>
        </p:nvSpPr>
        <p:spPr>
          <a:xfrm>
            <a:off x="5246909" y="5122273"/>
            <a:ext cx="1027266" cy="4885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441C4-E79C-41F0-90B0-897D814B01DA}"/>
              </a:ext>
            </a:extLst>
          </p:cNvPr>
          <p:cNvSpPr/>
          <p:nvPr/>
        </p:nvSpPr>
        <p:spPr>
          <a:xfrm>
            <a:off x="6534784" y="5660239"/>
            <a:ext cx="672030" cy="4885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E5CFE0-6844-4B63-A40C-E5DEB256C5FB}"/>
              </a:ext>
            </a:extLst>
          </p:cNvPr>
          <p:cNvSpPr/>
          <p:nvPr/>
        </p:nvSpPr>
        <p:spPr>
          <a:xfrm>
            <a:off x="4979789" y="5651877"/>
            <a:ext cx="1027266" cy="4944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6A2C29-0522-4EA7-B733-66D444CA2145}"/>
              </a:ext>
            </a:extLst>
          </p:cNvPr>
          <p:cNvSpPr/>
          <p:nvPr/>
        </p:nvSpPr>
        <p:spPr>
          <a:xfrm>
            <a:off x="7140652" y="4750261"/>
            <a:ext cx="1027266" cy="3681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783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F99B9134-3743-46EB-9ED8-033EBD8E0F76}"/>
              </a:ext>
            </a:extLst>
          </p:cNvPr>
          <p:cNvGrpSpPr/>
          <p:nvPr/>
        </p:nvGrpSpPr>
        <p:grpSpPr>
          <a:xfrm>
            <a:off x="6674774" y="5174342"/>
            <a:ext cx="4812472" cy="861234"/>
            <a:chOff x="1682201" y="3025664"/>
            <a:chExt cx="4812472" cy="86123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9BBA6AB-6C99-4F67-AA11-24743D324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201" y="3025664"/>
              <a:ext cx="4812472" cy="384428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91B2C0-7EE4-4C45-BB8F-E82953E4969E}"/>
                </a:ext>
              </a:extLst>
            </p:cNvPr>
            <p:cNvSpPr/>
            <p:nvPr/>
          </p:nvSpPr>
          <p:spPr>
            <a:xfrm>
              <a:off x="3692854" y="3302123"/>
              <a:ext cx="5258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-3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2393131-A7BB-460B-BC63-909FF53E9871}"/>
                </a:ext>
              </a:extLst>
            </p:cNvPr>
            <p:cNvSpPr/>
            <p:nvPr/>
          </p:nvSpPr>
          <p:spPr>
            <a:xfrm>
              <a:off x="4513437" y="3297303"/>
              <a:ext cx="5800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-2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0C394CB-0B7D-4652-A0A3-7F7CF8DC798D}"/>
                </a:ext>
              </a:extLst>
            </p:cNvPr>
            <p:cNvSpPr/>
            <p:nvPr/>
          </p:nvSpPr>
          <p:spPr>
            <a:xfrm>
              <a:off x="2774433" y="3297303"/>
              <a:ext cx="5800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-4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4F687A8-DF0A-46D0-AD59-59CED86B9420}"/>
              </a:ext>
            </a:extLst>
          </p:cNvPr>
          <p:cNvSpPr/>
          <p:nvPr/>
        </p:nvSpPr>
        <p:spPr>
          <a:xfrm>
            <a:off x="8685427" y="1276009"/>
            <a:ext cx="19636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-6 س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≥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18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E6F7A3-DE01-4391-852C-02C6336BD05F}"/>
              </a:ext>
            </a:extLst>
          </p:cNvPr>
          <p:cNvSpPr/>
          <p:nvPr/>
        </p:nvSpPr>
        <p:spPr>
          <a:xfrm>
            <a:off x="8046835" y="2080825"/>
            <a:ext cx="260223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-6 س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≥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80736A-A621-40EA-A21C-454E7226E328}"/>
              </a:ext>
            </a:extLst>
          </p:cNvPr>
          <p:cNvCxnSpPr>
            <a:cxnSpLocks/>
          </p:cNvCxnSpPr>
          <p:nvPr/>
        </p:nvCxnSpPr>
        <p:spPr>
          <a:xfrm flipH="1">
            <a:off x="10268188" y="2270071"/>
            <a:ext cx="496414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CA889FEC-DADE-44AF-A38B-47C61BA9DB13}"/>
              </a:ext>
            </a:extLst>
          </p:cNvPr>
          <p:cNvSpPr/>
          <p:nvPr/>
        </p:nvSpPr>
        <p:spPr>
          <a:xfrm>
            <a:off x="8858674" y="5267077"/>
            <a:ext cx="186686" cy="186686"/>
          </a:xfrm>
          <a:prstGeom prst="ellipse">
            <a:avLst/>
          </a:prstGeom>
          <a:solidFill>
            <a:srgbClr val="7F00FF"/>
          </a:solidFill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3B96AB-4BA0-49BD-AF68-6F3D8514DA0D}"/>
              </a:ext>
            </a:extLst>
          </p:cNvPr>
          <p:cNvCxnSpPr>
            <a:cxnSpLocks/>
          </p:cNvCxnSpPr>
          <p:nvPr/>
        </p:nvCxnSpPr>
        <p:spPr>
          <a:xfrm flipH="1" flipV="1">
            <a:off x="7200475" y="5370476"/>
            <a:ext cx="1716918" cy="0"/>
          </a:xfrm>
          <a:prstGeom prst="straightConnector1">
            <a:avLst/>
          </a:prstGeom>
          <a:ln w="57150">
            <a:solidFill>
              <a:srgbClr val="7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7DB5D4C-F51A-4BB1-8639-D6A3951D1C77}"/>
              </a:ext>
            </a:extLst>
          </p:cNvPr>
          <p:cNvGrpSpPr/>
          <p:nvPr/>
        </p:nvGrpSpPr>
        <p:grpSpPr>
          <a:xfrm>
            <a:off x="10212296" y="2454814"/>
            <a:ext cx="543524" cy="646331"/>
            <a:chOff x="1859776" y="1453662"/>
            <a:chExt cx="543524" cy="64633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817848-BD16-4AAE-96C2-0C396E1B335F}"/>
                </a:ext>
              </a:extLst>
            </p:cNvPr>
            <p:cNvSpPr/>
            <p:nvPr/>
          </p:nvSpPr>
          <p:spPr>
            <a:xfrm>
              <a:off x="1859776" y="1453662"/>
              <a:ext cx="54352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-6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027C328-AB08-46F3-80CB-A7C1A9DB8D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2066" y="1557334"/>
              <a:ext cx="3734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67B1B2-FBCD-4A9B-9556-EA21C12766A5}"/>
              </a:ext>
            </a:extLst>
          </p:cNvPr>
          <p:cNvGrpSpPr/>
          <p:nvPr/>
        </p:nvGrpSpPr>
        <p:grpSpPr>
          <a:xfrm>
            <a:off x="9028545" y="2454813"/>
            <a:ext cx="543524" cy="646331"/>
            <a:chOff x="1869107" y="1453662"/>
            <a:chExt cx="543524" cy="64633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F870DF2-819A-4AFF-B3FF-4B572B2C9266}"/>
                </a:ext>
              </a:extLst>
            </p:cNvPr>
            <p:cNvSpPr/>
            <p:nvPr/>
          </p:nvSpPr>
          <p:spPr>
            <a:xfrm>
              <a:off x="1869107" y="1453662"/>
              <a:ext cx="54352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altLang="en-US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-6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B5ED05-C01F-4EB5-9036-350701AB4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2066" y="1557334"/>
              <a:ext cx="3734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CAEC1E3-DF7A-436D-9CF3-D68A5A68AD01}"/>
              </a:ext>
            </a:extLst>
          </p:cNvPr>
          <p:cNvCxnSpPr>
            <a:cxnSpLocks/>
          </p:cNvCxnSpPr>
          <p:nvPr/>
        </p:nvCxnSpPr>
        <p:spPr>
          <a:xfrm flipH="1">
            <a:off x="10285980" y="2621911"/>
            <a:ext cx="496414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597454-9BCC-48AD-98EB-52CBD5E2BF26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D2B6881B-01CB-47C0-9574-F723F34C929D}"/>
              </a:ext>
            </a:extLst>
          </p:cNvPr>
          <p:cNvSpPr/>
          <p:nvPr/>
        </p:nvSpPr>
        <p:spPr>
          <a:xfrm>
            <a:off x="10205831" y="1382989"/>
            <a:ext cx="360000" cy="360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7F1C7B-5D08-4416-9998-7ADA36EC469A}"/>
              </a:ext>
            </a:extLst>
          </p:cNvPr>
          <p:cNvSpPr/>
          <p:nvPr/>
        </p:nvSpPr>
        <p:spPr>
          <a:xfrm>
            <a:off x="1864895" y="1109709"/>
            <a:ext cx="388384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BD1E2D-0C11-4E31-812D-2D561C9B2549}"/>
              </a:ext>
            </a:extLst>
          </p:cNvPr>
          <p:cNvSpPr/>
          <p:nvPr/>
        </p:nvSpPr>
        <p:spPr>
          <a:xfrm>
            <a:off x="3593014" y="1711035"/>
            <a:ext cx="215572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108AD2-571C-412C-9352-5A1A43BCB9F7}"/>
              </a:ext>
            </a:extLst>
          </p:cNvPr>
          <p:cNvSpPr/>
          <p:nvPr/>
        </p:nvSpPr>
        <p:spPr>
          <a:xfrm>
            <a:off x="8938619" y="2914633"/>
            <a:ext cx="56791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-3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78EDAB-5AF3-4117-BF86-258953943EFE}"/>
              </a:ext>
            </a:extLst>
          </p:cNvPr>
          <p:cNvSpPr/>
          <p:nvPr/>
        </p:nvSpPr>
        <p:spPr>
          <a:xfrm>
            <a:off x="9270120" y="2080825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≥</a:t>
            </a:r>
            <a:endParaRPr lang="en-US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C73E3B-6C8A-4DA4-97FD-638502A5EDD1}"/>
              </a:ext>
            </a:extLst>
          </p:cNvPr>
          <p:cNvSpPr/>
          <p:nvPr/>
        </p:nvSpPr>
        <p:spPr>
          <a:xfrm>
            <a:off x="9561639" y="2878443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7B7A52-EFA9-4727-8259-6B2B925D5CBF}"/>
              </a:ext>
            </a:extLst>
          </p:cNvPr>
          <p:cNvSpPr/>
          <p:nvPr/>
        </p:nvSpPr>
        <p:spPr>
          <a:xfrm>
            <a:off x="8903137" y="2162092"/>
            <a:ext cx="605786" cy="723549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068E6D-EFF2-47D0-9766-9AE7ABFA1116}"/>
              </a:ext>
            </a:extLst>
          </p:cNvPr>
          <p:cNvSpPr/>
          <p:nvPr/>
        </p:nvSpPr>
        <p:spPr>
          <a:xfrm>
            <a:off x="487710" y="2312361"/>
            <a:ext cx="526102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قسمة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طرفيّ المتباينة على عدد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سالب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لذا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يتغيّر إتجاه 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إشارة المتباينة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0BBAEED-0B98-4275-B53D-824B2482C2D2}"/>
              </a:ext>
            </a:extLst>
          </p:cNvPr>
          <p:cNvSpPr/>
          <p:nvPr/>
        </p:nvSpPr>
        <p:spPr>
          <a:xfrm>
            <a:off x="6880561" y="3680750"/>
            <a:ext cx="47611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 هي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}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|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{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9FBCCD-795B-4CCB-B81F-5E5BA31C7E5D}"/>
              </a:ext>
            </a:extLst>
          </p:cNvPr>
          <p:cNvSpPr txBox="1"/>
          <p:nvPr/>
        </p:nvSpPr>
        <p:spPr>
          <a:xfrm>
            <a:off x="8886960" y="2879897"/>
            <a:ext cx="139264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س </a:t>
            </a:r>
            <a:r>
              <a:rPr lang="en-US" altLang="en-US" dirty="0">
                <a:solidFill>
                  <a:schemeClr val="tx1"/>
                </a:solidFill>
              </a:rPr>
              <a:t>≥</a:t>
            </a:r>
            <a:r>
              <a:rPr lang="ar-BH" dirty="0">
                <a:solidFill>
                  <a:schemeClr val="tx1"/>
                </a:solidFill>
              </a:rPr>
              <a:t> -3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70D51E-4054-4020-A9AA-A0E7B915B660}"/>
              </a:ext>
            </a:extLst>
          </p:cNvPr>
          <p:cNvSpPr/>
          <p:nvPr/>
        </p:nvSpPr>
        <p:spPr>
          <a:xfrm>
            <a:off x="411564" y="3467685"/>
            <a:ext cx="533717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لتمثّيل الحل على خط الأعداد، نرسم خط أعداد يتضمن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-3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725B7E-AF33-4ACB-96C5-C3BCE46085A8}"/>
              </a:ext>
            </a:extLst>
          </p:cNvPr>
          <p:cNvSpPr/>
          <p:nvPr/>
        </p:nvSpPr>
        <p:spPr>
          <a:xfrm>
            <a:off x="1191270" y="4623009"/>
            <a:ext cx="455746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نقطة على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-3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FF9888-EBA3-43FF-A7ED-F3B7B59B0553}"/>
              </a:ext>
            </a:extLst>
          </p:cNvPr>
          <p:cNvSpPr/>
          <p:nvPr/>
        </p:nvSpPr>
        <p:spPr>
          <a:xfrm>
            <a:off x="613728" y="5224336"/>
            <a:ext cx="513501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سهم على خط الأعداد ليدل على الأعداد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الأصغر من -3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B4B712-0A5C-4F42-BDCE-9C40C39FD1FB}"/>
              </a:ext>
            </a:extLst>
          </p:cNvPr>
          <p:cNvSpPr/>
          <p:nvPr/>
        </p:nvSpPr>
        <p:spPr>
          <a:xfrm>
            <a:off x="9475609" y="2895811"/>
            <a:ext cx="3829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≤</a:t>
            </a:r>
            <a:endParaRPr lang="en-US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20815F7-03FC-4287-9A2B-BF25C86A70A6}"/>
              </a:ext>
            </a:extLst>
          </p:cNvPr>
          <p:cNvSpPr/>
          <p:nvPr/>
        </p:nvSpPr>
        <p:spPr>
          <a:xfrm>
            <a:off x="914401" y="535459"/>
            <a:ext cx="88122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للمتباينة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9FDB89-5D49-40E7-9F91-AB96E816C1F8}"/>
              </a:ext>
            </a:extLst>
          </p:cNvPr>
          <p:cNvSpPr txBox="1"/>
          <p:nvPr/>
        </p:nvSpPr>
        <p:spPr>
          <a:xfrm>
            <a:off x="6020560" y="1804586"/>
            <a:ext cx="564459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معامل ال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متغيّر عدد سالب؛ لذا في حل المتباينة سيتغيّر إتجاه إشارتها</a:t>
            </a:r>
            <a:endParaRPr lang="en-US" alt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3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00547 0.0868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432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431 0.1055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 animBg="1"/>
      <p:bldP spid="55" grpId="0" animBg="1"/>
      <p:bldP spid="55" grpId="1" animBg="1"/>
      <p:bldP spid="56" grpId="0"/>
      <p:bldP spid="57" grpId="0"/>
      <p:bldP spid="58" grpId="0"/>
      <p:bldP spid="59" grpId="0"/>
      <p:bldP spid="59" grpId="1"/>
      <p:bldP spid="59" grpId="2"/>
      <p:bldP spid="59" grpId="3"/>
      <p:bldP spid="60" grpId="0"/>
      <p:bldP spid="61" grpId="0" animBg="1"/>
      <p:bldP spid="62" grpId="0"/>
      <p:bldP spid="63" grpId="0"/>
      <p:bldP spid="64" grpId="0"/>
      <p:bldP spid="64" grpId="1"/>
      <p:bldP spid="65" grpId="0"/>
      <p:bldP spid="66" grpId="0"/>
      <p:bldP spid="67" grpId="0"/>
      <p:bldP spid="41" grpId="0"/>
      <p:bldP spid="45" grpId="0" animBg="1"/>
      <p:bldP spid="4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03C006B-328A-422B-838B-8101B2523488}"/>
              </a:ext>
            </a:extLst>
          </p:cNvPr>
          <p:cNvSpPr/>
          <p:nvPr/>
        </p:nvSpPr>
        <p:spPr>
          <a:xfrm>
            <a:off x="10411036" y="2108105"/>
            <a:ext cx="89972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 ×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9B9134-3743-46EB-9ED8-033EBD8E0F76}"/>
              </a:ext>
            </a:extLst>
          </p:cNvPr>
          <p:cNvGrpSpPr/>
          <p:nvPr/>
        </p:nvGrpSpPr>
        <p:grpSpPr>
          <a:xfrm>
            <a:off x="6674774" y="5174342"/>
            <a:ext cx="4812472" cy="861234"/>
            <a:chOff x="1682201" y="3025664"/>
            <a:chExt cx="4812472" cy="86123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9BBA6AB-6C99-4F67-AA11-24743D324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201" y="3025664"/>
              <a:ext cx="4812472" cy="384428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91B2C0-7EE4-4C45-BB8F-E82953E4969E}"/>
                </a:ext>
              </a:extLst>
            </p:cNvPr>
            <p:cNvSpPr/>
            <p:nvPr/>
          </p:nvSpPr>
          <p:spPr>
            <a:xfrm>
              <a:off x="3626275" y="3302123"/>
              <a:ext cx="6465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-12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2393131-A7BB-460B-BC63-909FF53E9871}"/>
                </a:ext>
              </a:extLst>
            </p:cNvPr>
            <p:cNvSpPr/>
            <p:nvPr/>
          </p:nvSpPr>
          <p:spPr>
            <a:xfrm>
              <a:off x="4513436" y="3297303"/>
              <a:ext cx="6465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-11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0C394CB-0B7D-4652-A0A3-7F7CF8DC798D}"/>
                </a:ext>
              </a:extLst>
            </p:cNvPr>
            <p:cNvSpPr/>
            <p:nvPr/>
          </p:nvSpPr>
          <p:spPr>
            <a:xfrm>
              <a:off x="2690737" y="3297303"/>
              <a:ext cx="6637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-13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4F687A8-DF0A-46D0-AD59-59CED86B9420}"/>
                  </a:ext>
                </a:extLst>
              </p:cNvPr>
              <p:cNvSpPr/>
              <p:nvPr/>
            </p:nvSpPr>
            <p:spPr>
              <a:xfrm>
                <a:off x="8685427" y="1276009"/>
                <a:ext cx="1963647" cy="67005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ن </a:t>
                </a:r>
                <a:r>
                  <a:rPr lang="en-US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&gt;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6 </a:t>
                </a:r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4F687A8-DF0A-46D0-AD59-59CED86B9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427" y="1276009"/>
                <a:ext cx="1963647" cy="670055"/>
              </a:xfrm>
              <a:prstGeom prst="rect">
                <a:avLst/>
              </a:prstGeom>
              <a:blipFill>
                <a:blip r:embed="rId3"/>
                <a:stretch>
                  <a:fillRect t="-11818" r="-9317" b="-3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E6F7A3-DE01-4391-852C-02C6336BD05F}"/>
                  </a:ext>
                </a:extLst>
              </p:cNvPr>
              <p:cNvSpPr/>
              <p:nvPr/>
            </p:nvSpPr>
            <p:spPr>
              <a:xfrm>
                <a:off x="8046835" y="2080825"/>
                <a:ext cx="260223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dirty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dirty="0"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ن </a:t>
                </a:r>
                <a:r>
                  <a:rPr lang="en-US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&gt;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6 </a:t>
                </a:r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E6F7A3-DE01-4391-852C-02C6336B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35" y="2080825"/>
                <a:ext cx="2602239" cy="646331"/>
              </a:xfrm>
              <a:prstGeom prst="rect">
                <a:avLst/>
              </a:prstGeom>
              <a:blipFill>
                <a:blip r:embed="rId4"/>
                <a:stretch>
                  <a:fillRect t="-12264" r="-7260" b="-36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80736A-A621-40EA-A21C-454E7226E328}"/>
              </a:ext>
            </a:extLst>
          </p:cNvPr>
          <p:cNvCxnSpPr>
            <a:cxnSpLocks/>
          </p:cNvCxnSpPr>
          <p:nvPr/>
        </p:nvCxnSpPr>
        <p:spPr>
          <a:xfrm flipH="1">
            <a:off x="10282456" y="2383208"/>
            <a:ext cx="308234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CA889FEC-DADE-44AF-A38B-47C61BA9DB13}"/>
              </a:ext>
            </a:extLst>
          </p:cNvPr>
          <p:cNvSpPr/>
          <p:nvPr/>
        </p:nvSpPr>
        <p:spPr>
          <a:xfrm>
            <a:off x="8858674" y="5267077"/>
            <a:ext cx="186686" cy="18668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3B96AB-4BA0-49BD-AF68-6F3D8514DA0D}"/>
              </a:ext>
            </a:extLst>
          </p:cNvPr>
          <p:cNvCxnSpPr>
            <a:cxnSpLocks/>
          </p:cNvCxnSpPr>
          <p:nvPr/>
        </p:nvCxnSpPr>
        <p:spPr>
          <a:xfrm flipV="1">
            <a:off x="9019956" y="5370476"/>
            <a:ext cx="1716918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CAEC1E3-DF7A-436D-9CF3-D68A5A68AD01}"/>
              </a:ext>
            </a:extLst>
          </p:cNvPr>
          <p:cNvCxnSpPr>
            <a:cxnSpLocks/>
          </p:cNvCxnSpPr>
          <p:nvPr/>
        </p:nvCxnSpPr>
        <p:spPr>
          <a:xfrm flipH="1">
            <a:off x="10856722" y="2304089"/>
            <a:ext cx="308234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597454-9BCC-48AD-98EB-52CBD5E2BF26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59FDB89-5D49-40E7-9F91-AB96E816C1F8}"/>
              </a:ext>
            </a:extLst>
          </p:cNvPr>
          <p:cNvSpPr txBox="1"/>
          <p:nvPr/>
        </p:nvSpPr>
        <p:spPr>
          <a:xfrm>
            <a:off x="6059695" y="1878279"/>
            <a:ext cx="564459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معامل ال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متغيّر عدد سالب؛ لذا في حل المتباينة سيتغيّر إتجاه إشارتها</a:t>
            </a:r>
            <a:endParaRPr lang="en-US" alt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2B6881B-01CB-47C0-9574-F723F34C929D}"/>
              </a:ext>
            </a:extLst>
          </p:cNvPr>
          <p:cNvSpPr/>
          <p:nvPr/>
        </p:nvSpPr>
        <p:spPr>
          <a:xfrm>
            <a:off x="10229895" y="1308684"/>
            <a:ext cx="360000" cy="560367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7F1C7B-5D08-4416-9998-7ADA36EC469A}"/>
              </a:ext>
            </a:extLst>
          </p:cNvPr>
          <p:cNvSpPr/>
          <p:nvPr/>
        </p:nvSpPr>
        <p:spPr>
          <a:xfrm>
            <a:off x="1864895" y="1109709"/>
            <a:ext cx="388384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بضرب كلا الطرفين في 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BD1E2D-0C11-4E31-812D-2D561C9B2549}"/>
              </a:ext>
            </a:extLst>
          </p:cNvPr>
          <p:cNvSpPr/>
          <p:nvPr/>
        </p:nvSpPr>
        <p:spPr>
          <a:xfrm>
            <a:off x="3593014" y="1711035"/>
            <a:ext cx="215572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108AD2-571C-412C-9352-5A1A43BCB9F7}"/>
              </a:ext>
            </a:extLst>
          </p:cNvPr>
          <p:cNvSpPr/>
          <p:nvPr/>
        </p:nvSpPr>
        <p:spPr>
          <a:xfrm>
            <a:off x="8977213" y="2912854"/>
            <a:ext cx="75719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-12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78EDAB-5AF3-4117-BF86-258953943EFE}"/>
              </a:ext>
            </a:extLst>
          </p:cNvPr>
          <p:cNvSpPr/>
          <p:nvPr/>
        </p:nvSpPr>
        <p:spPr>
          <a:xfrm>
            <a:off x="9494011" y="2109665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endParaRPr lang="en-US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C73E3B-6C8A-4DA4-97FD-638502A5EDD1}"/>
              </a:ext>
            </a:extLst>
          </p:cNvPr>
          <p:cNvSpPr/>
          <p:nvPr/>
        </p:nvSpPr>
        <p:spPr>
          <a:xfrm>
            <a:off x="9686796" y="2840518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7B7A52-EFA9-4727-8259-6B2B925D5CBF}"/>
              </a:ext>
            </a:extLst>
          </p:cNvPr>
          <p:cNvSpPr/>
          <p:nvPr/>
        </p:nvSpPr>
        <p:spPr>
          <a:xfrm>
            <a:off x="8832327" y="2143055"/>
            <a:ext cx="854469" cy="489816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068E6D-EFF2-47D0-9766-9AE7ABFA1116}"/>
              </a:ext>
            </a:extLst>
          </p:cNvPr>
          <p:cNvSpPr/>
          <p:nvPr/>
        </p:nvSpPr>
        <p:spPr>
          <a:xfrm>
            <a:off x="487710" y="2312361"/>
            <a:ext cx="526102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طرفيّ المتباينة بعدد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سالب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لذا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يتغيّر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إتجاه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إشارة المتباينة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0BBAEED-0B98-4275-B53D-824B2482C2D2}"/>
              </a:ext>
            </a:extLst>
          </p:cNvPr>
          <p:cNvSpPr/>
          <p:nvPr/>
        </p:nvSpPr>
        <p:spPr>
          <a:xfrm>
            <a:off x="6880561" y="3680750"/>
            <a:ext cx="47611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 هي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}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|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{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9FBCCD-795B-4CCB-B81F-5E5BA31C7E5D}"/>
              </a:ext>
            </a:extLst>
          </p:cNvPr>
          <p:cNvSpPr txBox="1"/>
          <p:nvPr/>
        </p:nvSpPr>
        <p:spPr>
          <a:xfrm>
            <a:off x="8999183" y="2854084"/>
            <a:ext cx="139264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ن </a:t>
            </a:r>
            <a:r>
              <a:rPr lang="en-US" altLang="en-US" dirty="0">
                <a:solidFill>
                  <a:schemeClr val="tx1"/>
                </a:solidFill>
              </a:rPr>
              <a:t>&lt;</a:t>
            </a:r>
            <a:r>
              <a:rPr lang="ar-BH" dirty="0">
                <a:solidFill>
                  <a:schemeClr val="tx1"/>
                </a:solidFill>
              </a:rPr>
              <a:t> -12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70D51E-4054-4020-A9AA-A0E7B915B660}"/>
              </a:ext>
            </a:extLst>
          </p:cNvPr>
          <p:cNvSpPr/>
          <p:nvPr/>
        </p:nvSpPr>
        <p:spPr>
          <a:xfrm>
            <a:off x="411564" y="3467685"/>
            <a:ext cx="533717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لتمثّيل الحل على خط الأعداد، نرسم خط أعداد يتضمن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-12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725B7E-AF33-4ACB-96C5-C3BCE46085A8}"/>
              </a:ext>
            </a:extLst>
          </p:cNvPr>
          <p:cNvSpPr/>
          <p:nvPr/>
        </p:nvSpPr>
        <p:spPr>
          <a:xfrm>
            <a:off x="1191270" y="4623009"/>
            <a:ext cx="455746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دائرة على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-12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FF9888-EBA3-43FF-A7ED-F3B7B59B0553}"/>
              </a:ext>
            </a:extLst>
          </p:cNvPr>
          <p:cNvSpPr/>
          <p:nvPr/>
        </p:nvSpPr>
        <p:spPr>
          <a:xfrm>
            <a:off x="613728" y="5224336"/>
            <a:ext cx="513501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سهم على خط الأعداد ليدل على الأعداد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الأكبر من -12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99CA28-4BE1-40BF-B1EE-E1533EEB4C0B}"/>
              </a:ext>
            </a:extLst>
          </p:cNvPr>
          <p:cNvSpPr/>
          <p:nvPr/>
        </p:nvSpPr>
        <p:spPr>
          <a:xfrm>
            <a:off x="8640999" y="2114661"/>
            <a:ext cx="9747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-2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CE0856-E36B-41C0-8152-B4A307B58568}"/>
              </a:ext>
            </a:extLst>
          </p:cNvPr>
          <p:cNvSpPr/>
          <p:nvPr/>
        </p:nvSpPr>
        <p:spPr>
          <a:xfrm>
            <a:off x="914401" y="535459"/>
            <a:ext cx="88122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للمتباينة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89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0547 0.0868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432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9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14127 0.1217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5" grpId="0"/>
      <p:bldP spid="47" grpId="0" animBg="1"/>
      <p:bldP spid="45" grpId="0" animBg="1"/>
      <p:bldP spid="45" grpId="1" animBg="1"/>
      <p:bldP spid="55" grpId="0" animBg="1"/>
      <p:bldP spid="55" grpId="1" animBg="1"/>
      <p:bldP spid="56" grpId="0"/>
      <p:bldP spid="57" grpId="0"/>
      <p:bldP spid="58" grpId="0"/>
      <p:bldP spid="59" grpId="0"/>
      <p:bldP spid="59" grpId="1"/>
      <p:bldP spid="59" grpId="2"/>
      <p:bldP spid="60" grpId="0"/>
      <p:bldP spid="61" grpId="0" animBg="1"/>
      <p:bldP spid="62" grpId="0"/>
      <p:bldP spid="63" grpId="0"/>
      <p:bldP spid="64" grpId="0"/>
      <p:bldP spid="64" grpId="1"/>
      <p:bldP spid="65" grpId="0"/>
      <p:bldP spid="66" grpId="0"/>
      <p:bldP spid="67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59FDB89-5D49-40E7-9F91-AB96E816C1F8}"/>
              </a:ext>
            </a:extLst>
          </p:cNvPr>
          <p:cNvSpPr txBox="1"/>
          <p:nvPr/>
        </p:nvSpPr>
        <p:spPr>
          <a:xfrm>
            <a:off x="6055795" y="1974093"/>
            <a:ext cx="564459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معامل ال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متغيّر عدد سالب؛ لذا في حل المتباينة سيتغيّر إتجاه إشارتها</a:t>
            </a:r>
            <a:endParaRPr lang="en-US" alt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99CA28-4BE1-40BF-B1EE-E1533EEB4C0B}"/>
              </a:ext>
            </a:extLst>
          </p:cNvPr>
          <p:cNvSpPr/>
          <p:nvPr/>
        </p:nvSpPr>
        <p:spPr>
          <a:xfrm>
            <a:off x="8294359" y="2126293"/>
            <a:ext cx="105624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-11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5BA9AA-5974-4EB3-AFD9-4BC7FEE683DF}"/>
              </a:ext>
            </a:extLst>
          </p:cNvPr>
          <p:cNvGrpSpPr/>
          <p:nvPr/>
        </p:nvGrpSpPr>
        <p:grpSpPr>
          <a:xfrm>
            <a:off x="9101202" y="1977765"/>
            <a:ext cx="1489488" cy="891240"/>
            <a:chOff x="9159586" y="1150880"/>
            <a:chExt cx="1489488" cy="89124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5F49097-1188-4B48-B545-13B610E6350A}"/>
                </a:ext>
              </a:extLst>
            </p:cNvPr>
            <p:cNvSpPr/>
            <p:nvPr/>
          </p:nvSpPr>
          <p:spPr>
            <a:xfrm>
              <a:off x="9350608" y="1276009"/>
              <a:ext cx="1298466" cy="67005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-11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&lt;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42AA8CA-C1FE-4182-ACC9-20A9F7A9D5A6}"/>
                </a:ext>
              </a:extLst>
            </p:cNvPr>
            <p:cNvGrpSpPr/>
            <p:nvPr/>
          </p:nvGrpSpPr>
          <p:grpSpPr>
            <a:xfrm>
              <a:off x="9159586" y="1150880"/>
              <a:ext cx="694505" cy="891240"/>
              <a:chOff x="7645859" y="1120679"/>
              <a:chExt cx="694505" cy="89124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E11C5DD-1B3F-4285-BA35-ED90F9318E84}"/>
                  </a:ext>
                </a:extLst>
              </p:cNvPr>
              <p:cNvSpPr/>
              <p:nvPr/>
            </p:nvSpPr>
            <p:spPr>
              <a:xfrm>
                <a:off x="7645859" y="1120679"/>
                <a:ext cx="577150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</a:t>
                </a:r>
                <a:endParaRPr 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D576A26-58CB-4F0F-8354-65A81D24B7B7}"/>
                  </a:ext>
                </a:extLst>
              </p:cNvPr>
              <p:cNvSpPr/>
              <p:nvPr/>
            </p:nvSpPr>
            <p:spPr>
              <a:xfrm>
                <a:off x="7713234" y="1488699"/>
                <a:ext cx="627130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-11</a:t>
                </a:r>
                <a:endParaRPr 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46612DE-B195-4CA9-B6B2-173091AF9E91}"/>
                  </a:ext>
                </a:extLst>
              </p:cNvPr>
              <p:cNvCxnSpPr/>
              <p:nvPr/>
            </p:nvCxnSpPr>
            <p:spPr>
              <a:xfrm flipH="1">
                <a:off x="7827315" y="1568131"/>
                <a:ext cx="374026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03C006B-328A-422B-838B-8101B2523488}"/>
              </a:ext>
            </a:extLst>
          </p:cNvPr>
          <p:cNvSpPr/>
          <p:nvPr/>
        </p:nvSpPr>
        <p:spPr>
          <a:xfrm>
            <a:off x="10411036" y="2108105"/>
            <a:ext cx="1076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-11 ×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9B9134-3743-46EB-9ED8-033EBD8E0F76}"/>
              </a:ext>
            </a:extLst>
          </p:cNvPr>
          <p:cNvGrpSpPr/>
          <p:nvPr/>
        </p:nvGrpSpPr>
        <p:grpSpPr>
          <a:xfrm>
            <a:off x="6674774" y="5174342"/>
            <a:ext cx="4812472" cy="861234"/>
            <a:chOff x="1682201" y="3025664"/>
            <a:chExt cx="4812472" cy="861234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9BBA6AB-6C99-4F67-AA11-24743D324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201" y="3025664"/>
              <a:ext cx="4812472" cy="384428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91B2C0-7EE4-4C45-BB8F-E82953E4969E}"/>
                </a:ext>
              </a:extLst>
            </p:cNvPr>
            <p:cNvSpPr/>
            <p:nvPr/>
          </p:nvSpPr>
          <p:spPr>
            <a:xfrm>
              <a:off x="3576171" y="3302123"/>
              <a:ext cx="7527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121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2393131-A7BB-460B-BC63-909FF53E9871}"/>
                </a:ext>
              </a:extLst>
            </p:cNvPr>
            <p:cNvSpPr/>
            <p:nvPr/>
          </p:nvSpPr>
          <p:spPr>
            <a:xfrm>
              <a:off x="4388176" y="3297303"/>
              <a:ext cx="8043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122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0C394CB-0B7D-4652-A0A3-7F7CF8DC798D}"/>
                </a:ext>
              </a:extLst>
            </p:cNvPr>
            <p:cNvSpPr/>
            <p:nvPr/>
          </p:nvSpPr>
          <p:spPr>
            <a:xfrm>
              <a:off x="2676832" y="3297303"/>
              <a:ext cx="7527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120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80736A-A621-40EA-A21C-454E7226E328}"/>
              </a:ext>
            </a:extLst>
          </p:cNvPr>
          <p:cNvCxnSpPr>
            <a:cxnSpLocks/>
          </p:cNvCxnSpPr>
          <p:nvPr/>
        </p:nvCxnSpPr>
        <p:spPr>
          <a:xfrm flipH="1">
            <a:off x="8552924" y="2333275"/>
            <a:ext cx="308234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CA889FEC-DADE-44AF-A38B-47C61BA9DB13}"/>
              </a:ext>
            </a:extLst>
          </p:cNvPr>
          <p:cNvSpPr/>
          <p:nvPr/>
        </p:nvSpPr>
        <p:spPr>
          <a:xfrm>
            <a:off x="8858674" y="5267077"/>
            <a:ext cx="186686" cy="18668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3B96AB-4BA0-49BD-AF68-6F3D8514DA0D}"/>
              </a:ext>
            </a:extLst>
          </p:cNvPr>
          <p:cNvCxnSpPr>
            <a:cxnSpLocks/>
          </p:cNvCxnSpPr>
          <p:nvPr/>
        </p:nvCxnSpPr>
        <p:spPr>
          <a:xfrm flipV="1">
            <a:off x="9019956" y="5370476"/>
            <a:ext cx="1716918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CAEC1E3-DF7A-436D-9CF3-D68A5A68AD01}"/>
              </a:ext>
            </a:extLst>
          </p:cNvPr>
          <p:cNvCxnSpPr>
            <a:cxnSpLocks/>
          </p:cNvCxnSpPr>
          <p:nvPr/>
        </p:nvCxnSpPr>
        <p:spPr>
          <a:xfrm flipH="1">
            <a:off x="9356647" y="2493830"/>
            <a:ext cx="308234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3DB09FD-6EB6-45D9-AB4E-07516F9DED4F}"/>
              </a:ext>
            </a:extLst>
          </p:cNvPr>
          <p:cNvSpPr/>
          <p:nvPr/>
        </p:nvSpPr>
        <p:spPr>
          <a:xfrm>
            <a:off x="2528596" y="535459"/>
            <a:ext cx="71980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حُلَّ المتباينة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597454-9BCC-48AD-98EB-52CBD5E2BF26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D2B6881B-01CB-47C0-9574-F723F34C929D}"/>
              </a:ext>
            </a:extLst>
          </p:cNvPr>
          <p:cNvSpPr/>
          <p:nvPr/>
        </p:nvSpPr>
        <p:spPr>
          <a:xfrm>
            <a:off x="9398249" y="1332134"/>
            <a:ext cx="366380" cy="533177"/>
          </a:xfrm>
          <a:custGeom>
            <a:avLst/>
            <a:gdLst>
              <a:gd name="connsiteX0" fmla="*/ 0 w 365760"/>
              <a:gd name="connsiteY0" fmla="*/ 0 h 591697"/>
              <a:gd name="connsiteX1" fmla="*/ 365760 w 365760"/>
              <a:gd name="connsiteY1" fmla="*/ 0 h 591697"/>
              <a:gd name="connsiteX2" fmla="*/ 365760 w 365760"/>
              <a:gd name="connsiteY2" fmla="*/ 591697 h 591697"/>
              <a:gd name="connsiteX3" fmla="*/ 0 w 365760"/>
              <a:gd name="connsiteY3" fmla="*/ 591697 h 591697"/>
              <a:gd name="connsiteX4" fmla="*/ 0 w 365760"/>
              <a:gd name="connsiteY4" fmla="*/ 0 h 591697"/>
              <a:gd name="connsiteX0" fmla="*/ 621 w 366381"/>
              <a:gd name="connsiteY0" fmla="*/ 0 h 591697"/>
              <a:gd name="connsiteX1" fmla="*/ 366381 w 366381"/>
              <a:gd name="connsiteY1" fmla="*/ 0 h 591697"/>
              <a:gd name="connsiteX2" fmla="*/ 366381 w 366381"/>
              <a:gd name="connsiteY2" fmla="*/ 591697 h 591697"/>
              <a:gd name="connsiteX3" fmla="*/ 621 w 366381"/>
              <a:gd name="connsiteY3" fmla="*/ 591697 h 591697"/>
              <a:gd name="connsiteX4" fmla="*/ 0 w 366381"/>
              <a:gd name="connsiteY4" fmla="*/ 211195 h 591697"/>
              <a:gd name="connsiteX5" fmla="*/ 621 w 366381"/>
              <a:gd name="connsiteY5" fmla="*/ 0 h 591697"/>
              <a:gd name="connsiteX0" fmla="*/ 621 w 366381"/>
              <a:gd name="connsiteY0" fmla="*/ 0 h 591697"/>
              <a:gd name="connsiteX1" fmla="*/ 366381 w 366381"/>
              <a:gd name="connsiteY1" fmla="*/ 0 h 591697"/>
              <a:gd name="connsiteX2" fmla="*/ 366381 w 366381"/>
              <a:gd name="connsiteY2" fmla="*/ 591697 h 591697"/>
              <a:gd name="connsiteX3" fmla="*/ 621 w 366381"/>
              <a:gd name="connsiteY3" fmla="*/ 591697 h 591697"/>
              <a:gd name="connsiteX4" fmla="*/ 1 w 366381"/>
              <a:gd name="connsiteY4" fmla="*/ 273642 h 591697"/>
              <a:gd name="connsiteX5" fmla="*/ 0 w 366381"/>
              <a:gd name="connsiteY5" fmla="*/ 211195 h 591697"/>
              <a:gd name="connsiteX6" fmla="*/ 621 w 366381"/>
              <a:gd name="connsiteY6" fmla="*/ 0 h 591697"/>
              <a:gd name="connsiteX0" fmla="*/ 620 w 366380"/>
              <a:gd name="connsiteY0" fmla="*/ 0 h 591697"/>
              <a:gd name="connsiteX1" fmla="*/ 366380 w 366380"/>
              <a:gd name="connsiteY1" fmla="*/ 0 h 591697"/>
              <a:gd name="connsiteX2" fmla="*/ 366380 w 366380"/>
              <a:gd name="connsiteY2" fmla="*/ 591697 h 591697"/>
              <a:gd name="connsiteX3" fmla="*/ 620 w 366380"/>
              <a:gd name="connsiteY3" fmla="*/ 591697 h 591697"/>
              <a:gd name="connsiteX4" fmla="*/ 0 w 366380"/>
              <a:gd name="connsiteY4" fmla="*/ 273642 h 591697"/>
              <a:gd name="connsiteX5" fmla="*/ 191800 w 366380"/>
              <a:gd name="connsiteY5" fmla="*/ 255800 h 591697"/>
              <a:gd name="connsiteX6" fmla="*/ 620 w 366380"/>
              <a:gd name="connsiteY6" fmla="*/ 0 h 591697"/>
              <a:gd name="connsiteX0" fmla="*/ 170118 w 366380"/>
              <a:gd name="connsiteY0" fmla="*/ 4460 h 591697"/>
              <a:gd name="connsiteX1" fmla="*/ 366380 w 366380"/>
              <a:gd name="connsiteY1" fmla="*/ 0 h 591697"/>
              <a:gd name="connsiteX2" fmla="*/ 366380 w 366380"/>
              <a:gd name="connsiteY2" fmla="*/ 591697 h 591697"/>
              <a:gd name="connsiteX3" fmla="*/ 620 w 366380"/>
              <a:gd name="connsiteY3" fmla="*/ 591697 h 591697"/>
              <a:gd name="connsiteX4" fmla="*/ 0 w 366380"/>
              <a:gd name="connsiteY4" fmla="*/ 273642 h 591697"/>
              <a:gd name="connsiteX5" fmla="*/ 191800 w 366380"/>
              <a:gd name="connsiteY5" fmla="*/ 255800 h 591697"/>
              <a:gd name="connsiteX6" fmla="*/ 170118 w 366380"/>
              <a:gd name="connsiteY6" fmla="*/ 4460 h 591697"/>
              <a:gd name="connsiteX0" fmla="*/ 201341 w 366380"/>
              <a:gd name="connsiteY0" fmla="*/ 8921 h 591697"/>
              <a:gd name="connsiteX1" fmla="*/ 366380 w 366380"/>
              <a:gd name="connsiteY1" fmla="*/ 0 h 591697"/>
              <a:gd name="connsiteX2" fmla="*/ 366380 w 366380"/>
              <a:gd name="connsiteY2" fmla="*/ 591697 h 591697"/>
              <a:gd name="connsiteX3" fmla="*/ 620 w 366380"/>
              <a:gd name="connsiteY3" fmla="*/ 591697 h 591697"/>
              <a:gd name="connsiteX4" fmla="*/ 0 w 366380"/>
              <a:gd name="connsiteY4" fmla="*/ 273642 h 591697"/>
              <a:gd name="connsiteX5" fmla="*/ 191800 w 366380"/>
              <a:gd name="connsiteY5" fmla="*/ 255800 h 591697"/>
              <a:gd name="connsiteX6" fmla="*/ 201341 w 366380"/>
              <a:gd name="connsiteY6" fmla="*/ 8921 h 591697"/>
              <a:gd name="connsiteX0" fmla="*/ 201341 w 366380"/>
              <a:gd name="connsiteY0" fmla="*/ 4461 h 591697"/>
              <a:gd name="connsiteX1" fmla="*/ 366380 w 366380"/>
              <a:gd name="connsiteY1" fmla="*/ 0 h 591697"/>
              <a:gd name="connsiteX2" fmla="*/ 366380 w 366380"/>
              <a:gd name="connsiteY2" fmla="*/ 591697 h 591697"/>
              <a:gd name="connsiteX3" fmla="*/ 620 w 366380"/>
              <a:gd name="connsiteY3" fmla="*/ 591697 h 591697"/>
              <a:gd name="connsiteX4" fmla="*/ 0 w 366380"/>
              <a:gd name="connsiteY4" fmla="*/ 273642 h 591697"/>
              <a:gd name="connsiteX5" fmla="*/ 191800 w 366380"/>
              <a:gd name="connsiteY5" fmla="*/ 255800 h 591697"/>
              <a:gd name="connsiteX6" fmla="*/ 201341 w 366380"/>
              <a:gd name="connsiteY6" fmla="*/ 4461 h 591697"/>
              <a:gd name="connsiteX0" fmla="*/ 196881 w 366380"/>
              <a:gd name="connsiteY0" fmla="*/ 0 h 596157"/>
              <a:gd name="connsiteX1" fmla="*/ 366380 w 366380"/>
              <a:gd name="connsiteY1" fmla="*/ 4460 h 596157"/>
              <a:gd name="connsiteX2" fmla="*/ 366380 w 366380"/>
              <a:gd name="connsiteY2" fmla="*/ 596157 h 596157"/>
              <a:gd name="connsiteX3" fmla="*/ 620 w 366380"/>
              <a:gd name="connsiteY3" fmla="*/ 596157 h 596157"/>
              <a:gd name="connsiteX4" fmla="*/ 0 w 366380"/>
              <a:gd name="connsiteY4" fmla="*/ 278102 h 596157"/>
              <a:gd name="connsiteX5" fmla="*/ 191800 w 366380"/>
              <a:gd name="connsiteY5" fmla="*/ 260260 h 596157"/>
              <a:gd name="connsiteX6" fmla="*/ 196881 w 366380"/>
              <a:gd name="connsiteY6" fmla="*/ 0 h 59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80" h="596157">
                <a:moveTo>
                  <a:pt x="196881" y="0"/>
                </a:moveTo>
                <a:lnTo>
                  <a:pt x="366380" y="4460"/>
                </a:lnTo>
                <a:lnTo>
                  <a:pt x="366380" y="596157"/>
                </a:lnTo>
                <a:lnTo>
                  <a:pt x="620" y="596157"/>
                </a:lnTo>
                <a:cubicBezTo>
                  <a:pt x="413" y="490139"/>
                  <a:pt x="207" y="384120"/>
                  <a:pt x="0" y="278102"/>
                </a:cubicBezTo>
                <a:cubicBezTo>
                  <a:pt x="0" y="257286"/>
                  <a:pt x="191800" y="281076"/>
                  <a:pt x="191800" y="260260"/>
                </a:cubicBezTo>
                <a:cubicBezTo>
                  <a:pt x="193494" y="173507"/>
                  <a:pt x="195187" y="86753"/>
                  <a:pt x="196881" y="0"/>
                </a:cubicBezTo>
                <a:close/>
              </a:path>
            </a:pathLst>
          </a:cu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7F1C7B-5D08-4416-9998-7ADA36EC469A}"/>
              </a:ext>
            </a:extLst>
          </p:cNvPr>
          <p:cNvSpPr/>
          <p:nvPr/>
        </p:nvSpPr>
        <p:spPr>
          <a:xfrm>
            <a:off x="2337909" y="1109709"/>
            <a:ext cx="341082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بضرب كلا الطرفين في 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BD1E2D-0C11-4E31-812D-2D561C9B2549}"/>
              </a:ext>
            </a:extLst>
          </p:cNvPr>
          <p:cNvSpPr/>
          <p:nvPr/>
        </p:nvSpPr>
        <p:spPr>
          <a:xfrm>
            <a:off x="3593014" y="1711035"/>
            <a:ext cx="215572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108AD2-571C-412C-9352-5A1A43BCB9F7}"/>
              </a:ext>
            </a:extLst>
          </p:cNvPr>
          <p:cNvSpPr/>
          <p:nvPr/>
        </p:nvSpPr>
        <p:spPr>
          <a:xfrm>
            <a:off x="9942042" y="2930728"/>
            <a:ext cx="7924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121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78EDAB-5AF3-4117-BF86-258953943EFE}"/>
              </a:ext>
            </a:extLst>
          </p:cNvPr>
          <p:cNvSpPr/>
          <p:nvPr/>
        </p:nvSpPr>
        <p:spPr>
          <a:xfrm>
            <a:off x="9494011" y="2109665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endParaRPr lang="en-US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C73E3B-6C8A-4DA4-97FD-638502A5EDD1}"/>
              </a:ext>
            </a:extLst>
          </p:cNvPr>
          <p:cNvSpPr/>
          <p:nvPr/>
        </p:nvSpPr>
        <p:spPr>
          <a:xfrm>
            <a:off x="8992964" y="2821354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7B7A52-EFA9-4727-8259-6B2B925D5CBF}"/>
              </a:ext>
            </a:extLst>
          </p:cNvPr>
          <p:cNvSpPr/>
          <p:nvPr/>
        </p:nvSpPr>
        <p:spPr>
          <a:xfrm>
            <a:off x="10021557" y="2142198"/>
            <a:ext cx="1338717" cy="600237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068E6D-EFF2-47D0-9766-9AE7ABFA1116}"/>
              </a:ext>
            </a:extLst>
          </p:cNvPr>
          <p:cNvSpPr/>
          <p:nvPr/>
        </p:nvSpPr>
        <p:spPr>
          <a:xfrm>
            <a:off x="487710" y="2312361"/>
            <a:ext cx="526102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طرفيّ المتباينة بعدد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سالب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لذا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يتغيّر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إتجاه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إشارة المتباينة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0BBAEED-0B98-4275-B53D-824B2482C2D2}"/>
              </a:ext>
            </a:extLst>
          </p:cNvPr>
          <p:cNvSpPr/>
          <p:nvPr/>
        </p:nvSpPr>
        <p:spPr>
          <a:xfrm>
            <a:off x="9380749" y="3928269"/>
            <a:ext cx="22609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المتباينة هو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9FBCCD-795B-4CCB-B81F-5E5BA31C7E5D}"/>
              </a:ext>
            </a:extLst>
          </p:cNvPr>
          <p:cNvSpPr txBox="1"/>
          <p:nvPr/>
        </p:nvSpPr>
        <p:spPr>
          <a:xfrm>
            <a:off x="6745509" y="2879629"/>
            <a:ext cx="16156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س </a:t>
            </a:r>
            <a:r>
              <a:rPr lang="en-US" altLang="en-US" dirty="0">
                <a:solidFill>
                  <a:schemeClr val="tx1"/>
                </a:solidFill>
              </a:rPr>
              <a:t>&lt;</a:t>
            </a:r>
            <a:r>
              <a:rPr lang="ar-BH" dirty="0">
                <a:solidFill>
                  <a:schemeClr val="tx1"/>
                </a:solidFill>
              </a:rPr>
              <a:t> 121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70D51E-4054-4020-A9AA-A0E7B915B660}"/>
              </a:ext>
            </a:extLst>
          </p:cNvPr>
          <p:cNvSpPr/>
          <p:nvPr/>
        </p:nvSpPr>
        <p:spPr>
          <a:xfrm>
            <a:off x="411564" y="3467685"/>
            <a:ext cx="533717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لتمثّيل الحل على خط الأعداد، نرسم خط أعداد يتضمن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121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725B7E-AF33-4ACB-96C5-C3BCE46085A8}"/>
              </a:ext>
            </a:extLst>
          </p:cNvPr>
          <p:cNvSpPr/>
          <p:nvPr/>
        </p:nvSpPr>
        <p:spPr>
          <a:xfrm>
            <a:off x="1191270" y="4623009"/>
            <a:ext cx="455746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دائرة على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121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FF9888-EBA3-43FF-A7ED-F3B7B59B0553}"/>
              </a:ext>
            </a:extLst>
          </p:cNvPr>
          <p:cNvSpPr/>
          <p:nvPr/>
        </p:nvSpPr>
        <p:spPr>
          <a:xfrm>
            <a:off x="613728" y="5224336"/>
            <a:ext cx="513501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سهم على خط الأعداد ليدل على الأعداد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الأكبر من 121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6FDBE-90E4-4D6A-B23D-FA235ECCD0CD}"/>
              </a:ext>
            </a:extLst>
          </p:cNvPr>
          <p:cNvGrpSpPr/>
          <p:nvPr/>
        </p:nvGrpSpPr>
        <p:grpSpPr>
          <a:xfrm>
            <a:off x="9092686" y="1150880"/>
            <a:ext cx="1556388" cy="891240"/>
            <a:chOff x="9092686" y="1150880"/>
            <a:chExt cx="1556388" cy="89124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4F687A8-DF0A-46D0-AD59-59CED86B9420}"/>
                </a:ext>
              </a:extLst>
            </p:cNvPr>
            <p:cNvSpPr/>
            <p:nvPr/>
          </p:nvSpPr>
          <p:spPr>
            <a:xfrm>
              <a:off x="9350608" y="1276009"/>
              <a:ext cx="1298466" cy="67005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-11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&lt;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47F3A4-AD94-41A7-B8A2-4C3A27135B04}"/>
                </a:ext>
              </a:extLst>
            </p:cNvPr>
            <p:cNvGrpSpPr/>
            <p:nvPr/>
          </p:nvGrpSpPr>
          <p:grpSpPr>
            <a:xfrm>
              <a:off x="9092686" y="1150880"/>
              <a:ext cx="761405" cy="891240"/>
              <a:chOff x="7578959" y="1120679"/>
              <a:chExt cx="761405" cy="89124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21F7FA9-9F28-4A04-9F04-60AE4182F3CD}"/>
                  </a:ext>
                </a:extLst>
              </p:cNvPr>
              <p:cNvSpPr/>
              <p:nvPr/>
            </p:nvSpPr>
            <p:spPr>
              <a:xfrm>
                <a:off x="7578959" y="1120679"/>
                <a:ext cx="577150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</a:t>
                </a:r>
                <a:endParaRPr 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D670D7-2975-4BD2-8F62-CBE586DA113C}"/>
                  </a:ext>
                </a:extLst>
              </p:cNvPr>
              <p:cNvSpPr/>
              <p:nvPr/>
            </p:nvSpPr>
            <p:spPr>
              <a:xfrm>
                <a:off x="7713234" y="1488699"/>
                <a:ext cx="627130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-11</a:t>
                </a:r>
                <a:endParaRPr lang="en-US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4B0B576-FB9F-423D-AFFB-4E2E8FB906F7}"/>
                  </a:ext>
                </a:extLst>
              </p:cNvPr>
              <p:cNvCxnSpPr/>
              <p:nvPr/>
            </p:nvCxnSpPr>
            <p:spPr>
              <a:xfrm flipH="1">
                <a:off x="7827315" y="1568131"/>
                <a:ext cx="374026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1C8D1EF-A729-4FCB-9A65-D7A8C60A8E96}"/>
              </a:ext>
            </a:extLst>
          </p:cNvPr>
          <p:cNvSpPr txBox="1"/>
          <p:nvPr/>
        </p:nvSpPr>
        <p:spPr>
          <a:xfrm>
            <a:off x="6801976" y="2856832"/>
            <a:ext cx="155917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س </a:t>
            </a:r>
            <a:r>
              <a:rPr lang="en-US" altLang="en-US" dirty="0">
                <a:solidFill>
                  <a:schemeClr val="tx1"/>
                </a:solidFill>
              </a:rPr>
              <a:t>&lt;</a:t>
            </a:r>
            <a:r>
              <a:rPr lang="ar-BH" altLang="en-US" dirty="0">
                <a:solidFill>
                  <a:schemeClr val="tx1"/>
                </a:solidFill>
              </a:rPr>
              <a:t> </a:t>
            </a:r>
            <a:r>
              <a:rPr lang="ar-BH" dirty="0">
                <a:solidFill>
                  <a:schemeClr val="tx1"/>
                </a:solidFill>
              </a:rPr>
              <a:t>121</a:t>
            </a:r>
          </a:p>
        </p:txBody>
      </p:sp>
      <p:sp>
        <p:nvSpPr>
          <p:cNvPr id="79" name="Arrow: Left 78">
            <a:extLst>
              <a:ext uri="{FF2B5EF4-FFF2-40B4-BE49-F238E27FC236}">
                <a16:creationId xmlns:a16="http://schemas.microsoft.com/office/drawing/2014/main" id="{CE59DC45-1CBD-4122-A6DC-83E6D8EF49D3}"/>
              </a:ext>
            </a:extLst>
          </p:cNvPr>
          <p:cNvSpPr/>
          <p:nvPr/>
        </p:nvSpPr>
        <p:spPr>
          <a:xfrm>
            <a:off x="8447215" y="3038799"/>
            <a:ext cx="624857" cy="333892"/>
          </a:xfrm>
          <a:prstGeom prst="leftArrow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89197F6-6A63-41A2-BABA-D7E8A01F0C3F}"/>
              </a:ext>
            </a:extLst>
          </p:cNvPr>
          <p:cNvSpPr/>
          <p:nvPr/>
        </p:nvSpPr>
        <p:spPr>
          <a:xfrm>
            <a:off x="9491345" y="1317156"/>
            <a:ext cx="31276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000" dirty="0">
                <a:solidFill>
                  <a:srgbClr val="0033E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000" dirty="0">
              <a:solidFill>
                <a:srgbClr val="0033E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45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0547 0.0868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432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9284 0.1571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/>
      <p:bldP spid="44" grpId="0"/>
      <p:bldP spid="47" grpId="0" animBg="1"/>
      <p:bldP spid="55" grpId="0" animBg="1"/>
      <p:bldP spid="55" grpId="1" animBg="1"/>
      <p:bldP spid="56" grpId="0"/>
      <p:bldP spid="57" grpId="0"/>
      <p:bldP spid="58" grpId="0"/>
      <p:bldP spid="59" grpId="0"/>
      <p:bldP spid="59" grpId="1"/>
      <p:bldP spid="59" grpId="2"/>
      <p:bldP spid="60" grpId="0"/>
      <p:bldP spid="61" grpId="0" animBg="1"/>
      <p:bldP spid="62" grpId="0"/>
      <p:bldP spid="63" grpId="0"/>
      <p:bldP spid="64" grpId="0"/>
      <p:bldP spid="64" grpId="1"/>
      <p:bldP spid="65" grpId="0"/>
      <p:bldP spid="66" grpId="0"/>
      <p:bldP spid="67" grpId="0"/>
      <p:bldP spid="73" grpId="0"/>
      <p:bldP spid="79" grpId="0" animBg="1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ECAB8D6-AABA-4773-9406-657EEBE9AE96}"/>
              </a:ext>
            </a:extLst>
          </p:cNvPr>
          <p:cNvGrpSpPr/>
          <p:nvPr/>
        </p:nvGrpSpPr>
        <p:grpSpPr>
          <a:xfrm>
            <a:off x="6923617" y="2053645"/>
            <a:ext cx="3644396" cy="890576"/>
            <a:chOff x="7823822" y="2035711"/>
            <a:chExt cx="3644396" cy="8905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709ACD-7AF6-4F67-98C0-8030D188795B}"/>
                </a:ext>
              </a:extLst>
            </p:cNvPr>
            <p:cNvSpPr/>
            <p:nvPr/>
          </p:nvSpPr>
          <p:spPr>
            <a:xfrm>
              <a:off x="7823822" y="2122454"/>
              <a:ext cx="364439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ت   </a:t>
              </a:r>
              <a:r>
                <a: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&lt;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25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3FA19B3-0A92-4E41-AED9-97B9E4965C62}"/>
                </a:ext>
              </a:extLst>
            </p:cNvPr>
            <p:cNvGrpSpPr/>
            <p:nvPr/>
          </p:nvGrpSpPr>
          <p:grpSpPr>
            <a:xfrm>
              <a:off x="9946296" y="2035711"/>
              <a:ext cx="755680" cy="890576"/>
              <a:chOff x="7210931" y="1127188"/>
              <a:chExt cx="755680" cy="89057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009A9B-FE04-431B-9F07-2C2833A6A0DF}"/>
                  </a:ext>
                </a:extLst>
              </p:cNvPr>
              <p:cNvSpPr/>
              <p:nvPr/>
            </p:nvSpPr>
            <p:spPr>
              <a:xfrm>
                <a:off x="7280240" y="1432989"/>
                <a:ext cx="468917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9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89D2EC-A8A0-419B-A435-A67917FF1115}"/>
                  </a:ext>
                </a:extLst>
              </p:cNvPr>
              <p:cNvSpPr/>
              <p:nvPr/>
            </p:nvSpPr>
            <p:spPr>
              <a:xfrm>
                <a:off x="7210931" y="1127188"/>
                <a:ext cx="729353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3200" u="sng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3A70A3-076E-4803-ADB1-A888308F00F8}"/>
                  </a:ext>
                </a:extLst>
              </p:cNvPr>
              <p:cNvSpPr/>
              <p:nvPr/>
            </p:nvSpPr>
            <p:spPr>
              <a:xfrm>
                <a:off x="7497694" y="1284752"/>
                <a:ext cx="46891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FFEC863-DCAE-4829-BA44-9C1C03E332CE}"/>
                  </a:ext>
                </a:extLst>
              </p:cNvPr>
              <p:cNvSpPr/>
              <p:nvPr/>
            </p:nvSpPr>
            <p:spPr>
              <a:xfrm>
                <a:off x="7666580" y="1265182"/>
                <a:ext cx="256820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E3B876A-B868-47B7-A6DB-34E219821C22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9DF11E-03E9-41C6-91E0-A82B21C7F9FD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960D6C8-E476-45CD-A518-DAB0CB7374F6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7BBBE1B-1D7E-4F87-9E0A-E5AA492CB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CEE02F6-22F5-4038-A23B-A736DBD7FA26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45FBF18A-E57C-4FC7-A3F7-C6BDA0F8574D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60B0F6-2EDB-43FB-AA82-9B3A6DE0FCCB}"/>
              </a:ext>
            </a:extLst>
          </p:cNvPr>
          <p:cNvGrpSpPr/>
          <p:nvPr/>
        </p:nvGrpSpPr>
        <p:grpSpPr>
          <a:xfrm>
            <a:off x="6639855" y="5204689"/>
            <a:ext cx="4812472" cy="947732"/>
            <a:chOff x="1682201" y="3025664"/>
            <a:chExt cx="4812472" cy="947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359D05-266A-439A-9723-83DFB81A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201" y="3025664"/>
              <a:ext cx="4812472" cy="38442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4723F-826F-4902-A0D0-620B29655B39}"/>
                </a:ext>
              </a:extLst>
            </p:cNvPr>
            <p:cNvSpPr/>
            <p:nvPr/>
          </p:nvSpPr>
          <p:spPr>
            <a:xfrm>
              <a:off x="3621668" y="3388621"/>
              <a:ext cx="646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-45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DD8A3D-6409-4FCE-83BB-EC88E8728AF2}"/>
                </a:ext>
              </a:extLst>
            </p:cNvPr>
            <p:cNvSpPr/>
            <p:nvPr/>
          </p:nvSpPr>
          <p:spPr>
            <a:xfrm>
              <a:off x="4513436" y="3297303"/>
              <a:ext cx="631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-44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3D433A-12AA-427F-825D-48E152D1F7D5}"/>
                </a:ext>
              </a:extLst>
            </p:cNvPr>
            <p:cNvSpPr/>
            <p:nvPr/>
          </p:nvSpPr>
          <p:spPr>
            <a:xfrm>
              <a:off x="2670774" y="3352860"/>
              <a:ext cx="7055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-46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A86AC-882A-4F3A-8C0B-D57C7B1440F6}"/>
              </a:ext>
            </a:extLst>
          </p:cNvPr>
          <p:cNvSpPr/>
          <p:nvPr/>
        </p:nvSpPr>
        <p:spPr>
          <a:xfrm>
            <a:off x="7808334" y="2927183"/>
            <a:ext cx="1550488" cy="6700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ت </a:t>
            </a:r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-45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DFE2E5-947E-4541-B517-E4E70F9DB1A2}"/>
              </a:ext>
            </a:extLst>
          </p:cNvPr>
          <p:cNvSpPr/>
          <p:nvPr/>
        </p:nvSpPr>
        <p:spPr>
          <a:xfrm>
            <a:off x="8830974" y="5302343"/>
            <a:ext cx="186686" cy="18668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392AC8-7373-478D-A716-3C2CD5819FBA}"/>
              </a:ext>
            </a:extLst>
          </p:cNvPr>
          <p:cNvCxnSpPr>
            <a:cxnSpLocks/>
          </p:cNvCxnSpPr>
          <p:nvPr/>
        </p:nvCxnSpPr>
        <p:spPr>
          <a:xfrm flipH="1" flipV="1">
            <a:off x="7298238" y="5392124"/>
            <a:ext cx="156083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B5D6AE-21C0-42B8-8CA5-7706F489D6C9}"/>
              </a:ext>
            </a:extLst>
          </p:cNvPr>
          <p:cNvGrpSpPr/>
          <p:nvPr/>
        </p:nvGrpSpPr>
        <p:grpSpPr>
          <a:xfrm>
            <a:off x="7822436" y="1256266"/>
            <a:ext cx="1787413" cy="911842"/>
            <a:chOff x="6916700" y="838648"/>
            <a:chExt cx="1787413" cy="9118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A48A59-54D2-4B0F-AC2B-BCB105C1F32D}"/>
                </a:ext>
              </a:extLst>
            </p:cNvPr>
            <p:cNvSpPr/>
            <p:nvPr/>
          </p:nvSpPr>
          <p:spPr>
            <a:xfrm>
              <a:off x="6916700" y="931583"/>
              <a:ext cx="131849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 </a:t>
              </a:r>
              <a:r>
                <a: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&lt;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25 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1F221E2-0647-4D62-BD80-637582872415}"/>
                </a:ext>
              </a:extLst>
            </p:cNvPr>
            <p:cNvGrpSpPr/>
            <p:nvPr/>
          </p:nvGrpSpPr>
          <p:grpSpPr>
            <a:xfrm>
              <a:off x="7948433" y="838648"/>
              <a:ext cx="755680" cy="911842"/>
              <a:chOff x="7210931" y="1137821"/>
              <a:chExt cx="755680" cy="91184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0AA9130-EAE8-4129-9BCE-63BA107D0BC0}"/>
                  </a:ext>
                </a:extLst>
              </p:cNvPr>
              <p:cNvSpPr/>
              <p:nvPr/>
            </p:nvSpPr>
            <p:spPr>
              <a:xfrm>
                <a:off x="7280240" y="1464888"/>
                <a:ext cx="468917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9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9B83C37-A4CA-4AA6-BB60-5CD448A7255F}"/>
                  </a:ext>
                </a:extLst>
              </p:cNvPr>
              <p:cNvSpPr/>
              <p:nvPr/>
            </p:nvSpPr>
            <p:spPr>
              <a:xfrm>
                <a:off x="7210931" y="1137821"/>
                <a:ext cx="729353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3200" u="sng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</a:t>
                </a:r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5804A65-4548-4A4B-BFF4-86F074E2DD13}"/>
                  </a:ext>
                </a:extLst>
              </p:cNvPr>
              <p:cNvSpPr/>
              <p:nvPr/>
            </p:nvSpPr>
            <p:spPr>
              <a:xfrm>
                <a:off x="7497694" y="1284752"/>
                <a:ext cx="46891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0A6C90D-72C9-47C0-B650-90B9F1B94D4B}"/>
                  </a:ext>
                </a:extLst>
              </p:cNvPr>
              <p:cNvSpPr/>
              <p:nvPr/>
            </p:nvSpPr>
            <p:spPr>
              <a:xfrm>
                <a:off x="7569976" y="1284675"/>
                <a:ext cx="388823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C7EB3D-7855-4971-AEE7-2B0C120A058D}"/>
              </a:ext>
            </a:extLst>
          </p:cNvPr>
          <p:cNvGrpSpPr/>
          <p:nvPr/>
        </p:nvGrpSpPr>
        <p:grpSpPr>
          <a:xfrm>
            <a:off x="9551796" y="2033244"/>
            <a:ext cx="1111833" cy="1058462"/>
            <a:chOff x="6885110" y="1127188"/>
            <a:chExt cx="1111833" cy="10584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4B1448-47C1-444A-B9B3-4C35806CE156}"/>
                </a:ext>
              </a:extLst>
            </p:cNvPr>
            <p:cNvSpPr/>
            <p:nvPr/>
          </p:nvSpPr>
          <p:spPr>
            <a:xfrm>
              <a:off x="7312139" y="1539319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7B3D7B-DBE8-46CB-91F2-839FF05C676E}"/>
                </a:ext>
              </a:extLst>
            </p:cNvPr>
            <p:cNvSpPr/>
            <p:nvPr/>
          </p:nvSpPr>
          <p:spPr>
            <a:xfrm>
              <a:off x="7210931" y="1127188"/>
              <a:ext cx="729353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39774E2-6681-40C0-99D1-C0A9A3CC5B3A}"/>
                </a:ext>
              </a:extLst>
            </p:cNvPr>
            <p:cNvSpPr/>
            <p:nvPr/>
          </p:nvSpPr>
          <p:spPr>
            <a:xfrm>
              <a:off x="6885110" y="1294700"/>
              <a:ext cx="468917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4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</a:t>
              </a:r>
              <a:endParaRPr 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037CA75-E156-4BDB-B06C-592893435EA7}"/>
                </a:ext>
              </a:extLst>
            </p:cNvPr>
            <p:cNvSpPr/>
            <p:nvPr/>
          </p:nvSpPr>
          <p:spPr>
            <a:xfrm>
              <a:off x="7603325" y="1301819"/>
              <a:ext cx="393618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ECDF39-4AFF-4A92-AE7E-133D33D7CA4E}"/>
              </a:ext>
            </a:extLst>
          </p:cNvPr>
          <p:cNvGrpSpPr/>
          <p:nvPr/>
        </p:nvGrpSpPr>
        <p:grpSpPr>
          <a:xfrm>
            <a:off x="7159985" y="2028369"/>
            <a:ext cx="956694" cy="911842"/>
            <a:chOff x="7210931" y="1127188"/>
            <a:chExt cx="956694" cy="91184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1F170D-9673-4121-84D1-7F739169607D}"/>
                </a:ext>
              </a:extLst>
            </p:cNvPr>
            <p:cNvSpPr/>
            <p:nvPr/>
          </p:nvSpPr>
          <p:spPr>
            <a:xfrm>
              <a:off x="7269607" y="1454255"/>
              <a:ext cx="46891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D25DBB-0496-47A6-80E5-E08B9543D3B9}"/>
                </a:ext>
              </a:extLst>
            </p:cNvPr>
            <p:cNvSpPr/>
            <p:nvPr/>
          </p:nvSpPr>
          <p:spPr>
            <a:xfrm>
              <a:off x="7210931" y="1127188"/>
              <a:ext cx="72935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200" u="sng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4A5C840-4C45-4593-8BD8-7CF18178CE95}"/>
                </a:ext>
              </a:extLst>
            </p:cNvPr>
            <p:cNvSpPr/>
            <p:nvPr/>
          </p:nvSpPr>
          <p:spPr>
            <a:xfrm>
              <a:off x="7497694" y="1284752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6D77F9-B039-484A-BDAC-2A9123EE4097}"/>
                </a:ext>
              </a:extLst>
            </p:cNvPr>
            <p:cNvSpPr/>
            <p:nvPr/>
          </p:nvSpPr>
          <p:spPr>
            <a:xfrm>
              <a:off x="7698708" y="1243835"/>
              <a:ext cx="468917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40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</a:t>
              </a:r>
              <a:endParaRPr 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A5E0F5-D2A3-4E0A-8827-23397EDCEC5A}"/>
                </a:ext>
              </a:extLst>
            </p:cNvPr>
            <p:cNvSpPr/>
            <p:nvPr/>
          </p:nvSpPr>
          <p:spPr>
            <a:xfrm>
              <a:off x="7616982" y="1259538"/>
              <a:ext cx="29342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5F947FE-99D0-4456-8CF6-6D0CDA1422CD}"/>
              </a:ext>
            </a:extLst>
          </p:cNvPr>
          <p:cNvCxnSpPr>
            <a:cxnSpLocks/>
          </p:cNvCxnSpPr>
          <p:nvPr/>
        </p:nvCxnSpPr>
        <p:spPr>
          <a:xfrm flipH="1">
            <a:off x="9261326" y="2201119"/>
            <a:ext cx="340711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B36E15B-C01A-4948-AEB1-E44E0F7F333F}"/>
              </a:ext>
            </a:extLst>
          </p:cNvPr>
          <p:cNvCxnSpPr>
            <a:cxnSpLocks/>
          </p:cNvCxnSpPr>
          <p:nvPr/>
        </p:nvCxnSpPr>
        <p:spPr>
          <a:xfrm flipH="1">
            <a:off x="10024742" y="2250037"/>
            <a:ext cx="340711" cy="2328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EEB460-81D8-417E-A627-565AC725011B}"/>
              </a:ext>
            </a:extLst>
          </p:cNvPr>
          <p:cNvCxnSpPr>
            <a:cxnSpLocks/>
          </p:cNvCxnSpPr>
          <p:nvPr/>
        </p:nvCxnSpPr>
        <p:spPr>
          <a:xfrm flipH="1">
            <a:off x="9281296" y="2462172"/>
            <a:ext cx="340711" cy="2328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C0D4D98-F8ED-4399-82C4-3BE4AA840029}"/>
              </a:ext>
            </a:extLst>
          </p:cNvPr>
          <p:cNvSpPr/>
          <p:nvPr/>
        </p:nvSpPr>
        <p:spPr>
          <a:xfrm>
            <a:off x="2528596" y="535459"/>
            <a:ext cx="71980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حُلَّ المتباينة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3310DF-F5ED-4388-92B8-F1A6482CE6F0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732B6A7-ED7C-471B-BF77-94A08A046DA3}"/>
                  </a:ext>
                </a:extLst>
              </p:cNvPr>
              <p:cNvSpPr/>
              <p:nvPr/>
            </p:nvSpPr>
            <p:spPr>
              <a:xfrm>
                <a:off x="120451" y="1220186"/>
                <a:ext cx="562828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بضرب كلا الطرفين بمقلوب العدد </a:t>
                </a: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solidFill>
                      <a:srgbClr val="FF0000"/>
                    </a:solidFill>
                  </a:rPr>
                  <a:t>  </a:t>
                </a:r>
                <a:r>
                  <a:rPr lang="ar-BH" sz="32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وهو </a:t>
                </a:r>
                <a:r>
                  <a:rPr lang="ar-BH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200" dirty="0">
                    <a:solidFill>
                      <a:srgbClr val="0071BB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200" dirty="0">
                  <a:solidFill>
                    <a:srgbClr val="0071B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732B6A7-ED7C-471B-BF77-94A08A046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51" y="1220186"/>
                <a:ext cx="5628287" cy="646331"/>
              </a:xfrm>
              <a:prstGeom prst="rect">
                <a:avLst/>
              </a:prstGeom>
              <a:blipFill>
                <a:blip r:embed="rId3"/>
                <a:stretch>
                  <a:fillRect t="-22642" r="-2709" b="-330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21EEA4E-2BCD-42C9-AF82-9387E86455C0}"/>
              </a:ext>
            </a:extLst>
          </p:cNvPr>
          <p:cNvSpPr/>
          <p:nvPr/>
        </p:nvSpPr>
        <p:spPr>
          <a:xfrm>
            <a:off x="3593014" y="1832529"/>
            <a:ext cx="215572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5A4BBD-953B-412F-8C3B-1E9709C37F07}"/>
              </a:ext>
            </a:extLst>
          </p:cNvPr>
          <p:cNvSpPr/>
          <p:nvPr/>
        </p:nvSpPr>
        <p:spPr>
          <a:xfrm>
            <a:off x="411564" y="3504388"/>
            <a:ext cx="533717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لتمثّيل الحل على خط الأعداد، نرسم خط أعداد يتضمن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-45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816B98C-6864-40EE-9A70-33B6B78E901C}"/>
              </a:ext>
            </a:extLst>
          </p:cNvPr>
          <p:cNvSpPr/>
          <p:nvPr/>
        </p:nvSpPr>
        <p:spPr>
          <a:xfrm>
            <a:off x="1191270" y="4586539"/>
            <a:ext cx="455746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دائرة على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-45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54A61C-9113-49DE-A84F-7C0C5F329D39}"/>
              </a:ext>
            </a:extLst>
          </p:cNvPr>
          <p:cNvSpPr/>
          <p:nvPr/>
        </p:nvSpPr>
        <p:spPr>
          <a:xfrm>
            <a:off x="613728" y="5176247"/>
            <a:ext cx="513501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سهم على خط الأعداد ليدل على الأعداد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الأصغر من -45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4E1C6C-1BFF-4A80-97CA-3565E2EAFBAE}"/>
              </a:ext>
            </a:extLst>
          </p:cNvPr>
          <p:cNvSpPr/>
          <p:nvPr/>
        </p:nvSpPr>
        <p:spPr>
          <a:xfrm>
            <a:off x="8923478" y="3887847"/>
            <a:ext cx="22508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المتباينة هو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1A89C6-BDAD-49BA-A0B6-6409F2E7EE6A}"/>
              </a:ext>
            </a:extLst>
          </p:cNvPr>
          <p:cNvSpPr/>
          <p:nvPr/>
        </p:nvSpPr>
        <p:spPr>
          <a:xfrm>
            <a:off x="7817892" y="2953545"/>
            <a:ext cx="7911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-45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3E084C-3483-4732-8B12-FF504CB19B85}"/>
              </a:ext>
            </a:extLst>
          </p:cNvPr>
          <p:cNvSpPr/>
          <p:nvPr/>
        </p:nvSpPr>
        <p:spPr>
          <a:xfrm>
            <a:off x="8521671" y="2919233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3BA608B-D984-4992-93A2-B477CB98E306}"/>
              </a:ext>
            </a:extLst>
          </p:cNvPr>
          <p:cNvSpPr/>
          <p:nvPr/>
        </p:nvSpPr>
        <p:spPr>
          <a:xfrm>
            <a:off x="7367583" y="2132252"/>
            <a:ext cx="1111532" cy="654001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0465BB-0EBE-406A-ADD5-E5F57D5CAC46}"/>
              </a:ext>
            </a:extLst>
          </p:cNvPr>
          <p:cNvCxnSpPr>
            <a:cxnSpLocks/>
          </p:cNvCxnSpPr>
          <p:nvPr/>
        </p:nvCxnSpPr>
        <p:spPr>
          <a:xfrm flipH="1">
            <a:off x="10187990" y="2524230"/>
            <a:ext cx="340711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C0FF1E8-D74E-451F-AEE7-93EC5D015473}"/>
              </a:ext>
            </a:extLst>
          </p:cNvPr>
          <p:cNvSpPr/>
          <p:nvPr/>
        </p:nvSpPr>
        <p:spPr>
          <a:xfrm>
            <a:off x="8293789" y="2139040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endParaRPr lang="en-US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30AAE8-4EEB-405D-8B03-3633BB5D7962}"/>
              </a:ext>
            </a:extLst>
          </p:cNvPr>
          <p:cNvCxnSpPr>
            <a:cxnSpLocks/>
          </p:cNvCxnSpPr>
          <p:nvPr/>
        </p:nvCxnSpPr>
        <p:spPr>
          <a:xfrm flipH="1">
            <a:off x="8106686" y="2291409"/>
            <a:ext cx="340711" cy="2328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FF2445D-3B35-472D-8E07-1301761FB33C}"/>
              </a:ext>
            </a:extLst>
          </p:cNvPr>
          <p:cNvCxnSpPr>
            <a:cxnSpLocks/>
          </p:cNvCxnSpPr>
          <p:nvPr/>
        </p:nvCxnSpPr>
        <p:spPr>
          <a:xfrm flipH="1">
            <a:off x="7363240" y="2503544"/>
            <a:ext cx="340711" cy="2328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DB8173A8-1822-424F-BCE3-C87BF163E0D4}"/>
              </a:ext>
            </a:extLst>
          </p:cNvPr>
          <p:cNvSpPr/>
          <p:nvPr/>
        </p:nvSpPr>
        <p:spPr>
          <a:xfrm>
            <a:off x="8032651" y="1995532"/>
            <a:ext cx="40143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D6009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2400" dirty="0">
              <a:solidFill>
                <a:srgbClr val="D6009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FE6A3BA-FCF7-47DC-8081-C4A57E376862}"/>
              </a:ext>
            </a:extLst>
          </p:cNvPr>
          <p:cNvSpPr/>
          <p:nvPr/>
        </p:nvSpPr>
        <p:spPr>
          <a:xfrm>
            <a:off x="487710" y="2422237"/>
            <a:ext cx="526102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طرفيّ المتباينة بعدد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سالب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لذا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يتغيّر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إتجاه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إشارة المتباينة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CBD937-B2D2-4659-97DC-D53F6673765C}"/>
              </a:ext>
            </a:extLst>
          </p:cNvPr>
          <p:cNvSpPr/>
          <p:nvPr/>
        </p:nvSpPr>
        <p:spPr>
          <a:xfrm>
            <a:off x="7406330" y="2505532"/>
            <a:ext cx="40143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D6009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400" dirty="0">
              <a:solidFill>
                <a:srgbClr val="D6009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9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0547 0.086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432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10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00938 0.1402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 animBg="1"/>
      <p:bldP spid="72" grpId="0"/>
      <p:bldP spid="72" grpId="1"/>
      <p:bldP spid="72" grpId="2"/>
      <p:bldP spid="75" grpId="0"/>
      <p:bldP spid="76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4F687A8-DF0A-46D0-AD59-59CED86B9420}"/>
              </a:ext>
            </a:extLst>
          </p:cNvPr>
          <p:cNvSpPr/>
          <p:nvPr/>
        </p:nvSpPr>
        <p:spPr>
          <a:xfrm>
            <a:off x="8467893" y="1276009"/>
            <a:ext cx="218118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-15 ه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≤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12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E6F7A3-DE01-4391-852C-02C6336BD05F}"/>
              </a:ext>
            </a:extLst>
          </p:cNvPr>
          <p:cNvSpPr/>
          <p:nvPr/>
        </p:nvSpPr>
        <p:spPr>
          <a:xfrm>
            <a:off x="8046835" y="2080825"/>
            <a:ext cx="260223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-15 ه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≤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12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80736A-A621-40EA-A21C-454E7226E328}"/>
              </a:ext>
            </a:extLst>
          </p:cNvPr>
          <p:cNvCxnSpPr>
            <a:cxnSpLocks/>
          </p:cNvCxnSpPr>
          <p:nvPr/>
        </p:nvCxnSpPr>
        <p:spPr>
          <a:xfrm flipH="1">
            <a:off x="10033143" y="2307984"/>
            <a:ext cx="496414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7DB5D4C-F51A-4BB1-8639-D6A3951D1C77}"/>
              </a:ext>
            </a:extLst>
          </p:cNvPr>
          <p:cNvGrpSpPr/>
          <p:nvPr/>
        </p:nvGrpSpPr>
        <p:grpSpPr>
          <a:xfrm>
            <a:off x="9981862" y="2454814"/>
            <a:ext cx="627401" cy="584775"/>
            <a:chOff x="1859776" y="1453662"/>
            <a:chExt cx="474961" cy="5847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817848-BD16-4AAE-96C2-0C396E1B335F}"/>
                </a:ext>
              </a:extLst>
            </p:cNvPr>
            <p:cNvSpPr/>
            <p:nvPr/>
          </p:nvSpPr>
          <p:spPr>
            <a:xfrm>
              <a:off x="1859776" y="1453662"/>
              <a:ext cx="47496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-15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027C328-AB08-46F3-80CB-A7C1A9DB8D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2066" y="1557334"/>
              <a:ext cx="37344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67B1B2-FBCD-4A9B-9556-EA21C12766A5}"/>
              </a:ext>
            </a:extLst>
          </p:cNvPr>
          <p:cNvGrpSpPr/>
          <p:nvPr/>
        </p:nvGrpSpPr>
        <p:grpSpPr>
          <a:xfrm>
            <a:off x="8722578" y="2454813"/>
            <a:ext cx="700201" cy="584775"/>
            <a:chOff x="1563140" y="1453662"/>
            <a:chExt cx="700201" cy="58477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F870DF2-819A-4AFF-B3FF-4B572B2C9266}"/>
                </a:ext>
              </a:extLst>
            </p:cNvPr>
            <p:cNvSpPr/>
            <p:nvPr/>
          </p:nvSpPr>
          <p:spPr>
            <a:xfrm>
              <a:off x="1563140" y="1453662"/>
              <a:ext cx="70020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altLang="en-US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-15</a:t>
              </a:r>
              <a:endParaRPr lang="en-US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EB5ED05-C01F-4EB5-9036-350701AB4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2224" y="1557334"/>
              <a:ext cx="45186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CAEC1E3-DF7A-436D-9CF3-D68A5A68AD01}"/>
              </a:ext>
            </a:extLst>
          </p:cNvPr>
          <p:cNvCxnSpPr>
            <a:cxnSpLocks/>
          </p:cNvCxnSpPr>
          <p:nvPr/>
        </p:nvCxnSpPr>
        <p:spPr>
          <a:xfrm flipH="1">
            <a:off x="10050935" y="2659824"/>
            <a:ext cx="496414" cy="183883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3DB09FD-6EB6-45D9-AB4E-07516F9DED4F}"/>
              </a:ext>
            </a:extLst>
          </p:cNvPr>
          <p:cNvSpPr/>
          <p:nvPr/>
        </p:nvSpPr>
        <p:spPr>
          <a:xfrm>
            <a:off x="6980661" y="535459"/>
            <a:ext cx="27459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حُلَّ المتباينة الآتية: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597454-9BCC-48AD-98EB-52CBD5E2BF26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59FDB89-5D49-40E7-9F91-AB96E816C1F8}"/>
              </a:ext>
            </a:extLst>
          </p:cNvPr>
          <p:cNvSpPr txBox="1"/>
          <p:nvPr/>
        </p:nvSpPr>
        <p:spPr>
          <a:xfrm>
            <a:off x="6055795" y="1853831"/>
            <a:ext cx="564459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معامل ال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متغيّر عدد سالب؛ لذا في حل المتباينة سيتغيّر إتجاه إشارتها</a:t>
            </a:r>
            <a:endParaRPr lang="en-US" alt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B6881B-01CB-47C0-9574-F723F34C929D}"/>
              </a:ext>
            </a:extLst>
          </p:cNvPr>
          <p:cNvSpPr/>
          <p:nvPr/>
        </p:nvSpPr>
        <p:spPr>
          <a:xfrm>
            <a:off x="9993577" y="1306770"/>
            <a:ext cx="504000" cy="5040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7F1C7B-5D08-4416-9998-7ADA36EC469A}"/>
              </a:ext>
            </a:extLst>
          </p:cNvPr>
          <p:cNvSpPr/>
          <p:nvPr/>
        </p:nvSpPr>
        <p:spPr>
          <a:xfrm>
            <a:off x="1864895" y="1109709"/>
            <a:ext cx="388384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BD1E2D-0C11-4E31-812D-2D561C9B2549}"/>
              </a:ext>
            </a:extLst>
          </p:cNvPr>
          <p:cNvSpPr/>
          <p:nvPr/>
        </p:nvSpPr>
        <p:spPr>
          <a:xfrm>
            <a:off x="3593014" y="1711035"/>
            <a:ext cx="215572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78EDAB-5AF3-4117-BF86-258953943EFE}"/>
              </a:ext>
            </a:extLst>
          </p:cNvPr>
          <p:cNvSpPr/>
          <p:nvPr/>
        </p:nvSpPr>
        <p:spPr>
          <a:xfrm>
            <a:off x="9149814" y="2094791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≤</a:t>
            </a:r>
            <a:endParaRPr lang="en-US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C73E3B-6C8A-4DA4-97FD-638502A5EDD1}"/>
              </a:ext>
            </a:extLst>
          </p:cNvPr>
          <p:cNvSpPr/>
          <p:nvPr/>
        </p:nvSpPr>
        <p:spPr>
          <a:xfrm>
            <a:off x="9419131" y="3056057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7B7A52-EFA9-4727-8259-6B2B925D5CBF}"/>
              </a:ext>
            </a:extLst>
          </p:cNvPr>
          <p:cNvSpPr/>
          <p:nvPr/>
        </p:nvSpPr>
        <p:spPr>
          <a:xfrm>
            <a:off x="8781835" y="2162092"/>
            <a:ext cx="605786" cy="723549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068E6D-EFF2-47D0-9766-9AE7ABFA1116}"/>
              </a:ext>
            </a:extLst>
          </p:cNvPr>
          <p:cNvSpPr/>
          <p:nvPr/>
        </p:nvSpPr>
        <p:spPr>
          <a:xfrm>
            <a:off x="487710" y="2381636"/>
            <a:ext cx="526102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قسمة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طرفيّ المتباينة على عدد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سالب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لذا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يتغيّر إتجاه 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إشارة المتباينة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0BBAEED-0B98-4275-B53D-824B2482C2D2}"/>
              </a:ext>
            </a:extLst>
          </p:cNvPr>
          <p:cNvSpPr/>
          <p:nvPr/>
        </p:nvSpPr>
        <p:spPr>
          <a:xfrm>
            <a:off x="9275641" y="4056223"/>
            <a:ext cx="23805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المتباينة هو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1097D-2DE9-4D72-A29B-985F1FA05D55}"/>
              </a:ext>
            </a:extLst>
          </p:cNvPr>
          <p:cNvGrpSpPr/>
          <p:nvPr/>
        </p:nvGrpSpPr>
        <p:grpSpPr>
          <a:xfrm>
            <a:off x="8579198" y="2970619"/>
            <a:ext cx="831012" cy="889707"/>
            <a:chOff x="8759675" y="2970619"/>
            <a:chExt cx="831012" cy="88970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108AD2-571C-412C-9352-5A1A43BCB9F7}"/>
                </a:ext>
              </a:extLst>
            </p:cNvPr>
            <p:cNvSpPr/>
            <p:nvPr/>
          </p:nvSpPr>
          <p:spPr>
            <a:xfrm>
              <a:off x="8759675" y="2970619"/>
              <a:ext cx="700201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12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2AA2B9F-09B6-4D0D-80F7-231FCB27D904}"/>
                </a:ext>
              </a:extLst>
            </p:cNvPr>
            <p:cNvGrpSpPr/>
            <p:nvPr/>
          </p:nvGrpSpPr>
          <p:grpSpPr>
            <a:xfrm>
              <a:off x="8890486" y="3275551"/>
              <a:ext cx="700201" cy="584775"/>
              <a:chOff x="1628457" y="1453662"/>
              <a:chExt cx="700201" cy="58477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AAA82E8-37C1-45AF-B503-006CF0C1DC48}"/>
                  </a:ext>
                </a:extLst>
              </p:cNvPr>
              <p:cNvSpPr/>
              <p:nvPr/>
            </p:nvSpPr>
            <p:spPr>
              <a:xfrm>
                <a:off x="1628457" y="1453662"/>
                <a:ext cx="700201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alt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-15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ED6F132-8CF5-4A54-9A7D-07C4C5609D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2224" y="1557334"/>
                <a:ext cx="4518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4372B7-BAD5-41C0-9F3B-4021AB241D2F}"/>
              </a:ext>
            </a:extLst>
          </p:cNvPr>
          <p:cNvGrpSpPr/>
          <p:nvPr/>
        </p:nvGrpSpPr>
        <p:grpSpPr>
          <a:xfrm>
            <a:off x="6545432" y="2944725"/>
            <a:ext cx="1368676" cy="889707"/>
            <a:chOff x="7089565" y="2944725"/>
            <a:chExt cx="1368676" cy="88970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F9FBCCD-795B-4CCB-B81F-5E5BA31C7E5D}"/>
                </a:ext>
              </a:extLst>
            </p:cNvPr>
            <p:cNvSpPr txBox="1"/>
            <p:nvPr/>
          </p:nvSpPr>
          <p:spPr>
            <a:xfrm>
              <a:off x="7524794" y="2974526"/>
              <a:ext cx="93344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600">
                  <a:solidFill>
                    <a:srgbClr val="7F00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dirty="0">
                  <a:solidFill>
                    <a:schemeClr val="tx1"/>
                  </a:solidFill>
                </a:rPr>
                <a:t>ه  </a:t>
              </a:r>
              <a:r>
                <a:rPr lang="en-US" altLang="en-US" dirty="0">
                  <a:solidFill>
                    <a:schemeClr val="tx1"/>
                  </a:solidFill>
                </a:rPr>
                <a:t>≤</a:t>
              </a:r>
              <a:endParaRPr lang="ar-BH" dirty="0">
                <a:solidFill>
                  <a:schemeClr val="tx1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8B9D276-F2C7-4FCD-AD2C-E727D0996EEE}"/>
                </a:ext>
              </a:extLst>
            </p:cNvPr>
            <p:cNvGrpSpPr/>
            <p:nvPr/>
          </p:nvGrpSpPr>
          <p:grpSpPr>
            <a:xfrm>
              <a:off x="7089565" y="2944725"/>
              <a:ext cx="700201" cy="889707"/>
              <a:chOff x="8759675" y="2970619"/>
              <a:chExt cx="700201" cy="889707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C8FD078-6B65-411F-9067-5612D3D13154}"/>
                  </a:ext>
                </a:extLst>
              </p:cNvPr>
              <p:cNvSpPr/>
              <p:nvPr/>
            </p:nvSpPr>
            <p:spPr>
              <a:xfrm>
                <a:off x="8759675" y="2970619"/>
                <a:ext cx="700201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-4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52F33EE-CDB3-4669-80FF-AF9C578F46EB}"/>
                  </a:ext>
                </a:extLst>
              </p:cNvPr>
              <p:cNvGrpSpPr/>
              <p:nvPr/>
            </p:nvGrpSpPr>
            <p:grpSpPr>
              <a:xfrm>
                <a:off x="8890487" y="3275551"/>
                <a:ext cx="526420" cy="584775"/>
                <a:chOff x="1628458" y="1453662"/>
                <a:chExt cx="526420" cy="584775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1C43471-D9F4-415C-8F4A-2E0FE2E89C0D}"/>
                    </a:ext>
                  </a:extLst>
                </p:cNvPr>
                <p:cNvSpPr/>
                <p:nvPr/>
              </p:nvSpPr>
              <p:spPr>
                <a:xfrm>
                  <a:off x="1628458" y="1453662"/>
                  <a:ext cx="526420" cy="58477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 rtl="1"/>
                  <a:r>
                    <a:rPr lang="ar-BH" altLang="en-US" sz="32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5</a:t>
                  </a:r>
                  <a:endParaRPr 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DC7F8D7-E0A0-4447-BCFA-218465F193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81435" y="1557334"/>
                  <a:ext cx="37344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F796955-16EE-49E6-8718-FD04B8256927}"/>
              </a:ext>
            </a:extLst>
          </p:cNvPr>
          <p:cNvGrpSpPr/>
          <p:nvPr/>
        </p:nvGrpSpPr>
        <p:grpSpPr>
          <a:xfrm>
            <a:off x="6526473" y="2944725"/>
            <a:ext cx="1368676" cy="889707"/>
            <a:chOff x="7089565" y="2944725"/>
            <a:chExt cx="1368676" cy="88970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06D56D1-9E06-4E9A-B56C-A9531FB9357B}"/>
                </a:ext>
              </a:extLst>
            </p:cNvPr>
            <p:cNvSpPr txBox="1"/>
            <p:nvPr/>
          </p:nvSpPr>
          <p:spPr>
            <a:xfrm>
              <a:off x="7524794" y="2974526"/>
              <a:ext cx="93344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600">
                  <a:solidFill>
                    <a:srgbClr val="7F00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dirty="0">
                  <a:solidFill>
                    <a:schemeClr val="tx1"/>
                  </a:solidFill>
                </a:rPr>
                <a:t>ه  </a:t>
              </a:r>
              <a:r>
                <a:rPr lang="en-US" altLang="en-US" dirty="0">
                  <a:solidFill>
                    <a:schemeClr val="tx1"/>
                  </a:solidFill>
                </a:rPr>
                <a:t>≤</a:t>
              </a:r>
              <a:endParaRPr lang="ar-BH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F205BEE-535F-4696-AB92-948CADF48718}"/>
                </a:ext>
              </a:extLst>
            </p:cNvPr>
            <p:cNvGrpSpPr/>
            <p:nvPr/>
          </p:nvGrpSpPr>
          <p:grpSpPr>
            <a:xfrm>
              <a:off x="7089565" y="2944725"/>
              <a:ext cx="700201" cy="889707"/>
              <a:chOff x="8759675" y="2970619"/>
              <a:chExt cx="700201" cy="889707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7B54659-2AC1-4C5A-839F-9D3CD1483E2B}"/>
                  </a:ext>
                </a:extLst>
              </p:cNvPr>
              <p:cNvSpPr/>
              <p:nvPr/>
            </p:nvSpPr>
            <p:spPr>
              <a:xfrm>
                <a:off x="8759675" y="2970619"/>
                <a:ext cx="700201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-4</a:t>
                </a:r>
                <a:endParaRPr lang="en-US" sz="32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6DBD042-1AF5-432E-96C0-A71CE96D8890}"/>
                  </a:ext>
                </a:extLst>
              </p:cNvPr>
              <p:cNvGrpSpPr/>
              <p:nvPr/>
            </p:nvGrpSpPr>
            <p:grpSpPr>
              <a:xfrm>
                <a:off x="8890487" y="3275551"/>
                <a:ext cx="526420" cy="584775"/>
                <a:chOff x="1628458" y="1453662"/>
                <a:chExt cx="526420" cy="584775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5CC4A797-F22C-405B-8E07-B54CBD74CB62}"/>
                    </a:ext>
                  </a:extLst>
                </p:cNvPr>
                <p:cNvSpPr/>
                <p:nvPr/>
              </p:nvSpPr>
              <p:spPr>
                <a:xfrm>
                  <a:off x="1628458" y="1453662"/>
                  <a:ext cx="526420" cy="58477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 rtl="1"/>
                  <a:r>
                    <a:rPr lang="ar-BH" altLang="en-US" sz="3200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5</a:t>
                  </a:r>
                  <a:endParaRPr 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63CD0C7-4CCA-4015-B280-E898057D6E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781435" y="1557334"/>
                  <a:ext cx="37344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Arrow: Left 9">
            <a:extLst>
              <a:ext uri="{FF2B5EF4-FFF2-40B4-BE49-F238E27FC236}">
                <a16:creationId xmlns:a16="http://schemas.microsoft.com/office/drawing/2014/main" id="{3AE568B5-7C27-4177-9E98-C6182A288038}"/>
              </a:ext>
            </a:extLst>
          </p:cNvPr>
          <p:cNvSpPr/>
          <p:nvPr/>
        </p:nvSpPr>
        <p:spPr>
          <a:xfrm>
            <a:off x="7929992" y="3158566"/>
            <a:ext cx="624857" cy="333892"/>
          </a:xfrm>
          <a:prstGeom prst="leftArrow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963334D-44DF-4E53-AC89-C972FBC0E8E9}"/>
              </a:ext>
            </a:extLst>
          </p:cNvPr>
          <p:cNvSpPr/>
          <p:nvPr/>
        </p:nvSpPr>
        <p:spPr>
          <a:xfrm>
            <a:off x="8446900" y="3043070"/>
            <a:ext cx="54207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÷ 3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711D871-8FC0-4F75-A924-DBC35A5A7B8D}"/>
              </a:ext>
            </a:extLst>
          </p:cNvPr>
          <p:cNvSpPr/>
          <p:nvPr/>
        </p:nvSpPr>
        <p:spPr>
          <a:xfrm>
            <a:off x="8465457" y="3358676"/>
            <a:ext cx="54207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÷ 3</a:t>
            </a:r>
            <a:endParaRPr lang="en-US" sz="2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700C8A3-765C-48BF-8AEA-C6A0E44E835E}"/>
              </a:ext>
            </a:extLst>
          </p:cNvPr>
          <p:cNvSpPr/>
          <p:nvPr/>
        </p:nvSpPr>
        <p:spPr>
          <a:xfrm>
            <a:off x="9344581" y="3066413"/>
            <a:ext cx="3829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≤</a:t>
            </a:r>
            <a:endParaRPr lang="en-US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9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0468 0.108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539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3229 0.1530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 animBg="1"/>
      <p:bldP spid="45" grpId="1" animBg="1"/>
      <p:bldP spid="55" grpId="0" animBg="1"/>
      <p:bldP spid="55" grpId="1" animBg="1"/>
      <p:bldP spid="56" grpId="0"/>
      <p:bldP spid="57" grpId="0"/>
      <p:bldP spid="59" grpId="0"/>
      <p:bldP spid="59" grpId="1"/>
      <p:bldP spid="59" grpId="2"/>
      <p:bldP spid="59" grpId="3"/>
      <p:bldP spid="60" grpId="0"/>
      <p:bldP spid="61" grpId="0" animBg="1"/>
      <p:bldP spid="62" grpId="0"/>
      <p:bldP spid="63" grpId="0"/>
      <p:bldP spid="10" grpId="0" animBg="1"/>
      <p:bldP spid="80" grpId="0"/>
      <p:bldP spid="81" grpId="0"/>
      <p:bldP spid="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A512C3F-13C3-49F0-BD35-20B8C09F2389}"/>
              </a:ext>
            </a:extLst>
          </p:cNvPr>
          <p:cNvGrpSpPr/>
          <p:nvPr/>
        </p:nvGrpSpPr>
        <p:grpSpPr>
          <a:xfrm>
            <a:off x="2838066" y="5401306"/>
            <a:ext cx="2731962" cy="813752"/>
            <a:chOff x="370670" y="5002907"/>
            <a:chExt cx="2731962" cy="81375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565CA83-342C-421C-9BF6-CF20FA18A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670" y="5002907"/>
              <a:ext cx="2731962" cy="288826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9BF91AD-0402-414A-A8BE-6BCF8A883322}"/>
                </a:ext>
              </a:extLst>
            </p:cNvPr>
            <p:cNvSpPr/>
            <p:nvPr/>
          </p:nvSpPr>
          <p:spPr>
            <a:xfrm>
              <a:off x="1271045" y="5220932"/>
              <a:ext cx="5850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BAE77B-A805-4C1B-B576-451EB6CD121E}"/>
                </a:ext>
              </a:extLst>
            </p:cNvPr>
            <p:cNvSpPr/>
            <p:nvPr/>
          </p:nvSpPr>
          <p:spPr>
            <a:xfrm>
              <a:off x="1856073" y="5231884"/>
              <a:ext cx="59555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88569C5-F92B-490C-913C-7D758DD15FA9}"/>
                </a:ext>
              </a:extLst>
            </p:cNvPr>
            <p:cNvSpPr/>
            <p:nvPr/>
          </p:nvSpPr>
          <p:spPr>
            <a:xfrm>
              <a:off x="788020" y="5216112"/>
              <a:ext cx="5335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F3A69B-5C58-409A-9693-9D433E6EBAD3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ECF6300-B35D-41B4-8367-458B87E3D807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A507428-758F-4A94-9A0B-35C9E5CE40A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B348380-851B-4EF8-B7EC-CF2F65DF1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1E852FF-6DEB-44E5-80FC-8C694BB6E6B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819E01-8718-46FC-A60F-D76EA731DBCC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DAE489C-E4C4-4744-89F7-789CFC2E324B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Text Box 42">
                <a:extLst>
                  <a:ext uri="{FF2B5EF4-FFF2-40B4-BE49-F238E27FC236}">
                    <a16:creationId xmlns:a16="http://schemas.microsoft.com/office/drawing/2014/main" id="{B9F0DD99-1EB8-4E03-82DA-F609220F9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4D2FF-4193-4C16-8F50-13FD486F7A17}"/>
              </a:ext>
            </a:extLst>
          </p:cNvPr>
          <p:cNvSpPr/>
          <p:nvPr/>
        </p:nvSpPr>
        <p:spPr>
          <a:xfrm>
            <a:off x="1362162" y="535459"/>
            <a:ext cx="836445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حُلَّ  كلًا من المتباينات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06ADA0-3086-4F6B-AF0B-B997DCA2E465}"/>
              </a:ext>
            </a:extLst>
          </p:cNvPr>
          <p:cNvGrpSpPr/>
          <p:nvPr/>
        </p:nvGrpSpPr>
        <p:grpSpPr>
          <a:xfrm>
            <a:off x="7661756" y="5054800"/>
            <a:ext cx="3791102" cy="1590179"/>
            <a:chOff x="3122371" y="4967696"/>
            <a:chExt cx="2181750" cy="129524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63E85B0-66E8-4727-A962-994272567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2371" y="4967696"/>
              <a:ext cx="2181750" cy="28882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E4D3E7-18E3-47CC-84A1-B374E7309AF9}"/>
                </a:ext>
              </a:extLst>
            </p:cNvPr>
            <p:cNvSpPr/>
            <p:nvPr/>
          </p:nvSpPr>
          <p:spPr>
            <a:xfrm>
              <a:off x="3860820" y="5185721"/>
              <a:ext cx="57192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-20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BB9846-67CF-442C-B835-26702CD6B40A}"/>
                </a:ext>
              </a:extLst>
            </p:cNvPr>
            <p:cNvSpPr/>
            <p:nvPr/>
          </p:nvSpPr>
          <p:spPr>
            <a:xfrm>
              <a:off x="4340268" y="5180901"/>
              <a:ext cx="410151" cy="476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-19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1860D5C-F3C1-4BCE-A055-681485CB2750}"/>
                </a:ext>
              </a:extLst>
            </p:cNvPr>
            <p:cNvSpPr/>
            <p:nvPr/>
          </p:nvSpPr>
          <p:spPr>
            <a:xfrm>
              <a:off x="3543147" y="5180901"/>
              <a:ext cx="393874" cy="476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-21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8CD5423-3E47-4910-BF63-961DB5701330}"/>
              </a:ext>
            </a:extLst>
          </p:cNvPr>
          <p:cNvSpPr/>
          <p:nvPr/>
        </p:nvSpPr>
        <p:spPr>
          <a:xfrm>
            <a:off x="9393875" y="5161599"/>
            <a:ext cx="127509" cy="12750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786F448-46F6-4D56-8FC8-A96CCF9A5AA9}"/>
              </a:ext>
            </a:extLst>
          </p:cNvPr>
          <p:cNvCxnSpPr>
            <a:cxnSpLocks/>
          </p:cNvCxnSpPr>
          <p:nvPr/>
        </p:nvCxnSpPr>
        <p:spPr>
          <a:xfrm flipH="1" flipV="1">
            <a:off x="3289356" y="5543376"/>
            <a:ext cx="800955" cy="0"/>
          </a:xfrm>
          <a:prstGeom prst="straightConnector1">
            <a:avLst/>
          </a:prstGeom>
          <a:ln w="57150">
            <a:solidFill>
              <a:srgbClr val="7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118443E-81FA-4A75-BA6C-226783579840}"/>
                  </a:ext>
                </a:extLst>
              </p:cNvPr>
              <p:cNvSpPr/>
              <p:nvPr/>
            </p:nvSpPr>
            <p:spPr>
              <a:xfrm>
                <a:off x="7977451" y="1490867"/>
                <a:ext cx="2304665" cy="75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rgbClr val="000000"/>
                    </a:solidFill>
                    <a:cs typeface="Sakkal Majalla" panose="02000000000000000000" pitchFamily="2" charset="-78"/>
                  </a:rPr>
                  <a:t>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س </a:t>
                </a:r>
                <a:r>
                  <a:rPr lang="en-US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&gt;</a:t>
                </a:r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8</a:t>
                </a:r>
                <a:endParaRPr lang="en-US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118443E-81FA-4A75-BA6C-226783579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51" y="1490867"/>
                <a:ext cx="2304665" cy="759375"/>
              </a:xfrm>
              <a:prstGeom prst="rect">
                <a:avLst/>
              </a:prstGeom>
              <a:blipFill>
                <a:blip r:embed="rId3"/>
                <a:stretch>
                  <a:fillRect r="-7937" b="-31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69A163A-B2F9-4C47-A9B5-8230C4FCE69D}"/>
                  </a:ext>
                </a:extLst>
              </p:cNvPr>
              <p:cNvSpPr/>
              <p:nvPr/>
            </p:nvSpPr>
            <p:spPr>
              <a:xfrm>
                <a:off x="2743201" y="1598229"/>
                <a:ext cx="2175820" cy="76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ar-BH" altLang="en-US" sz="3600" dirty="0">
                    <a:solidFill>
                      <a:srgbClr val="000000"/>
                    </a:solidFill>
                    <a:cs typeface="Sakkal Majalla" panose="02000000000000000000" pitchFamily="2" charset="-78"/>
                  </a:rPr>
                  <a:t>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36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ص </a:t>
                </a:r>
                <a:r>
                  <a:rPr lang="ar-SA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≥</a:t>
                </a:r>
                <a:r>
                  <a:rPr lang="ar-BH" altLang="en-US" sz="3600" dirty="0">
                    <a:solidFill>
                      <a:srgbClr val="0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- 12</a:t>
                </a:r>
                <a:endParaRPr lang="en-US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69A163A-B2F9-4C47-A9B5-8230C4FCE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1598229"/>
                <a:ext cx="2175820" cy="763863"/>
              </a:xfrm>
              <a:prstGeom prst="rect">
                <a:avLst/>
              </a:prstGeom>
              <a:blipFill>
                <a:blip r:embed="rId4"/>
                <a:stretch>
                  <a:fillRect r="-8403" b="-312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69B78924-AF6E-4CB5-A649-830A1E5A254C}"/>
              </a:ext>
            </a:extLst>
          </p:cNvPr>
          <p:cNvSpPr/>
          <p:nvPr/>
        </p:nvSpPr>
        <p:spPr>
          <a:xfrm>
            <a:off x="7508848" y="4408469"/>
            <a:ext cx="35299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المتباينة هو  س </a:t>
            </a:r>
            <a:r>
              <a:rPr 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-20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D86BC5F-FF2C-4DC3-81F0-78EFB2F425FD}"/>
              </a:ext>
            </a:extLst>
          </p:cNvPr>
          <p:cNvSpPr/>
          <p:nvPr/>
        </p:nvSpPr>
        <p:spPr>
          <a:xfrm>
            <a:off x="1790481" y="4412933"/>
            <a:ext cx="3696199" cy="6700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المتباينة هو  ص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≤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9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45ACA7-2DC2-4F90-B506-2D5DA8F1C8BD}"/>
              </a:ext>
            </a:extLst>
          </p:cNvPr>
          <p:cNvSpPr/>
          <p:nvPr/>
        </p:nvSpPr>
        <p:spPr>
          <a:xfrm>
            <a:off x="4064604" y="5489050"/>
            <a:ext cx="127509" cy="127509"/>
          </a:xfrm>
          <a:prstGeom prst="ellipse">
            <a:avLst/>
          </a:prstGeom>
          <a:solidFill>
            <a:srgbClr val="7F00FF"/>
          </a:solidFill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472CA52-A9BD-4432-B641-51754F959C6D}"/>
              </a:ext>
            </a:extLst>
          </p:cNvPr>
          <p:cNvCxnSpPr>
            <a:cxnSpLocks/>
          </p:cNvCxnSpPr>
          <p:nvPr/>
        </p:nvCxnSpPr>
        <p:spPr>
          <a:xfrm>
            <a:off x="9524315" y="5237228"/>
            <a:ext cx="1389879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1F2780-0C9A-4AEF-B863-C0B18557C229}"/>
              </a:ext>
            </a:extLst>
          </p:cNvPr>
          <p:cNvCxnSpPr>
            <a:cxnSpLocks/>
          </p:cNvCxnSpPr>
          <p:nvPr/>
        </p:nvCxnSpPr>
        <p:spPr>
          <a:xfrm>
            <a:off x="6276643" y="1481032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  <p:bldP spid="70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94831A6-9C73-4DDB-851F-0DAFAF464424}"/>
              </a:ext>
            </a:extLst>
          </p:cNvPr>
          <p:cNvSpPr txBox="1"/>
          <p:nvPr/>
        </p:nvSpPr>
        <p:spPr>
          <a:xfrm>
            <a:off x="3161330" y="2489709"/>
            <a:ext cx="5955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ثُمن أفراد العينة، وعددهم أقل من ٨٤ طالبًا</a:t>
            </a:r>
            <a:endParaRPr lang="en-US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432931" y="502932"/>
            <a:ext cx="9359228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استطلاع أجرته إحدى المدارس أجاب ثُمن أفراد العينة، وعددهم أقل من ٨٤ طالبًا، بأنهم لم يتناولوا أي وجبة غداء سريعة خلال الفصل الدراسي الماضي . فما عدد أفراد العينة؟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87">
                <a:extLst>
                  <a:ext uri="{FF2B5EF4-FFF2-40B4-BE49-F238E27FC236}">
                    <a16:creationId xmlns:a16="http://schemas.microsoft.com/office/drawing/2014/main" id="{E791145F-32AA-49DB-8A93-05BA0EC39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8247" y="2102061"/>
                <a:ext cx="775473" cy="611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3200">
                    <a:solidFill>
                      <a:schemeClr val="accent5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ar-BH" altLang="en-US" sz="2800" i="1" dirty="0" smtClean="0">
                            <a:solidFill>
                              <a:srgbClr val="0033E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altLang="en-US" sz="2800" i="1" dirty="0" smtClean="0">
                                <a:solidFill>
                                  <a:srgbClr val="0033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2800" b="0" i="0" dirty="0" smtClean="0">
                                <a:solidFill>
                                  <a:srgbClr val="0033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0" i="0" dirty="0" smtClean="0">
                                <a:solidFill>
                                  <a:srgbClr val="0033EE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altLang="en-US" dirty="0">
                    <a:solidFill>
                      <a:srgbClr val="0033EE"/>
                    </a:solidFill>
                  </a:rPr>
                  <a:t>    </a:t>
                </a:r>
                <a:endParaRPr lang="en-US" altLang="en-US" dirty="0">
                  <a:solidFill>
                    <a:srgbClr val="0033EE"/>
                  </a:solidFill>
                </a:endParaRPr>
              </a:p>
            </p:txBody>
          </p:sp>
        </mc:Choice>
        <mc:Fallback xmlns="">
          <p:sp>
            <p:nvSpPr>
              <p:cNvPr id="61" name="Text Box 87">
                <a:extLst>
                  <a:ext uri="{FF2B5EF4-FFF2-40B4-BE49-F238E27FC236}">
                    <a16:creationId xmlns:a16="http://schemas.microsoft.com/office/drawing/2014/main" id="{E791145F-32AA-49DB-8A93-05BA0EC3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8247" y="2102061"/>
                <a:ext cx="775473" cy="611642"/>
              </a:xfrm>
              <a:prstGeom prst="rect">
                <a:avLst/>
              </a:prstGeom>
              <a:blipFill>
                <a:blip r:embed="rId2"/>
                <a:stretch>
                  <a:fillRect l="-24409" t="-700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51BA1EF-5AEC-474F-A0F4-01DA26B7D683}"/>
              </a:ext>
            </a:extLst>
          </p:cNvPr>
          <p:cNvCxnSpPr>
            <a:cxnSpLocks/>
          </p:cNvCxnSpPr>
          <p:nvPr/>
        </p:nvCxnSpPr>
        <p:spPr>
          <a:xfrm flipH="1">
            <a:off x="8423974" y="3134971"/>
            <a:ext cx="661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87">
            <a:extLst>
              <a:ext uri="{FF2B5EF4-FFF2-40B4-BE49-F238E27FC236}">
                <a16:creationId xmlns:a16="http://schemas.microsoft.com/office/drawing/2014/main" id="{4884A886-5C92-4CF5-B02F-E54A283E4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445" y="2114353"/>
            <a:ext cx="709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altLang="en-US" dirty="0">
                <a:solidFill>
                  <a:srgbClr val="0033EE"/>
                </a:solidFill>
              </a:rPr>
              <a:t>ن</a:t>
            </a:r>
            <a:endParaRPr lang="en-US" altLang="en-US" dirty="0">
              <a:solidFill>
                <a:srgbClr val="0033EE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F1CA29-93BF-4BDE-8074-D03AAE435A1E}"/>
              </a:ext>
            </a:extLst>
          </p:cNvPr>
          <p:cNvCxnSpPr>
            <a:cxnSpLocks/>
          </p:cNvCxnSpPr>
          <p:nvPr/>
        </p:nvCxnSpPr>
        <p:spPr>
          <a:xfrm flipH="1">
            <a:off x="7030334" y="3130859"/>
            <a:ext cx="12330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87">
            <a:extLst>
              <a:ext uri="{FF2B5EF4-FFF2-40B4-BE49-F238E27FC236}">
                <a16:creationId xmlns:a16="http://schemas.microsoft.com/office/drawing/2014/main" id="{97B2CF29-05CE-43AF-858F-F3B4885FE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758" y="2131716"/>
            <a:ext cx="71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altLang="en-US" dirty="0">
                <a:solidFill>
                  <a:srgbClr val="0033EE"/>
                </a:solidFill>
              </a:rPr>
              <a:t>84</a:t>
            </a:r>
            <a:endParaRPr lang="en-US" altLang="en-US" dirty="0">
              <a:solidFill>
                <a:srgbClr val="0033EE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36D395D-9870-4F43-B3AA-BBD36ECC9767}"/>
              </a:ext>
            </a:extLst>
          </p:cNvPr>
          <p:cNvCxnSpPr>
            <a:cxnSpLocks/>
          </p:cNvCxnSpPr>
          <p:nvPr/>
        </p:nvCxnSpPr>
        <p:spPr>
          <a:xfrm flipH="1">
            <a:off x="3566210" y="3020719"/>
            <a:ext cx="9701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841DB5A-F727-4BEE-91B6-ADD7C9DFAB30}"/>
              </a:ext>
            </a:extLst>
          </p:cNvPr>
          <p:cNvSpPr/>
          <p:nvPr/>
        </p:nvSpPr>
        <p:spPr>
          <a:xfrm>
            <a:off x="4536381" y="5614394"/>
            <a:ext cx="53351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33E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أفراد العينة </a:t>
            </a:r>
            <a:r>
              <a:rPr lang="ar-BH" sz="3600" dirty="0">
                <a:solidFill>
                  <a:srgbClr val="C61B2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أقل من </a:t>
            </a:r>
            <a:r>
              <a:rPr lang="ar-BH" sz="3600" dirty="0">
                <a:solidFill>
                  <a:srgbClr val="0033E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٦٧٢ طاًلبا</a:t>
            </a:r>
            <a:endParaRPr lang="en-US" sz="3600" dirty="0">
              <a:solidFill>
                <a:srgbClr val="0033E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4E3DDF-11EE-4B1D-BCBD-B1116B0FF2ED}"/>
              </a:ext>
            </a:extLst>
          </p:cNvPr>
          <p:cNvGrpSpPr/>
          <p:nvPr/>
        </p:nvGrpSpPr>
        <p:grpSpPr>
          <a:xfrm>
            <a:off x="3356420" y="2428677"/>
            <a:ext cx="1257755" cy="825893"/>
            <a:chOff x="6039874" y="1237394"/>
            <a:chExt cx="1257755" cy="825893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20452408-7FCD-4B6E-BCC7-763FACEB1DBC}"/>
                </a:ext>
              </a:extLst>
            </p:cNvPr>
            <p:cNvSpPr/>
            <p:nvPr/>
          </p:nvSpPr>
          <p:spPr>
            <a:xfrm>
              <a:off x="6599185" y="1241167"/>
              <a:ext cx="698444" cy="822120"/>
            </a:xfrm>
            <a:prstGeom prst="arc">
              <a:avLst>
                <a:gd name="adj1" fmla="val 17791578"/>
                <a:gd name="adj2" fmla="val 3988648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762322B6-2DF3-43C5-8A0D-FF9778F94518}"/>
                </a:ext>
              </a:extLst>
            </p:cNvPr>
            <p:cNvSpPr/>
            <p:nvPr/>
          </p:nvSpPr>
          <p:spPr>
            <a:xfrm flipH="1">
              <a:off x="6039874" y="1237394"/>
              <a:ext cx="698444" cy="822120"/>
            </a:xfrm>
            <a:prstGeom prst="arc">
              <a:avLst>
                <a:gd name="adj1" fmla="val 17791578"/>
                <a:gd name="adj2" fmla="val 3988648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7030B7-1675-41FA-B48F-41BE79EDFED2}"/>
              </a:ext>
            </a:extLst>
          </p:cNvPr>
          <p:cNvGrpSpPr/>
          <p:nvPr/>
        </p:nvGrpSpPr>
        <p:grpSpPr>
          <a:xfrm>
            <a:off x="6771292" y="2442998"/>
            <a:ext cx="2403041" cy="825893"/>
            <a:chOff x="6451494" y="1237394"/>
            <a:chExt cx="2403041" cy="825893"/>
          </a:xfrm>
        </p:grpSpPr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C8C26E84-AE45-440A-B1DF-7B243126AE72}"/>
                </a:ext>
              </a:extLst>
            </p:cNvPr>
            <p:cNvSpPr/>
            <p:nvPr/>
          </p:nvSpPr>
          <p:spPr>
            <a:xfrm>
              <a:off x="8156091" y="1241167"/>
              <a:ext cx="698444" cy="822120"/>
            </a:xfrm>
            <a:prstGeom prst="arc">
              <a:avLst>
                <a:gd name="adj1" fmla="val 17791578"/>
                <a:gd name="adj2" fmla="val 3988648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E29BF6D6-004A-4ACD-8FF7-497FD343712F}"/>
                </a:ext>
              </a:extLst>
            </p:cNvPr>
            <p:cNvSpPr/>
            <p:nvPr/>
          </p:nvSpPr>
          <p:spPr>
            <a:xfrm flipH="1">
              <a:off x="6451494" y="1237394"/>
              <a:ext cx="698444" cy="822120"/>
            </a:xfrm>
            <a:prstGeom prst="arc">
              <a:avLst>
                <a:gd name="adj1" fmla="val 17791578"/>
                <a:gd name="adj2" fmla="val 3988648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CD8CB5F-E4D4-498A-910F-FADF424D89DF}"/>
              </a:ext>
            </a:extLst>
          </p:cNvPr>
          <p:cNvSpPr/>
          <p:nvPr/>
        </p:nvSpPr>
        <p:spPr>
          <a:xfrm>
            <a:off x="4689690" y="2599301"/>
            <a:ext cx="909845" cy="52252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33E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BC6E6000-FEDF-4661-9B6C-2380F0DB4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125" y="2535151"/>
            <a:ext cx="58237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en-US" altLang="en-US" dirty="0">
                <a:solidFill>
                  <a:srgbClr val="0033EE"/>
                </a:solidFill>
              </a:rPr>
              <a:t>&gt;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C7830C-5A4D-4AA0-81FB-42462F3FEDD4}"/>
              </a:ext>
            </a:extLst>
          </p:cNvPr>
          <p:cNvSpPr/>
          <p:nvPr/>
        </p:nvSpPr>
        <p:spPr>
          <a:xfrm>
            <a:off x="1122219" y="3293561"/>
            <a:ext cx="3142734" cy="6074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بضرب كلا الطرفين في 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BD2F8A-414A-42A5-B91E-E6A32C6379EB}"/>
              </a:ext>
            </a:extLst>
          </p:cNvPr>
          <p:cNvSpPr/>
          <p:nvPr/>
        </p:nvSpPr>
        <p:spPr>
          <a:xfrm>
            <a:off x="6473029" y="4063555"/>
            <a:ext cx="89972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×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3D1B24-0BFE-42A3-A31D-2ED9538669D7}"/>
                  </a:ext>
                </a:extLst>
              </p:cNvPr>
              <p:cNvSpPr/>
              <p:nvPr/>
            </p:nvSpPr>
            <p:spPr>
              <a:xfrm>
                <a:off x="4894320" y="4036275"/>
                <a:ext cx="181674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dirty="0" smtClean="0">
                            <a:solidFill>
                              <a:srgbClr val="0033EE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dirty="0">
                                <a:solidFill>
                                  <a:srgbClr val="0033EE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dirty="0">
                                <a:solidFill>
                                  <a:srgbClr val="0033EE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dirty="0" smtClean="0">
                                <a:solidFill>
                                  <a:srgbClr val="0033EE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>
                    <a:solidFill>
                      <a:srgbClr val="0033E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ن </a:t>
                </a:r>
                <a:r>
                  <a:rPr lang="en-US" altLang="en-US" sz="3600" dirty="0">
                    <a:solidFill>
                      <a:srgbClr val="0033E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&gt;</a:t>
                </a:r>
                <a:r>
                  <a:rPr lang="ar-BH" sz="3600" dirty="0">
                    <a:solidFill>
                      <a:srgbClr val="0033E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84 </a:t>
                </a:r>
                <a:endParaRPr lang="en-US" sz="3600" dirty="0">
                  <a:solidFill>
                    <a:srgbClr val="0033E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3D1B24-0BFE-42A3-A31D-2ED953866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20" y="4036275"/>
                <a:ext cx="1816747" cy="646331"/>
              </a:xfrm>
              <a:prstGeom prst="rect">
                <a:avLst/>
              </a:prstGeom>
              <a:blipFill>
                <a:blip r:embed="rId3"/>
                <a:stretch>
                  <a:fillRect t="-12264" r="-1678" b="-36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99CCB8-0A7C-4A89-9385-479110027A45}"/>
              </a:ext>
            </a:extLst>
          </p:cNvPr>
          <p:cNvCxnSpPr>
            <a:cxnSpLocks/>
          </p:cNvCxnSpPr>
          <p:nvPr/>
        </p:nvCxnSpPr>
        <p:spPr>
          <a:xfrm flipH="1">
            <a:off x="6388006" y="4393276"/>
            <a:ext cx="308234" cy="18388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4E45DF2-6E47-4B1F-A707-E1D4D32F7419}"/>
              </a:ext>
            </a:extLst>
          </p:cNvPr>
          <p:cNvCxnSpPr>
            <a:cxnSpLocks/>
          </p:cNvCxnSpPr>
          <p:nvPr/>
        </p:nvCxnSpPr>
        <p:spPr>
          <a:xfrm flipH="1">
            <a:off x="6918715" y="4259539"/>
            <a:ext cx="308234" cy="18388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2034D32-B192-49E4-BB49-90AB45F078F1}"/>
              </a:ext>
            </a:extLst>
          </p:cNvPr>
          <p:cNvSpPr/>
          <p:nvPr/>
        </p:nvSpPr>
        <p:spPr>
          <a:xfrm>
            <a:off x="5672943" y="4049915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solidFill>
                  <a:srgbClr val="0033E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endParaRPr lang="en-US" sz="3600" dirty="0">
              <a:solidFill>
                <a:srgbClr val="0033E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96A7903-C089-48A3-A15D-962C433444C9}"/>
              </a:ext>
            </a:extLst>
          </p:cNvPr>
          <p:cNvSpPr/>
          <p:nvPr/>
        </p:nvSpPr>
        <p:spPr>
          <a:xfrm>
            <a:off x="4894320" y="4098505"/>
            <a:ext cx="991088" cy="489816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DB9FBC-2133-4B93-9611-9F5B1410E50D}"/>
              </a:ext>
            </a:extLst>
          </p:cNvPr>
          <p:cNvSpPr/>
          <p:nvPr/>
        </p:nvSpPr>
        <p:spPr>
          <a:xfrm>
            <a:off x="4702992" y="4070111"/>
            <a:ext cx="9747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8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A208D7-C5E9-4FBA-9C0C-3F6AA3895E37}"/>
              </a:ext>
            </a:extLst>
          </p:cNvPr>
          <p:cNvSpPr/>
          <p:nvPr/>
        </p:nvSpPr>
        <p:spPr>
          <a:xfrm>
            <a:off x="2452255" y="4065569"/>
            <a:ext cx="168520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2107A0-6E73-4FFA-8972-0D4BFA5F68EB}"/>
              </a:ext>
            </a:extLst>
          </p:cNvPr>
          <p:cNvSpPr/>
          <p:nvPr/>
        </p:nvSpPr>
        <p:spPr>
          <a:xfrm>
            <a:off x="5006452" y="4823330"/>
            <a:ext cx="89972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E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672</a:t>
            </a:r>
            <a:endParaRPr lang="en-US" sz="3600" dirty="0">
              <a:solidFill>
                <a:srgbClr val="0033E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F83DE95-AD81-4FF8-B7F8-FC7B22B24342}"/>
              </a:ext>
            </a:extLst>
          </p:cNvPr>
          <p:cNvSpPr/>
          <p:nvPr/>
        </p:nvSpPr>
        <p:spPr>
          <a:xfrm>
            <a:off x="5903655" y="4738853"/>
            <a:ext cx="71797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E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sz="3600" dirty="0">
              <a:solidFill>
                <a:srgbClr val="0033E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82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6602 0.172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86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10117 0.1761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879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0039 0.1787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06809 0.11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0299 0.106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/>
      <p:bldP spid="61" grpId="1"/>
      <p:bldP spid="63" grpId="0"/>
      <p:bldP spid="63" grpId="1"/>
      <p:bldP spid="65" grpId="0"/>
      <p:bldP spid="65" grpId="1"/>
      <p:bldP spid="30" grpId="0"/>
      <p:bldP spid="39" grpId="0" animBg="1"/>
      <p:bldP spid="40" grpId="0"/>
      <p:bldP spid="40" grpId="1"/>
      <p:bldP spid="42" grpId="0"/>
      <p:bldP spid="43" grpId="0"/>
      <p:bldP spid="44" grpId="0"/>
      <p:bldP spid="48" grpId="0"/>
      <p:bldP spid="48" grpId="1"/>
      <p:bldP spid="49" grpId="0" animBg="1"/>
      <p:bldP spid="50" grpId="0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B5F3A69B-5C58-409A-9693-9D433E6EBAD3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ECF6300-B35D-41B4-8367-458B87E3D807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A507428-758F-4A94-9A0B-35C9E5CE40A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B348380-851B-4EF8-B7EC-CF2F65DF1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1E852FF-6DEB-44E5-80FC-8C694BB6E6B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819E01-8718-46FC-A60F-D76EA731DBCC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DAE489C-E4C4-4744-89F7-789CFC2E324B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Text Box 42">
                <a:extLst>
                  <a:ext uri="{FF2B5EF4-FFF2-40B4-BE49-F238E27FC236}">
                    <a16:creationId xmlns:a16="http://schemas.microsoft.com/office/drawing/2014/main" id="{B9F0DD99-1EB8-4E03-82DA-F609220F9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4D2FF-4193-4C16-8F50-13FD486F7A17}"/>
              </a:ext>
            </a:extLst>
          </p:cNvPr>
          <p:cNvSpPr/>
          <p:nvPr/>
        </p:nvSpPr>
        <p:spPr>
          <a:xfrm>
            <a:off x="381266" y="378472"/>
            <a:ext cx="9168382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تتركز أشجار النخيل بصفة خاصة في العالم العربي، حيث يوجد به أكثر من ٦٠ مليون شجرة تُمثّل نحو ثلاثة أخماس أشجار النخيل في العالم. فما عدد أشجار النخيل في العالم؟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DF19A6-2725-4263-84E8-245B465E9F99}"/>
              </a:ext>
            </a:extLst>
          </p:cNvPr>
          <p:cNvSpPr/>
          <p:nvPr/>
        </p:nvSpPr>
        <p:spPr>
          <a:xfrm>
            <a:off x="2941152" y="5425674"/>
            <a:ext cx="660849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هناك أكثر من ١٠٠ مليون شجرة نخيل في العالم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8C501-F544-415E-944A-782EB9B81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1" y="1568624"/>
            <a:ext cx="1943171" cy="2465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195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65، 66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D9EB27F-D737-45D6-AEBA-FE2AF0BDF161}"/>
              </a:ext>
            </a:extLst>
          </p:cNvPr>
          <p:cNvGrpSpPr/>
          <p:nvPr/>
        </p:nvGrpSpPr>
        <p:grpSpPr>
          <a:xfrm>
            <a:off x="8684121" y="1206378"/>
            <a:ext cx="2367013" cy="2242061"/>
            <a:chOff x="8684121" y="1206378"/>
            <a:chExt cx="2367013" cy="2242061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52CEE7A4-0196-4CDA-99DD-99C2B530E5A6}"/>
                </a:ext>
              </a:extLst>
            </p:cNvPr>
            <p:cNvSpPr/>
            <p:nvPr/>
          </p:nvSpPr>
          <p:spPr>
            <a:xfrm flipH="1">
              <a:off x="8684121" y="1411209"/>
              <a:ext cx="2287974" cy="2037230"/>
            </a:xfrm>
            <a:prstGeom prst="foldedCorner">
              <a:avLst>
                <a:gd name="adj" fmla="val 1582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2FFE7B09-60C1-45BC-9BC6-0E1044765C75}"/>
                </a:ext>
              </a:extLst>
            </p:cNvPr>
            <p:cNvSpPr/>
            <p:nvPr/>
          </p:nvSpPr>
          <p:spPr>
            <a:xfrm rot="18970480">
              <a:off x="10664045" y="1206378"/>
              <a:ext cx="357799" cy="686584"/>
            </a:xfrm>
            <a:prstGeom prst="homePlat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40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42FDC5-E7D4-4921-A98D-00C4DFD62DC6}"/>
                </a:ext>
              </a:extLst>
            </p:cNvPr>
            <p:cNvSpPr/>
            <p:nvPr/>
          </p:nvSpPr>
          <p:spPr>
            <a:xfrm>
              <a:off x="10624414" y="1296741"/>
              <a:ext cx="4267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rtl="1"/>
              <a:r>
                <a:rPr lang="ar-BH" sz="3600" dirty="0">
                  <a:solidFill>
                    <a:schemeClr val="bg1"/>
                  </a:solidFill>
                </a:rPr>
                <a:t>1</a:t>
              </a:r>
              <a:endParaRPr lang="ar-BH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22" y="445720"/>
            <a:ext cx="922542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4000" dirty="0"/>
              <a:t>حل كل معادلة ممايأتي: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5CDECF4-214D-4BF2-94C3-F05192BC98B2}"/>
              </a:ext>
            </a:extLst>
          </p:cNvPr>
          <p:cNvGrpSpPr/>
          <p:nvPr/>
        </p:nvGrpSpPr>
        <p:grpSpPr>
          <a:xfrm>
            <a:off x="1824552" y="1153606"/>
            <a:ext cx="2367013" cy="2242061"/>
            <a:chOff x="8684121" y="1206378"/>
            <a:chExt cx="2367013" cy="2242061"/>
          </a:xfrm>
        </p:grpSpPr>
        <p:sp>
          <p:nvSpPr>
            <p:cNvPr id="74" name="Rectangle: Folded Corner 73">
              <a:extLst>
                <a:ext uri="{FF2B5EF4-FFF2-40B4-BE49-F238E27FC236}">
                  <a16:creationId xmlns:a16="http://schemas.microsoft.com/office/drawing/2014/main" id="{F8BFBA71-BED1-4A22-8383-374D87442EB9}"/>
                </a:ext>
              </a:extLst>
            </p:cNvPr>
            <p:cNvSpPr/>
            <p:nvPr/>
          </p:nvSpPr>
          <p:spPr>
            <a:xfrm flipH="1">
              <a:off x="8684121" y="1411209"/>
              <a:ext cx="2287974" cy="2037230"/>
            </a:xfrm>
            <a:prstGeom prst="foldedCorner">
              <a:avLst>
                <a:gd name="adj" fmla="val 1582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5" name="Arrow: Pentagon 74">
              <a:extLst>
                <a:ext uri="{FF2B5EF4-FFF2-40B4-BE49-F238E27FC236}">
                  <a16:creationId xmlns:a16="http://schemas.microsoft.com/office/drawing/2014/main" id="{E3D60330-ABC5-427F-80C3-D930ABBC7D9D}"/>
                </a:ext>
              </a:extLst>
            </p:cNvPr>
            <p:cNvSpPr/>
            <p:nvPr/>
          </p:nvSpPr>
          <p:spPr>
            <a:xfrm rot="18970480">
              <a:off x="10664045" y="1206378"/>
              <a:ext cx="357799" cy="686584"/>
            </a:xfrm>
            <a:prstGeom prst="homePlat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40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C73FC0E-9DEF-40E9-B5C8-802803835827}"/>
                </a:ext>
              </a:extLst>
            </p:cNvPr>
            <p:cNvSpPr/>
            <p:nvPr/>
          </p:nvSpPr>
          <p:spPr>
            <a:xfrm>
              <a:off x="10624414" y="1296741"/>
              <a:ext cx="4267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rtl="1"/>
              <a:r>
                <a:rPr lang="ar-BH" sz="3600" dirty="0">
                  <a:solidFill>
                    <a:schemeClr val="bg1"/>
                  </a:solidFill>
                </a:rPr>
                <a:t>2</a:t>
              </a:r>
              <a:endParaRPr lang="ar-BH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D14427-E283-4599-B5E2-E34DA244F2F4}"/>
              </a:ext>
            </a:extLst>
          </p:cNvPr>
          <p:cNvGrpSpPr/>
          <p:nvPr/>
        </p:nvGrpSpPr>
        <p:grpSpPr>
          <a:xfrm>
            <a:off x="1824552" y="3600498"/>
            <a:ext cx="2367013" cy="2242061"/>
            <a:chOff x="8684121" y="1206378"/>
            <a:chExt cx="2367013" cy="2242061"/>
          </a:xfrm>
        </p:grpSpPr>
        <p:sp>
          <p:nvSpPr>
            <p:cNvPr id="82" name="Rectangle: Folded Corner 81">
              <a:extLst>
                <a:ext uri="{FF2B5EF4-FFF2-40B4-BE49-F238E27FC236}">
                  <a16:creationId xmlns:a16="http://schemas.microsoft.com/office/drawing/2014/main" id="{44011915-8C68-4938-9838-758ECC85E211}"/>
                </a:ext>
              </a:extLst>
            </p:cNvPr>
            <p:cNvSpPr/>
            <p:nvPr/>
          </p:nvSpPr>
          <p:spPr>
            <a:xfrm flipH="1">
              <a:off x="8684121" y="1411209"/>
              <a:ext cx="2287974" cy="2037230"/>
            </a:xfrm>
            <a:prstGeom prst="foldedCorner">
              <a:avLst>
                <a:gd name="adj" fmla="val 1582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83" name="Arrow: Pentagon 82">
              <a:extLst>
                <a:ext uri="{FF2B5EF4-FFF2-40B4-BE49-F238E27FC236}">
                  <a16:creationId xmlns:a16="http://schemas.microsoft.com/office/drawing/2014/main" id="{1698BA94-E49D-41C5-AF12-5F7B2344FE00}"/>
                </a:ext>
              </a:extLst>
            </p:cNvPr>
            <p:cNvSpPr/>
            <p:nvPr/>
          </p:nvSpPr>
          <p:spPr>
            <a:xfrm rot="18970480">
              <a:off x="10664045" y="1206378"/>
              <a:ext cx="357799" cy="686584"/>
            </a:xfrm>
            <a:prstGeom prst="homePlat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4000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DA514B7-AF5F-4272-BF3D-3ADFC7B9A714}"/>
                </a:ext>
              </a:extLst>
            </p:cNvPr>
            <p:cNvSpPr/>
            <p:nvPr/>
          </p:nvSpPr>
          <p:spPr>
            <a:xfrm>
              <a:off x="10624414" y="1296741"/>
              <a:ext cx="4267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rtl="1"/>
              <a:r>
                <a:rPr lang="ar-BH" sz="3600" dirty="0">
                  <a:solidFill>
                    <a:schemeClr val="bg1"/>
                  </a:solidFill>
                </a:rPr>
                <a:t>4</a:t>
              </a:r>
              <a:endParaRPr lang="ar-BH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A638E92-0E01-44A4-9559-4E83D00C7C97}"/>
              </a:ext>
            </a:extLst>
          </p:cNvPr>
          <p:cNvGrpSpPr/>
          <p:nvPr/>
        </p:nvGrpSpPr>
        <p:grpSpPr>
          <a:xfrm>
            <a:off x="8699491" y="3805329"/>
            <a:ext cx="2367013" cy="2242061"/>
            <a:chOff x="8684121" y="1206378"/>
            <a:chExt cx="2367013" cy="2242061"/>
          </a:xfrm>
        </p:grpSpPr>
        <p:sp>
          <p:nvSpPr>
            <p:cNvPr id="95" name="Rectangle: Folded Corner 94">
              <a:extLst>
                <a:ext uri="{FF2B5EF4-FFF2-40B4-BE49-F238E27FC236}">
                  <a16:creationId xmlns:a16="http://schemas.microsoft.com/office/drawing/2014/main" id="{9A7035D6-F84A-4EC2-AB2A-0028A2F1956F}"/>
                </a:ext>
              </a:extLst>
            </p:cNvPr>
            <p:cNvSpPr/>
            <p:nvPr/>
          </p:nvSpPr>
          <p:spPr>
            <a:xfrm flipH="1">
              <a:off x="8684121" y="1411209"/>
              <a:ext cx="2287974" cy="2037230"/>
            </a:xfrm>
            <a:prstGeom prst="foldedCorner">
              <a:avLst>
                <a:gd name="adj" fmla="val 1582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96" name="Arrow: Pentagon 95">
              <a:extLst>
                <a:ext uri="{FF2B5EF4-FFF2-40B4-BE49-F238E27FC236}">
                  <a16:creationId xmlns:a16="http://schemas.microsoft.com/office/drawing/2014/main" id="{2A212305-FC05-423E-AD57-22C4551071F0}"/>
                </a:ext>
              </a:extLst>
            </p:cNvPr>
            <p:cNvSpPr/>
            <p:nvPr/>
          </p:nvSpPr>
          <p:spPr>
            <a:xfrm rot="18970480">
              <a:off x="10664045" y="1206378"/>
              <a:ext cx="357799" cy="686584"/>
            </a:xfrm>
            <a:prstGeom prst="homePlat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BH" sz="4000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EACC9B8-730B-4EC1-9606-E61A326463D4}"/>
                </a:ext>
              </a:extLst>
            </p:cNvPr>
            <p:cNvSpPr/>
            <p:nvPr/>
          </p:nvSpPr>
          <p:spPr>
            <a:xfrm>
              <a:off x="10624414" y="1296741"/>
              <a:ext cx="4267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rtl="1"/>
              <a:r>
                <a:rPr lang="ar-BH" sz="3600" dirty="0">
                  <a:solidFill>
                    <a:schemeClr val="bg1"/>
                  </a:solidFill>
                </a:rPr>
                <a:t>3</a:t>
              </a:r>
              <a:endParaRPr lang="ar-BH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B571E42C-A646-402E-BFD3-E5AFC988A58F}"/>
              </a:ext>
            </a:extLst>
          </p:cNvPr>
          <p:cNvSpPr/>
          <p:nvPr/>
        </p:nvSpPr>
        <p:spPr>
          <a:xfrm>
            <a:off x="8718038" y="1712523"/>
            <a:ext cx="18922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5س =  30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3328E3E-B7E2-475F-BE3C-AD3862B7940E}"/>
              </a:ext>
            </a:extLst>
          </p:cNvPr>
          <p:cNvSpPr/>
          <p:nvPr/>
        </p:nvSpPr>
        <p:spPr>
          <a:xfrm>
            <a:off x="10092535" y="2017430"/>
            <a:ext cx="52508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E613D38-BA66-4A15-8681-5EC3A85EDBB4}"/>
              </a:ext>
            </a:extLst>
          </p:cNvPr>
          <p:cNvSpPr/>
          <p:nvPr/>
        </p:nvSpPr>
        <p:spPr>
          <a:xfrm>
            <a:off x="9125164" y="2004362"/>
            <a:ext cx="4510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FBA1BA4-4469-4834-9BBD-A0D165AF1DE3}"/>
              </a:ext>
            </a:extLst>
          </p:cNvPr>
          <p:cNvCxnSpPr/>
          <p:nvPr/>
        </p:nvCxnSpPr>
        <p:spPr>
          <a:xfrm flipH="1">
            <a:off x="10296607" y="2143466"/>
            <a:ext cx="252000" cy="0"/>
          </a:xfrm>
          <a:prstGeom prst="line">
            <a:avLst/>
          </a:prstGeom>
          <a:ln w="12700">
            <a:solidFill>
              <a:srgbClr val="003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6AABF4A-878F-4F31-871D-2F27125C3601}"/>
              </a:ext>
            </a:extLst>
          </p:cNvPr>
          <p:cNvCxnSpPr/>
          <p:nvPr/>
        </p:nvCxnSpPr>
        <p:spPr>
          <a:xfrm flipH="1">
            <a:off x="9211174" y="2146277"/>
            <a:ext cx="324000" cy="0"/>
          </a:xfrm>
          <a:prstGeom prst="line">
            <a:avLst/>
          </a:prstGeom>
          <a:ln w="12700">
            <a:solidFill>
              <a:srgbClr val="003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2B099BE-5D0B-4991-89AB-4B21D73BB8E3}"/>
              </a:ext>
            </a:extLst>
          </p:cNvPr>
          <p:cNvSpPr/>
          <p:nvPr/>
        </p:nvSpPr>
        <p:spPr>
          <a:xfrm>
            <a:off x="9765205" y="2541483"/>
            <a:ext cx="668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FEA22C3-31FE-44DB-B911-5210421BDD0D}"/>
              </a:ext>
            </a:extLst>
          </p:cNvPr>
          <p:cNvSpPr/>
          <p:nvPr/>
        </p:nvSpPr>
        <p:spPr>
          <a:xfrm>
            <a:off x="8976557" y="2614115"/>
            <a:ext cx="98170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6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0F9E579-38DA-4A14-B057-B58375A40FEE}"/>
              </a:ext>
            </a:extLst>
          </p:cNvPr>
          <p:cNvSpPr/>
          <p:nvPr/>
        </p:nvSpPr>
        <p:spPr>
          <a:xfrm>
            <a:off x="9107381" y="1813947"/>
            <a:ext cx="525086" cy="646331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C589F1B-F436-451A-B71C-CBB2A67503DC}"/>
              </a:ext>
            </a:extLst>
          </p:cNvPr>
          <p:cNvCxnSpPr/>
          <p:nvPr/>
        </p:nvCxnSpPr>
        <p:spPr>
          <a:xfrm flipH="1">
            <a:off x="10287428" y="1863582"/>
            <a:ext cx="284177" cy="310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E1B6A05-E669-428E-BCF8-A3DD06E457DF}"/>
              </a:ext>
            </a:extLst>
          </p:cNvPr>
          <p:cNvCxnSpPr/>
          <p:nvPr/>
        </p:nvCxnSpPr>
        <p:spPr>
          <a:xfrm flipH="1">
            <a:off x="10305275" y="2165662"/>
            <a:ext cx="284177" cy="310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6EA3658-3A0F-484A-BA16-E58DC2845FBF}"/>
              </a:ext>
            </a:extLst>
          </p:cNvPr>
          <p:cNvSpPr/>
          <p:nvPr/>
        </p:nvSpPr>
        <p:spPr>
          <a:xfrm>
            <a:off x="1856263" y="1519331"/>
            <a:ext cx="160603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400" baseline="20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7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242288-3234-47AE-86B8-CEB7CD9C1186}"/>
              </a:ext>
            </a:extLst>
          </p:cNvPr>
          <p:cNvSpPr/>
          <p:nvPr/>
        </p:nvSpPr>
        <p:spPr>
          <a:xfrm>
            <a:off x="3241480" y="1632496"/>
            <a:ext cx="71344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×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0A901FC-9D28-4C9F-AA16-B65D9E3FD268}"/>
              </a:ext>
            </a:extLst>
          </p:cNvPr>
          <p:cNvSpPr/>
          <p:nvPr/>
        </p:nvSpPr>
        <p:spPr>
          <a:xfrm>
            <a:off x="1824726" y="1527016"/>
            <a:ext cx="68608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3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89917F9-4BFB-4661-9138-4C7AE73F7344}"/>
              </a:ext>
            </a:extLst>
          </p:cNvPr>
          <p:cNvCxnSpPr>
            <a:cxnSpLocks/>
          </p:cNvCxnSpPr>
          <p:nvPr/>
        </p:nvCxnSpPr>
        <p:spPr>
          <a:xfrm flipH="1">
            <a:off x="3005969" y="1926387"/>
            <a:ext cx="4038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857D72E-A87F-4B5C-9627-4A622B0ED897}"/>
              </a:ext>
            </a:extLst>
          </p:cNvPr>
          <p:cNvSpPr/>
          <p:nvPr/>
        </p:nvSpPr>
        <p:spPr>
          <a:xfrm>
            <a:off x="2903430" y="2348291"/>
            <a:ext cx="668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AAD568C-3DED-4FFC-A2CC-25D65ADADD64}"/>
              </a:ext>
            </a:extLst>
          </p:cNvPr>
          <p:cNvSpPr/>
          <p:nvPr/>
        </p:nvSpPr>
        <p:spPr>
          <a:xfrm>
            <a:off x="2114782" y="2420923"/>
            <a:ext cx="98170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 21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C5255A6-2DE2-4D15-B768-5FC64343735D}"/>
              </a:ext>
            </a:extLst>
          </p:cNvPr>
          <p:cNvSpPr/>
          <p:nvPr/>
        </p:nvSpPr>
        <p:spPr>
          <a:xfrm>
            <a:off x="1891849" y="1590549"/>
            <a:ext cx="813850" cy="411729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70843ED-43F8-4C78-B002-66D950AA8708}"/>
              </a:ext>
            </a:extLst>
          </p:cNvPr>
          <p:cNvCxnSpPr/>
          <p:nvPr/>
        </p:nvCxnSpPr>
        <p:spPr>
          <a:xfrm flipH="1">
            <a:off x="3603135" y="1739949"/>
            <a:ext cx="284177" cy="310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C9CC752B-BF8C-4DB4-A93A-4D9A91210127}"/>
              </a:ext>
            </a:extLst>
          </p:cNvPr>
          <p:cNvSpPr/>
          <p:nvPr/>
        </p:nvSpPr>
        <p:spPr>
          <a:xfrm>
            <a:off x="3041125" y="1813611"/>
            <a:ext cx="36290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3E672FA-406F-4DBC-BF26-14A25B40CD92}"/>
              </a:ext>
            </a:extLst>
          </p:cNvPr>
          <p:cNvCxnSpPr/>
          <p:nvPr/>
        </p:nvCxnSpPr>
        <p:spPr>
          <a:xfrm flipH="1">
            <a:off x="3064160" y="1948079"/>
            <a:ext cx="284177" cy="310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8F54829-5C52-4402-A244-B6B7F4EA6711}"/>
              </a:ext>
            </a:extLst>
          </p:cNvPr>
          <p:cNvSpPr/>
          <p:nvPr/>
        </p:nvSpPr>
        <p:spPr>
          <a:xfrm>
            <a:off x="8858087" y="4279452"/>
            <a:ext cx="18922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 =  3س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AABB95-7079-4B82-9699-94703139F299}"/>
              </a:ext>
            </a:extLst>
          </p:cNvPr>
          <p:cNvSpPr/>
          <p:nvPr/>
        </p:nvSpPr>
        <p:spPr>
          <a:xfrm>
            <a:off x="10185929" y="4584359"/>
            <a:ext cx="52508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0BC670-1BD9-4F5E-B8A9-F08A696BEAD0}"/>
              </a:ext>
            </a:extLst>
          </p:cNvPr>
          <p:cNvSpPr/>
          <p:nvPr/>
        </p:nvSpPr>
        <p:spPr>
          <a:xfrm>
            <a:off x="9480391" y="4585714"/>
            <a:ext cx="4510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CF27EAE-4C4A-4DD7-A37F-8329E40FDB98}"/>
              </a:ext>
            </a:extLst>
          </p:cNvPr>
          <p:cNvCxnSpPr>
            <a:cxnSpLocks/>
          </p:cNvCxnSpPr>
          <p:nvPr/>
        </p:nvCxnSpPr>
        <p:spPr>
          <a:xfrm flipH="1">
            <a:off x="10323937" y="4701064"/>
            <a:ext cx="383381" cy="0"/>
          </a:xfrm>
          <a:prstGeom prst="line">
            <a:avLst/>
          </a:prstGeom>
          <a:ln w="12700">
            <a:solidFill>
              <a:srgbClr val="003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68AFEB1-951B-409E-A345-5019BF28F1EB}"/>
              </a:ext>
            </a:extLst>
          </p:cNvPr>
          <p:cNvCxnSpPr/>
          <p:nvPr/>
        </p:nvCxnSpPr>
        <p:spPr>
          <a:xfrm flipH="1">
            <a:off x="9621476" y="4710395"/>
            <a:ext cx="324000" cy="0"/>
          </a:xfrm>
          <a:prstGeom prst="line">
            <a:avLst/>
          </a:prstGeom>
          <a:ln w="12700">
            <a:solidFill>
              <a:srgbClr val="003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5C5E48B4-8C2E-4552-931C-5E3A584A613A}"/>
              </a:ext>
            </a:extLst>
          </p:cNvPr>
          <p:cNvSpPr/>
          <p:nvPr/>
        </p:nvSpPr>
        <p:spPr>
          <a:xfrm>
            <a:off x="9228455" y="5086016"/>
            <a:ext cx="668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752DA33-E97A-4C4C-AAB7-E2A916927B12}"/>
              </a:ext>
            </a:extLst>
          </p:cNvPr>
          <p:cNvSpPr/>
          <p:nvPr/>
        </p:nvSpPr>
        <p:spPr>
          <a:xfrm>
            <a:off x="9804019" y="5164338"/>
            <a:ext cx="71236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4FE99B-B7B8-480C-AB5A-7B21BB6E8655}"/>
              </a:ext>
            </a:extLst>
          </p:cNvPr>
          <p:cNvSpPr/>
          <p:nvPr/>
        </p:nvSpPr>
        <p:spPr>
          <a:xfrm>
            <a:off x="10274606" y="4379635"/>
            <a:ext cx="525086" cy="646331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ECC8DDA-B666-4B14-A512-7276D7C81E18}"/>
              </a:ext>
            </a:extLst>
          </p:cNvPr>
          <p:cNvCxnSpPr/>
          <p:nvPr/>
        </p:nvCxnSpPr>
        <p:spPr>
          <a:xfrm flipH="1">
            <a:off x="9647266" y="4395438"/>
            <a:ext cx="284177" cy="310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D843C01-B679-4EC8-B827-BE361D8EA748}"/>
              </a:ext>
            </a:extLst>
          </p:cNvPr>
          <p:cNvCxnSpPr/>
          <p:nvPr/>
        </p:nvCxnSpPr>
        <p:spPr>
          <a:xfrm flipH="1">
            <a:off x="9632467" y="4684144"/>
            <a:ext cx="284177" cy="310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2C198C5-C6F2-41E5-AFAA-E07799945933}"/>
              </a:ext>
            </a:extLst>
          </p:cNvPr>
          <p:cNvSpPr/>
          <p:nvPr/>
        </p:nvSpPr>
        <p:spPr>
          <a:xfrm>
            <a:off x="1857840" y="4010160"/>
            <a:ext cx="18922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18 =  6س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67F38A1-024B-4756-98BF-31596932AB3B}"/>
              </a:ext>
            </a:extLst>
          </p:cNvPr>
          <p:cNvSpPr/>
          <p:nvPr/>
        </p:nvSpPr>
        <p:spPr>
          <a:xfrm>
            <a:off x="3176351" y="4315067"/>
            <a:ext cx="52508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4CC8520-6F15-418D-B7BB-1C655CE7F044}"/>
              </a:ext>
            </a:extLst>
          </p:cNvPr>
          <p:cNvSpPr/>
          <p:nvPr/>
        </p:nvSpPr>
        <p:spPr>
          <a:xfrm>
            <a:off x="2480144" y="4316422"/>
            <a:ext cx="4510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altLang="en-US" sz="36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5DD0349-B461-4948-B46E-AB5DFA9A5570}"/>
              </a:ext>
            </a:extLst>
          </p:cNvPr>
          <p:cNvCxnSpPr>
            <a:cxnSpLocks/>
          </p:cNvCxnSpPr>
          <p:nvPr/>
        </p:nvCxnSpPr>
        <p:spPr>
          <a:xfrm flipH="1">
            <a:off x="3323690" y="4431772"/>
            <a:ext cx="383381" cy="0"/>
          </a:xfrm>
          <a:prstGeom prst="line">
            <a:avLst/>
          </a:prstGeom>
          <a:ln w="12700">
            <a:solidFill>
              <a:srgbClr val="003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8CFDC46-ED19-48BE-8A41-5B9AAC36D038}"/>
              </a:ext>
            </a:extLst>
          </p:cNvPr>
          <p:cNvCxnSpPr/>
          <p:nvPr/>
        </p:nvCxnSpPr>
        <p:spPr>
          <a:xfrm flipH="1">
            <a:off x="2621229" y="4441103"/>
            <a:ext cx="324000" cy="0"/>
          </a:xfrm>
          <a:prstGeom prst="line">
            <a:avLst/>
          </a:prstGeom>
          <a:ln w="12700">
            <a:solidFill>
              <a:srgbClr val="003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C2EECC1-7719-42E3-8FFB-A59229FF8A1E}"/>
              </a:ext>
            </a:extLst>
          </p:cNvPr>
          <p:cNvSpPr/>
          <p:nvPr/>
        </p:nvSpPr>
        <p:spPr>
          <a:xfrm>
            <a:off x="2228208" y="4816724"/>
            <a:ext cx="66855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D9ABE59-6258-470D-B8FF-EC9924E80E71}"/>
              </a:ext>
            </a:extLst>
          </p:cNvPr>
          <p:cNvSpPr/>
          <p:nvPr/>
        </p:nvSpPr>
        <p:spPr>
          <a:xfrm>
            <a:off x="2803943" y="4895972"/>
            <a:ext cx="71512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3E49ECB-A842-406E-87C5-5E0F5A624716}"/>
              </a:ext>
            </a:extLst>
          </p:cNvPr>
          <p:cNvSpPr/>
          <p:nvPr/>
        </p:nvSpPr>
        <p:spPr>
          <a:xfrm>
            <a:off x="3274359" y="4110343"/>
            <a:ext cx="525086" cy="646331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2F04BBA-5BA2-4038-9492-FCF786670F72}"/>
              </a:ext>
            </a:extLst>
          </p:cNvPr>
          <p:cNvCxnSpPr/>
          <p:nvPr/>
        </p:nvCxnSpPr>
        <p:spPr>
          <a:xfrm flipH="1">
            <a:off x="2647019" y="4126146"/>
            <a:ext cx="284177" cy="310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DCC2EDF-B8C7-41A1-8636-8953A4319392}"/>
              </a:ext>
            </a:extLst>
          </p:cNvPr>
          <p:cNvCxnSpPr/>
          <p:nvPr/>
        </p:nvCxnSpPr>
        <p:spPr>
          <a:xfrm flipH="1">
            <a:off x="2632220" y="4414852"/>
            <a:ext cx="284177" cy="310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3" grpId="0"/>
      <p:bldP spid="104" grpId="0"/>
      <p:bldP spid="105" grpId="0" animBg="1"/>
      <p:bldP spid="105" grpId="1" animBg="1"/>
      <p:bldP spid="52" grpId="0"/>
      <p:bldP spid="54" grpId="0"/>
      <p:bldP spid="57" grpId="0"/>
      <p:bldP spid="60" grpId="0"/>
      <p:bldP spid="61" grpId="0" animBg="1"/>
      <p:bldP spid="61" grpId="1" animBg="1"/>
      <p:bldP spid="66" grpId="0"/>
      <p:bldP spid="67" grpId="0"/>
      <p:bldP spid="78" grpId="0"/>
      <p:bldP spid="79" grpId="0"/>
      <p:bldP spid="80" grpId="0" animBg="1"/>
      <p:bldP spid="80" grpId="1" animBg="1"/>
      <p:bldP spid="115" grpId="0"/>
      <p:bldP spid="116" grpId="0"/>
      <p:bldP spid="119" grpId="0"/>
      <p:bldP spid="120" grpId="0"/>
      <p:bldP spid="121" grpId="0" animBg="1"/>
      <p:bldP spid="12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3300984" y="586276"/>
            <a:ext cx="5102352" cy="510235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en-US" sz="11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BEF75-E4AF-4DAF-99FE-A8F6D801565E}"/>
              </a:ext>
            </a:extLst>
          </p:cNvPr>
          <p:cNvSpPr/>
          <p:nvPr/>
        </p:nvSpPr>
        <p:spPr>
          <a:xfrm>
            <a:off x="3300984" y="2680252"/>
            <a:ext cx="5138928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3605182" y="1914832"/>
            <a:ext cx="4238661" cy="195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699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992" y="391874"/>
            <a:ext cx="6058216" cy="5797912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482927" y="1292120"/>
            <a:ext cx="6058216" cy="48976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حل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 المعادلات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خاصيتي الضرب والقسمة على المساواة لإيجاد قيمة المتغيّر عندما يكون معامله عددًا لا يساوي العدد واحد.</a:t>
            </a: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ويمكن حل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 المتباينات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أيضًا بطريقة مماثلة إلى حد كبير إلا أن هناك فرقًا رئيسًا واحدًا، وهو أنه يجب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عكس اتجاه إشارة المتباينة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ضرب كلٍ من طرفي المتباينة في العدد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السالب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نفسه أو قسمة طرفيها على العدد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السالب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نفسه.</a:t>
            </a: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34340" y="391874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875" y="512165"/>
            <a:ext cx="3982101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3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المتباينات بالضرب أو القسمة</a:t>
            </a:r>
            <a:endParaRPr lang="en-US" sz="3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4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43CE8E-76F3-418D-B25B-23A739B0C027}"/>
              </a:ext>
            </a:extLst>
          </p:cNvPr>
          <p:cNvCxnSpPr>
            <a:cxnSpLocks/>
          </p:cNvCxnSpPr>
          <p:nvPr/>
        </p:nvCxnSpPr>
        <p:spPr>
          <a:xfrm>
            <a:off x="6306896" y="745243"/>
            <a:ext cx="0" cy="5143974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23000">
                  <a:schemeClr val="accent2">
                    <a:lumMod val="60000"/>
                    <a:lumOff val="40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71F6A-F245-4F99-B754-4266005DFCEC}"/>
              </a:ext>
            </a:extLst>
          </p:cNvPr>
          <p:cNvGrpSpPr/>
          <p:nvPr/>
        </p:nvGrpSpPr>
        <p:grpSpPr>
          <a:xfrm>
            <a:off x="9245099" y="327711"/>
            <a:ext cx="2082945" cy="2339688"/>
            <a:chOff x="9163250" y="42604"/>
            <a:chExt cx="2082945" cy="23396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EE5389-AC6B-47C3-8524-99797FEBE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63250" y="460136"/>
              <a:ext cx="2082945" cy="192215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D1AEE5-FCE3-4E98-A028-96447980B043}"/>
                </a:ext>
              </a:extLst>
            </p:cNvPr>
            <p:cNvSpPr/>
            <p:nvPr/>
          </p:nvSpPr>
          <p:spPr>
            <a:xfrm>
              <a:off x="10033347" y="42604"/>
              <a:ext cx="1008503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حنان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08C37F-0F53-4F6D-A295-7B0237205DCA}"/>
              </a:ext>
            </a:extLst>
          </p:cNvPr>
          <p:cNvGrpSpPr/>
          <p:nvPr/>
        </p:nvGrpSpPr>
        <p:grpSpPr>
          <a:xfrm>
            <a:off x="6674245" y="315250"/>
            <a:ext cx="2054112" cy="2375737"/>
            <a:chOff x="6096000" y="136970"/>
            <a:chExt cx="2054112" cy="23757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57B4397-88CA-49DC-9700-2D0BB56A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590551"/>
              <a:ext cx="2054112" cy="192215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57B8E0-4F66-4922-81BF-C5C41F1F7237}"/>
                </a:ext>
              </a:extLst>
            </p:cNvPr>
            <p:cNvSpPr/>
            <p:nvPr/>
          </p:nvSpPr>
          <p:spPr>
            <a:xfrm>
              <a:off x="6313117" y="136970"/>
              <a:ext cx="1227551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يوسف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E4A0B-F254-48BE-B7DD-0144CCA1F04F}"/>
              </a:ext>
            </a:extLst>
          </p:cNvPr>
          <p:cNvSpPr/>
          <p:nvPr/>
        </p:nvSpPr>
        <p:spPr>
          <a:xfrm>
            <a:off x="1068301" y="858624"/>
            <a:ext cx="502769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المبلغ لدى حنان  </a:t>
            </a:r>
            <a:r>
              <a:rPr lang="en-US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المبلغ لدى يوسف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45D637-280F-46F8-AEAC-CA6E9AB66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10030066" y="2812088"/>
            <a:ext cx="1647513" cy="7930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2D1C13-4485-4D58-A470-CAA1F3A9E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9777940" y="3027205"/>
            <a:ext cx="1647513" cy="7930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BEA07-D8BF-42F9-ACEA-A6F8E8F0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9525814" y="3297440"/>
            <a:ext cx="1647513" cy="793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0FA73C-90C7-48A2-ABF6-68EB18108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6729735" y="2887849"/>
            <a:ext cx="1647513" cy="793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ABA88A-AAFC-40F5-A13F-B48A5131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6477609" y="3102966"/>
            <a:ext cx="1647513" cy="7930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D54964-7EC8-4128-9F75-480E16C45C73}"/>
              </a:ext>
            </a:extLst>
          </p:cNvPr>
          <p:cNvSpPr/>
          <p:nvPr/>
        </p:nvSpPr>
        <p:spPr>
          <a:xfrm>
            <a:off x="8587497" y="2685313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F5A6E-7F3F-44A7-9AA8-F835C87348EE}"/>
              </a:ext>
            </a:extLst>
          </p:cNvPr>
          <p:cNvSpPr/>
          <p:nvPr/>
        </p:nvSpPr>
        <p:spPr>
          <a:xfrm>
            <a:off x="1302706" y="2021068"/>
            <a:ext cx="480844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</a:t>
            </a:r>
            <a:r>
              <a:rPr lang="ar-BH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ضرب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مبلغ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منهما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2، </a:t>
            </a:r>
          </a:p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ستبقى المقارنة صحيحة ؟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3DE898-46D1-4176-B12F-77A44D3CDA06}"/>
              </a:ext>
            </a:extLst>
          </p:cNvPr>
          <p:cNvSpPr/>
          <p:nvPr/>
        </p:nvSpPr>
        <p:spPr>
          <a:xfrm>
            <a:off x="1302706" y="2556245"/>
            <a:ext cx="85176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altLang="en-US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105073-C532-4B49-B337-38FA24B180A8}"/>
              </a:ext>
            </a:extLst>
          </p:cNvPr>
          <p:cNvSpPr/>
          <p:nvPr/>
        </p:nvSpPr>
        <p:spPr>
          <a:xfrm>
            <a:off x="3875012" y="3423709"/>
            <a:ext cx="22410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تستنتج ؟</a:t>
            </a:r>
            <a:endParaRPr lang="en-US" alt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65E245-2739-4CAC-8444-7AA047E435B0}"/>
              </a:ext>
            </a:extLst>
          </p:cNvPr>
          <p:cNvSpPr/>
          <p:nvPr/>
        </p:nvSpPr>
        <p:spPr>
          <a:xfrm>
            <a:off x="187891" y="3517663"/>
            <a:ext cx="3860880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نستنتج أنه </a:t>
            </a:r>
            <a:r>
              <a:rPr lang="ar-SA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لأي ثلاثة أعداد</a:t>
            </a:r>
            <a:endParaRPr lang="ar-BH" altLang="ar-BH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 ، ب ، جـ</a:t>
            </a:r>
            <a:r>
              <a:rPr lang="ar-BH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جـ </a:t>
            </a:r>
            <a:r>
              <a:rPr lang="ar-BH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موجب</a:t>
            </a:r>
            <a:r>
              <a:rPr lang="ar-BH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</a:t>
            </a:r>
            <a:r>
              <a:rPr lang="ar-SA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 </a:t>
            </a:r>
            <a:r>
              <a:rPr lang="ar-SA" altLang="ar-BH" sz="48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 </a:t>
            </a:r>
            <a:r>
              <a:rPr lang="ar-BH" altLang="ar-BH" sz="48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SA" altLang="ar-BH" sz="48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ب</a:t>
            </a:r>
            <a:r>
              <a:rPr lang="ar-BH" altLang="ar-BH" sz="48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فإن </a:t>
            </a:r>
          </a:p>
          <a:p>
            <a:pPr algn="r" rtl="1"/>
            <a:r>
              <a:rPr lang="ar-SA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en-US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 </a:t>
            </a:r>
            <a:r>
              <a:rPr lang="ar-SA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ب</a:t>
            </a:r>
            <a:endParaRPr lang="en-US" altLang="ar-BH" sz="6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13DBB-2D8E-425A-A10D-46068466EF90}"/>
              </a:ext>
            </a:extLst>
          </p:cNvPr>
          <p:cNvSpPr txBox="1"/>
          <p:nvPr/>
        </p:nvSpPr>
        <p:spPr>
          <a:xfrm>
            <a:off x="2606418" y="5328728"/>
            <a:ext cx="1129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SA" altLang="ar-BH" sz="6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جـ </a:t>
            </a:r>
            <a:endParaRPr lang="ar-BH" sz="6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BF176-B7B9-4119-B379-A6D74C58A65F}"/>
              </a:ext>
            </a:extLst>
          </p:cNvPr>
          <p:cNvSpPr txBox="1"/>
          <p:nvPr/>
        </p:nvSpPr>
        <p:spPr>
          <a:xfrm>
            <a:off x="356324" y="5328728"/>
            <a:ext cx="1129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r>
              <a:rPr lang="ar-SA" altLang="ar-BH" sz="6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جـ </a:t>
            </a:r>
            <a:endParaRPr lang="ar-BH" sz="6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661789-10C1-4325-92D7-C3C77C722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9939240" y="4089651"/>
            <a:ext cx="1647513" cy="7930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013E05-E897-42B2-9BAE-927C9D09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9687114" y="4304768"/>
            <a:ext cx="1647513" cy="7930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A2FDB22-8842-4C15-A4F7-547F66690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9434988" y="4575003"/>
            <a:ext cx="1647513" cy="7930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0DFAC3-4019-4F5C-A763-10B556320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6697691" y="3942121"/>
            <a:ext cx="1647513" cy="7930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C5B12D-3376-4461-8974-93FF91D40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6445565" y="4157238"/>
            <a:ext cx="1647513" cy="7930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57DDDD-8C3D-4A59-98A3-AD6DC4E7995B}"/>
              </a:ext>
            </a:extLst>
          </p:cNvPr>
          <p:cNvSpPr txBox="1"/>
          <p:nvPr/>
        </p:nvSpPr>
        <p:spPr>
          <a:xfrm>
            <a:off x="4406091" y="4717991"/>
            <a:ext cx="5049383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 الخاصية صحيحة عندما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يكون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alt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</a:t>
            </a:r>
            <a:r>
              <a:rPr lang="en-US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en-US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</a:t>
            </a:r>
            <a:r>
              <a:rPr lang="en-US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≥ ب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	  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 ≤ ب</a:t>
            </a:r>
            <a:endParaRPr lang="en-US" alt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71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43CE8E-76F3-418D-B25B-23A739B0C027}"/>
              </a:ext>
            </a:extLst>
          </p:cNvPr>
          <p:cNvCxnSpPr>
            <a:cxnSpLocks/>
          </p:cNvCxnSpPr>
          <p:nvPr/>
        </p:nvCxnSpPr>
        <p:spPr>
          <a:xfrm>
            <a:off x="6306896" y="745243"/>
            <a:ext cx="0" cy="5143974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23000">
                  <a:schemeClr val="accent2">
                    <a:lumMod val="60000"/>
                    <a:lumOff val="40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71F6A-F245-4F99-B754-4266005DFCEC}"/>
              </a:ext>
            </a:extLst>
          </p:cNvPr>
          <p:cNvGrpSpPr/>
          <p:nvPr/>
        </p:nvGrpSpPr>
        <p:grpSpPr>
          <a:xfrm>
            <a:off x="9245099" y="327711"/>
            <a:ext cx="2082945" cy="2339688"/>
            <a:chOff x="9163250" y="42604"/>
            <a:chExt cx="2082945" cy="23396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EE5389-AC6B-47C3-8524-99797FEBE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63250" y="460136"/>
              <a:ext cx="2082945" cy="192215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D1AEE5-FCE3-4E98-A028-96447980B043}"/>
                </a:ext>
              </a:extLst>
            </p:cNvPr>
            <p:cNvSpPr/>
            <p:nvPr/>
          </p:nvSpPr>
          <p:spPr>
            <a:xfrm>
              <a:off x="10033347" y="42604"/>
              <a:ext cx="1008503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حنان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08C37F-0F53-4F6D-A295-7B0237205DCA}"/>
              </a:ext>
            </a:extLst>
          </p:cNvPr>
          <p:cNvGrpSpPr/>
          <p:nvPr/>
        </p:nvGrpSpPr>
        <p:grpSpPr>
          <a:xfrm>
            <a:off x="6674245" y="315250"/>
            <a:ext cx="2054112" cy="2375737"/>
            <a:chOff x="6096000" y="136970"/>
            <a:chExt cx="2054112" cy="23757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57B4397-88CA-49DC-9700-2D0BB56A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590551"/>
              <a:ext cx="2054112" cy="192215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57B8E0-4F66-4922-81BF-C5C41F1F7237}"/>
                </a:ext>
              </a:extLst>
            </p:cNvPr>
            <p:cNvSpPr/>
            <p:nvPr/>
          </p:nvSpPr>
          <p:spPr>
            <a:xfrm>
              <a:off x="6313117" y="136970"/>
              <a:ext cx="1227551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يوسف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E4A0B-F254-48BE-B7DD-0144CCA1F04F}"/>
              </a:ext>
            </a:extLst>
          </p:cNvPr>
          <p:cNvSpPr/>
          <p:nvPr/>
        </p:nvSpPr>
        <p:spPr>
          <a:xfrm>
            <a:off x="1068301" y="858624"/>
            <a:ext cx="502769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المبلغ لدى حنان  </a:t>
            </a:r>
            <a:r>
              <a:rPr lang="en-US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المبلغ لدى يوسف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45D637-280F-46F8-AEAC-CA6E9AB66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10030066" y="2812088"/>
            <a:ext cx="1647513" cy="7930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2D1C13-4485-4D58-A470-CAA1F3A9E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9777940" y="3027205"/>
            <a:ext cx="1647513" cy="7930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BEA07-D8BF-42F9-ACEA-A6F8E8F0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9525814" y="3297440"/>
            <a:ext cx="1647513" cy="793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0FA73C-90C7-48A2-ABF6-68EB18108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6729735" y="2887849"/>
            <a:ext cx="1647513" cy="793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ABA88A-AAFC-40F5-A13F-B48A5131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481">
            <a:off x="6477609" y="3102966"/>
            <a:ext cx="1647513" cy="7930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D54964-7EC8-4128-9F75-480E16C45C73}"/>
              </a:ext>
            </a:extLst>
          </p:cNvPr>
          <p:cNvSpPr/>
          <p:nvPr/>
        </p:nvSpPr>
        <p:spPr>
          <a:xfrm>
            <a:off x="8587497" y="2685313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F5A6E-7F3F-44A7-9AA8-F835C87348EE}"/>
              </a:ext>
            </a:extLst>
          </p:cNvPr>
          <p:cNvSpPr/>
          <p:nvPr/>
        </p:nvSpPr>
        <p:spPr>
          <a:xfrm>
            <a:off x="1302706" y="2021068"/>
            <a:ext cx="480844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</a:t>
            </a:r>
            <a:r>
              <a:rPr lang="ar-BH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قسمة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مبلغ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منهما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2، </a:t>
            </a:r>
          </a:p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ستبقى المقارنة صحيحة ؟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3DE898-46D1-4176-B12F-77A44D3CDA06}"/>
              </a:ext>
            </a:extLst>
          </p:cNvPr>
          <p:cNvSpPr/>
          <p:nvPr/>
        </p:nvSpPr>
        <p:spPr>
          <a:xfrm>
            <a:off x="1302706" y="2556245"/>
            <a:ext cx="85176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altLang="en-US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105073-C532-4B49-B337-38FA24B180A8}"/>
              </a:ext>
            </a:extLst>
          </p:cNvPr>
          <p:cNvSpPr/>
          <p:nvPr/>
        </p:nvSpPr>
        <p:spPr>
          <a:xfrm>
            <a:off x="3875012" y="3423709"/>
            <a:ext cx="22410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تستنتج ؟</a:t>
            </a:r>
            <a:endParaRPr lang="en-US" alt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65E245-2739-4CAC-8444-7AA047E435B0}"/>
              </a:ext>
            </a:extLst>
          </p:cNvPr>
          <p:cNvSpPr/>
          <p:nvPr/>
        </p:nvSpPr>
        <p:spPr>
          <a:xfrm>
            <a:off x="187891" y="3517663"/>
            <a:ext cx="3860880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نستنتج أنه </a:t>
            </a:r>
            <a:r>
              <a:rPr lang="ar-SA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لأي ثلاثة أعداد</a:t>
            </a:r>
            <a:endParaRPr lang="ar-BH" altLang="ar-BH" sz="3600" dirty="0">
              <a:solidFill>
                <a:srgbClr val="7F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 ، ب ، جـ</a:t>
            </a:r>
            <a:r>
              <a:rPr lang="ar-BH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جـ </a:t>
            </a:r>
            <a:r>
              <a:rPr lang="ar-BH" alt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موجب</a:t>
            </a:r>
            <a:r>
              <a:rPr lang="ar-BH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</a:t>
            </a:r>
            <a:r>
              <a:rPr lang="ar-SA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 </a:t>
            </a:r>
            <a:r>
              <a:rPr lang="ar-SA" altLang="ar-BH" sz="48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 </a:t>
            </a:r>
            <a:r>
              <a:rPr lang="ar-BH" altLang="ar-BH" sz="48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SA" altLang="ar-BH" sz="48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ب</a:t>
            </a:r>
            <a:r>
              <a:rPr lang="ar-BH" altLang="ar-BH" sz="48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altLang="ar-BH" sz="36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فإن </a:t>
            </a:r>
          </a:p>
          <a:p>
            <a:pPr algn="r" rtl="1"/>
            <a:r>
              <a:rPr lang="ar-SA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en-US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 </a:t>
            </a:r>
            <a:r>
              <a:rPr lang="ar-SA" altLang="ar-BH" sz="6000" dirty="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ب</a:t>
            </a:r>
            <a:endParaRPr lang="en-US" altLang="ar-BH" sz="6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413DBB-2D8E-425A-A10D-46068466EF90}"/>
              </a:ext>
            </a:extLst>
          </p:cNvPr>
          <p:cNvSpPr txBox="1"/>
          <p:nvPr/>
        </p:nvSpPr>
        <p:spPr>
          <a:xfrm>
            <a:off x="2606418" y="5328728"/>
            <a:ext cx="1129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÷</a:t>
            </a:r>
            <a:r>
              <a:rPr lang="ar-SA" altLang="ar-BH" sz="6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جـ </a:t>
            </a:r>
            <a:endParaRPr lang="ar-BH" sz="6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BF176-B7B9-4119-B379-A6D74C58A65F}"/>
              </a:ext>
            </a:extLst>
          </p:cNvPr>
          <p:cNvSpPr txBox="1"/>
          <p:nvPr/>
        </p:nvSpPr>
        <p:spPr>
          <a:xfrm>
            <a:off x="356324" y="5328728"/>
            <a:ext cx="1129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BH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÷</a:t>
            </a:r>
            <a:r>
              <a:rPr lang="ar-SA" altLang="ar-BH" sz="6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جـ </a:t>
            </a:r>
            <a:endParaRPr lang="ar-BH" sz="6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57DDDD-8C3D-4A59-98A3-AD6DC4E7995B}"/>
              </a:ext>
            </a:extLst>
          </p:cNvPr>
          <p:cNvSpPr txBox="1"/>
          <p:nvPr/>
        </p:nvSpPr>
        <p:spPr>
          <a:xfrm>
            <a:off x="4406091" y="4717991"/>
            <a:ext cx="5049383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 الخاصية صحيحة عندما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يكون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alt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</a:t>
            </a:r>
            <a:r>
              <a:rPr lang="en-US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en-US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</a:t>
            </a:r>
            <a:r>
              <a:rPr lang="en-US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 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≥ ب</a:t>
            </a:r>
            <a:r>
              <a:rPr lang="ar-BH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	   </a:t>
            </a:r>
            <a:r>
              <a:rPr lang="ar-SA" alt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 ≤ ب</a:t>
            </a:r>
            <a:endParaRPr lang="en-US" alt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02FA329-4402-4685-966E-FAB5999DC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6219">
            <a:off x="9662674" y="3446955"/>
            <a:ext cx="163804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E2D8-6014-425B-B24B-C764CADBF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"/>
          <a:stretch/>
        </p:blipFill>
        <p:spPr>
          <a:xfrm>
            <a:off x="23164" y="794591"/>
            <a:ext cx="12146802" cy="5268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3FC94E-AF75-4034-88A7-E94639F74DCA}"/>
              </a:ext>
            </a:extLst>
          </p:cNvPr>
          <p:cNvSpPr/>
          <p:nvPr/>
        </p:nvSpPr>
        <p:spPr>
          <a:xfrm>
            <a:off x="6588087" y="3810025"/>
            <a:ext cx="672029" cy="4885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887D1-487E-488F-9FC2-F124A3B9033E}"/>
              </a:ext>
            </a:extLst>
          </p:cNvPr>
          <p:cNvSpPr/>
          <p:nvPr/>
        </p:nvSpPr>
        <p:spPr>
          <a:xfrm>
            <a:off x="4538948" y="3810025"/>
            <a:ext cx="1465245" cy="4885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A438F-8186-4E6A-966E-0B4139676103}"/>
              </a:ext>
            </a:extLst>
          </p:cNvPr>
          <p:cNvSpPr/>
          <p:nvPr/>
        </p:nvSpPr>
        <p:spPr>
          <a:xfrm>
            <a:off x="6588087" y="4936716"/>
            <a:ext cx="672029" cy="4885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95ED8-4D70-4288-B6C4-E69683D347C2}"/>
              </a:ext>
            </a:extLst>
          </p:cNvPr>
          <p:cNvSpPr/>
          <p:nvPr/>
        </p:nvSpPr>
        <p:spPr>
          <a:xfrm>
            <a:off x="4538948" y="4936715"/>
            <a:ext cx="1465245" cy="48851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0E68A-E5DF-4247-89FD-7BE2E2358B78}"/>
              </a:ext>
            </a:extLst>
          </p:cNvPr>
          <p:cNvSpPr/>
          <p:nvPr/>
        </p:nvSpPr>
        <p:spPr>
          <a:xfrm>
            <a:off x="5629619" y="3354635"/>
            <a:ext cx="1171461" cy="3681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4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2B564-CF10-4D0D-872C-84CFC8AA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011"/>
            <a:ext cx="12192000" cy="33739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3C01A9-4611-431B-81AF-30928D174078}"/>
              </a:ext>
            </a:extLst>
          </p:cNvPr>
          <p:cNvSpPr/>
          <p:nvPr/>
        </p:nvSpPr>
        <p:spPr>
          <a:xfrm>
            <a:off x="5690698" y="3908084"/>
            <a:ext cx="672029" cy="4885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23784-A379-4805-8B23-C7455AFF4D02}"/>
              </a:ext>
            </a:extLst>
          </p:cNvPr>
          <p:cNvSpPr/>
          <p:nvPr/>
        </p:nvSpPr>
        <p:spPr>
          <a:xfrm>
            <a:off x="4150895" y="3859955"/>
            <a:ext cx="1052162" cy="4885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03351C-1C9A-4139-9091-500CD3830ACE}"/>
              </a:ext>
            </a:extLst>
          </p:cNvPr>
          <p:cNvSpPr/>
          <p:nvPr/>
        </p:nvSpPr>
        <p:spPr>
          <a:xfrm>
            <a:off x="6725654" y="4402579"/>
            <a:ext cx="774998" cy="4885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90124-C0DD-4D00-9B56-4077A25AB499}"/>
              </a:ext>
            </a:extLst>
          </p:cNvPr>
          <p:cNvSpPr/>
          <p:nvPr/>
        </p:nvSpPr>
        <p:spPr>
          <a:xfrm>
            <a:off x="5005330" y="4396599"/>
            <a:ext cx="1293133" cy="4944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9B3EA5-778A-48F1-95FA-D7CE81009138}"/>
              </a:ext>
            </a:extLst>
          </p:cNvPr>
          <p:cNvSpPr/>
          <p:nvPr/>
        </p:nvSpPr>
        <p:spPr>
          <a:xfrm>
            <a:off x="7186671" y="4028403"/>
            <a:ext cx="1171461" cy="3681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448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3C18C5C-2BF2-43C0-ADF5-4DD1B520D1FD}"/>
              </a:ext>
            </a:extLst>
          </p:cNvPr>
          <p:cNvGrpSpPr/>
          <p:nvPr/>
        </p:nvGrpSpPr>
        <p:grpSpPr>
          <a:xfrm>
            <a:off x="7248307" y="1996635"/>
            <a:ext cx="3644396" cy="1058462"/>
            <a:chOff x="7823822" y="2035711"/>
            <a:chExt cx="3644396" cy="10584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C67574-02A3-4225-BCA2-022D3D19769E}"/>
                </a:ext>
              </a:extLst>
            </p:cNvPr>
            <p:cNvSpPr/>
            <p:nvPr/>
          </p:nvSpPr>
          <p:spPr>
            <a:xfrm>
              <a:off x="7823822" y="2122454"/>
              <a:ext cx="364439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س   </a:t>
              </a:r>
              <a:r>
                <a: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&gt;</a:t>
              </a: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5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7899449-D315-4303-B6FB-A5CFA8051674}"/>
                </a:ext>
              </a:extLst>
            </p:cNvPr>
            <p:cNvGrpSpPr/>
            <p:nvPr/>
          </p:nvGrpSpPr>
          <p:grpSpPr>
            <a:xfrm>
              <a:off x="9946296" y="2035711"/>
              <a:ext cx="755680" cy="1058462"/>
              <a:chOff x="7210931" y="1127188"/>
              <a:chExt cx="755680" cy="105846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3DDEE76-94FF-47FE-832C-25C994845551}"/>
                  </a:ext>
                </a:extLst>
              </p:cNvPr>
              <p:cNvSpPr/>
              <p:nvPr/>
            </p:nvSpPr>
            <p:spPr>
              <a:xfrm>
                <a:off x="7312139" y="1539319"/>
                <a:ext cx="46891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7</a:t>
                </a:r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8806E0C-2A28-4157-B288-2F67ED776FC6}"/>
                  </a:ext>
                </a:extLst>
              </p:cNvPr>
              <p:cNvSpPr/>
              <p:nvPr/>
            </p:nvSpPr>
            <p:spPr>
              <a:xfrm>
                <a:off x="7210931" y="1127188"/>
                <a:ext cx="729353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BH" sz="3600" u="sng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5CB8D4A-BB6D-4771-9AC4-1CAB4F03EA76}"/>
                  </a:ext>
                </a:extLst>
              </p:cNvPr>
              <p:cNvSpPr/>
              <p:nvPr/>
            </p:nvSpPr>
            <p:spPr>
              <a:xfrm>
                <a:off x="7497694" y="1284752"/>
                <a:ext cx="468917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:endParaRPr 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1DAF45-C025-492E-BCC6-0FEEBBC8F5FB}"/>
              </a:ext>
            </a:extLst>
          </p:cNvPr>
          <p:cNvGrpSpPr/>
          <p:nvPr/>
        </p:nvGrpSpPr>
        <p:grpSpPr>
          <a:xfrm>
            <a:off x="6443178" y="4976724"/>
            <a:ext cx="4812472" cy="861234"/>
            <a:chOff x="1682201" y="3025664"/>
            <a:chExt cx="4812472" cy="861234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05396AB-77EE-4563-AA07-E093440B8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201" y="3025664"/>
              <a:ext cx="4812472" cy="384428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2B4EA1-5516-45BB-AE5A-C9AE0E713E35}"/>
                </a:ext>
              </a:extLst>
            </p:cNvPr>
            <p:cNvSpPr/>
            <p:nvPr/>
          </p:nvSpPr>
          <p:spPr>
            <a:xfrm>
              <a:off x="3527599" y="3302123"/>
              <a:ext cx="646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35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473B609-55C3-4E11-94D8-CE52FBBD334E}"/>
                </a:ext>
              </a:extLst>
            </p:cNvPr>
            <p:cNvSpPr/>
            <p:nvPr/>
          </p:nvSpPr>
          <p:spPr>
            <a:xfrm>
              <a:off x="4513436" y="3297303"/>
              <a:ext cx="6318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36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C732BF-A08E-4DBC-A395-17411AF25C5C}"/>
                </a:ext>
              </a:extLst>
            </p:cNvPr>
            <p:cNvSpPr/>
            <p:nvPr/>
          </p:nvSpPr>
          <p:spPr>
            <a:xfrm>
              <a:off x="2648863" y="3297303"/>
              <a:ext cx="7055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34</a:t>
              </a:r>
              <a:endParaRPr lang="en-US" sz="3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914401" y="535459"/>
            <a:ext cx="88122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للمتباينة الآتية، ثم مثّل حلّها على خط الأعداد: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766626-790F-4DBD-9B78-73AC6B1A5E10}"/>
              </a:ext>
            </a:extLst>
          </p:cNvPr>
          <p:cNvSpPr/>
          <p:nvPr/>
        </p:nvSpPr>
        <p:spPr>
          <a:xfrm>
            <a:off x="7764791" y="1278611"/>
            <a:ext cx="28020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س </a:t>
            </a:r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5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D5178-5D27-49E0-B944-DEB510E3E5A6}"/>
              </a:ext>
            </a:extLst>
          </p:cNvPr>
          <p:cNvSpPr/>
          <p:nvPr/>
        </p:nvSpPr>
        <p:spPr>
          <a:xfrm>
            <a:off x="2307231" y="1386443"/>
            <a:ext cx="344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بضرب كلا الطرفين في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B859-B078-41B1-AFB0-B0AB3C248F88}"/>
              </a:ext>
            </a:extLst>
          </p:cNvPr>
          <p:cNvSpPr/>
          <p:nvPr/>
        </p:nvSpPr>
        <p:spPr>
          <a:xfrm>
            <a:off x="3395535" y="2080648"/>
            <a:ext cx="21557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بالتبسيّط</a:t>
            </a:r>
            <a:endParaRPr 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7500DB-022B-4CCC-985D-14AEDD74D6E4}"/>
              </a:ext>
            </a:extLst>
          </p:cNvPr>
          <p:cNvSpPr/>
          <p:nvPr/>
        </p:nvSpPr>
        <p:spPr>
          <a:xfrm>
            <a:off x="8634297" y="5074378"/>
            <a:ext cx="186686" cy="18668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4BF057-7FB9-49CC-BF08-605817BB37C4}"/>
              </a:ext>
            </a:extLst>
          </p:cNvPr>
          <p:cNvCxnSpPr>
            <a:cxnSpLocks/>
          </p:cNvCxnSpPr>
          <p:nvPr/>
        </p:nvCxnSpPr>
        <p:spPr>
          <a:xfrm flipH="1" flipV="1">
            <a:off x="7067777" y="5176669"/>
            <a:ext cx="156083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6B8E2B-C6A6-4DF7-8C7E-68493A16059C}"/>
              </a:ext>
            </a:extLst>
          </p:cNvPr>
          <p:cNvGrpSpPr/>
          <p:nvPr/>
        </p:nvGrpSpPr>
        <p:grpSpPr>
          <a:xfrm>
            <a:off x="9270733" y="1175043"/>
            <a:ext cx="755680" cy="1058462"/>
            <a:chOff x="7210931" y="1127188"/>
            <a:chExt cx="755680" cy="10584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13EE24-7425-4C94-9039-D51FC10C25DF}"/>
                </a:ext>
              </a:extLst>
            </p:cNvPr>
            <p:cNvSpPr/>
            <p:nvPr/>
          </p:nvSpPr>
          <p:spPr>
            <a:xfrm>
              <a:off x="7312139" y="1539319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B699232-67A7-4E06-B32E-5863642E9658}"/>
                </a:ext>
              </a:extLst>
            </p:cNvPr>
            <p:cNvSpPr/>
            <p:nvPr/>
          </p:nvSpPr>
          <p:spPr>
            <a:xfrm>
              <a:off x="7210931" y="1127188"/>
              <a:ext cx="729353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u="sng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93926C9-F27A-45A2-B106-45EFFEE01A8A}"/>
                </a:ext>
              </a:extLst>
            </p:cNvPr>
            <p:cNvSpPr/>
            <p:nvPr/>
          </p:nvSpPr>
          <p:spPr>
            <a:xfrm>
              <a:off x="7497694" y="1284752"/>
              <a:ext cx="46891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B762B499-11A8-4331-950E-8BBD74351937}"/>
              </a:ext>
            </a:extLst>
          </p:cNvPr>
          <p:cNvSpPr/>
          <p:nvPr/>
        </p:nvSpPr>
        <p:spPr>
          <a:xfrm>
            <a:off x="10058100" y="2143345"/>
            <a:ext cx="7293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×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60BE52-7CCA-41C5-987C-6AA23CEB1D87}"/>
              </a:ext>
            </a:extLst>
          </p:cNvPr>
          <p:cNvSpPr/>
          <p:nvPr/>
        </p:nvSpPr>
        <p:spPr>
          <a:xfrm>
            <a:off x="7726935" y="2102377"/>
            <a:ext cx="7293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7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4ED60E-C659-4D3D-8A90-E3D9CFC1AD69}"/>
              </a:ext>
            </a:extLst>
          </p:cNvPr>
          <p:cNvCxnSpPr>
            <a:cxnSpLocks/>
          </p:cNvCxnSpPr>
          <p:nvPr/>
        </p:nvCxnSpPr>
        <p:spPr>
          <a:xfrm flipH="1">
            <a:off x="9510704" y="2540079"/>
            <a:ext cx="548718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7B41BF9-35B1-42C0-87A2-D0AC8A7987E9}"/>
              </a:ext>
            </a:extLst>
          </p:cNvPr>
          <p:cNvCxnSpPr>
            <a:cxnSpLocks/>
          </p:cNvCxnSpPr>
          <p:nvPr/>
        </p:nvCxnSpPr>
        <p:spPr>
          <a:xfrm flipH="1">
            <a:off x="10265321" y="2244543"/>
            <a:ext cx="548718" cy="232821"/>
          </a:xfrm>
          <a:prstGeom prst="line">
            <a:avLst/>
          </a:prstGeom>
          <a:ln w="127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1FD4E90-77CB-48DF-9114-5E330CAD8658}"/>
              </a:ext>
            </a:extLst>
          </p:cNvPr>
          <p:cNvCxnSpPr>
            <a:cxnSpLocks/>
          </p:cNvCxnSpPr>
          <p:nvPr/>
        </p:nvCxnSpPr>
        <p:spPr>
          <a:xfrm>
            <a:off x="5939759" y="1321330"/>
            <a:ext cx="0" cy="4516326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F7232FB7-B432-4EA5-9D46-E610F96A2594}"/>
              </a:ext>
            </a:extLst>
          </p:cNvPr>
          <p:cNvSpPr/>
          <p:nvPr/>
        </p:nvSpPr>
        <p:spPr>
          <a:xfrm>
            <a:off x="6957746" y="3707474"/>
            <a:ext cx="464738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الحل هي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}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س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|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{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204AC5-0ECE-4308-B0C7-ED5A91645715}"/>
              </a:ext>
            </a:extLst>
          </p:cNvPr>
          <p:cNvSpPr txBox="1"/>
          <p:nvPr/>
        </p:nvSpPr>
        <p:spPr>
          <a:xfrm>
            <a:off x="8148528" y="2867846"/>
            <a:ext cx="130420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solidFill>
                  <a:srgbClr val="7F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tx1"/>
                </a:solidFill>
              </a:rPr>
              <a:t>س </a:t>
            </a:r>
            <a:r>
              <a:rPr lang="en-US" altLang="en-US" dirty="0">
                <a:solidFill>
                  <a:schemeClr val="tx1"/>
                </a:solidFill>
              </a:rPr>
              <a:t>&gt;</a:t>
            </a:r>
            <a:r>
              <a:rPr lang="ar-BH" dirty="0">
                <a:solidFill>
                  <a:schemeClr val="tx1"/>
                </a:solidFill>
              </a:rPr>
              <a:t> 35 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4500FA2-85CF-49AB-AD27-B4AD2A76306C}"/>
              </a:ext>
            </a:extLst>
          </p:cNvPr>
          <p:cNvSpPr/>
          <p:nvPr/>
        </p:nvSpPr>
        <p:spPr>
          <a:xfrm>
            <a:off x="300627" y="2830311"/>
            <a:ext cx="533717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لتمثّيل الحل على خط الأعداد، نرسم خط أعداد يتضمن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35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6F11E55-5543-4905-B435-1C16C8F93F49}"/>
              </a:ext>
            </a:extLst>
          </p:cNvPr>
          <p:cNvSpPr/>
          <p:nvPr/>
        </p:nvSpPr>
        <p:spPr>
          <a:xfrm>
            <a:off x="1108900" y="4141731"/>
            <a:ext cx="45574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دائرة على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 35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5BFF3F-F579-4DB8-8B5F-4BF2538AB3B7}"/>
              </a:ext>
            </a:extLst>
          </p:cNvPr>
          <p:cNvSpPr/>
          <p:nvPr/>
        </p:nvSpPr>
        <p:spPr>
          <a:xfrm>
            <a:off x="544010" y="4899152"/>
            <a:ext cx="513501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نرسم سهم على خط الأعداد ليدل على الأعداد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الأصغر من 35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4CF237-E973-4C17-A6BD-F6505559AFD5}"/>
              </a:ext>
            </a:extLst>
          </p:cNvPr>
          <p:cNvSpPr/>
          <p:nvPr/>
        </p:nvSpPr>
        <p:spPr>
          <a:xfrm>
            <a:off x="8922546" y="2832000"/>
            <a:ext cx="7911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س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BB9BE74-C6A1-4856-BD66-A4BE416BBBF3}"/>
              </a:ext>
            </a:extLst>
          </p:cNvPr>
          <p:cNvSpPr/>
          <p:nvPr/>
        </p:nvSpPr>
        <p:spPr>
          <a:xfrm>
            <a:off x="8530953" y="2877620"/>
            <a:ext cx="5215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A49923C-3E71-4B8B-B4D5-EDFAAB1ABD8B}"/>
              </a:ext>
            </a:extLst>
          </p:cNvPr>
          <p:cNvSpPr/>
          <p:nvPr/>
        </p:nvSpPr>
        <p:spPr>
          <a:xfrm>
            <a:off x="8167463" y="2896550"/>
            <a:ext cx="60905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35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F807C57-FC27-4494-9DEF-825CC0EBF2F2}"/>
              </a:ext>
            </a:extLst>
          </p:cNvPr>
          <p:cNvSpPr/>
          <p:nvPr/>
        </p:nvSpPr>
        <p:spPr>
          <a:xfrm>
            <a:off x="7718876" y="2128772"/>
            <a:ext cx="972759" cy="570577"/>
          </a:xfrm>
          <a:prstGeom prst="rect">
            <a:avLst/>
          </a:prstGeom>
          <a:noFill/>
          <a:ln>
            <a:solidFill>
              <a:srgbClr val="7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7721 0.1224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7" grpId="0" animBg="1"/>
      <p:bldP spid="58" grpId="0"/>
      <p:bldP spid="79" grpId="0"/>
      <p:bldP spid="99" grpId="0"/>
      <p:bldP spid="100" grpId="0"/>
      <p:bldP spid="100" grpId="1"/>
      <p:bldP spid="101" grpId="0"/>
      <p:bldP spid="102" grpId="0"/>
      <p:bldP spid="103" grpId="0"/>
      <p:bldP spid="104" grpId="0"/>
      <p:bldP spid="105" grpId="0"/>
      <p:bldP spid="106" grpId="0"/>
      <p:bldP spid="10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1774</Words>
  <Application>Microsoft Office PowerPoint</Application>
  <PresentationFormat>Widescreen</PresentationFormat>
  <Paragraphs>448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Sakkal Majalla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Mueen Abdulla Naji Saleh</dc:creator>
  <cp:lastModifiedBy>Mueen Abdulla Naji Saleh</cp:lastModifiedBy>
  <cp:revision>46</cp:revision>
  <dcterms:created xsi:type="dcterms:W3CDTF">2021-07-16T16:37:34Z</dcterms:created>
  <dcterms:modified xsi:type="dcterms:W3CDTF">2021-07-26T06:29:36Z</dcterms:modified>
</cp:coreProperties>
</file>