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7" r:id="rId2"/>
    <p:sldId id="259" r:id="rId3"/>
    <p:sldId id="319" r:id="rId4"/>
    <p:sldId id="451" r:id="rId5"/>
    <p:sldId id="281" r:id="rId6"/>
    <p:sldId id="450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9" r:id="rId18"/>
    <p:sldId id="470" r:id="rId19"/>
    <p:sldId id="468" r:id="rId20"/>
    <p:sldId id="471" r:id="rId21"/>
    <p:sldId id="472" r:id="rId22"/>
    <p:sldId id="330" r:id="rId23"/>
    <p:sldId id="4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B4BFD"/>
    <a:srgbClr val="4C4CFE"/>
    <a:srgbClr val="E6E6FE"/>
    <a:srgbClr val="00A54F"/>
    <a:srgbClr val="EE171D"/>
    <a:srgbClr val="0071BB"/>
    <a:srgbClr val="F6F6F6"/>
    <a:srgbClr val="983E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866D277-20C0-4F3C-BA74-8760533FF690}" type="datetimeFigureOut">
              <a:rPr lang="ar-BH" smtClean="0"/>
              <a:t>17/11/1441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5FFAE97-FE5D-46BF-814B-C1DAB5536496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887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19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0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3.png"/><Relationship Id="rId7" Type="http://schemas.openxmlformats.org/officeDocument/2006/relationships/image" Target="../media/image81.png"/><Relationship Id="rId12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491201" y="1805478"/>
            <a:ext cx="920959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 المثلث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(175)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611956" y="243243"/>
            <a:ext cx="905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cs typeface="Sakkal Majalla" panose="02000000000000000000" pitchFamily="2" charset="-78"/>
              </a:rPr>
              <a:t>أوجد </a:t>
            </a:r>
            <a:r>
              <a:rPr lang="ar-BH" sz="3200" dirty="0">
                <a:solidFill>
                  <a:srgbClr val="EE171D"/>
                </a:solidFill>
                <a:cs typeface="Sakkal Majalla" panose="02000000000000000000" pitchFamily="2" charset="-78"/>
              </a:rPr>
              <a:t>قياس</a:t>
            </a:r>
            <a:r>
              <a:rPr lang="ar-BH" sz="3200" dirty="0">
                <a:cs typeface="Sakkal Majalla" panose="02000000000000000000" pitchFamily="2" charset="-78"/>
              </a:rPr>
              <a:t> كل من </a:t>
            </a:r>
            <a:r>
              <a:rPr lang="ar-BH" sz="3200" dirty="0">
                <a:solidFill>
                  <a:srgbClr val="EE171D"/>
                </a:solidFill>
                <a:cs typeface="Sakkal Majalla" panose="02000000000000000000" pitchFamily="2" charset="-78"/>
              </a:rPr>
              <a:t>الزوايا المرقمة </a:t>
            </a:r>
            <a:r>
              <a:rPr lang="ar-BH" sz="3200" dirty="0">
                <a:cs typeface="Sakkal Majalla" panose="02000000000000000000" pitchFamily="2" charset="-78"/>
              </a:rPr>
              <a:t>في الشكل الذي يبيّن مسار الكرة في تدريب على التمريرات نفَّذها أربعة لاعبين.</a:t>
            </a:r>
            <a:endParaRPr lang="en-US" sz="3200" dirty="0"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A2A76A4-78B3-4B87-AEA9-B1D68602CE3A}"/>
              </a:ext>
            </a:extLst>
          </p:cNvPr>
          <p:cNvSpPr/>
          <p:nvPr/>
        </p:nvSpPr>
        <p:spPr>
          <a:xfrm>
            <a:off x="7734556" y="1225464"/>
            <a:ext cx="396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الزاويتان المتقابلتان بالرأس متطابقتان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FAE69DD-9D45-4919-B33C-C6331CC3FA69}"/>
                  </a:ext>
                </a:extLst>
              </p:cNvPr>
              <p:cNvSpPr/>
              <p:nvPr/>
            </p:nvSpPr>
            <p:spPr>
              <a:xfrm>
                <a:off x="8355124" y="1431340"/>
                <a:ext cx="24961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جـ م د </a:t>
                </a:r>
                <a:endParaRPr lang="en-US" sz="32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FAE69DD-9D45-4919-B33C-C6331CC3F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24" y="1431340"/>
                <a:ext cx="2496197" cy="584775"/>
              </a:xfrm>
              <a:prstGeom prst="rect">
                <a:avLst/>
              </a:prstGeom>
              <a:blipFill>
                <a:blip r:embed="rId2"/>
                <a:stretch>
                  <a:fillRect l="-5623" t="-10417" r="-6112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8751709-A428-4546-9A49-FE42F009B93E}"/>
                  </a:ext>
                </a:extLst>
              </p:cNvPr>
              <p:cNvSpPr/>
              <p:nvPr/>
            </p:nvSpPr>
            <p:spPr>
              <a:xfrm>
                <a:off x="7934401" y="1925010"/>
                <a:ext cx="3542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</a:t>
                </a:r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جـ م د =  </a:t>
                </a:r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78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8751709-A428-4546-9A49-FE42F009B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01" y="1925010"/>
                <a:ext cx="3542958" cy="523220"/>
              </a:xfrm>
              <a:prstGeom prst="rect">
                <a:avLst/>
              </a:prstGeom>
              <a:blipFill>
                <a:blip r:embed="rId3"/>
                <a:stretch>
                  <a:fillRect l="-2754" t="-10465" r="-3442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640515-D484-436E-9BEA-660078E63BD3}"/>
                  </a:ext>
                </a:extLst>
              </p:cNvPr>
              <p:cNvSpPr/>
              <p:nvPr/>
            </p:nvSpPr>
            <p:spPr>
              <a:xfrm>
                <a:off x="9194208" y="2245474"/>
                <a:ext cx="16626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640515-D484-436E-9BEA-660078E63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208" y="2245474"/>
                <a:ext cx="1662636" cy="584775"/>
              </a:xfrm>
              <a:prstGeom prst="rect">
                <a:avLst/>
              </a:prstGeom>
              <a:blipFill>
                <a:blip r:embed="rId4"/>
                <a:stretch>
                  <a:fillRect l="-8059" t="-10417" r="-9524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A323F3F-2EF7-4707-AE91-E9567582D3FC}"/>
              </a:ext>
            </a:extLst>
          </p:cNvPr>
          <p:cNvGrpSpPr/>
          <p:nvPr/>
        </p:nvGrpSpPr>
        <p:grpSpPr>
          <a:xfrm>
            <a:off x="58081" y="673437"/>
            <a:ext cx="3658100" cy="1988705"/>
            <a:chOff x="88312" y="569530"/>
            <a:chExt cx="3658100" cy="198870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677FDD-3BAA-4987-B1CC-B9C120080E5A}"/>
                </a:ext>
              </a:extLst>
            </p:cNvPr>
            <p:cNvSpPr/>
            <p:nvPr/>
          </p:nvSpPr>
          <p:spPr>
            <a:xfrm>
              <a:off x="1789785" y="2035015"/>
              <a:ext cx="4058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en-US" sz="28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A629EE-40A3-4EB9-9658-A9F72875A692}"/>
                </a:ext>
              </a:extLst>
            </p:cNvPr>
            <p:cNvSpPr/>
            <p:nvPr/>
          </p:nvSpPr>
          <p:spPr>
            <a:xfrm>
              <a:off x="3486404" y="1544753"/>
              <a:ext cx="2600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endParaRPr lang="en-US" sz="28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909DDE-7E02-4961-9639-0FD2D314172A}"/>
                </a:ext>
              </a:extLst>
            </p:cNvPr>
            <p:cNvSpPr/>
            <p:nvPr/>
          </p:nvSpPr>
          <p:spPr>
            <a:xfrm>
              <a:off x="2195665" y="1142055"/>
              <a:ext cx="3305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</a:t>
              </a:r>
              <a:endParaRPr lang="en-US" sz="2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5785B1-F498-4EF1-8919-1F7F6F1A74AB}"/>
                </a:ext>
              </a:extLst>
            </p:cNvPr>
            <p:cNvSpPr/>
            <p:nvPr/>
          </p:nvSpPr>
          <p:spPr>
            <a:xfrm>
              <a:off x="88312" y="1058851"/>
              <a:ext cx="3113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endParaRPr lang="en-US" sz="2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88D950-2665-473F-959E-540E1E541104}"/>
                </a:ext>
              </a:extLst>
            </p:cNvPr>
            <p:cNvSpPr/>
            <p:nvPr/>
          </p:nvSpPr>
          <p:spPr>
            <a:xfrm>
              <a:off x="2069584" y="569530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endParaRPr lang="en-US" sz="2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388B3A-CB8E-4AC0-AB3F-2E320BCA3496}"/>
                </a:ext>
              </a:extLst>
            </p:cNvPr>
            <p:cNvSpPr/>
            <p:nvPr/>
          </p:nvSpPr>
          <p:spPr>
            <a:xfrm>
              <a:off x="375733" y="988524"/>
              <a:ext cx="3121968" cy="1317636"/>
            </a:xfrm>
            <a:custGeom>
              <a:avLst/>
              <a:gdLst>
                <a:gd name="connsiteX0" fmla="*/ 1403928 w 2429164"/>
                <a:gd name="connsiteY0" fmla="*/ 0 h 1025236"/>
                <a:gd name="connsiteX1" fmla="*/ 0 w 2429164"/>
                <a:gd name="connsiteY1" fmla="*/ 258618 h 1025236"/>
                <a:gd name="connsiteX2" fmla="*/ 2429164 w 2429164"/>
                <a:gd name="connsiteY2" fmla="*/ 655782 h 1025236"/>
                <a:gd name="connsiteX3" fmla="*/ 1413164 w 2429164"/>
                <a:gd name="connsiteY3" fmla="*/ 1025236 h 1025236"/>
                <a:gd name="connsiteX4" fmla="*/ 1403928 w 2429164"/>
                <a:gd name="connsiteY4" fmla="*/ 0 h 1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64" h="1025236">
                  <a:moveTo>
                    <a:pt x="1403928" y="0"/>
                  </a:moveTo>
                  <a:lnTo>
                    <a:pt x="0" y="258618"/>
                  </a:lnTo>
                  <a:lnTo>
                    <a:pt x="2429164" y="655782"/>
                  </a:lnTo>
                  <a:lnTo>
                    <a:pt x="1413164" y="1025236"/>
                  </a:lnTo>
                  <a:cubicBezTo>
                    <a:pt x="1410085" y="683491"/>
                    <a:pt x="1407007" y="341745"/>
                    <a:pt x="14039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A7B5F23-9AF1-489F-97A9-14D3F5626E5B}"/>
                </a:ext>
              </a:extLst>
            </p:cNvPr>
            <p:cNvSpPr/>
            <p:nvPr/>
          </p:nvSpPr>
          <p:spPr>
            <a:xfrm>
              <a:off x="2963619" y="1683165"/>
              <a:ext cx="293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933C0-4147-49A1-99F9-FE4C8F0D6324}"/>
                </a:ext>
              </a:extLst>
            </p:cNvPr>
            <p:cNvSpPr/>
            <p:nvPr/>
          </p:nvSpPr>
          <p:spPr>
            <a:xfrm>
              <a:off x="2150292" y="1563253"/>
              <a:ext cx="293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BDBEF6-79C2-4D30-B2B5-0AF3AC42B03A}"/>
                </a:ext>
              </a:extLst>
            </p:cNvPr>
            <p:cNvSpPr/>
            <p:nvPr/>
          </p:nvSpPr>
          <p:spPr>
            <a:xfrm>
              <a:off x="2129901" y="1913109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61</a:t>
              </a:r>
              <a:r>
                <a:rPr lang="ar-BH" sz="2000" b="1" dirty="0">
                  <a:latin typeface="Vrinda" panose="020B0502040204020203" pitchFamily="34" charset="0"/>
                  <a:cs typeface="Sakkal Majalla" panose="02000000000000000000" pitchFamily="2" charset="-78"/>
                </a:rPr>
                <a:t> °</a:t>
              </a:r>
              <a:endParaRPr lang="en-US" sz="2000" b="1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7D3344-28BC-4D59-8F6F-A6ECC0F6565F}"/>
                </a:ext>
              </a:extLst>
            </p:cNvPr>
            <p:cNvSpPr/>
            <p:nvPr/>
          </p:nvSpPr>
          <p:spPr>
            <a:xfrm>
              <a:off x="1742539" y="1276008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78</a:t>
              </a:r>
              <a:r>
                <a:rPr lang="ar-BH" sz="2000" b="1" dirty="0">
                  <a:latin typeface="Vrinda" panose="020B0502040204020203" pitchFamily="34" charset="0"/>
                  <a:cs typeface="Sakkal Majalla" panose="02000000000000000000" pitchFamily="2" charset="-78"/>
                </a:rPr>
                <a:t> °</a:t>
              </a:r>
              <a:endParaRPr lang="en-US" sz="20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4ACCCE-4EF5-4AAD-B00E-69F08943BFE0}"/>
                </a:ext>
              </a:extLst>
            </p:cNvPr>
            <p:cNvSpPr/>
            <p:nvPr/>
          </p:nvSpPr>
          <p:spPr>
            <a:xfrm>
              <a:off x="1946954" y="934075"/>
              <a:ext cx="293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B1FF966-A3C4-427B-8E1D-23C808DC0AE4}"/>
                </a:ext>
              </a:extLst>
            </p:cNvPr>
            <p:cNvSpPr/>
            <p:nvPr/>
          </p:nvSpPr>
          <p:spPr>
            <a:xfrm>
              <a:off x="658474" y="1138927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  <a:r>
                <a:rPr lang="ar-BH" sz="2000" b="1" dirty="0">
                  <a:latin typeface="Vrinda" panose="020B0502040204020203" pitchFamily="34" charset="0"/>
                  <a:cs typeface="Sakkal Majalla" panose="02000000000000000000" pitchFamily="2" charset="-78"/>
                </a:rPr>
                <a:t> °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5DE9C9B-C199-4FD4-B2F1-DDF1D875FAE0}"/>
                  </a:ext>
                </a:extLst>
              </p:cNvPr>
              <p:cNvSpPr/>
              <p:nvPr/>
            </p:nvSpPr>
            <p:spPr>
              <a:xfrm>
                <a:off x="7611410" y="3202494"/>
                <a:ext cx="3999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ب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5DE9C9B-C199-4FD4-B2F1-DDF1D875F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0" y="3202494"/>
                <a:ext cx="3999813" cy="584775"/>
              </a:xfrm>
              <a:prstGeom prst="rect">
                <a:avLst/>
              </a:prstGeom>
              <a:blipFill>
                <a:blip r:embed="rId5"/>
                <a:stretch>
                  <a:fillRect l="-3811" t="-10417" r="-3811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6D396AC0-014A-436A-B1BF-2A898362D2ED}"/>
              </a:ext>
            </a:extLst>
          </p:cNvPr>
          <p:cNvSpPr/>
          <p:nvPr/>
        </p:nvSpPr>
        <p:spPr>
          <a:xfrm>
            <a:off x="6909295" y="2797998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مجموع قياسات زوايا المثلث الداخلية = 180</a:t>
            </a:r>
            <a:r>
              <a:rPr lang="ar-BH" sz="28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0071BB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90479EE-C74F-4F52-BD84-6303067EF221}"/>
                  </a:ext>
                </a:extLst>
              </p:cNvPr>
              <p:cNvSpPr/>
              <p:nvPr/>
            </p:nvSpPr>
            <p:spPr>
              <a:xfrm>
                <a:off x="8313840" y="4110079"/>
                <a:ext cx="33858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61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+ 78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90479EE-C74F-4F52-BD84-6303067EF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840" y="4110079"/>
                <a:ext cx="3385863" cy="584775"/>
              </a:xfrm>
              <a:prstGeom prst="rect">
                <a:avLst/>
              </a:prstGeom>
              <a:blipFill>
                <a:blip r:embed="rId6"/>
                <a:stretch>
                  <a:fillRect l="-3784" t="-10417" r="-4685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84AE9D1-10A8-4AD4-8284-562A9D78D445}"/>
                  </a:ext>
                </a:extLst>
              </p:cNvPr>
              <p:cNvSpPr/>
              <p:nvPr/>
            </p:nvSpPr>
            <p:spPr>
              <a:xfrm>
                <a:off x="7013805" y="3705583"/>
                <a:ext cx="4685898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ب = 61°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2 = 78°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84AE9D1-10A8-4AD4-8284-562A9D78D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805" y="3705583"/>
                <a:ext cx="4685898" cy="575799"/>
              </a:xfrm>
              <a:prstGeom prst="rect">
                <a:avLst/>
              </a:prstGeom>
              <a:blipFill>
                <a:blip r:embed="rId7"/>
                <a:stretch>
                  <a:fillRect l="-2214" r="-2734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C7859FAF-57E9-42A2-B9BF-14CBE47A7BCD}"/>
              </a:ext>
            </a:extLst>
          </p:cNvPr>
          <p:cNvSpPr/>
          <p:nvPr/>
        </p:nvSpPr>
        <p:spPr>
          <a:xfrm>
            <a:off x="9384005" y="4515302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1F909B0-F0D1-472A-BBF6-9D2358412A4D}"/>
              </a:ext>
            </a:extLst>
          </p:cNvPr>
          <p:cNvSpPr/>
          <p:nvPr/>
        </p:nvSpPr>
        <p:spPr>
          <a:xfrm>
            <a:off x="10396004" y="4116039"/>
            <a:ext cx="130369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ED3EE47-A629-4EE9-BF6A-464A4D2D2DEA}"/>
              </a:ext>
            </a:extLst>
          </p:cNvPr>
          <p:cNvSpPr/>
          <p:nvPr/>
        </p:nvSpPr>
        <p:spPr>
          <a:xfrm>
            <a:off x="10596589" y="4783436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139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77D52B-01C3-4D8F-9F89-3222ED75C05A}"/>
                  </a:ext>
                </a:extLst>
              </p:cNvPr>
              <p:cNvSpPr/>
              <p:nvPr/>
            </p:nvSpPr>
            <p:spPr>
              <a:xfrm>
                <a:off x="8353617" y="4721881"/>
                <a:ext cx="2313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 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77D52B-01C3-4D8F-9F89-3222ED75C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617" y="4721881"/>
                <a:ext cx="2313454" cy="584775"/>
              </a:xfrm>
              <a:prstGeom prst="rect">
                <a:avLst/>
              </a:prstGeom>
              <a:blipFill>
                <a:blip r:embed="rId8"/>
                <a:stretch>
                  <a:fillRect l="-5789" t="-10417" r="-6579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4E5BB8BA-B40A-4055-BAB3-EB24A54260C9}"/>
              </a:ext>
            </a:extLst>
          </p:cNvPr>
          <p:cNvSpPr/>
          <p:nvPr/>
        </p:nvSpPr>
        <p:spPr>
          <a:xfrm>
            <a:off x="8376356" y="5183431"/>
            <a:ext cx="255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139°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81F77A2-91C2-44FF-8DCC-13825D16F118}"/>
                  </a:ext>
                </a:extLst>
              </p:cNvPr>
              <p:cNvSpPr/>
              <p:nvPr/>
            </p:nvSpPr>
            <p:spPr>
              <a:xfrm>
                <a:off x="6888815" y="5340279"/>
                <a:ext cx="47916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139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139°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139°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81F77A2-91C2-44FF-8DCC-13825D16F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815" y="5340279"/>
                <a:ext cx="4791696" cy="584775"/>
              </a:xfrm>
              <a:prstGeom prst="rect">
                <a:avLst/>
              </a:prstGeom>
              <a:blipFill>
                <a:blip r:embed="rId9"/>
                <a:stretch>
                  <a:fillRect l="-2290" t="-23958" r="-343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AA71D037-BEA1-4940-93A9-F9F03D6A2A32}"/>
              </a:ext>
            </a:extLst>
          </p:cNvPr>
          <p:cNvSpPr/>
          <p:nvPr/>
        </p:nvSpPr>
        <p:spPr>
          <a:xfrm>
            <a:off x="9674703" y="5814756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38B71E7-87B4-4EBD-AB81-2DD5C2A67846}"/>
              </a:ext>
            </a:extLst>
          </p:cNvPr>
          <p:cNvCxnSpPr/>
          <p:nvPr/>
        </p:nvCxnSpPr>
        <p:spPr>
          <a:xfrm flipH="1">
            <a:off x="10425219" y="5408730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C37AEE-E098-4F68-9D88-F7AD5E90E89B}"/>
                  </a:ext>
                </a:extLst>
              </p:cNvPr>
              <p:cNvSpPr/>
              <p:nvPr/>
            </p:nvSpPr>
            <p:spPr>
              <a:xfrm>
                <a:off x="8684054" y="5905299"/>
                <a:ext cx="11464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C37AEE-E098-4F68-9D88-F7AD5E90E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054" y="5905299"/>
                <a:ext cx="1146468" cy="584775"/>
              </a:xfrm>
              <a:prstGeom prst="rect">
                <a:avLst/>
              </a:prstGeom>
              <a:blipFill>
                <a:blip r:embed="rId10"/>
                <a:stretch>
                  <a:fillRect l="-13298" t="-10417" r="-1329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09245363-1C19-4F07-96C4-C9F75BF4E26A}"/>
              </a:ext>
            </a:extLst>
          </p:cNvPr>
          <p:cNvSpPr/>
          <p:nvPr/>
        </p:nvSpPr>
        <p:spPr>
          <a:xfrm>
            <a:off x="7036958" y="5398305"/>
            <a:ext cx="1650282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249996-699C-4660-B763-74F4DA6CF3AF}"/>
              </a:ext>
            </a:extLst>
          </p:cNvPr>
          <p:cNvSpPr/>
          <p:nvPr/>
        </p:nvSpPr>
        <p:spPr>
          <a:xfrm>
            <a:off x="8097603" y="590366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41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C205635-9974-47DA-8A3C-421A58A78C74}"/>
              </a:ext>
            </a:extLst>
          </p:cNvPr>
          <p:cNvCxnSpPr>
            <a:cxnSpLocks/>
          </p:cNvCxnSpPr>
          <p:nvPr/>
        </p:nvCxnSpPr>
        <p:spPr>
          <a:xfrm flipH="1">
            <a:off x="6982691" y="2797998"/>
            <a:ext cx="45217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7282FAC-D864-46E2-BCA7-1F1342705582}"/>
              </a:ext>
            </a:extLst>
          </p:cNvPr>
          <p:cNvCxnSpPr>
            <a:cxnSpLocks/>
          </p:cNvCxnSpPr>
          <p:nvPr/>
        </p:nvCxnSpPr>
        <p:spPr>
          <a:xfrm>
            <a:off x="6611801" y="1438092"/>
            <a:ext cx="0" cy="4759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6BCB22B-959D-4AAB-9116-E055668B27C8}"/>
                  </a:ext>
                </a:extLst>
              </p:cNvPr>
              <p:cNvSpPr/>
              <p:nvPr/>
            </p:nvSpPr>
            <p:spPr>
              <a:xfrm>
                <a:off x="1971036" y="3182418"/>
                <a:ext cx="44101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د +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جـ م د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6BCB22B-959D-4AAB-9116-E055668B2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36" y="3182418"/>
                <a:ext cx="4410182" cy="584775"/>
              </a:xfrm>
              <a:prstGeom prst="rect">
                <a:avLst/>
              </a:prstGeom>
              <a:blipFill>
                <a:blip r:embed="rId11"/>
                <a:stretch>
                  <a:fillRect l="-2624" t="-10417" r="-3453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>
            <a:extLst>
              <a:ext uri="{FF2B5EF4-FFF2-40B4-BE49-F238E27FC236}">
                <a16:creationId xmlns:a16="http://schemas.microsoft.com/office/drawing/2014/main" id="{1DE625B9-F6CD-4EC2-B079-090611DE94FE}"/>
              </a:ext>
            </a:extLst>
          </p:cNvPr>
          <p:cNvSpPr/>
          <p:nvPr/>
        </p:nvSpPr>
        <p:spPr>
          <a:xfrm>
            <a:off x="1679290" y="2777922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مجموع قياسات زوايا المثلث الداخلية = 180</a:t>
            </a:r>
            <a:r>
              <a:rPr lang="ar-BH" sz="28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0071BB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D44986-0C96-451A-960D-6153FCF7E2C2}"/>
                  </a:ext>
                </a:extLst>
              </p:cNvPr>
              <p:cNvSpPr/>
              <p:nvPr/>
            </p:nvSpPr>
            <p:spPr>
              <a:xfrm>
                <a:off x="3083835" y="4090003"/>
                <a:ext cx="33858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20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+ 78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D44986-0C96-451A-960D-6153FCF7E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35" y="4090003"/>
                <a:ext cx="3385863" cy="584775"/>
              </a:xfrm>
              <a:prstGeom prst="rect">
                <a:avLst/>
              </a:prstGeom>
              <a:blipFill>
                <a:blip r:embed="rId12"/>
                <a:stretch>
                  <a:fillRect l="-3784" t="-10417" r="-4685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9F19362-F52F-4042-8B83-BE8B223332E1}"/>
                  </a:ext>
                </a:extLst>
              </p:cNvPr>
              <p:cNvSpPr/>
              <p:nvPr/>
            </p:nvSpPr>
            <p:spPr>
              <a:xfrm>
                <a:off x="1426330" y="3685507"/>
                <a:ext cx="5043368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د = 20°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جـ م د = 78°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9F19362-F52F-4042-8B83-BE8B22333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30" y="3685507"/>
                <a:ext cx="5043368" cy="575799"/>
              </a:xfrm>
              <a:prstGeom prst="rect">
                <a:avLst/>
              </a:prstGeom>
              <a:blipFill>
                <a:blip r:embed="rId13"/>
                <a:stretch>
                  <a:fillRect l="-1572" r="-2418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>
            <a:extLst>
              <a:ext uri="{FF2B5EF4-FFF2-40B4-BE49-F238E27FC236}">
                <a16:creationId xmlns:a16="http://schemas.microsoft.com/office/drawing/2014/main" id="{B24AB0E6-822D-4F64-8604-9C9126454D10}"/>
              </a:ext>
            </a:extLst>
          </p:cNvPr>
          <p:cNvSpPr/>
          <p:nvPr/>
        </p:nvSpPr>
        <p:spPr>
          <a:xfrm>
            <a:off x="4154000" y="4495226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7E125FA4-58A5-4658-882B-6281A5C81C36}"/>
              </a:ext>
            </a:extLst>
          </p:cNvPr>
          <p:cNvSpPr/>
          <p:nvPr/>
        </p:nvSpPr>
        <p:spPr>
          <a:xfrm>
            <a:off x="5165999" y="4095963"/>
            <a:ext cx="130369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4D1176F-046B-41ED-AA81-D8665747D56B}"/>
              </a:ext>
            </a:extLst>
          </p:cNvPr>
          <p:cNvSpPr/>
          <p:nvPr/>
        </p:nvSpPr>
        <p:spPr>
          <a:xfrm>
            <a:off x="5539709" y="4818391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98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D6E20E8-D57E-4EF7-B48E-C28A7856F8BB}"/>
                  </a:ext>
                </a:extLst>
              </p:cNvPr>
              <p:cNvSpPr/>
              <p:nvPr/>
            </p:nvSpPr>
            <p:spPr>
              <a:xfrm>
                <a:off x="3123612" y="4756836"/>
                <a:ext cx="2313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 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D6E20E8-D57E-4EF7-B48E-C28A7856F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12" y="4756836"/>
                <a:ext cx="2313454" cy="584775"/>
              </a:xfrm>
              <a:prstGeom prst="rect">
                <a:avLst/>
              </a:prstGeom>
              <a:blipFill>
                <a:blip r:embed="rId14"/>
                <a:stretch>
                  <a:fillRect l="-5789" t="-10417" r="-6579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764C50C5-2608-4D4D-AD90-75968A94CB9B}"/>
              </a:ext>
            </a:extLst>
          </p:cNvPr>
          <p:cNvSpPr/>
          <p:nvPr/>
        </p:nvSpPr>
        <p:spPr>
          <a:xfrm>
            <a:off x="3298636" y="5092235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98°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33C49A3-2804-4AF5-9672-D060A9E0D530}"/>
                  </a:ext>
                </a:extLst>
              </p:cNvPr>
              <p:cNvSpPr/>
              <p:nvPr/>
            </p:nvSpPr>
            <p:spPr>
              <a:xfrm>
                <a:off x="2178183" y="5320203"/>
                <a:ext cx="42723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98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98°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98°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33C49A3-2804-4AF5-9672-D060A9E0D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183" y="5320203"/>
                <a:ext cx="4272323" cy="584775"/>
              </a:xfrm>
              <a:prstGeom prst="rect">
                <a:avLst/>
              </a:prstGeom>
              <a:blipFill>
                <a:blip r:embed="rId15"/>
                <a:stretch>
                  <a:fillRect l="-2568" t="-23958" r="-385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129E2892-60CB-4698-B125-F242D8BB9B4A}"/>
              </a:ext>
            </a:extLst>
          </p:cNvPr>
          <p:cNvSpPr/>
          <p:nvPr/>
        </p:nvSpPr>
        <p:spPr>
          <a:xfrm>
            <a:off x="4444698" y="5794680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3BF6F8E-CEF9-4374-AAD5-3D3FD75BE453}"/>
              </a:ext>
            </a:extLst>
          </p:cNvPr>
          <p:cNvCxnSpPr/>
          <p:nvPr/>
        </p:nvCxnSpPr>
        <p:spPr>
          <a:xfrm flipH="1">
            <a:off x="5195214" y="5388654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FAD3260-A00C-4E05-B48E-C6731205960F}"/>
                  </a:ext>
                </a:extLst>
              </p:cNvPr>
              <p:cNvSpPr/>
              <p:nvPr/>
            </p:nvSpPr>
            <p:spPr>
              <a:xfrm>
                <a:off x="3758849" y="5885223"/>
                <a:ext cx="11464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FAD3260-A00C-4E05-B48E-C67312059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49" y="5885223"/>
                <a:ext cx="1146468" cy="584775"/>
              </a:xfrm>
              <a:prstGeom prst="rect">
                <a:avLst/>
              </a:prstGeom>
              <a:blipFill>
                <a:blip r:embed="rId16"/>
                <a:stretch>
                  <a:fillRect l="-13298" t="-10417" r="-1329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75F1544-502D-4B6E-AE7F-7AAA363D33CF}"/>
              </a:ext>
            </a:extLst>
          </p:cNvPr>
          <p:cNvSpPr/>
          <p:nvPr/>
        </p:nvSpPr>
        <p:spPr>
          <a:xfrm>
            <a:off x="2273048" y="5348733"/>
            <a:ext cx="1554555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014D6D-B977-4D1F-94B1-A9532E951B21}"/>
              </a:ext>
            </a:extLst>
          </p:cNvPr>
          <p:cNvSpPr/>
          <p:nvPr/>
        </p:nvSpPr>
        <p:spPr>
          <a:xfrm>
            <a:off x="3172398" y="5883584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82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3CD7E48-DE88-4D8F-9400-D9C27A4E4056}"/>
                  </a:ext>
                </a:extLst>
              </p:cNvPr>
              <p:cNvSpPr/>
              <p:nvPr/>
            </p:nvSpPr>
            <p:spPr>
              <a:xfrm>
                <a:off x="9774689" y="1180444"/>
                <a:ext cx="1943160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highlight>
                      <a:srgbClr val="FFFF00"/>
                    </a:highlight>
                    <a:cs typeface="Sakkal Majalla" panose="02000000000000000000" pitchFamily="2" charset="-78"/>
                  </a:rPr>
                  <a:t>أولًا:</a:t>
                </a:r>
                <a:r>
                  <a:rPr lang="ar-BH" sz="2800" dirty="0">
                    <a:cs typeface="Sakkal Majalla" panose="02000000000000000000" pitchFamily="2" charset="-78"/>
                  </a:rPr>
                  <a:t> نوجد 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3CD7E48-DE88-4D8F-9400-D9C27A4E4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89" y="1180444"/>
                <a:ext cx="1943160" cy="523220"/>
              </a:xfrm>
              <a:prstGeom prst="rect">
                <a:avLst/>
              </a:prstGeom>
              <a:blipFill>
                <a:blip r:embed="rId17"/>
                <a:stretch>
                  <a:fillRect l="-4984" t="-9195" r="-6231" b="-35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922E7BE-D05B-4644-86FD-E17F6B0B0D7B}"/>
                  </a:ext>
                </a:extLst>
              </p:cNvPr>
              <p:cNvSpPr/>
              <p:nvPr/>
            </p:nvSpPr>
            <p:spPr>
              <a:xfrm>
                <a:off x="9703495" y="2814123"/>
                <a:ext cx="2012090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highlight>
                      <a:srgbClr val="FFFF00"/>
                    </a:highlight>
                    <a:cs typeface="Sakkal Majalla" panose="02000000000000000000" pitchFamily="2" charset="-78"/>
                  </a:rPr>
                  <a:t>ثانيًا:</a:t>
                </a:r>
                <a:r>
                  <a:rPr lang="ar-BH" sz="2800" dirty="0">
                    <a:cs typeface="Sakkal Majalla" panose="02000000000000000000" pitchFamily="2" charset="-78"/>
                  </a:rPr>
                  <a:t> نوجد 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922E7BE-D05B-4644-86FD-E17F6B0B0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495" y="2814123"/>
                <a:ext cx="2012090" cy="523220"/>
              </a:xfrm>
              <a:prstGeom prst="rect">
                <a:avLst/>
              </a:prstGeom>
              <a:blipFill>
                <a:blip r:embed="rId18"/>
                <a:stretch>
                  <a:fillRect l="-5120" t="-9195" r="-5723" b="-35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7661B92-87E4-4A9F-9E12-CEB7D1FA1F4E}"/>
                  </a:ext>
                </a:extLst>
              </p:cNvPr>
              <p:cNvSpPr/>
              <p:nvPr/>
            </p:nvSpPr>
            <p:spPr>
              <a:xfrm>
                <a:off x="4432075" y="2397146"/>
                <a:ext cx="2069797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highlight>
                      <a:srgbClr val="FFFF00"/>
                    </a:highlight>
                    <a:cs typeface="Sakkal Majalla" panose="02000000000000000000" pitchFamily="2" charset="-78"/>
                  </a:rPr>
                  <a:t>ثالثًا:</a:t>
                </a:r>
                <a:r>
                  <a:rPr lang="ar-BH" sz="2800" dirty="0">
                    <a:cs typeface="Sakkal Majalla" panose="02000000000000000000" pitchFamily="2" charset="-78"/>
                  </a:rPr>
                  <a:t> نوجد 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7661B92-87E4-4A9F-9E12-CEB7D1FA1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75" y="2397146"/>
                <a:ext cx="2069797" cy="523220"/>
              </a:xfrm>
              <a:prstGeom prst="rect">
                <a:avLst/>
              </a:prstGeom>
              <a:blipFill>
                <a:blip r:embed="rId19"/>
                <a:stretch>
                  <a:fillRect l="-2047" t="-9091" r="-5556" b="-34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653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1" grpId="0"/>
      <p:bldP spid="81" grpId="1"/>
      <p:bldP spid="83" grpId="0"/>
      <p:bldP spid="71" grpId="0"/>
      <p:bldP spid="78" grpId="0"/>
      <p:bldP spid="78" grpId="1"/>
      <p:bldP spid="82" grpId="0"/>
      <p:bldP spid="84" grpId="0"/>
      <p:bldP spid="84" grpId="1"/>
      <p:bldP spid="102" grpId="0"/>
      <p:bldP spid="102" grpId="1"/>
      <p:bldP spid="103" grpId="0" animBg="1"/>
      <p:bldP spid="104" grpId="0"/>
      <p:bldP spid="105" grpId="0"/>
      <p:bldP spid="106" grpId="0"/>
      <p:bldP spid="106" grpId="1"/>
      <p:bldP spid="107" grpId="0"/>
      <p:bldP spid="108" grpId="0"/>
      <p:bldP spid="108" grpId="1"/>
      <p:bldP spid="110" grpId="0"/>
      <p:bldP spid="111" grpId="0" animBg="1"/>
      <p:bldP spid="112" grpId="0"/>
      <p:bldP spid="115" grpId="0"/>
      <p:bldP spid="116" grpId="0"/>
      <p:bldP spid="116" grpId="1"/>
      <p:bldP spid="117" grpId="0"/>
      <p:bldP spid="118" grpId="0"/>
      <p:bldP spid="118" grpId="1"/>
      <p:bldP spid="119" grpId="0"/>
      <p:bldP spid="119" grpId="1"/>
      <p:bldP spid="120" grpId="0" animBg="1"/>
      <p:bldP spid="121" grpId="0"/>
      <p:bldP spid="122" grpId="0"/>
      <p:bldP spid="123" grpId="0"/>
      <p:bldP spid="123" grpId="1"/>
      <p:bldP spid="124" grpId="0"/>
      <p:bldP spid="125" grpId="0"/>
      <p:bldP spid="125" grpId="1"/>
      <p:bldP spid="127" grpId="0"/>
      <p:bldP spid="128" grpId="0" animBg="1"/>
      <p:bldP spid="129" grpId="0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6060571-CBFE-4B10-A27F-93B8C50772E0}"/>
              </a:ext>
            </a:extLst>
          </p:cNvPr>
          <p:cNvGrpSpPr/>
          <p:nvPr/>
        </p:nvGrpSpPr>
        <p:grpSpPr>
          <a:xfrm>
            <a:off x="914565" y="185536"/>
            <a:ext cx="11013767" cy="5737317"/>
            <a:chOff x="914565" y="248907"/>
            <a:chExt cx="11013767" cy="57373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D3B341-3F12-4C78-A7F5-8467A1BC95F5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EFB9312-880A-446B-9F8D-E0BE6299C76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E1BFFC-896B-4C7E-922B-322DEB28C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DF589E-9E10-4BFE-9A00-26BE6E658499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744E9-806F-42C7-8C18-11CA06557516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A5F252-AA61-4804-B5AC-A76E7AF66004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Text Box 42">
                <a:extLst>
                  <a:ext uri="{FF2B5EF4-FFF2-40B4-BE49-F238E27FC236}">
                    <a16:creationId xmlns:a16="http://schemas.microsoft.com/office/drawing/2014/main" id="{6F534B87-78DF-49E4-9E22-7BCA3FEE6D15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1394240" y="306233"/>
            <a:ext cx="81236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كلٍ من الأشكال الآتية: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AE38A1-716A-4EEE-9AB8-C55747FDAE11}"/>
              </a:ext>
            </a:extLst>
          </p:cNvPr>
          <p:cNvCxnSpPr/>
          <p:nvPr/>
        </p:nvCxnSpPr>
        <p:spPr>
          <a:xfrm>
            <a:off x="6020554" y="2023476"/>
            <a:ext cx="0" cy="38993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473B77-D6EC-415A-9388-906104D38683}"/>
                  </a:ext>
                </a:extLst>
              </p:cNvPr>
              <p:cNvSpPr/>
              <p:nvPr/>
            </p:nvSpPr>
            <p:spPr>
              <a:xfrm>
                <a:off x="9946059" y="4538651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63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473B77-D6EC-415A-9388-906104D38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059" y="4538651"/>
                <a:ext cx="1874231" cy="646331"/>
              </a:xfrm>
              <a:prstGeom prst="rect">
                <a:avLst/>
              </a:prstGeom>
              <a:blipFill>
                <a:blip r:embed="rId2"/>
                <a:stretch>
                  <a:fillRect l="-9121" t="-10377" r="-9772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/>
              <p:nvPr/>
            </p:nvSpPr>
            <p:spPr>
              <a:xfrm>
                <a:off x="3431473" y="5184982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4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82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73" y="5184982"/>
                <a:ext cx="1874231" cy="646331"/>
              </a:xfrm>
              <a:prstGeom prst="rect">
                <a:avLst/>
              </a:prstGeom>
              <a:blipFill>
                <a:blip r:embed="rId3"/>
                <a:stretch>
                  <a:fillRect l="-9121" t="-10377" r="-9772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86F1775-C63D-4148-B673-D7E5AA28D173}"/>
              </a:ext>
            </a:extLst>
          </p:cNvPr>
          <p:cNvGrpSpPr/>
          <p:nvPr/>
        </p:nvGrpSpPr>
        <p:grpSpPr>
          <a:xfrm>
            <a:off x="7202807" y="1630372"/>
            <a:ext cx="3857613" cy="1874525"/>
            <a:chOff x="7492740" y="1232519"/>
            <a:chExt cx="3857613" cy="18745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479756-0186-43F7-BA1F-987CF026FC06}"/>
                </a:ext>
              </a:extLst>
            </p:cNvPr>
            <p:cNvSpPr/>
            <p:nvPr/>
          </p:nvSpPr>
          <p:spPr>
            <a:xfrm>
              <a:off x="8004351" y="2520638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74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06C9126-2FC9-44C9-8167-42DF580D8EBC}"/>
                </a:ext>
              </a:extLst>
            </p:cNvPr>
            <p:cNvSpPr/>
            <p:nvPr/>
          </p:nvSpPr>
          <p:spPr>
            <a:xfrm>
              <a:off x="10128091" y="1454913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79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AAF2E4-B3F6-4280-9552-9A9A7C5DF8A3}"/>
                </a:ext>
              </a:extLst>
            </p:cNvPr>
            <p:cNvSpPr/>
            <p:nvPr/>
          </p:nvSpPr>
          <p:spPr>
            <a:xfrm>
              <a:off x="8898364" y="1956178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63EBCF6-F37B-4958-9D81-549AC60FCEBD}"/>
                </a:ext>
              </a:extLst>
            </p:cNvPr>
            <p:cNvSpPr/>
            <p:nvPr/>
          </p:nvSpPr>
          <p:spPr>
            <a:xfrm>
              <a:off x="7492740" y="1232519"/>
              <a:ext cx="3857613" cy="1874525"/>
            </a:xfrm>
            <a:custGeom>
              <a:avLst/>
              <a:gdLst>
                <a:gd name="connsiteX0" fmla="*/ 1005840 w 5415280"/>
                <a:gd name="connsiteY0" fmla="*/ 2611120 h 2631440"/>
                <a:gd name="connsiteX1" fmla="*/ 4206240 w 5415280"/>
                <a:gd name="connsiteY1" fmla="*/ 172720 h 2631440"/>
                <a:gd name="connsiteX2" fmla="*/ 5415280 w 5415280"/>
                <a:gd name="connsiteY2" fmla="*/ 2631440 h 2631440"/>
                <a:gd name="connsiteX3" fmla="*/ 0 w 5415280"/>
                <a:gd name="connsiteY3" fmla="*/ 0 h 2631440"/>
                <a:gd name="connsiteX4" fmla="*/ 1005840 w 5415280"/>
                <a:gd name="connsiteY4" fmla="*/ 2611120 h 263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5280" h="2631440">
                  <a:moveTo>
                    <a:pt x="1005840" y="2611120"/>
                  </a:moveTo>
                  <a:lnTo>
                    <a:pt x="4206240" y="172720"/>
                  </a:lnTo>
                  <a:lnTo>
                    <a:pt x="5415280" y="2631440"/>
                  </a:lnTo>
                  <a:lnTo>
                    <a:pt x="0" y="0"/>
                  </a:lnTo>
                  <a:lnTo>
                    <a:pt x="1005840" y="261112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40B9FA-712D-447F-B939-8662188B9AEE}"/>
                </a:ext>
              </a:extLst>
            </p:cNvPr>
            <p:cNvSpPr/>
            <p:nvPr/>
          </p:nvSpPr>
          <p:spPr>
            <a:xfrm>
              <a:off x="9559018" y="1908171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E594EE-8577-4747-93FD-359EBCDE1F21}"/>
                </a:ext>
              </a:extLst>
            </p:cNvPr>
            <p:cNvSpPr/>
            <p:nvPr/>
          </p:nvSpPr>
          <p:spPr>
            <a:xfrm>
              <a:off x="10778966" y="2483172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2CCC02-7D80-4B86-B0C8-29B665F25414}"/>
                </a:ext>
              </a:extLst>
            </p:cNvPr>
            <p:cNvSpPr/>
            <p:nvPr/>
          </p:nvSpPr>
          <p:spPr>
            <a:xfrm>
              <a:off x="7573963" y="1364958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43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448A1C-035F-4590-ADF9-CA4593447EF5}"/>
                  </a:ext>
                </a:extLst>
              </p:cNvPr>
              <p:cNvSpPr/>
              <p:nvPr/>
            </p:nvSpPr>
            <p:spPr>
              <a:xfrm>
                <a:off x="9916127" y="5184982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63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448A1C-035F-4590-ADF9-CA4593447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127" y="5184982"/>
                <a:ext cx="1874231" cy="646331"/>
              </a:xfrm>
              <a:prstGeom prst="rect">
                <a:avLst/>
              </a:prstGeom>
              <a:blipFill>
                <a:blip r:embed="rId4"/>
                <a:stretch>
                  <a:fillRect l="-9121" t="-10377" r="-9772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A7C8B0-7A7E-46C1-9E60-9622325101C9}"/>
                  </a:ext>
                </a:extLst>
              </p:cNvPr>
              <p:cNvSpPr/>
              <p:nvPr/>
            </p:nvSpPr>
            <p:spPr>
              <a:xfrm>
                <a:off x="9895970" y="5831313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38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A7C8B0-7A7E-46C1-9E60-962232510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0" y="5831313"/>
                <a:ext cx="1874231" cy="646331"/>
              </a:xfrm>
              <a:prstGeom prst="rect">
                <a:avLst/>
              </a:prstGeom>
              <a:blipFill>
                <a:blip r:embed="rId5"/>
                <a:stretch>
                  <a:fillRect l="-8766" t="-10377" r="-9740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032227A-1F49-4840-89F2-2A94653DC231}"/>
              </a:ext>
            </a:extLst>
          </p:cNvPr>
          <p:cNvGrpSpPr/>
          <p:nvPr/>
        </p:nvGrpSpPr>
        <p:grpSpPr>
          <a:xfrm>
            <a:off x="1328889" y="1088094"/>
            <a:ext cx="4218868" cy="2777038"/>
            <a:chOff x="1328889" y="1088094"/>
            <a:chExt cx="4218868" cy="277703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C660820-B382-41D1-A203-9417915C05F8}"/>
                </a:ext>
              </a:extLst>
            </p:cNvPr>
            <p:cNvSpPr/>
            <p:nvPr/>
          </p:nvSpPr>
          <p:spPr>
            <a:xfrm>
              <a:off x="1433156" y="2801174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EE2C77-A492-4D04-AB9E-AB73DEBFF940}"/>
                </a:ext>
              </a:extLst>
            </p:cNvPr>
            <p:cNvSpPr/>
            <p:nvPr/>
          </p:nvSpPr>
          <p:spPr>
            <a:xfrm>
              <a:off x="3792500" y="1088094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83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638CE0-9A4F-447F-946B-21A8F7301F66}"/>
                </a:ext>
              </a:extLst>
            </p:cNvPr>
            <p:cNvSpPr/>
            <p:nvPr/>
          </p:nvSpPr>
          <p:spPr>
            <a:xfrm>
              <a:off x="2745111" y="3341912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2B5758-30F1-42E1-82A1-E5B67BDBACC8}"/>
                </a:ext>
              </a:extLst>
            </p:cNvPr>
            <p:cNvSpPr/>
            <p:nvPr/>
          </p:nvSpPr>
          <p:spPr>
            <a:xfrm rot="19287160">
              <a:off x="1328889" y="1493711"/>
              <a:ext cx="4218868" cy="1813017"/>
            </a:xfrm>
            <a:custGeom>
              <a:avLst/>
              <a:gdLst>
                <a:gd name="connsiteX0" fmla="*/ 1005840 w 5415280"/>
                <a:gd name="connsiteY0" fmla="*/ 2611120 h 2631440"/>
                <a:gd name="connsiteX1" fmla="*/ 4206240 w 5415280"/>
                <a:gd name="connsiteY1" fmla="*/ 172720 h 2631440"/>
                <a:gd name="connsiteX2" fmla="*/ 5415280 w 5415280"/>
                <a:gd name="connsiteY2" fmla="*/ 2631440 h 2631440"/>
                <a:gd name="connsiteX3" fmla="*/ 0 w 5415280"/>
                <a:gd name="connsiteY3" fmla="*/ 0 h 2631440"/>
                <a:gd name="connsiteX4" fmla="*/ 1005840 w 5415280"/>
                <a:gd name="connsiteY4" fmla="*/ 2611120 h 2631440"/>
                <a:gd name="connsiteX0" fmla="*/ 1058910 w 5415280"/>
                <a:gd name="connsiteY0" fmla="*/ 2604452 h 2631440"/>
                <a:gd name="connsiteX1" fmla="*/ 4206240 w 5415280"/>
                <a:gd name="connsiteY1" fmla="*/ 172720 h 2631440"/>
                <a:gd name="connsiteX2" fmla="*/ 5415280 w 5415280"/>
                <a:gd name="connsiteY2" fmla="*/ 2631440 h 2631440"/>
                <a:gd name="connsiteX3" fmla="*/ 0 w 5415280"/>
                <a:gd name="connsiteY3" fmla="*/ 0 h 2631440"/>
                <a:gd name="connsiteX4" fmla="*/ 1058910 w 5415280"/>
                <a:gd name="connsiteY4" fmla="*/ 2604452 h 2631440"/>
                <a:gd name="connsiteX0" fmla="*/ 1083254 w 5439624"/>
                <a:gd name="connsiteY0" fmla="*/ 2612590 h 2639578"/>
                <a:gd name="connsiteX1" fmla="*/ 4230584 w 5439624"/>
                <a:gd name="connsiteY1" fmla="*/ 180858 h 2639578"/>
                <a:gd name="connsiteX2" fmla="*/ 5439624 w 5439624"/>
                <a:gd name="connsiteY2" fmla="*/ 2639578 h 2639578"/>
                <a:gd name="connsiteX3" fmla="*/ 0 w 5439624"/>
                <a:gd name="connsiteY3" fmla="*/ 0 h 2639578"/>
                <a:gd name="connsiteX4" fmla="*/ 1083254 w 5439624"/>
                <a:gd name="connsiteY4" fmla="*/ 2612590 h 2639578"/>
                <a:gd name="connsiteX0" fmla="*/ 1102405 w 5439624"/>
                <a:gd name="connsiteY0" fmla="*/ 2602721 h 2639578"/>
                <a:gd name="connsiteX1" fmla="*/ 4230584 w 5439624"/>
                <a:gd name="connsiteY1" fmla="*/ 180858 h 2639578"/>
                <a:gd name="connsiteX2" fmla="*/ 5439624 w 5439624"/>
                <a:gd name="connsiteY2" fmla="*/ 2639578 h 2639578"/>
                <a:gd name="connsiteX3" fmla="*/ 0 w 5439624"/>
                <a:gd name="connsiteY3" fmla="*/ 0 h 2639578"/>
                <a:gd name="connsiteX4" fmla="*/ 1102405 w 5439624"/>
                <a:gd name="connsiteY4" fmla="*/ 2602721 h 2639578"/>
                <a:gd name="connsiteX0" fmla="*/ 1118614 w 5439624"/>
                <a:gd name="connsiteY0" fmla="*/ 2596952 h 2639578"/>
                <a:gd name="connsiteX1" fmla="*/ 4230584 w 5439624"/>
                <a:gd name="connsiteY1" fmla="*/ 180858 h 2639578"/>
                <a:gd name="connsiteX2" fmla="*/ 5439624 w 5439624"/>
                <a:gd name="connsiteY2" fmla="*/ 2639578 h 2639578"/>
                <a:gd name="connsiteX3" fmla="*/ 0 w 5439624"/>
                <a:gd name="connsiteY3" fmla="*/ 0 h 2639578"/>
                <a:gd name="connsiteX4" fmla="*/ 1118614 w 5439624"/>
                <a:gd name="connsiteY4" fmla="*/ 2596952 h 2639578"/>
                <a:gd name="connsiteX0" fmla="*/ 1145842 w 5466852"/>
                <a:gd name="connsiteY0" fmla="*/ 2567406 h 2610032"/>
                <a:gd name="connsiteX1" fmla="*/ 4257812 w 5466852"/>
                <a:gd name="connsiteY1" fmla="*/ 151312 h 2610032"/>
                <a:gd name="connsiteX2" fmla="*/ 5466852 w 5466852"/>
                <a:gd name="connsiteY2" fmla="*/ 2610032 h 2610032"/>
                <a:gd name="connsiteX3" fmla="*/ 1 w 5466852"/>
                <a:gd name="connsiteY3" fmla="*/ 0 h 2610032"/>
                <a:gd name="connsiteX4" fmla="*/ 1145842 w 5466852"/>
                <a:gd name="connsiteY4" fmla="*/ 2567406 h 2610032"/>
                <a:gd name="connsiteX0" fmla="*/ 1151724 w 5466851"/>
                <a:gd name="connsiteY0" fmla="*/ 2559204 h 2610032"/>
                <a:gd name="connsiteX1" fmla="*/ 4257811 w 5466851"/>
                <a:gd name="connsiteY1" fmla="*/ 151312 h 2610032"/>
                <a:gd name="connsiteX2" fmla="*/ 5466851 w 5466851"/>
                <a:gd name="connsiteY2" fmla="*/ 2610032 h 2610032"/>
                <a:gd name="connsiteX3" fmla="*/ 0 w 5466851"/>
                <a:gd name="connsiteY3" fmla="*/ 0 h 2610032"/>
                <a:gd name="connsiteX4" fmla="*/ 1151724 w 5466851"/>
                <a:gd name="connsiteY4" fmla="*/ 2559204 h 2610032"/>
                <a:gd name="connsiteX0" fmla="*/ 1161300 w 5466851"/>
                <a:gd name="connsiteY0" fmla="*/ 2554269 h 2610032"/>
                <a:gd name="connsiteX1" fmla="*/ 4257811 w 5466851"/>
                <a:gd name="connsiteY1" fmla="*/ 151312 h 2610032"/>
                <a:gd name="connsiteX2" fmla="*/ 5466851 w 5466851"/>
                <a:gd name="connsiteY2" fmla="*/ 2610032 h 2610032"/>
                <a:gd name="connsiteX3" fmla="*/ 0 w 5466851"/>
                <a:gd name="connsiteY3" fmla="*/ 0 h 2610032"/>
                <a:gd name="connsiteX4" fmla="*/ 1161300 w 5466851"/>
                <a:gd name="connsiteY4" fmla="*/ 2554269 h 261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6851" h="2610032">
                  <a:moveTo>
                    <a:pt x="1161300" y="2554269"/>
                  </a:moveTo>
                  <a:lnTo>
                    <a:pt x="4257811" y="151312"/>
                  </a:lnTo>
                  <a:lnTo>
                    <a:pt x="5466851" y="2610032"/>
                  </a:lnTo>
                  <a:lnTo>
                    <a:pt x="0" y="0"/>
                  </a:lnTo>
                  <a:lnTo>
                    <a:pt x="1161300" y="255426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ADA713-B3A7-4B33-B26D-CD56F4E640DE}"/>
                </a:ext>
              </a:extLst>
            </p:cNvPr>
            <p:cNvSpPr/>
            <p:nvPr/>
          </p:nvSpPr>
          <p:spPr>
            <a:xfrm>
              <a:off x="4968752" y="1500256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021FAE-081C-4600-B137-78B72403065C}"/>
                </a:ext>
              </a:extLst>
            </p:cNvPr>
            <p:cNvSpPr/>
            <p:nvPr/>
          </p:nvSpPr>
          <p:spPr>
            <a:xfrm>
              <a:off x="3496567" y="1894492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58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289489E-C457-4F47-B9F1-ECF81EBB7299}"/>
                  </a:ext>
                </a:extLst>
              </p:cNvPr>
              <p:cNvSpPr/>
              <p:nvPr/>
            </p:nvSpPr>
            <p:spPr>
              <a:xfrm>
                <a:off x="3431473" y="5769906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5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39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289489E-C457-4F47-B9F1-ECF81EBB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73" y="5769906"/>
                <a:ext cx="1874231" cy="646331"/>
              </a:xfrm>
              <a:prstGeom prst="rect">
                <a:avLst/>
              </a:prstGeom>
              <a:blipFill>
                <a:blip r:embed="rId6"/>
                <a:stretch>
                  <a:fillRect l="-9121" t="-10377" r="-9772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0278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41" grpId="0"/>
      <p:bldP spid="42" grpId="0"/>
      <p:bldP spid="75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015E56C-E11F-415A-858D-5DA175BCB94E}"/>
              </a:ext>
            </a:extLst>
          </p:cNvPr>
          <p:cNvSpPr/>
          <p:nvPr/>
        </p:nvSpPr>
        <p:spPr>
          <a:xfrm>
            <a:off x="0" y="244625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DA2716-1381-44FD-ADDB-E71CEE97E2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39" y="1945464"/>
            <a:ext cx="4477521" cy="8275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217645-7375-4D4A-9D03-76C9DDDFC758}"/>
              </a:ext>
            </a:extLst>
          </p:cNvPr>
          <p:cNvSpPr/>
          <p:nvPr/>
        </p:nvSpPr>
        <p:spPr>
          <a:xfrm>
            <a:off x="4991289" y="327984"/>
            <a:ext cx="126098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6F6F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تذكير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280F1-A664-4C6C-85C8-7CEF6B67504B}"/>
              </a:ext>
            </a:extLst>
          </p:cNvPr>
          <p:cNvSpPr/>
          <p:nvPr/>
        </p:nvSpPr>
        <p:spPr>
          <a:xfrm>
            <a:off x="7787065" y="2538834"/>
            <a:ext cx="43317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قياس الزاوية المستقيمة = </a:t>
            </a:r>
            <a:r>
              <a:rPr lang="ar-BH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180</a:t>
            </a:r>
            <a:r>
              <a:rPr lang="ar-BH" sz="3600" dirty="0">
                <a:solidFill>
                  <a:srgbClr val="FF0000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 °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ECCF40-C253-45E9-9D9E-3F1024A3C898}"/>
              </a:ext>
            </a:extLst>
          </p:cNvPr>
          <p:cNvGrpSpPr/>
          <p:nvPr/>
        </p:nvGrpSpPr>
        <p:grpSpPr>
          <a:xfrm>
            <a:off x="725130" y="1194374"/>
            <a:ext cx="2939801" cy="4171306"/>
            <a:chOff x="3336355" y="713154"/>
            <a:chExt cx="3322005" cy="4713618"/>
          </a:xfrm>
        </p:grpSpPr>
        <p:sp>
          <p:nvSpPr>
            <p:cNvPr id="15" name="Pentagon 14">
              <a:extLst>
                <a:ext uri="{FF2B5EF4-FFF2-40B4-BE49-F238E27FC236}">
                  <a16:creationId xmlns:a16="http://schemas.microsoft.com/office/drawing/2014/main" id="{95D05EE6-734D-4F22-815B-EF6D6CD896A9}"/>
                </a:ext>
              </a:extLst>
            </p:cNvPr>
            <p:cNvSpPr/>
            <p:nvPr/>
          </p:nvSpPr>
          <p:spPr>
            <a:xfrm>
              <a:off x="3403600" y="713154"/>
              <a:ext cx="3149599" cy="4403738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AEBCFD9B-E7A0-4E0C-88AF-28AB9BC8BED0}"/>
                </a:ext>
              </a:extLst>
            </p:cNvPr>
            <p:cNvSpPr/>
            <p:nvPr/>
          </p:nvSpPr>
          <p:spPr>
            <a:xfrm>
              <a:off x="3627119" y="4786692"/>
              <a:ext cx="640080" cy="640080"/>
            </a:xfrm>
            <a:prstGeom prst="arc">
              <a:avLst/>
            </a:prstGeom>
            <a:ln w="28575">
              <a:solidFill>
                <a:srgbClr val="EE17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D6B2C58-4C05-4569-91F4-D26E384F5B68}"/>
                </a:ext>
              </a:extLst>
            </p:cNvPr>
            <p:cNvSpPr/>
            <p:nvPr/>
          </p:nvSpPr>
          <p:spPr>
            <a:xfrm flipH="1">
              <a:off x="5699759" y="4786692"/>
              <a:ext cx="640080" cy="640080"/>
            </a:xfrm>
            <a:prstGeom prst="arc">
              <a:avLst/>
            </a:prstGeom>
            <a:ln w="28575">
              <a:solidFill>
                <a:srgbClr val="EE17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9872385-076B-46C3-8E65-77A475865D08}"/>
                </a:ext>
              </a:extLst>
            </p:cNvPr>
            <p:cNvSpPr/>
            <p:nvPr/>
          </p:nvSpPr>
          <p:spPr>
            <a:xfrm>
              <a:off x="3336355" y="2232407"/>
              <a:ext cx="457200" cy="457200"/>
            </a:xfrm>
            <a:prstGeom prst="arc">
              <a:avLst>
                <a:gd name="adj1" fmla="val 16200000"/>
                <a:gd name="adj2" fmla="val 6851135"/>
              </a:avLst>
            </a:prstGeom>
            <a:ln w="19050">
              <a:solidFill>
                <a:srgbClr val="007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A6A14ED-AB49-4159-BA0F-0C8CE5139C36}"/>
                </a:ext>
              </a:extLst>
            </p:cNvPr>
            <p:cNvSpPr/>
            <p:nvPr/>
          </p:nvSpPr>
          <p:spPr>
            <a:xfrm flipH="1">
              <a:off x="6201160" y="2232407"/>
              <a:ext cx="457200" cy="457200"/>
            </a:xfrm>
            <a:prstGeom prst="arc">
              <a:avLst>
                <a:gd name="adj1" fmla="val 16799272"/>
                <a:gd name="adj2" fmla="val 6242175"/>
              </a:avLst>
            </a:prstGeom>
            <a:ln w="19050">
              <a:solidFill>
                <a:srgbClr val="007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FFEF7D2-43A9-4005-8024-A7F92AF68231}"/>
                </a:ext>
              </a:extLst>
            </p:cNvPr>
            <p:cNvSpPr/>
            <p:nvPr/>
          </p:nvSpPr>
          <p:spPr>
            <a:xfrm flipH="1">
              <a:off x="6270035" y="2270118"/>
              <a:ext cx="365760" cy="365760"/>
            </a:xfrm>
            <a:prstGeom prst="arc">
              <a:avLst>
                <a:gd name="adj1" fmla="val 16799272"/>
                <a:gd name="adj2" fmla="val 6242175"/>
              </a:avLst>
            </a:prstGeom>
            <a:ln w="19050">
              <a:solidFill>
                <a:srgbClr val="007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C568472-45CD-4ED1-AFDF-6041526DAA02}"/>
                </a:ext>
              </a:extLst>
            </p:cNvPr>
            <p:cNvSpPr/>
            <p:nvPr/>
          </p:nvSpPr>
          <p:spPr>
            <a:xfrm>
              <a:off x="3360026" y="2271530"/>
              <a:ext cx="365760" cy="365760"/>
            </a:xfrm>
            <a:prstGeom prst="arc">
              <a:avLst>
                <a:gd name="adj1" fmla="val 16200000"/>
                <a:gd name="adj2" fmla="val 6851135"/>
              </a:avLst>
            </a:prstGeom>
            <a:ln w="19050">
              <a:solidFill>
                <a:srgbClr val="007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13146-C031-4F89-B782-F83247090AAD}"/>
              </a:ext>
            </a:extLst>
          </p:cNvPr>
          <p:cNvSpPr/>
          <p:nvPr/>
        </p:nvSpPr>
        <p:spPr>
          <a:xfrm>
            <a:off x="558800" y="5166687"/>
            <a:ext cx="38912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الرمز نفسه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الزوايا يدّل على أن هذه الزوايا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F6D32C-C55D-4458-ADEE-5DF710FCDF51}"/>
              </a:ext>
            </a:extLst>
          </p:cNvPr>
          <p:cNvSpPr/>
          <p:nvPr/>
        </p:nvSpPr>
        <p:spPr>
          <a:xfrm>
            <a:off x="4468432" y="3672015"/>
            <a:ext cx="278384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الزاويتان متطابقاتان لأن لهما نفس الرمز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333B02-A3D8-49D9-BFFA-EAB7FCED5B62}"/>
              </a:ext>
            </a:extLst>
          </p:cNvPr>
          <p:cNvSpPr/>
          <p:nvPr/>
        </p:nvSpPr>
        <p:spPr>
          <a:xfrm>
            <a:off x="1198880" y="2783840"/>
            <a:ext cx="3200400" cy="1229360"/>
          </a:xfrm>
          <a:custGeom>
            <a:avLst/>
            <a:gdLst>
              <a:gd name="connsiteX0" fmla="*/ 0 w 3200400"/>
              <a:gd name="connsiteY0" fmla="*/ 0 h 1229360"/>
              <a:gd name="connsiteX1" fmla="*/ 3200400 w 3200400"/>
              <a:gd name="connsiteY1" fmla="*/ 1229360 h 1229360"/>
              <a:gd name="connsiteX2" fmla="*/ 2214880 w 3200400"/>
              <a:gd name="connsiteY2" fmla="*/ 22352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1229360">
                <a:moveTo>
                  <a:pt x="0" y="0"/>
                </a:moveTo>
                <a:lnTo>
                  <a:pt x="3200400" y="1229360"/>
                </a:lnTo>
                <a:lnTo>
                  <a:pt x="2214880" y="223520"/>
                </a:lnTo>
              </a:path>
            </a:pathLst>
          </a:custGeom>
          <a:noFill/>
          <a:ln>
            <a:solidFill>
              <a:srgbClr val="0071BB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27FBE6-4B90-47E1-9BC3-9CC72FA0DEA5}"/>
              </a:ext>
            </a:extLst>
          </p:cNvPr>
          <p:cNvSpPr/>
          <p:nvPr/>
        </p:nvSpPr>
        <p:spPr>
          <a:xfrm>
            <a:off x="1564640" y="4277360"/>
            <a:ext cx="2804160" cy="640080"/>
          </a:xfrm>
          <a:custGeom>
            <a:avLst/>
            <a:gdLst>
              <a:gd name="connsiteX0" fmla="*/ 0 w 2804160"/>
              <a:gd name="connsiteY0" fmla="*/ 518160 h 640080"/>
              <a:gd name="connsiteX1" fmla="*/ 2804160 w 2804160"/>
              <a:gd name="connsiteY1" fmla="*/ 0 h 640080"/>
              <a:gd name="connsiteX2" fmla="*/ 1391920 w 2804160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640080">
                <a:moveTo>
                  <a:pt x="0" y="518160"/>
                </a:moveTo>
                <a:lnTo>
                  <a:pt x="2804160" y="0"/>
                </a:lnTo>
                <a:lnTo>
                  <a:pt x="1391920" y="640080"/>
                </a:ln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E39397-4401-404E-85D4-14D0F5B315E4}"/>
              </a:ext>
            </a:extLst>
          </p:cNvPr>
          <p:cNvCxnSpPr/>
          <p:nvPr/>
        </p:nvCxnSpPr>
        <p:spPr>
          <a:xfrm flipV="1">
            <a:off x="9807679" y="1264150"/>
            <a:ext cx="545690" cy="1007099"/>
          </a:xfrm>
          <a:prstGeom prst="straightConnector1">
            <a:avLst/>
          </a:prstGeom>
          <a:ln w="38100">
            <a:solidFill>
              <a:srgbClr val="EE17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C5A54-4318-4E18-A9C7-D61462676093}"/>
              </a:ext>
            </a:extLst>
          </p:cNvPr>
          <p:cNvSpPr/>
          <p:nvPr/>
        </p:nvSpPr>
        <p:spPr>
          <a:xfrm>
            <a:off x="9967675" y="1852326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solidFill>
                <a:srgbClr val="00A54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34BE99-DE1E-4FBA-B808-B2E487C107B8}"/>
              </a:ext>
            </a:extLst>
          </p:cNvPr>
          <p:cNvSpPr/>
          <p:nvPr/>
        </p:nvSpPr>
        <p:spPr>
          <a:xfrm>
            <a:off x="9365606" y="1794715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>
                <a:solidFill>
                  <a:srgbClr val="4C4CF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dirty="0">
              <a:solidFill>
                <a:srgbClr val="4C4CF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E0139F7-AD7B-4C6C-892F-2F8794BFF1C7}"/>
                  </a:ext>
                </a:extLst>
              </p:cNvPr>
              <p:cNvSpPr/>
              <p:nvPr/>
            </p:nvSpPr>
            <p:spPr>
              <a:xfrm>
                <a:off x="8523369" y="3271929"/>
                <a:ext cx="3318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00A54F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00A54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00A54F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</a:t>
                </a:r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600" dirty="0">
                    <a:solidFill>
                      <a:srgbClr val="4B4BFD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4B4BF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4B4BFD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 </a:t>
                </a:r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180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E0139F7-AD7B-4C6C-892F-2F8794BFF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69" y="3271929"/>
                <a:ext cx="3318537" cy="646331"/>
              </a:xfrm>
              <a:prstGeom prst="rect">
                <a:avLst/>
              </a:prstGeom>
              <a:blipFill>
                <a:blip r:embed="rId3"/>
                <a:stretch>
                  <a:fillRect l="-4587" t="-10377" r="-5505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598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 animBg="1"/>
      <p:bldP spid="27" grpId="0" animBg="1"/>
      <p:bldP spid="28" grpId="0" animBg="1"/>
      <p:bldP spid="24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2914365" y="243243"/>
            <a:ext cx="6748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المجاور: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8C620E-780D-4895-AAAE-F8FCCEC81FE8}"/>
              </a:ext>
            </a:extLst>
          </p:cNvPr>
          <p:cNvGrpSpPr/>
          <p:nvPr/>
        </p:nvGrpSpPr>
        <p:grpSpPr>
          <a:xfrm>
            <a:off x="204456" y="69310"/>
            <a:ext cx="3016402" cy="3523594"/>
            <a:chOff x="1039534" y="-97106"/>
            <a:chExt cx="3016402" cy="352359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4651D88-A208-4010-A919-716EDEE1EB23}"/>
                </a:ext>
              </a:extLst>
            </p:cNvPr>
            <p:cNvSpPr/>
            <p:nvPr/>
          </p:nvSpPr>
          <p:spPr>
            <a:xfrm>
              <a:off x="2846875" y="-97106"/>
              <a:ext cx="5116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</a:t>
              </a:r>
              <a:endParaRPr lang="en-US" sz="280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388977-9D69-4618-BE1D-339688BB5115}"/>
                </a:ext>
              </a:extLst>
            </p:cNvPr>
            <p:cNvGrpSpPr/>
            <p:nvPr/>
          </p:nvGrpSpPr>
          <p:grpSpPr>
            <a:xfrm>
              <a:off x="1295741" y="397010"/>
              <a:ext cx="2494146" cy="2617188"/>
              <a:chOff x="-12464" y="1487169"/>
              <a:chExt cx="2494146" cy="2617188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79A3089-BDC1-4BD2-8180-CC274C9AB411}"/>
                  </a:ext>
                </a:extLst>
              </p:cNvPr>
              <p:cNvSpPr/>
              <p:nvPr/>
            </p:nvSpPr>
            <p:spPr>
              <a:xfrm>
                <a:off x="-12464" y="1487169"/>
                <a:ext cx="2494146" cy="2617188"/>
              </a:xfrm>
              <a:custGeom>
                <a:avLst/>
                <a:gdLst>
                  <a:gd name="connsiteX0" fmla="*/ 479834 w 1303700"/>
                  <a:gd name="connsiteY0" fmla="*/ 1249378 h 1249378"/>
                  <a:gd name="connsiteX1" fmla="*/ 1303700 w 1303700"/>
                  <a:gd name="connsiteY1" fmla="*/ 651849 h 1249378"/>
                  <a:gd name="connsiteX2" fmla="*/ 0 w 1303700"/>
                  <a:gd name="connsiteY2" fmla="*/ 0 h 1249378"/>
                  <a:gd name="connsiteX3" fmla="*/ 479834 w 1303700"/>
                  <a:gd name="connsiteY3" fmla="*/ 1249378 h 1249378"/>
                  <a:gd name="connsiteX0" fmla="*/ 0 w 2273392"/>
                  <a:gd name="connsiteY0" fmla="*/ 1166548 h 1166548"/>
                  <a:gd name="connsiteX1" fmla="*/ 2273392 w 2273392"/>
                  <a:gd name="connsiteY1" fmla="*/ 651849 h 1166548"/>
                  <a:gd name="connsiteX2" fmla="*/ 969692 w 2273392"/>
                  <a:gd name="connsiteY2" fmla="*/ 0 h 1166548"/>
                  <a:gd name="connsiteX3" fmla="*/ 0 w 2273392"/>
                  <a:gd name="connsiteY3" fmla="*/ 1166548 h 1166548"/>
                  <a:gd name="connsiteX0" fmla="*/ 0 w 2273392"/>
                  <a:gd name="connsiteY0" fmla="*/ 1716524 h 1716524"/>
                  <a:gd name="connsiteX1" fmla="*/ 2273392 w 2273392"/>
                  <a:gd name="connsiteY1" fmla="*/ 1201825 h 1716524"/>
                  <a:gd name="connsiteX2" fmla="*/ 1728814 w 2273392"/>
                  <a:gd name="connsiteY2" fmla="*/ 0 h 1716524"/>
                  <a:gd name="connsiteX3" fmla="*/ 0 w 2273392"/>
                  <a:gd name="connsiteY3" fmla="*/ 1716524 h 1716524"/>
                  <a:gd name="connsiteX0" fmla="*/ 0 w 1901577"/>
                  <a:gd name="connsiteY0" fmla="*/ 1995385 h 1995385"/>
                  <a:gd name="connsiteX1" fmla="*/ 1901577 w 1901577"/>
                  <a:gd name="connsiteY1" fmla="*/ 1201825 h 1995385"/>
                  <a:gd name="connsiteX2" fmla="*/ 1356999 w 1901577"/>
                  <a:gd name="connsiteY2" fmla="*/ 0 h 1995385"/>
                  <a:gd name="connsiteX3" fmla="*/ 0 w 1901577"/>
                  <a:gd name="connsiteY3" fmla="*/ 1995385 h 199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1577" h="1995385">
                    <a:moveTo>
                      <a:pt x="0" y="1995385"/>
                    </a:moveTo>
                    <a:lnTo>
                      <a:pt x="1901577" y="1201825"/>
                    </a:lnTo>
                    <a:lnTo>
                      <a:pt x="1356999" y="0"/>
                    </a:lnTo>
                    <a:lnTo>
                      <a:pt x="0" y="199538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B479756-0186-43F7-BA1F-987CF026FC06}"/>
                  </a:ext>
                </a:extLst>
              </p:cNvPr>
              <p:cNvSpPr/>
              <p:nvPr/>
            </p:nvSpPr>
            <p:spPr>
              <a:xfrm>
                <a:off x="816465" y="2604849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58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280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06C9126-2FC9-44C9-8167-42DF580D8EBC}"/>
                  </a:ext>
                </a:extLst>
              </p:cNvPr>
              <p:cNvSpPr/>
              <p:nvPr/>
            </p:nvSpPr>
            <p:spPr>
              <a:xfrm>
                <a:off x="1828268" y="2663964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65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28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FAAF2E4-B3F6-4280-9552-9A9A7C5DF8A3}"/>
                  </a:ext>
                </a:extLst>
              </p:cNvPr>
              <p:cNvSpPr/>
              <p:nvPr/>
            </p:nvSpPr>
            <p:spPr>
              <a:xfrm>
                <a:off x="591819" y="2974756"/>
                <a:ext cx="3369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4AB6A2F-F52D-4510-A4D9-2A13064696AD}"/>
                  </a:ext>
                </a:extLst>
              </p:cNvPr>
              <p:cNvSpPr/>
              <p:nvPr/>
            </p:nvSpPr>
            <p:spPr>
              <a:xfrm>
                <a:off x="1721665" y="2949039"/>
                <a:ext cx="3369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085590-6D45-47F1-8619-71947760BA81}"/>
                  </a:ext>
                </a:extLst>
              </p:cNvPr>
              <p:cNvSpPr/>
              <p:nvPr/>
            </p:nvSpPr>
            <p:spPr>
              <a:xfrm>
                <a:off x="164507" y="3575397"/>
                <a:ext cx="3369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294DA4-87E4-499C-B756-E8B5C93D6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3501" y="1946010"/>
              <a:ext cx="1759432" cy="20384"/>
            </a:xfrm>
            <a:prstGeom prst="line">
              <a:avLst/>
            </a:prstGeom>
            <a:ln w="19050">
              <a:solidFill>
                <a:srgbClr val="007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A4B052-ECC3-4388-A80B-AFE39304909B}"/>
                </a:ext>
              </a:extLst>
            </p:cNvPr>
            <p:cNvSpPr/>
            <p:nvPr/>
          </p:nvSpPr>
          <p:spPr>
            <a:xfrm>
              <a:off x="3749442" y="1691354"/>
              <a:ext cx="3064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ز</a:t>
              </a:r>
              <a:endParaRPr lang="en-US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5574DF9-D624-4CD6-8C8B-84799278C619}"/>
                </a:ext>
              </a:extLst>
            </p:cNvPr>
            <p:cNvSpPr/>
            <p:nvPr/>
          </p:nvSpPr>
          <p:spPr>
            <a:xfrm>
              <a:off x="1039534" y="2903268"/>
              <a:ext cx="3145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</a:t>
              </a:r>
              <a:endParaRPr lang="en-US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9BA8CAD-0CD8-44CB-AFA0-188CA75D5729}"/>
                </a:ext>
              </a:extLst>
            </p:cNvPr>
            <p:cNvSpPr/>
            <p:nvPr/>
          </p:nvSpPr>
          <p:spPr>
            <a:xfrm>
              <a:off x="1618348" y="1613358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endParaRPr lang="en-US" sz="2800" dirty="0"/>
            </a:p>
          </p:txBody>
        </p:sp>
      </p:grpSp>
      <p:sp>
        <p:nvSpPr>
          <p:cNvPr id="67" name="Arc 66">
            <a:extLst>
              <a:ext uri="{FF2B5EF4-FFF2-40B4-BE49-F238E27FC236}">
                <a16:creationId xmlns:a16="http://schemas.microsoft.com/office/drawing/2014/main" id="{00CAA751-382A-4A5F-97EE-50CC9EBA73E6}"/>
              </a:ext>
            </a:extLst>
          </p:cNvPr>
          <p:cNvSpPr/>
          <p:nvPr/>
        </p:nvSpPr>
        <p:spPr>
          <a:xfrm rot="20010657" flipH="1">
            <a:off x="2573328" y="2098559"/>
            <a:ext cx="182880" cy="182880"/>
          </a:xfrm>
          <a:prstGeom prst="arc">
            <a:avLst>
              <a:gd name="adj1" fmla="val 17609909"/>
              <a:gd name="adj2" fmla="val 23772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3C01BF22-54D4-43F0-BAC2-F6CB13D0D8CF}"/>
              </a:ext>
            </a:extLst>
          </p:cNvPr>
          <p:cNvSpPr/>
          <p:nvPr/>
        </p:nvSpPr>
        <p:spPr>
          <a:xfrm rot="21038178">
            <a:off x="502358" y="2951456"/>
            <a:ext cx="182880" cy="182880"/>
          </a:xfrm>
          <a:prstGeom prst="arc">
            <a:avLst>
              <a:gd name="adj1" fmla="val 17609909"/>
              <a:gd name="adj2" fmla="val 23772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1C6B8B4-AFFB-4BE0-A9AE-98A0A38294BB}"/>
                  </a:ext>
                </a:extLst>
              </p:cNvPr>
              <p:cNvSpPr/>
              <p:nvPr/>
            </p:nvSpPr>
            <p:spPr>
              <a:xfrm>
                <a:off x="8293494" y="1085226"/>
                <a:ext cx="3004349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 smtClean="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ص س و    زاوية مستقيمة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1C6B8B4-AFFB-4BE0-A9AE-98A0A3829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494" y="1085226"/>
                <a:ext cx="3004349" cy="575799"/>
              </a:xfrm>
              <a:prstGeom prst="rect">
                <a:avLst/>
              </a:prstGeom>
              <a:blipFill>
                <a:blip r:embed="rId2"/>
                <a:stretch>
                  <a:fillRect l="-2637" r="-4462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0DD5D3-00F8-48B8-BCEF-1D096E8A2FA4}"/>
                  </a:ext>
                </a:extLst>
              </p:cNvPr>
              <p:cNvSpPr/>
              <p:nvPr/>
            </p:nvSpPr>
            <p:spPr>
              <a:xfrm>
                <a:off x="7942197" y="1601655"/>
                <a:ext cx="37657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ص س ز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0DD5D3-00F8-48B8-BCEF-1D096E8A2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197" y="1601655"/>
                <a:ext cx="3765775" cy="584775"/>
              </a:xfrm>
              <a:prstGeom prst="rect">
                <a:avLst/>
              </a:prstGeom>
              <a:blipFill>
                <a:blip r:embed="rId3"/>
                <a:stretch>
                  <a:fillRect l="-3398" t="-10417" r="-3883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5672B90-43B5-449A-9D9C-88ADC69994C0}"/>
                  </a:ext>
                </a:extLst>
              </p:cNvPr>
              <p:cNvSpPr/>
              <p:nvPr/>
            </p:nvSpPr>
            <p:spPr>
              <a:xfrm>
                <a:off x="7677921" y="1997434"/>
                <a:ext cx="37994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</a:t>
                </a:r>
                <a:r>
                  <a:rPr lang="ar-BH" sz="2800" dirty="0">
                    <a:solidFill>
                      <a:srgbClr val="0071BB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0071B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ص س ز =  </a:t>
                </a:r>
                <a:r>
                  <a:rPr lang="ar-BH" sz="28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58</a:t>
                </a:r>
                <a:r>
                  <a:rPr lang="ar-BH" sz="2800" dirty="0">
                    <a:solidFill>
                      <a:srgbClr val="0071BB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2800" dirty="0">
                    <a:solidFill>
                      <a:srgbClr val="0071BB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5672B90-43B5-449A-9D9C-88ADC6999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21" y="1997434"/>
                <a:ext cx="3799438" cy="523220"/>
              </a:xfrm>
              <a:prstGeom prst="rect">
                <a:avLst/>
              </a:prstGeom>
              <a:blipFill>
                <a:blip r:embed="rId4"/>
                <a:stretch>
                  <a:fillRect l="-2408" t="-10588" r="-3210" b="-3764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95D02C2-DFD6-44DD-8E0D-1DCFC3EBE765}"/>
                  </a:ext>
                </a:extLst>
              </p:cNvPr>
              <p:cNvSpPr/>
              <p:nvPr/>
            </p:nvSpPr>
            <p:spPr>
              <a:xfrm>
                <a:off x="8940868" y="2353022"/>
                <a:ext cx="27671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 =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95D02C2-DFD6-44DD-8E0D-1DCFC3EBE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68" y="2353022"/>
                <a:ext cx="2767104" cy="584775"/>
              </a:xfrm>
              <a:prstGeom prst="rect">
                <a:avLst/>
              </a:prstGeom>
              <a:blipFill>
                <a:blip r:embed="rId5"/>
                <a:stretch>
                  <a:fillRect l="-4626" t="-10417" r="-5507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87A77D-E49C-4D4F-9BDE-A2E8831B52DB}"/>
                  </a:ext>
                </a:extLst>
              </p:cNvPr>
              <p:cNvSpPr/>
              <p:nvPr/>
            </p:nvSpPr>
            <p:spPr>
              <a:xfrm>
                <a:off x="9774689" y="1180444"/>
                <a:ext cx="1943160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highlight>
                      <a:srgbClr val="FFFF00"/>
                    </a:highlight>
                    <a:cs typeface="Sakkal Majalla" panose="02000000000000000000" pitchFamily="2" charset="-78"/>
                  </a:rPr>
                  <a:t>أولًا:</a:t>
                </a:r>
                <a:r>
                  <a:rPr lang="ar-BH" sz="2800" dirty="0">
                    <a:cs typeface="Sakkal Majalla" panose="02000000000000000000" pitchFamily="2" charset="-78"/>
                  </a:rPr>
                  <a:t> نوجد 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87A77D-E49C-4D4F-9BDE-A2E8831B5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89" y="1180444"/>
                <a:ext cx="1943160" cy="523220"/>
              </a:xfrm>
              <a:prstGeom prst="rect">
                <a:avLst/>
              </a:prstGeom>
              <a:blipFill>
                <a:blip r:embed="rId6"/>
                <a:stretch>
                  <a:fillRect l="-4984" t="-9195" r="-6231" b="-35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029B6825-ACE1-4E8B-9D62-7CBE9B572CC7}"/>
              </a:ext>
            </a:extLst>
          </p:cNvPr>
          <p:cNvSpPr/>
          <p:nvPr/>
        </p:nvSpPr>
        <p:spPr>
          <a:xfrm>
            <a:off x="8893017" y="2739100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58°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25D12C0-AE2B-423C-9EE9-985F8962427F}"/>
                  </a:ext>
                </a:extLst>
              </p:cNvPr>
              <p:cNvSpPr/>
              <p:nvPr/>
            </p:nvSpPr>
            <p:spPr>
              <a:xfrm>
                <a:off x="7309270" y="3037774"/>
                <a:ext cx="44085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58 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58°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 =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58°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25D12C0-AE2B-423C-9EE9-985F89624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70" y="3037774"/>
                <a:ext cx="4408579" cy="584775"/>
              </a:xfrm>
              <a:prstGeom prst="rect">
                <a:avLst/>
              </a:prstGeom>
              <a:blipFill>
                <a:blip r:embed="rId7"/>
                <a:stretch>
                  <a:fillRect l="-2628" t="-10417" r="-3596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C94191A1-7D3A-4876-8A8A-5E25B7583901}"/>
              </a:ext>
            </a:extLst>
          </p:cNvPr>
          <p:cNvSpPr/>
          <p:nvPr/>
        </p:nvSpPr>
        <p:spPr>
          <a:xfrm>
            <a:off x="9427055" y="3416312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53F8089-CC31-474F-9964-8447E0C43B8E}"/>
              </a:ext>
            </a:extLst>
          </p:cNvPr>
          <p:cNvCxnSpPr>
            <a:cxnSpLocks/>
          </p:cNvCxnSpPr>
          <p:nvPr/>
        </p:nvCxnSpPr>
        <p:spPr>
          <a:xfrm flipH="1">
            <a:off x="9181687" y="3174874"/>
            <a:ext cx="1103205" cy="283248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5EB06E0-5D7B-43F6-BB20-51C9141F7C6F}"/>
                  </a:ext>
                </a:extLst>
              </p:cNvPr>
              <p:cNvSpPr/>
              <p:nvPr/>
            </p:nvSpPr>
            <p:spPr>
              <a:xfrm>
                <a:off x="8844768" y="3571876"/>
                <a:ext cx="11464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5EB06E0-5D7B-43F6-BB20-51C9141F7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68" y="3571876"/>
                <a:ext cx="1146468" cy="584775"/>
              </a:xfrm>
              <a:prstGeom prst="rect">
                <a:avLst/>
              </a:prstGeom>
              <a:blipFill>
                <a:blip r:embed="rId8"/>
                <a:stretch>
                  <a:fillRect l="-13298" t="-10417" r="-1329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0FCD880-8239-4EDE-AEB0-107D50DD189D}"/>
              </a:ext>
            </a:extLst>
          </p:cNvPr>
          <p:cNvSpPr/>
          <p:nvPr/>
        </p:nvSpPr>
        <p:spPr>
          <a:xfrm>
            <a:off x="7423838" y="3084588"/>
            <a:ext cx="146496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FF8DB4-8855-4B79-93DF-9D2AAA0C28C7}"/>
              </a:ext>
            </a:extLst>
          </p:cNvPr>
          <p:cNvSpPr/>
          <p:nvPr/>
        </p:nvSpPr>
        <p:spPr>
          <a:xfrm>
            <a:off x="8085192" y="3570237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122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1D00305-AC2A-45F7-861D-49FC3D29ECB5}"/>
              </a:ext>
            </a:extLst>
          </p:cNvPr>
          <p:cNvCxnSpPr>
            <a:cxnSpLocks/>
          </p:cNvCxnSpPr>
          <p:nvPr/>
        </p:nvCxnSpPr>
        <p:spPr>
          <a:xfrm>
            <a:off x="7377721" y="1299947"/>
            <a:ext cx="0" cy="4759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BC9C5C6-6304-4FAA-BC68-B6765D7422AD}"/>
                  </a:ext>
                </a:extLst>
              </p:cNvPr>
              <p:cNvSpPr/>
              <p:nvPr/>
            </p:nvSpPr>
            <p:spPr>
              <a:xfrm>
                <a:off x="4237290" y="1816026"/>
                <a:ext cx="3066865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highlight>
                      <a:srgbClr val="FFFF00"/>
                    </a:highlight>
                    <a:cs typeface="Sakkal Majalla" panose="02000000000000000000" pitchFamily="2" charset="-78"/>
                  </a:rPr>
                  <a:t>ثانيًا:</a:t>
                </a:r>
                <a:r>
                  <a:rPr lang="ar-BH" sz="2800" dirty="0">
                    <a:cs typeface="Sakkal Majalla" panose="02000000000000000000" pitchFamily="2" charset="-78"/>
                  </a:rPr>
                  <a:t> نوجد 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 </a:t>
                </a:r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و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 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BC9C5C6-6304-4FAA-BC68-B6765D742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90" y="1816026"/>
                <a:ext cx="3066865" cy="523220"/>
              </a:xfrm>
              <a:prstGeom prst="rect">
                <a:avLst/>
              </a:prstGeom>
              <a:blipFill>
                <a:blip r:embed="rId9"/>
                <a:stretch>
                  <a:fillRect l="-2970" t="-9091" r="-3960" b="-34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BBA47030-B516-49FD-AB98-8461693D9745}"/>
              </a:ext>
            </a:extLst>
          </p:cNvPr>
          <p:cNvSpPr/>
          <p:nvPr/>
        </p:nvSpPr>
        <p:spPr>
          <a:xfrm>
            <a:off x="34174" y="3665832"/>
            <a:ext cx="278384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الزاويتان متطابقاتان لأن لهما نفس الرمز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A5B3F1-C2DA-466A-8FFB-B62AFECD368E}"/>
              </a:ext>
            </a:extLst>
          </p:cNvPr>
          <p:cNvSpPr/>
          <p:nvPr/>
        </p:nvSpPr>
        <p:spPr>
          <a:xfrm>
            <a:off x="633743" y="2245259"/>
            <a:ext cx="1910281" cy="1385181"/>
          </a:xfrm>
          <a:custGeom>
            <a:avLst/>
            <a:gdLst>
              <a:gd name="connsiteX0" fmla="*/ 0 w 1910281"/>
              <a:gd name="connsiteY0" fmla="*/ 787652 h 1385181"/>
              <a:gd name="connsiteX1" fmla="*/ 144855 w 1910281"/>
              <a:gd name="connsiteY1" fmla="*/ 1385181 h 1385181"/>
              <a:gd name="connsiteX2" fmla="*/ 1910281 w 1910281"/>
              <a:gd name="connsiteY2" fmla="*/ 0 h 138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281" h="1385181">
                <a:moveTo>
                  <a:pt x="0" y="787652"/>
                </a:moveTo>
                <a:lnTo>
                  <a:pt x="144855" y="1385181"/>
                </a:lnTo>
                <a:lnTo>
                  <a:pt x="1910281" y="0"/>
                </a:ln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EBCF6F-FA1A-4632-A1A6-6641A4497D7E}"/>
                  </a:ext>
                </a:extLst>
              </p:cNvPr>
              <p:cNvSpPr/>
              <p:nvPr/>
            </p:nvSpPr>
            <p:spPr>
              <a:xfrm>
                <a:off x="3385205" y="2701998"/>
                <a:ext cx="39469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1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EBCF6F-FA1A-4632-A1A6-6641A4497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205" y="2701998"/>
                <a:ext cx="3946914" cy="584775"/>
              </a:xfrm>
              <a:prstGeom prst="rect">
                <a:avLst/>
              </a:prstGeom>
              <a:blipFill>
                <a:blip r:embed="rId10"/>
                <a:stretch>
                  <a:fillRect l="-3086" t="-10417" r="-385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9131E2D9-77D5-4FA4-AF3D-D9D28CD3AEB7}"/>
              </a:ext>
            </a:extLst>
          </p:cNvPr>
          <p:cNvSpPr/>
          <p:nvPr/>
        </p:nvSpPr>
        <p:spPr>
          <a:xfrm>
            <a:off x="2630191" y="2297502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مجموع قياسات زوايا المثلث الداخلية = 180</a:t>
            </a:r>
            <a:r>
              <a:rPr lang="ar-BH" sz="28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0071BB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0FA5263-5E12-4371-963B-AAEEAE41280C}"/>
                  </a:ext>
                </a:extLst>
              </p:cNvPr>
              <p:cNvSpPr/>
              <p:nvPr/>
            </p:nvSpPr>
            <p:spPr>
              <a:xfrm>
                <a:off x="3581085" y="3609583"/>
                <a:ext cx="38395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122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+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0FA5263-5E12-4371-963B-AAEEAE412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085" y="3609583"/>
                <a:ext cx="3839514" cy="584775"/>
              </a:xfrm>
              <a:prstGeom prst="rect">
                <a:avLst/>
              </a:prstGeom>
              <a:blipFill>
                <a:blip r:embed="rId11"/>
                <a:stretch>
                  <a:fillRect l="-3016" t="-10417" r="-4286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B3D1FAE-6B39-46BE-BBA1-8AD0168B0C2E}"/>
                  </a:ext>
                </a:extLst>
              </p:cNvPr>
              <p:cNvSpPr/>
              <p:nvPr/>
            </p:nvSpPr>
            <p:spPr>
              <a:xfrm>
                <a:off x="2391658" y="3205087"/>
                <a:ext cx="5028941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1 = 122°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2=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3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B3D1FAE-6B39-46BE-BBA1-8AD0168B0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8" y="3205087"/>
                <a:ext cx="5028941" cy="575799"/>
              </a:xfrm>
              <a:prstGeom prst="rect">
                <a:avLst/>
              </a:prstGeom>
              <a:blipFill>
                <a:blip r:embed="rId12"/>
                <a:stretch>
                  <a:fillRect l="-1333" r="-2545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77E7F034-9371-47A9-AF57-E90F3906384B}"/>
              </a:ext>
            </a:extLst>
          </p:cNvPr>
          <p:cNvSpPr/>
          <p:nvPr/>
        </p:nvSpPr>
        <p:spPr>
          <a:xfrm>
            <a:off x="4004962" y="4023097"/>
            <a:ext cx="255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122°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A01EE53-BA3F-4ECD-9E6D-00D959687E61}"/>
                  </a:ext>
                </a:extLst>
              </p:cNvPr>
              <p:cNvSpPr/>
              <p:nvPr/>
            </p:nvSpPr>
            <p:spPr>
              <a:xfrm>
                <a:off x="2276817" y="4315613"/>
                <a:ext cx="50273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122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122°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+ 2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122°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A01EE53-BA3F-4ECD-9E6D-00D959687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7" y="4315613"/>
                <a:ext cx="5027338" cy="584775"/>
              </a:xfrm>
              <a:prstGeom prst="rect">
                <a:avLst/>
              </a:prstGeom>
              <a:blipFill>
                <a:blip r:embed="rId13"/>
                <a:stretch>
                  <a:fillRect l="-2061" t="-23958" r="-327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8C7A3551-2734-4FD9-8A14-C8FFB707E38F}"/>
              </a:ext>
            </a:extLst>
          </p:cNvPr>
          <p:cNvSpPr/>
          <p:nvPr/>
        </p:nvSpPr>
        <p:spPr>
          <a:xfrm>
            <a:off x="4751398" y="4718005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8EC0790-C9DB-4ABE-AFD0-972E0A4D69B8}"/>
              </a:ext>
            </a:extLst>
          </p:cNvPr>
          <p:cNvCxnSpPr/>
          <p:nvPr/>
        </p:nvCxnSpPr>
        <p:spPr>
          <a:xfrm flipH="1">
            <a:off x="6048863" y="4384064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21C1BBE-2CF1-4D44-A958-89E7FE735447}"/>
                  </a:ext>
                </a:extLst>
              </p:cNvPr>
              <p:cNvSpPr/>
              <p:nvPr/>
            </p:nvSpPr>
            <p:spPr>
              <a:xfrm>
                <a:off x="4007032" y="4896859"/>
                <a:ext cx="14446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2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21C1BBE-2CF1-4D44-A958-89E7FE735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32" y="4896859"/>
                <a:ext cx="1444627" cy="584775"/>
              </a:xfrm>
              <a:prstGeom prst="rect">
                <a:avLst/>
              </a:prstGeom>
              <a:blipFill>
                <a:blip r:embed="rId14"/>
                <a:stretch>
                  <a:fillRect l="-9705" t="-10417" r="-10970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DEF05EB-744A-4E6D-BD56-F73681D52084}"/>
              </a:ext>
            </a:extLst>
          </p:cNvPr>
          <p:cNvSpPr/>
          <p:nvPr/>
        </p:nvSpPr>
        <p:spPr>
          <a:xfrm>
            <a:off x="2499200" y="4336221"/>
            <a:ext cx="160868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53643F4-EE8F-4BA1-A307-A4B4D3C828AE}"/>
              </a:ext>
            </a:extLst>
          </p:cNvPr>
          <p:cNvSpPr/>
          <p:nvPr/>
        </p:nvSpPr>
        <p:spPr>
          <a:xfrm>
            <a:off x="3416844" y="4896859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58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BF3A2C-959C-4408-8EBE-94CB4DD558C8}"/>
              </a:ext>
            </a:extLst>
          </p:cNvPr>
          <p:cNvSpPr/>
          <p:nvPr/>
        </p:nvSpPr>
        <p:spPr>
          <a:xfrm>
            <a:off x="4152232" y="5348784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بقسمة الطرفين على 2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857643A-E48F-449D-9251-8D5739131ED1}"/>
                  </a:ext>
                </a:extLst>
              </p:cNvPr>
              <p:cNvSpPr/>
              <p:nvPr/>
            </p:nvSpPr>
            <p:spPr>
              <a:xfrm>
                <a:off x="3491858" y="5438457"/>
                <a:ext cx="16626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29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857643A-E48F-449D-9251-8D5739131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8" y="5438457"/>
                <a:ext cx="1662636" cy="584775"/>
              </a:xfrm>
              <a:prstGeom prst="rect">
                <a:avLst/>
              </a:prstGeom>
              <a:blipFill>
                <a:blip r:embed="rId15"/>
                <a:stretch>
                  <a:fillRect l="-8425" t="-10417" r="-915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>
            <a:extLst>
              <a:ext uri="{FF2B5EF4-FFF2-40B4-BE49-F238E27FC236}">
                <a16:creationId xmlns:a16="http://schemas.microsoft.com/office/drawing/2014/main" id="{BC0AC8AE-6B36-4281-B1D0-FC17DC8FF628}"/>
              </a:ext>
            </a:extLst>
          </p:cNvPr>
          <p:cNvSpPr/>
          <p:nvPr/>
        </p:nvSpPr>
        <p:spPr>
          <a:xfrm rot="4368566">
            <a:off x="989636" y="1653920"/>
            <a:ext cx="766393" cy="766393"/>
          </a:xfrm>
          <a:prstGeom prst="arc">
            <a:avLst>
              <a:gd name="adj1" fmla="val 12948335"/>
              <a:gd name="adj2" fmla="val 4084198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43828C4-E058-43B1-852A-24205E61A0FB}"/>
                  </a:ext>
                </a:extLst>
              </p:cNvPr>
              <p:cNvSpPr/>
              <p:nvPr/>
            </p:nvSpPr>
            <p:spPr>
              <a:xfrm>
                <a:off x="2491778" y="5964363"/>
                <a:ext cx="27494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=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29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43828C4-E058-43B1-852A-24205E61A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78" y="5964363"/>
                <a:ext cx="2749471" cy="584775"/>
              </a:xfrm>
              <a:prstGeom prst="rect">
                <a:avLst/>
              </a:prstGeom>
              <a:blipFill>
                <a:blip r:embed="rId16"/>
                <a:stretch>
                  <a:fillRect l="-4878" t="-10417" r="-5543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359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70" grpId="0"/>
      <p:bldP spid="71" grpId="0"/>
      <p:bldP spid="71" grpId="1"/>
      <p:bldP spid="72" grpId="0"/>
      <p:bldP spid="73" grpId="0" animBg="1"/>
      <p:bldP spid="73" grpId="1" animBg="1"/>
      <p:bldP spid="74" grpId="0"/>
      <p:bldP spid="74" grpId="1"/>
      <p:bldP spid="75" grpId="0"/>
      <p:bldP spid="76" grpId="0"/>
      <p:bldP spid="76" grpId="1"/>
      <p:bldP spid="79" grpId="0"/>
      <p:bldP spid="80" grpId="0" animBg="1"/>
      <p:bldP spid="81" grpId="0"/>
      <p:bldP spid="83" grpId="0" animBg="1"/>
      <p:bldP spid="83" grpId="1" animBg="1"/>
      <p:bldP spid="84" grpId="0" animBg="1"/>
      <p:bldP spid="84" grpId="1" animBg="1"/>
      <p:bldP spid="17" grpId="0" animBg="1"/>
      <p:bldP spid="17" grpId="1" animBg="1"/>
      <p:bldP spid="86" grpId="0"/>
      <p:bldP spid="87" grpId="0"/>
      <p:bldP spid="87" grpId="1"/>
      <p:bldP spid="88" grpId="0"/>
      <p:bldP spid="89" grpId="0"/>
      <p:bldP spid="89" grpId="1"/>
      <p:bldP spid="90" grpId="0"/>
      <p:bldP spid="90" grpId="1"/>
      <p:bldP spid="91" grpId="0"/>
      <p:bldP spid="92" grpId="0"/>
      <p:bldP spid="92" grpId="1"/>
      <p:bldP spid="94" grpId="0"/>
      <p:bldP spid="95" grpId="0" animBg="1"/>
      <p:bldP spid="96" grpId="0"/>
      <p:bldP spid="56" grpId="0"/>
      <p:bldP spid="56" grpId="1"/>
      <p:bldP spid="57" grpId="0"/>
      <p:bldP spid="58" grpId="0" animBg="1"/>
      <p:bldP spid="58" grpId="1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25">
            <a:extLst>
              <a:ext uri="{FF2B5EF4-FFF2-40B4-BE49-F238E27FC236}">
                <a16:creationId xmlns:a16="http://schemas.microsoft.com/office/drawing/2014/main" id="{A9E9AE59-501B-42AB-8688-35704637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3"/>
            <a:ext cx="6058216" cy="5953961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61">
            <a:extLst>
              <a:ext uri="{FF2B5EF4-FFF2-40B4-BE49-F238E27FC236}">
                <a16:creationId xmlns:a16="http://schemas.microsoft.com/office/drawing/2014/main" id="{DAFD9259-8FC4-4692-9A78-2D9C9ABB4735}"/>
              </a:ext>
            </a:extLst>
          </p:cNvPr>
          <p:cNvSpPr txBox="1"/>
          <p:nvPr/>
        </p:nvSpPr>
        <p:spPr>
          <a:xfrm>
            <a:off x="5482927" y="1171830"/>
            <a:ext cx="6058216" cy="517400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بالإضافة إلى الزوايا الداخلية الثلاث، يمكن أن يكون للمثلث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زوايا خارجة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32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تتشكّل كل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زاوية خارجة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لمثلث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 أضلاع المثلث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امتداد ضلع مجاور له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لكل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زاوية خارجة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زاويتان داخليتان غير مجاورتين لها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5768685-F09B-4B78-A835-D42EC40D0CA0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3929">
            <a:extLst>
              <a:ext uri="{FF2B5EF4-FFF2-40B4-BE49-F238E27FC236}">
                <a16:creationId xmlns:a16="http://schemas.microsoft.com/office/drawing/2014/main" id="{22642BD1-7AB7-4D75-BAA7-C472D0D9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512165"/>
            <a:ext cx="419165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الخارجة لمثلث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270C50-1C75-4611-B62D-F5F50685DB34}"/>
              </a:ext>
            </a:extLst>
          </p:cNvPr>
          <p:cNvSpPr/>
          <p:nvPr/>
        </p:nvSpPr>
        <p:spPr>
          <a:xfrm>
            <a:off x="1439501" y="2951430"/>
            <a:ext cx="3023857" cy="1430447"/>
          </a:xfrm>
          <a:custGeom>
            <a:avLst/>
            <a:gdLst>
              <a:gd name="connsiteX0" fmla="*/ 0 w 3023857"/>
              <a:gd name="connsiteY0" fmla="*/ 1430447 h 1430447"/>
              <a:gd name="connsiteX1" fmla="*/ 3023857 w 3023857"/>
              <a:gd name="connsiteY1" fmla="*/ 1412340 h 1430447"/>
              <a:gd name="connsiteX2" fmla="*/ 706170 w 3023857"/>
              <a:gd name="connsiteY2" fmla="*/ 0 h 1430447"/>
              <a:gd name="connsiteX3" fmla="*/ 0 w 3023857"/>
              <a:gd name="connsiteY3" fmla="*/ 1430447 h 143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857" h="1430447">
                <a:moveTo>
                  <a:pt x="0" y="1430447"/>
                </a:moveTo>
                <a:lnTo>
                  <a:pt x="3023857" y="1412340"/>
                </a:lnTo>
                <a:lnTo>
                  <a:pt x="706170" y="0"/>
                </a:lnTo>
                <a:lnTo>
                  <a:pt x="0" y="1430447"/>
                </a:lnTo>
                <a:close/>
              </a:path>
            </a:pathLst>
          </a:custGeom>
          <a:noFill/>
          <a:ln w="19050"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4F248E-87C8-40E8-8632-4F85D4CD1377}"/>
              </a:ext>
            </a:extLst>
          </p:cNvPr>
          <p:cNvCxnSpPr>
            <a:cxnSpLocks/>
          </p:cNvCxnSpPr>
          <p:nvPr/>
        </p:nvCxnSpPr>
        <p:spPr>
          <a:xfrm flipV="1">
            <a:off x="2145671" y="1702051"/>
            <a:ext cx="570369" cy="12493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3616A3C7-3C24-49E1-93C4-C1EAFE1E4D1D}"/>
              </a:ext>
            </a:extLst>
          </p:cNvPr>
          <p:cNvSpPr/>
          <p:nvPr/>
        </p:nvSpPr>
        <p:spPr>
          <a:xfrm rot="2281445">
            <a:off x="1828368" y="2606408"/>
            <a:ext cx="566437" cy="566437"/>
          </a:xfrm>
          <a:prstGeom prst="arc">
            <a:avLst/>
          </a:prstGeom>
          <a:ln w="28575">
            <a:solidFill>
              <a:srgbClr val="00A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03AE8-527F-4B00-BF04-247A2C809589}"/>
              </a:ext>
            </a:extLst>
          </p:cNvPr>
          <p:cNvSpPr/>
          <p:nvPr/>
        </p:nvSpPr>
        <p:spPr>
          <a:xfrm>
            <a:off x="2398246" y="2704960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زاوية خارجة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DB659-7107-4CF8-8647-5C0EAF65BCFE}"/>
              </a:ext>
            </a:extLst>
          </p:cNvPr>
          <p:cNvSpPr/>
          <p:nvPr/>
        </p:nvSpPr>
        <p:spPr>
          <a:xfrm>
            <a:off x="2103483" y="2628016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154AEA-1750-4FD9-82CF-AC9C5AFB746F}"/>
              </a:ext>
            </a:extLst>
          </p:cNvPr>
          <p:cNvSpPr/>
          <p:nvPr/>
        </p:nvSpPr>
        <p:spPr>
          <a:xfrm>
            <a:off x="1545544" y="3948816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dirty="0">
              <a:solidFill>
                <a:srgbClr val="0071B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B01E-E139-45CA-B8BC-29ABAB16EEF6}"/>
              </a:ext>
            </a:extLst>
          </p:cNvPr>
          <p:cNvSpPr/>
          <p:nvPr/>
        </p:nvSpPr>
        <p:spPr>
          <a:xfrm>
            <a:off x="3814136" y="3992373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49E14-76CD-4344-B71B-04FBC5DC42E6}"/>
              </a:ext>
            </a:extLst>
          </p:cNvPr>
          <p:cNvSpPr/>
          <p:nvPr/>
        </p:nvSpPr>
        <p:spPr>
          <a:xfrm>
            <a:off x="2024406" y="2899929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7EB360-4BC0-4DF6-AAAB-8E97F46A1C9C}"/>
                  </a:ext>
                </a:extLst>
              </p:cNvPr>
              <p:cNvSpPr/>
              <p:nvPr/>
            </p:nvSpPr>
            <p:spPr>
              <a:xfrm>
                <a:off x="325037" y="4705291"/>
                <a:ext cx="4782005" cy="11294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4  </a:t>
                </a:r>
                <a:r>
                  <a:rPr lang="ar-BH" sz="2800" dirty="0"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زاوية خارجة </a:t>
                </a:r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هذا المثلث ، والزاويتان الداخليتان غير المجاورتين لها هما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 smtClean="0">
                        <a:solidFill>
                          <a:srgbClr val="0071B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chemeClr val="accent2">
                        <a:lumMod val="50000"/>
                      </a:schemeClr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endPara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7EB360-4BC0-4DF6-AAAB-8E97F46A1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37" y="4705291"/>
                <a:ext cx="4782005" cy="1129474"/>
              </a:xfrm>
              <a:prstGeom prst="rect">
                <a:avLst/>
              </a:prstGeom>
              <a:blipFill>
                <a:blip r:embed="rId2"/>
                <a:stretch>
                  <a:fillRect t="-4865" r="-2675" b="-1081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6177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318E2-9B64-4B16-8E50-7DD27AC96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83"/>
          <a:stretch/>
        </p:blipFill>
        <p:spPr>
          <a:xfrm>
            <a:off x="30480" y="1894489"/>
            <a:ext cx="12120880" cy="3069021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0549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6206E-53AB-4B3A-B66B-D7991B0E9FD1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2B5C831-CB3F-42EB-8A91-9606B591C53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D09E600-4F55-4554-912F-225F380E72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44E1A87-B441-4EB4-918D-29DAF75E8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543BFA5-0350-452A-991D-5B767EA079E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96538688-3808-46C8-89EF-51711DE7AF7A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81C748-5151-4F2E-AAE2-CD78449B7CFF}"/>
                  </a:ext>
                </a:extLst>
              </p:cNvPr>
              <p:cNvSpPr/>
              <p:nvPr/>
            </p:nvSpPr>
            <p:spPr>
              <a:xfrm>
                <a:off x="2914365" y="243243"/>
                <a:ext cx="674894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أوجد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هـ جـ أ  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الشكل المجاور: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81C748-5151-4F2E-AAE2-CD78449B7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365" y="243243"/>
                <a:ext cx="6748942" cy="646331"/>
              </a:xfrm>
              <a:prstGeom prst="rect">
                <a:avLst/>
              </a:prstGeom>
              <a:blipFill>
                <a:blip r:embed="rId2"/>
                <a:stretch>
                  <a:fillRect t="-10377" r="-2800" b="-396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03374BE-C9AC-4B80-BB05-6B85C4B4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931" y="350177"/>
            <a:ext cx="3737805" cy="3199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B10C6B-25AA-443B-804B-933505B6ABCD}"/>
                  </a:ext>
                </a:extLst>
              </p:cNvPr>
              <p:cNvSpPr/>
              <p:nvPr/>
            </p:nvSpPr>
            <p:spPr>
              <a:xfrm>
                <a:off x="7984554" y="1422192"/>
                <a:ext cx="34708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هـ جـ أ 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أ + 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ب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B10C6B-25AA-443B-804B-933505B6A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54" y="1422192"/>
                <a:ext cx="3470822" cy="584775"/>
              </a:xfrm>
              <a:prstGeom prst="rect">
                <a:avLst/>
              </a:prstGeom>
              <a:blipFill>
                <a:blip r:embed="rId4"/>
                <a:stretch>
                  <a:fillRect l="-3866" t="-10417" r="-4394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23EF764-BB22-49D9-BE46-40B02A6FB7D4}"/>
              </a:ext>
            </a:extLst>
          </p:cNvPr>
          <p:cNvSpPr/>
          <p:nvPr/>
        </p:nvSpPr>
        <p:spPr>
          <a:xfrm>
            <a:off x="4240745" y="1431383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نظرية الزاوية الخارجة للمثلث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1042E-8468-4D79-9CDE-62E296D35C1C}"/>
              </a:ext>
            </a:extLst>
          </p:cNvPr>
          <p:cNvSpPr/>
          <p:nvPr/>
        </p:nvSpPr>
        <p:spPr>
          <a:xfrm>
            <a:off x="8708003" y="2036612"/>
            <a:ext cx="2629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2س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48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+  س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CDBF7-33DD-4CA2-A84A-4247DCE991BB}"/>
              </a:ext>
            </a:extLst>
          </p:cNvPr>
          <p:cNvSpPr/>
          <p:nvPr/>
        </p:nvSpPr>
        <p:spPr>
          <a:xfrm>
            <a:off x="6206374" y="2076397"/>
            <a:ext cx="120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بالتعويض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A9999-3514-4AC8-935D-B4C86E9CC289}"/>
              </a:ext>
            </a:extLst>
          </p:cNvPr>
          <p:cNvSpPr/>
          <p:nvPr/>
        </p:nvSpPr>
        <p:spPr>
          <a:xfrm>
            <a:off x="7813800" y="2708877"/>
            <a:ext cx="3869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2س </a:t>
            </a:r>
            <a:r>
              <a:rPr lang="ar-BH" sz="28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س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48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+  س </a:t>
            </a:r>
            <a:r>
              <a:rPr lang="ar-BH" sz="28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س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7E52B-4507-43BC-B47B-A52859012084}"/>
              </a:ext>
            </a:extLst>
          </p:cNvPr>
          <p:cNvSpPr/>
          <p:nvPr/>
        </p:nvSpPr>
        <p:spPr>
          <a:xfrm>
            <a:off x="5377354" y="2770432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7030A0"/>
                </a:solidFill>
                <a:cs typeface="Sakkal Majalla" panose="02000000000000000000" pitchFamily="2" charset="-78"/>
              </a:rPr>
              <a:t>س</a:t>
            </a:r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0DBB8-B35F-4478-8F73-39AC99D86D56}"/>
              </a:ext>
            </a:extLst>
          </p:cNvPr>
          <p:cNvCxnSpPr>
            <a:cxnSpLocks/>
          </p:cNvCxnSpPr>
          <p:nvPr/>
        </p:nvCxnSpPr>
        <p:spPr>
          <a:xfrm flipH="1">
            <a:off x="7861892" y="2905760"/>
            <a:ext cx="964239" cy="319524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A3282-20EF-43C6-9764-145A6C0FC276}"/>
              </a:ext>
            </a:extLst>
          </p:cNvPr>
          <p:cNvSpPr/>
          <p:nvPr/>
        </p:nvSpPr>
        <p:spPr>
          <a:xfrm>
            <a:off x="9454369" y="3336006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 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48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endParaRPr lang="en-US" sz="3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34A52A-37A2-4F33-BD62-75CE783D5E68}"/>
              </a:ext>
            </a:extLst>
          </p:cNvPr>
          <p:cNvSpPr/>
          <p:nvPr/>
        </p:nvSpPr>
        <p:spPr>
          <a:xfrm>
            <a:off x="10444480" y="2770432"/>
            <a:ext cx="123928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CA5A22-760F-473A-9013-9EBE8B98239C}"/>
              </a:ext>
            </a:extLst>
          </p:cNvPr>
          <p:cNvSpPr/>
          <p:nvPr/>
        </p:nvSpPr>
        <p:spPr>
          <a:xfrm>
            <a:off x="8943094" y="3355943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62F36-AEF7-4477-B866-34F9DE3288FF}"/>
              </a:ext>
            </a:extLst>
          </p:cNvPr>
          <p:cNvSpPr/>
          <p:nvPr/>
        </p:nvSpPr>
        <p:spPr>
          <a:xfrm>
            <a:off x="7621024" y="3405921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F7EE7B-9FA7-4BCB-95C5-3ABE643D7BEF}"/>
              </a:ext>
            </a:extLst>
          </p:cNvPr>
          <p:cNvSpPr/>
          <p:nvPr/>
        </p:nvSpPr>
        <p:spPr>
          <a:xfrm>
            <a:off x="8423141" y="4053407"/>
            <a:ext cx="2997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48 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+48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 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+48 </a:t>
            </a:r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5B1509-743B-4559-BF1D-601B3638733D}"/>
              </a:ext>
            </a:extLst>
          </p:cNvPr>
          <p:cNvSpPr/>
          <p:nvPr/>
        </p:nvSpPr>
        <p:spPr>
          <a:xfrm>
            <a:off x="5210210" y="4092869"/>
            <a:ext cx="245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بإضافة </a:t>
            </a:r>
            <a:r>
              <a:rPr lang="ar-BH" sz="2800" dirty="0">
                <a:solidFill>
                  <a:srgbClr val="7030A0"/>
                </a:solidFill>
                <a:cs typeface="Sakkal Majalla" panose="02000000000000000000" pitchFamily="2" charset="-78"/>
              </a:rPr>
              <a:t>48</a:t>
            </a:r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 إلى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943E98-8BF4-4F9F-AACF-886B51FFF333}"/>
              </a:ext>
            </a:extLst>
          </p:cNvPr>
          <p:cNvCxnSpPr>
            <a:cxnSpLocks/>
          </p:cNvCxnSpPr>
          <p:nvPr/>
        </p:nvCxnSpPr>
        <p:spPr>
          <a:xfrm flipH="1">
            <a:off x="9908085" y="4186032"/>
            <a:ext cx="964239" cy="319524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C4B93E2-F66D-4CA4-9593-2114F1EC1AA8}"/>
              </a:ext>
            </a:extLst>
          </p:cNvPr>
          <p:cNvSpPr/>
          <p:nvPr/>
        </p:nvSpPr>
        <p:spPr>
          <a:xfrm>
            <a:off x="8615680" y="4092869"/>
            <a:ext cx="96423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FF88A3-6B36-4DB0-BFAE-6740B559E17C}"/>
              </a:ext>
            </a:extLst>
          </p:cNvPr>
          <p:cNvSpPr/>
          <p:nvPr/>
        </p:nvSpPr>
        <p:spPr>
          <a:xfrm>
            <a:off x="9400368" y="4725349"/>
            <a:ext cx="790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E07B0B-7D81-4076-8B4C-3E93130464BF}"/>
              </a:ext>
            </a:extLst>
          </p:cNvPr>
          <p:cNvSpPr/>
          <p:nvPr/>
        </p:nvSpPr>
        <p:spPr>
          <a:xfrm>
            <a:off x="8957132" y="4725349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en-US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A6ACCB-FDCB-46F5-B26A-259EDA882736}"/>
              </a:ext>
            </a:extLst>
          </p:cNvPr>
          <p:cNvSpPr/>
          <p:nvPr/>
        </p:nvSpPr>
        <p:spPr>
          <a:xfrm>
            <a:off x="7037177" y="4786904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67BC22-2DCB-4B9C-B7FD-8268EC8DE1D0}"/>
                  </a:ext>
                </a:extLst>
              </p:cNvPr>
              <p:cNvSpPr/>
              <p:nvPr/>
            </p:nvSpPr>
            <p:spPr>
              <a:xfrm>
                <a:off x="7310657" y="5498735"/>
                <a:ext cx="4110421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cs typeface="Sakkal Majalla" panose="02000000000000000000" pitchFamily="2" charset="-78"/>
                  </a:rPr>
                  <a:t>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 smtClean="0">
                        <a:solidFill>
                          <a:srgbClr val="FF0000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cs typeface="Sakkal Majalla" panose="02000000000000000000" pitchFamily="2" charset="-78"/>
                  </a:rPr>
                  <a:t> هـ جـ أ </a:t>
                </a:r>
                <a:r>
                  <a:rPr lang="ar-BH" sz="3200" dirty="0">
                    <a:cs typeface="Sakkal Majalla" panose="02000000000000000000" pitchFamily="2" charset="-78"/>
                  </a:rPr>
                  <a:t>= 2 </a:t>
                </a:r>
                <a:r>
                  <a:rPr lang="ar-BH" sz="3200" dirty="0">
                    <a:solidFill>
                      <a:srgbClr val="FF0000"/>
                    </a:solidFill>
                    <a:cs typeface="Sakkal Majalla" panose="02000000000000000000" pitchFamily="2" charset="-78"/>
                  </a:rPr>
                  <a:t>(80</a:t>
                </a:r>
                <a:r>
                  <a:rPr lang="ar-BH" sz="32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°) 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 48 = </a:t>
                </a:r>
                <a:r>
                  <a:rPr lang="ar-BH" sz="3200" dirty="0">
                    <a:cs typeface="Sakkal Majalla" panose="02000000000000000000" pitchFamily="2" charset="-78"/>
                  </a:rPr>
                  <a:t>112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67BC22-2DCB-4B9C-B7FD-8268EC8DE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657" y="5498735"/>
                <a:ext cx="4110421" cy="644920"/>
              </a:xfrm>
              <a:prstGeom prst="rect">
                <a:avLst/>
              </a:prstGeom>
              <a:blipFill>
                <a:blip r:embed="rId5"/>
                <a:stretch>
                  <a:fillRect l="-2667" r="-3704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26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  <p:bldP spid="21" grpId="0"/>
      <p:bldP spid="22" grpId="0" animBg="1"/>
      <p:bldP spid="23" grpId="0"/>
      <p:bldP spid="24" grpId="0"/>
      <p:bldP spid="26" grpId="0"/>
      <p:bldP spid="27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6206E-53AB-4B3A-B66B-D7991B0E9FD1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2B5C831-CB3F-42EB-8A91-9606B591C53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D09E600-4F55-4554-912F-225F380E72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44E1A87-B441-4EB4-918D-29DAF75E8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543BFA5-0350-452A-991D-5B767EA079E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96538688-3808-46C8-89EF-51711DE7AF7A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81C748-5151-4F2E-AAE2-CD78449B7CFF}"/>
                  </a:ext>
                </a:extLst>
              </p:cNvPr>
              <p:cNvSpPr/>
              <p:nvPr/>
            </p:nvSpPr>
            <p:spPr>
              <a:xfrm>
                <a:off x="2914365" y="243243"/>
                <a:ext cx="674894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أوجد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هـ ك ل  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الشكل المجاور: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81C748-5151-4F2E-AAE2-CD78449B7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365" y="243243"/>
                <a:ext cx="6748942" cy="646331"/>
              </a:xfrm>
              <a:prstGeom prst="rect">
                <a:avLst/>
              </a:prstGeom>
              <a:blipFill>
                <a:blip r:embed="rId2"/>
                <a:stretch>
                  <a:fillRect t="-10377" r="-2800" b="-396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B10C6B-25AA-443B-804B-933505B6ABCD}"/>
                  </a:ext>
                </a:extLst>
              </p:cNvPr>
              <p:cNvSpPr/>
              <p:nvPr/>
            </p:nvSpPr>
            <p:spPr>
              <a:xfrm>
                <a:off x="7242363" y="1422192"/>
                <a:ext cx="42130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هـ ك ل 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ل م ك + 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ل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B10C6B-25AA-443B-804B-933505B6A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363" y="1422192"/>
                <a:ext cx="4213013" cy="584775"/>
              </a:xfrm>
              <a:prstGeom prst="rect">
                <a:avLst/>
              </a:prstGeom>
              <a:blipFill>
                <a:blip r:embed="rId3"/>
                <a:stretch>
                  <a:fillRect l="-2750" t="-10417" r="-3763" b="-3645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23EF764-BB22-49D9-BE46-40B02A6FB7D4}"/>
              </a:ext>
            </a:extLst>
          </p:cNvPr>
          <p:cNvSpPr/>
          <p:nvPr/>
        </p:nvSpPr>
        <p:spPr>
          <a:xfrm>
            <a:off x="4200105" y="1431383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نظرية الزاوية الخارجة للمثلث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1042E-8468-4D79-9CDE-62E296D35C1C}"/>
              </a:ext>
            </a:extLst>
          </p:cNvPr>
          <p:cNvSpPr/>
          <p:nvPr/>
        </p:nvSpPr>
        <p:spPr>
          <a:xfrm>
            <a:off x="8708002" y="2036612"/>
            <a:ext cx="262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2س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15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+  س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CDBF7-33DD-4CA2-A84A-4247DCE991BB}"/>
              </a:ext>
            </a:extLst>
          </p:cNvPr>
          <p:cNvSpPr/>
          <p:nvPr/>
        </p:nvSpPr>
        <p:spPr>
          <a:xfrm>
            <a:off x="6206374" y="2076397"/>
            <a:ext cx="120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بالتعويض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A9999-3514-4AC8-935D-B4C86E9CC289}"/>
              </a:ext>
            </a:extLst>
          </p:cNvPr>
          <p:cNvSpPr/>
          <p:nvPr/>
        </p:nvSpPr>
        <p:spPr>
          <a:xfrm>
            <a:off x="7813800" y="2708877"/>
            <a:ext cx="3869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2س </a:t>
            </a:r>
            <a:r>
              <a:rPr lang="ar-BH" sz="28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س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15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+  س </a:t>
            </a:r>
            <a:r>
              <a:rPr lang="ar-BH" sz="28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س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7E52B-4507-43BC-B47B-A52859012084}"/>
              </a:ext>
            </a:extLst>
          </p:cNvPr>
          <p:cNvSpPr/>
          <p:nvPr/>
        </p:nvSpPr>
        <p:spPr>
          <a:xfrm>
            <a:off x="5377354" y="2770432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7030A0"/>
                </a:solidFill>
                <a:cs typeface="Sakkal Majalla" panose="02000000000000000000" pitchFamily="2" charset="-78"/>
              </a:rPr>
              <a:t>س</a:t>
            </a:r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0DBB8-B35F-4478-8F73-39AC99D86D56}"/>
              </a:ext>
            </a:extLst>
          </p:cNvPr>
          <p:cNvCxnSpPr>
            <a:cxnSpLocks/>
          </p:cNvCxnSpPr>
          <p:nvPr/>
        </p:nvCxnSpPr>
        <p:spPr>
          <a:xfrm flipH="1">
            <a:off x="7861892" y="2905760"/>
            <a:ext cx="964239" cy="319524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A3282-20EF-43C6-9764-145A6C0FC276}"/>
              </a:ext>
            </a:extLst>
          </p:cNvPr>
          <p:cNvSpPr/>
          <p:nvPr/>
        </p:nvSpPr>
        <p:spPr>
          <a:xfrm>
            <a:off x="9454369" y="3336006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 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15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endParaRPr lang="en-US" sz="3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34A52A-37A2-4F33-BD62-75CE783D5E68}"/>
              </a:ext>
            </a:extLst>
          </p:cNvPr>
          <p:cNvSpPr/>
          <p:nvPr/>
        </p:nvSpPr>
        <p:spPr>
          <a:xfrm>
            <a:off x="10444480" y="2770432"/>
            <a:ext cx="123928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CA5A22-760F-473A-9013-9EBE8B98239C}"/>
              </a:ext>
            </a:extLst>
          </p:cNvPr>
          <p:cNvSpPr/>
          <p:nvPr/>
        </p:nvSpPr>
        <p:spPr>
          <a:xfrm>
            <a:off x="8943094" y="3355943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62F36-AEF7-4477-B866-34F9DE3288FF}"/>
              </a:ext>
            </a:extLst>
          </p:cNvPr>
          <p:cNvSpPr/>
          <p:nvPr/>
        </p:nvSpPr>
        <p:spPr>
          <a:xfrm>
            <a:off x="7621024" y="3405921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F7EE7B-9FA7-4BCB-95C5-3ABE643D7BEF}"/>
              </a:ext>
            </a:extLst>
          </p:cNvPr>
          <p:cNvSpPr/>
          <p:nvPr/>
        </p:nvSpPr>
        <p:spPr>
          <a:xfrm>
            <a:off x="8298107" y="4053407"/>
            <a:ext cx="312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 </a:t>
            </a:r>
            <a:r>
              <a:rPr lang="ar-BH" sz="28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15 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+ 15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 </a:t>
            </a:r>
            <a:r>
              <a:rPr lang="ar-BH" sz="32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+ 15 </a:t>
            </a:r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5B1509-743B-4559-BF1D-601B3638733D}"/>
              </a:ext>
            </a:extLst>
          </p:cNvPr>
          <p:cNvSpPr/>
          <p:nvPr/>
        </p:nvSpPr>
        <p:spPr>
          <a:xfrm>
            <a:off x="5205400" y="4092869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بإضافة </a:t>
            </a:r>
            <a:r>
              <a:rPr lang="ar-BH" sz="2800" dirty="0">
                <a:solidFill>
                  <a:srgbClr val="7030A0"/>
                </a:solidFill>
                <a:cs typeface="Sakkal Majalla" panose="02000000000000000000" pitchFamily="2" charset="-78"/>
              </a:rPr>
              <a:t>15</a:t>
            </a:r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 إلى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943E98-8BF4-4F9F-AACF-886B51FFF333}"/>
              </a:ext>
            </a:extLst>
          </p:cNvPr>
          <p:cNvCxnSpPr>
            <a:cxnSpLocks/>
          </p:cNvCxnSpPr>
          <p:nvPr/>
        </p:nvCxnSpPr>
        <p:spPr>
          <a:xfrm flipH="1">
            <a:off x="9908085" y="4186032"/>
            <a:ext cx="964239" cy="319524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C4B93E2-F66D-4CA4-9593-2114F1EC1AA8}"/>
              </a:ext>
            </a:extLst>
          </p:cNvPr>
          <p:cNvSpPr/>
          <p:nvPr/>
        </p:nvSpPr>
        <p:spPr>
          <a:xfrm>
            <a:off x="8453436" y="4085837"/>
            <a:ext cx="96423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FF88A3-6B36-4DB0-BFAE-6740B559E17C}"/>
              </a:ext>
            </a:extLst>
          </p:cNvPr>
          <p:cNvSpPr/>
          <p:nvPr/>
        </p:nvSpPr>
        <p:spPr>
          <a:xfrm>
            <a:off x="9400368" y="4725349"/>
            <a:ext cx="790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 </a:t>
            </a:r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=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E07B0B-7D81-4076-8B4C-3E93130464BF}"/>
              </a:ext>
            </a:extLst>
          </p:cNvPr>
          <p:cNvSpPr/>
          <p:nvPr/>
        </p:nvSpPr>
        <p:spPr>
          <a:xfrm>
            <a:off x="8957132" y="4725349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65</a:t>
            </a:r>
            <a:endParaRPr lang="en-US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A6ACCB-FDCB-46F5-B26A-259EDA882736}"/>
              </a:ext>
            </a:extLst>
          </p:cNvPr>
          <p:cNvSpPr/>
          <p:nvPr/>
        </p:nvSpPr>
        <p:spPr>
          <a:xfrm>
            <a:off x="7037177" y="4786904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67BC22-2DCB-4B9C-B7FD-8268EC8DE1D0}"/>
                  </a:ext>
                </a:extLst>
              </p:cNvPr>
              <p:cNvSpPr/>
              <p:nvPr/>
            </p:nvSpPr>
            <p:spPr>
              <a:xfrm>
                <a:off x="7172799" y="5498735"/>
                <a:ext cx="4248279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cs typeface="Sakkal Majalla" panose="02000000000000000000" pitchFamily="2" charset="-78"/>
                  </a:rPr>
                  <a:t>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 smtClean="0">
                        <a:solidFill>
                          <a:srgbClr val="FF0000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cs typeface="Sakkal Majalla" panose="02000000000000000000" pitchFamily="2" charset="-78"/>
                  </a:rPr>
                  <a:t> هـ ك ل </a:t>
                </a:r>
                <a:r>
                  <a:rPr lang="ar-BH" sz="3200" dirty="0">
                    <a:cs typeface="Sakkal Majalla" panose="02000000000000000000" pitchFamily="2" charset="-78"/>
                  </a:rPr>
                  <a:t>= 2 </a:t>
                </a:r>
                <a:r>
                  <a:rPr lang="ar-BH" sz="3200" dirty="0">
                    <a:solidFill>
                      <a:srgbClr val="FF0000"/>
                    </a:solidFill>
                    <a:cs typeface="Sakkal Majalla" panose="02000000000000000000" pitchFamily="2" charset="-78"/>
                  </a:rPr>
                  <a:t>(65</a:t>
                </a:r>
                <a:r>
                  <a:rPr lang="ar-BH" sz="32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°) 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 15 = </a:t>
                </a:r>
                <a:r>
                  <a:rPr lang="ar-BH" sz="3200" dirty="0">
                    <a:cs typeface="Sakkal Majalla" panose="02000000000000000000" pitchFamily="2" charset="-78"/>
                  </a:rPr>
                  <a:t>115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67BC22-2DCB-4B9C-B7FD-8268EC8DE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799" y="5498735"/>
                <a:ext cx="4248279" cy="644920"/>
              </a:xfrm>
              <a:prstGeom prst="rect">
                <a:avLst/>
              </a:prstGeom>
              <a:blipFill>
                <a:blip r:embed="rId4"/>
                <a:stretch>
                  <a:fillRect l="-2582" r="-3587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69014" y="243243"/>
            <a:ext cx="3902186" cy="2161148"/>
            <a:chOff x="269014" y="243243"/>
            <a:chExt cx="3902186" cy="21611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27A440-CF0F-4FD4-8D2E-6094F612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014" y="243243"/>
              <a:ext cx="3902186" cy="21611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727A440-CF0F-4FD4-8D2E-6094F6124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13" t="34924" r="46198" b="46309"/>
            <a:stretch/>
          </p:blipFill>
          <p:spPr>
            <a:xfrm>
              <a:off x="1917295" y="737421"/>
              <a:ext cx="456112" cy="40557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2505" y="1058063"/>
              <a:ext cx="510426" cy="3867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00063" y="1506307"/>
              <a:ext cx="510426" cy="3867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727A440-CF0F-4FD4-8D2E-6094F6124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452" t="60173" r="34990" b="23425"/>
            <a:stretch/>
          </p:blipFill>
          <p:spPr>
            <a:xfrm>
              <a:off x="2702364" y="1602090"/>
              <a:ext cx="450980" cy="354466"/>
            </a:xfrm>
            <a:prstGeom prst="rect">
              <a:avLst/>
            </a:prstGeom>
          </p:spPr>
        </p:pic>
      </p:grpSp>
      <p:sp>
        <p:nvSpPr>
          <p:cNvPr id="3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6451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  <p:bldP spid="21" grpId="0"/>
      <p:bldP spid="22" grpId="0" animBg="1"/>
      <p:bldP spid="23" grpId="0"/>
      <p:bldP spid="24" grpId="0"/>
      <p:bldP spid="26" grpId="0"/>
      <p:bldP spid="27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6060571-CBFE-4B10-A27F-93B8C50772E0}"/>
              </a:ext>
            </a:extLst>
          </p:cNvPr>
          <p:cNvGrpSpPr/>
          <p:nvPr/>
        </p:nvGrpSpPr>
        <p:grpSpPr>
          <a:xfrm>
            <a:off x="914565" y="185536"/>
            <a:ext cx="11013767" cy="5737317"/>
            <a:chOff x="914565" y="248907"/>
            <a:chExt cx="11013767" cy="57373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D3B341-3F12-4C78-A7F5-8467A1BC95F5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EFB9312-880A-446B-9F8D-E0BE6299C76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E1BFFC-896B-4C7E-922B-322DEB28C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DF589E-9E10-4BFE-9A00-26BE6E658499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744E9-806F-42C7-8C18-11CA06557516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A5F252-AA61-4804-B5AC-A76E7AF66004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Text Box 42">
                <a:extLst>
                  <a:ext uri="{FF2B5EF4-FFF2-40B4-BE49-F238E27FC236}">
                    <a16:creationId xmlns:a16="http://schemas.microsoft.com/office/drawing/2014/main" id="{6F534B87-78DF-49E4-9E22-7BCA3FEE6D15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3C32883-7437-4E72-9A6F-7BFE8B64A45C}"/>
                  </a:ext>
                </a:extLst>
              </p:cNvPr>
              <p:cNvSpPr/>
              <p:nvPr/>
            </p:nvSpPr>
            <p:spPr>
              <a:xfrm>
                <a:off x="4673600" y="306233"/>
                <a:ext cx="4844273" cy="23083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تُثبّت لطيفة جسور الرفوف على جدار خزانتها كما بالشكل المجاور. فما قياس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التي يصنعها الجسر مع جدار الخزانة؟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3C32883-7437-4E72-9A6F-7BFE8B64A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0" y="306233"/>
                <a:ext cx="4844273" cy="2308324"/>
              </a:xfrm>
              <a:prstGeom prst="rect">
                <a:avLst/>
              </a:prstGeom>
              <a:blipFill>
                <a:blip r:embed="rId2"/>
                <a:stretch>
                  <a:fillRect l="-5416" t="-3958" r="-3904" b="-8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/>
              <p:nvPr/>
            </p:nvSpPr>
            <p:spPr>
              <a:xfrm>
                <a:off x="7807907" y="5599687"/>
                <a:ext cx="20697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130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07" y="5599687"/>
                <a:ext cx="2069797" cy="646331"/>
              </a:xfrm>
              <a:prstGeom prst="rect">
                <a:avLst/>
              </a:prstGeom>
              <a:blipFill>
                <a:blip r:embed="rId3"/>
                <a:stretch>
                  <a:fillRect l="-8260" t="-10377" r="-8850" b="-39623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17F1069-FEE8-4B4F-A805-397F1A04C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9" y="292637"/>
            <a:ext cx="4139836" cy="2908460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909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21FE5-B42B-4839-AD83-0E5C69BF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54"/>
            <a:ext cx="12192000" cy="4923692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50589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2097655" y="2767280"/>
            <a:ext cx="7996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 نظرية مجموع قياسات زوايا المثلث الداخلية.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 نظرية الزاوية الخارجة لمثلث.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sz="44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6206E-53AB-4B3A-B66B-D7991B0E9FD1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2B5C831-CB3F-42EB-8A91-9606B591C53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D09E600-4F55-4554-912F-225F380E72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44E1A87-B441-4EB4-918D-29DAF75E8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543BFA5-0350-452A-991D-5B767EA079E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96538688-3808-46C8-89EF-51711DE7AF7A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B10C6B-25AA-443B-804B-933505B6ABCD}"/>
                  </a:ext>
                </a:extLst>
              </p:cNvPr>
              <p:cNvSpPr/>
              <p:nvPr/>
            </p:nvSpPr>
            <p:spPr>
              <a:xfrm>
                <a:off x="7925242" y="1422192"/>
                <a:ext cx="35301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ت ص ز = 90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B10C6B-25AA-443B-804B-933505B6A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42" y="1422192"/>
                <a:ext cx="3530134" cy="584775"/>
              </a:xfrm>
              <a:prstGeom prst="rect">
                <a:avLst/>
              </a:prstGeom>
              <a:blipFill>
                <a:blip r:embed="rId2"/>
                <a:stretch>
                  <a:fillRect l="-1554" t="-10417" r="-4491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23EF764-BB22-49D9-BE46-40B02A6FB7D4}"/>
              </a:ext>
            </a:extLst>
          </p:cNvPr>
          <p:cNvSpPr/>
          <p:nvPr/>
        </p:nvSpPr>
        <p:spPr>
          <a:xfrm>
            <a:off x="3610200" y="1431383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زاويتان حادتان في مثلث قائم الزاوية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D1042E-8468-4D79-9CDE-62E296D35C1C}"/>
                  </a:ext>
                </a:extLst>
              </p:cNvPr>
              <p:cNvSpPr/>
              <p:nvPr/>
            </p:nvSpPr>
            <p:spPr>
              <a:xfrm>
                <a:off x="8930819" y="2036612"/>
                <a:ext cx="24064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+ 52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90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D1042E-8468-4D79-9CDE-62E296D35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19" y="2036612"/>
                <a:ext cx="2406429" cy="584775"/>
              </a:xfrm>
              <a:prstGeom prst="rect">
                <a:avLst/>
              </a:prstGeom>
              <a:blipFill>
                <a:blip r:embed="rId3"/>
                <a:stretch>
                  <a:fillRect l="-5316" t="-10417" r="-6582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5CDBF7-33DD-4CA2-A84A-4247DCE991BB}"/>
                  </a:ext>
                </a:extLst>
              </p:cNvPr>
              <p:cNvSpPr/>
              <p:nvPr/>
            </p:nvSpPr>
            <p:spPr>
              <a:xfrm>
                <a:off x="3774618" y="2076397"/>
                <a:ext cx="3634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</a:t>
                </a:r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ت ص ز = 52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5CDBF7-33DD-4CA2-A84A-4247DCE99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618" y="2076397"/>
                <a:ext cx="3634328" cy="523220"/>
              </a:xfrm>
              <a:prstGeom prst="rect">
                <a:avLst/>
              </a:prstGeom>
              <a:blipFill>
                <a:blip r:embed="rId4"/>
                <a:stretch>
                  <a:fillRect l="-2517" t="-10588" r="-3523" b="-3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F7EE7B-9FA7-4BCB-95C5-3ABE643D7BEF}"/>
                  </a:ext>
                </a:extLst>
              </p:cNvPr>
              <p:cNvSpPr/>
              <p:nvPr/>
            </p:nvSpPr>
            <p:spPr>
              <a:xfrm>
                <a:off x="7639373" y="2567949"/>
                <a:ext cx="39853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+ 52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52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90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52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F7EE7B-9FA7-4BCB-95C5-3ABE643D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73" y="2567949"/>
                <a:ext cx="3985386" cy="584775"/>
              </a:xfrm>
              <a:prstGeom prst="rect">
                <a:avLst/>
              </a:prstGeom>
              <a:blipFill>
                <a:blip r:embed="rId5"/>
                <a:stretch>
                  <a:fillRect l="-2752" t="-10417" r="-3976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045B1509-743B-4559-BF1D-601B3638733D}"/>
              </a:ext>
            </a:extLst>
          </p:cNvPr>
          <p:cNvSpPr/>
          <p:nvPr/>
        </p:nvSpPr>
        <p:spPr>
          <a:xfrm>
            <a:off x="5065552" y="2598726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52</a:t>
            </a:r>
            <a:r>
              <a:rPr lang="ar-BH" sz="2800" dirty="0">
                <a:solidFill>
                  <a:srgbClr val="7030A0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943E98-8BF4-4F9F-AACF-886B51FFF333}"/>
              </a:ext>
            </a:extLst>
          </p:cNvPr>
          <p:cNvCxnSpPr>
            <a:cxnSpLocks/>
          </p:cNvCxnSpPr>
          <p:nvPr/>
        </p:nvCxnSpPr>
        <p:spPr>
          <a:xfrm flipH="1">
            <a:off x="9348930" y="2693352"/>
            <a:ext cx="964239" cy="319524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C4B93E2-F66D-4CA4-9593-2114F1EC1AA8}"/>
              </a:ext>
            </a:extLst>
          </p:cNvPr>
          <p:cNvSpPr/>
          <p:nvPr/>
        </p:nvSpPr>
        <p:spPr>
          <a:xfrm>
            <a:off x="7735517" y="2542467"/>
            <a:ext cx="1256734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FF88A3-6B36-4DB0-BFAE-6740B559E17C}"/>
                  </a:ext>
                </a:extLst>
              </p:cNvPr>
              <p:cNvSpPr/>
              <p:nvPr/>
            </p:nvSpPr>
            <p:spPr>
              <a:xfrm>
                <a:off x="8906033" y="3048203"/>
                <a:ext cx="1208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FF88A3-6B36-4DB0-BFAE-6740B559E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33" y="3048203"/>
                <a:ext cx="1208985" cy="584775"/>
              </a:xfrm>
              <a:prstGeom prst="rect">
                <a:avLst/>
              </a:prstGeom>
              <a:blipFill>
                <a:blip r:embed="rId6"/>
                <a:stretch>
                  <a:fillRect l="-12626" t="-10417" r="-12626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FE07B0B-7D81-4076-8B4C-3E93130464BF}"/>
              </a:ext>
            </a:extLst>
          </p:cNvPr>
          <p:cNvSpPr/>
          <p:nvPr/>
        </p:nvSpPr>
        <p:spPr>
          <a:xfrm>
            <a:off x="8441120" y="3033001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38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A6ACCB-FDCB-46F5-B26A-259EDA882736}"/>
              </a:ext>
            </a:extLst>
          </p:cNvPr>
          <p:cNvSpPr/>
          <p:nvPr/>
        </p:nvSpPr>
        <p:spPr>
          <a:xfrm>
            <a:off x="6961226" y="3109758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E5B3CF-70B7-4162-B220-2B585AFEC342}"/>
              </a:ext>
            </a:extLst>
          </p:cNvPr>
          <p:cNvSpPr/>
          <p:nvPr/>
        </p:nvSpPr>
        <p:spPr>
          <a:xfrm>
            <a:off x="2914365" y="243243"/>
            <a:ext cx="6748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المجاور: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CAA0F-A7C7-45B9-A927-13A3649E0D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3" y="276434"/>
            <a:ext cx="3014959" cy="229151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858237-B786-4471-9D95-CCFC92D5D49A}"/>
              </a:ext>
            </a:extLst>
          </p:cNvPr>
          <p:cNvCxnSpPr>
            <a:cxnSpLocks/>
          </p:cNvCxnSpPr>
          <p:nvPr/>
        </p:nvCxnSpPr>
        <p:spPr>
          <a:xfrm flipH="1">
            <a:off x="3774618" y="3693348"/>
            <a:ext cx="78501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7946006-4E3C-495B-AA1A-C8E1B0AB13EC}"/>
                  </a:ext>
                </a:extLst>
              </p:cNvPr>
              <p:cNvSpPr/>
              <p:nvPr/>
            </p:nvSpPr>
            <p:spPr>
              <a:xfrm>
                <a:off x="7925242" y="3857116"/>
                <a:ext cx="35301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س ص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و</a:t>
                </a:r>
                <a:r>
                  <a:rPr lang="ar-BH" sz="3200" dirty="0">
                    <a:solidFill>
                      <a:schemeClr val="tx1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= 90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7946006-4E3C-495B-AA1A-C8E1B0AB1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42" y="3857116"/>
                <a:ext cx="3530134" cy="584775"/>
              </a:xfrm>
              <a:prstGeom prst="rect">
                <a:avLst/>
              </a:prstGeom>
              <a:blipFill>
                <a:blip r:embed="rId8"/>
                <a:stretch>
                  <a:fillRect l="-3627" t="-10417" r="-4491" b="-3645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8E12DC6B-822C-4F11-8534-ED3415077708}"/>
              </a:ext>
            </a:extLst>
          </p:cNvPr>
          <p:cNvSpPr/>
          <p:nvPr/>
        </p:nvSpPr>
        <p:spPr>
          <a:xfrm>
            <a:off x="3610200" y="3866307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زاويتان حادتان في مثلث قائم الزاوية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4FD78F-F638-448B-9B87-F1B81D5B9A9E}"/>
                  </a:ext>
                </a:extLst>
              </p:cNvPr>
              <p:cNvSpPr/>
              <p:nvPr/>
            </p:nvSpPr>
            <p:spPr>
              <a:xfrm>
                <a:off x="8930819" y="4471536"/>
                <a:ext cx="24064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+ 38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90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4FD78F-F638-448B-9B87-F1B81D5B9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19" y="4471536"/>
                <a:ext cx="2406429" cy="584775"/>
              </a:xfrm>
              <a:prstGeom prst="rect">
                <a:avLst/>
              </a:prstGeom>
              <a:blipFill>
                <a:blip r:embed="rId9"/>
                <a:stretch>
                  <a:fillRect l="-5316" t="-10526" r="-6582" b="-3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AF63BA-C6F6-4723-962A-C39A7C0A52DE}"/>
                  </a:ext>
                </a:extLst>
              </p:cNvPr>
              <p:cNvSpPr/>
              <p:nvPr/>
            </p:nvSpPr>
            <p:spPr>
              <a:xfrm>
                <a:off x="3718512" y="4511321"/>
                <a:ext cx="3690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</a:t>
                </a:r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س ص و = 38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AF63BA-C6F6-4723-962A-C39A7C0A5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12" y="4511321"/>
                <a:ext cx="3690434" cy="523220"/>
              </a:xfrm>
              <a:prstGeom prst="rect">
                <a:avLst/>
              </a:prstGeom>
              <a:blipFill>
                <a:blip r:embed="rId10"/>
                <a:stretch>
                  <a:fillRect l="-2810" t="-10465" r="-3306" b="-3604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9AA2EF-1F95-461F-BC77-F9DE48744C62}"/>
                  </a:ext>
                </a:extLst>
              </p:cNvPr>
              <p:cNvSpPr/>
              <p:nvPr/>
            </p:nvSpPr>
            <p:spPr>
              <a:xfrm>
                <a:off x="7639373" y="5002873"/>
                <a:ext cx="39853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+ 38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38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90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38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9AA2EF-1F95-461F-BC77-F9DE48744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73" y="5002873"/>
                <a:ext cx="3985386" cy="584775"/>
              </a:xfrm>
              <a:prstGeom prst="rect">
                <a:avLst/>
              </a:prstGeom>
              <a:blipFill>
                <a:blip r:embed="rId11"/>
                <a:stretch>
                  <a:fillRect l="-2752" t="-11458" r="-3976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A532A801-3F66-44D1-956A-000302571C47}"/>
              </a:ext>
            </a:extLst>
          </p:cNvPr>
          <p:cNvSpPr/>
          <p:nvPr/>
        </p:nvSpPr>
        <p:spPr>
          <a:xfrm>
            <a:off x="5065552" y="5033650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</a:t>
            </a:r>
            <a:r>
              <a:rPr lang="ar-BH" sz="2800" dirty="0">
                <a:solidFill>
                  <a:srgbClr val="7030A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38</a:t>
            </a:r>
            <a:r>
              <a:rPr lang="ar-BH" sz="2800" dirty="0">
                <a:solidFill>
                  <a:srgbClr val="7030A0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ADBA56-4E4F-43DF-AF47-D6736A7364F7}"/>
              </a:ext>
            </a:extLst>
          </p:cNvPr>
          <p:cNvCxnSpPr>
            <a:cxnSpLocks/>
          </p:cNvCxnSpPr>
          <p:nvPr/>
        </p:nvCxnSpPr>
        <p:spPr>
          <a:xfrm flipH="1">
            <a:off x="9348930" y="5128276"/>
            <a:ext cx="964239" cy="319524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9CF83BF-65B0-49DE-BD27-AF591AD80F8B}"/>
              </a:ext>
            </a:extLst>
          </p:cNvPr>
          <p:cNvSpPr/>
          <p:nvPr/>
        </p:nvSpPr>
        <p:spPr>
          <a:xfrm>
            <a:off x="7735517" y="4977391"/>
            <a:ext cx="1256734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B7D075-273A-4F44-BB7F-86192A6001F0}"/>
                  </a:ext>
                </a:extLst>
              </p:cNvPr>
              <p:cNvSpPr/>
              <p:nvPr/>
            </p:nvSpPr>
            <p:spPr>
              <a:xfrm>
                <a:off x="8906033" y="5483127"/>
                <a:ext cx="1208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= </a:t>
                </a:r>
                <a:endParaRPr lang="en-US" sz="3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B7D075-273A-4F44-BB7F-86192A600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33" y="5483127"/>
                <a:ext cx="1208985" cy="584775"/>
              </a:xfrm>
              <a:prstGeom prst="rect">
                <a:avLst/>
              </a:prstGeom>
              <a:blipFill>
                <a:blip r:embed="rId12"/>
                <a:stretch>
                  <a:fillRect l="-12626" t="-10417" r="-12626" b="-3645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CD686E6F-940E-448C-9776-180148D2B2A1}"/>
              </a:ext>
            </a:extLst>
          </p:cNvPr>
          <p:cNvSpPr/>
          <p:nvPr/>
        </p:nvSpPr>
        <p:spPr>
          <a:xfrm>
            <a:off x="8441120" y="5467925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ea typeface="Calibri" panose="020F0502020204030204" pitchFamily="34" charset="0"/>
                <a:cs typeface="Sakkal Majalla" panose="02000000000000000000" pitchFamily="2" charset="-78"/>
              </a:rPr>
              <a:t>52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EC44E3-11E8-4042-A7B2-62C5B28B0F68}"/>
              </a:ext>
            </a:extLst>
          </p:cNvPr>
          <p:cNvSpPr/>
          <p:nvPr/>
        </p:nvSpPr>
        <p:spPr>
          <a:xfrm>
            <a:off x="6961226" y="5544682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4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75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" grpId="0"/>
      <p:bldP spid="27" grpId="0"/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6060571-CBFE-4B10-A27F-93B8C50772E0}"/>
              </a:ext>
            </a:extLst>
          </p:cNvPr>
          <p:cNvGrpSpPr/>
          <p:nvPr/>
        </p:nvGrpSpPr>
        <p:grpSpPr>
          <a:xfrm>
            <a:off x="914565" y="185536"/>
            <a:ext cx="11013767" cy="5737317"/>
            <a:chOff x="914565" y="248907"/>
            <a:chExt cx="11013767" cy="57373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D3B341-3F12-4C78-A7F5-8467A1BC95F5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EFB9312-880A-446B-9F8D-E0BE6299C76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E1BFFC-896B-4C7E-922B-322DEB28C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DF589E-9E10-4BFE-9A00-26BE6E658499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744E9-806F-42C7-8C18-11CA06557516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A5F252-AA61-4804-B5AC-A76E7AF66004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Text Box 42">
                <a:extLst>
                  <a:ext uri="{FF2B5EF4-FFF2-40B4-BE49-F238E27FC236}">
                    <a16:creationId xmlns:a16="http://schemas.microsoft.com/office/drawing/2014/main" id="{6F534B87-78DF-49E4-9E22-7BCA3FEE6D15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/>
              <p:nvPr/>
            </p:nvSpPr>
            <p:spPr>
              <a:xfrm>
                <a:off x="8901642" y="3740407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49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642" y="3740407"/>
                <a:ext cx="1874231" cy="646331"/>
              </a:xfrm>
              <a:prstGeom prst="rect">
                <a:avLst/>
              </a:prstGeom>
              <a:blipFill>
                <a:blip r:embed="rId2"/>
                <a:stretch>
                  <a:fillRect l="-8766" t="-10377" r="-9740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84F9971-1ED1-42A2-9BCE-7723C99BBD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43" y="367810"/>
            <a:ext cx="3768195" cy="21851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64EE50-079F-4B43-B0E7-27B96A35CBAA}"/>
              </a:ext>
            </a:extLst>
          </p:cNvPr>
          <p:cNvSpPr/>
          <p:nvPr/>
        </p:nvSpPr>
        <p:spPr>
          <a:xfrm>
            <a:off x="4897123" y="405785"/>
            <a:ext cx="451823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المجاور: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FD9D-B3AF-402D-9590-A394599FFE20}"/>
                  </a:ext>
                </a:extLst>
              </p:cNvPr>
              <p:cNvSpPr/>
              <p:nvPr/>
            </p:nvSpPr>
            <p:spPr>
              <a:xfrm>
                <a:off x="8924925" y="4386738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74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FD9D-B3AF-402D-9590-A394599FF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925" y="4386738"/>
                <a:ext cx="1874231" cy="646331"/>
              </a:xfrm>
              <a:prstGeom prst="rect">
                <a:avLst/>
              </a:prstGeom>
              <a:blipFill>
                <a:blip r:embed="rId4"/>
                <a:stretch>
                  <a:fillRect l="-8766" t="-10377" r="-9740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A9D670-6A2F-484D-8602-40BC752D2E7D}"/>
                  </a:ext>
                </a:extLst>
              </p:cNvPr>
              <p:cNvSpPr/>
              <p:nvPr/>
            </p:nvSpPr>
            <p:spPr>
              <a:xfrm>
                <a:off x="8901642" y="5020527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40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A9D670-6A2F-484D-8602-40BC752D2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642" y="5020527"/>
                <a:ext cx="1874231" cy="646331"/>
              </a:xfrm>
              <a:prstGeom prst="rect">
                <a:avLst/>
              </a:prstGeom>
              <a:blipFill>
                <a:blip r:embed="rId5"/>
                <a:stretch>
                  <a:fillRect l="-8766" t="-10377" r="-9740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49ACD8-0D39-4616-988A-4676AC9228EA}"/>
                  </a:ext>
                </a:extLst>
              </p:cNvPr>
              <p:cNvSpPr/>
              <p:nvPr/>
            </p:nvSpPr>
            <p:spPr>
              <a:xfrm>
                <a:off x="8901642" y="5679400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4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50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49ACD8-0D39-4616-988A-4676AC922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642" y="5679400"/>
                <a:ext cx="1874231" cy="646331"/>
              </a:xfrm>
              <a:prstGeom prst="rect">
                <a:avLst/>
              </a:prstGeom>
              <a:blipFill>
                <a:blip r:embed="rId6"/>
                <a:stretch>
                  <a:fillRect l="-8766" t="-10377" r="-9740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51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/>
      <p:bldP spid="16" grpId="0"/>
      <p:bldP spid="17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179</a:t>
            </a:r>
            <a:r>
              <a:rPr lang="ar-BH" sz="4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180، 181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60CBD-3087-454E-8BE9-5A6292217604}"/>
              </a:ext>
            </a:extLst>
          </p:cNvPr>
          <p:cNvGrpSpPr/>
          <p:nvPr/>
        </p:nvGrpSpPr>
        <p:grpSpPr>
          <a:xfrm>
            <a:off x="3300984" y="877824"/>
            <a:ext cx="5138928" cy="5102352"/>
            <a:chOff x="3776472" y="321165"/>
            <a:chExt cx="5138928" cy="5102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DAF08B9-7D6A-4179-9911-663529EBCDC1}"/>
                </a:ext>
              </a:extLst>
            </p:cNvPr>
            <p:cNvSpPr/>
            <p:nvPr/>
          </p:nvSpPr>
          <p:spPr>
            <a:xfrm>
              <a:off x="3776472" y="321165"/>
              <a:ext cx="5102352" cy="510235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11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BEF75-E4AF-4DAF-99FE-A8F6D801565E}"/>
                </a:ext>
              </a:extLst>
            </p:cNvPr>
            <p:cNvSpPr/>
            <p:nvPr/>
          </p:nvSpPr>
          <p:spPr>
            <a:xfrm>
              <a:off x="3776472" y="2415141"/>
              <a:ext cx="5138928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080670" y="1662973"/>
              <a:ext cx="4238661" cy="195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6336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Text Box 87">
            <a:extLst>
              <a:ext uri="{FF2B5EF4-FFF2-40B4-BE49-F238E27FC236}">
                <a16:creationId xmlns:a16="http://schemas.microsoft.com/office/drawing/2014/main" id="{A0BF861E-71AF-4F20-8E69-B86FF97F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636" y="3662075"/>
            <a:ext cx="505869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لها جميعًا ثلاثة أضلاع و ثلاثة رؤوس</a:t>
            </a:r>
            <a:endParaRPr lang="en-US" alt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5F85FF-5228-4D1B-BF22-6D14FB9A29D6}"/>
              </a:ext>
            </a:extLst>
          </p:cNvPr>
          <p:cNvSpPr/>
          <p:nvPr/>
        </p:nvSpPr>
        <p:spPr>
          <a:xfrm>
            <a:off x="4652174" y="3164836"/>
            <a:ext cx="697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الشيء المشترك بين جميع المثلثات ؟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556F07-484E-4DDC-99A6-75C9A37454E4}"/>
              </a:ext>
            </a:extLst>
          </p:cNvPr>
          <p:cNvSpPr/>
          <p:nvPr/>
        </p:nvSpPr>
        <p:spPr>
          <a:xfrm>
            <a:off x="508296" y="4250237"/>
            <a:ext cx="11115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تغير المثلث من حاد الزوايا إلى منفرج الزاوية كيف يوثر ذلك على قياسات الزاويتين الأخريين ؟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CF48C783-8A69-4A06-BE59-65A24BBB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152" y="4828238"/>
            <a:ext cx="4310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تقل قياسات الزاويتين الأخريين</a:t>
            </a:r>
            <a:endParaRPr lang="ar-S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499F48-AED8-458B-97B9-629630C0F474}"/>
              </a:ext>
            </a:extLst>
          </p:cNvPr>
          <p:cNvSpPr/>
          <p:nvPr/>
        </p:nvSpPr>
        <p:spPr>
          <a:xfrm>
            <a:off x="3628105" y="5367027"/>
            <a:ext cx="8065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تغير قياسات الزوايا ، ما الشيء الذي يبقى ثابتًا لا يتغير ؟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B3F0C8FB-8BA2-4046-83B6-17E6B56B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658" y="5851138"/>
            <a:ext cx="281106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مجموع قياسات الزوايا</a:t>
            </a:r>
            <a:endParaRPr lang="ar-SA" dirty="0"/>
          </a:p>
        </p:txBody>
      </p:sp>
      <p:sp>
        <p:nvSpPr>
          <p:cNvPr id="3" name="Isosceles Triangle 2"/>
          <p:cNvSpPr/>
          <p:nvPr/>
        </p:nvSpPr>
        <p:spPr>
          <a:xfrm>
            <a:off x="7982857" y="1167428"/>
            <a:ext cx="2292331" cy="1644501"/>
          </a:xfrm>
          <a:prstGeom prst="triangle">
            <a:avLst>
              <a:gd name="adj" fmla="val 4451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Isosceles Triangle 16"/>
          <p:cNvSpPr/>
          <p:nvPr/>
        </p:nvSpPr>
        <p:spPr>
          <a:xfrm>
            <a:off x="4563577" y="1167427"/>
            <a:ext cx="2292331" cy="1644501"/>
          </a:xfrm>
          <a:prstGeom prst="triangle">
            <a:avLst>
              <a:gd name="adj" fmla="val 1412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9" name="Group 8"/>
          <p:cNvGrpSpPr/>
          <p:nvPr/>
        </p:nvGrpSpPr>
        <p:grpSpPr>
          <a:xfrm>
            <a:off x="1335774" y="1193405"/>
            <a:ext cx="2292331" cy="1647169"/>
            <a:chOff x="1335774" y="1193405"/>
            <a:chExt cx="2292331" cy="1647169"/>
          </a:xfrm>
        </p:grpSpPr>
        <p:sp>
          <p:nvSpPr>
            <p:cNvPr id="22" name="Isosceles Triangle 21"/>
            <p:cNvSpPr/>
            <p:nvPr/>
          </p:nvSpPr>
          <p:spPr>
            <a:xfrm>
              <a:off x="1335774" y="1193405"/>
              <a:ext cx="2292331" cy="1644501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5774" y="2696574"/>
              <a:ext cx="144000" cy="14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59" grpId="0"/>
      <p:bldP spid="6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F6F2C8-A24D-47BB-92C5-1D16B5DAE6D5}"/>
              </a:ext>
            </a:extLst>
          </p:cNvPr>
          <p:cNvSpPr/>
          <p:nvPr/>
        </p:nvSpPr>
        <p:spPr>
          <a:xfrm>
            <a:off x="0" y="516894"/>
            <a:ext cx="119166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تُعبر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نظرية مجموع زوايا المثلث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العلاقة بين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الداخلية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لأيّ مثلث.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E82D3-E939-4428-9EB3-9DA465E40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402"/>
            <a:ext cx="12192000" cy="2697196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67048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3"/>
            <a:ext cx="6058216" cy="5953961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482927" y="1171830"/>
            <a:ext cx="6058216" cy="517400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 قياسات زوايا المثلث الداخلية يساوي 180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°.</a:t>
            </a:r>
          </a:p>
          <a:p>
            <a:pPr algn="r" rtl="1"/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نُعوض عن قياسات زوايا المثلث المعلومة لنحصل على معادلة.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نحُل المعادلة لنحصل على قياس الزاوية المجهولة.</a:t>
            </a:r>
          </a:p>
          <a:p>
            <a:pPr algn="r" rtl="1"/>
            <a:endParaRPr lang="ar-BH" sz="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512165"/>
            <a:ext cx="419165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زاوية داخلية لمثلث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1893053" y="243243"/>
            <a:ext cx="777025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الآتي: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CF10AD-7C8D-4D6F-978B-08F9D1BA5B68}"/>
              </a:ext>
            </a:extLst>
          </p:cNvPr>
          <p:cNvGrpSpPr/>
          <p:nvPr/>
        </p:nvGrpSpPr>
        <p:grpSpPr>
          <a:xfrm>
            <a:off x="539383" y="566408"/>
            <a:ext cx="2168418" cy="2390483"/>
            <a:chOff x="522503" y="1801126"/>
            <a:chExt cx="2168418" cy="23904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711691-1F2C-4B0A-975A-AA74DBD0D603}"/>
                </a:ext>
              </a:extLst>
            </p:cNvPr>
            <p:cNvSpPr/>
            <p:nvPr/>
          </p:nvSpPr>
          <p:spPr>
            <a:xfrm>
              <a:off x="771723" y="2208529"/>
              <a:ext cx="1709959" cy="1638709"/>
            </a:xfrm>
            <a:custGeom>
              <a:avLst/>
              <a:gdLst>
                <a:gd name="connsiteX0" fmla="*/ 479834 w 1303700"/>
                <a:gd name="connsiteY0" fmla="*/ 1249378 h 1249378"/>
                <a:gd name="connsiteX1" fmla="*/ 1303700 w 1303700"/>
                <a:gd name="connsiteY1" fmla="*/ 651849 h 1249378"/>
                <a:gd name="connsiteX2" fmla="*/ 0 w 1303700"/>
                <a:gd name="connsiteY2" fmla="*/ 0 h 1249378"/>
                <a:gd name="connsiteX3" fmla="*/ 479834 w 1303700"/>
                <a:gd name="connsiteY3" fmla="*/ 1249378 h 124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3700" h="1249378">
                  <a:moveTo>
                    <a:pt x="479834" y="1249378"/>
                  </a:moveTo>
                  <a:lnTo>
                    <a:pt x="1303700" y="651849"/>
                  </a:lnTo>
                  <a:lnTo>
                    <a:pt x="0" y="0"/>
                  </a:lnTo>
                  <a:lnTo>
                    <a:pt x="479834" y="124937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07B29E-0970-4EE6-B707-95D5AF8BA3E1}"/>
                </a:ext>
              </a:extLst>
            </p:cNvPr>
            <p:cNvSpPr/>
            <p:nvPr/>
          </p:nvSpPr>
          <p:spPr>
            <a:xfrm>
              <a:off x="1209913" y="3282390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76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590557-AA49-49AE-92A7-02B9E84FCA1D}"/>
                </a:ext>
              </a:extLst>
            </p:cNvPr>
            <p:cNvSpPr/>
            <p:nvPr/>
          </p:nvSpPr>
          <p:spPr>
            <a:xfrm>
              <a:off x="1828268" y="2809722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61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9B2376-7660-4884-AB3D-F1A174362E99}"/>
                </a:ext>
              </a:extLst>
            </p:cNvPr>
            <p:cNvSpPr/>
            <p:nvPr/>
          </p:nvSpPr>
          <p:spPr>
            <a:xfrm>
              <a:off x="803065" y="2196845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4651D88-A208-4010-A919-716EDEE1EB23}"/>
                </a:ext>
              </a:extLst>
            </p:cNvPr>
            <p:cNvSpPr/>
            <p:nvPr/>
          </p:nvSpPr>
          <p:spPr>
            <a:xfrm>
              <a:off x="2430913" y="2802485"/>
              <a:ext cx="2600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endParaRPr lang="en-US" sz="28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54AA07-7BB1-4C5E-825C-E755D4F89804}"/>
                </a:ext>
              </a:extLst>
            </p:cNvPr>
            <p:cNvSpPr/>
            <p:nvPr/>
          </p:nvSpPr>
          <p:spPr>
            <a:xfrm>
              <a:off x="1209913" y="3668389"/>
              <a:ext cx="4058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en-US" sz="28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24239E-5671-4439-BC69-F51ECC022249}"/>
                </a:ext>
              </a:extLst>
            </p:cNvPr>
            <p:cNvSpPr/>
            <p:nvPr/>
          </p:nvSpPr>
          <p:spPr>
            <a:xfrm>
              <a:off x="522503" y="1801126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0CAA20-24E5-49D5-BCD1-190974FB4D0D}"/>
                  </a:ext>
                </a:extLst>
              </p:cNvPr>
              <p:cNvSpPr/>
              <p:nvPr/>
            </p:nvSpPr>
            <p:spPr>
              <a:xfrm>
                <a:off x="7418694" y="1422192"/>
                <a:ext cx="40366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أ +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ب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0CAA20-24E5-49D5-BCD1-190974FB4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94" y="1422192"/>
                <a:ext cx="4036682" cy="584775"/>
              </a:xfrm>
              <a:prstGeom prst="rect">
                <a:avLst/>
              </a:prstGeom>
              <a:blipFill>
                <a:blip r:embed="rId2"/>
                <a:stretch>
                  <a:fillRect l="-755" t="-10417" r="-3776" b="-3645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83E9469B-62B0-4FB2-A21B-435E87AFDA70}"/>
              </a:ext>
            </a:extLst>
          </p:cNvPr>
          <p:cNvSpPr/>
          <p:nvPr/>
        </p:nvSpPr>
        <p:spPr>
          <a:xfrm>
            <a:off x="2852545" y="1431383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نظرية مجموع قياسات زوايا المثلث الداخلية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966479-9682-4027-B6DE-601BBF23AF31}"/>
                  </a:ext>
                </a:extLst>
              </p:cNvPr>
              <p:cNvSpPr/>
              <p:nvPr/>
            </p:nvSpPr>
            <p:spPr>
              <a:xfrm>
                <a:off x="7998857" y="2320132"/>
                <a:ext cx="35509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61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76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F966479-9682-4027-B6DE-601BBF23A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57" y="2320132"/>
                <a:ext cx="3550972" cy="584775"/>
              </a:xfrm>
              <a:prstGeom prst="rect">
                <a:avLst/>
              </a:prstGeom>
              <a:blipFill>
                <a:blip r:embed="rId3"/>
                <a:stretch>
                  <a:fillRect l="-1715" t="-23958" r="-446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42F254D-E576-4D4E-90E3-B718306627FA}"/>
                  </a:ext>
                </a:extLst>
              </p:cNvPr>
              <p:cNvSpPr/>
              <p:nvPr/>
            </p:nvSpPr>
            <p:spPr>
              <a:xfrm>
                <a:off x="2729246" y="2329323"/>
                <a:ext cx="4634603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أ = 61°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ب = 76°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42F254D-E576-4D4E-90E3-B71830662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46" y="2329323"/>
                <a:ext cx="4634603" cy="575799"/>
              </a:xfrm>
              <a:prstGeom prst="rect">
                <a:avLst/>
              </a:prstGeom>
              <a:blipFill>
                <a:blip r:embed="rId4"/>
                <a:stretch>
                  <a:fillRect l="-1711" r="-2632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8B59A65-A61B-4DAF-B45D-3E15A6E369AF}"/>
              </a:ext>
            </a:extLst>
          </p:cNvPr>
          <p:cNvSpPr/>
          <p:nvPr/>
        </p:nvSpPr>
        <p:spPr>
          <a:xfrm>
            <a:off x="10189683" y="2319067"/>
            <a:ext cx="130369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865BDC7-4D29-492E-860E-E7FC0E592346}"/>
              </a:ext>
            </a:extLst>
          </p:cNvPr>
          <p:cNvSpPr/>
          <p:nvPr/>
        </p:nvSpPr>
        <p:spPr>
          <a:xfrm>
            <a:off x="10362809" y="3178053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137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A798252-9E56-486A-9C2D-2AC3E0BECEB3}"/>
                  </a:ext>
                </a:extLst>
              </p:cNvPr>
              <p:cNvSpPr/>
              <p:nvPr/>
            </p:nvSpPr>
            <p:spPr>
              <a:xfrm>
                <a:off x="8080060" y="3178053"/>
                <a:ext cx="2188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A798252-9E56-486A-9C2D-2AC3E0BEC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060" y="3178053"/>
                <a:ext cx="2188420" cy="584775"/>
              </a:xfrm>
              <a:prstGeom prst="rect">
                <a:avLst/>
              </a:prstGeom>
              <a:blipFill>
                <a:blip r:embed="rId5"/>
                <a:stretch>
                  <a:fillRect l="-3343" t="-10417" r="-7242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A033289F-3F92-473B-A43F-E4C6912D803B}"/>
              </a:ext>
            </a:extLst>
          </p:cNvPr>
          <p:cNvSpPr/>
          <p:nvPr/>
        </p:nvSpPr>
        <p:spPr>
          <a:xfrm>
            <a:off x="6160754" y="3169350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6A6B00F-0BA1-4073-8242-6496C9CC257F}"/>
                  </a:ext>
                </a:extLst>
              </p:cNvPr>
              <p:cNvSpPr/>
              <p:nvPr/>
            </p:nvSpPr>
            <p:spPr>
              <a:xfrm>
                <a:off x="6712906" y="3947859"/>
                <a:ext cx="47804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137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137°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137°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6A6B00F-0BA1-4073-8242-6496C9CC2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906" y="3947859"/>
                <a:ext cx="4780476" cy="584775"/>
              </a:xfrm>
              <a:prstGeom prst="rect">
                <a:avLst/>
              </a:prstGeom>
              <a:blipFill>
                <a:blip r:embed="rId6"/>
                <a:stretch>
                  <a:fillRect l="-2551" t="-23958" r="-344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1FE0A6CB-B50D-46CE-802E-B8FA7006E027}"/>
              </a:ext>
            </a:extLst>
          </p:cNvPr>
          <p:cNvSpPr/>
          <p:nvPr/>
        </p:nvSpPr>
        <p:spPr>
          <a:xfrm>
            <a:off x="4089559" y="3978636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137°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50871E-98A2-4DC4-8319-009975B65D9E}"/>
              </a:ext>
            </a:extLst>
          </p:cNvPr>
          <p:cNvCxnSpPr/>
          <p:nvPr/>
        </p:nvCxnSpPr>
        <p:spPr>
          <a:xfrm flipH="1">
            <a:off x="10110752" y="3998114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A69E19-4F7D-4813-9C09-F27685F4C70E}"/>
                  </a:ext>
                </a:extLst>
              </p:cNvPr>
              <p:cNvSpPr/>
              <p:nvPr/>
            </p:nvSpPr>
            <p:spPr>
              <a:xfrm>
                <a:off x="8458341" y="4867143"/>
                <a:ext cx="1208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endParaRPr lang="en-US" sz="32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A69E19-4F7D-4813-9C09-F27685F4C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341" y="4867143"/>
                <a:ext cx="1208985" cy="584775"/>
              </a:xfrm>
              <a:prstGeom prst="rect">
                <a:avLst/>
              </a:prstGeom>
              <a:blipFill>
                <a:blip r:embed="rId7"/>
                <a:stretch>
                  <a:fillRect l="-12626" t="-10417" r="-12626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FE50FC7-E694-406C-B7E2-ACEFA7DF463C}"/>
              </a:ext>
            </a:extLst>
          </p:cNvPr>
          <p:cNvSpPr/>
          <p:nvPr/>
        </p:nvSpPr>
        <p:spPr>
          <a:xfrm>
            <a:off x="6851506" y="3987689"/>
            <a:ext cx="1669352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8B5AE10-3478-4980-A38E-CE3DF0703660}"/>
              </a:ext>
            </a:extLst>
          </p:cNvPr>
          <p:cNvSpPr/>
          <p:nvPr/>
        </p:nvSpPr>
        <p:spPr>
          <a:xfrm>
            <a:off x="7838412" y="4866221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43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C0931B2-7056-4F30-BD64-DE674098D19C}"/>
              </a:ext>
            </a:extLst>
          </p:cNvPr>
          <p:cNvSpPr/>
          <p:nvPr/>
        </p:nvSpPr>
        <p:spPr>
          <a:xfrm>
            <a:off x="6328372" y="4845937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5978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63" grpId="0"/>
      <p:bldP spid="64" grpId="0"/>
      <p:bldP spid="19" grpId="0" animBg="1"/>
      <p:bldP spid="87" grpId="0"/>
      <p:bldP spid="88" grpId="0"/>
      <p:bldP spid="89" grpId="0"/>
      <p:bldP spid="90" grpId="0"/>
      <p:bldP spid="91" grpId="0"/>
      <p:bldP spid="92" grpId="0"/>
      <p:bldP spid="93" grpId="0" animBg="1"/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3150605" y="243243"/>
            <a:ext cx="65127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الآتي: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83EF1F-C88D-4B1C-BD8D-AC10DF0288D8}"/>
              </a:ext>
            </a:extLst>
          </p:cNvPr>
          <p:cNvGrpSpPr/>
          <p:nvPr/>
        </p:nvGrpSpPr>
        <p:grpSpPr>
          <a:xfrm>
            <a:off x="484797" y="343906"/>
            <a:ext cx="3880527" cy="2306083"/>
            <a:chOff x="802983" y="560533"/>
            <a:chExt cx="3880527" cy="230608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4651D88-A208-4010-A919-716EDEE1EB23}"/>
                </a:ext>
              </a:extLst>
            </p:cNvPr>
            <p:cNvSpPr/>
            <p:nvPr/>
          </p:nvSpPr>
          <p:spPr>
            <a:xfrm>
              <a:off x="4221524" y="1668601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endParaRPr lang="en-US" sz="28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54AA07-7BB1-4C5E-825C-E755D4F89804}"/>
                </a:ext>
              </a:extLst>
            </p:cNvPr>
            <p:cNvSpPr/>
            <p:nvPr/>
          </p:nvSpPr>
          <p:spPr>
            <a:xfrm>
              <a:off x="802983" y="2343396"/>
              <a:ext cx="5116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</a:t>
              </a:r>
              <a:endParaRPr lang="en-US" sz="28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24239E-5671-4439-BC69-F51ECC022249}"/>
                </a:ext>
              </a:extLst>
            </p:cNvPr>
            <p:cNvSpPr/>
            <p:nvPr/>
          </p:nvSpPr>
          <p:spPr>
            <a:xfrm>
              <a:off x="2315837" y="56053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</a:t>
              </a:r>
              <a:endParaRPr lang="en-US" sz="280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388977-9D69-4618-BE1D-339688BB5115}"/>
                </a:ext>
              </a:extLst>
            </p:cNvPr>
            <p:cNvGrpSpPr/>
            <p:nvPr/>
          </p:nvGrpSpPr>
          <p:grpSpPr>
            <a:xfrm>
              <a:off x="1259712" y="984792"/>
              <a:ext cx="2981826" cy="1620214"/>
              <a:chOff x="-500144" y="2148173"/>
              <a:chExt cx="2981826" cy="1620214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79A3089-BDC1-4BD2-8180-CC274C9AB411}"/>
                  </a:ext>
                </a:extLst>
              </p:cNvPr>
              <p:cNvSpPr/>
              <p:nvPr/>
            </p:nvSpPr>
            <p:spPr>
              <a:xfrm>
                <a:off x="-500144" y="2208529"/>
                <a:ext cx="2981826" cy="1530068"/>
              </a:xfrm>
              <a:custGeom>
                <a:avLst/>
                <a:gdLst>
                  <a:gd name="connsiteX0" fmla="*/ 479834 w 1303700"/>
                  <a:gd name="connsiteY0" fmla="*/ 1249378 h 1249378"/>
                  <a:gd name="connsiteX1" fmla="*/ 1303700 w 1303700"/>
                  <a:gd name="connsiteY1" fmla="*/ 651849 h 1249378"/>
                  <a:gd name="connsiteX2" fmla="*/ 0 w 1303700"/>
                  <a:gd name="connsiteY2" fmla="*/ 0 h 1249378"/>
                  <a:gd name="connsiteX3" fmla="*/ 479834 w 1303700"/>
                  <a:gd name="connsiteY3" fmla="*/ 1249378 h 1249378"/>
                  <a:gd name="connsiteX0" fmla="*/ 0 w 2273392"/>
                  <a:gd name="connsiteY0" fmla="*/ 1166548 h 1166548"/>
                  <a:gd name="connsiteX1" fmla="*/ 2273392 w 2273392"/>
                  <a:gd name="connsiteY1" fmla="*/ 651849 h 1166548"/>
                  <a:gd name="connsiteX2" fmla="*/ 969692 w 2273392"/>
                  <a:gd name="connsiteY2" fmla="*/ 0 h 1166548"/>
                  <a:gd name="connsiteX3" fmla="*/ 0 w 2273392"/>
                  <a:gd name="connsiteY3" fmla="*/ 1166548 h 11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392" h="1166548">
                    <a:moveTo>
                      <a:pt x="0" y="1166548"/>
                    </a:moveTo>
                    <a:lnTo>
                      <a:pt x="2273392" y="651849"/>
                    </a:lnTo>
                    <a:lnTo>
                      <a:pt x="969692" y="0"/>
                    </a:lnTo>
                    <a:lnTo>
                      <a:pt x="0" y="116654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B479756-0186-43F7-BA1F-987CF026FC06}"/>
                  </a:ext>
                </a:extLst>
              </p:cNvPr>
              <p:cNvSpPr/>
              <p:nvPr/>
            </p:nvSpPr>
            <p:spPr>
              <a:xfrm>
                <a:off x="-282624" y="3245167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36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280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06C9126-2FC9-44C9-8167-42DF580D8EBC}"/>
                  </a:ext>
                </a:extLst>
              </p:cNvPr>
              <p:cNvSpPr/>
              <p:nvPr/>
            </p:nvSpPr>
            <p:spPr>
              <a:xfrm>
                <a:off x="1828268" y="2755404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40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28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FAAF2E4-B3F6-4280-9552-9A9A7C5DF8A3}"/>
                  </a:ext>
                </a:extLst>
              </p:cNvPr>
              <p:cNvSpPr/>
              <p:nvPr/>
            </p:nvSpPr>
            <p:spPr>
              <a:xfrm>
                <a:off x="635711" y="2148173"/>
                <a:ext cx="3369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63062D-1B69-4B38-9B7E-2601088E9936}"/>
                  </a:ext>
                </a:extLst>
              </p:cNvPr>
              <p:cNvSpPr/>
              <p:nvPr/>
            </p:nvSpPr>
            <p:spPr>
              <a:xfrm>
                <a:off x="7154132" y="2318493"/>
                <a:ext cx="4289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س +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ص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63062D-1B69-4B38-9B7E-2601088E9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32" y="2318493"/>
                <a:ext cx="4289957" cy="584775"/>
              </a:xfrm>
              <a:prstGeom prst="rect">
                <a:avLst/>
              </a:prstGeom>
              <a:blipFill>
                <a:blip r:embed="rId2"/>
                <a:stretch>
                  <a:fillRect l="-2845" t="-10417" r="-369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F174628-0D06-4AD9-9A1B-A65431BB2B3E}"/>
              </a:ext>
            </a:extLst>
          </p:cNvPr>
          <p:cNvSpPr/>
          <p:nvPr/>
        </p:nvSpPr>
        <p:spPr>
          <a:xfrm>
            <a:off x="2841258" y="2327684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نظرية مجموع قياسات زوايا المثلث الداخلية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67FF68-EC7F-4E0D-B3E7-E03EFCE82A10}"/>
                  </a:ext>
                </a:extLst>
              </p:cNvPr>
              <p:cNvSpPr/>
              <p:nvPr/>
            </p:nvSpPr>
            <p:spPr>
              <a:xfrm>
                <a:off x="8050087" y="3216433"/>
                <a:ext cx="3488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36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67FF68-EC7F-4E0D-B3E7-E03EFCE82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87" y="3216433"/>
                <a:ext cx="3488455" cy="584775"/>
              </a:xfrm>
              <a:prstGeom prst="rect">
                <a:avLst/>
              </a:prstGeom>
              <a:blipFill>
                <a:blip r:embed="rId3"/>
                <a:stretch>
                  <a:fillRect l="-3671" t="-23958" r="-454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DBCD9E0-AE05-4EB4-AAE2-29B7974B0ED7}"/>
                  </a:ext>
                </a:extLst>
              </p:cNvPr>
              <p:cNvSpPr/>
              <p:nvPr/>
            </p:nvSpPr>
            <p:spPr>
              <a:xfrm>
                <a:off x="2410182" y="3225624"/>
                <a:ext cx="4942380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س = 40°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ص = 36°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DBCD9E0-AE05-4EB4-AAE2-29B7974B0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82" y="3225624"/>
                <a:ext cx="4942380" cy="575799"/>
              </a:xfrm>
              <a:prstGeom prst="rect">
                <a:avLst/>
              </a:prstGeom>
              <a:blipFill>
                <a:blip r:embed="rId4"/>
                <a:stretch>
                  <a:fillRect l="-1356" r="-2589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C792EF8-6894-4798-89EF-DCFDA1F25F52}"/>
              </a:ext>
            </a:extLst>
          </p:cNvPr>
          <p:cNvSpPr/>
          <p:nvPr/>
        </p:nvSpPr>
        <p:spPr>
          <a:xfrm>
            <a:off x="10178396" y="3215368"/>
            <a:ext cx="130369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51CB7D-4565-41AE-ADF3-A53572333EAA}"/>
              </a:ext>
            </a:extLst>
          </p:cNvPr>
          <p:cNvSpPr/>
          <p:nvPr/>
        </p:nvSpPr>
        <p:spPr>
          <a:xfrm>
            <a:off x="10524647" y="4074354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76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1A689C-6EFC-4F59-A328-11331FA12974}"/>
                  </a:ext>
                </a:extLst>
              </p:cNvPr>
              <p:cNvSpPr/>
              <p:nvPr/>
            </p:nvSpPr>
            <p:spPr>
              <a:xfrm>
                <a:off x="8068773" y="4074354"/>
                <a:ext cx="2188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1A689C-6EFC-4F59-A328-11331FA12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773" y="4074354"/>
                <a:ext cx="2188420" cy="584775"/>
              </a:xfrm>
              <a:prstGeom prst="rect">
                <a:avLst/>
              </a:prstGeom>
              <a:blipFill>
                <a:blip r:embed="rId5"/>
                <a:stretch>
                  <a:fillRect l="-3621" t="-10417" r="-6964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205F4241-511D-4CDA-8275-0348C0583248}"/>
              </a:ext>
            </a:extLst>
          </p:cNvPr>
          <p:cNvSpPr/>
          <p:nvPr/>
        </p:nvSpPr>
        <p:spPr>
          <a:xfrm>
            <a:off x="6149467" y="4065651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A1B1F5B-4A80-4E5F-8250-99766F1AAB24}"/>
                  </a:ext>
                </a:extLst>
              </p:cNvPr>
              <p:cNvSpPr/>
              <p:nvPr/>
            </p:nvSpPr>
            <p:spPr>
              <a:xfrm>
                <a:off x="7209772" y="4844160"/>
                <a:ext cx="42723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76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76°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76°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A1B1F5B-4A80-4E5F-8250-99766F1AA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72" y="4844160"/>
                <a:ext cx="4272323" cy="584775"/>
              </a:xfrm>
              <a:prstGeom prst="rect">
                <a:avLst/>
              </a:prstGeom>
              <a:blipFill>
                <a:blip r:embed="rId6"/>
                <a:stretch>
                  <a:fillRect l="-2710" t="-23958" r="-370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DC082B83-18C7-4DC8-B96F-346A15E5059D}"/>
              </a:ext>
            </a:extLst>
          </p:cNvPr>
          <p:cNvSpPr/>
          <p:nvPr/>
        </p:nvSpPr>
        <p:spPr>
          <a:xfrm>
            <a:off x="4285058" y="4874937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76°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FE3897-911D-4E6E-871B-EC02E5A9051D}"/>
              </a:ext>
            </a:extLst>
          </p:cNvPr>
          <p:cNvCxnSpPr/>
          <p:nvPr/>
        </p:nvCxnSpPr>
        <p:spPr>
          <a:xfrm flipH="1">
            <a:off x="10099465" y="4894415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47732D-10CA-43A3-BE4E-C4C5E4D92661}"/>
                  </a:ext>
                </a:extLst>
              </p:cNvPr>
              <p:cNvSpPr/>
              <p:nvPr/>
            </p:nvSpPr>
            <p:spPr>
              <a:xfrm>
                <a:off x="8792677" y="5742100"/>
                <a:ext cx="11464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47732D-10CA-43A3-BE4E-C4C5E4D92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677" y="5742100"/>
                <a:ext cx="1146468" cy="584775"/>
              </a:xfrm>
              <a:prstGeom prst="rect">
                <a:avLst/>
              </a:prstGeom>
              <a:blipFill>
                <a:blip r:embed="rId7"/>
                <a:stretch>
                  <a:fillRect l="-12766" t="-10417" r="-13830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D4F4FF6-93EE-483C-8300-A6FA9B30D1B6}"/>
              </a:ext>
            </a:extLst>
          </p:cNvPr>
          <p:cNvSpPr/>
          <p:nvPr/>
        </p:nvSpPr>
        <p:spPr>
          <a:xfrm>
            <a:off x="7352561" y="4883990"/>
            <a:ext cx="1491981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04C3AF1-AE6C-41E3-AFA7-05A0483EF329}"/>
              </a:ext>
            </a:extLst>
          </p:cNvPr>
          <p:cNvSpPr/>
          <p:nvPr/>
        </p:nvSpPr>
        <p:spPr>
          <a:xfrm>
            <a:off x="8033101" y="5740461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104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85E8ABB-9A87-4739-A243-E0F4D499FB97}"/>
              </a:ext>
            </a:extLst>
          </p:cNvPr>
          <p:cNvSpPr/>
          <p:nvPr/>
        </p:nvSpPr>
        <p:spPr>
          <a:xfrm>
            <a:off x="6317085" y="5742238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58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56" grpId="0"/>
      <p:bldP spid="57" grpId="0" animBg="1"/>
      <p:bldP spid="58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6060571-CBFE-4B10-A27F-93B8C50772E0}"/>
              </a:ext>
            </a:extLst>
          </p:cNvPr>
          <p:cNvGrpSpPr/>
          <p:nvPr/>
        </p:nvGrpSpPr>
        <p:grpSpPr>
          <a:xfrm>
            <a:off x="914565" y="185536"/>
            <a:ext cx="11013767" cy="5737317"/>
            <a:chOff x="914565" y="248907"/>
            <a:chExt cx="11013767" cy="57373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D3B341-3F12-4C78-A7F5-8467A1BC95F5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EFB9312-880A-446B-9F8D-E0BE6299C76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E1BFFC-896B-4C7E-922B-322DEB28C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DF589E-9E10-4BFE-9A00-26BE6E658499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744E9-806F-42C7-8C18-11CA06557516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A5F252-AA61-4804-B5AC-A76E7AF66004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Text Box 42">
                <a:extLst>
                  <a:ext uri="{FF2B5EF4-FFF2-40B4-BE49-F238E27FC236}">
                    <a16:creationId xmlns:a16="http://schemas.microsoft.com/office/drawing/2014/main" id="{6F534B87-78DF-49E4-9E22-7BCA3FEE6D15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1394240" y="306233"/>
            <a:ext cx="81236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كلٍ من الأشكال الآتية: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83EF1F-C88D-4B1C-BD8D-AC10DF0288D8}"/>
              </a:ext>
            </a:extLst>
          </p:cNvPr>
          <p:cNvGrpSpPr/>
          <p:nvPr/>
        </p:nvGrpSpPr>
        <p:grpSpPr>
          <a:xfrm>
            <a:off x="7022952" y="1396619"/>
            <a:ext cx="4160874" cy="1804996"/>
            <a:chOff x="799101" y="704473"/>
            <a:chExt cx="4160874" cy="180499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4651D88-A208-4010-A919-716EDEE1EB23}"/>
                </a:ext>
              </a:extLst>
            </p:cNvPr>
            <p:cNvSpPr/>
            <p:nvPr/>
          </p:nvSpPr>
          <p:spPr>
            <a:xfrm>
              <a:off x="4497989" y="1924307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endParaRPr lang="en-US" sz="28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54AA07-7BB1-4C5E-825C-E755D4F89804}"/>
                </a:ext>
              </a:extLst>
            </p:cNvPr>
            <p:cNvSpPr/>
            <p:nvPr/>
          </p:nvSpPr>
          <p:spPr>
            <a:xfrm>
              <a:off x="799101" y="1986249"/>
              <a:ext cx="5116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</a:t>
              </a:r>
              <a:endParaRPr lang="en-US" sz="28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24239E-5671-4439-BC69-F51ECC022249}"/>
                </a:ext>
              </a:extLst>
            </p:cNvPr>
            <p:cNvSpPr/>
            <p:nvPr/>
          </p:nvSpPr>
          <p:spPr>
            <a:xfrm>
              <a:off x="3477407" y="70447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</a:t>
              </a:r>
              <a:endParaRPr lang="en-US" sz="280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388977-9D69-4618-BE1D-339688BB5115}"/>
                </a:ext>
              </a:extLst>
            </p:cNvPr>
            <p:cNvGrpSpPr/>
            <p:nvPr/>
          </p:nvGrpSpPr>
          <p:grpSpPr>
            <a:xfrm>
              <a:off x="1196338" y="1217163"/>
              <a:ext cx="3371124" cy="1121477"/>
              <a:chOff x="-563518" y="2380544"/>
              <a:chExt cx="3371124" cy="112147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79A3089-BDC1-4BD2-8180-CC274C9AB411}"/>
                  </a:ext>
                </a:extLst>
              </p:cNvPr>
              <p:cNvSpPr/>
              <p:nvPr/>
            </p:nvSpPr>
            <p:spPr>
              <a:xfrm>
                <a:off x="-563518" y="2380544"/>
                <a:ext cx="3371124" cy="968754"/>
              </a:xfrm>
              <a:custGeom>
                <a:avLst/>
                <a:gdLst>
                  <a:gd name="connsiteX0" fmla="*/ 479834 w 1303700"/>
                  <a:gd name="connsiteY0" fmla="*/ 1249378 h 1249378"/>
                  <a:gd name="connsiteX1" fmla="*/ 1303700 w 1303700"/>
                  <a:gd name="connsiteY1" fmla="*/ 651849 h 1249378"/>
                  <a:gd name="connsiteX2" fmla="*/ 0 w 1303700"/>
                  <a:gd name="connsiteY2" fmla="*/ 0 h 1249378"/>
                  <a:gd name="connsiteX3" fmla="*/ 479834 w 1303700"/>
                  <a:gd name="connsiteY3" fmla="*/ 1249378 h 1249378"/>
                  <a:gd name="connsiteX0" fmla="*/ 0 w 2273392"/>
                  <a:gd name="connsiteY0" fmla="*/ 1166548 h 1166548"/>
                  <a:gd name="connsiteX1" fmla="*/ 2273392 w 2273392"/>
                  <a:gd name="connsiteY1" fmla="*/ 651849 h 1166548"/>
                  <a:gd name="connsiteX2" fmla="*/ 969692 w 2273392"/>
                  <a:gd name="connsiteY2" fmla="*/ 0 h 1166548"/>
                  <a:gd name="connsiteX3" fmla="*/ 0 w 2273392"/>
                  <a:gd name="connsiteY3" fmla="*/ 1166548 h 1166548"/>
                  <a:gd name="connsiteX0" fmla="*/ 0 w 2321709"/>
                  <a:gd name="connsiteY0" fmla="*/ 883545 h 883545"/>
                  <a:gd name="connsiteX1" fmla="*/ 2321709 w 2321709"/>
                  <a:gd name="connsiteY1" fmla="*/ 651849 h 883545"/>
                  <a:gd name="connsiteX2" fmla="*/ 1018009 w 2321709"/>
                  <a:gd name="connsiteY2" fmla="*/ 0 h 883545"/>
                  <a:gd name="connsiteX3" fmla="*/ 0 w 2321709"/>
                  <a:gd name="connsiteY3" fmla="*/ 883545 h 883545"/>
                  <a:gd name="connsiteX0" fmla="*/ 0 w 2570199"/>
                  <a:gd name="connsiteY0" fmla="*/ 883545 h 883545"/>
                  <a:gd name="connsiteX1" fmla="*/ 2570199 w 2570199"/>
                  <a:gd name="connsiteY1" fmla="*/ 858924 h 883545"/>
                  <a:gd name="connsiteX2" fmla="*/ 1018009 w 2570199"/>
                  <a:gd name="connsiteY2" fmla="*/ 0 h 883545"/>
                  <a:gd name="connsiteX3" fmla="*/ 0 w 2570199"/>
                  <a:gd name="connsiteY3" fmla="*/ 883545 h 883545"/>
                  <a:gd name="connsiteX0" fmla="*/ 0 w 2570199"/>
                  <a:gd name="connsiteY0" fmla="*/ 745495 h 745495"/>
                  <a:gd name="connsiteX1" fmla="*/ 2570199 w 2570199"/>
                  <a:gd name="connsiteY1" fmla="*/ 720874 h 745495"/>
                  <a:gd name="connsiteX2" fmla="*/ 1880823 w 2570199"/>
                  <a:gd name="connsiteY2" fmla="*/ 0 h 745495"/>
                  <a:gd name="connsiteX3" fmla="*/ 0 w 2570199"/>
                  <a:gd name="connsiteY3" fmla="*/ 745495 h 745495"/>
                  <a:gd name="connsiteX0" fmla="*/ 0 w 2570199"/>
                  <a:gd name="connsiteY0" fmla="*/ 752398 h 752398"/>
                  <a:gd name="connsiteX1" fmla="*/ 2570199 w 2570199"/>
                  <a:gd name="connsiteY1" fmla="*/ 727777 h 752398"/>
                  <a:gd name="connsiteX2" fmla="*/ 1860115 w 2570199"/>
                  <a:gd name="connsiteY2" fmla="*/ 0 h 752398"/>
                  <a:gd name="connsiteX3" fmla="*/ 0 w 2570199"/>
                  <a:gd name="connsiteY3" fmla="*/ 752398 h 752398"/>
                  <a:gd name="connsiteX0" fmla="*/ 0 w 2570199"/>
                  <a:gd name="connsiteY0" fmla="*/ 752398 h 752398"/>
                  <a:gd name="connsiteX1" fmla="*/ 2570199 w 2570199"/>
                  <a:gd name="connsiteY1" fmla="*/ 727777 h 752398"/>
                  <a:gd name="connsiteX2" fmla="*/ 1860115 w 2570199"/>
                  <a:gd name="connsiteY2" fmla="*/ 0 h 752398"/>
                  <a:gd name="connsiteX3" fmla="*/ 0 w 2570199"/>
                  <a:gd name="connsiteY3" fmla="*/ 752398 h 752398"/>
                  <a:gd name="connsiteX0" fmla="*/ 0 w 2570199"/>
                  <a:gd name="connsiteY0" fmla="*/ 738593 h 738593"/>
                  <a:gd name="connsiteX1" fmla="*/ 2570199 w 2570199"/>
                  <a:gd name="connsiteY1" fmla="*/ 727777 h 738593"/>
                  <a:gd name="connsiteX2" fmla="*/ 1860115 w 2570199"/>
                  <a:gd name="connsiteY2" fmla="*/ 0 h 738593"/>
                  <a:gd name="connsiteX3" fmla="*/ 0 w 2570199"/>
                  <a:gd name="connsiteY3" fmla="*/ 738593 h 73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0199" h="738593">
                    <a:moveTo>
                      <a:pt x="0" y="738593"/>
                    </a:moveTo>
                    <a:lnTo>
                      <a:pt x="2570199" y="727777"/>
                    </a:lnTo>
                    <a:lnTo>
                      <a:pt x="1860115" y="0"/>
                    </a:lnTo>
                    <a:lnTo>
                      <a:pt x="0" y="738593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B479756-0186-43F7-BA1F-987CF026FC06}"/>
                  </a:ext>
                </a:extLst>
              </p:cNvPr>
              <p:cNvSpPr/>
              <p:nvPr/>
            </p:nvSpPr>
            <p:spPr>
              <a:xfrm>
                <a:off x="-78774" y="2978801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22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280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06C9126-2FC9-44C9-8167-42DF580D8EBC}"/>
                  </a:ext>
                </a:extLst>
              </p:cNvPr>
              <p:cNvSpPr/>
              <p:nvPr/>
            </p:nvSpPr>
            <p:spPr>
              <a:xfrm>
                <a:off x="1394091" y="2407731"/>
                <a:ext cx="7344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112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28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FAAF2E4-B3F6-4280-9552-9A9A7C5DF8A3}"/>
                  </a:ext>
                </a:extLst>
              </p:cNvPr>
              <p:cNvSpPr/>
              <p:nvPr/>
            </p:nvSpPr>
            <p:spPr>
              <a:xfrm>
                <a:off x="2264884" y="2906966"/>
                <a:ext cx="3369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7B36B6-EE18-434F-A3D8-F40418A131E3}"/>
              </a:ext>
            </a:extLst>
          </p:cNvPr>
          <p:cNvGrpSpPr/>
          <p:nvPr/>
        </p:nvGrpSpPr>
        <p:grpSpPr>
          <a:xfrm>
            <a:off x="1553127" y="1169815"/>
            <a:ext cx="2659782" cy="2544865"/>
            <a:chOff x="845215" y="1921253"/>
            <a:chExt cx="2659782" cy="254486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48596B-65DC-494A-8637-9DA77B8A3762}"/>
                </a:ext>
              </a:extLst>
            </p:cNvPr>
            <p:cNvSpPr/>
            <p:nvPr/>
          </p:nvSpPr>
          <p:spPr>
            <a:xfrm>
              <a:off x="1189552" y="2328479"/>
              <a:ext cx="2019152" cy="1845293"/>
            </a:xfrm>
            <a:custGeom>
              <a:avLst/>
              <a:gdLst>
                <a:gd name="connsiteX0" fmla="*/ 479834 w 1303700"/>
                <a:gd name="connsiteY0" fmla="*/ 1249378 h 1249378"/>
                <a:gd name="connsiteX1" fmla="*/ 1303700 w 1303700"/>
                <a:gd name="connsiteY1" fmla="*/ 651849 h 1249378"/>
                <a:gd name="connsiteX2" fmla="*/ 0 w 1303700"/>
                <a:gd name="connsiteY2" fmla="*/ 0 h 1249378"/>
                <a:gd name="connsiteX3" fmla="*/ 479834 w 1303700"/>
                <a:gd name="connsiteY3" fmla="*/ 1249378 h 1249378"/>
                <a:gd name="connsiteX0" fmla="*/ 321076 w 1303700"/>
                <a:gd name="connsiteY0" fmla="*/ 1484063 h 1484063"/>
                <a:gd name="connsiteX1" fmla="*/ 1303700 w 1303700"/>
                <a:gd name="connsiteY1" fmla="*/ 651849 h 1484063"/>
                <a:gd name="connsiteX2" fmla="*/ 0 w 1303700"/>
                <a:gd name="connsiteY2" fmla="*/ 0 h 1484063"/>
                <a:gd name="connsiteX3" fmla="*/ 321076 w 1303700"/>
                <a:gd name="connsiteY3" fmla="*/ 1484063 h 1484063"/>
                <a:gd name="connsiteX0" fmla="*/ 321076 w 1510775"/>
                <a:gd name="connsiteY0" fmla="*/ 1484063 h 1487052"/>
                <a:gd name="connsiteX1" fmla="*/ 1510775 w 1510775"/>
                <a:gd name="connsiteY1" fmla="*/ 1487052 h 1487052"/>
                <a:gd name="connsiteX2" fmla="*/ 0 w 1510775"/>
                <a:gd name="connsiteY2" fmla="*/ 0 h 1487052"/>
                <a:gd name="connsiteX3" fmla="*/ 321076 w 1510775"/>
                <a:gd name="connsiteY3" fmla="*/ 1484063 h 1487052"/>
                <a:gd name="connsiteX0" fmla="*/ 3560 w 1193259"/>
                <a:gd name="connsiteY0" fmla="*/ 1421941 h 1424930"/>
                <a:gd name="connsiteX1" fmla="*/ 1193259 w 1193259"/>
                <a:gd name="connsiteY1" fmla="*/ 1424930 h 1424930"/>
                <a:gd name="connsiteX2" fmla="*/ 0 w 1193259"/>
                <a:gd name="connsiteY2" fmla="*/ 0 h 1424930"/>
                <a:gd name="connsiteX3" fmla="*/ 3560 w 1193259"/>
                <a:gd name="connsiteY3" fmla="*/ 1421941 h 1424930"/>
                <a:gd name="connsiteX0" fmla="*/ 3560 w 1394057"/>
                <a:gd name="connsiteY0" fmla="*/ 1421941 h 1436211"/>
                <a:gd name="connsiteX1" fmla="*/ 1394057 w 1394057"/>
                <a:gd name="connsiteY1" fmla="*/ 1436211 h 1436211"/>
                <a:gd name="connsiteX2" fmla="*/ 0 w 1394057"/>
                <a:gd name="connsiteY2" fmla="*/ 0 h 1436211"/>
                <a:gd name="connsiteX3" fmla="*/ 3560 w 1394057"/>
                <a:gd name="connsiteY3" fmla="*/ 1421941 h 1436211"/>
                <a:gd name="connsiteX0" fmla="*/ 1304 w 1394057"/>
                <a:gd name="connsiteY0" fmla="*/ 1430966 h 1436211"/>
                <a:gd name="connsiteX1" fmla="*/ 1394057 w 1394057"/>
                <a:gd name="connsiteY1" fmla="*/ 1436211 h 1436211"/>
                <a:gd name="connsiteX2" fmla="*/ 0 w 1394057"/>
                <a:gd name="connsiteY2" fmla="*/ 0 h 1436211"/>
                <a:gd name="connsiteX3" fmla="*/ 1304 w 1394057"/>
                <a:gd name="connsiteY3" fmla="*/ 1430966 h 1436211"/>
                <a:gd name="connsiteX0" fmla="*/ 261 w 1393014"/>
                <a:gd name="connsiteY0" fmla="*/ 1401636 h 1406881"/>
                <a:gd name="connsiteX1" fmla="*/ 1393014 w 1393014"/>
                <a:gd name="connsiteY1" fmla="*/ 1406881 h 1406881"/>
                <a:gd name="connsiteX2" fmla="*/ 1213 w 1393014"/>
                <a:gd name="connsiteY2" fmla="*/ 0 h 1406881"/>
                <a:gd name="connsiteX3" fmla="*/ 261 w 1393014"/>
                <a:gd name="connsiteY3" fmla="*/ 1401636 h 140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014" h="1406881">
                  <a:moveTo>
                    <a:pt x="261" y="1401636"/>
                  </a:moveTo>
                  <a:lnTo>
                    <a:pt x="1393014" y="1406881"/>
                  </a:lnTo>
                  <a:lnTo>
                    <a:pt x="1213" y="0"/>
                  </a:lnTo>
                  <a:cubicBezTo>
                    <a:pt x="2400" y="473980"/>
                    <a:pt x="-926" y="927656"/>
                    <a:pt x="261" y="140163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01037A7-63B1-4446-8695-32BAD6FC9B5F}"/>
                </a:ext>
              </a:extLst>
            </p:cNvPr>
            <p:cNvSpPr/>
            <p:nvPr/>
          </p:nvSpPr>
          <p:spPr>
            <a:xfrm>
              <a:off x="1132497" y="3743668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89°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15A6D72-6CA9-407E-A7E5-AB5C374E5458}"/>
                </a:ext>
              </a:extLst>
            </p:cNvPr>
            <p:cNvSpPr/>
            <p:nvPr/>
          </p:nvSpPr>
          <p:spPr>
            <a:xfrm>
              <a:off x="2473331" y="3799463"/>
              <a:ext cx="5822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42</a:t>
              </a:r>
              <a:r>
                <a:rPr lang="ar-BH" sz="2800" dirty="0">
                  <a:latin typeface="Vrinda" panose="020B0502040204020203" pitchFamily="34" charset="0"/>
                  <a:cs typeface="Sakkal Majalla" panose="02000000000000000000" pitchFamily="2" charset="-78"/>
                </a:rPr>
                <a:t>°</a:t>
              </a:r>
              <a:endParaRPr lang="en-US" sz="28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F28297B-7241-4A52-876B-A1B7AC564496}"/>
                </a:ext>
              </a:extLst>
            </p:cNvPr>
            <p:cNvSpPr/>
            <p:nvPr/>
          </p:nvSpPr>
          <p:spPr>
            <a:xfrm>
              <a:off x="1112608" y="2348324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C4A8AF1-888F-440E-90FE-2ABF4A136385}"/>
                </a:ext>
              </a:extLst>
            </p:cNvPr>
            <p:cNvSpPr/>
            <p:nvPr/>
          </p:nvSpPr>
          <p:spPr>
            <a:xfrm>
              <a:off x="1063878" y="1921253"/>
              <a:ext cx="2600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endParaRPr lang="en-US" sz="28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011BA06-5AD9-42FB-B083-CB4003A6741C}"/>
                </a:ext>
              </a:extLst>
            </p:cNvPr>
            <p:cNvSpPr/>
            <p:nvPr/>
          </p:nvSpPr>
          <p:spPr>
            <a:xfrm>
              <a:off x="845215" y="3918828"/>
              <a:ext cx="4058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en-US" sz="28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4E74732-8DBB-40B5-BDBD-A883288D9FF5}"/>
                </a:ext>
              </a:extLst>
            </p:cNvPr>
            <p:cNvSpPr/>
            <p:nvPr/>
          </p:nvSpPr>
          <p:spPr>
            <a:xfrm>
              <a:off x="3123161" y="3942898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endParaRPr lang="en-US" sz="28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AE38A1-716A-4EEE-9AB8-C55747FDAE11}"/>
              </a:ext>
            </a:extLst>
          </p:cNvPr>
          <p:cNvCxnSpPr/>
          <p:nvPr/>
        </p:nvCxnSpPr>
        <p:spPr>
          <a:xfrm>
            <a:off x="6020554" y="2023476"/>
            <a:ext cx="0" cy="38993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473B77-D6EC-415A-9388-906104D38683}"/>
                  </a:ext>
                </a:extLst>
              </p:cNvPr>
              <p:cNvSpPr/>
              <p:nvPr/>
            </p:nvSpPr>
            <p:spPr>
              <a:xfrm>
                <a:off x="7441074" y="5738187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46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473B77-D6EC-415A-9388-906104D38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074" y="5738187"/>
                <a:ext cx="1874231" cy="646331"/>
              </a:xfrm>
              <a:prstGeom prst="rect">
                <a:avLst/>
              </a:prstGeom>
              <a:blipFill>
                <a:blip r:embed="rId2"/>
                <a:stretch>
                  <a:fillRect l="-9121" t="-9434" r="-9772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/>
              <p:nvPr/>
            </p:nvSpPr>
            <p:spPr>
              <a:xfrm>
                <a:off x="2449188" y="5718370"/>
                <a:ext cx="1874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6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 =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49</a:t>
                </a:r>
                <a:r>
                  <a:rPr lang="ar-BH" sz="3600" dirty="0">
                    <a:solidFill>
                      <a:srgbClr val="FF000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F529897-1B67-4902-B251-B6C8F5D3B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88" y="5718370"/>
                <a:ext cx="1874231" cy="646331"/>
              </a:xfrm>
              <a:prstGeom prst="rect">
                <a:avLst/>
              </a:prstGeom>
              <a:blipFill>
                <a:blip r:embed="rId3"/>
                <a:stretch>
                  <a:fillRect l="-9121" t="-9434" r="-9772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40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3150605" y="243243"/>
            <a:ext cx="65127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المرقمة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الآتي: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63062D-1B69-4B38-9B7E-2601088E9936}"/>
                  </a:ext>
                </a:extLst>
              </p:cNvPr>
              <p:cNvSpPr/>
              <p:nvPr/>
            </p:nvSpPr>
            <p:spPr>
              <a:xfrm>
                <a:off x="7625761" y="1285597"/>
                <a:ext cx="39372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ه +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د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763062D-1B69-4B38-9B7E-2601088E9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61" y="1285597"/>
                <a:ext cx="3937296" cy="584775"/>
              </a:xfrm>
              <a:prstGeom prst="rect">
                <a:avLst/>
              </a:prstGeom>
              <a:blipFill>
                <a:blip r:embed="rId2"/>
                <a:stretch>
                  <a:fillRect l="-3251" t="-10417" r="-3870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F174628-0D06-4AD9-9A1B-A65431BB2B3E}"/>
              </a:ext>
            </a:extLst>
          </p:cNvPr>
          <p:cNvSpPr/>
          <p:nvPr/>
        </p:nvSpPr>
        <p:spPr>
          <a:xfrm>
            <a:off x="6861129" y="881101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مجموع قياسات زوايا المثلث الداخلية = 180</a:t>
            </a:r>
            <a:r>
              <a:rPr lang="ar-BH" sz="28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0071BB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9FBC3-7323-44AC-9755-9DD5283A00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166" y="406786"/>
            <a:ext cx="2779775" cy="240368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A677FDD-3BAA-4987-B1CC-B9C120080E5A}"/>
              </a:ext>
            </a:extLst>
          </p:cNvPr>
          <p:cNvSpPr/>
          <p:nvPr/>
        </p:nvSpPr>
        <p:spPr>
          <a:xfrm>
            <a:off x="1990451" y="0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en-US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A629EE-40A3-4EB9-9658-A9F72875A692}"/>
              </a:ext>
            </a:extLst>
          </p:cNvPr>
          <p:cNvSpPr/>
          <p:nvPr/>
        </p:nvSpPr>
        <p:spPr>
          <a:xfrm>
            <a:off x="3008625" y="2052509"/>
            <a:ext cx="260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endParaRPr lang="en-US" sz="2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909DDE-7E02-4961-9639-0FD2D314172A}"/>
              </a:ext>
            </a:extLst>
          </p:cNvPr>
          <p:cNvSpPr/>
          <p:nvPr/>
        </p:nvSpPr>
        <p:spPr>
          <a:xfrm>
            <a:off x="1425045" y="1347019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endParaRPr lang="en-US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5785B1-F498-4EF1-8919-1F7F6F1A74AB}"/>
              </a:ext>
            </a:extLst>
          </p:cNvPr>
          <p:cNvSpPr/>
          <p:nvPr/>
        </p:nvSpPr>
        <p:spPr>
          <a:xfrm>
            <a:off x="197087" y="2628970"/>
            <a:ext cx="311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88D950-2665-473F-959E-540E1E541104}"/>
              </a:ext>
            </a:extLst>
          </p:cNvPr>
          <p:cNvSpPr/>
          <p:nvPr/>
        </p:nvSpPr>
        <p:spPr>
          <a:xfrm>
            <a:off x="165976" y="189577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EB2F67B-39ED-4541-8D71-80C35B1D555C}"/>
              </a:ext>
            </a:extLst>
          </p:cNvPr>
          <p:cNvSpPr/>
          <p:nvPr/>
        </p:nvSpPr>
        <p:spPr>
          <a:xfrm>
            <a:off x="67634" y="239530"/>
            <a:ext cx="1466526" cy="2816018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CA5A34-954D-4697-91AA-34059C59FC40}"/>
              </a:ext>
            </a:extLst>
          </p:cNvPr>
          <p:cNvSpPr/>
          <p:nvPr/>
        </p:nvSpPr>
        <p:spPr>
          <a:xfrm>
            <a:off x="1524263" y="237256"/>
            <a:ext cx="1734473" cy="23536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3371015-119A-4933-B358-CF7B84128301}"/>
                  </a:ext>
                </a:extLst>
              </p:cNvPr>
              <p:cNvSpPr/>
              <p:nvPr/>
            </p:nvSpPr>
            <p:spPr>
              <a:xfrm>
                <a:off x="8265674" y="2193182"/>
                <a:ext cx="33858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58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+ 39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3371015-119A-4933-B358-CF7B84128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674" y="2193182"/>
                <a:ext cx="3385863" cy="584775"/>
              </a:xfrm>
              <a:prstGeom prst="rect">
                <a:avLst/>
              </a:prstGeom>
              <a:blipFill>
                <a:blip r:embed="rId4"/>
                <a:stretch>
                  <a:fillRect l="-3784" t="-10417" r="-4685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9A8830C-3D5D-4900-8AC1-F07222FB791F}"/>
                  </a:ext>
                </a:extLst>
              </p:cNvPr>
              <p:cNvSpPr/>
              <p:nvPr/>
            </p:nvSpPr>
            <p:spPr>
              <a:xfrm>
                <a:off x="7020141" y="1788686"/>
                <a:ext cx="4631396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ه = 58°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د = 39°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9A8830C-3D5D-4900-8AC1-F07222FB7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141" y="1788686"/>
                <a:ext cx="4631396" cy="575799"/>
              </a:xfrm>
              <a:prstGeom prst="rect">
                <a:avLst/>
              </a:prstGeom>
              <a:blipFill>
                <a:blip r:embed="rId5"/>
                <a:stretch>
                  <a:fillRect l="-1713" r="-2767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07E5084F-338D-40D4-8661-6DE03AD4CA29}"/>
              </a:ext>
            </a:extLst>
          </p:cNvPr>
          <p:cNvSpPr/>
          <p:nvPr/>
        </p:nvSpPr>
        <p:spPr>
          <a:xfrm>
            <a:off x="9335839" y="2598405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8F7D456-D75F-435F-B0BF-8A38F9C10466}"/>
              </a:ext>
            </a:extLst>
          </p:cNvPr>
          <p:cNvSpPr/>
          <p:nvPr/>
        </p:nvSpPr>
        <p:spPr>
          <a:xfrm>
            <a:off x="10347838" y="2199142"/>
            <a:ext cx="130369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37C17A-6DA7-431D-9885-F3552CB63076}"/>
              </a:ext>
            </a:extLst>
          </p:cNvPr>
          <p:cNvSpPr/>
          <p:nvPr/>
        </p:nvSpPr>
        <p:spPr>
          <a:xfrm>
            <a:off x="10721548" y="285045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97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79695DD-945A-4B92-AFC4-F46E6CA3896D}"/>
                  </a:ext>
                </a:extLst>
              </p:cNvPr>
              <p:cNvSpPr/>
              <p:nvPr/>
            </p:nvSpPr>
            <p:spPr>
              <a:xfrm>
                <a:off x="8305451" y="2788895"/>
                <a:ext cx="2313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 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79695DD-945A-4B92-AFC4-F46E6CA38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451" y="2788895"/>
                <a:ext cx="2313454" cy="584775"/>
              </a:xfrm>
              <a:prstGeom prst="rect">
                <a:avLst/>
              </a:prstGeom>
              <a:blipFill>
                <a:blip r:embed="rId6"/>
                <a:stretch>
                  <a:fillRect l="-5789" t="-10417" r="-6579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AFC80545-A44F-4E48-AD34-854F69336641}"/>
              </a:ext>
            </a:extLst>
          </p:cNvPr>
          <p:cNvSpPr/>
          <p:nvPr/>
        </p:nvSpPr>
        <p:spPr>
          <a:xfrm>
            <a:off x="8480475" y="3134454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97°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62B631-AFB9-4D95-AA9B-98E65CB71C2E}"/>
                  </a:ext>
                </a:extLst>
              </p:cNvPr>
              <p:cNvSpPr/>
              <p:nvPr/>
            </p:nvSpPr>
            <p:spPr>
              <a:xfrm>
                <a:off x="7360022" y="3423382"/>
                <a:ext cx="42723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97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97°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97°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62B631-AFB9-4D95-AA9B-98E65CB71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22" y="3423382"/>
                <a:ext cx="4272323" cy="584775"/>
              </a:xfrm>
              <a:prstGeom prst="rect">
                <a:avLst/>
              </a:prstGeom>
              <a:blipFill>
                <a:blip r:embed="rId7"/>
                <a:stretch>
                  <a:fillRect l="-2568" t="-23958" r="-385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3831B0BA-D15A-46AE-BC5C-1706573DFDBE}"/>
              </a:ext>
            </a:extLst>
          </p:cNvPr>
          <p:cNvSpPr/>
          <p:nvPr/>
        </p:nvSpPr>
        <p:spPr>
          <a:xfrm>
            <a:off x="9626537" y="3897859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828AC39-5287-4D5A-8F3B-2115A4BCFCC4}"/>
              </a:ext>
            </a:extLst>
          </p:cNvPr>
          <p:cNvCxnSpPr/>
          <p:nvPr/>
        </p:nvCxnSpPr>
        <p:spPr>
          <a:xfrm flipH="1">
            <a:off x="10377053" y="3491833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D702FE9-9AAA-4DF6-A334-58A70060A130}"/>
                  </a:ext>
                </a:extLst>
              </p:cNvPr>
              <p:cNvSpPr/>
              <p:nvPr/>
            </p:nvSpPr>
            <p:spPr>
              <a:xfrm>
                <a:off x="8940688" y="3988402"/>
                <a:ext cx="11464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D702FE9-9AAA-4DF6-A334-58A70060A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88" y="3988402"/>
                <a:ext cx="1146468" cy="584775"/>
              </a:xfrm>
              <a:prstGeom prst="rect">
                <a:avLst/>
              </a:prstGeom>
              <a:blipFill>
                <a:blip r:embed="rId8"/>
                <a:stretch>
                  <a:fillRect l="-13298" t="-10417" r="-1329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FD0F43-D279-49AA-BF4C-C93E80704F44}"/>
              </a:ext>
            </a:extLst>
          </p:cNvPr>
          <p:cNvSpPr/>
          <p:nvPr/>
        </p:nvSpPr>
        <p:spPr>
          <a:xfrm>
            <a:off x="7498069" y="3481408"/>
            <a:ext cx="1491981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5D55FB-E6B9-4CC4-9482-A80513B76FE7}"/>
              </a:ext>
            </a:extLst>
          </p:cNvPr>
          <p:cNvSpPr/>
          <p:nvPr/>
        </p:nvSpPr>
        <p:spPr>
          <a:xfrm>
            <a:off x="8354237" y="3986763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83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F6AC53-A9B0-4F4E-8F3A-6B846F22C873}"/>
              </a:ext>
            </a:extLst>
          </p:cNvPr>
          <p:cNvCxnSpPr/>
          <p:nvPr/>
        </p:nvCxnSpPr>
        <p:spPr>
          <a:xfrm flipH="1">
            <a:off x="7625761" y="4653280"/>
            <a:ext cx="38651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A2A76A4-78B3-4B87-AEA9-B1D68602CE3A}"/>
              </a:ext>
            </a:extLst>
          </p:cNvPr>
          <p:cNvSpPr/>
          <p:nvPr/>
        </p:nvSpPr>
        <p:spPr>
          <a:xfrm>
            <a:off x="7763013" y="4697605"/>
            <a:ext cx="396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الزاويتان المتقابلتان بالرأس متطابقتان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FAE69DD-9D45-4919-B33C-C6331CC3FA69}"/>
                  </a:ext>
                </a:extLst>
              </p:cNvPr>
              <p:cNvSpPr/>
              <p:nvPr/>
            </p:nvSpPr>
            <p:spPr>
              <a:xfrm>
                <a:off x="8874101" y="4903481"/>
                <a:ext cx="20056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FAE69DD-9D45-4919-B33C-C6331CC3F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01" y="4903481"/>
                <a:ext cx="2005677" cy="584775"/>
              </a:xfrm>
              <a:prstGeom prst="rect">
                <a:avLst/>
              </a:prstGeom>
              <a:blipFill>
                <a:blip r:embed="rId9"/>
                <a:stretch>
                  <a:fillRect l="-6991" t="-10417" r="-7599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8751709-A428-4546-9A49-FE42F009B93E}"/>
                  </a:ext>
                </a:extLst>
              </p:cNvPr>
              <p:cNvSpPr/>
              <p:nvPr/>
            </p:nvSpPr>
            <p:spPr>
              <a:xfrm>
                <a:off x="8443759" y="5306621"/>
                <a:ext cx="30620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1 = </a:t>
                </a:r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83</a:t>
                </a:r>
                <a:r>
                  <a:rPr lang="ar-BH" sz="28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28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8751709-A428-4546-9A49-FE42F009B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759" y="5306621"/>
                <a:ext cx="3062057" cy="523220"/>
              </a:xfrm>
              <a:prstGeom prst="rect">
                <a:avLst/>
              </a:prstGeom>
              <a:blipFill>
                <a:blip r:embed="rId10"/>
                <a:stretch>
                  <a:fillRect l="-3187" t="-10588" r="-4183" b="-3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640515-D484-436E-9BEA-660078E63BD3}"/>
                  </a:ext>
                </a:extLst>
              </p:cNvPr>
              <p:cNvSpPr/>
              <p:nvPr/>
            </p:nvSpPr>
            <p:spPr>
              <a:xfrm>
                <a:off x="9222666" y="5717615"/>
                <a:ext cx="16626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2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83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endParaRPr lang="en-US" sz="32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640515-D484-436E-9BEA-660078E63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666" y="5717615"/>
                <a:ext cx="1662635" cy="584775"/>
              </a:xfrm>
              <a:prstGeom prst="rect">
                <a:avLst/>
              </a:prstGeom>
              <a:blipFill>
                <a:blip r:embed="rId11"/>
                <a:stretch>
                  <a:fillRect l="-8425" t="-10417" r="-915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0BD8867-2745-45AA-98D1-5CB572664C3B}"/>
              </a:ext>
            </a:extLst>
          </p:cNvPr>
          <p:cNvCxnSpPr>
            <a:cxnSpLocks/>
          </p:cNvCxnSpPr>
          <p:nvPr/>
        </p:nvCxnSpPr>
        <p:spPr>
          <a:xfrm>
            <a:off x="6611801" y="984792"/>
            <a:ext cx="0" cy="5212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6CDD7F7-08D2-44DB-809F-210E6F850355}"/>
              </a:ext>
            </a:extLst>
          </p:cNvPr>
          <p:cNvSpPr/>
          <p:nvPr/>
        </p:nvSpPr>
        <p:spPr>
          <a:xfrm>
            <a:off x="1459802" y="43997"/>
            <a:ext cx="1798055" cy="2816018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47C7430-2A1A-4168-82A8-710A6302AF6B}"/>
                  </a:ext>
                </a:extLst>
              </p:cNvPr>
              <p:cNvSpPr/>
              <p:nvPr/>
            </p:nvSpPr>
            <p:spPr>
              <a:xfrm>
                <a:off x="2443922" y="3182418"/>
                <a:ext cx="39372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أ +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2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47C7430-2A1A-4168-82A8-710A6302A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922" y="3182418"/>
                <a:ext cx="3937296" cy="584775"/>
              </a:xfrm>
              <a:prstGeom prst="rect">
                <a:avLst/>
              </a:prstGeom>
              <a:blipFill>
                <a:blip r:embed="rId12"/>
                <a:stretch>
                  <a:fillRect l="-1238" t="-10417" r="-3870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DD98A213-0A37-4DD9-A508-C668343963DF}"/>
              </a:ext>
            </a:extLst>
          </p:cNvPr>
          <p:cNvSpPr/>
          <p:nvPr/>
        </p:nvSpPr>
        <p:spPr>
          <a:xfrm>
            <a:off x="1679290" y="2777922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مجموع قياسات زوايا المثلث الداخلية = 180</a:t>
            </a:r>
            <a:r>
              <a:rPr lang="ar-BH" sz="2800" dirty="0">
                <a:latin typeface="Vrinda" panose="020B0502040204020203" pitchFamily="34" charset="0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rgbClr val="0071BB"/>
                </a:solidFill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746A242-C9C6-4BDD-B887-09D3249D84BD}"/>
                  </a:ext>
                </a:extLst>
              </p:cNvPr>
              <p:cNvSpPr/>
              <p:nvPr/>
            </p:nvSpPr>
            <p:spPr>
              <a:xfrm>
                <a:off x="3083835" y="4090003"/>
                <a:ext cx="33858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35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+ 83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746A242-C9C6-4BDD-B887-09D3249D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35" y="4090003"/>
                <a:ext cx="3385863" cy="584775"/>
              </a:xfrm>
              <a:prstGeom prst="rect">
                <a:avLst/>
              </a:prstGeom>
              <a:blipFill>
                <a:blip r:embed="rId13"/>
                <a:stretch>
                  <a:fillRect l="-3784" t="-10417" r="-4685" b="-3645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C99206D-3564-414C-957B-27EED49D43D1}"/>
                  </a:ext>
                </a:extLst>
              </p:cNvPr>
              <p:cNvSpPr/>
              <p:nvPr/>
            </p:nvSpPr>
            <p:spPr>
              <a:xfrm>
                <a:off x="1929673" y="3685507"/>
                <a:ext cx="4540025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بالتعويض عن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أ = 35° ، 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>
                        <a:solidFill>
                          <a:srgbClr val="0071BB"/>
                        </a:solidFill>
                        <a:cs typeface="Sakkal Majalla" panose="02000000000000000000" pitchFamily="2" charset="-78"/>
                      </a:rPr>
                      <m:t>⦣</m:t>
                    </m:r>
                  </m:oMath>
                </a14:m>
                <a:r>
                  <a:rPr lang="ar-BH" sz="2800" dirty="0">
                    <a:solidFill>
                      <a:srgbClr val="0071BB"/>
                    </a:solidFill>
                    <a:cs typeface="Sakkal Majalla" panose="02000000000000000000" pitchFamily="2" charset="-78"/>
                  </a:rPr>
                  <a:t> 2 = 83°  </a:t>
                </a:r>
                <a:endParaRPr lang="en-US" sz="2800" dirty="0">
                  <a:solidFill>
                    <a:srgbClr val="0071BB"/>
                  </a:solidFill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C99206D-3564-414C-957B-27EED49D4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73" y="3685507"/>
                <a:ext cx="4540025" cy="575799"/>
              </a:xfrm>
              <a:prstGeom prst="rect">
                <a:avLst/>
              </a:prstGeom>
              <a:blipFill>
                <a:blip r:embed="rId14"/>
                <a:stretch>
                  <a:fillRect l="-2285" r="-2823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D9C5953-C82C-44A0-BE25-106E2E42A553}"/>
              </a:ext>
            </a:extLst>
          </p:cNvPr>
          <p:cNvSpPr/>
          <p:nvPr/>
        </p:nvSpPr>
        <p:spPr>
          <a:xfrm>
            <a:off x="4154000" y="4495226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8DB2809D-4B64-42B4-AB70-FAB6F7A34C45}"/>
              </a:ext>
            </a:extLst>
          </p:cNvPr>
          <p:cNvSpPr/>
          <p:nvPr/>
        </p:nvSpPr>
        <p:spPr>
          <a:xfrm>
            <a:off x="5165999" y="4095963"/>
            <a:ext cx="1303699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F2307F-0F83-4FCC-9CEB-2FE13A826839}"/>
              </a:ext>
            </a:extLst>
          </p:cNvPr>
          <p:cNvSpPr/>
          <p:nvPr/>
        </p:nvSpPr>
        <p:spPr>
          <a:xfrm>
            <a:off x="5366584" y="4757431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118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B84FEB9-2BC0-44C5-8898-B22C2C3EFF1C}"/>
                  </a:ext>
                </a:extLst>
              </p:cNvPr>
              <p:cNvSpPr/>
              <p:nvPr/>
            </p:nvSpPr>
            <p:spPr>
              <a:xfrm>
                <a:off x="3123612" y="4695876"/>
                <a:ext cx="2313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  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B84FEB9-2BC0-44C5-8898-B22C2C3EF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12" y="4695876"/>
                <a:ext cx="2313454" cy="584775"/>
              </a:xfrm>
              <a:prstGeom prst="rect">
                <a:avLst/>
              </a:prstGeom>
              <a:blipFill>
                <a:blip r:embed="rId15"/>
                <a:stretch>
                  <a:fillRect l="-5789" t="-10417" r="-6579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D0B99B50-82FA-42F3-BCFC-C36792DA3215}"/>
              </a:ext>
            </a:extLst>
          </p:cNvPr>
          <p:cNvSpPr/>
          <p:nvPr/>
        </p:nvSpPr>
        <p:spPr>
          <a:xfrm>
            <a:off x="3065964" y="5109584"/>
            <a:ext cx="255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بطرح 118° من الطرفين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1DE2E29-156E-4FD9-BE81-46BD539B8800}"/>
                  </a:ext>
                </a:extLst>
              </p:cNvPr>
              <p:cNvSpPr/>
              <p:nvPr/>
            </p:nvSpPr>
            <p:spPr>
              <a:xfrm>
                <a:off x="1678002" y="5518850"/>
                <a:ext cx="47916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120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</a:t>
                </a:r>
                <a:r>
                  <a:rPr lang="ar-BH" sz="3200" dirty="0"/>
                  <a:t>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118° 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+ </a:t>
                </a:r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 180</a:t>
                </a:r>
                <a:r>
                  <a:rPr lang="ar-BH" sz="3200" dirty="0">
                    <a:latin typeface="Vrinda" panose="020B0502040204020203" pitchFamily="34" charset="0"/>
                    <a:cs typeface="Sakkal Majalla" panose="02000000000000000000" pitchFamily="2" charset="-78"/>
                  </a:rPr>
                  <a:t>° </a:t>
                </a:r>
                <a:r>
                  <a:rPr lang="ar-BH" sz="2800" dirty="0">
                    <a:solidFill>
                      <a:srgbClr val="7030A0"/>
                    </a:solidFill>
                    <a:cs typeface="Sakkal Majalla" panose="02000000000000000000" pitchFamily="2" charset="-78"/>
                  </a:rPr>
                  <a:t>–</a:t>
                </a:r>
                <a:r>
                  <a:rPr lang="ar-BH" sz="3200" dirty="0">
                    <a:solidFill>
                      <a:srgbClr val="7030A0"/>
                    </a:solidFill>
                    <a:latin typeface="Vrinda" panose="020B0502040204020203" pitchFamily="34" charset="0"/>
                    <a:cs typeface="Sakkal Majalla" panose="02000000000000000000" pitchFamily="2" charset="-78"/>
                  </a:rPr>
                  <a:t> 118° </a:t>
                </a:r>
                <a:r>
                  <a:rPr lang="ar-BH" sz="3200" dirty="0">
                    <a:solidFill>
                      <a:srgbClr val="7030A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1DE2E29-156E-4FD9-BE81-46BD539B8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02" y="5518850"/>
                <a:ext cx="4791696" cy="584775"/>
              </a:xfrm>
              <a:prstGeom prst="rect">
                <a:avLst/>
              </a:prstGeom>
              <a:blipFill>
                <a:blip r:embed="rId16"/>
                <a:stretch>
                  <a:fillRect l="-2290" t="-23958" r="-3435" b="-37500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1AD17511-3A18-41E2-B5EE-A29408D22837}"/>
              </a:ext>
            </a:extLst>
          </p:cNvPr>
          <p:cNvSpPr/>
          <p:nvPr/>
        </p:nvSpPr>
        <p:spPr>
          <a:xfrm>
            <a:off x="4444698" y="5794680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1BB"/>
                </a:solidFill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rgbClr val="0071BB"/>
              </a:solidFill>
              <a:cs typeface="Sakkal Majalla" panose="02000000000000000000" pitchFamily="2" charset="-78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8217812-488D-4BF6-AFF3-6B0F1A52AE69}"/>
              </a:ext>
            </a:extLst>
          </p:cNvPr>
          <p:cNvCxnSpPr/>
          <p:nvPr/>
        </p:nvCxnSpPr>
        <p:spPr>
          <a:xfrm flipH="1">
            <a:off x="5195214" y="5388654"/>
            <a:ext cx="1186004" cy="366343"/>
          </a:xfrm>
          <a:prstGeom prst="line">
            <a:avLst/>
          </a:prstGeom>
          <a:ln w="1905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38E7707-F94D-4F49-B17B-D94612DE219E}"/>
                  </a:ext>
                </a:extLst>
              </p:cNvPr>
              <p:cNvSpPr/>
              <p:nvPr/>
            </p:nvSpPr>
            <p:spPr>
              <a:xfrm>
                <a:off x="3423569" y="5885223"/>
                <a:ext cx="11464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⦣</m:t>
                    </m:r>
                  </m:oMath>
                </a14:m>
                <a:r>
                  <a:rPr lang="ar-BH" sz="3200" dirty="0">
                    <a:solidFill>
                      <a:srgbClr val="FF0000"/>
                    </a:solidFill>
                    <a:ea typeface="Calibri" panose="020F0502020204030204" pitchFamily="34" charset="0"/>
                    <a:cs typeface="Sakkal Majalla" panose="02000000000000000000" pitchFamily="2" charset="-78"/>
                  </a:rPr>
                  <a:t> 3</a:t>
                </a:r>
                <a:r>
                  <a:rPr lang="ar-BH" sz="3200" dirty="0">
                    <a:ea typeface="Calibri" panose="020F0502020204030204" pitchFamily="34" charset="0"/>
                    <a:cs typeface="Sakkal Majalla" panose="02000000000000000000" pitchFamily="2" charset="-78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38E7707-F94D-4F49-B17B-D94612DE2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569" y="5885223"/>
                <a:ext cx="1146468" cy="584775"/>
              </a:xfrm>
              <a:prstGeom prst="rect">
                <a:avLst/>
              </a:prstGeom>
              <a:blipFill>
                <a:blip r:embed="rId17"/>
                <a:stretch>
                  <a:fillRect l="-13298" t="-10417" r="-1329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66641820-DE6E-43A4-83CC-9651562FAA81}"/>
              </a:ext>
            </a:extLst>
          </p:cNvPr>
          <p:cNvSpPr/>
          <p:nvPr/>
        </p:nvSpPr>
        <p:spPr>
          <a:xfrm>
            <a:off x="1800150" y="5378229"/>
            <a:ext cx="1713421" cy="506994"/>
          </a:xfrm>
          <a:custGeom>
            <a:avLst/>
            <a:gdLst>
              <a:gd name="connsiteX0" fmla="*/ 1276539 w 1303699"/>
              <a:gd name="connsiteY0" fmla="*/ 108641 h 506994"/>
              <a:gd name="connsiteX1" fmla="*/ 1276539 w 1303699"/>
              <a:gd name="connsiteY1" fmla="*/ 108641 h 506994"/>
              <a:gd name="connsiteX2" fmla="*/ 1204111 w 1303699"/>
              <a:gd name="connsiteY2" fmla="*/ 63374 h 506994"/>
              <a:gd name="connsiteX3" fmla="*/ 1104523 w 1303699"/>
              <a:gd name="connsiteY3" fmla="*/ 45267 h 506994"/>
              <a:gd name="connsiteX4" fmla="*/ 1041149 w 1303699"/>
              <a:gd name="connsiteY4" fmla="*/ 36213 h 506994"/>
              <a:gd name="connsiteX5" fmla="*/ 941560 w 1303699"/>
              <a:gd name="connsiteY5" fmla="*/ 18107 h 506994"/>
              <a:gd name="connsiteX6" fmla="*/ 887240 w 1303699"/>
              <a:gd name="connsiteY6" fmla="*/ 9053 h 506994"/>
              <a:gd name="connsiteX7" fmla="*/ 344032 w 1303699"/>
              <a:gd name="connsiteY7" fmla="*/ 18107 h 506994"/>
              <a:gd name="connsiteX8" fmla="*/ 316871 w 1303699"/>
              <a:gd name="connsiteY8" fmla="*/ 27160 h 506994"/>
              <a:gd name="connsiteX9" fmla="*/ 262551 w 1303699"/>
              <a:gd name="connsiteY9" fmla="*/ 36213 h 506994"/>
              <a:gd name="connsiteX10" fmla="*/ 208230 w 1303699"/>
              <a:gd name="connsiteY10" fmla="*/ 54320 h 506994"/>
              <a:gd name="connsiteX11" fmla="*/ 181069 w 1303699"/>
              <a:gd name="connsiteY11" fmla="*/ 72427 h 506994"/>
              <a:gd name="connsiteX12" fmla="*/ 153909 w 1303699"/>
              <a:gd name="connsiteY12" fmla="*/ 81481 h 506994"/>
              <a:gd name="connsiteX13" fmla="*/ 126749 w 1303699"/>
              <a:gd name="connsiteY13" fmla="*/ 99588 h 506994"/>
              <a:gd name="connsiteX14" fmla="*/ 72428 w 1303699"/>
              <a:gd name="connsiteY14" fmla="*/ 117695 h 506994"/>
              <a:gd name="connsiteX15" fmla="*/ 18107 w 1303699"/>
              <a:gd name="connsiteY15" fmla="*/ 208229 h 506994"/>
              <a:gd name="connsiteX16" fmla="*/ 0 w 1303699"/>
              <a:gd name="connsiteY16" fmla="*/ 262550 h 506994"/>
              <a:gd name="connsiteX17" fmla="*/ 36214 w 1303699"/>
              <a:gd name="connsiteY17" fmla="*/ 371192 h 506994"/>
              <a:gd name="connsiteX18" fmla="*/ 63374 w 1303699"/>
              <a:gd name="connsiteY18" fmla="*/ 398352 h 506994"/>
              <a:gd name="connsiteX19" fmla="*/ 117695 w 1303699"/>
              <a:gd name="connsiteY19" fmla="*/ 416459 h 506994"/>
              <a:gd name="connsiteX20" fmla="*/ 144856 w 1303699"/>
              <a:gd name="connsiteY20" fmla="*/ 425513 h 506994"/>
              <a:gd name="connsiteX21" fmla="*/ 172016 w 1303699"/>
              <a:gd name="connsiteY21" fmla="*/ 434566 h 506994"/>
              <a:gd name="connsiteX22" fmla="*/ 199176 w 1303699"/>
              <a:gd name="connsiteY22" fmla="*/ 452673 h 506994"/>
              <a:gd name="connsiteX23" fmla="*/ 307818 w 1303699"/>
              <a:gd name="connsiteY23" fmla="*/ 479833 h 506994"/>
              <a:gd name="connsiteX24" fmla="*/ 742384 w 1303699"/>
              <a:gd name="connsiteY24" fmla="*/ 506994 h 506994"/>
              <a:gd name="connsiteX25" fmla="*/ 905347 w 1303699"/>
              <a:gd name="connsiteY25" fmla="*/ 497940 h 506994"/>
              <a:gd name="connsiteX26" fmla="*/ 1032095 w 1303699"/>
              <a:gd name="connsiteY26" fmla="*/ 461726 h 506994"/>
              <a:gd name="connsiteX27" fmla="*/ 1077362 w 1303699"/>
              <a:gd name="connsiteY27" fmla="*/ 452673 h 506994"/>
              <a:gd name="connsiteX28" fmla="*/ 1104523 w 1303699"/>
              <a:gd name="connsiteY28" fmla="*/ 443619 h 506994"/>
              <a:gd name="connsiteX29" fmla="*/ 1149790 w 1303699"/>
              <a:gd name="connsiteY29" fmla="*/ 434566 h 506994"/>
              <a:gd name="connsiteX30" fmla="*/ 1176951 w 1303699"/>
              <a:gd name="connsiteY30" fmla="*/ 416459 h 506994"/>
              <a:gd name="connsiteX31" fmla="*/ 1258432 w 1303699"/>
              <a:gd name="connsiteY31" fmla="*/ 380245 h 506994"/>
              <a:gd name="connsiteX32" fmla="*/ 1303699 w 1303699"/>
              <a:gd name="connsiteY32" fmla="*/ 298764 h 506994"/>
              <a:gd name="connsiteX33" fmla="*/ 1294646 w 1303699"/>
              <a:gd name="connsiteY33" fmla="*/ 217283 h 506994"/>
              <a:gd name="connsiteX34" fmla="*/ 1258432 w 1303699"/>
              <a:gd name="connsiteY34" fmla="*/ 162962 h 506994"/>
              <a:gd name="connsiteX35" fmla="*/ 1213164 w 1303699"/>
              <a:gd name="connsiteY35" fmla="*/ 117695 h 506994"/>
              <a:gd name="connsiteX36" fmla="*/ 1204111 w 1303699"/>
              <a:gd name="connsiteY36" fmla="*/ 90534 h 506994"/>
              <a:gd name="connsiteX37" fmla="*/ 1149790 w 1303699"/>
              <a:gd name="connsiteY37" fmla="*/ 54320 h 506994"/>
              <a:gd name="connsiteX38" fmla="*/ 1095469 w 1303699"/>
              <a:gd name="connsiteY38" fmla="*/ 27160 h 506994"/>
              <a:gd name="connsiteX39" fmla="*/ 1059256 w 1303699"/>
              <a:gd name="connsiteY39" fmla="*/ 9053 h 506994"/>
              <a:gd name="connsiteX40" fmla="*/ 1041149 w 1303699"/>
              <a:gd name="connsiteY40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03699" h="506994">
                <a:moveTo>
                  <a:pt x="1276539" y="108641"/>
                </a:moveTo>
                <a:lnTo>
                  <a:pt x="1276539" y="108641"/>
                </a:lnTo>
                <a:cubicBezTo>
                  <a:pt x="1252396" y="93552"/>
                  <a:pt x="1229105" y="77007"/>
                  <a:pt x="1204111" y="63374"/>
                </a:cubicBezTo>
                <a:cubicBezTo>
                  <a:pt x="1179076" y="49719"/>
                  <a:pt x="1122155" y="47618"/>
                  <a:pt x="1104523" y="45267"/>
                </a:cubicBezTo>
                <a:lnTo>
                  <a:pt x="1041149" y="36213"/>
                </a:lnTo>
                <a:cubicBezTo>
                  <a:pt x="987893" y="18462"/>
                  <a:pt x="1031140" y="30904"/>
                  <a:pt x="941560" y="18107"/>
                </a:cubicBezTo>
                <a:cubicBezTo>
                  <a:pt x="923388" y="15511"/>
                  <a:pt x="905347" y="12071"/>
                  <a:pt x="887240" y="9053"/>
                </a:cubicBezTo>
                <a:lnTo>
                  <a:pt x="344032" y="18107"/>
                </a:lnTo>
                <a:cubicBezTo>
                  <a:pt x="334493" y="18410"/>
                  <a:pt x="326187" y="25090"/>
                  <a:pt x="316871" y="27160"/>
                </a:cubicBezTo>
                <a:cubicBezTo>
                  <a:pt x="298952" y="31142"/>
                  <a:pt x="280658" y="33195"/>
                  <a:pt x="262551" y="36213"/>
                </a:cubicBezTo>
                <a:cubicBezTo>
                  <a:pt x="244444" y="42249"/>
                  <a:pt x="224111" y="43733"/>
                  <a:pt x="208230" y="54320"/>
                </a:cubicBezTo>
                <a:cubicBezTo>
                  <a:pt x="199176" y="60356"/>
                  <a:pt x="190801" y="67561"/>
                  <a:pt x="181069" y="72427"/>
                </a:cubicBezTo>
                <a:cubicBezTo>
                  <a:pt x="172533" y="76695"/>
                  <a:pt x="162445" y="77213"/>
                  <a:pt x="153909" y="81481"/>
                </a:cubicBezTo>
                <a:cubicBezTo>
                  <a:pt x="144177" y="86347"/>
                  <a:pt x="136692" y="95169"/>
                  <a:pt x="126749" y="99588"/>
                </a:cubicBezTo>
                <a:cubicBezTo>
                  <a:pt x="109308" y="107340"/>
                  <a:pt x="72428" y="117695"/>
                  <a:pt x="72428" y="117695"/>
                </a:cubicBezTo>
                <a:cubicBezTo>
                  <a:pt x="51171" y="149580"/>
                  <a:pt x="32027" y="173429"/>
                  <a:pt x="18107" y="208229"/>
                </a:cubicBezTo>
                <a:cubicBezTo>
                  <a:pt x="11018" y="225950"/>
                  <a:pt x="0" y="262550"/>
                  <a:pt x="0" y="262550"/>
                </a:cubicBezTo>
                <a:cubicBezTo>
                  <a:pt x="12792" y="390464"/>
                  <a:pt x="-17134" y="326735"/>
                  <a:pt x="36214" y="371192"/>
                </a:cubicBezTo>
                <a:cubicBezTo>
                  <a:pt x="46050" y="379389"/>
                  <a:pt x="52182" y="392134"/>
                  <a:pt x="63374" y="398352"/>
                </a:cubicBezTo>
                <a:cubicBezTo>
                  <a:pt x="80059" y="407621"/>
                  <a:pt x="99588" y="410423"/>
                  <a:pt x="117695" y="416459"/>
                </a:cubicBezTo>
                <a:lnTo>
                  <a:pt x="144856" y="425513"/>
                </a:lnTo>
                <a:lnTo>
                  <a:pt x="172016" y="434566"/>
                </a:lnTo>
                <a:cubicBezTo>
                  <a:pt x="181069" y="440602"/>
                  <a:pt x="189233" y="448254"/>
                  <a:pt x="199176" y="452673"/>
                </a:cubicBezTo>
                <a:cubicBezTo>
                  <a:pt x="237561" y="469733"/>
                  <a:pt x="266746" y="474232"/>
                  <a:pt x="307818" y="479833"/>
                </a:cubicBezTo>
                <a:cubicBezTo>
                  <a:pt x="522525" y="509111"/>
                  <a:pt x="455698" y="498035"/>
                  <a:pt x="742384" y="506994"/>
                </a:cubicBezTo>
                <a:cubicBezTo>
                  <a:pt x="796705" y="503976"/>
                  <a:pt x="851301" y="504176"/>
                  <a:pt x="905347" y="497940"/>
                </a:cubicBezTo>
                <a:cubicBezTo>
                  <a:pt x="1011726" y="485665"/>
                  <a:pt x="942327" y="479679"/>
                  <a:pt x="1032095" y="461726"/>
                </a:cubicBezTo>
                <a:cubicBezTo>
                  <a:pt x="1047184" y="458708"/>
                  <a:pt x="1062434" y="456405"/>
                  <a:pt x="1077362" y="452673"/>
                </a:cubicBezTo>
                <a:cubicBezTo>
                  <a:pt x="1086620" y="450358"/>
                  <a:pt x="1095265" y="445934"/>
                  <a:pt x="1104523" y="443619"/>
                </a:cubicBezTo>
                <a:cubicBezTo>
                  <a:pt x="1119451" y="439887"/>
                  <a:pt x="1134701" y="437584"/>
                  <a:pt x="1149790" y="434566"/>
                </a:cubicBezTo>
                <a:cubicBezTo>
                  <a:pt x="1158844" y="428530"/>
                  <a:pt x="1167008" y="420878"/>
                  <a:pt x="1176951" y="416459"/>
                </a:cubicBezTo>
                <a:cubicBezTo>
                  <a:pt x="1273916" y="373363"/>
                  <a:pt x="1196963" y="421224"/>
                  <a:pt x="1258432" y="380245"/>
                </a:cubicBezTo>
                <a:cubicBezTo>
                  <a:pt x="1299940" y="317984"/>
                  <a:pt x="1287765" y="346569"/>
                  <a:pt x="1303699" y="298764"/>
                </a:cubicBezTo>
                <a:cubicBezTo>
                  <a:pt x="1300681" y="271604"/>
                  <a:pt x="1303288" y="243208"/>
                  <a:pt x="1294646" y="217283"/>
                </a:cubicBezTo>
                <a:cubicBezTo>
                  <a:pt x="1287764" y="196638"/>
                  <a:pt x="1270503" y="181069"/>
                  <a:pt x="1258432" y="162962"/>
                </a:cubicBezTo>
                <a:cubicBezTo>
                  <a:pt x="1234290" y="126749"/>
                  <a:pt x="1249378" y="141837"/>
                  <a:pt x="1213164" y="117695"/>
                </a:cubicBezTo>
                <a:cubicBezTo>
                  <a:pt x="1210146" y="108641"/>
                  <a:pt x="1210859" y="97282"/>
                  <a:pt x="1204111" y="90534"/>
                </a:cubicBezTo>
                <a:cubicBezTo>
                  <a:pt x="1188723" y="75146"/>
                  <a:pt x="1167897" y="66391"/>
                  <a:pt x="1149790" y="54320"/>
                </a:cubicBezTo>
                <a:cubicBezTo>
                  <a:pt x="1097591" y="19520"/>
                  <a:pt x="1147950" y="49651"/>
                  <a:pt x="1095469" y="27160"/>
                </a:cubicBezTo>
                <a:cubicBezTo>
                  <a:pt x="1083064" y="21844"/>
                  <a:pt x="1071327" y="15089"/>
                  <a:pt x="1059256" y="9053"/>
                </a:cubicBezTo>
                <a:lnTo>
                  <a:pt x="1041149" y="0"/>
                </a:lnTo>
              </a:path>
            </a:pathLst>
          </a:custGeom>
          <a:noFill/>
          <a:ln>
            <a:solidFill>
              <a:srgbClr val="EE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FAF942B-F934-473B-9350-0827BE6679AA}"/>
              </a:ext>
            </a:extLst>
          </p:cNvPr>
          <p:cNvSpPr/>
          <p:nvPr/>
        </p:nvSpPr>
        <p:spPr>
          <a:xfrm>
            <a:off x="2837118" y="5883584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62</a:t>
            </a:r>
            <a:r>
              <a:rPr lang="ar-BH" sz="3200" dirty="0">
                <a:latin typeface="Vrinda" panose="020B0502040204020203" pitchFamily="34" charset="0"/>
                <a:cs typeface="Sakkal Majalla" panose="02000000000000000000" pitchFamily="2" charset="-78"/>
              </a:rPr>
              <a:t>°</a:t>
            </a:r>
            <a:endParaRPr lang="en-US" sz="3200" dirty="0"/>
          </a:p>
        </p:txBody>
      </p:sp>
      <p:sp>
        <p:nvSpPr>
          <p:cNvPr id="5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914" y="6450479"/>
            <a:ext cx="4114800" cy="365125"/>
          </a:xfrm>
        </p:spPr>
        <p:txBody>
          <a:bodyPr/>
          <a:lstStyle/>
          <a:p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زوايا</a:t>
            </a:r>
            <a:r>
              <a:rPr lang="ar-BH" sz="2400" dirty="0"/>
              <a:t>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890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9" grpId="0" animBg="1"/>
      <p:bldP spid="49" grpId="1" animBg="1"/>
      <p:bldP spid="10" grpId="0" animBg="1"/>
      <p:bldP spid="10" grpId="1" animBg="1"/>
      <p:bldP spid="62" grpId="0"/>
      <p:bldP spid="63" grpId="0"/>
      <p:bldP spid="63" grpId="1"/>
      <p:bldP spid="64" grpId="0"/>
      <p:bldP spid="64" grpId="1"/>
      <p:bldP spid="66" grpId="0" animBg="1"/>
      <p:bldP spid="67" grpId="0"/>
      <p:bldP spid="68" grpId="0"/>
      <p:bldP spid="69" grpId="0"/>
      <p:bldP spid="69" grpId="1"/>
      <p:bldP spid="70" grpId="0"/>
      <p:bldP spid="72" grpId="0"/>
      <p:bldP spid="72" grpId="1"/>
      <p:bldP spid="74" grpId="0"/>
      <p:bldP spid="75" grpId="0" animBg="1"/>
      <p:bldP spid="76" grpId="0"/>
      <p:bldP spid="79" grpId="0"/>
      <p:bldP spid="79" grpId="1"/>
      <p:bldP spid="80" grpId="0"/>
      <p:bldP spid="81" grpId="0"/>
      <p:bldP spid="81" grpId="1"/>
      <p:bldP spid="83" grpId="0"/>
      <p:bldP spid="86" grpId="0" animBg="1"/>
      <p:bldP spid="87" grpId="0"/>
      <p:bldP spid="88" grpId="0"/>
      <p:bldP spid="88" grpId="1"/>
      <p:bldP spid="89" grpId="0"/>
      <p:bldP spid="90" grpId="0"/>
      <p:bldP spid="90" grpId="1"/>
      <p:bldP spid="91" grpId="0"/>
      <p:bldP spid="91" grpId="1"/>
      <p:bldP spid="92" grpId="0" animBg="1"/>
      <p:bldP spid="93" grpId="0"/>
      <p:bldP spid="94" grpId="0"/>
      <p:bldP spid="95" grpId="0"/>
      <p:bldP spid="95" grpId="1"/>
      <p:bldP spid="96" grpId="0"/>
      <p:bldP spid="97" grpId="0"/>
      <p:bldP spid="97" grpId="1"/>
      <p:bldP spid="99" grpId="0"/>
      <p:bldP spid="100" grpId="0" animBg="1"/>
      <p:bldP spid="101" grpId="0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19325</TotalTime>
  <Words>1767</Words>
  <Application>Microsoft Office PowerPoint</Application>
  <PresentationFormat>Widescreen</PresentationFormat>
  <Paragraphs>325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Sakkal Majalla</vt:lpstr>
      <vt:lpstr>Times New Roman</vt:lpstr>
      <vt:lpstr>Vrinda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MY LIFE</cp:lastModifiedBy>
  <cp:revision>1119</cp:revision>
  <dcterms:created xsi:type="dcterms:W3CDTF">2020-03-03T05:43:55Z</dcterms:created>
  <dcterms:modified xsi:type="dcterms:W3CDTF">2020-07-06T21:58:38Z</dcterms:modified>
</cp:coreProperties>
</file>