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7" r:id="rId6"/>
    <p:sldId id="263" r:id="rId7"/>
    <p:sldId id="268" r:id="rId8"/>
    <p:sldId id="264" r:id="rId9"/>
    <p:sldId id="269" r:id="rId10"/>
    <p:sldId id="271" r:id="rId11"/>
    <p:sldId id="27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2866-A006-48FE-9190-69207BBE1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AFD99-DA8D-45B3-B3EA-E37350F93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EACEA-D1E0-4DCD-9F4D-43B5DA0E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7853F-BF5C-4368-B7F9-52973F7C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DB07-3ACF-4AAB-8849-429BF868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DC61-567A-4A5A-AED5-E6478620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63B5C-1051-4DAE-B2F1-6DFF8CA97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6DDF-03DC-42AB-8039-EFB9B016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8AC8B-A49C-4885-B6F3-D3581E79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D4EE2-B5C6-45DF-9E0D-8C21E42E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39C42-A724-4269-B446-B7E7A08DF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BB90C-BAD3-46B0-A4E4-80D1E2000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6F84-4A62-4507-8AC1-B310F5B2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59D5-08A4-4E27-BFAC-6D1F96C0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10A86-1FFF-45AD-BC37-BCE10938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8860-7BA9-4371-8BB2-BB0823DB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20D85-08A1-414B-A923-82A63F99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3D043-895B-4277-A220-3640CD26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F5785-2941-4888-9970-2B3B6881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42490-2BAC-4793-8582-F105B287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BDE1-EBB8-462D-99BE-ED36FB2A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361C2-08C3-46BA-8F49-D9A3A8F2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A3A18-D448-46EF-9476-43E5D076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5451F-A659-4BBE-96C5-3B5C7918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F3FE0-6678-4EF3-AE55-9DE32067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6203-8588-4F82-8A0F-0EA76B3E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9E67-5052-4531-B23F-30BE7B849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16815-68E8-4925-931B-397A12890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A8FC5-E9A1-44AA-B529-5DB8CEC1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3E088-ED4F-4A94-8DE1-E8960013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FEC1C-C6B2-4432-B029-7EAAD59C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37FB-2D18-43A5-B2A9-E1178E09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17A06-FBFF-4699-8C94-A475A738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41A0E-B393-4124-A727-9D7C2EBEA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A747B-3969-4DEF-A56D-FADB894C2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3DDC0-165D-4788-8C5C-1AD12A198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4050D-6157-43DD-9F3D-8ED24B3C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EEDF2-AB9D-45FF-8BB5-FC3FE652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E0320-2EB9-49FF-8B03-45B08A1E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0D1C-9E81-466A-ACFA-F5303014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3816-254E-4EBD-A822-1F5ABA23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0DA8A-79DB-4D2E-884B-4B7E9CDC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8D806-B5AA-499A-89AA-41B8BE8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82DDB-D360-4AD8-8D2E-77985024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DAAF5-1B65-48A9-A5EF-D1B7D9DC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7381-B7C9-4E5F-B754-0A4F5272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0D0A-A893-48A1-A0B4-93673A8B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EC8C-9046-48BA-9D73-CA215B60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91389-1159-4406-8A75-6CD800CFE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53B2-ACE5-42D2-93F7-29FAF6ED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F5D6A-5DBD-4D28-8223-169F1B10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EE26-D199-4784-A75C-6A0DD3FB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D5F6-C85A-4B3A-9C26-464329BC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CCD14-5891-4194-AE6B-D4AE49853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A9BED-BFF0-427D-8CC0-37EA3DF3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AC850-2883-45E8-AE7B-DECBA2D1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25697-F55F-4A37-B3C6-570298D7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97FC9-1DBD-4944-9127-FFE1E50D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31C2A-92B3-408B-99C0-969B485C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9E799-E122-4B28-A3BA-CB0C39B8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2938E-C8D9-4345-B628-2BC50AB4E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CF5F-3501-4D57-B73B-65096119FB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162DF-610F-4DE2-978A-2B4FD7CFB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1759E-7DCB-4F53-8255-088FD9E55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2841B-BFE1-466A-A82E-6A17E2F0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204019"/>
            <a:ext cx="7162800" cy="11822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3347" y="2291364"/>
            <a:ext cx="8711368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70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68366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</a:t>
            </a:r>
            <a:endParaRPr kumimoji="0" lang="ar-BH" sz="6600" b="1" i="0" u="none" strike="noStrike" kern="1200" cap="none" spc="0" normalizeH="0" baseline="0" noProof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68366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7664" y="4366051"/>
            <a:ext cx="3422733" cy="138499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ar-BH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الجزء الثاني</a:t>
            </a:r>
          </a:p>
          <a:p>
            <a:pPr algn="ctr">
              <a:defRPr/>
            </a:pPr>
            <a:r>
              <a:rPr lang="ar-BH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الإعدادي</a:t>
            </a:r>
          </a:p>
          <a:p>
            <a:pPr algn="ctr">
              <a:defRPr/>
            </a:pPr>
            <a:r>
              <a:rPr lang="ar-BH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</p:txBody>
      </p:sp>
    </p:spTree>
    <p:extLst>
      <p:ext uri="{BB962C8B-B14F-4D97-AF65-F5344CB8AC3E}">
        <p14:creationId xmlns:p14="http://schemas.microsoft.com/office/powerpoint/2010/main" val="311193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2C265D-1486-4216-9E3C-10DEBC8003AC}"/>
              </a:ext>
            </a:extLst>
          </p:cNvPr>
          <p:cNvSpPr/>
          <p:nvPr/>
        </p:nvSpPr>
        <p:spPr>
          <a:xfrm>
            <a:off x="8545323" y="180975"/>
            <a:ext cx="3646677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الختامي :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F784D-4964-4ECF-82EA-D45E1D6A5544}"/>
              </a:ext>
            </a:extLst>
          </p:cNvPr>
          <p:cNvSpPr/>
          <p:nvPr/>
        </p:nvSpPr>
        <p:spPr>
          <a:xfrm>
            <a:off x="7960417" y="180975"/>
            <a:ext cx="4231583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الختامي: 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959A9A-6C90-4A04-BA30-6F62B11AD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7" t="37361" r="23125" b="28890"/>
          <a:stretch/>
        </p:blipFill>
        <p:spPr>
          <a:xfrm>
            <a:off x="2352675" y="2905125"/>
            <a:ext cx="7267575" cy="2638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EB86B-59A3-42DA-9D69-F96FAD8FD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4" t="17361" r="23907" b="68194"/>
          <a:stretch/>
        </p:blipFill>
        <p:spPr>
          <a:xfrm>
            <a:off x="2352675" y="1600200"/>
            <a:ext cx="7267575" cy="9906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6CE5D4-8A01-437A-AC1B-AD4027703526}"/>
              </a:ext>
            </a:extLst>
          </p:cNvPr>
          <p:cNvCxnSpPr>
            <a:cxnSpLocks/>
          </p:cNvCxnSpPr>
          <p:nvPr/>
        </p:nvCxnSpPr>
        <p:spPr>
          <a:xfrm flipH="1">
            <a:off x="4676775" y="4010025"/>
            <a:ext cx="2752726" cy="13144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5827A6-80D9-48C5-A75A-973BC6C61489}"/>
              </a:ext>
            </a:extLst>
          </p:cNvPr>
          <p:cNvCxnSpPr>
            <a:cxnSpLocks/>
          </p:cNvCxnSpPr>
          <p:nvPr/>
        </p:nvCxnSpPr>
        <p:spPr>
          <a:xfrm flipH="1" flipV="1">
            <a:off x="4772025" y="4648200"/>
            <a:ext cx="2571750" cy="60960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B370114-6D92-4597-8C40-517286C7A101}"/>
              </a:ext>
            </a:extLst>
          </p:cNvPr>
          <p:cNvCxnSpPr>
            <a:cxnSpLocks/>
          </p:cNvCxnSpPr>
          <p:nvPr/>
        </p:nvCxnSpPr>
        <p:spPr>
          <a:xfrm flipH="1" flipV="1">
            <a:off x="4676775" y="4010025"/>
            <a:ext cx="2600328" cy="638175"/>
          </a:xfrm>
          <a:prstGeom prst="straightConnector1">
            <a:avLst/>
          </a:prstGeom>
          <a:ln w="762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83383"/>
              </p:ext>
            </p:extLst>
          </p:nvPr>
        </p:nvGraphicFramePr>
        <p:xfrm>
          <a:off x="2370015" y="1801248"/>
          <a:ext cx="7928219" cy="4486656"/>
        </p:xfrm>
        <a:graphic>
          <a:graphicData uri="http://schemas.openxmlformats.org/drawingml/2006/table">
            <a:tbl>
              <a:tblPr rtl="1" firstRow="1" firstCol="1" bandRow="1"/>
              <a:tblGrid>
                <a:gridCol w="100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739">
                  <a:extLst>
                    <a:ext uri="{9D8B030D-6E8A-4147-A177-3AD203B41FA5}">
                      <a16:colId xmlns:a16="http://schemas.microsoft.com/office/drawing/2014/main" val="3767290669"/>
                    </a:ext>
                  </a:extLst>
                </a:gridCol>
                <a:gridCol w="1153739">
                  <a:extLst>
                    <a:ext uri="{9D8B030D-6E8A-4147-A177-3AD203B41FA5}">
                      <a16:colId xmlns:a16="http://schemas.microsoft.com/office/drawing/2014/main" val="650224592"/>
                    </a:ext>
                  </a:extLst>
                </a:gridCol>
              </a:tblGrid>
              <a:tr h="399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الحرف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الشدة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الرخاوة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kern="1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الإطباق</a:t>
                      </a:r>
                      <a:endParaRPr lang="en-US" sz="3200" kern="1200" dirty="0">
                        <a:solidFill>
                          <a:srgbClr val="0D0D0D"/>
                        </a:solidFill>
                        <a:effectLst/>
                        <a:latin typeface="Calibri"/>
                        <a:ea typeface="Calibri"/>
                        <a:cs typeface="Sakkal Majall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kern="1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الانفتاح</a:t>
                      </a:r>
                      <a:endParaRPr lang="en-US" sz="3200" kern="1200" dirty="0">
                        <a:solidFill>
                          <a:srgbClr val="0D0D0D"/>
                        </a:solidFill>
                        <a:effectLst/>
                        <a:latin typeface="Calibri"/>
                        <a:ea typeface="Calibri"/>
                        <a:cs typeface="Sakkal Majall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kern="1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الإذلاق</a:t>
                      </a:r>
                      <a:endParaRPr lang="en-US" sz="3200" kern="1200" dirty="0">
                        <a:solidFill>
                          <a:srgbClr val="0D0D0D"/>
                        </a:solidFill>
                        <a:effectLst/>
                        <a:latin typeface="Calibri"/>
                        <a:ea typeface="Calibri"/>
                        <a:cs typeface="Sakkal Majall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kern="1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الإصمات</a:t>
                      </a:r>
                      <a:endParaRPr lang="en-US" sz="3200" kern="1200" dirty="0">
                        <a:solidFill>
                          <a:srgbClr val="0D0D0D"/>
                        </a:solidFill>
                        <a:effectLst/>
                        <a:latin typeface="Calibri"/>
                        <a:ea typeface="Calibri"/>
                        <a:cs typeface="Sakkal Majall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و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ص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ج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ب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ح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ط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00875" y="2410264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2C265D-1486-4216-9E3C-10DEBC8003AC}"/>
              </a:ext>
            </a:extLst>
          </p:cNvPr>
          <p:cNvSpPr/>
          <p:nvPr/>
        </p:nvSpPr>
        <p:spPr>
          <a:xfrm>
            <a:off x="8001000" y="279980"/>
            <a:ext cx="3646677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تابع/النشاط الختامي :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8F784D-4964-4ECF-82EA-D45E1D6A5544}"/>
              </a:ext>
            </a:extLst>
          </p:cNvPr>
          <p:cNvSpPr/>
          <p:nvPr/>
        </p:nvSpPr>
        <p:spPr>
          <a:xfrm>
            <a:off x="7850777" y="279980"/>
            <a:ext cx="4231583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الختامي: 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653E42-2375-439A-9BFA-6EE771E7985F}"/>
              </a:ext>
            </a:extLst>
          </p:cNvPr>
          <p:cNvSpPr/>
          <p:nvPr/>
        </p:nvSpPr>
        <p:spPr>
          <a:xfrm>
            <a:off x="47282" y="1056003"/>
            <a:ext cx="12054903" cy="67710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حدد الصفة التي ينتمي لها الحرف بوضع إشارة (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Bookshelf Symbol 7" panose="05010101010101010101" pitchFamily="2" charset="2"/>
              </a:rPr>
              <a:t>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 في الجدول التالي: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D18202-D449-4491-8C60-DAC7CCA63964}"/>
              </a:ext>
            </a:extLst>
          </p:cNvPr>
          <p:cNvSpPr/>
          <p:nvPr/>
        </p:nvSpPr>
        <p:spPr>
          <a:xfrm>
            <a:off x="4657724" y="2383358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2AD710-74D9-4000-96C6-DD95D3E9003F}"/>
              </a:ext>
            </a:extLst>
          </p:cNvPr>
          <p:cNvSpPr/>
          <p:nvPr/>
        </p:nvSpPr>
        <p:spPr>
          <a:xfrm>
            <a:off x="2380181" y="2373263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F3EE98-98E5-440C-84C8-CAAA6943A6A1}"/>
              </a:ext>
            </a:extLst>
          </p:cNvPr>
          <p:cNvSpPr/>
          <p:nvPr/>
        </p:nvSpPr>
        <p:spPr>
          <a:xfrm>
            <a:off x="6953676" y="2950902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C3C9BF-DCEF-4585-9D1B-32F5477D7E96}"/>
              </a:ext>
            </a:extLst>
          </p:cNvPr>
          <p:cNvSpPr/>
          <p:nvPr/>
        </p:nvSpPr>
        <p:spPr>
          <a:xfrm>
            <a:off x="5857874" y="2996528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68DB8F-A74D-418B-8BC3-7CB2BE5DDEE7}"/>
              </a:ext>
            </a:extLst>
          </p:cNvPr>
          <p:cNvSpPr/>
          <p:nvPr/>
        </p:nvSpPr>
        <p:spPr>
          <a:xfrm>
            <a:off x="2389921" y="2961402"/>
            <a:ext cx="116162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5196CF-B958-425C-9F7D-CA33322BF5D2}"/>
              </a:ext>
            </a:extLst>
          </p:cNvPr>
          <p:cNvSpPr/>
          <p:nvPr/>
        </p:nvSpPr>
        <p:spPr>
          <a:xfrm>
            <a:off x="8078054" y="3548834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7EFFC5-8BDB-40CE-82C4-034BACA25FDD}"/>
              </a:ext>
            </a:extLst>
          </p:cNvPr>
          <p:cNvSpPr/>
          <p:nvPr/>
        </p:nvSpPr>
        <p:spPr>
          <a:xfrm>
            <a:off x="4667249" y="3537968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30F884-3B25-4BC3-B222-7D3A7243C7C5}"/>
              </a:ext>
            </a:extLst>
          </p:cNvPr>
          <p:cNvSpPr/>
          <p:nvPr/>
        </p:nvSpPr>
        <p:spPr>
          <a:xfrm>
            <a:off x="2370442" y="3548834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8F1924-3F2D-49D2-B539-EC7E3C533A67}"/>
              </a:ext>
            </a:extLst>
          </p:cNvPr>
          <p:cNvSpPr/>
          <p:nvPr/>
        </p:nvSpPr>
        <p:spPr>
          <a:xfrm>
            <a:off x="7000875" y="4087182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BE5699-5CE6-4BB6-8602-A5257BC26878}"/>
              </a:ext>
            </a:extLst>
          </p:cNvPr>
          <p:cNvSpPr/>
          <p:nvPr/>
        </p:nvSpPr>
        <p:spPr>
          <a:xfrm>
            <a:off x="4619624" y="409469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8D4E3-AF00-40F1-BB16-0723EC709EB2}"/>
              </a:ext>
            </a:extLst>
          </p:cNvPr>
          <p:cNvSpPr/>
          <p:nvPr/>
        </p:nvSpPr>
        <p:spPr>
          <a:xfrm>
            <a:off x="3608693" y="4065671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B500DE-CDA5-4E59-8BA4-7201539C8087}"/>
              </a:ext>
            </a:extLst>
          </p:cNvPr>
          <p:cNvSpPr/>
          <p:nvPr/>
        </p:nvSpPr>
        <p:spPr>
          <a:xfrm>
            <a:off x="8107057" y="4649634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64EA0C-0781-441E-AA85-83AF3AC16DD5}"/>
              </a:ext>
            </a:extLst>
          </p:cNvPr>
          <p:cNvSpPr/>
          <p:nvPr/>
        </p:nvSpPr>
        <p:spPr>
          <a:xfrm>
            <a:off x="4657724" y="4609983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F3B8D6-B947-4D31-BB15-0FA9E49A2041}"/>
              </a:ext>
            </a:extLst>
          </p:cNvPr>
          <p:cNvSpPr/>
          <p:nvPr/>
        </p:nvSpPr>
        <p:spPr>
          <a:xfrm>
            <a:off x="3524249" y="4657187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607BA5-A37B-4E3E-86B3-2EF9081C6CB8}"/>
              </a:ext>
            </a:extLst>
          </p:cNvPr>
          <p:cNvSpPr/>
          <p:nvPr/>
        </p:nvSpPr>
        <p:spPr>
          <a:xfrm>
            <a:off x="7000875" y="5192397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09C117-E5DE-4378-A13F-A6A9DA0A41DC}"/>
              </a:ext>
            </a:extLst>
          </p:cNvPr>
          <p:cNvSpPr/>
          <p:nvPr/>
        </p:nvSpPr>
        <p:spPr>
          <a:xfrm>
            <a:off x="4639315" y="5192397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A279A6-BE89-46AF-AE95-232EFDA53812}"/>
              </a:ext>
            </a:extLst>
          </p:cNvPr>
          <p:cNvSpPr/>
          <p:nvPr/>
        </p:nvSpPr>
        <p:spPr>
          <a:xfrm>
            <a:off x="2332661" y="5219583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BD18E9-E3E2-4B54-85F6-886C8A8D2D77}"/>
              </a:ext>
            </a:extLst>
          </p:cNvPr>
          <p:cNvSpPr/>
          <p:nvPr/>
        </p:nvSpPr>
        <p:spPr>
          <a:xfrm>
            <a:off x="8183257" y="5801997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9D83E6-6032-481E-8CC8-8F0A8E89768B}"/>
              </a:ext>
            </a:extLst>
          </p:cNvPr>
          <p:cNvSpPr/>
          <p:nvPr/>
        </p:nvSpPr>
        <p:spPr>
          <a:xfrm>
            <a:off x="5839466" y="5773969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C125728-1286-48D8-93F7-89CFA09C5AD5}"/>
              </a:ext>
            </a:extLst>
          </p:cNvPr>
          <p:cNvSpPr/>
          <p:nvPr/>
        </p:nvSpPr>
        <p:spPr>
          <a:xfrm>
            <a:off x="2341919" y="5773969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391D5E-D612-4CA1-9026-AB5FCF56718B}"/>
              </a:ext>
            </a:extLst>
          </p:cNvPr>
          <p:cNvCxnSpPr>
            <a:cxnSpLocks/>
          </p:cNvCxnSpPr>
          <p:nvPr/>
        </p:nvCxnSpPr>
        <p:spPr>
          <a:xfrm>
            <a:off x="6982466" y="1801248"/>
            <a:ext cx="0" cy="4486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5A8ED3-D3F8-423B-99B0-EE0D759E4432}"/>
              </a:ext>
            </a:extLst>
          </p:cNvPr>
          <p:cNvCxnSpPr>
            <a:cxnSpLocks/>
          </p:cNvCxnSpPr>
          <p:nvPr/>
        </p:nvCxnSpPr>
        <p:spPr>
          <a:xfrm>
            <a:off x="4677415" y="1801248"/>
            <a:ext cx="0" cy="4486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4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23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26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319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333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348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4CFC06-3977-425C-B25F-DA3546735039}"/>
              </a:ext>
            </a:extLst>
          </p:cNvPr>
          <p:cNvSpPr/>
          <p:nvPr/>
        </p:nvSpPr>
        <p:spPr>
          <a:xfrm>
            <a:off x="2728571" y="2202423"/>
            <a:ext cx="6734857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BH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br>
              <a:rPr lang="ar-BH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وفقكم الله وسدد خطاكم</a:t>
            </a:r>
            <a:endParaRPr lang="en-US" sz="7200" b="1" dirty="0">
              <a:ln w="22225">
                <a:noFill/>
                <a:prstDash val="solid"/>
              </a:ln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B2845-BFC6-4F8D-A150-DE18937F8FF0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659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1F249A-841F-44EA-8888-EA430C526F30}"/>
              </a:ext>
            </a:extLst>
          </p:cNvPr>
          <p:cNvSpPr/>
          <p:nvPr/>
        </p:nvSpPr>
        <p:spPr>
          <a:xfrm>
            <a:off x="1677583" y="1563065"/>
            <a:ext cx="10346102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</a:t>
            </a:r>
            <a:r>
              <a:rPr kumimoji="0" lang="ar-BH" sz="44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من المتوقع في نهاية درسنا أن تكون قادرًا على أن: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1831533" y="2610398"/>
            <a:ext cx="10038203" cy="650383"/>
          </a:xfrm>
          <a:prstGeom prst="rect">
            <a:avLst/>
          </a:prstGeom>
          <a:solidFill>
            <a:srgbClr val="9AE2CF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Low" rtl="1">
              <a:defRPr/>
            </a:pPr>
            <a:r>
              <a:rPr lang="ar-BH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تبيُّن المقصود بصفات الشدة والإطباق والإذلاق وأضدادها.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30BD2-A6B3-4608-8BA1-A542277E0ECC}"/>
              </a:ext>
            </a:extLst>
          </p:cNvPr>
          <p:cNvSpPr/>
          <p:nvPr/>
        </p:nvSpPr>
        <p:spPr>
          <a:xfrm>
            <a:off x="1538898" y="3779361"/>
            <a:ext cx="10038203" cy="646331"/>
          </a:xfrm>
          <a:prstGeom prst="rect">
            <a:avLst/>
          </a:prstGeom>
          <a:solidFill>
            <a:srgbClr val="FF9999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Low" rtl="1">
              <a:defRPr/>
            </a:pPr>
            <a:r>
              <a:rPr lang="ar-BH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2.تعرُّف حروف كل صفة من هذه الصفات.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CC139-ED89-4153-8468-E27D2D4CE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778" y="16761"/>
            <a:ext cx="2122296" cy="15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71F0D4-7778-4D5B-B066-C93D33B9D16F}"/>
              </a:ext>
            </a:extLst>
          </p:cNvPr>
          <p:cNvSpPr/>
          <p:nvPr/>
        </p:nvSpPr>
        <p:spPr>
          <a:xfrm>
            <a:off x="717333" y="4753803"/>
            <a:ext cx="10461593" cy="1200329"/>
          </a:xfrm>
          <a:prstGeom prst="rect">
            <a:avLst/>
          </a:prstGeom>
          <a:solidFill>
            <a:srgbClr val="B1C9ED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Low" rtl="1">
              <a:defRPr/>
            </a:pPr>
            <a:r>
              <a:rPr lang="ar-BH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تحديد صفات الحروف من حيث: الشدّة أو الرخاوة، والإطباق أو الانفتاح، والإذلاق أو الإصمات.</a:t>
            </a:r>
          </a:p>
        </p:txBody>
      </p:sp>
      <p:sp>
        <p:nvSpPr>
          <p:cNvPr id="9" name="مستطيل 13">
            <a:extLst>
              <a:ext uri="{FF2B5EF4-FFF2-40B4-BE49-F238E27FC236}">
                <a16:creationId xmlns:a16="http://schemas.microsoft.com/office/drawing/2014/main" id="{B61BE30E-7770-4476-B001-B2034CCF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365" y="383012"/>
            <a:ext cx="3425180" cy="830997"/>
          </a:xfrm>
          <a:prstGeom prst="rect">
            <a:avLst/>
          </a:prstGeom>
          <a:solidFill>
            <a:srgbClr val="A2D668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BH" altLang="en-US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2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3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1023150" y="2439682"/>
            <a:ext cx="10038203" cy="2553891"/>
          </a:xfrm>
          <a:prstGeom prst="roundRect">
            <a:avLst/>
          </a:prstGeom>
          <a:solidFill>
            <a:srgbClr val="F9F787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Low" rtl="1">
              <a:defRPr/>
            </a:pPr>
            <a:endParaRPr lang="ar-BH" sz="3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Low" rtl="1">
              <a:defRPr/>
            </a:pPr>
            <a:r>
              <a:rPr lang="ar-BH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عرفتَ في الدرس السابق أربع صفات من صفات الحروف اللازمة التي لها ضد.</a:t>
            </a:r>
          </a:p>
          <a:p>
            <a:pPr lvl="0" algn="justLow" rtl="1">
              <a:defRPr/>
            </a:pPr>
            <a:r>
              <a:rPr lang="ar-BH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وإليك بيان ست صفات  أخرى.</a:t>
            </a:r>
          </a:p>
          <a:p>
            <a:pPr lvl="0" algn="justLow" rtl="1">
              <a:defRPr/>
            </a:pPr>
            <a:endParaRPr lang="ar-BH" sz="3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13">
            <a:extLst>
              <a:ext uri="{FF2B5EF4-FFF2-40B4-BE49-F238E27FC236}">
                <a16:creationId xmlns:a16="http://schemas.microsoft.com/office/drawing/2014/main" id="{A9747576-502B-4B71-A7A3-C3D5FE4AB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164" y="1552282"/>
            <a:ext cx="2863111" cy="923330"/>
          </a:xfrm>
          <a:prstGeom prst="rect">
            <a:avLst/>
          </a:prstGeom>
          <a:solidFill>
            <a:srgbClr val="A2D668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BH" altLang="en-US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تمهيد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5FC3E-6C01-4460-BD51-698FD1378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49335"/>
              </p:ext>
            </p:extLst>
          </p:nvPr>
        </p:nvGraphicFramePr>
        <p:xfrm>
          <a:off x="618978" y="668744"/>
          <a:ext cx="10874327" cy="53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3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الرخاوة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B5E0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الشدة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4D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الصفة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الأضداد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vert="vert270" anchor="ctr">
                    <a:solidFill>
                      <a:srgbClr val="F9F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E0A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C3F9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E8FA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4642337" y="2128904"/>
            <a:ext cx="399182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4642336" y="3620707"/>
            <a:ext cx="399182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قط بكتْ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4642335" y="4837824"/>
            <a:ext cx="399182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لفظتَ حرف (الجيم) ساكنًا مثلًا تجد أن الصوت لا يجري عند اللفظ.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650506" y="1959181"/>
            <a:ext cx="399182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جريان الصوت مع الحرف عند النطق به لضعفه في المخرج.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604217" y="3605339"/>
            <a:ext cx="399182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باقي حروف الهجاء بعد حروف الشدة.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650506" y="4763241"/>
            <a:ext cx="399182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لفظتَ </a:t>
            </a:r>
            <a:r>
              <a:rPr lang="ar-SA" sz="28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 (الحاء) ساكنًا مثلًا تجد أنَّ الصوت يجري عند النطق به.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9003322" y="2128904"/>
            <a:ext cx="1532786" cy="5205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المقصود بها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9003322" y="3682815"/>
            <a:ext cx="1532786" cy="5205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حروفها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9003322" y="5054621"/>
            <a:ext cx="1532786" cy="5205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عليها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45945" y="1914639"/>
            <a:ext cx="1790163" cy="1043189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المقصود بها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74633" y="3389896"/>
            <a:ext cx="1790163" cy="1043189"/>
          </a:xfrm>
          <a:prstGeom prst="rect">
            <a:avLst/>
          </a:prstGeom>
          <a:solidFill>
            <a:srgbClr val="C3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حروفها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06664" y="4827230"/>
            <a:ext cx="1790163" cy="1043189"/>
          </a:xfrm>
          <a:prstGeom prst="rect">
            <a:avLst/>
          </a:prstGeom>
          <a:solidFill>
            <a:srgbClr val="E8F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عليها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90749" y="868516"/>
            <a:ext cx="1790163" cy="599178"/>
          </a:xfrm>
          <a:prstGeom prst="rect">
            <a:avLst/>
          </a:prstGeom>
          <a:solidFill>
            <a:srgbClr val="B5E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الرخاوة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6B0CAA-B12A-47C3-BA55-0D62CEBF3F67}"/>
              </a:ext>
            </a:extLst>
          </p:cNvPr>
          <p:cNvSpPr/>
          <p:nvPr/>
        </p:nvSpPr>
        <p:spPr>
          <a:xfrm>
            <a:off x="4625427" y="1914639"/>
            <a:ext cx="399182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انحباس جريان الصوت عند النطق بالحرف لاكتمال الاعتماد على المخرج.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6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827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grpId="0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mph" presetSubtype="0" fill="hold" grpId="0" nodeType="withEffect">
                                  <p:stCondLst>
                                    <p:cond delay="93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18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2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41" presetClass="entr" presetSubtype="0" fill="hold" grpId="0" nodeType="withEffect">
                                  <p:stCondLst>
                                    <p:cond delay="30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C265D-1486-4216-9E3C-10DEBC8003AC}"/>
              </a:ext>
            </a:extLst>
          </p:cNvPr>
          <p:cNvSpPr/>
          <p:nvPr/>
        </p:nvSpPr>
        <p:spPr>
          <a:xfrm>
            <a:off x="9417132" y="217557"/>
            <a:ext cx="2655087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: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8F784D-4964-4ECF-82EA-D45E1D6A5544}"/>
              </a:ext>
            </a:extLst>
          </p:cNvPr>
          <p:cNvSpPr/>
          <p:nvPr/>
        </p:nvSpPr>
        <p:spPr>
          <a:xfrm>
            <a:off x="9475197" y="241506"/>
            <a:ext cx="2430095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النشاط: 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BF272-AF70-4E72-AE48-5AAE522779AB}"/>
              </a:ext>
            </a:extLst>
          </p:cNvPr>
          <p:cNvSpPr/>
          <p:nvPr/>
        </p:nvSpPr>
        <p:spPr>
          <a:xfrm>
            <a:off x="68548" y="1130434"/>
            <a:ext cx="12054903" cy="67710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حدد الصفة التي ينتمي لها الحرف بوضع إشارة (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Bookshelf Symbol 7" panose="05010101010101010101" pitchFamily="2" charset="2"/>
              </a:rPr>
              <a:t>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 في الجدول التالي: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A8191A5-AB0B-4F7C-828E-1D920E69F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30454"/>
              </p:ext>
            </p:extLst>
          </p:nvPr>
        </p:nvGraphicFramePr>
        <p:xfrm>
          <a:off x="4124325" y="2143125"/>
          <a:ext cx="4011929" cy="3962400"/>
        </p:xfrm>
        <a:graphic>
          <a:graphicData uri="http://schemas.openxmlformats.org/drawingml/2006/table">
            <a:tbl>
              <a:tblPr rtl="1" firstRow="1" firstCol="1" bandRow="1"/>
              <a:tblGrid>
                <a:gridCol w="128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الحرف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الشدة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الرخاوة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ج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ل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أ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د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BD3B2102-545B-411D-97F1-498EB06589DA}"/>
              </a:ext>
            </a:extLst>
          </p:cNvPr>
          <p:cNvSpPr/>
          <p:nvPr/>
        </p:nvSpPr>
        <p:spPr>
          <a:xfrm>
            <a:off x="5572125" y="275272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BD3242-7D0C-41B0-970C-91B160312A17}"/>
              </a:ext>
            </a:extLst>
          </p:cNvPr>
          <p:cNvSpPr/>
          <p:nvPr/>
        </p:nvSpPr>
        <p:spPr>
          <a:xfrm>
            <a:off x="4200525" y="328612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F26E44-43EA-484F-9D40-D70706E648C7}"/>
              </a:ext>
            </a:extLst>
          </p:cNvPr>
          <p:cNvSpPr/>
          <p:nvPr/>
        </p:nvSpPr>
        <p:spPr>
          <a:xfrm>
            <a:off x="5648325" y="389572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37DDEF-5337-41DB-A1D2-4DC676E72237}"/>
              </a:ext>
            </a:extLst>
          </p:cNvPr>
          <p:cNvSpPr/>
          <p:nvPr/>
        </p:nvSpPr>
        <p:spPr>
          <a:xfrm>
            <a:off x="4200525" y="442912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5F7144-CA3A-4ECC-9BC7-89871F560188}"/>
              </a:ext>
            </a:extLst>
          </p:cNvPr>
          <p:cNvSpPr/>
          <p:nvPr/>
        </p:nvSpPr>
        <p:spPr>
          <a:xfrm>
            <a:off x="5572125" y="496252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27E29-4E4E-4A8A-A222-BF29150BDF6F}"/>
              </a:ext>
            </a:extLst>
          </p:cNvPr>
          <p:cNvSpPr/>
          <p:nvPr/>
        </p:nvSpPr>
        <p:spPr>
          <a:xfrm>
            <a:off x="4163739" y="5556359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88967"/>
              </p:ext>
            </p:extLst>
          </p:nvPr>
        </p:nvGraphicFramePr>
        <p:xfrm>
          <a:off x="618978" y="668744"/>
          <a:ext cx="10874327" cy="53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3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الانفتاح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B5E0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الإطباق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4D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الصفة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الأضداد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vert="vert270" anchor="ctr">
                    <a:solidFill>
                      <a:srgbClr val="F9F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E0A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C3F9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E8FA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4642336" y="3620707"/>
            <a:ext cx="399182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الصاد/الضاد/الطاء/الظاء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4642335" y="4622380"/>
            <a:ext cx="3991829" cy="138499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لفظتَ حرف (الصاد) مثلًا تجد أن بعض من اللسان يلتصق بالحَنَك الأعلى.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650506" y="1959181"/>
            <a:ext cx="399182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تجافي وتباعد اللسان عن الحَنَك الأعلى عند لفظ الحرف.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604217" y="3389896"/>
            <a:ext cx="399182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باقي حروف الهجاء بعد حروف الإطباق.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650506" y="4763241"/>
            <a:ext cx="399182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لفظتَ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 (لسين) مثلًا،لا ينطبق اللسان كما في حروف الإطباق.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9003322" y="2128904"/>
            <a:ext cx="1532786" cy="5205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المقصود بها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9003322" y="3682815"/>
            <a:ext cx="1532786" cy="5205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حروفها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9003322" y="5054621"/>
            <a:ext cx="1532786" cy="5205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عليها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45945" y="1914639"/>
            <a:ext cx="1790163" cy="1043189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المقصود بها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74633" y="3389896"/>
            <a:ext cx="1790163" cy="1043189"/>
          </a:xfrm>
          <a:prstGeom prst="rect">
            <a:avLst/>
          </a:prstGeom>
          <a:solidFill>
            <a:srgbClr val="C3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حروفها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06664" y="4827230"/>
            <a:ext cx="1790163" cy="1043189"/>
          </a:xfrm>
          <a:prstGeom prst="rect">
            <a:avLst/>
          </a:prstGeom>
          <a:solidFill>
            <a:srgbClr val="E8F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عليها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5049" y="897581"/>
            <a:ext cx="1790163" cy="599178"/>
          </a:xfrm>
          <a:prstGeom prst="rect">
            <a:avLst/>
          </a:prstGeom>
          <a:solidFill>
            <a:srgbClr val="B5E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الانفتاح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0AA375-8E58-4BC3-B515-3ABD58157A9B}"/>
              </a:ext>
            </a:extLst>
          </p:cNvPr>
          <p:cNvSpPr/>
          <p:nvPr/>
        </p:nvSpPr>
        <p:spPr>
          <a:xfrm>
            <a:off x="4596046" y="1902645"/>
            <a:ext cx="399182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التصاق بعض اللسان بالحَنَك الأعلى عند لفظ الحرف.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44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grpId="0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grpId="0" nodeType="withEffect">
                                  <p:stCondLst>
                                    <p:cond delay="93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18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2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1" presetClass="entr" presetSubtype="0" fill="hold" grpId="0" nodeType="withEffect">
                                  <p:stCondLst>
                                    <p:cond delay="30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C265D-1486-4216-9E3C-10DEBC8003AC}"/>
              </a:ext>
            </a:extLst>
          </p:cNvPr>
          <p:cNvSpPr/>
          <p:nvPr/>
        </p:nvSpPr>
        <p:spPr>
          <a:xfrm>
            <a:off x="9417132" y="217557"/>
            <a:ext cx="2655087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: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8F784D-4964-4ECF-82EA-D45E1D6A5544}"/>
              </a:ext>
            </a:extLst>
          </p:cNvPr>
          <p:cNvSpPr/>
          <p:nvPr/>
        </p:nvSpPr>
        <p:spPr>
          <a:xfrm>
            <a:off x="9475197" y="241506"/>
            <a:ext cx="2430095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النشاط: 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BF272-AF70-4E72-AE48-5AAE522779AB}"/>
              </a:ext>
            </a:extLst>
          </p:cNvPr>
          <p:cNvSpPr/>
          <p:nvPr/>
        </p:nvSpPr>
        <p:spPr>
          <a:xfrm>
            <a:off x="68548" y="1130434"/>
            <a:ext cx="12054903" cy="67710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حدد الصفة التي ينتمي لها الحرف بوضع إشارة (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Bookshelf Symbol 7" panose="05010101010101010101" pitchFamily="2" charset="2"/>
              </a:rPr>
              <a:t>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 في الجدول التالي: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6AA882-56D6-4522-AD57-BF70C3878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46455"/>
              </p:ext>
            </p:extLst>
          </p:nvPr>
        </p:nvGraphicFramePr>
        <p:xfrm>
          <a:off x="4238625" y="2124075"/>
          <a:ext cx="4011929" cy="3925824"/>
        </p:xfrm>
        <a:graphic>
          <a:graphicData uri="http://schemas.openxmlformats.org/drawingml/2006/table">
            <a:tbl>
              <a:tblPr rtl="1" firstRow="1" firstCol="1" bandRow="1"/>
              <a:tblGrid>
                <a:gridCol w="128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الحرف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الإطباق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الانفتاح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ي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ع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ص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ظ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ت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8D8D5E2-6394-40F6-BE34-13215F5B5208}"/>
              </a:ext>
            </a:extLst>
          </p:cNvPr>
          <p:cNvSpPr/>
          <p:nvPr/>
        </p:nvSpPr>
        <p:spPr>
          <a:xfrm>
            <a:off x="4314825" y="273367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EE655F-963E-4C21-A076-8DE8B961BDCF}"/>
              </a:ext>
            </a:extLst>
          </p:cNvPr>
          <p:cNvSpPr/>
          <p:nvPr/>
        </p:nvSpPr>
        <p:spPr>
          <a:xfrm>
            <a:off x="4238625" y="334327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35C621-FAE8-48A9-B45E-AEF7E5759446}"/>
              </a:ext>
            </a:extLst>
          </p:cNvPr>
          <p:cNvSpPr/>
          <p:nvPr/>
        </p:nvSpPr>
        <p:spPr>
          <a:xfrm>
            <a:off x="5762625" y="380047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97D399-EFE4-40FE-8125-496D7636D863}"/>
              </a:ext>
            </a:extLst>
          </p:cNvPr>
          <p:cNvSpPr/>
          <p:nvPr/>
        </p:nvSpPr>
        <p:spPr>
          <a:xfrm>
            <a:off x="5686425" y="4373459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724237-C556-4777-97CC-EF9D5B5025D6}"/>
              </a:ext>
            </a:extLst>
          </p:cNvPr>
          <p:cNvSpPr/>
          <p:nvPr/>
        </p:nvSpPr>
        <p:spPr>
          <a:xfrm>
            <a:off x="4391025" y="4928631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A57B90-B4F9-48B4-B9DE-20042BE5C635}"/>
              </a:ext>
            </a:extLst>
          </p:cNvPr>
          <p:cNvSpPr/>
          <p:nvPr/>
        </p:nvSpPr>
        <p:spPr>
          <a:xfrm>
            <a:off x="4314825" y="555307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8" grpId="0"/>
      <p:bldP spid="9" grpId="0"/>
      <p:bldP spid="10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56299"/>
              </p:ext>
            </p:extLst>
          </p:nvPr>
        </p:nvGraphicFramePr>
        <p:xfrm>
          <a:off x="618978" y="2362629"/>
          <a:ext cx="10874327" cy="3919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3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الإصمات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B5E0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الإذلاق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4D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الصفة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الأضداد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E0A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C3F9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4642336" y="5314592"/>
            <a:ext cx="399182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(فِرَّ منْ لبْ)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650506" y="3868509"/>
            <a:ext cx="399182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خروج الحرف بكُلفة وصعوبة.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494675" y="5299224"/>
            <a:ext cx="4206302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باقي حروف الهجاء بعد حروف الإذلاق.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9003322" y="3822789"/>
            <a:ext cx="1532786" cy="5205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المقصود بها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68F8A-36D6-4CD6-9A59-139347C7B1DC}"/>
              </a:ext>
            </a:extLst>
          </p:cNvPr>
          <p:cNvSpPr/>
          <p:nvPr/>
        </p:nvSpPr>
        <p:spPr>
          <a:xfrm>
            <a:off x="9003322" y="5376700"/>
            <a:ext cx="1532786" cy="5205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حروفها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45945" y="3608524"/>
            <a:ext cx="1790163" cy="1043189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المقصود بها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74633" y="5083781"/>
            <a:ext cx="1790163" cy="1043189"/>
          </a:xfrm>
          <a:prstGeom prst="rect">
            <a:avLst/>
          </a:prstGeom>
          <a:solidFill>
            <a:srgbClr val="C3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حروفها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1338" y="2577280"/>
            <a:ext cx="1790163" cy="599178"/>
          </a:xfrm>
          <a:prstGeom prst="rect">
            <a:avLst/>
          </a:prstGeom>
          <a:solidFill>
            <a:srgbClr val="B5E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الإصمات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EA4AB-ADF8-4303-9B7D-9754BF913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25871" r="13463" b="52618"/>
          <a:stretch/>
        </p:blipFill>
        <p:spPr>
          <a:xfrm>
            <a:off x="1792302" y="676009"/>
            <a:ext cx="8607396" cy="14752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93189-9540-4F27-B2BD-9980DE3D2C36}"/>
              </a:ext>
            </a:extLst>
          </p:cNvPr>
          <p:cNvSpPr/>
          <p:nvPr/>
        </p:nvSpPr>
        <p:spPr>
          <a:xfrm>
            <a:off x="4642335" y="3653064"/>
            <a:ext cx="399182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خروج الحرف من طرف اللسان أو الشفتين بخفَّة وسهولة.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96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grpId="0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1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15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  <p:bldP spid="15" grpId="0" animBg="1"/>
      <p:bldP spid="17" grpId="0" animBg="1"/>
      <p:bldP spid="1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D8473E-8994-4471-B924-C6B60BA96B5D}"/>
              </a:ext>
            </a:extLst>
          </p:cNvPr>
          <p:cNvSpPr/>
          <p:nvPr/>
        </p:nvSpPr>
        <p:spPr>
          <a:xfrm>
            <a:off x="0" y="95314"/>
            <a:ext cx="2600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الحروف(2)-التربية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C265D-1486-4216-9E3C-10DEBC8003AC}"/>
              </a:ext>
            </a:extLst>
          </p:cNvPr>
          <p:cNvSpPr/>
          <p:nvPr/>
        </p:nvSpPr>
        <p:spPr>
          <a:xfrm>
            <a:off x="9417132" y="217557"/>
            <a:ext cx="2655087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: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8F784D-4964-4ECF-82EA-D45E1D6A5544}"/>
              </a:ext>
            </a:extLst>
          </p:cNvPr>
          <p:cNvSpPr/>
          <p:nvPr/>
        </p:nvSpPr>
        <p:spPr>
          <a:xfrm>
            <a:off x="9475197" y="241506"/>
            <a:ext cx="2430095" cy="707886"/>
          </a:xfrm>
          <a:prstGeom prst="rect">
            <a:avLst/>
          </a:prstGeom>
          <a:solidFill>
            <a:srgbClr val="B1C9E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النشاط: </a:t>
            </a:r>
            <a:endParaRPr lang="en-US" sz="4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BF272-AF70-4E72-AE48-5AAE522779AB}"/>
              </a:ext>
            </a:extLst>
          </p:cNvPr>
          <p:cNvSpPr/>
          <p:nvPr/>
        </p:nvSpPr>
        <p:spPr>
          <a:xfrm>
            <a:off x="68548" y="1130434"/>
            <a:ext cx="12054903" cy="67710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حدد الصفة التي ينتمي لها الحرف بوضع إشارة (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Bookshelf Symbol 7" panose="05010101010101010101" pitchFamily="2" charset="2"/>
              </a:rPr>
              <a:t></a:t>
            </a:r>
            <a:r>
              <a:rPr kumimoji="0" lang="ar-BH" sz="38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 في الجدول التالي: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560791-27A7-4BA1-B08B-98E4348E8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521154"/>
              </p:ext>
            </p:extLst>
          </p:nvPr>
        </p:nvGraphicFramePr>
        <p:xfrm>
          <a:off x="3954781" y="2138680"/>
          <a:ext cx="4011929" cy="3925824"/>
        </p:xfrm>
        <a:graphic>
          <a:graphicData uri="http://schemas.openxmlformats.org/drawingml/2006/table">
            <a:tbl>
              <a:tblPr rtl="1" firstRow="1" firstCol="1" bandRow="1"/>
              <a:tblGrid>
                <a:gridCol w="128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الحرف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الإذلاق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الإصمات</a:t>
                      </a:r>
                      <a:r>
                        <a:rPr lang="ar-BH" sz="3200" baseline="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ب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أ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ص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ج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akkal Majalla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825E623-E825-4CC9-B70A-95A4A605B4E6}"/>
              </a:ext>
            </a:extLst>
          </p:cNvPr>
          <p:cNvSpPr/>
          <p:nvPr/>
        </p:nvSpPr>
        <p:spPr>
          <a:xfrm>
            <a:off x="5478781" y="274828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87959-660A-43E8-8399-B5D1D5D13D00}"/>
              </a:ext>
            </a:extLst>
          </p:cNvPr>
          <p:cNvSpPr/>
          <p:nvPr/>
        </p:nvSpPr>
        <p:spPr>
          <a:xfrm>
            <a:off x="5402581" y="3260898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E563D-1B81-46A8-AAB0-004293ACDC6B}"/>
              </a:ext>
            </a:extLst>
          </p:cNvPr>
          <p:cNvSpPr/>
          <p:nvPr/>
        </p:nvSpPr>
        <p:spPr>
          <a:xfrm>
            <a:off x="5478781" y="381508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61F3B-91C2-41E8-B93F-BF181859253E}"/>
              </a:ext>
            </a:extLst>
          </p:cNvPr>
          <p:cNvSpPr/>
          <p:nvPr/>
        </p:nvSpPr>
        <p:spPr>
          <a:xfrm>
            <a:off x="4107181" y="442468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8B3BB-66C0-4B07-B178-23A2D06AA75F}"/>
              </a:ext>
            </a:extLst>
          </p:cNvPr>
          <p:cNvSpPr/>
          <p:nvPr/>
        </p:nvSpPr>
        <p:spPr>
          <a:xfrm>
            <a:off x="4107181" y="4943236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CC04D4-A1A5-4A17-8DBE-97310630728D}"/>
              </a:ext>
            </a:extLst>
          </p:cNvPr>
          <p:cNvSpPr/>
          <p:nvPr/>
        </p:nvSpPr>
        <p:spPr>
          <a:xfrm>
            <a:off x="4030981" y="556768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8" grpId="0"/>
      <p:bldP spid="9" grpId="0"/>
      <p:bldP spid="10" grpId="0"/>
      <p:bldP spid="11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555</Words>
  <Application>Microsoft Office PowerPoint</Application>
  <PresentationFormat>شاشة عريضة</PresentationFormat>
  <Paragraphs>230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Abdulrahim Alsharifi</dc:creator>
  <cp:lastModifiedBy>AMAL HARIB ABDULAZIZ ALDOSERI</cp:lastModifiedBy>
  <cp:revision>42</cp:revision>
  <dcterms:created xsi:type="dcterms:W3CDTF">2021-01-20T05:08:23Z</dcterms:created>
  <dcterms:modified xsi:type="dcterms:W3CDTF">2021-02-07T19:00:35Z</dcterms:modified>
</cp:coreProperties>
</file>