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56" r:id="rId3"/>
    <p:sldId id="281" r:id="rId4"/>
    <p:sldId id="267" r:id="rId5"/>
    <p:sldId id="289" r:id="rId6"/>
    <p:sldId id="295" r:id="rId7"/>
    <p:sldId id="272" r:id="rId8"/>
    <p:sldId id="271" r:id="rId9"/>
    <p:sldId id="296" r:id="rId10"/>
    <p:sldId id="294" r:id="rId11"/>
    <p:sldId id="297" r:id="rId12"/>
    <p:sldId id="298" r:id="rId13"/>
    <p:sldId id="299" r:id="rId14"/>
    <p:sldId id="284" r:id="rId15"/>
    <p:sldId id="300" r:id="rId16"/>
    <p:sldId id="301" r:id="rId17"/>
    <p:sldId id="285" r:id="rId18"/>
    <p:sldId id="265" r:id="rId19"/>
    <p:sldId id="273"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EEEE"/>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998" autoAdjust="0"/>
  </p:normalViewPr>
  <p:slideViewPr>
    <p:cSldViewPr snapToGrid="0">
      <p:cViewPr varScale="1">
        <p:scale>
          <a:sx n="68" d="100"/>
          <a:sy n="68" d="100"/>
        </p:scale>
        <p:origin x="8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1A68835-5F8A-4794-9693-7CCEF4C5A82D}" type="datetimeFigureOut">
              <a:rPr lang="en-US" smtClean="0"/>
              <a:t>2/24/2021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F025A300-DD2D-4467-B923-B061F030355C}" type="slidenum">
              <a:rPr lang="en-US" smtClean="0"/>
              <a:t>‹#›</a:t>
            </a:fld>
            <a:endParaRPr lang="en-US"/>
          </a:p>
        </p:txBody>
      </p:sp>
    </p:spTree>
    <p:extLst>
      <p:ext uri="{BB962C8B-B14F-4D97-AF65-F5344CB8AC3E}">
        <p14:creationId xmlns:p14="http://schemas.microsoft.com/office/powerpoint/2010/main" val="3161324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25A300-DD2D-4467-B923-B061F030355C}" type="slidenum">
              <a:rPr lang="en-US" smtClean="0"/>
              <a:t>8</a:t>
            </a:fld>
            <a:endParaRPr lang="en-US"/>
          </a:p>
        </p:txBody>
      </p:sp>
    </p:spTree>
    <p:extLst>
      <p:ext uri="{BB962C8B-B14F-4D97-AF65-F5344CB8AC3E}">
        <p14:creationId xmlns:p14="http://schemas.microsoft.com/office/powerpoint/2010/main" val="2243776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5BB54EE-DF0D-4FA1-B48F-C292469C25C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90563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49506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1042296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B2866-A006-48FE-9190-69207BBE1A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AFD99-DA8D-45B3-B3EA-E37350F938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AEACEA-D1E0-4DCD-9F4D-43B5DA0EA267}"/>
              </a:ext>
            </a:extLst>
          </p:cNvPr>
          <p:cNvSpPr>
            <a:spLocks noGrp="1"/>
          </p:cNvSpPr>
          <p:nvPr>
            <p:ph type="dt" sz="half" idx="10"/>
          </p:nvPr>
        </p:nvSpPr>
        <p:spPr/>
        <p:txBody>
          <a:bodyPr/>
          <a:lstStyle/>
          <a:p>
            <a:fld id="{9945CF5F-3501-4D57-B73B-65096119FBCC}" type="datetimeFigureOut">
              <a:rPr lang="en-US" smtClean="0"/>
              <a:t>2/24/2021</a:t>
            </a:fld>
            <a:endParaRPr lang="en-US"/>
          </a:p>
        </p:txBody>
      </p:sp>
      <p:sp>
        <p:nvSpPr>
          <p:cNvPr id="5" name="Footer Placeholder 4">
            <a:extLst>
              <a:ext uri="{FF2B5EF4-FFF2-40B4-BE49-F238E27FC236}">
                <a16:creationId xmlns:a16="http://schemas.microsoft.com/office/drawing/2014/main" id="{0737853F-BF5C-4368-B7F9-52973F7C3F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0BDB07-3ACF-4AAB-8849-429BF86897B8}"/>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42481633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D8860-7BA9-4371-8BB2-BB0823DB87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F20D85-08A1-414B-A923-82A63F999E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F3D043-895B-4277-A220-3640CD268ED9}"/>
              </a:ext>
            </a:extLst>
          </p:cNvPr>
          <p:cNvSpPr>
            <a:spLocks noGrp="1"/>
          </p:cNvSpPr>
          <p:nvPr>
            <p:ph type="dt" sz="half" idx="10"/>
          </p:nvPr>
        </p:nvSpPr>
        <p:spPr/>
        <p:txBody>
          <a:bodyPr/>
          <a:lstStyle/>
          <a:p>
            <a:fld id="{9945CF5F-3501-4D57-B73B-65096119FBCC}" type="datetimeFigureOut">
              <a:rPr lang="en-US" smtClean="0"/>
              <a:t>2/24/2021</a:t>
            </a:fld>
            <a:endParaRPr lang="en-US"/>
          </a:p>
        </p:txBody>
      </p:sp>
      <p:sp>
        <p:nvSpPr>
          <p:cNvPr id="5" name="Footer Placeholder 4">
            <a:extLst>
              <a:ext uri="{FF2B5EF4-FFF2-40B4-BE49-F238E27FC236}">
                <a16:creationId xmlns:a16="http://schemas.microsoft.com/office/drawing/2014/main" id="{143F5785-2941-4888-9970-2B3B6881C3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B42490-2BAC-4793-8582-F105B287FA5F}"/>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31957973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BBDE1-EBB8-462D-99BE-ED36FB2AB8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D361C2-08C3-46BA-8F49-D9A3A8F278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DA3A18-D448-46EF-9476-43E5D076F39B}"/>
              </a:ext>
            </a:extLst>
          </p:cNvPr>
          <p:cNvSpPr>
            <a:spLocks noGrp="1"/>
          </p:cNvSpPr>
          <p:nvPr>
            <p:ph type="dt" sz="half" idx="10"/>
          </p:nvPr>
        </p:nvSpPr>
        <p:spPr/>
        <p:txBody>
          <a:bodyPr/>
          <a:lstStyle/>
          <a:p>
            <a:fld id="{9945CF5F-3501-4D57-B73B-65096119FBCC}" type="datetimeFigureOut">
              <a:rPr lang="en-US" smtClean="0"/>
              <a:t>2/24/2021</a:t>
            </a:fld>
            <a:endParaRPr lang="en-US"/>
          </a:p>
        </p:txBody>
      </p:sp>
      <p:sp>
        <p:nvSpPr>
          <p:cNvPr id="5" name="Footer Placeholder 4">
            <a:extLst>
              <a:ext uri="{FF2B5EF4-FFF2-40B4-BE49-F238E27FC236}">
                <a16:creationId xmlns:a16="http://schemas.microsoft.com/office/drawing/2014/main" id="{7BE5451F-A659-4BBE-96C5-3B5C7918D7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F3FE0-6678-4EF3-AE55-9DE32067C623}"/>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40360891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C6203-8588-4F82-8A0F-0EA76B3ECC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AC9E67-5052-4531-B23F-30BE7B8493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F16815-68E8-4925-931B-397A128900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DA8FC5-E9A1-44AA-B529-5DB8CEC1AA83}"/>
              </a:ext>
            </a:extLst>
          </p:cNvPr>
          <p:cNvSpPr>
            <a:spLocks noGrp="1"/>
          </p:cNvSpPr>
          <p:nvPr>
            <p:ph type="dt" sz="half" idx="10"/>
          </p:nvPr>
        </p:nvSpPr>
        <p:spPr/>
        <p:txBody>
          <a:bodyPr/>
          <a:lstStyle/>
          <a:p>
            <a:fld id="{9945CF5F-3501-4D57-B73B-65096119FBCC}" type="datetimeFigureOut">
              <a:rPr lang="en-US" smtClean="0"/>
              <a:t>2/24/2021</a:t>
            </a:fld>
            <a:endParaRPr lang="en-US"/>
          </a:p>
        </p:txBody>
      </p:sp>
      <p:sp>
        <p:nvSpPr>
          <p:cNvPr id="6" name="Footer Placeholder 5">
            <a:extLst>
              <a:ext uri="{FF2B5EF4-FFF2-40B4-BE49-F238E27FC236}">
                <a16:creationId xmlns:a16="http://schemas.microsoft.com/office/drawing/2014/main" id="{A333E088-ED4F-4A94-8DE1-E896001343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EFEC1C-C6B2-4432-B029-7EAAD59CDAF0}"/>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879026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C37FB-2D18-43A5-B2A9-E1178E09C2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317A06-FBFF-4699-8C94-A475A7386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741A0E-B393-4124-A727-9D7C2EBEA6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FA747B-3969-4DEF-A56D-FADB894C24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83DDC0-165D-4788-8C5C-1AD12A198A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D4050D-6157-43DD-9F3D-8ED24B3C67F3}"/>
              </a:ext>
            </a:extLst>
          </p:cNvPr>
          <p:cNvSpPr>
            <a:spLocks noGrp="1"/>
          </p:cNvSpPr>
          <p:nvPr>
            <p:ph type="dt" sz="half" idx="10"/>
          </p:nvPr>
        </p:nvSpPr>
        <p:spPr/>
        <p:txBody>
          <a:bodyPr/>
          <a:lstStyle/>
          <a:p>
            <a:fld id="{9945CF5F-3501-4D57-B73B-65096119FBCC}" type="datetimeFigureOut">
              <a:rPr lang="en-US" smtClean="0"/>
              <a:t>2/24/2021</a:t>
            </a:fld>
            <a:endParaRPr lang="en-US"/>
          </a:p>
        </p:txBody>
      </p:sp>
      <p:sp>
        <p:nvSpPr>
          <p:cNvPr id="8" name="Footer Placeholder 7">
            <a:extLst>
              <a:ext uri="{FF2B5EF4-FFF2-40B4-BE49-F238E27FC236}">
                <a16:creationId xmlns:a16="http://schemas.microsoft.com/office/drawing/2014/main" id="{304EEDF2-AB9D-45FF-8BB5-FC3FE6526B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AE0320-2EB9-49FF-8B03-45B08A1EB267}"/>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596563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C0D1C-9E81-466A-ACFA-F530301422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E13816-254E-4EBD-A822-1F5ABA23C2A6}"/>
              </a:ext>
            </a:extLst>
          </p:cNvPr>
          <p:cNvSpPr>
            <a:spLocks noGrp="1"/>
          </p:cNvSpPr>
          <p:nvPr>
            <p:ph type="dt" sz="half" idx="10"/>
          </p:nvPr>
        </p:nvSpPr>
        <p:spPr/>
        <p:txBody>
          <a:bodyPr/>
          <a:lstStyle/>
          <a:p>
            <a:fld id="{9945CF5F-3501-4D57-B73B-65096119FBCC}" type="datetimeFigureOut">
              <a:rPr lang="en-US" smtClean="0"/>
              <a:t>2/24/2021</a:t>
            </a:fld>
            <a:endParaRPr lang="en-US"/>
          </a:p>
        </p:txBody>
      </p:sp>
      <p:sp>
        <p:nvSpPr>
          <p:cNvPr id="4" name="Footer Placeholder 3">
            <a:extLst>
              <a:ext uri="{FF2B5EF4-FFF2-40B4-BE49-F238E27FC236}">
                <a16:creationId xmlns:a16="http://schemas.microsoft.com/office/drawing/2014/main" id="{42D0DA8A-79DB-4D2E-884B-4B7E9CDC8E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18D806-B5AA-499A-89AA-41B8BE83F84E}"/>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5445786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382DDB-D360-4AD8-8D2E-77985024E029}"/>
              </a:ext>
            </a:extLst>
          </p:cNvPr>
          <p:cNvSpPr>
            <a:spLocks noGrp="1"/>
          </p:cNvSpPr>
          <p:nvPr>
            <p:ph type="dt" sz="half" idx="10"/>
          </p:nvPr>
        </p:nvSpPr>
        <p:spPr/>
        <p:txBody>
          <a:bodyPr/>
          <a:lstStyle/>
          <a:p>
            <a:fld id="{9945CF5F-3501-4D57-B73B-65096119FBCC}" type="datetimeFigureOut">
              <a:rPr lang="en-US" smtClean="0"/>
              <a:t>2/24/2021</a:t>
            </a:fld>
            <a:endParaRPr lang="en-US"/>
          </a:p>
        </p:txBody>
      </p:sp>
      <p:sp>
        <p:nvSpPr>
          <p:cNvPr id="3" name="Footer Placeholder 2">
            <a:extLst>
              <a:ext uri="{FF2B5EF4-FFF2-40B4-BE49-F238E27FC236}">
                <a16:creationId xmlns:a16="http://schemas.microsoft.com/office/drawing/2014/main" id="{625DAAF5-1B65-48A9-A5EF-D1B7D9DC75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9D7381-B7C9-4E5F-B754-0A4F5272A1CD}"/>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6520092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F0D0A-A893-48A1-A0B4-93673A8B9B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F3EC8C-9046-48BA-9D73-CA215B6017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791389-1159-4406-8A75-6CD800CFE8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4153B2-ACE5-42D2-93F7-29FAF6EDA6C1}"/>
              </a:ext>
            </a:extLst>
          </p:cNvPr>
          <p:cNvSpPr>
            <a:spLocks noGrp="1"/>
          </p:cNvSpPr>
          <p:nvPr>
            <p:ph type="dt" sz="half" idx="10"/>
          </p:nvPr>
        </p:nvSpPr>
        <p:spPr/>
        <p:txBody>
          <a:bodyPr/>
          <a:lstStyle/>
          <a:p>
            <a:fld id="{9945CF5F-3501-4D57-B73B-65096119FBCC}" type="datetimeFigureOut">
              <a:rPr lang="en-US" smtClean="0"/>
              <a:t>2/24/2021</a:t>
            </a:fld>
            <a:endParaRPr lang="en-US"/>
          </a:p>
        </p:txBody>
      </p:sp>
      <p:sp>
        <p:nvSpPr>
          <p:cNvPr id="6" name="Footer Placeholder 5">
            <a:extLst>
              <a:ext uri="{FF2B5EF4-FFF2-40B4-BE49-F238E27FC236}">
                <a16:creationId xmlns:a16="http://schemas.microsoft.com/office/drawing/2014/main" id="{54BF5D6A-5DBD-4D28-8223-169F1B1078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8AEE26-D199-4784-A75C-6A0DD3FB44B4}"/>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1179879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B54EE-DF0D-4FA1-B48F-C292469C25C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4107749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6D5F6-C85A-4B3A-9C26-464329BCC4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6CCD14-5891-4194-AE6B-D4AE498535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EA9BED-BFF0-427D-8CC0-37EA3DF31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2AC850-2883-45E8-AE7B-DECBA2D17A01}"/>
              </a:ext>
            </a:extLst>
          </p:cNvPr>
          <p:cNvSpPr>
            <a:spLocks noGrp="1"/>
          </p:cNvSpPr>
          <p:nvPr>
            <p:ph type="dt" sz="half" idx="10"/>
          </p:nvPr>
        </p:nvSpPr>
        <p:spPr/>
        <p:txBody>
          <a:bodyPr/>
          <a:lstStyle/>
          <a:p>
            <a:fld id="{9945CF5F-3501-4D57-B73B-65096119FBCC}" type="datetimeFigureOut">
              <a:rPr lang="en-US" smtClean="0"/>
              <a:t>2/24/2021</a:t>
            </a:fld>
            <a:endParaRPr lang="en-US"/>
          </a:p>
        </p:txBody>
      </p:sp>
      <p:sp>
        <p:nvSpPr>
          <p:cNvPr id="6" name="Footer Placeholder 5">
            <a:extLst>
              <a:ext uri="{FF2B5EF4-FFF2-40B4-BE49-F238E27FC236}">
                <a16:creationId xmlns:a16="http://schemas.microsoft.com/office/drawing/2014/main" id="{FA925697-F55F-4A37-B3C6-570298D773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497FC9-1DBD-4944-9127-FFE1E50DF81F}"/>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2856753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6DC61-567A-4A5A-AED5-E6478620D6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663B5C-1051-4DAE-B2F1-6DFF8CA97E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56DDF-03DC-42AB-8039-EFB9B0161BA7}"/>
              </a:ext>
            </a:extLst>
          </p:cNvPr>
          <p:cNvSpPr>
            <a:spLocks noGrp="1"/>
          </p:cNvSpPr>
          <p:nvPr>
            <p:ph type="dt" sz="half" idx="10"/>
          </p:nvPr>
        </p:nvSpPr>
        <p:spPr/>
        <p:txBody>
          <a:bodyPr/>
          <a:lstStyle/>
          <a:p>
            <a:fld id="{9945CF5F-3501-4D57-B73B-65096119FBCC}" type="datetimeFigureOut">
              <a:rPr lang="en-US" smtClean="0"/>
              <a:t>2/24/2021</a:t>
            </a:fld>
            <a:endParaRPr lang="en-US"/>
          </a:p>
        </p:txBody>
      </p:sp>
      <p:sp>
        <p:nvSpPr>
          <p:cNvPr id="5" name="Footer Placeholder 4">
            <a:extLst>
              <a:ext uri="{FF2B5EF4-FFF2-40B4-BE49-F238E27FC236}">
                <a16:creationId xmlns:a16="http://schemas.microsoft.com/office/drawing/2014/main" id="{3EA8AC8B-A49C-4885-B6F3-D3581E797D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D4EE2-B5C6-45DF-9E0D-8C21E42E3BE7}"/>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21139128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739C42-A724-4269-B446-B7E7A08DF8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3BB90C-BAD3-46B0-A4E4-80D1E2000D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586F84-4A62-4507-8AC1-B310F5B207E8}"/>
              </a:ext>
            </a:extLst>
          </p:cNvPr>
          <p:cNvSpPr>
            <a:spLocks noGrp="1"/>
          </p:cNvSpPr>
          <p:nvPr>
            <p:ph type="dt" sz="half" idx="10"/>
          </p:nvPr>
        </p:nvSpPr>
        <p:spPr/>
        <p:txBody>
          <a:bodyPr/>
          <a:lstStyle/>
          <a:p>
            <a:fld id="{9945CF5F-3501-4D57-B73B-65096119FBCC}" type="datetimeFigureOut">
              <a:rPr lang="en-US" smtClean="0"/>
              <a:t>2/24/2021</a:t>
            </a:fld>
            <a:endParaRPr lang="en-US"/>
          </a:p>
        </p:txBody>
      </p:sp>
      <p:sp>
        <p:nvSpPr>
          <p:cNvPr id="5" name="Footer Placeholder 4">
            <a:extLst>
              <a:ext uri="{FF2B5EF4-FFF2-40B4-BE49-F238E27FC236}">
                <a16:creationId xmlns:a16="http://schemas.microsoft.com/office/drawing/2014/main" id="{7AF359D5-08A4-4E27-BFAC-6D1F96C098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610A86-1FFF-45AD-BC37-BCE10938AD69}"/>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524116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5BB54EE-DF0D-4FA1-B48F-C292469C25C4}" type="datetimeFigureOut">
              <a:rPr lang="en-US" smtClean="0"/>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58170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5BB54EE-DF0D-4FA1-B48F-C292469C25C4}"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934561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BB54EE-DF0D-4FA1-B48F-C292469C25C4}" type="datetimeFigureOut">
              <a:rPr lang="en-US" smtClean="0"/>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922307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5BB54EE-DF0D-4FA1-B48F-C292469C25C4}" type="datetimeFigureOut">
              <a:rPr lang="en-US" smtClean="0"/>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095030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BB54EE-DF0D-4FA1-B48F-C292469C25C4}" type="datetimeFigureOut">
              <a:rPr lang="en-US" smtClean="0"/>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3215593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28105181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BB54EE-DF0D-4FA1-B48F-C292469C25C4}" type="datetimeFigureOut">
              <a:rPr lang="en-US" smtClean="0"/>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20112-F681-4D23-BAD6-386DBC2EFDE9}" type="slidenum">
              <a:rPr lang="en-US" smtClean="0"/>
              <a:t>‹#›</a:t>
            </a:fld>
            <a:endParaRPr lang="en-US"/>
          </a:p>
        </p:txBody>
      </p:sp>
    </p:spTree>
    <p:extLst>
      <p:ext uri="{BB962C8B-B14F-4D97-AF65-F5344CB8AC3E}">
        <p14:creationId xmlns:p14="http://schemas.microsoft.com/office/powerpoint/2010/main" val="18054275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8000">
              <a:srgbClr val="ECECEC"/>
            </a:gs>
            <a:gs pos="39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BB54EE-DF0D-4FA1-B48F-C292469C25C4}" type="datetimeFigureOut">
              <a:rPr lang="en-US" smtClean="0"/>
              <a:t>2/24/2021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F20112-F681-4D23-BAD6-386DBC2EFDE9}" type="slidenum">
              <a:rPr lang="en-US" smtClean="0"/>
              <a:t>‹#›</a:t>
            </a:fld>
            <a:endParaRPr lang="en-US"/>
          </a:p>
        </p:txBody>
      </p:sp>
    </p:spTree>
    <p:extLst>
      <p:ext uri="{BB962C8B-B14F-4D97-AF65-F5344CB8AC3E}">
        <p14:creationId xmlns:p14="http://schemas.microsoft.com/office/powerpoint/2010/main" val="4280765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731C2A-92B3-408B-99C0-969B485C55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89E799-E122-4B28-A3BA-CB0C39B818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32938E-C8D9-4345-B628-2BC50AB4E8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5CF5F-3501-4D57-B73B-65096119FBCC}" type="datetimeFigureOut">
              <a:rPr lang="en-US" smtClean="0"/>
              <a:t>2/24/2021</a:t>
            </a:fld>
            <a:endParaRPr lang="en-US"/>
          </a:p>
        </p:txBody>
      </p:sp>
      <p:sp>
        <p:nvSpPr>
          <p:cNvPr id="5" name="Footer Placeholder 4">
            <a:extLst>
              <a:ext uri="{FF2B5EF4-FFF2-40B4-BE49-F238E27FC236}">
                <a16:creationId xmlns:a16="http://schemas.microsoft.com/office/drawing/2014/main" id="{4BA162DF-610F-4DE2-978A-2B4FD7CFB5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81759E-7DCB-4F53-8255-088FD9E55B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94421-D528-49DD-8A8F-7F0971C18E3A}" type="slidenum">
              <a:rPr lang="en-US" smtClean="0"/>
              <a:t>‹#›</a:t>
            </a:fld>
            <a:endParaRPr lang="en-US"/>
          </a:p>
        </p:txBody>
      </p:sp>
    </p:spTree>
    <p:extLst>
      <p:ext uri="{BB962C8B-B14F-4D97-AF65-F5344CB8AC3E}">
        <p14:creationId xmlns:p14="http://schemas.microsoft.com/office/powerpoint/2010/main" val="24487465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46000">
              <a:schemeClr val="bg1"/>
            </a:gs>
            <a:gs pos="0">
              <a:schemeClr val="bg1">
                <a:lumMod val="95000"/>
              </a:schemeClr>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cxnSp>
        <p:nvCxnSpPr>
          <p:cNvPr id="3" name="Straight Connector 2"/>
          <p:cNvCxnSpPr>
            <a:cxnSpLocks/>
          </p:cNvCxnSpPr>
          <p:nvPr/>
        </p:nvCxnSpPr>
        <p:spPr>
          <a:xfrm>
            <a:off x="267286" y="6418913"/>
            <a:ext cx="11501672"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6" name="Rectangle 5"/>
          <p:cNvSpPr>
            <a:spLocks/>
          </p:cNvSpPr>
          <p:nvPr/>
        </p:nvSpPr>
        <p:spPr>
          <a:xfrm>
            <a:off x="8349483" y="6460955"/>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9" name="Picture 8"/>
          <p:cNvPicPr>
            <a:picLocks noChangeAspect="1"/>
          </p:cNvPicPr>
          <p:nvPr/>
        </p:nvPicPr>
        <p:blipFill rotWithShape="1">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514599" y="435846"/>
            <a:ext cx="7162800" cy="1182210"/>
          </a:xfrm>
          <a:prstGeom prst="rect">
            <a:avLst/>
          </a:prstGeom>
        </p:spPr>
      </p:pic>
      <p:sp>
        <p:nvSpPr>
          <p:cNvPr id="11" name="Rectangle 10"/>
          <p:cNvSpPr/>
          <p:nvPr/>
        </p:nvSpPr>
        <p:spPr>
          <a:xfrm>
            <a:off x="5182929" y="2593579"/>
            <a:ext cx="1826142" cy="830997"/>
          </a:xfrm>
          <a:prstGeom prst="rect">
            <a:avLst/>
          </a:prstGeom>
        </p:spPr>
        <p:txBody>
          <a:bodyPr wrap="none">
            <a:spAutoFit/>
          </a:bodyPr>
          <a:lstStyle/>
          <a:p>
            <a:pPr algn="ctr"/>
            <a:r>
              <a:rPr lang="ar-BH" sz="4800" b="1" dirty="0">
                <a:solidFill>
                  <a:srgbClr val="FF0000"/>
                </a:solidFill>
                <a:latin typeface="Sakkal Majalla" panose="02000000000000000000" pitchFamily="2" charset="-78"/>
                <a:cs typeface="Sakkal Majalla" panose="02000000000000000000" pitchFamily="2" charset="-78"/>
              </a:rPr>
              <a:t>الحجّ (1)</a:t>
            </a:r>
            <a:endParaRPr lang="en-US" sz="4800" dirty="0">
              <a:solidFill>
                <a:srgbClr val="FF0000"/>
              </a:solidFill>
              <a:latin typeface="Sakkal Majalla" panose="02000000000000000000" pitchFamily="2" charset="-78"/>
              <a:cs typeface="Sakkal Majalla" panose="02000000000000000000" pitchFamily="2" charset="-78"/>
            </a:endParaRPr>
          </a:p>
        </p:txBody>
      </p:sp>
      <p:sp>
        <p:nvSpPr>
          <p:cNvPr id="7" name="Rectangle 6">
            <a:extLst>
              <a:ext uri="{FF2B5EF4-FFF2-40B4-BE49-F238E27FC236}">
                <a16:creationId xmlns:a16="http://schemas.microsoft.com/office/drawing/2014/main" id="{AD87C807-6597-4B83-9DCC-EC1D1CEDD39F}"/>
              </a:ext>
            </a:extLst>
          </p:cNvPr>
          <p:cNvSpPr/>
          <p:nvPr/>
        </p:nvSpPr>
        <p:spPr>
          <a:xfrm>
            <a:off x="3627829" y="4517984"/>
            <a:ext cx="4936337" cy="1446550"/>
          </a:xfrm>
          <a:prstGeom prst="rect">
            <a:avLst/>
          </a:prstGeom>
          <a:noFill/>
          <a:ln>
            <a:noFill/>
          </a:ln>
        </p:spPr>
        <p:txBody>
          <a:bodyPr wrap="square" lIns="91440" tIns="45720" rIns="91440" bIns="4572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ar-BH" sz="3200" b="1" dirty="0">
                <a:ln w="0"/>
                <a:solidFill>
                  <a:schemeClr val="accent6">
                    <a:lumMod val="75000"/>
                  </a:schemeClr>
                </a:solidFill>
                <a:latin typeface="Sakkal Majalla" panose="02000000000000000000" pitchFamily="2" charset="-78"/>
                <a:cs typeface="Sakkal Majalla" panose="02000000000000000000" pitchFamily="2" charset="-78"/>
              </a:rPr>
              <a:t>التربية الإسلاميّة – الجزء الثاني</a:t>
            </a:r>
          </a:p>
          <a:p>
            <a:pPr algn="ctr"/>
            <a:r>
              <a:rPr lang="ar-SA" sz="2800" b="1" dirty="0">
                <a:ln w="0"/>
                <a:solidFill>
                  <a:schemeClr val="accent2">
                    <a:lumMod val="50000"/>
                  </a:schemeClr>
                </a:solidFill>
                <a:latin typeface="Sakkal Majalla" panose="02000000000000000000" pitchFamily="2" charset="-78"/>
                <a:cs typeface="Sakkal Majalla" panose="02000000000000000000" pitchFamily="2" charset="-78"/>
              </a:rPr>
              <a:t>ا</a:t>
            </a:r>
            <a:r>
              <a:rPr lang="ar-BH" sz="2800" b="1" dirty="0">
                <a:ln w="0"/>
                <a:solidFill>
                  <a:schemeClr val="accent2">
                    <a:lumMod val="50000"/>
                  </a:schemeClr>
                </a:solidFill>
                <a:latin typeface="Sakkal Majalla" panose="02000000000000000000" pitchFamily="2" charset="-78"/>
                <a:cs typeface="Sakkal Majalla" panose="02000000000000000000" pitchFamily="2" charset="-78"/>
              </a:rPr>
              <a:t>لصف الثالث الإعدادي</a:t>
            </a:r>
            <a:endParaRPr lang="en-US" sz="2800" b="1" dirty="0">
              <a:ln w="0"/>
              <a:solidFill>
                <a:schemeClr val="accent2">
                  <a:lumMod val="50000"/>
                </a:schemeClr>
              </a:solidFill>
              <a:latin typeface="Sakkal Majalla" panose="02000000000000000000" pitchFamily="2" charset="-78"/>
              <a:cs typeface="Sakkal Majalla" panose="02000000000000000000" pitchFamily="2" charset="-78"/>
            </a:endParaRPr>
          </a:p>
          <a:p>
            <a:pPr algn="ctr"/>
            <a:r>
              <a:rPr lang="ar-BH" sz="2800" b="1" dirty="0">
                <a:ln w="0"/>
                <a:solidFill>
                  <a:schemeClr val="accent5">
                    <a:lumMod val="75000"/>
                  </a:schemeClr>
                </a:solidFill>
                <a:latin typeface="Sakkal Majalla" panose="02000000000000000000" pitchFamily="2" charset="-78"/>
                <a:cs typeface="Sakkal Majalla" panose="02000000000000000000" pitchFamily="2" charset="-78"/>
              </a:rPr>
              <a:t>الفصل الدراسي الثاني</a:t>
            </a:r>
          </a:p>
        </p:txBody>
      </p:sp>
    </p:spTree>
    <p:extLst>
      <p:ext uri="{BB962C8B-B14F-4D97-AF65-F5344CB8AC3E}">
        <p14:creationId xmlns:p14="http://schemas.microsoft.com/office/powerpoint/2010/main" val="325545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randombar(horizontal)">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 الفصل الدراسي الثاني 2020-2021م</a:t>
            </a:r>
            <a:endParaRPr lang="en-US" sz="1100" dirty="0">
              <a:solidFill>
                <a:prstClr val="black"/>
              </a:solidFill>
              <a:ea typeface="Calibri" panose="020F050202020403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C064FB2D-F327-4087-A7C5-709451517C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2275" y="43462"/>
            <a:ext cx="1646183" cy="1268068"/>
          </a:xfrm>
          <a:prstGeom prst="rect">
            <a:avLst/>
          </a:prstGeom>
        </p:spPr>
      </p:pic>
      <p:sp>
        <p:nvSpPr>
          <p:cNvPr id="9" name="Title 1">
            <a:extLst>
              <a:ext uri="{FF2B5EF4-FFF2-40B4-BE49-F238E27FC236}">
                <a16:creationId xmlns:a16="http://schemas.microsoft.com/office/drawing/2014/main" id="{80C5CDB9-3807-4C17-9627-B636BC8DE68A}"/>
              </a:ext>
            </a:extLst>
          </p:cNvPr>
          <p:cNvSpPr txBox="1">
            <a:spLocks/>
          </p:cNvSpPr>
          <p:nvPr/>
        </p:nvSpPr>
        <p:spPr>
          <a:xfrm>
            <a:off x="103467" y="56528"/>
            <a:ext cx="3028333" cy="491277"/>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BH" sz="2000" b="1" dirty="0">
                <a:solidFill>
                  <a:prstClr val="black"/>
                </a:solidFill>
                <a:latin typeface="Sakkal Majalla" panose="02000000000000000000" pitchFamily="2" charset="-78"/>
                <a:cs typeface="Sakkal Majalla" panose="02000000000000000000" pitchFamily="2" charset="-78"/>
              </a:rPr>
              <a:t>الحج (1) / الثالث الإعدادي</a:t>
            </a:r>
            <a:endParaRPr lang="en-US" sz="2000" dirty="0">
              <a:solidFill>
                <a:prstClr val="black"/>
              </a:solidFill>
              <a:latin typeface="Sakkal Majalla" panose="02000000000000000000" pitchFamily="2" charset="-78"/>
              <a:cs typeface="Sakkal Majalla" panose="02000000000000000000" pitchFamily="2" charset="-78"/>
            </a:endParaRPr>
          </a:p>
        </p:txBody>
      </p:sp>
      <p:sp>
        <p:nvSpPr>
          <p:cNvPr id="4" name="Oval 3"/>
          <p:cNvSpPr/>
          <p:nvPr/>
        </p:nvSpPr>
        <p:spPr>
          <a:xfrm>
            <a:off x="3294430" y="1086850"/>
            <a:ext cx="6284890" cy="712943"/>
          </a:xfrm>
          <a:prstGeom prst="ellipse">
            <a:avLst/>
          </a:prstGeom>
          <a:solidFill>
            <a:schemeClr val="accent2">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rtl="1"/>
            <a:r>
              <a:rPr lang="ar-BH" sz="2800" b="1" dirty="0">
                <a:solidFill>
                  <a:srgbClr val="C00000"/>
                </a:solidFill>
                <a:latin typeface="Sakkal Majalla" panose="02000000000000000000" pitchFamily="2" charset="-78"/>
                <a:cs typeface="Sakkal Majalla" panose="02000000000000000000" pitchFamily="2" charset="-78"/>
              </a:rPr>
              <a:t>يطوف الحاجّ أو المعتمر على النحو الآتي:</a:t>
            </a:r>
            <a:endParaRPr lang="en-US" sz="2800" dirty="0">
              <a:solidFill>
                <a:srgbClr val="C00000"/>
              </a:solidFill>
            </a:endParaRPr>
          </a:p>
        </p:txBody>
      </p:sp>
      <p:sp>
        <p:nvSpPr>
          <p:cNvPr id="6" name="Rounded Rectangle 5"/>
          <p:cNvSpPr/>
          <p:nvPr/>
        </p:nvSpPr>
        <p:spPr>
          <a:xfrm>
            <a:off x="5430210" y="234707"/>
            <a:ext cx="2013331" cy="626195"/>
          </a:xfrm>
          <a:prstGeom prst="round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3200" b="1" dirty="0">
                <a:solidFill>
                  <a:prstClr val="black"/>
                </a:solidFill>
                <a:latin typeface="Sakkal Majalla" panose="02000000000000000000" pitchFamily="2" charset="-78"/>
                <a:cs typeface="Sakkal Majalla" panose="02000000000000000000" pitchFamily="2" charset="-78"/>
              </a:rPr>
              <a:t>ثانيًا: الطّواف</a:t>
            </a:r>
            <a:endParaRPr lang="en-US" sz="2400" dirty="0">
              <a:solidFill>
                <a:prstClr val="black"/>
              </a:solidFill>
            </a:endParaRPr>
          </a:p>
        </p:txBody>
      </p:sp>
      <p:sp>
        <p:nvSpPr>
          <p:cNvPr id="12" name="Title 1">
            <a:extLst>
              <a:ext uri="{FF2B5EF4-FFF2-40B4-BE49-F238E27FC236}">
                <a16:creationId xmlns:a16="http://schemas.microsoft.com/office/drawing/2014/main" id="{B494B6D3-49BE-45C9-986C-F6E4F574B381}"/>
              </a:ext>
            </a:extLst>
          </p:cNvPr>
          <p:cNvSpPr txBox="1">
            <a:spLocks/>
          </p:cNvSpPr>
          <p:nvPr/>
        </p:nvSpPr>
        <p:spPr>
          <a:xfrm>
            <a:off x="620493" y="4046635"/>
            <a:ext cx="10036613" cy="1047870"/>
          </a:xfrm>
          <a:prstGeom prst="rect">
            <a:avLst/>
          </a:prstGeo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rtl="1">
              <a:lnSpc>
                <a:spcPct val="150000"/>
              </a:lnSpc>
              <a:defRPr/>
            </a:pPr>
            <a:r>
              <a:rPr lang="ar-BH" sz="2400" b="1" dirty="0">
                <a:solidFill>
                  <a:prstClr val="black"/>
                </a:solidFill>
                <a:latin typeface="Sakkal Majalla" panose="02000000000000000000" pitchFamily="2" charset="-78"/>
                <a:cs typeface="Sakkal Majalla" panose="02000000000000000000" pitchFamily="2" charset="-78"/>
              </a:rPr>
              <a:t> يُستحب له أن يكثر من الذّكر الذي ينشرح صدره له ممّا ثبت عن الرسول </a:t>
            </a:r>
            <a:r>
              <a:rPr lang="ar-BH" sz="2400" b="1"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r>
              <a:rPr lang="ar-BH" sz="2400" b="1" dirty="0">
                <a:solidFill>
                  <a:prstClr val="black"/>
                </a:solidFill>
                <a:latin typeface="Sakkal Majalla" panose="02000000000000000000" pitchFamily="2" charset="-78"/>
                <a:cs typeface="Sakkal Majalla" panose="02000000000000000000" pitchFamily="2" charset="-78"/>
              </a:rPr>
              <a:t>والدّعاء لنفسه ولإخوانه بما شاء.</a:t>
            </a:r>
            <a:endParaRPr lang="en-US" sz="2400" b="1" dirty="0">
              <a:solidFill>
                <a:prstClr val="black"/>
              </a:solidFill>
              <a:latin typeface="Sakkal Majalla" panose="02000000000000000000" pitchFamily="2" charset="-78"/>
              <a:cs typeface="Sakkal Majalla" panose="02000000000000000000" pitchFamily="2" charset="-78"/>
            </a:endParaRPr>
          </a:p>
        </p:txBody>
      </p:sp>
      <p:sp>
        <p:nvSpPr>
          <p:cNvPr id="15" name="Title 1">
            <a:extLst>
              <a:ext uri="{FF2B5EF4-FFF2-40B4-BE49-F238E27FC236}">
                <a16:creationId xmlns:a16="http://schemas.microsoft.com/office/drawing/2014/main" id="{B494B6D3-49BE-45C9-986C-F6E4F574B381}"/>
              </a:ext>
            </a:extLst>
          </p:cNvPr>
          <p:cNvSpPr txBox="1">
            <a:spLocks/>
          </p:cNvSpPr>
          <p:nvPr/>
        </p:nvSpPr>
        <p:spPr>
          <a:xfrm>
            <a:off x="620495" y="2821962"/>
            <a:ext cx="10036612" cy="1124206"/>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rtl="1">
              <a:lnSpc>
                <a:spcPct val="150000"/>
              </a:lnSpc>
              <a:defRPr/>
            </a:pPr>
            <a:r>
              <a:rPr lang="ar-BH" sz="2400" b="1" dirty="0">
                <a:solidFill>
                  <a:prstClr val="black"/>
                </a:solidFill>
                <a:latin typeface="Sakkal Majalla" panose="02000000000000000000" pitchFamily="2" charset="-78"/>
                <a:cs typeface="Sakkal Majalla" panose="02000000000000000000" pitchFamily="2" charset="-78"/>
              </a:rPr>
              <a:t> يحاذي الحجر الأسود جاعلًا البيت يساره ثمّ يستلمه –أي يمسُّه بيده اليمنى ويُقبّله، فإن شقّ عليه استلامه أشار إليه قائلًا: الله أكبر، ويمضي ولا يقف. وهكذا كلّما حاذاه.</a:t>
            </a:r>
            <a:endParaRPr lang="en-US" sz="2400" b="1" dirty="0">
              <a:solidFill>
                <a:prstClr val="black"/>
              </a:solidFill>
              <a:latin typeface="Sakkal Majalla" panose="02000000000000000000" pitchFamily="2" charset="-78"/>
              <a:cs typeface="Sakkal Majalla" panose="02000000000000000000" pitchFamily="2" charset="-78"/>
            </a:endParaRPr>
          </a:p>
        </p:txBody>
      </p:sp>
      <p:sp>
        <p:nvSpPr>
          <p:cNvPr id="16" name="Title 1">
            <a:extLst>
              <a:ext uri="{FF2B5EF4-FFF2-40B4-BE49-F238E27FC236}">
                <a16:creationId xmlns:a16="http://schemas.microsoft.com/office/drawing/2014/main" id="{B494B6D3-49BE-45C9-986C-F6E4F574B381}"/>
              </a:ext>
            </a:extLst>
          </p:cNvPr>
          <p:cNvSpPr txBox="1">
            <a:spLocks/>
          </p:cNvSpPr>
          <p:nvPr/>
        </p:nvSpPr>
        <p:spPr>
          <a:xfrm>
            <a:off x="620493" y="2022766"/>
            <a:ext cx="10036613" cy="663814"/>
          </a:xfrm>
          <a:prstGeom prst="rect">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rtl="1">
              <a:defRPr/>
            </a:pPr>
            <a:r>
              <a:rPr lang="ar-BH" sz="2400" b="1" dirty="0">
                <a:solidFill>
                  <a:prstClr val="black"/>
                </a:solidFill>
                <a:latin typeface="Sakkal Majalla" panose="02000000000000000000" pitchFamily="2" charset="-78"/>
                <a:cs typeface="Sakkal Majalla" panose="02000000000000000000" pitchFamily="2" charset="-78"/>
              </a:rPr>
              <a:t> يطوف بالبيت سبعة أشواط، ويبدأ كل شوط من الحجر الأسود وينتهي به.</a:t>
            </a:r>
            <a:endParaRPr lang="en-US" sz="2400" b="1" dirty="0">
              <a:solidFill>
                <a:prstClr val="black"/>
              </a:solidFill>
              <a:latin typeface="Sakkal Majalla" panose="02000000000000000000" pitchFamily="2" charset="-78"/>
              <a:cs typeface="Sakkal Majalla" panose="02000000000000000000" pitchFamily="2" charset="-78"/>
            </a:endParaRPr>
          </a:p>
        </p:txBody>
      </p:sp>
      <p:sp>
        <p:nvSpPr>
          <p:cNvPr id="19" name="Title 1">
            <a:extLst>
              <a:ext uri="{FF2B5EF4-FFF2-40B4-BE49-F238E27FC236}">
                <a16:creationId xmlns:a16="http://schemas.microsoft.com/office/drawing/2014/main" id="{B494B6D3-49BE-45C9-986C-F6E4F574B381}"/>
              </a:ext>
            </a:extLst>
          </p:cNvPr>
          <p:cNvSpPr txBox="1">
            <a:spLocks/>
          </p:cNvSpPr>
          <p:nvPr/>
        </p:nvSpPr>
        <p:spPr>
          <a:xfrm>
            <a:off x="620494" y="5223583"/>
            <a:ext cx="10036614" cy="1084531"/>
          </a:xfrm>
          <a:prstGeom prst="rect">
            <a:avLst/>
          </a:prstGeom>
          <a:solidFill>
            <a:schemeClr val="accent6">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rtl="1">
              <a:lnSpc>
                <a:spcPct val="150000"/>
              </a:lnSpc>
              <a:defRPr/>
            </a:pPr>
            <a:r>
              <a:rPr lang="ar-BH" sz="2400" b="1" dirty="0">
                <a:solidFill>
                  <a:prstClr val="black"/>
                </a:solidFill>
                <a:latin typeface="Sakkal Majalla" panose="02000000000000000000" pitchFamily="2" charset="-78"/>
                <a:cs typeface="Sakkal Majalla" panose="02000000000000000000" pitchFamily="2" charset="-78"/>
              </a:rPr>
              <a:t> يتوجّه إلى مقام إبراهيم  -إن تيسّر- ويصلّي خلفه ركعتين، يقرأ في الأولى بعد الفاتحة سورة ( الكافرون)، وفي الثّانية سورة ( الإخلاص).</a:t>
            </a:r>
            <a:endParaRPr lang="en-US" sz="2400" b="1" dirty="0">
              <a:solidFill>
                <a:prstClr val="black"/>
              </a:solidFill>
              <a:latin typeface="Sakkal Majalla" panose="02000000000000000000" pitchFamily="2" charset="-78"/>
              <a:cs typeface="Sakkal Majalla" panose="02000000000000000000" pitchFamily="2" charset="-78"/>
            </a:endParaRPr>
          </a:p>
        </p:txBody>
      </p:sp>
      <p:sp>
        <p:nvSpPr>
          <p:cNvPr id="20" name="Star: 24 Points 17">
            <a:extLst>
              <a:ext uri="{FF2B5EF4-FFF2-40B4-BE49-F238E27FC236}">
                <a16:creationId xmlns:a16="http://schemas.microsoft.com/office/drawing/2014/main" id="{01266395-6A7F-49AB-8673-90AF77605929}"/>
              </a:ext>
            </a:extLst>
          </p:cNvPr>
          <p:cNvSpPr/>
          <p:nvPr/>
        </p:nvSpPr>
        <p:spPr>
          <a:xfrm>
            <a:off x="10657105" y="2108036"/>
            <a:ext cx="914401" cy="634548"/>
          </a:xfrm>
          <a:prstGeom prst="star24">
            <a:avLst/>
          </a:prstGeom>
          <a:solidFill>
            <a:schemeClr val="accent4">
              <a:lumMod val="20000"/>
              <a:lumOff val="80000"/>
            </a:schemeClr>
          </a:solidFill>
          <a:ln w="19050" cap="flat" cmpd="sng" algn="ctr">
            <a:solidFill>
              <a:sysClr val="window" lastClr="FFFFFF"/>
            </a:solidFill>
            <a:prstDash val="solid"/>
            <a:miter lim="800000"/>
          </a:ln>
          <a:effectLst>
            <a:outerShdw blurRad="50800" dist="38100" dir="13500000" algn="b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BH"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1</a:t>
            </a:r>
            <a:endParaRPr kumimoji="0" lang="en-US"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21" name="Star: 24 Points 17">
            <a:extLst>
              <a:ext uri="{FF2B5EF4-FFF2-40B4-BE49-F238E27FC236}">
                <a16:creationId xmlns:a16="http://schemas.microsoft.com/office/drawing/2014/main" id="{01266395-6A7F-49AB-8673-90AF77605929}"/>
              </a:ext>
            </a:extLst>
          </p:cNvPr>
          <p:cNvSpPr/>
          <p:nvPr/>
        </p:nvSpPr>
        <p:spPr>
          <a:xfrm>
            <a:off x="10657106" y="4250867"/>
            <a:ext cx="914401" cy="634548"/>
          </a:xfrm>
          <a:prstGeom prst="star24">
            <a:avLst/>
          </a:prstGeom>
          <a:solidFill>
            <a:schemeClr val="accent5">
              <a:lumMod val="20000"/>
              <a:lumOff val="80000"/>
            </a:schemeClr>
          </a:solidFill>
          <a:ln w="19050" cap="flat" cmpd="sng" algn="ctr">
            <a:solidFill>
              <a:sysClr val="window" lastClr="FFFFFF"/>
            </a:solidFill>
            <a:prstDash val="solid"/>
            <a:miter lim="800000"/>
          </a:ln>
          <a:effectLst>
            <a:outerShdw blurRad="50800" dist="38100" dir="13500000" algn="b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BH"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3</a:t>
            </a:r>
            <a:endParaRPr kumimoji="0" lang="en-US"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22" name="Star: 24 Points 17">
            <a:extLst>
              <a:ext uri="{FF2B5EF4-FFF2-40B4-BE49-F238E27FC236}">
                <a16:creationId xmlns:a16="http://schemas.microsoft.com/office/drawing/2014/main" id="{01266395-6A7F-49AB-8673-90AF77605929}"/>
              </a:ext>
            </a:extLst>
          </p:cNvPr>
          <p:cNvSpPr/>
          <p:nvPr/>
        </p:nvSpPr>
        <p:spPr>
          <a:xfrm>
            <a:off x="10657105" y="3100067"/>
            <a:ext cx="914401" cy="634548"/>
          </a:xfrm>
          <a:prstGeom prst="star24">
            <a:avLst/>
          </a:prstGeom>
          <a:solidFill>
            <a:schemeClr val="accent2">
              <a:lumMod val="20000"/>
              <a:lumOff val="80000"/>
            </a:schemeClr>
          </a:solidFill>
          <a:ln w="19050" cap="flat" cmpd="sng" algn="ctr">
            <a:solidFill>
              <a:sysClr val="window" lastClr="FFFFFF"/>
            </a:solidFill>
            <a:prstDash val="solid"/>
            <a:miter lim="800000"/>
          </a:ln>
          <a:effectLst>
            <a:outerShdw blurRad="50800" dist="38100" dir="13500000" algn="b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BH"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2</a:t>
            </a:r>
            <a:endParaRPr kumimoji="0" lang="en-US"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23" name="Star: 24 Points 17">
            <a:extLst>
              <a:ext uri="{FF2B5EF4-FFF2-40B4-BE49-F238E27FC236}">
                <a16:creationId xmlns:a16="http://schemas.microsoft.com/office/drawing/2014/main" id="{01266395-6A7F-49AB-8673-90AF77605929}"/>
              </a:ext>
            </a:extLst>
          </p:cNvPr>
          <p:cNvSpPr/>
          <p:nvPr/>
        </p:nvSpPr>
        <p:spPr>
          <a:xfrm>
            <a:off x="10657105" y="5453074"/>
            <a:ext cx="914401" cy="634548"/>
          </a:xfrm>
          <a:prstGeom prst="star24">
            <a:avLst/>
          </a:prstGeom>
          <a:solidFill>
            <a:schemeClr val="accent6">
              <a:lumMod val="40000"/>
              <a:lumOff val="60000"/>
            </a:schemeClr>
          </a:solidFill>
          <a:ln w="19050" cap="flat" cmpd="sng" algn="ctr">
            <a:solidFill>
              <a:sysClr val="window" lastClr="FFFFFF"/>
            </a:solidFill>
            <a:prstDash val="solid"/>
            <a:miter lim="800000"/>
          </a:ln>
          <a:effectLst>
            <a:outerShdw blurRad="50800" dist="38100" dir="13500000" algn="b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BH"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4</a:t>
            </a:r>
            <a:endParaRPr kumimoji="0" lang="en-US"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Tree>
    <p:extLst>
      <p:ext uri="{BB962C8B-B14F-4D97-AF65-F5344CB8AC3E}">
        <p14:creationId xmlns:p14="http://schemas.microsoft.com/office/powerpoint/2010/main" val="3218358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26"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down)">
                                      <p:cBhvr>
                                        <p:cTn id="11" dur="580">
                                          <p:stCondLst>
                                            <p:cond delay="0"/>
                                          </p:stCondLst>
                                        </p:cTn>
                                        <p:tgtEl>
                                          <p:spTgt spid="20"/>
                                        </p:tgtEl>
                                      </p:cBhvr>
                                    </p:animEffect>
                                    <p:anim calcmode="lin" valueType="num">
                                      <p:cBhvr>
                                        <p:cTn id="12"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7" dur="26">
                                          <p:stCondLst>
                                            <p:cond delay="650"/>
                                          </p:stCondLst>
                                        </p:cTn>
                                        <p:tgtEl>
                                          <p:spTgt spid="20"/>
                                        </p:tgtEl>
                                      </p:cBhvr>
                                      <p:to x="100000" y="60000"/>
                                    </p:animScale>
                                    <p:animScale>
                                      <p:cBhvr>
                                        <p:cTn id="18" dur="166" decel="50000">
                                          <p:stCondLst>
                                            <p:cond delay="676"/>
                                          </p:stCondLst>
                                        </p:cTn>
                                        <p:tgtEl>
                                          <p:spTgt spid="20"/>
                                        </p:tgtEl>
                                      </p:cBhvr>
                                      <p:to x="100000" y="100000"/>
                                    </p:animScale>
                                    <p:animScale>
                                      <p:cBhvr>
                                        <p:cTn id="19" dur="26">
                                          <p:stCondLst>
                                            <p:cond delay="1312"/>
                                          </p:stCondLst>
                                        </p:cTn>
                                        <p:tgtEl>
                                          <p:spTgt spid="20"/>
                                        </p:tgtEl>
                                      </p:cBhvr>
                                      <p:to x="100000" y="80000"/>
                                    </p:animScale>
                                    <p:animScale>
                                      <p:cBhvr>
                                        <p:cTn id="20" dur="166" decel="50000">
                                          <p:stCondLst>
                                            <p:cond delay="1338"/>
                                          </p:stCondLst>
                                        </p:cTn>
                                        <p:tgtEl>
                                          <p:spTgt spid="20"/>
                                        </p:tgtEl>
                                      </p:cBhvr>
                                      <p:to x="100000" y="100000"/>
                                    </p:animScale>
                                    <p:animScale>
                                      <p:cBhvr>
                                        <p:cTn id="21" dur="26">
                                          <p:stCondLst>
                                            <p:cond delay="1642"/>
                                          </p:stCondLst>
                                        </p:cTn>
                                        <p:tgtEl>
                                          <p:spTgt spid="20"/>
                                        </p:tgtEl>
                                      </p:cBhvr>
                                      <p:to x="100000" y="90000"/>
                                    </p:animScale>
                                    <p:animScale>
                                      <p:cBhvr>
                                        <p:cTn id="22" dur="166" decel="50000">
                                          <p:stCondLst>
                                            <p:cond delay="1668"/>
                                          </p:stCondLst>
                                        </p:cTn>
                                        <p:tgtEl>
                                          <p:spTgt spid="20"/>
                                        </p:tgtEl>
                                      </p:cBhvr>
                                      <p:to x="100000" y="100000"/>
                                    </p:animScale>
                                    <p:animScale>
                                      <p:cBhvr>
                                        <p:cTn id="23" dur="26">
                                          <p:stCondLst>
                                            <p:cond delay="1808"/>
                                          </p:stCondLst>
                                        </p:cTn>
                                        <p:tgtEl>
                                          <p:spTgt spid="20"/>
                                        </p:tgtEl>
                                      </p:cBhvr>
                                      <p:to x="100000" y="95000"/>
                                    </p:animScale>
                                    <p:animScale>
                                      <p:cBhvr>
                                        <p:cTn id="24" dur="166" decel="50000">
                                          <p:stCondLst>
                                            <p:cond delay="1834"/>
                                          </p:stCondLst>
                                        </p:cTn>
                                        <p:tgtEl>
                                          <p:spTgt spid="20"/>
                                        </p:tgtEl>
                                      </p:cBhvr>
                                      <p:to x="100000" y="100000"/>
                                    </p:animScale>
                                  </p:childTnLst>
                                </p:cTn>
                              </p:par>
                            </p:childTnLst>
                          </p:cTn>
                        </p:par>
                        <p:par>
                          <p:cTn id="25" fill="hold">
                            <p:stCondLst>
                              <p:cond delay="4000"/>
                            </p:stCondLst>
                            <p:childTnLst>
                              <p:par>
                                <p:cTn id="26" presetID="42" presetClass="entr" presetSubtype="0"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1000"/>
                                        <p:tgtEl>
                                          <p:spTgt spid="16"/>
                                        </p:tgtEl>
                                      </p:cBhvr>
                                    </p:animEffect>
                                    <p:anim calcmode="lin" valueType="num">
                                      <p:cBhvr>
                                        <p:cTn id="29" dur="1000" fill="hold"/>
                                        <p:tgtEl>
                                          <p:spTgt spid="16"/>
                                        </p:tgtEl>
                                        <p:attrNameLst>
                                          <p:attrName>ppt_x</p:attrName>
                                        </p:attrNameLst>
                                      </p:cBhvr>
                                      <p:tavLst>
                                        <p:tav tm="0">
                                          <p:val>
                                            <p:strVal val="#ppt_x"/>
                                          </p:val>
                                        </p:tav>
                                        <p:tav tm="100000">
                                          <p:val>
                                            <p:strVal val="#ppt_x"/>
                                          </p:val>
                                        </p:tav>
                                      </p:tavLst>
                                    </p:anim>
                                    <p:anim calcmode="lin" valueType="num">
                                      <p:cBhvr>
                                        <p:cTn id="30" dur="1000" fill="hold"/>
                                        <p:tgtEl>
                                          <p:spTgt spid="16"/>
                                        </p:tgtEl>
                                        <p:attrNameLst>
                                          <p:attrName>ppt_y</p:attrName>
                                        </p:attrNameLst>
                                      </p:cBhvr>
                                      <p:tavLst>
                                        <p:tav tm="0">
                                          <p:val>
                                            <p:strVal val="#ppt_y+.1"/>
                                          </p:val>
                                        </p:tav>
                                        <p:tav tm="100000">
                                          <p:val>
                                            <p:strVal val="#ppt_y"/>
                                          </p:val>
                                        </p:tav>
                                      </p:tavLst>
                                    </p:anim>
                                  </p:childTnLst>
                                </p:cTn>
                              </p:par>
                            </p:childTnLst>
                          </p:cTn>
                        </p:par>
                        <p:par>
                          <p:cTn id="31" fill="hold">
                            <p:stCondLst>
                              <p:cond delay="5000"/>
                            </p:stCondLst>
                            <p:childTnLst>
                              <p:par>
                                <p:cTn id="32" presetID="26"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down)">
                                      <p:cBhvr>
                                        <p:cTn id="34" dur="580">
                                          <p:stCondLst>
                                            <p:cond delay="0"/>
                                          </p:stCondLst>
                                        </p:cTn>
                                        <p:tgtEl>
                                          <p:spTgt spid="22"/>
                                        </p:tgtEl>
                                      </p:cBhvr>
                                    </p:animEffect>
                                    <p:anim calcmode="lin" valueType="num">
                                      <p:cBhvr>
                                        <p:cTn id="35"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40" dur="26">
                                          <p:stCondLst>
                                            <p:cond delay="650"/>
                                          </p:stCondLst>
                                        </p:cTn>
                                        <p:tgtEl>
                                          <p:spTgt spid="22"/>
                                        </p:tgtEl>
                                      </p:cBhvr>
                                      <p:to x="100000" y="60000"/>
                                    </p:animScale>
                                    <p:animScale>
                                      <p:cBhvr>
                                        <p:cTn id="41" dur="166" decel="50000">
                                          <p:stCondLst>
                                            <p:cond delay="676"/>
                                          </p:stCondLst>
                                        </p:cTn>
                                        <p:tgtEl>
                                          <p:spTgt spid="22"/>
                                        </p:tgtEl>
                                      </p:cBhvr>
                                      <p:to x="100000" y="100000"/>
                                    </p:animScale>
                                    <p:animScale>
                                      <p:cBhvr>
                                        <p:cTn id="42" dur="26">
                                          <p:stCondLst>
                                            <p:cond delay="1312"/>
                                          </p:stCondLst>
                                        </p:cTn>
                                        <p:tgtEl>
                                          <p:spTgt spid="22"/>
                                        </p:tgtEl>
                                      </p:cBhvr>
                                      <p:to x="100000" y="80000"/>
                                    </p:animScale>
                                    <p:animScale>
                                      <p:cBhvr>
                                        <p:cTn id="43" dur="166" decel="50000">
                                          <p:stCondLst>
                                            <p:cond delay="1338"/>
                                          </p:stCondLst>
                                        </p:cTn>
                                        <p:tgtEl>
                                          <p:spTgt spid="22"/>
                                        </p:tgtEl>
                                      </p:cBhvr>
                                      <p:to x="100000" y="100000"/>
                                    </p:animScale>
                                    <p:animScale>
                                      <p:cBhvr>
                                        <p:cTn id="44" dur="26">
                                          <p:stCondLst>
                                            <p:cond delay="1642"/>
                                          </p:stCondLst>
                                        </p:cTn>
                                        <p:tgtEl>
                                          <p:spTgt spid="22"/>
                                        </p:tgtEl>
                                      </p:cBhvr>
                                      <p:to x="100000" y="90000"/>
                                    </p:animScale>
                                    <p:animScale>
                                      <p:cBhvr>
                                        <p:cTn id="45" dur="166" decel="50000">
                                          <p:stCondLst>
                                            <p:cond delay="1668"/>
                                          </p:stCondLst>
                                        </p:cTn>
                                        <p:tgtEl>
                                          <p:spTgt spid="22"/>
                                        </p:tgtEl>
                                      </p:cBhvr>
                                      <p:to x="100000" y="100000"/>
                                    </p:animScale>
                                    <p:animScale>
                                      <p:cBhvr>
                                        <p:cTn id="46" dur="26">
                                          <p:stCondLst>
                                            <p:cond delay="1808"/>
                                          </p:stCondLst>
                                        </p:cTn>
                                        <p:tgtEl>
                                          <p:spTgt spid="22"/>
                                        </p:tgtEl>
                                      </p:cBhvr>
                                      <p:to x="100000" y="95000"/>
                                    </p:animScale>
                                    <p:animScale>
                                      <p:cBhvr>
                                        <p:cTn id="47" dur="166" decel="50000">
                                          <p:stCondLst>
                                            <p:cond delay="1834"/>
                                          </p:stCondLst>
                                        </p:cTn>
                                        <p:tgtEl>
                                          <p:spTgt spid="22"/>
                                        </p:tgtEl>
                                      </p:cBhvr>
                                      <p:to x="100000" y="100000"/>
                                    </p:animScale>
                                  </p:childTnLst>
                                </p:cTn>
                              </p:par>
                            </p:childTnLst>
                          </p:cTn>
                        </p:par>
                        <p:par>
                          <p:cTn id="48" fill="hold">
                            <p:stCondLst>
                              <p:cond delay="7000"/>
                            </p:stCondLst>
                            <p:childTnLst>
                              <p:par>
                                <p:cTn id="49" presetID="42" presetClass="entr" presetSubtype="0"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1000"/>
                                        <p:tgtEl>
                                          <p:spTgt spid="15"/>
                                        </p:tgtEl>
                                      </p:cBhvr>
                                    </p:animEffect>
                                    <p:anim calcmode="lin" valueType="num">
                                      <p:cBhvr>
                                        <p:cTn id="52" dur="1000" fill="hold"/>
                                        <p:tgtEl>
                                          <p:spTgt spid="15"/>
                                        </p:tgtEl>
                                        <p:attrNameLst>
                                          <p:attrName>ppt_x</p:attrName>
                                        </p:attrNameLst>
                                      </p:cBhvr>
                                      <p:tavLst>
                                        <p:tav tm="0">
                                          <p:val>
                                            <p:strVal val="#ppt_x"/>
                                          </p:val>
                                        </p:tav>
                                        <p:tav tm="100000">
                                          <p:val>
                                            <p:strVal val="#ppt_x"/>
                                          </p:val>
                                        </p:tav>
                                      </p:tavLst>
                                    </p:anim>
                                    <p:anim calcmode="lin" valueType="num">
                                      <p:cBhvr>
                                        <p:cTn id="53" dur="1000" fill="hold"/>
                                        <p:tgtEl>
                                          <p:spTgt spid="15"/>
                                        </p:tgtEl>
                                        <p:attrNameLst>
                                          <p:attrName>ppt_y</p:attrName>
                                        </p:attrNameLst>
                                      </p:cBhvr>
                                      <p:tavLst>
                                        <p:tav tm="0">
                                          <p:val>
                                            <p:strVal val="#ppt_y+.1"/>
                                          </p:val>
                                        </p:tav>
                                        <p:tav tm="100000">
                                          <p:val>
                                            <p:strVal val="#ppt_y"/>
                                          </p:val>
                                        </p:tav>
                                      </p:tavLst>
                                    </p:anim>
                                  </p:childTnLst>
                                </p:cTn>
                              </p:par>
                            </p:childTnLst>
                          </p:cTn>
                        </p:par>
                        <p:par>
                          <p:cTn id="54" fill="hold">
                            <p:stCondLst>
                              <p:cond delay="8000"/>
                            </p:stCondLst>
                            <p:childTnLst>
                              <p:par>
                                <p:cTn id="55" presetID="26" presetClass="entr" presetSubtype="0"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down)">
                                      <p:cBhvr>
                                        <p:cTn id="57" dur="580">
                                          <p:stCondLst>
                                            <p:cond delay="0"/>
                                          </p:stCondLst>
                                        </p:cTn>
                                        <p:tgtEl>
                                          <p:spTgt spid="21"/>
                                        </p:tgtEl>
                                      </p:cBhvr>
                                    </p:animEffect>
                                    <p:anim calcmode="lin" valueType="num">
                                      <p:cBhvr>
                                        <p:cTn id="58"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63" dur="26">
                                          <p:stCondLst>
                                            <p:cond delay="650"/>
                                          </p:stCondLst>
                                        </p:cTn>
                                        <p:tgtEl>
                                          <p:spTgt spid="21"/>
                                        </p:tgtEl>
                                      </p:cBhvr>
                                      <p:to x="100000" y="60000"/>
                                    </p:animScale>
                                    <p:animScale>
                                      <p:cBhvr>
                                        <p:cTn id="64" dur="166" decel="50000">
                                          <p:stCondLst>
                                            <p:cond delay="676"/>
                                          </p:stCondLst>
                                        </p:cTn>
                                        <p:tgtEl>
                                          <p:spTgt spid="21"/>
                                        </p:tgtEl>
                                      </p:cBhvr>
                                      <p:to x="100000" y="100000"/>
                                    </p:animScale>
                                    <p:animScale>
                                      <p:cBhvr>
                                        <p:cTn id="65" dur="26">
                                          <p:stCondLst>
                                            <p:cond delay="1312"/>
                                          </p:stCondLst>
                                        </p:cTn>
                                        <p:tgtEl>
                                          <p:spTgt spid="21"/>
                                        </p:tgtEl>
                                      </p:cBhvr>
                                      <p:to x="100000" y="80000"/>
                                    </p:animScale>
                                    <p:animScale>
                                      <p:cBhvr>
                                        <p:cTn id="66" dur="166" decel="50000">
                                          <p:stCondLst>
                                            <p:cond delay="1338"/>
                                          </p:stCondLst>
                                        </p:cTn>
                                        <p:tgtEl>
                                          <p:spTgt spid="21"/>
                                        </p:tgtEl>
                                      </p:cBhvr>
                                      <p:to x="100000" y="100000"/>
                                    </p:animScale>
                                    <p:animScale>
                                      <p:cBhvr>
                                        <p:cTn id="67" dur="26">
                                          <p:stCondLst>
                                            <p:cond delay="1642"/>
                                          </p:stCondLst>
                                        </p:cTn>
                                        <p:tgtEl>
                                          <p:spTgt spid="21"/>
                                        </p:tgtEl>
                                      </p:cBhvr>
                                      <p:to x="100000" y="90000"/>
                                    </p:animScale>
                                    <p:animScale>
                                      <p:cBhvr>
                                        <p:cTn id="68" dur="166" decel="50000">
                                          <p:stCondLst>
                                            <p:cond delay="1668"/>
                                          </p:stCondLst>
                                        </p:cTn>
                                        <p:tgtEl>
                                          <p:spTgt spid="21"/>
                                        </p:tgtEl>
                                      </p:cBhvr>
                                      <p:to x="100000" y="100000"/>
                                    </p:animScale>
                                    <p:animScale>
                                      <p:cBhvr>
                                        <p:cTn id="69" dur="26">
                                          <p:stCondLst>
                                            <p:cond delay="1808"/>
                                          </p:stCondLst>
                                        </p:cTn>
                                        <p:tgtEl>
                                          <p:spTgt spid="21"/>
                                        </p:tgtEl>
                                      </p:cBhvr>
                                      <p:to x="100000" y="95000"/>
                                    </p:animScale>
                                    <p:animScale>
                                      <p:cBhvr>
                                        <p:cTn id="70" dur="166" decel="50000">
                                          <p:stCondLst>
                                            <p:cond delay="1834"/>
                                          </p:stCondLst>
                                        </p:cTn>
                                        <p:tgtEl>
                                          <p:spTgt spid="21"/>
                                        </p:tgtEl>
                                      </p:cBhvr>
                                      <p:to x="100000" y="100000"/>
                                    </p:animScale>
                                  </p:childTnLst>
                                </p:cTn>
                              </p:par>
                            </p:childTnLst>
                          </p:cTn>
                        </p:par>
                        <p:par>
                          <p:cTn id="71" fill="hold">
                            <p:stCondLst>
                              <p:cond delay="10000"/>
                            </p:stCondLst>
                            <p:childTnLst>
                              <p:par>
                                <p:cTn id="72" presetID="42" presetClass="entr" presetSubtype="0" fill="hold" grpId="0" nodeType="after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fade">
                                      <p:cBhvr>
                                        <p:cTn id="74" dur="1000"/>
                                        <p:tgtEl>
                                          <p:spTgt spid="12"/>
                                        </p:tgtEl>
                                      </p:cBhvr>
                                    </p:animEffect>
                                    <p:anim calcmode="lin" valueType="num">
                                      <p:cBhvr>
                                        <p:cTn id="75" dur="1000" fill="hold"/>
                                        <p:tgtEl>
                                          <p:spTgt spid="12"/>
                                        </p:tgtEl>
                                        <p:attrNameLst>
                                          <p:attrName>ppt_x</p:attrName>
                                        </p:attrNameLst>
                                      </p:cBhvr>
                                      <p:tavLst>
                                        <p:tav tm="0">
                                          <p:val>
                                            <p:strVal val="#ppt_x"/>
                                          </p:val>
                                        </p:tav>
                                        <p:tav tm="100000">
                                          <p:val>
                                            <p:strVal val="#ppt_x"/>
                                          </p:val>
                                        </p:tav>
                                      </p:tavLst>
                                    </p:anim>
                                    <p:anim calcmode="lin" valueType="num">
                                      <p:cBhvr>
                                        <p:cTn id="76" dur="1000" fill="hold"/>
                                        <p:tgtEl>
                                          <p:spTgt spid="12"/>
                                        </p:tgtEl>
                                        <p:attrNameLst>
                                          <p:attrName>ppt_y</p:attrName>
                                        </p:attrNameLst>
                                      </p:cBhvr>
                                      <p:tavLst>
                                        <p:tav tm="0">
                                          <p:val>
                                            <p:strVal val="#ppt_y+.1"/>
                                          </p:val>
                                        </p:tav>
                                        <p:tav tm="100000">
                                          <p:val>
                                            <p:strVal val="#ppt_y"/>
                                          </p:val>
                                        </p:tav>
                                      </p:tavLst>
                                    </p:anim>
                                  </p:childTnLst>
                                </p:cTn>
                              </p:par>
                            </p:childTnLst>
                          </p:cTn>
                        </p:par>
                        <p:par>
                          <p:cTn id="77" fill="hold">
                            <p:stCondLst>
                              <p:cond delay="11000"/>
                            </p:stCondLst>
                            <p:childTnLst>
                              <p:par>
                                <p:cTn id="78" presetID="26" presetClass="entr" presetSubtype="0" fill="hold" grpId="0" nodeType="afterEffect">
                                  <p:stCondLst>
                                    <p:cond delay="0"/>
                                  </p:stCondLst>
                                  <p:childTnLst>
                                    <p:set>
                                      <p:cBhvr>
                                        <p:cTn id="79" dur="1" fill="hold">
                                          <p:stCondLst>
                                            <p:cond delay="0"/>
                                          </p:stCondLst>
                                        </p:cTn>
                                        <p:tgtEl>
                                          <p:spTgt spid="23"/>
                                        </p:tgtEl>
                                        <p:attrNameLst>
                                          <p:attrName>style.visibility</p:attrName>
                                        </p:attrNameLst>
                                      </p:cBhvr>
                                      <p:to>
                                        <p:strVal val="visible"/>
                                      </p:to>
                                    </p:set>
                                    <p:animEffect transition="in" filter="wipe(down)">
                                      <p:cBhvr>
                                        <p:cTn id="80" dur="580">
                                          <p:stCondLst>
                                            <p:cond delay="0"/>
                                          </p:stCondLst>
                                        </p:cTn>
                                        <p:tgtEl>
                                          <p:spTgt spid="23"/>
                                        </p:tgtEl>
                                      </p:cBhvr>
                                    </p:animEffect>
                                    <p:anim calcmode="lin" valueType="num">
                                      <p:cBhvr>
                                        <p:cTn id="81"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86" dur="26">
                                          <p:stCondLst>
                                            <p:cond delay="650"/>
                                          </p:stCondLst>
                                        </p:cTn>
                                        <p:tgtEl>
                                          <p:spTgt spid="23"/>
                                        </p:tgtEl>
                                      </p:cBhvr>
                                      <p:to x="100000" y="60000"/>
                                    </p:animScale>
                                    <p:animScale>
                                      <p:cBhvr>
                                        <p:cTn id="87" dur="166" decel="50000">
                                          <p:stCondLst>
                                            <p:cond delay="676"/>
                                          </p:stCondLst>
                                        </p:cTn>
                                        <p:tgtEl>
                                          <p:spTgt spid="23"/>
                                        </p:tgtEl>
                                      </p:cBhvr>
                                      <p:to x="100000" y="100000"/>
                                    </p:animScale>
                                    <p:animScale>
                                      <p:cBhvr>
                                        <p:cTn id="88" dur="26">
                                          <p:stCondLst>
                                            <p:cond delay="1312"/>
                                          </p:stCondLst>
                                        </p:cTn>
                                        <p:tgtEl>
                                          <p:spTgt spid="23"/>
                                        </p:tgtEl>
                                      </p:cBhvr>
                                      <p:to x="100000" y="80000"/>
                                    </p:animScale>
                                    <p:animScale>
                                      <p:cBhvr>
                                        <p:cTn id="89" dur="166" decel="50000">
                                          <p:stCondLst>
                                            <p:cond delay="1338"/>
                                          </p:stCondLst>
                                        </p:cTn>
                                        <p:tgtEl>
                                          <p:spTgt spid="23"/>
                                        </p:tgtEl>
                                      </p:cBhvr>
                                      <p:to x="100000" y="100000"/>
                                    </p:animScale>
                                    <p:animScale>
                                      <p:cBhvr>
                                        <p:cTn id="90" dur="26">
                                          <p:stCondLst>
                                            <p:cond delay="1642"/>
                                          </p:stCondLst>
                                        </p:cTn>
                                        <p:tgtEl>
                                          <p:spTgt spid="23"/>
                                        </p:tgtEl>
                                      </p:cBhvr>
                                      <p:to x="100000" y="90000"/>
                                    </p:animScale>
                                    <p:animScale>
                                      <p:cBhvr>
                                        <p:cTn id="91" dur="166" decel="50000">
                                          <p:stCondLst>
                                            <p:cond delay="1668"/>
                                          </p:stCondLst>
                                        </p:cTn>
                                        <p:tgtEl>
                                          <p:spTgt spid="23"/>
                                        </p:tgtEl>
                                      </p:cBhvr>
                                      <p:to x="100000" y="100000"/>
                                    </p:animScale>
                                    <p:animScale>
                                      <p:cBhvr>
                                        <p:cTn id="92" dur="26">
                                          <p:stCondLst>
                                            <p:cond delay="1808"/>
                                          </p:stCondLst>
                                        </p:cTn>
                                        <p:tgtEl>
                                          <p:spTgt spid="23"/>
                                        </p:tgtEl>
                                      </p:cBhvr>
                                      <p:to x="100000" y="95000"/>
                                    </p:animScale>
                                    <p:animScale>
                                      <p:cBhvr>
                                        <p:cTn id="93" dur="166" decel="50000">
                                          <p:stCondLst>
                                            <p:cond delay="1834"/>
                                          </p:stCondLst>
                                        </p:cTn>
                                        <p:tgtEl>
                                          <p:spTgt spid="23"/>
                                        </p:tgtEl>
                                      </p:cBhvr>
                                      <p:to x="100000" y="100000"/>
                                    </p:animScale>
                                  </p:childTnLst>
                                </p:cTn>
                              </p:par>
                            </p:childTnLst>
                          </p:cTn>
                        </p:par>
                        <p:par>
                          <p:cTn id="94" fill="hold">
                            <p:stCondLst>
                              <p:cond delay="13000"/>
                            </p:stCondLst>
                            <p:childTnLst>
                              <p:par>
                                <p:cTn id="95" presetID="42" presetClass="entr" presetSubtype="0" fill="hold" grpId="0" nodeType="afterEffect">
                                  <p:stCondLst>
                                    <p:cond delay="0"/>
                                  </p:stCondLst>
                                  <p:childTnLst>
                                    <p:set>
                                      <p:cBhvr>
                                        <p:cTn id="96" dur="1" fill="hold">
                                          <p:stCondLst>
                                            <p:cond delay="0"/>
                                          </p:stCondLst>
                                        </p:cTn>
                                        <p:tgtEl>
                                          <p:spTgt spid="19"/>
                                        </p:tgtEl>
                                        <p:attrNameLst>
                                          <p:attrName>style.visibility</p:attrName>
                                        </p:attrNameLst>
                                      </p:cBhvr>
                                      <p:to>
                                        <p:strVal val="visible"/>
                                      </p:to>
                                    </p:set>
                                    <p:animEffect transition="in" filter="fade">
                                      <p:cBhvr>
                                        <p:cTn id="97" dur="1000"/>
                                        <p:tgtEl>
                                          <p:spTgt spid="19"/>
                                        </p:tgtEl>
                                      </p:cBhvr>
                                    </p:animEffect>
                                    <p:anim calcmode="lin" valueType="num">
                                      <p:cBhvr>
                                        <p:cTn id="98" dur="1000" fill="hold"/>
                                        <p:tgtEl>
                                          <p:spTgt spid="19"/>
                                        </p:tgtEl>
                                        <p:attrNameLst>
                                          <p:attrName>ppt_x</p:attrName>
                                        </p:attrNameLst>
                                      </p:cBhvr>
                                      <p:tavLst>
                                        <p:tav tm="0">
                                          <p:val>
                                            <p:strVal val="#ppt_x"/>
                                          </p:val>
                                        </p:tav>
                                        <p:tav tm="100000">
                                          <p:val>
                                            <p:strVal val="#ppt_x"/>
                                          </p:val>
                                        </p:tav>
                                      </p:tavLst>
                                    </p:anim>
                                    <p:anim calcmode="lin" valueType="num">
                                      <p:cBhvr>
                                        <p:cTn id="99"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5" grpId="0" animBg="1"/>
      <p:bldP spid="16" grpId="0" animBg="1"/>
      <p:bldP spid="19" grpId="0" animBg="1"/>
      <p:bldP spid="20" grpId="0" animBg="1"/>
      <p:bldP spid="21" grpId="0" animBg="1"/>
      <p:bldP spid="22" grpId="0" animBg="1"/>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 الفصل الدراسي الثاني 2020-2021م</a:t>
            </a:r>
            <a:endParaRPr lang="en-US" sz="1100" dirty="0">
              <a:solidFill>
                <a:prstClr val="black"/>
              </a:solidFill>
              <a:ea typeface="Calibri" panose="020F050202020403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C064FB2D-F327-4087-A7C5-709451517C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2275" y="43462"/>
            <a:ext cx="1646183" cy="1268068"/>
          </a:xfrm>
          <a:prstGeom prst="rect">
            <a:avLst/>
          </a:prstGeom>
        </p:spPr>
      </p:pic>
      <p:sp>
        <p:nvSpPr>
          <p:cNvPr id="9" name="Title 1">
            <a:extLst>
              <a:ext uri="{FF2B5EF4-FFF2-40B4-BE49-F238E27FC236}">
                <a16:creationId xmlns:a16="http://schemas.microsoft.com/office/drawing/2014/main" id="{80C5CDB9-3807-4C17-9627-B636BC8DE68A}"/>
              </a:ext>
            </a:extLst>
          </p:cNvPr>
          <p:cNvSpPr txBox="1">
            <a:spLocks/>
          </p:cNvSpPr>
          <p:nvPr/>
        </p:nvSpPr>
        <p:spPr>
          <a:xfrm>
            <a:off x="103467" y="56528"/>
            <a:ext cx="3028333" cy="491277"/>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BH" sz="2000" b="1" dirty="0">
                <a:solidFill>
                  <a:prstClr val="black"/>
                </a:solidFill>
                <a:latin typeface="Sakkal Majalla" panose="02000000000000000000" pitchFamily="2" charset="-78"/>
                <a:cs typeface="Sakkal Majalla" panose="02000000000000000000" pitchFamily="2" charset="-78"/>
              </a:rPr>
              <a:t>الحج (1) / الثالث الإعدادي</a:t>
            </a:r>
            <a:endParaRPr lang="en-US" sz="2000" dirty="0">
              <a:solidFill>
                <a:prstClr val="black"/>
              </a:solidFill>
              <a:latin typeface="Sakkal Majalla" panose="02000000000000000000" pitchFamily="2" charset="-78"/>
              <a:cs typeface="Sakkal Majalla" panose="02000000000000000000" pitchFamily="2" charset="-78"/>
            </a:endParaRPr>
          </a:p>
        </p:txBody>
      </p:sp>
      <p:sp>
        <p:nvSpPr>
          <p:cNvPr id="4" name="Oval 3"/>
          <p:cNvSpPr/>
          <p:nvPr/>
        </p:nvSpPr>
        <p:spPr>
          <a:xfrm>
            <a:off x="4546241" y="2396413"/>
            <a:ext cx="2756079" cy="2446986"/>
          </a:xfrm>
          <a:prstGeom prst="ellipse">
            <a:avLst/>
          </a:prstGeom>
          <a:solidFill>
            <a:schemeClr val="accent2">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2400" b="1" dirty="0">
                <a:solidFill>
                  <a:prstClr val="black"/>
                </a:solidFill>
                <a:latin typeface="Sakkal Majalla" panose="02000000000000000000" pitchFamily="2" charset="-78"/>
                <a:cs typeface="Sakkal Majalla" panose="02000000000000000000" pitchFamily="2" charset="-78"/>
              </a:rPr>
              <a:t>5. أن يكون الطّواف بجميع البيت، فلو دخل من حِجْر إسماعيل لم يصح طوافه.</a:t>
            </a:r>
            <a:endParaRPr lang="en-US" sz="2400" b="1" dirty="0">
              <a:solidFill>
                <a:prstClr val="black"/>
              </a:solidFill>
              <a:latin typeface="Sakkal Majalla" panose="02000000000000000000" pitchFamily="2" charset="-78"/>
              <a:cs typeface="Sakkal Majalla" panose="02000000000000000000" pitchFamily="2" charset="-78"/>
            </a:endParaRPr>
          </a:p>
        </p:txBody>
      </p:sp>
      <p:sp>
        <p:nvSpPr>
          <p:cNvPr id="6" name="Rounded Rectangle 5"/>
          <p:cNvSpPr/>
          <p:nvPr/>
        </p:nvSpPr>
        <p:spPr>
          <a:xfrm>
            <a:off x="4252779" y="168618"/>
            <a:ext cx="3902228" cy="626195"/>
          </a:xfrm>
          <a:prstGeom prst="round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3200" b="1" dirty="0">
                <a:solidFill>
                  <a:prstClr val="black"/>
                </a:solidFill>
                <a:latin typeface="Sakkal Majalla" panose="02000000000000000000" pitchFamily="2" charset="-78"/>
                <a:cs typeface="Sakkal Majalla" panose="02000000000000000000" pitchFamily="2" charset="-78"/>
              </a:rPr>
              <a:t>شروط الطّواف</a:t>
            </a:r>
            <a:endParaRPr lang="en-US" sz="3200" dirty="0">
              <a:solidFill>
                <a:prstClr val="black"/>
              </a:solidFill>
            </a:endParaRPr>
          </a:p>
        </p:txBody>
      </p:sp>
      <p:sp>
        <p:nvSpPr>
          <p:cNvPr id="2" name="Oval 1"/>
          <p:cNvSpPr/>
          <p:nvPr/>
        </p:nvSpPr>
        <p:spPr>
          <a:xfrm>
            <a:off x="6989000" y="1210376"/>
            <a:ext cx="2720966" cy="2311085"/>
          </a:xfrm>
          <a:prstGeom prst="ellipse">
            <a:avLst/>
          </a:prstGeom>
          <a:solidFill>
            <a:schemeClr val="accent6">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400" b="1" dirty="0">
                <a:solidFill>
                  <a:prstClr val="black"/>
                </a:solidFill>
                <a:latin typeface="Sakkal Majalla" panose="02000000000000000000" pitchFamily="2" charset="-78"/>
                <a:cs typeface="Sakkal Majalla" panose="02000000000000000000" pitchFamily="2" charset="-78"/>
              </a:rPr>
              <a:t>1. النّيّة.</a:t>
            </a:r>
            <a:endParaRPr lang="en-US" sz="2400" b="1" dirty="0">
              <a:solidFill>
                <a:prstClr val="black"/>
              </a:solidFill>
              <a:latin typeface="Sakkal Majalla" panose="02000000000000000000" pitchFamily="2" charset="-78"/>
              <a:cs typeface="Sakkal Majalla" panose="02000000000000000000" pitchFamily="2" charset="-78"/>
            </a:endParaRPr>
          </a:p>
        </p:txBody>
      </p:sp>
      <p:sp>
        <p:nvSpPr>
          <p:cNvPr id="11" name="Oval 10"/>
          <p:cNvSpPr/>
          <p:nvPr/>
        </p:nvSpPr>
        <p:spPr>
          <a:xfrm>
            <a:off x="1930329" y="1210376"/>
            <a:ext cx="2720966" cy="2327910"/>
          </a:xfrm>
          <a:prstGeom prst="ellipse">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2400" b="1" dirty="0">
                <a:solidFill>
                  <a:prstClr val="black"/>
                </a:solidFill>
                <a:latin typeface="Sakkal Majalla" panose="02000000000000000000" pitchFamily="2" charset="-78"/>
                <a:cs typeface="Sakkal Majalla" panose="02000000000000000000" pitchFamily="2" charset="-78"/>
              </a:rPr>
              <a:t>2. الطّهارة.</a:t>
            </a:r>
            <a:endParaRPr lang="en-US" sz="2400" b="1" dirty="0">
              <a:solidFill>
                <a:prstClr val="black"/>
              </a:solidFill>
              <a:latin typeface="Sakkal Majalla" panose="02000000000000000000" pitchFamily="2" charset="-78"/>
              <a:cs typeface="Sakkal Majalla" panose="02000000000000000000" pitchFamily="2" charset="-78"/>
            </a:endParaRPr>
          </a:p>
        </p:txBody>
      </p:sp>
      <p:sp>
        <p:nvSpPr>
          <p:cNvPr id="12" name="Oval 11"/>
          <p:cNvSpPr/>
          <p:nvPr/>
        </p:nvSpPr>
        <p:spPr>
          <a:xfrm>
            <a:off x="6989000" y="3690466"/>
            <a:ext cx="2720966" cy="2527419"/>
          </a:xfrm>
          <a:prstGeom prst="ellipse">
            <a:avLst/>
          </a:prstGeo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2400" b="1" dirty="0">
                <a:solidFill>
                  <a:prstClr val="black"/>
                </a:solidFill>
                <a:latin typeface="Sakkal Majalla" panose="02000000000000000000" pitchFamily="2" charset="-78"/>
                <a:cs typeface="Sakkal Majalla" panose="02000000000000000000" pitchFamily="2" charset="-78"/>
              </a:rPr>
              <a:t>3. ستر العورة.</a:t>
            </a:r>
            <a:endParaRPr lang="en-US" sz="2400" b="1" dirty="0">
              <a:solidFill>
                <a:prstClr val="black"/>
              </a:solidFill>
              <a:latin typeface="Sakkal Majalla" panose="02000000000000000000" pitchFamily="2" charset="-78"/>
              <a:cs typeface="Sakkal Majalla" panose="02000000000000000000" pitchFamily="2" charset="-78"/>
            </a:endParaRPr>
          </a:p>
        </p:txBody>
      </p:sp>
      <p:sp>
        <p:nvSpPr>
          <p:cNvPr id="15" name="Oval 14"/>
          <p:cNvSpPr/>
          <p:nvPr/>
        </p:nvSpPr>
        <p:spPr>
          <a:xfrm>
            <a:off x="1930329" y="3809536"/>
            <a:ext cx="2720966" cy="2408349"/>
          </a:xfrm>
          <a:prstGeom prst="ellipse">
            <a:avLst/>
          </a:prstGeom>
          <a:solidFill>
            <a:schemeClr val="accent4">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lnSpc>
                <a:spcPct val="150000"/>
              </a:lnSpc>
            </a:pPr>
            <a:r>
              <a:rPr lang="ar-BH" sz="2400" b="1" dirty="0">
                <a:solidFill>
                  <a:prstClr val="black"/>
                </a:solidFill>
                <a:latin typeface="Sakkal Majalla" panose="02000000000000000000" pitchFamily="2" charset="-78"/>
                <a:cs typeface="Sakkal Majalla" panose="02000000000000000000" pitchFamily="2" charset="-78"/>
              </a:rPr>
              <a:t>4. أن يوالي بين الأشواط إلّا إذا أقيمت الصّلاة أو حضرة جنازة. </a:t>
            </a:r>
            <a:endParaRPr lang="en-US" sz="2400" b="1"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4183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1000" fill="hold"/>
                                        <p:tgtEl>
                                          <p:spTgt spid="11"/>
                                        </p:tgtEl>
                                        <p:attrNameLst>
                                          <p:attrName>ppt_w</p:attrName>
                                        </p:attrNameLst>
                                      </p:cBhvr>
                                      <p:tavLst>
                                        <p:tav tm="0">
                                          <p:val>
                                            <p:fltVal val="0"/>
                                          </p:val>
                                        </p:tav>
                                        <p:tav tm="100000">
                                          <p:val>
                                            <p:strVal val="#ppt_w"/>
                                          </p:val>
                                        </p:tav>
                                      </p:tavLst>
                                    </p:anim>
                                    <p:anim calcmode="lin" valueType="num">
                                      <p:cBhvr>
                                        <p:cTn id="15" dur="1000" fill="hold"/>
                                        <p:tgtEl>
                                          <p:spTgt spid="11"/>
                                        </p:tgtEl>
                                        <p:attrNameLst>
                                          <p:attrName>ppt_h</p:attrName>
                                        </p:attrNameLst>
                                      </p:cBhvr>
                                      <p:tavLst>
                                        <p:tav tm="0">
                                          <p:val>
                                            <p:fltVal val="0"/>
                                          </p:val>
                                        </p:tav>
                                        <p:tav tm="100000">
                                          <p:val>
                                            <p:strVal val="#ppt_h"/>
                                          </p:val>
                                        </p:tav>
                                      </p:tavLst>
                                    </p:anim>
                                    <p:anim calcmode="lin" valueType="num">
                                      <p:cBhvr>
                                        <p:cTn id="16" dur="1000" fill="hold"/>
                                        <p:tgtEl>
                                          <p:spTgt spid="11"/>
                                        </p:tgtEl>
                                        <p:attrNameLst>
                                          <p:attrName>style.rotation</p:attrName>
                                        </p:attrNameLst>
                                      </p:cBhvr>
                                      <p:tavLst>
                                        <p:tav tm="0">
                                          <p:val>
                                            <p:fltVal val="90"/>
                                          </p:val>
                                        </p:tav>
                                        <p:tav tm="100000">
                                          <p:val>
                                            <p:fltVal val="0"/>
                                          </p:val>
                                        </p:tav>
                                      </p:tavLst>
                                    </p:anim>
                                    <p:animEffect transition="in" filter="fade">
                                      <p:cBhvr>
                                        <p:cTn id="17" dur="1000"/>
                                        <p:tgtEl>
                                          <p:spTgt spid="11"/>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1000" fill="hold"/>
                                        <p:tgtEl>
                                          <p:spTgt spid="12"/>
                                        </p:tgtEl>
                                        <p:attrNameLst>
                                          <p:attrName>ppt_w</p:attrName>
                                        </p:attrNameLst>
                                      </p:cBhvr>
                                      <p:tavLst>
                                        <p:tav tm="0">
                                          <p:val>
                                            <p:fltVal val="0"/>
                                          </p:val>
                                        </p:tav>
                                        <p:tav tm="100000">
                                          <p:val>
                                            <p:strVal val="#ppt_w"/>
                                          </p:val>
                                        </p:tav>
                                      </p:tavLst>
                                    </p:anim>
                                    <p:anim calcmode="lin" valueType="num">
                                      <p:cBhvr>
                                        <p:cTn id="22" dur="1000" fill="hold"/>
                                        <p:tgtEl>
                                          <p:spTgt spid="12"/>
                                        </p:tgtEl>
                                        <p:attrNameLst>
                                          <p:attrName>ppt_h</p:attrName>
                                        </p:attrNameLst>
                                      </p:cBhvr>
                                      <p:tavLst>
                                        <p:tav tm="0">
                                          <p:val>
                                            <p:fltVal val="0"/>
                                          </p:val>
                                        </p:tav>
                                        <p:tav tm="100000">
                                          <p:val>
                                            <p:strVal val="#ppt_h"/>
                                          </p:val>
                                        </p:tav>
                                      </p:tavLst>
                                    </p:anim>
                                    <p:anim calcmode="lin" valueType="num">
                                      <p:cBhvr>
                                        <p:cTn id="23" dur="1000" fill="hold"/>
                                        <p:tgtEl>
                                          <p:spTgt spid="12"/>
                                        </p:tgtEl>
                                        <p:attrNameLst>
                                          <p:attrName>style.rotation</p:attrName>
                                        </p:attrNameLst>
                                      </p:cBhvr>
                                      <p:tavLst>
                                        <p:tav tm="0">
                                          <p:val>
                                            <p:fltVal val="90"/>
                                          </p:val>
                                        </p:tav>
                                        <p:tav tm="100000">
                                          <p:val>
                                            <p:fltVal val="0"/>
                                          </p:val>
                                        </p:tav>
                                      </p:tavLst>
                                    </p:anim>
                                    <p:animEffect transition="in" filter="fade">
                                      <p:cBhvr>
                                        <p:cTn id="24" dur="1000"/>
                                        <p:tgtEl>
                                          <p:spTgt spid="12"/>
                                        </p:tgtEl>
                                      </p:cBhvr>
                                    </p:animEffect>
                                  </p:childTnLst>
                                </p:cTn>
                              </p:par>
                            </p:childTnLst>
                          </p:cTn>
                        </p:par>
                        <p:par>
                          <p:cTn id="25" fill="hold">
                            <p:stCondLst>
                              <p:cond delay="3000"/>
                            </p:stCondLst>
                            <p:childTnLst>
                              <p:par>
                                <p:cTn id="26" presetID="31" presetClass="entr" presetSubtype="0" fill="hold" grpId="0" nodeType="afterEffect">
                                  <p:stCondLst>
                                    <p:cond delay="0"/>
                                  </p:stCondLst>
                                  <p:childTnLst>
                                    <p:set>
                                      <p:cBhvr>
                                        <p:cTn id="27" dur="1" fill="hold">
                                          <p:stCondLst>
                                            <p:cond delay="0"/>
                                          </p:stCondLst>
                                        </p:cTn>
                                        <p:tgtEl>
                                          <p:spTgt spid="15"/>
                                        </p:tgtEl>
                                        <p:attrNameLst>
                                          <p:attrName>style.visibility</p:attrName>
                                        </p:attrNameLst>
                                      </p:cBhvr>
                                      <p:to>
                                        <p:strVal val="visible"/>
                                      </p:to>
                                    </p:set>
                                    <p:anim calcmode="lin" valueType="num">
                                      <p:cBhvr>
                                        <p:cTn id="28" dur="1000" fill="hold"/>
                                        <p:tgtEl>
                                          <p:spTgt spid="15"/>
                                        </p:tgtEl>
                                        <p:attrNameLst>
                                          <p:attrName>ppt_w</p:attrName>
                                        </p:attrNameLst>
                                      </p:cBhvr>
                                      <p:tavLst>
                                        <p:tav tm="0">
                                          <p:val>
                                            <p:fltVal val="0"/>
                                          </p:val>
                                        </p:tav>
                                        <p:tav tm="100000">
                                          <p:val>
                                            <p:strVal val="#ppt_w"/>
                                          </p:val>
                                        </p:tav>
                                      </p:tavLst>
                                    </p:anim>
                                    <p:anim calcmode="lin" valueType="num">
                                      <p:cBhvr>
                                        <p:cTn id="29" dur="1000" fill="hold"/>
                                        <p:tgtEl>
                                          <p:spTgt spid="15"/>
                                        </p:tgtEl>
                                        <p:attrNameLst>
                                          <p:attrName>ppt_h</p:attrName>
                                        </p:attrNameLst>
                                      </p:cBhvr>
                                      <p:tavLst>
                                        <p:tav tm="0">
                                          <p:val>
                                            <p:fltVal val="0"/>
                                          </p:val>
                                        </p:tav>
                                        <p:tav tm="100000">
                                          <p:val>
                                            <p:strVal val="#ppt_h"/>
                                          </p:val>
                                        </p:tav>
                                      </p:tavLst>
                                    </p:anim>
                                    <p:anim calcmode="lin" valueType="num">
                                      <p:cBhvr>
                                        <p:cTn id="30" dur="1000" fill="hold"/>
                                        <p:tgtEl>
                                          <p:spTgt spid="15"/>
                                        </p:tgtEl>
                                        <p:attrNameLst>
                                          <p:attrName>style.rotation</p:attrName>
                                        </p:attrNameLst>
                                      </p:cBhvr>
                                      <p:tavLst>
                                        <p:tav tm="0">
                                          <p:val>
                                            <p:fltVal val="90"/>
                                          </p:val>
                                        </p:tav>
                                        <p:tav tm="100000">
                                          <p:val>
                                            <p:fltVal val="0"/>
                                          </p:val>
                                        </p:tav>
                                      </p:tavLst>
                                    </p:anim>
                                    <p:animEffect transition="in" filter="fade">
                                      <p:cBhvr>
                                        <p:cTn id="31" dur="1000"/>
                                        <p:tgtEl>
                                          <p:spTgt spid="15"/>
                                        </p:tgtEl>
                                      </p:cBhvr>
                                    </p:animEffect>
                                  </p:childTnLst>
                                </p:cTn>
                              </p:par>
                            </p:childTnLst>
                          </p:cTn>
                        </p:par>
                        <p:par>
                          <p:cTn id="32" fill="hold">
                            <p:stCondLst>
                              <p:cond delay="4000"/>
                            </p:stCondLst>
                            <p:childTnLst>
                              <p:par>
                                <p:cTn id="33" presetID="31" presetClass="entr" presetSubtype="0"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p:cTn id="35" dur="1000" fill="hold"/>
                                        <p:tgtEl>
                                          <p:spTgt spid="4"/>
                                        </p:tgtEl>
                                        <p:attrNameLst>
                                          <p:attrName>ppt_w</p:attrName>
                                        </p:attrNameLst>
                                      </p:cBhvr>
                                      <p:tavLst>
                                        <p:tav tm="0">
                                          <p:val>
                                            <p:fltVal val="0"/>
                                          </p:val>
                                        </p:tav>
                                        <p:tav tm="100000">
                                          <p:val>
                                            <p:strVal val="#ppt_w"/>
                                          </p:val>
                                        </p:tav>
                                      </p:tavLst>
                                    </p:anim>
                                    <p:anim calcmode="lin" valueType="num">
                                      <p:cBhvr>
                                        <p:cTn id="36" dur="1000" fill="hold"/>
                                        <p:tgtEl>
                                          <p:spTgt spid="4"/>
                                        </p:tgtEl>
                                        <p:attrNameLst>
                                          <p:attrName>ppt_h</p:attrName>
                                        </p:attrNameLst>
                                      </p:cBhvr>
                                      <p:tavLst>
                                        <p:tav tm="0">
                                          <p:val>
                                            <p:fltVal val="0"/>
                                          </p:val>
                                        </p:tav>
                                        <p:tav tm="100000">
                                          <p:val>
                                            <p:strVal val="#ppt_h"/>
                                          </p:val>
                                        </p:tav>
                                      </p:tavLst>
                                    </p:anim>
                                    <p:anim calcmode="lin" valueType="num">
                                      <p:cBhvr>
                                        <p:cTn id="37" dur="1000" fill="hold"/>
                                        <p:tgtEl>
                                          <p:spTgt spid="4"/>
                                        </p:tgtEl>
                                        <p:attrNameLst>
                                          <p:attrName>style.rotation</p:attrName>
                                        </p:attrNameLst>
                                      </p:cBhvr>
                                      <p:tavLst>
                                        <p:tav tm="0">
                                          <p:val>
                                            <p:fltVal val="90"/>
                                          </p:val>
                                        </p:tav>
                                        <p:tav tm="100000">
                                          <p:val>
                                            <p:fltVal val="0"/>
                                          </p:val>
                                        </p:tav>
                                      </p:tavLst>
                                    </p:anim>
                                    <p:animEffect transition="in" filter="fade">
                                      <p:cBhvr>
                                        <p:cTn id="3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animBg="1"/>
      <p:bldP spid="11" grpId="0" animBg="1"/>
      <p:bldP spid="12"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 الفصل الدراسي الثاني 2020-2021م</a:t>
            </a:r>
            <a:endParaRPr lang="en-US" sz="1100" dirty="0">
              <a:solidFill>
                <a:prstClr val="black"/>
              </a:solidFill>
              <a:ea typeface="Calibri" panose="020F050202020403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C064FB2D-F327-4087-A7C5-709451517C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2275" y="43462"/>
            <a:ext cx="1646183" cy="1268068"/>
          </a:xfrm>
          <a:prstGeom prst="rect">
            <a:avLst/>
          </a:prstGeom>
        </p:spPr>
      </p:pic>
      <p:sp>
        <p:nvSpPr>
          <p:cNvPr id="9" name="Title 1">
            <a:extLst>
              <a:ext uri="{FF2B5EF4-FFF2-40B4-BE49-F238E27FC236}">
                <a16:creationId xmlns:a16="http://schemas.microsoft.com/office/drawing/2014/main" id="{80C5CDB9-3807-4C17-9627-B636BC8DE68A}"/>
              </a:ext>
            </a:extLst>
          </p:cNvPr>
          <p:cNvSpPr txBox="1">
            <a:spLocks/>
          </p:cNvSpPr>
          <p:nvPr/>
        </p:nvSpPr>
        <p:spPr>
          <a:xfrm>
            <a:off x="103467" y="56528"/>
            <a:ext cx="3028333" cy="491277"/>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BH" sz="2000" b="1" dirty="0">
                <a:solidFill>
                  <a:prstClr val="black"/>
                </a:solidFill>
                <a:latin typeface="Sakkal Majalla" panose="02000000000000000000" pitchFamily="2" charset="-78"/>
                <a:cs typeface="Sakkal Majalla" panose="02000000000000000000" pitchFamily="2" charset="-78"/>
              </a:rPr>
              <a:t>الحج (1) / الثالث الإعدادي</a:t>
            </a:r>
            <a:endParaRPr lang="en-US" sz="2000" dirty="0">
              <a:solidFill>
                <a:prstClr val="black"/>
              </a:solidFill>
              <a:latin typeface="Sakkal Majalla" panose="02000000000000000000" pitchFamily="2" charset="-78"/>
              <a:cs typeface="Sakkal Majalla" panose="02000000000000000000" pitchFamily="2" charset="-78"/>
            </a:endParaRPr>
          </a:p>
        </p:txBody>
      </p:sp>
      <p:sp>
        <p:nvSpPr>
          <p:cNvPr id="4" name="Oval 3"/>
          <p:cNvSpPr/>
          <p:nvPr/>
        </p:nvSpPr>
        <p:spPr>
          <a:xfrm>
            <a:off x="1681005" y="904601"/>
            <a:ext cx="8716435" cy="712943"/>
          </a:xfrm>
          <a:prstGeom prst="ellipse">
            <a:avLst/>
          </a:prstGeom>
          <a:solidFill>
            <a:schemeClr val="accent1">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rtl="1"/>
            <a:r>
              <a:rPr lang="ar-BH" sz="2800" b="1" dirty="0">
                <a:solidFill>
                  <a:srgbClr val="C00000"/>
                </a:solidFill>
                <a:latin typeface="Sakkal Majalla" panose="02000000000000000000" pitchFamily="2" charset="-78"/>
                <a:cs typeface="Sakkal Majalla" panose="02000000000000000000" pitchFamily="2" charset="-78"/>
              </a:rPr>
              <a:t>يسعى الحاجّ أو المعتمر بين الصّفا والمروة على النحو الآتي:</a:t>
            </a:r>
            <a:endParaRPr lang="en-US" sz="2800" dirty="0">
              <a:solidFill>
                <a:srgbClr val="C00000"/>
              </a:solidFill>
            </a:endParaRPr>
          </a:p>
        </p:txBody>
      </p:sp>
      <p:sp>
        <p:nvSpPr>
          <p:cNvPr id="6" name="Rounded Rectangle 5"/>
          <p:cNvSpPr/>
          <p:nvPr/>
        </p:nvSpPr>
        <p:spPr>
          <a:xfrm>
            <a:off x="4365938" y="171789"/>
            <a:ext cx="3998666" cy="626195"/>
          </a:xfrm>
          <a:prstGeom prst="round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3200" b="1" dirty="0">
                <a:solidFill>
                  <a:prstClr val="black"/>
                </a:solidFill>
                <a:latin typeface="Sakkal Majalla" panose="02000000000000000000" pitchFamily="2" charset="-78"/>
                <a:cs typeface="Sakkal Majalla" panose="02000000000000000000" pitchFamily="2" charset="-78"/>
              </a:rPr>
              <a:t>ثالثًا: السّعي بين الصفا والمروة</a:t>
            </a:r>
            <a:endParaRPr lang="en-US" sz="2400" dirty="0">
              <a:solidFill>
                <a:prstClr val="black"/>
              </a:solidFill>
            </a:endParaRPr>
          </a:p>
        </p:txBody>
      </p:sp>
      <p:sp>
        <p:nvSpPr>
          <p:cNvPr id="12" name="Title 1">
            <a:extLst>
              <a:ext uri="{FF2B5EF4-FFF2-40B4-BE49-F238E27FC236}">
                <a16:creationId xmlns:a16="http://schemas.microsoft.com/office/drawing/2014/main" id="{B494B6D3-49BE-45C9-986C-F6E4F574B381}"/>
              </a:ext>
            </a:extLst>
          </p:cNvPr>
          <p:cNvSpPr txBox="1">
            <a:spLocks/>
          </p:cNvSpPr>
          <p:nvPr/>
        </p:nvSpPr>
        <p:spPr>
          <a:xfrm>
            <a:off x="575584" y="3462923"/>
            <a:ext cx="10126432" cy="912818"/>
          </a:xfrm>
          <a:prstGeom prst="rect">
            <a:avLst/>
          </a:prstGeom>
          <a:solidFill>
            <a:schemeClr val="accent5">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rtl="1">
              <a:lnSpc>
                <a:spcPct val="100000"/>
              </a:lnSpc>
              <a:defRPr/>
            </a:pPr>
            <a:r>
              <a:rPr lang="ar-BH" sz="2400" b="1" dirty="0">
                <a:solidFill>
                  <a:prstClr val="black"/>
                </a:solidFill>
                <a:latin typeface="Sakkal Majalla" panose="02000000000000000000" pitchFamily="2" charset="-78"/>
                <a:cs typeface="Sakkal Majalla" panose="02000000000000000000" pitchFamily="2" charset="-78"/>
              </a:rPr>
              <a:t> ينزل الحاجّ من الصّفا حتّى يحاذي العمود المعلَّم بالأخضر، فإذا حاذاه ستُحبّ له -للرجل دون المرأة- أن يسعى سعيًا سريعًا حتى يصل إلى العمود الأخضر الثّاني، ثمّ يكمل إلى المروة ماشيًا.</a:t>
            </a:r>
            <a:endParaRPr lang="en-US" sz="2400" b="1" dirty="0">
              <a:solidFill>
                <a:prstClr val="black"/>
              </a:solidFill>
              <a:latin typeface="Sakkal Majalla" panose="02000000000000000000" pitchFamily="2" charset="-78"/>
              <a:cs typeface="Sakkal Majalla" panose="02000000000000000000" pitchFamily="2" charset="-78"/>
            </a:endParaRPr>
          </a:p>
        </p:txBody>
      </p:sp>
      <p:sp>
        <p:nvSpPr>
          <p:cNvPr id="15" name="Title 1">
            <a:extLst>
              <a:ext uri="{FF2B5EF4-FFF2-40B4-BE49-F238E27FC236}">
                <a16:creationId xmlns:a16="http://schemas.microsoft.com/office/drawing/2014/main" id="{B494B6D3-49BE-45C9-986C-F6E4F574B381}"/>
              </a:ext>
            </a:extLst>
          </p:cNvPr>
          <p:cNvSpPr txBox="1">
            <a:spLocks/>
          </p:cNvSpPr>
          <p:nvPr/>
        </p:nvSpPr>
        <p:spPr>
          <a:xfrm>
            <a:off x="575584" y="2466852"/>
            <a:ext cx="10126432" cy="916359"/>
          </a:xfrm>
          <a:prstGeom prst="rect">
            <a:avLst/>
          </a:prstGeom>
          <a:solidFill>
            <a:schemeClr val="accent2">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rtl="1">
              <a:lnSpc>
                <a:spcPct val="100000"/>
              </a:lnSpc>
              <a:defRPr/>
            </a:pPr>
            <a:r>
              <a:rPr lang="ar-BH" sz="2400" b="1" dirty="0">
                <a:solidFill>
                  <a:prstClr val="black"/>
                </a:solidFill>
                <a:latin typeface="Sakkal Majalla" panose="02000000000000000000" pitchFamily="2" charset="-78"/>
                <a:cs typeface="Sakkal Majalla" panose="02000000000000000000" pitchFamily="2" charset="-78"/>
              </a:rPr>
              <a:t> يُستحبّ للحاجّ أن يرقى جبل الصّفا -إن تيسّر- ويستقبل الكعبة ويرفع يديه ويكبّر  الله ثلاثًا، ويحمده، ويقول: "لا إله إلا الله وَحْدَهُ، صَدَقَ وَعْدَهُ، وَنَصَرَ جُنْدَهُ، وَهَزَمَ الأَحْزَابَ وَحْدَهُ"»، ويدعو بما أحبّ.</a:t>
            </a:r>
            <a:endParaRPr lang="en-US" sz="2400" b="1" dirty="0">
              <a:solidFill>
                <a:prstClr val="black"/>
              </a:solidFill>
              <a:latin typeface="Sakkal Majalla" panose="02000000000000000000" pitchFamily="2" charset="-78"/>
              <a:cs typeface="Sakkal Majalla" panose="02000000000000000000" pitchFamily="2" charset="-78"/>
            </a:endParaRPr>
          </a:p>
        </p:txBody>
      </p:sp>
      <p:sp>
        <p:nvSpPr>
          <p:cNvPr id="16" name="Title 1">
            <a:extLst>
              <a:ext uri="{FF2B5EF4-FFF2-40B4-BE49-F238E27FC236}">
                <a16:creationId xmlns:a16="http://schemas.microsoft.com/office/drawing/2014/main" id="{B494B6D3-49BE-45C9-986C-F6E4F574B381}"/>
              </a:ext>
            </a:extLst>
          </p:cNvPr>
          <p:cNvSpPr txBox="1">
            <a:spLocks/>
          </p:cNvSpPr>
          <p:nvPr/>
        </p:nvSpPr>
        <p:spPr>
          <a:xfrm>
            <a:off x="575584" y="1718887"/>
            <a:ext cx="10126429" cy="663814"/>
          </a:xfrm>
          <a:prstGeom prst="rect">
            <a:avLst/>
          </a:prstGeom>
          <a:solidFill>
            <a:schemeClr val="accent4">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rtl="1">
              <a:lnSpc>
                <a:spcPct val="100000"/>
              </a:lnSpc>
              <a:defRPr/>
            </a:pPr>
            <a:r>
              <a:rPr lang="ar-BH" sz="2400" b="1" dirty="0">
                <a:solidFill>
                  <a:prstClr val="black"/>
                </a:solidFill>
                <a:latin typeface="Sakkal Majalla" panose="02000000000000000000" pitchFamily="2" charset="-78"/>
                <a:cs typeface="Sakkal Majalla" panose="02000000000000000000" pitchFamily="2" charset="-78"/>
              </a:rPr>
              <a:t> السّعي سبعة أشواط، يبدأُ من جبل الصّفا، وينتهي بجبل المروة.</a:t>
            </a:r>
            <a:endParaRPr lang="en-US" sz="2400" b="1" dirty="0">
              <a:solidFill>
                <a:prstClr val="black"/>
              </a:solidFill>
              <a:latin typeface="Sakkal Majalla" panose="02000000000000000000" pitchFamily="2" charset="-78"/>
              <a:cs typeface="Sakkal Majalla" panose="02000000000000000000" pitchFamily="2" charset="-78"/>
            </a:endParaRPr>
          </a:p>
        </p:txBody>
      </p:sp>
      <p:sp>
        <p:nvSpPr>
          <p:cNvPr id="19" name="Title 1">
            <a:extLst>
              <a:ext uri="{FF2B5EF4-FFF2-40B4-BE49-F238E27FC236}">
                <a16:creationId xmlns:a16="http://schemas.microsoft.com/office/drawing/2014/main" id="{B494B6D3-49BE-45C9-986C-F6E4F574B381}"/>
              </a:ext>
            </a:extLst>
          </p:cNvPr>
          <p:cNvSpPr txBox="1">
            <a:spLocks/>
          </p:cNvSpPr>
          <p:nvPr/>
        </p:nvSpPr>
        <p:spPr>
          <a:xfrm>
            <a:off x="575584" y="4461937"/>
            <a:ext cx="10126432" cy="912818"/>
          </a:xfrm>
          <a:prstGeom prst="rect">
            <a:avLst/>
          </a:prstGeom>
          <a:solidFill>
            <a:schemeClr val="accent6">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rtl="1">
              <a:lnSpc>
                <a:spcPct val="100000"/>
              </a:lnSpc>
              <a:defRPr/>
            </a:pPr>
            <a:r>
              <a:rPr lang="ar-BH" sz="2400" b="1" dirty="0">
                <a:solidFill>
                  <a:prstClr val="black"/>
                </a:solidFill>
                <a:latin typeface="Sakkal Majalla" panose="02000000000000000000" pitchFamily="2" charset="-78"/>
                <a:cs typeface="Sakkal Majalla" panose="02000000000000000000" pitchFamily="2" charset="-78"/>
              </a:rPr>
              <a:t> إذا وصل إلى جبل المروة يكون قد أكمل الشّوط الأوّل، ويستحبّ له أن </a:t>
            </a:r>
            <a:r>
              <a:rPr lang="ar-BH" sz="2400" b="1" dirty="0" err="1">
                <a:solidFill>
                  <a:prstClr val="black"/>
                </a:solidFill>
                <a:latin typeface="Sakkal Majalla" panose="02000000000000000000" pitchFamily="2" charset="-78"/>
                <a:cs typeface="Sakkal Majalla" panose="02000000000000000000" pitchFamily="2" charset="-78"/>
              </a:rPr>
              <a:t>يرقاه</a:t>
            </a:r>
            <a:r>
              <a:rPr lang="ar-BH" sz="2400" b="1" dirty="0">
                <a:solidFill>
                  <a:prstClr val="black"/>
                </a:solidFill>
                <a:latin typeface="Sakkal Majalla" panose="02000000000000000000" pitchFamily="2" charset="-78"/>
                <a:cs typeface="Sakkal Majalla" panose="02000000000000000000" pitchFamily="2" charset="-78"/>
              </a:rPr>
              <a:t> ويستقبل البيت ويقول ما قاله على الصّفا.</a:t>
            </a:r>
            <a:endParaRPr lang="en-US" sz="2400" b="1" dirty="0">
              <a:solidFill>
                <a:prstClr val="black"/>
              </a:solidFill>
              <a:latin typeface="Sakkal Majalla" panose="02000000000000000000" pitchFamily="2" charset="-78"/>
              <a:cs typeface="Sakkal Majalla" panose="02000000000000000000" pitchFamily="2" charset="-78"/>
            </a:endParaRPr>
          </a:p>
        </p:txBody>
      </p:sp>
      <p:sp>
        <p:nvSpPr>
          <p:cNvPr id="20" name="Star: 24 Points 17">
            <a:extLst>
              <a:ext uri="{FF2B5EF4-FFF2-40B4-BE49-F238E27FC236}">
                <a16:creationId xmlns:a16="http://schemas.microsoft.com/office/drawing/2014/main" id="{01266395-6A7F-49AB-8673-90AF77605929}"/>
              </a:ext>
            </a:extLst>
          </p:cNvPr>
          <p:cNvSpPr/>
          <p:nvPr/>
        </p:nvSpPr>
        <p:spPr>
          <a:xfrm>
            <a:off x="10702015" y="1797776"/>
            <a:ext cx="914401" cy="634548"/>
          </a:xfrm>
          <a:prstGeom prst="star24">
            <a:avLst/>
          </a:prstGeom>
          <a:solidFill>
            <a:schemeClr val="accent4">
              <a:lumMod val="60000"/>
              <a:lumOff val="40000"/>
            </a:schemeClr>
          </a:solidFill>
          <a:ln w="19050" cap="flat" cmpd="sng" algn="ctr">
            <a:solidFill>
              <a:sysClr val="window" lastClr="FFFFFF"/>
            </a:solidFill>
            <a:prstDash val="solid"/>
            <a:miter lim="800000"/>
          </a:ln>
          <a:effectLst>
            <a:outerShdw blurRad="50800" dist="38100" dir="13500000" algn="br" rotWithShape="0">
              <a:prstClr val="black">
                <a:alpha val="40000"/>
              </a:prstClr>
            </a:outerShdw>
          </a:effectLst>
        </p:spPr>
        <p:txBody>
          <a:bodyPr rtlCol="0" anchor="ctr"/>
          <a:lstStyle/>
          <a:p>
            <a:pPr algn="ctr">
              <a:defRPr/>
            </a:pPr>
            <a:r>
              <a:rPr lang="ar-BH" sz="2800" b="1" kern="0" dirty="0">
                <a:solidFill>
                  <a:prstClr val="black"/>
                </a:solidFill>
                <a:latin typeface="Sakkal Majalla" panose="02000000000000000000" pitchFamily="2" charset="-78"/>
                <a:cs typeface="Sakkal Majalla" panose="02000000000000000000" pitchFamily="2" charset="-78"/>
              </a:rPr>
              <a:t>1</a:t>
            </a:r>
            <a:endParaRPr lang="en-US" sz="2800" b="1" kern="0" dirty="0">
              <a:solidFill>
                <a:prstClr val="black"/>
              </a:solidFill>
              <a:latin typeface="Sakkal Majalla" panose="02000000000000000000" pitchFamily="2" charset="-78"/>
              <a:cs typeface="Sakkal Majalla" panose="02000000000000000000" pitchFamily="2" charset="-78"/>
            </a:endParaRPr>
          </a:p>
        </p:txBody>
      </p:sp>
      <p:sp>
        <p:nvSpPr>
          <p:cNvPr id="21" name="Star: 24 Points 17">
            <a:extLst>
              <a:ext uri="{FF2B5EF4-FFF2-40B4-BE49-F238E27FC236}">
                <a16:creationId xmlns:a16="http://schemas.microsoft.com/office/drawing/2014/main" id="{01266395-6A7F-49AB-8673-90AF77605929}"/>
              </a:ext>
            </a:extLst>
          </p:cNvPr>
          <p:cNvSpPr/>
          <p:nvPr/>
        </p:nvSpPr>
        <p:spPr>
          <a:xfrm>
            <a:off x="10702015" y="3601546"/>
            <a:ext cx="914401" cy="634548"/>
          </a:xfrm>
          <a:prstGeom prst="star24">
            <a:avLst/>
          </a:prstGeom>
          <a:solidFill>
            <a:schemeClr val="accent5">
              <a:lumMod val="60000"/>
              <a:lumOff val="40000"/>
            </a:schemeClr>
          </a:solidFill>
          <a:ln w="19050" cap="flat" cmpd="sng" algn="ctr">
            <a:solidFill>
              <a:sysClr val="window" lastClr="FFFFFF"/>
            </a:solidFill>
            <a:prstDash val="solid"/>
            <a:miter lim="800000"/>
          </a:ln>
          <a:effectLst>
            <a:outerShdw blurRad="50800" dist="38100" dir="13500000" algn="br" rotWithShape="0">
              <a:prstClr val="black">
                <a:alpha val="40000"/>
              </a:prstClr>
            </a:outerShdw>
          </a:effectLst>
        </p:spPr>
        <p:txBody>
          <a:bodyPr rtlCol="0" anchor="ctr"/>
          <a:lstStyle/>
          <a:p>
            <a:pPr algn="ctr">
              <a:defRPr/>
            </a:pPr>
            <a:r>
              <a:rPr lang="ar-BH" sz="2800" b="1" kern="0" dirty="0">
                <a:solidFill>
                  <a:prstClr val="black"/>
                </a:solidFill>
                <a:latin typeface="Sakkal Majalla" panose="02000000000000000000" pitchFamily="2" charset="-78"/>
                <a:cs typeface="Sakkal Majalla" panose="02000000000000000000" pitchFamily="2" charset="-78"/>
              </a:rPr>
              <a:t>3</a:t>
            </a:r>
            <a:endParaRPr lang="en-US" sz="2800" b="1" kern="0" dirty="0">
              <a:solidFill>
                <a:prstClr val="black"/>
              </a:solidFill>
              <a:latin typeface="Sakkal Majalla" panose="02000000000000000000" pitchFamily="2" charset="-78"/>
              <a:cs typeface="Sakkal Majalla" panose="02000000000000000000" pitchFamily="2" charset="-78"/>
            </a:endParaRPr>
          </a:p>
        </p:txBody>
      </p:sp>
      <p:sp>
        <p:nvSpPr>
          <p:cNvPr id="22" name="Star: 24 Points 17">
            <a:extLst>
              <a:ext uri="{FF2B5EF4-FFF2-40B4-BE49-F238E27FC236}">
                <a16:creationId xmlns:a16="http://schemas.microsoft.com/office/drawing/2014/main" id="{01266395-6A7F-49AB-8673-90AF77605929}"/>
              </a:ext>
            </a:extLst>
          </p:cNvPr>
          <p:cNvSpPr/>
          <p:nvPr/>
        </p:nvSpPr>
        <p:spPr>
          <a:xfrm>
            <a:off x="10702015" y="2649417"/>
            <a:ext cx="914401" cy="634548"/>
          </a:xfrm>
          <a:prstGeom prst="star24">
            <a:avLst/>
          </a:prstGeom>
          <a:solidFill>
            <a:schemeClr val="accent2">
              <a:lumMod val="60000"/>
              <a:lumOff val="40000"/>
            </a:schemeClr>
          </a:solidFill>
          <a:ln w="19050" cap="flat" cmpd="sng" algn="ctr">
            <a:solidFill>
              <a:sysClr val="window" lastClr="FFFFFF"/>
            </a:solidFill>
            <a:prstDash val="solid"/>
            <a:miter lim="800000"/>
          </a:ln>
          <a:effectLst>
            <a:outerShdw blurRad="50800" dist="38100" dir="13500000" algn="br" rotWithShape="0">
              <a:prstClr val="black">
                <a:alpha val="40000"/>
              </a:prstClr>
            </a:outerShdw>
          </a:effectLst>
        </p:spPr>
        <p:txBody>
          <a:bodyPr rtlCol="0" anchor="ctr"/>
          <a:lstStyle/>
          <a:p>
            <a:pPr algn="ctr">
              <a:defRPr/>
            </a:pPr>
            <a:r>
              <a:rPr lang="ar-BH" sz="2800" b="1" kern="0" dirty="0">
                <a:solidFill>
                  <a:prstClr val="black"/>
                </a:solidFill>
                <a:latin typeface="Sakkal Majalla" panose="02000000000000000000" pitchFamily="2" charset="-78"/>
                <a:cs typeface="Sakkal Majalla" panose="02000000000000000000" pitchFamily="2" charset="-78"/>
              </a:rPr>
              <a:t>2</a:t>
            </a:r>
            <a:endParaRPr lang="en-US" sz="2800" b="1" kern="0" dirty="0">
              <a:solidFill>
                <a:prstClr val="black"/>
              </a:solidFill>
              <a:latin typeface="Sakkal Majalla" panose="02000000000000000000" pitchFamily="2" charset="-78"/>
              <a:cs typeface="Sakkal Majalla" panose="02000000000000000000" pitchFamily="2" charset="-78"/>
            </a:endParaRPr>
          </a:p>
        </p:txBody>
      </p:sp>
      <p:sp>
        <p:nvSpPr>
          <p:cNvPr id="23" name="Star: 24 Points 17">
            <a:extLst>
              <a:ext uri="{FF2B5EF4-FFF2-40B4-BE49-F238E27FC236}">
                <a16:creationId xmlns:a16="http://schemas.microsoft.com/office/drawing/2014/main" id="{01266395-6A7F-49AB-8673-90AF77605929}"/>
              </a:ext>
            </a:extLst>
          </p:cNvPr>
          <p:cNvSpPr/>
          <p:nvPr/>
        </p:nvSpPr>
        <p:spPr>
          <a:xfrm>
            <a:off x="10702015" y="4604150"/>
            <a:ext cx="914401" cy="634548"/>
          </a:xfrm>
          <a:prstGeom prst="star24">
            <a:avLst/>
          </a:prstGeom>
          <a:solidFill>
            <a:schemeClr val="accent6">
              <a:lumMod val="60000"/>
              <a:lumOff val="40000"/>
            </a:schemeClr>
          </a:solidFill>
          <a:ln w="19050" cap="flat" cmpd="sng" algn="ctr">
            <a:solidFill>
              <a:sysClr val="window" lastClr="FFFFFF"/>
            </a:solidFill>
            <a:prstDash val="solid"/>
            <a:miter lim="800000"/>
          </a:ln>
          <a:effectLst>
            <a:outerShdw blurRad="50800" dist="38100" dir="13500000" algn="br" rotWithShape="0">
              <a:prstClr val="black">
                <a:alpha val="40000"/>
              </a:prstClr>
            </a:outerShdw>
          </a:effectLst>
        </p:spPr>
        <p:txBody>
          <a:bodyPr rtlCol="0" anchor="ctr"/>
          <a:lstStyle/>
          <a:p>
            <a:pPr algn="ctr">
              <a:defRPr/>
            </a:pPr>
            <a:r>
              <a:rPr lang="ar-BH" sz="2800" b="1" kern="0" dirty="0">
                <a:solidFill>
                  <a:prstClr val="black"/>
                </a:solidFill>
                <a:latin typeface="Sakkal Majalla" panose="02000000000000000000" pitchFamily="2" charset="-78"/>
                <a:cs typeface="Sakkal Majalla" panose="02000000000000000000" pitchFamily="2" charset="-78"/>
              </a:rPr>
              <a:t>4</a:t>
            </a:r>
            <a:endParaRPr lang="en-US" sz="2800" b="1" kern="0" dirty="0">
              <a:solidFill>
                <a:prstClr val="black"/>
              </a:solidFill>
              <a:latin typeface="Sakkal Majalla" panose="02000000000000000000" pitchFamily="2" charset="-78"/>
              <a:cs typeface="Sakkal Majalla" panose="02000000000000000000" pitchFamily="2" charset="-78"/>
            </a:endParaRPr>
          </a:p>
        </p:txBody>
      </p:sp>
      <p:sp>
        <p:nvSpPr>
          <p:cNvPr id="18" name="Title 1">
            <a:extLst>
              <a:ext uri="{FF2B5EF4-FFF2-40B4-BE49-F238E27FC236}">
                <a16:creationId xmlns:a16="http://schemas.microsoft.com/office/drawing/2014/main" id="{B494B6D3-49BE-45C9-986C-F6E4F574B381}"/>
              </a:ext>
            </a:extLst>
          </p:cNvPr>
          <p:cNvSpPr txBox="1">
            <a:spLocks/>
          </p:cNvSpPr>
          <p:nvPr/>
        </p:nvSpPr>
        <p:spPr>
          <a:xfrm>
            <a:off x="575584" y="5464053"/>
            <a:ext cx="10106950" cy="912818"/>
          </a:xfrm>
          <a:prstGeom prst="rect">
            <a:avLst/>
          </a:prstGeom>
          <a:solidFill>
            <a:schemeClr val="accent3">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defTabSz="457200" rtl="1">
              <a:lnSpc>
                <a:spcPct val="100000"/>
              </a:lnSpc>
              <a:defRPr/>
            </a:pPr>
            <a:r>
              <a:rPr lang="ar-BH" sz="2400" b="1" dirty="0">
                <a:solidFill>
                  <a:prstClr val="black"/>
                </a:solidFill>
                <a:latin typeface="Sakkal Majalla" panose="02000000000000000000" pitchFamily="2" charset="-78"/>
                <a:cs typeface="Sakkal Majalla" panose="02000000000000000000" pitchFamily="2" charset="-78"/>
              </a:rPr>
              <a:t> ينزل الحاجّ من المروة متجهًا نحو الصّفا ماشيًا، ويُسرع موضع الإسراع، فإذا وصل الصّفا راجعًا يكون قد أكمل الشّوط الثاني، وهكذا إلى أن يكمل الأشواط السّبعة (الذهاب شوط والرجوع شوط) وينتهي السعي بالمروة.</a:t>
            </a:r>
            <a:endParaRPr lang="en-US" sz="2400" b="1" dirty="0">
              <a:solidFill>
                <a:prstClr val="black"/>
              </a:solidFill>
              <a:latin typeface="Sakkal Majalla" panose="02000000000000000000" pitchFamily="2" charset="-78"/>
              <a:cs typeface="Sakkal Majalla" panose="02000000000000000000" pitchFamily="2" charset="-78"/>
            </a:endParaRPr>
          </a:p>
        </p:txBody>
      </p:sp>
      <p:sp>
        <p:nvSpPr>
          <p:cNvPr id="24" name="Star: 24 Points 17">
            <a:extLst>
              <a:ext uri="{FF2B5EF4-FFF2-40B4-BE49-F238E27FC236}">
                <a16:creationId xmlns:a16="http://schemas.microsoft.com/office/drawing/2014/main" id="{01266395-6A7F-49AB-8673-90AF77605929}"/>
              </a:ext>
            </a:extLst>
          </p:cNvPr>
          <p:cNvSpPr/>
          <p:nvPr/>
        </p:nvSpPr>
        <p:spPr>
          <a:xfrm>
            <a:off x="10702015" y="5620659"/>
            <a:ext cx="914401" cy="591718"/>
          </a:xfrm>
          <a:prstGeom prst="star24">
            <a:avLst/>
          </a:prstGeom>
          <a:solidFill>
            <a:schemeClr val="accent3">
              <a:lumMod val="60000"/>
              <a:lumOff val="40000"/>
            </a:schemeClr>
          </a:solidFill>
          <a:ln w="19050" cap="flat" cmpd="sng" algn="ctr">
            <a:solidFill>
              <a:sysClr val="window" lastClr="FFFFFF"/>
            </a:solidFill>
            <a:prstDash val="solid"/>
            <a:miter lim="800000"/>
          </a:ln>
          <a:effectLst>
            <a:outerShdw blurRad="50800" dist="38100" dir="13500000" algn="br" rotWithShape="0">
              <a:prstClr val="black">
                <a:alpha val="40000"/>
              </a:prstClr>
            </a:outerShdw>
          </a:effectLst>
        </p:spPr>
        <p:txBody>
          <a:bodyPr rtlCol="0" anchor="ctr"/>
          <a:lstStyle/>
          <a:p>
            <a:pPr algn="ctr">
              <a:defRPr/>
            </a:pPr>
            <a:r>
              <a:rPr lang="ar-BH" sz="2800" b="1" kern="0" dirty="0">
                <a:solidFill>
                  <a:prstClr val="black"/>
                </a:solidFill>
                <a:latin typeface="Sakkal Majalla" panose="02000000000000000000" pitchFamily="2" charset="-78"/>
                <a:cs typeface="Sakkal Majalla" panose="02000000000000000000" pitchFamily="2" charset="-78"/>
              </a:rPr>
              <a:t>5</a:t>
            </a:r>
            <a:endParaRPr lang="en-US" sz="2800" b="1" kern="0"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06968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26"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down)">
                                      <p:cBhvr>
                                        <p:cTn id="11" dur="580">
                                          <p:stCondLst>
                                            <p:cond delay="0"/>
                                          </p:stCondLst>
                                        </p:cTn>
                                        <p:tgtEl>
                                          <p:spTgt spid="20"/>
                                        </p:tgtEl>
                                      </p:cBhvr>
                                    </p:animEffect>
                                    <p:anim calcmode="lin" valueType="num">
                                      <p:cBhvr>
                                        <p:cTn id="12"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7" dur="26">
                                          <p:stCondLst>
                                            <p:cond delay="650"/>
                                          </p:stCondLst>
                                        </p:cTn>
                                        <p:tgtEl>
                                          <p:spTgt spid="20"/>
                                        </p:tgtEl>
                                      </p:cBhvr>
                                      <p:to x="100000" y="60000"/>
                                    </p:animScale>
                                    <p:animScale>
                                      <p:cBhvr>
                                        <p:cTn id="18" dur="166" decel="50000">
                                          <p:stCondLst>
                                            <p:cond delay="676"/>
                                          </p:stCondLst>
                                        </p:cTn>
                                        <p:tgtEl>
                                          <p:spTgt spid="20"/>
                                        </p:tgtEl>
                                      </p:cBhvr>
                                      <p:to x="100000" y="100000"/>
                                    </p:animScale>
                                    <p:animScale>
                                      <p:cBhvr>
                                        <p:cTn id="19" dur="26">
                                          <p:stCondLst>
                                            <p:cond delay="1312"/>
                                          </p:stCondLst>
                                        </p:cTn>
                                        <p:tgtEl>
                                          <p:spTgt spid="20"/>
                                        </p:tgtEl>
                                      </p:cBhvr>
                                      <p:to x="100000" y="80000"/>
                                    </p:animScale>
                                    <p:animScale>
                                      <p:cBhvr>
                                        <p:cTn id="20" dur="166" decel="50000">
                                          <p:stCondLst>
                                            <p:cond delay="1338"/>
                                          </p:stCondLst>
                                        </p:cTn>
                                        <p:tgtEl>
                                          <p:spTgt spid="20"/>
                                        </p:tgtEl>
                                      </p:cBhvr>
                                      <p:to x="100000" y="100000"/>
                                    </p:animScale>
                                    <p:animScale>
                                      <p:cBhvr>
                                        <p:cTn id="21" dur="26">
                                          <p:stCondLst>
                                            <p:cond delay="1642"/>
                                          </p:stCondLst>
                                        </p:cTn>
                                        <p:tgtEl>
                                          <p:spTgt spid="20"/>
                                        </p:tgtEl>
                                      </p:cBhvr>
                                      <p:to x="100000" y="90000"/>
                                    </p:animScale>
                                    <p:animScale>
                                      <p:cBhvr>
                                        <p:cTn id="22" dur="166" decel="50000">
                                          <p:stCondLst>
                                            <p:cond delay="1668"/>
                                          </p:stCondLst>
                                        </p:cTn>
                                        <p:tgtEl>
                                          <p:spTgt spid="20"/>
                                        </p:tgtEl>
                                      </p:cBhvr>
                                      <p:to x="100000" y="100000"/>
                                    </p:animScale>
                                    <p:animScale>
                                      <p:cBhvr>
                                        <p:cTn id="23" dur="26">
                                          <p:stCondLst>
                                            <p:cond delay="1808"/>
                                          </p:stCondLst>
                                        </p:cTn>
                                        <p:tgtEl>
                                          <p:spTgt spid="20"/>
                                        </p:tgtEl>
                                      </p:cBhvr>
                                      <p:to x="100000" y="95000"/>
                                    </p:animScale>
                                    <p:animScale>
                                      <p:cBhvr>
                                        <p:cTn id="24" dur="166" decel="50000">
                                          <p:stCondLst>
                                            <p:cond delay="1834"/>
                                          </p:stCondLst>
                                        </p:cTn>
                                        <p:tgtEl>
                                          <p:spTgt spid="20"/>
                                        </p:tgtEl>
                                      </p:cBhvr>
                                      <p:to x="100000" y="100000"/>
                                    </p:animScale>
                                  </p:childTnLst>
                                </p:cTn>
                              </p:par>
                            </p:childTnLst>
                          </p:cTn>
                        </p:par>
                        <p:par>
                          <p:cTn id="25" fill="hold">
                            <p:stCondLst>
                              <p:cond delay="4000"/>
                            </p:stCondLst>
                            <p:childTnLst>
                              <p:par>
                                <p:cTn id="26" presetID="42" presetClass="entr" presetSubtype="0" fill="hold" grpId="0"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fade">
                                      <p:cBhvr>
                                        <p:cTn id="28" dur="1000"/>
                                        <p:tgtEl>
                                          <p:spTgt spid="16"/>
                                        </p:tgtEl>
                                      </p:cBhvr>
                                    </p:animEffect>
                                    <p:anim calcmode="lin" valueType="num">
                                      <p:cBhvr>
                                        <p:cTn id="29" dur="1000" fill="hold"/>
                                        <p:tgtEl>
                                          <p:spTgt spid="16"/>
                                        </p:tgtEl>
                                        <p:attrNameLst>
                                          <p:attrName>ppt_x</p:attrName>
                                        </p:attrNameLst>
                                      </p:cBhvr>
                                      <p:tavLst>
                                        <p:tav tm="0">
                                          <p:val>
                                            <p:strVal val="#ppt_x"/>
                                          </p:val>
                                        </p:tav>
                                        <p:tav tm="100000">
                                          <p:val>
                                            <p:strVal val="#ppt_x"/>
                                          </p:val>
                                        </p:tav>
                                      </p:tavLst>
                                    </p:anim>
                                    <p:anim calcmode="lin" valueType="num">
                                      <p:cBhvr>
                                        <p:cTn id="30" dur="1000" fill="hold"/>
                                        <p:tgtEl>
                                          <p:spTgt spid="16"/>
                                        </p:tgtEl>
                                        <p:attrNameLst>
                                          <p:attrName>ppt_y</p:attrName>
                                        </p:attrNameLst>
                                      </p:cBhvr>
                                      <p:tavLst>
                                        <p:tav tm="0">
                                          <p:val>
                                            <p:strVal val="#ppt_y+.1"/>
                                          </p:val>
                                        </p:tav>
                                        <p:tav tm="100000">
                                          <p:val>
                                            <p:strVal val="#ppt_y"/>
                                          </p:val>
                                        </p:tav>
                                      </p:tavLst>
                                    </p:anim>
                                  </p:childTnLst>
                                </p:cTn>
                              </p:par>
                            </p:childTnLst>
                          </p:cTn>
                        </p:par>
                        <p:par>
                          <p:cTn id="31" fill="hold">
                            <p:stCondLst>
                              <p:cond delay="5000"/>
                            </p:stCondLst>
                            <p:childTnLst>
                              <p:par>
                                <p:cTn id="32" presetID="26"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down)">
                                      <p:cBhvr>
                                        <p:cTn id="34" dur="580">
                                          <p:stCondLst>
                                            <p:cond delay="0"/>
                                          </p:stCondLst>
                                        </p:cTn>
                                        <p:tgtEl>
                                          <p:spTgt spid="22"/>
                                        </p:tgtEl>
                                      </p:cBhvr>
                                    </p:animEffect>
                                    <p:anim calcmode="lin" valueType="num">
                                      <p:cBhvr>
                                        <p:cTn id="35"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40" dur="26">
                                          <p:stCondLst>
                                            <p:cond delay="650"/>
                                          </p:stCondLst>
                                        </p:cTn>
                                        <p:tgtEl>
                                          <p:spTgt spid="22"/>
                                        </p:tgtEl>
                                      </p:cBhvr>
                                      <p:to x="100000" y="60000"/>
                                    </p:animScale>
                                    <p:animScale>
                                      <p:cBhvr>
                                        <p:cTn id="41" dur="166" decel="50000">
                                          <p:stCondLst>
                                            <p:cond delay="676"/>
                                          </p:stCondLst>
                                        </p:cTn>
                                        <p:tgtEl>
                                          <p:spTgt spid="22"/>
                                        </p:tgtEl>
                                      </p:cBhvr>
                                      <p:to x="100000" y="100000"/>
                                    </p:animScale>
                                    <p:animScale>
                                      <p:cBhvr>
                                        <p:cTn id="42" dur="26">
                                          <p:stCondLst>
                                            <p:cond delay="1312"/>
                                          </p:stCondLst>
                                        </p:cTn>
                                        <p:tgtEl>
                                          <p:spTgt spid="22"/>
                                        </p:tgtEl>
                                      </p:cBhvr>
                                      <p:to x="100000" y="80000"/>
                                    </p:animScale>
                                    <p:animScale>
                                      <p:cBhvr>
                                        <p:cTn id="43" dur="166" decel="50000">
                                          <p:stCondLst>
                                            <p:cond delay="1338"/>
                                          </p:stCondLst>
                                        </p:cTn>
                                        <p:tgtEl>
                                          <p:spTgt spid="22"/>
                                        </p:tgtEl>
                                      </p:cBhvr>
                                      <p:to x="100000" y="100000"/>
                                    </p:animScale>
                                    <p:animScale>
                                      <p:cBhvr>
                                        <p:cTn id="44" dur="26">
                                          <p:stCondLst>
                                            <p:cond delay="1642"/>
                                          </p:stCondLst>
                                        </p:cTn>
                                        <p:tgtEl>
                                          <p:spTgt spid="22"/>
                                        </p:tgtEl>
                                      </p:cBhvr>
                                      <p:to x="100000" y="90000"/>
                                    </p:animScale>
                                    <p:animScale>
                                      <p:cBhvr>
                                        <p:cTn id="45" dur="166" decel="50000">
                                          <p:stCondLst>
                                            <p:cond delay="1668"/>
                                          </p:stCondLst>
                                        </p:cTn>
                                        <p:tgtEl>
                                          <p:spTgt spid="22"/>
                                        </p:tgtEl>
                                      </p:cBhvr>
                                      <p:to x="100000" y="100000"/>
                                    </p:animScale>
                                    <p:animScale>
                                      <p:cBhvr>
                                        <p:cTn id="46" dur="26">
                                          <p:stCondLst>
                                            <p:cond delay="1808"/>
                                          </p:stCondLst>
                                        </p:cTn>
                                        <p:tgtEl>
                                          <p:spTgt spid="22"/>
                                        </p:tgtEl>
                                      </p:cBhvr>
                                      <p:to x="100000" y="95000"/>
                                    </p:animScale>
                                    <p:animScale>
                                      <p:cBhvr>
                                        <p:cTn id="47" dur="166" decel="50000">
                                          <p:stCondLst>
                                            <p:cond delay="1834"/>
                                          </p:stCondLst>
                                        </p:cTn>
                                        <p:tgtEl>
                                          <p:spTgt spid="22"/>
                                        </p:tgtEl>
                                      </p:cBhvr>
                                      <p:to x="100000" y="100000"/>
                                    </p:animScale>
                                  </p:childTnLst>
                                </p:cTn>
                              </p:par>
                            </p:childTnLst>
                          </p:cTn>
                        </p:par>
                        <p:par>
                          <p:cTn id="48" fill="hold">
                            <p:stCondLst>
                              <p:cond delay="7000"/>
                            </p:stCondLst>
                            <p:childTnLst>
                              <p:par>
                                <p:cTn id="49" presetID="42" presetClass="entr" presetSubtype="0" fill="hold" grpId="0" nodeType="afterEffect">
                                  <p:stCondLst>
                                    <p:cond delay="0"/>
                                  </p:stCondLst>
                                  <p:childTnLst>
                                    <p:set>
                                      <p:cBhvr>
                                        <p:cTn id="50" dur="1" fill="hold">
                                          <p:stCondLst>
                                            <p:cond delay="0"/>
                                          </p:stCondLst>
                                        </p:cTn>
                                        <p:tgtEl>
                                          <p:spTgt spid="15"/>
                                        </p:tgtEl>
                                        <p:attrNameLst>
                                          <p:attrName>style.visibility</p:attrName>
                                        </p:attrNameLst>
                                      </p:cBhvr>
                                      <p:to>
                                        <p:strVal val="visible"/>
                                      </p:to>
                                    </p:set>
                                    <p:animEffect transition="in" filter="fade">
                                      <p:cBhvr>
                                        <p:cTn id="51" dur="1000"/>
                                        <p:tgtEl>
                                          <p:spTgt spid="15"/>
                                        </p:tgtEl>
                                      </p:cBhvr>
                                    </p:animEffect>
                                    <p:anim calcmode="lin" valueType="num">
                                      <p:cBhvr>
                                        <p:cTn id="52" dur="1000" fill="hold"/>
                                        <p:tgtEl>
                                          <p:spTgt spid="15"/>
                                        </p:tgtEl>
                                        <p:attrNameLst>
                                          <p:attrName>ppt_x</p:attrName>
                                        </p:attrNameLst>
                                      </p:cBhvr>
                                      <p:tavLst>
                                        <p:tav tm="0">
                                          <p:val>
                                            <p:strVal val="#ppt_x"/>
                                          </p:val>
                                        </p:tav>
                                        <p:tav tm="100000">
                                          <p:val>
                                            <p:strVal val="#ppt_x"/>
                                          </p:val>
                                        </p:tav>
                                      </p:tavLst>
                                    </p:anim>
                                    <p:anim calcmode="lin" valueType="num">
                                      <p:cBhvr>
                                        <p:cTn id="53" dur="1000" fill="hold"/>
                                        <p:tgtEl>
                                          <p:spTgt spid="15"/>
                                        </p:tgtEl>
                                        <p:attrNameLst>
                                          <p:attrName>ppt_y</p:attrName>
                                        </p:attrNameLst>
                                      </p:cBhvr>
                                      <p:tavLst>
                                        <p:tav tm="0">
                                          <p:val>
                                            <p:strVal val="#ppt_y+.1"/>
                                          </p:val>
                                        </p:tav>
                                        <p:tav tm="100000">
                                          <p:val>
                                            <p:strVal val="#ppt_y"/>
                                          </p:val>
                                        </p:tav>
                                      </p:tavLst>
                                    </p:anim>
                                  </p:childTnLst>
                                </p:cTn>
                              </p:par>
                            </p:childTnLst>
                          </p:cTn>
                        </p:par>
                        <p:par>
                          <p:cTn id="54" fill="hold">
                            <p:stCondLst>
                              <p:cond delay="8000"/>
                            </p:stCondLst>
                            <p:childTnLst>
                              <p:par>
                                <p:cTn id="55" presetID="26" presetClass="entr" presetSubtype="0"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down)">
                                      <p:cBhvr>
                                        <p:cTn id="57" dur="580">
                                          <p:stCondLst>
                                            <p:cond delay="0"/>
                                          </p:stCondLst>
                                        </p:cTn>
                                        <p:tgtEl>
                                          <p:spTgt spid="21"/>
                                        </p:tgtEl>
                                      </p:cBhvr>
                                    </p:animEffect>
                                    <p:anim calcmode="lin" valueType="num">
                                      <p:cBhvr>
                                        <p:cTn id="58"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59"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60"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61"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62"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63" dur="26">
                                          <p:stCondLst>
                                            <p:cond delay="650"/>
                                          </p:stCondLst>
                                        </p:cTn>
                                        <p:tgtEl>
                                          <p:spTgt spid="21"/>
                                        </p:tgtEl>
                                      </p:cBhvr>
                                      <p:to x="100000" y="60000"/>
                                    </p:animScale>
                                    <p:animScale>
                                      <p:cBhvr>
                                        <p:cTn id="64" dur="166" decel="50000">
                                          <p:stCondLst>
                                            <p:cond delay="676"/>
                                          </p:stCondLst>
                                        </p:cTn>
                                        <p:tgtEl>
                                          <p:spTgt spid="21"/>
                                        </p:tgtEl>
                                      </p:cBhvr>
                                      <p:to x="100000" y="100000"/>
                                    </p:animScale>
                                    <p:animScale>
                                      <p:cBhvr>
                                        <p:cTn id="65" dur="26">
                                          <p:stCondLst>
                                            <p:cond delay="1312"/>
                                          </p:stCondLst>
                                        </p:cTn>
                                        <p:tgtEl>
                                          <p:spTgt spid="21"/>
                                        </p:tgtEl>
                                      </p:cBhvr>
                                      <p:to x="100000" y="80000"/>
                                    </p:animScale>
                                    <p:animScale>
                                      <p:cBhvr>
                                        <p:cTn id="66" dur="166" decel="50000">
                                          <p:stCondLst>
                                            <p:cond delay="1338"/>
                                          </p:stCondLst>
                                        </p:cTn>
                                        <p:tgtEl>
                                          <p:spTgt spid="21"/>
                                        </p:tgtEl>
                                      </p:cBhvr>
                                      <p:to x="100000" y="100000"/>
                                    </p:animScale>
                                    <p:animScale>
                                      <p:cBhvr>
                                        <p:cTn id="67" dur="26">
                                          <p:stCondLst>
                                            <p:cond delay="1642"/>
                                          </p:stCondLst>
                                        </p:cTn>
                                        <p:tgtEl>
                                          <p:spTgt spid="21"/>
                                        </p:tgtEl>
                                      </p:cBhvr>
                                      <p:to x="100000" y="90000"/>
                                    </p:animScale>
                                    <p:animScale>
                                      <p:cBhvr>
                                        <p:cTn id="68" dur="166" decel="50000">
                                          <p:stCondLst>
                                            <p:cond delay="1668"/>
                                          </p:stCondLst>
                                        </p:cTn>
                                        <p:tgtEl>
                                          <p:spTgt spid="21"/>
                                        </p:tgtEl>
                                      </p:cBhvr>
                                      <p:to x="100000" y="100000"/>
                                    </p:animScale>
                                    <p:animScale>
                                      <p:cBhvr>
                                        <p:cTn id="69" dur="26">
                                          <p:stCondLst>
                                            <p:cond delay="1808"/>
                                          </p:stCondLst>
                                        </p:cTn>
                                        <p:tgtEl>
                                          <p:spTgt spid="21"/>
                                        </p:tgtEl>
                                      </p:cBhvr>
                                      <p:to x="100000" y="95000"/>
                                    </p:animScale>
                                    <p:animScale>
                                      <p:cBhvr>
                                        <p:cTn id="70" dur="166" decel="50000">
                                          <p:stCondLst>
                                            <p:cond delay="1834"/>
                                          </p:stCondLst>
                                        </p:cTn>
                                        <p:tgtEl>
                                          <p:spTgt spid="21"/>
                                        </p:tgtEl>
                                      </p:cBhvr>
                                      <p:to x="100000" y="100000"/>
                                    </p:animScale>
                                  </p:childTnLst>
                                </p:cTn>
                              </p:par>
                            </p:childTnLst>
                          </p:cTn>
                        </p:par>
                        <p:par>
                          <p:cTn id="71" fill="hold">
                            <p:stCondLst>
                              <p:cond delay="10000"/>
                            </p:stCondLst>
                            <p:childTnLst>
                              <p:par>
                                <p:cTn id="72" presetID="42" presetClass="entr" presetSubtype="0" fill="hold" grpId="0" nodeType="afterEffect">
                                  <p:stCondLst>
                                    <p:cond delay="0"/>
                                  </p:stCondLst>
                                  <p:childTnLst>
                                    <p:set>
                                      <p:cBhvr>
                                        <p:cTn id="73" dur="1" fill="hold">
                                          <p:stCondLst>
                                            <p:cond delay="0"/>
                                          </p:stCondLst>
                                        </p:cTn>
                                        <p:tgtEl>
                                          <p:spTgt spid="12"/>
                                        </p:tgtEl>
                                        <p:attrNameLst>
                                          <p:attrName>style.visibility</p:attrName>
                                        </p:attrNameLst>
                                      </p:cBhvr>
                                      <p:to>
                                        <p:strVal val="visible"/>
                                      </p:to>
                                    </p:set>
                                    <p:animEffect transition="in" filter="fade">
                                      <p:cBhvr>
                                        <p:cTn id="74" dur="1000"/>
                                        <p:tgtEl>
                                          <p:spTgt spid="12"/>
                                        </p:tgtEl>
                                      </p:cBhvr>
                                    </p:animEffect>
                                    <p:anim calcmode="lin" valueType="num">
                                      <p:cBhvr>
                                        <p:cTn id="75" dur="1000" fill="hold"/>
                                        <p:tgtEl>
                                          <p:spTgt spid="12"/>
                                        </p:tgtEl>
                                        <p:attrNameLst>
                                          <p:attrName>ppt_x</p:attrName>
                                        </p:attrNameLst>
                                      </p:cBhvr>
                                      <p:tavLst>
                                        <p:tav tm="0">
                                          <p:val>
                                            <p:strVal val="#ppt_x"/>
                                          </p:val>
                                        </p:tav>
                                        <p:tav tm="100000">
                                          <p:val>
                                            <p:strVal val="#ppt_x"/>
                                          </p:val>
                                        </p:tav>
                                      </p:tavLst>
                                    </p:anim>
                                    <p:anim calcmode="lin" valueType="num">
                                      <p:cBhvr>
                                        <p:cTn id="76" dur="1000" fill="hold"/>
                                        <p:tgtEl>
                                          <p:spTgt spid="12"/>
                                        </p:tgtEl>
                                        <p:attrNameLst>
                                          <p:attrName>ppt_y</p:attrName>
                                        </p:attrNameLst>
                                      </p:cBhvr>
                                      <p:tavLst>
                                        <p:tav tm="0">
                                          <p:val>
                                            <p:strVal val="#ppt_y+.1"/>
                                          </p:val>
                                        </p:tav>
                                        <p:tav tm="100000">
                                          <p:val>
                                            <p:strVal val="#ppt_y"/>
                                          </p:val>
                                        </p:tav>
                                      </p:tavLst>
                                    </p:anim>
                                  </p:childTnLst>
                                </p:cTn>
                              </p:par>
                            </p:childTnLst>
                          </p:cTn>
                        </p:par>
                        <p:par>
                          <p:cTn id="77" fill="hold">
                            <p:stCondLst>
                              <p:cond delay="11000"/>
                            </p:stCondLst>
                            <p:childTnLst>
                              <p:par>
                                <p:cTn id="78" presetID="26" presetClass="entr" presetSubtype="0" fill="hold" grpId="0" nodeType="afterEffect">
                                  <p:stCondLst>
                                    <p:cond delay="0"/>
                                  </p:stCondLst>
                                  <p:childTnLst>
                                    <p:set>
                                      <p:cBhvr>
                                        <p:cTn id="79" dur="1" fill="hold">
                                          <p:stCondLst>
                                            <p:cond delay="0"/>
                                          </p:stCondLst>
                                        </p:cTn>
                                        <p:tgtEl>
                                          <p:spTgt spid="23"/>
                                        </p:tgtEl>
                                        <p:attrNameLst>
                                          <p:attrName>style.visibility</p:attrName>
                                        </p:attrNameLst>
                                      </p:cBhvr>
                                      <p:to>
                                        <p:strVal val="visible"/>
                                      </p:to>
                                    </p:set>
                                    <p:animEffect transition="in" filter="wipe(down)">
                                      <p:cBhvr>
                                        <p:cTn id="80" dur="580">
                                          <p:stCondLst>
                                            <p:cond delay="0"/>
                                          </p:stCondLst>
                                        </p:cTn>
                                        <p:tgtEl>
                                          <p:spTgt spid="23"/>
                                        </p:tgtEl>
                                      </p:cBhvr>
                                    </p:animEffect>
                                    <p:anim calcmode="lin" valueType="num">
                                      <p:cBhvr>
                                        <p:cTn id="81"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86" dur="26">
                                          <p:stCondLst>
                                            <p:cond delay="650"/>
                                          </p:stCondLst>
                                        </p:cTn>
                                        <p:tgtEl>
                                          <p:spTgt spid="23"/>
                                        </p:tgtEl>
                                      </p:cBhvr>
                                      <p:to x="100000" y="60000"/>
                                    </p:animScale>
                                    <p:animScale>
                                      <p:cBhvr>
                                        <p:cTn id="87" dur="166" decel="50000">
                                          <p:stCondLst>
                                            <p:cond delay="676"/>
                                          </p:stCondLst>
                                        </p:cTn>
                                        <p:tgtEl>
                                          <p:spTgt spid="23"/>
                                        </p:tgtEl>
                                      </p:cBhvr>
                                      <p:to x="100000" y="100000"/>
                                    </p:animScale>
                                    <p:animScale>
                                      <p:cBhvr>
                                        <p:cTn id="88" dur="26">
                                          <p:stCondLst>
                                            <p:cond delay="1312"/>
                                          </p:stCondLst>
                                        </p:cTn>
                                        <p:tgtEl>
                                          <p:spTgt spid="23"/>
                                        </p:tgtEl>
                                      </p:cBhvr>
                                      <p:to x="100000" y="80000"/>
                                    </p:animScale>
                                    <p:animScale>
                                      <p:cBhvr>
                                        <p:cTn id="89" dur="166" decel="50000">
                                          <p:stCondLst>
                                            <p:cond delay="1338"/>
                                          </p:stCondLst>
                                        </p:cTn>
                                        <p:tgtEl>
                                          <p:spTgt spid="23"/>
                                        </p:tgtEl>
                                      </p:cBhvr>
                                      <p:to x="100000" y="100000"/>
                                    </p:animScale>
                                    <p:animScale>
                                      <p:cBhvr>
                                        <p:cTn id="90" dur="26">
                                          <p:stCondLst>
                                            <p:cond delay="1642"/>
                                          </p:stCondLst>
                                        </p:cTn>
                                        <p:tgtEl>
                                          <p:spTgt spid="23"/>
                                        </p:tgtEl>
                                      </p:cBhvr>
                                      <p:to x="100000" y="90000"/>
                                    </p:animScale>
                                    <p:animScale>
                                      <p:cBhvr>
                                        <p:cTn id="91" dur="166" decel="50000">
                                          <p:stCondLst>
                                            <p:cond delay="1668"/>
                                          </p:stCondLst>
                                        </p:cTn>
                                        <p:tgtEl>
                                          <p:spTgt spid="23"/>
                                        </p:tgtEl>
                                      </p:cBhvr>
                                      <p:to x="100000" y="100000"/>
                                    </p:animScale>
                                    <p:animScale>
                                      <p:cBhvr>
                                        <p:cTn id="92" dur="26">
                                          <p:stCondLst>
                                            <p:cond delay="1808"/>
                                          </p:stCondLst>
                                        </p:cTn>
                                        <p:tgtEl>
                                          <p:spTgt spid="23"/>
                                        </p:tgtEl>
                                      </p:cBhvr>
                                      <p:to x="100000" y="95000"/>
                                    </p:animScale>
                                    <p:animScale>
                                      <p:cBhvr>
                                        <p:cTn id="93" dur="166" decel="50000">
                                          <p:stCondLst>
                                            <p:cond delay="1834"/>
                                          </p:stCondLst>
                                        </p:cTn>
                                        <p:tgtEl>
                                          <p:spTgt spid="23"/>
                                        </p:tgtEl>
                                      </p:cBhvr>
                                      <p:to x="100000" y="100000"/>
                                    </p:animScale>
                                  </p:childTnLst>
                                </p:cTn>
                              </p:par>
                            </p:childTnLst>
                          </p:cTn>
                        </p:par>
                        <p:par>
                          <p:cTn id="94" fill="hold">
                            <p:stCondLst>
                              <p:cond delay="13000"/>
                            </p:stCondLst>
                            <p:childTnLst>
                              <p:par>
                                <p:cTn id="95" presetID="42" presetClass="entr" presetSubtype="0" fill="hold" grpId="0" nodeType="afterEffect">
                                  <p:stCondLst>
                                    <p:cond delay="0"/>
                                  </p:stCondLst>
                                  <p:childTnLst>
                                    <p:set>
                                      <p:cBhvr>
                                        <p:cTn id="96" dur="1" fill="hold">
                                          <p:stCondLst>
                                            <p:cond delay="0"/>
                                          </p:stCondLst>
                                        </p:cTn>
                                        <p:tgtEl>
                                          <p:spTgt spid="19"/>
                                        </p:tgtEl>
                                        <p:attrNameLst>
                                          <p:attrName>style.visibility</p:attrName>
                                        </p:attrNameLst>
                                      </p:cBhvr>
                                      <p:to>
                                        <p:strVal val="visible"/>
                                      </p:to>
                                    </p:set>
                                    <p:animEffect transition="in" filter="fade">
                                      <p:cBhvr>
                                        <p:cTn id="97" dur="1000"/>
                                        <p:tgtEl>
                                          <p:spTgt spid="19"/>
                                        </p:tgtEl>
                                      </p:cBhvr>
                                    </p:animEffect>
                                    <p:anim calcmode="lin" valueType="num">
                                      <p:cBhvr>
                                        <p:cTn id="98" dur="1000" fill="hold"/>
                                        <p:tgtEl>
                                          <p:spTgt spid="19"/>
                                        </p:tgtEl>
                                        <p:attrNameLst>
                                          <p:attrName>ppt_x</p:attrName>
                                        </p:attrNameLst>
                                      </p:cBhvr>
                                      <p:tavLst>
                                        <p:tav tm="0">
                                          <p:val>
                                            <p:strVal val="#ppt_x"/>
                                          </p:val>
                                        </p:tav>
                                        <p:tav tm="100000">
                                          <p:val>
                                            <p:strVal val="#ppt_x"/>
                                          </p:val>
                                        </p:tav>
                                      </p:tavLst>
                                    </p:anim>
                                    <p:anim calcmode="lin" valueType="num">
                                      <p:cBhvr>
                                        <p:cTn id="99" dur="1000" fill="hold"/>
                                        <p:tgtEl>
                                          <p:spTgt spid="19"/>
                                        </p:tgtEl>
                                        <p:attrNameLst>
                                          <p:attrName>ppt_y</p:attrName>
                                        </p:attrNameLst>
                                      </p:cBhvr>
                                      <p:tavLst>
                                        <p:tav tm="0">
                                          <p:val>
                                            <p:strVal val="#ppt_y+.1"/>
                                          </p:val>
                                        </p:tav>
                                        <p:tav tm="100000">
                                          <p:val>
                                            <p:strVal val="#ppt_y"/>
                                          </p:val>
                                        </p:tav>
                                      </p:tavLst>
                                    </p:anim>
                                  </p:childTnLst>
                                </p:cTn>
                              </p:par>
                            </p:childTnLst>
                          </p:cTn>
                        </p:par>
                        <p:par>
                          <p:cTn id="100" fill="hold">
                            <p:stCondLst>
                              <p:cond delay="14000"/>
                            </p:stCondLst>
                            <p:childTnLst>
                              <p:par>
                                <p:cTn id="101" presetID="26" presetClass="entr" presetSubtype="0" fill="hold" grpId="0" nodeType="afterEffect">
                                  <p:stCondLst>
                                    <p:cond delay="0"/>
                                  </p:stCondLst>
                                  <p:childTnLst>
                                    <p:set>
                                      <p:cBhvr>
                                        <p:cTn id="102" dur="1" fill="hold">
                                          <p:stCondLst>
                                            <p:cond delay="0"/>
                                          </p:stCondLst>
                                        </p:cTn>
                                        <p:tgtEl>
                                          <p:spTgt spid="24"/>
                                        </p:tgtEl>
                                        <p:attrNameLst>
                                          <p:attrName>style.visibility</p:attrName>
                                        </p:attrNameLst>
                                      </p:cBhvr>
                                      <p:to>
                                        <p:strVal val="visible"/>
                                      </p:to>
                                    </p:set>
                                    <p:animEffect transition="in" filter="wipe(down)">
                                      <p:cBhvr>
                                        <p:cTn id="103" dur="580">
                                          <p:stCondLst>
                                            <p:cond delay="0"/>
                                          </p:stCondLst>
                                        </p:cTn>
                                        <p:tgtEl>
                                          <p:spTgt spid="24"/>
                                        </p:tgtEl>
                                      </p:cBhvr>
                                    </p:animEffect>
                                    <p:anim calcmode="lin" valueType="num">
                                      <p:cBhvr>
                                        <p:cTn id="104" dur="1822" tmFilter="0,0; 0.14,0.36; 0.43,0.73; 0.71,0.91; 1.0,1.0">
                                          <p:stCondLst>
                                            <p:cond delay="0"/>
                                          </p:stCondLst>
                                        </p:cTn>
                                        <p:tgtEl>
                                          <p:spTgt spid="24"/>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24"/>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24"/>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24"/>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24"/>
                                        </p:tgtEl>
                                        <p:attrNameLst>
                                          <p:attrName>ppt_y</p:attrName>
                                        </p:attrNameLst>
                                      </p:cBhvr>
                                      <p:tavLst>
                                        <p:tav tm="0" fmla="#ppt_y-sin(pi*$)/81">
                                          <p:val>
                                            <p:fltVal val="0"/>
                                          </p:val>
                                        </p:tav>
                                        <p:tav tm="100000">
                                          <p:val>
                                            <p:fltVal val="1"/>
                                          </p:val>
                                        </p:tav>
                                      </p:tavLst>
                                    </p:anim>
                                    <p:animScale>
                                      <p:cBhvr>
                                        <p:cTn id="109" dur="26">
                                          <p:stCondLst>
                                            <p:cond delay="650"/>
                                          </p:stCondLst>
                                        </p:cTn>
                                        <p:tgtEl>
                                          <p:spTgt spid="24"/>
                                        </p:tgtEl>
                                      </p:cBhvr>
                                      <p:to x="100000" y="60000"/>
                                    </p:animScale>
                                    <p:animScale>
                                      <p:cBhvr>
                                        <p:cTn id="110" dur="166" decel="50000">
                                          <p:stCondLst>
                                            <p:cond delay="676"/>
                                          </p:stCondLst>
                                        </p:cTn>
                                        <p:tgtEl>
                                          <p:spTgt spid="24"/>
                                        </p:tgtEl>
                                      </p:cBhvr>
                                      <p:to x="100000" y="100000"/>
                                    </p:animScale>
                                    <p:animScale>
                                      <p:cBhvr>
                                        <p:cTn id="111" dur="26">
                                          <p:stCondLst>
                                            <p:cond delay="1312"/>
                                          </p:stCondLst>
                                        </p:cTn>
                                        <p:tgtEl>
                                          <p:spTgt spid="24"/>
                                        </p:tgtEl>
                                      </p:cBhvr>
                                      <p:to x="100000" y="80000"/>
                                    </p:animScale>
                                    <p:animScale>
                                      <p:cBhvr>
                                        <p:cTn id="112" dur="166" decel="50000">
                                          <p:stCondLst>
                                            <p:cond delay="1338"/>
                                          </p:stCondLst>
                                        </p:cTn>
                                        <p:tgtEl>
                                          <p:spTgt spid="24"/>
                                        </p:tgtEl>
                                      </p:cBhvr>
                                      <p:to x="100000" y="100000"/>
                                    </p:animScale>
                                    <p:animScale>
                                      <p:cBhvr>
                                        <p:cTn id="113" dur="26">
                                          <p:stCondLst>
                                            <p:cond delay="1642"/>
                                          </p:stCondLst>
                                        </p:cTn>
                                        <p:tgtEl>
                                          <p:spTgt spid="24"/>
                                        </p:tgtEl>
                                      </p:cBhvr>
                                      <p:to x="100000" y="90000"/>
                                    </p:animScale>
                                    <p:animScale>
                                      <p:cBhvr>
                                        <p:cTn id="114" dur="166" decel="50000">
                                          <p:stCondLst>
                                            <p:cond delay="1668"/>
                                          </p:stCondLst>
                                        </p:cTn>
                                        <p:tgtEl>
                                          <p:spTgt spid="24"/>
                                        </p:tgtEl>
                                      </p:cBhvr>
                                      <p:to x="100000" y="100000"/>
                                    </p:animScale>
                                    <p:animScale>
                                      <p:cBhvr>
                                        <p:cTn id="115" dur="26">
                                          <p:stCondLst>
                                            <p:cond delay="1808"/>
                                          </p:stCondLst>
                                        </p:cTn>
                                        <p:tgtEl>
                                          <p:spTgt spid="24"/>
                                        </p:tgtEl>
                                      </p:cBhvr>
                                      <p:to x="100000" y="95000"/>
                                    </p:animScale>
                                    <p:animScale>
                                      <p:cBhvr>
                                        <p:cTn id="116" dur="166" decel="50000">
                                          <p:stCondLst>
                                            <p:cond delay="1834"/>
                                          </p:stCondLst>
                                        </p:cTn>
                                        <p:tgtEl>
                                          <p:spTgt spid="24"/>
                                        </p:tgtEl>
                                      </p:cBhvr>
                                      <p:to x="100000" y="100000"/>
                                    </p:animScale>
                                  </p:childTnLst>
                                </p:cTn>
                              </p:par>
                            </p:childTnLst>
                          </p:cTn>
                        </p:par>
                        <p:par>
                          <p:cTn id="117" fill="hold">
                            <p:stCondLst>
                              <p:cond delay="16000"/>
                            </p:stCondLst>
                            <p:childTnLst>
                              <p:par>
                                <p:cTn id="118" presetID="42" presetClass="entr" presetSubtype="0" fill="hold" grpId="0" nodeType="afterEffect">
                                  <p:stCondLst>
                                    <p:cond delay="0"/>
                                  </p:stCondLst>
                                  <p:childTnLst>
                                    <p:set>
                                      <p:cBhvr>
                                        <p:cTn id="119" dur="1" fill="hold">
                                          <p:stCondLst>
                                            <p:cond delay="0"/>
                                          </p:stCondLst>
                                        </p:cTn>
                                        <p:tgtEl>
                                          <p:spTgt spid="18"/>
                                        </p:tgtEl>
                                        <p:attrNameLst>
                                          <p:attrName>style.visibility</p:attrName>
                                        </p:attrNameLst>
                                      </p:cBhvr>
                                      <p:to>
                                        <p:strVal val="visible"/>
                                      </p:to>
                                    </p:set>
                                    <p:animEffect transition="in" filter="fade">
                                      <p:cBhvr>
                                        <p:cTn id="120" dur="1000"/>
                                        <p:tgtEl>
                                          <p:spTgt spid="18"/>
                                        </p:tgtEl>
                                      </p:cBhvr>
                                    </p:animEffect>
                                    <p:anim calcmode="lin" valueType="num">
                                      <p:cBhvr>
                                        <p:cTn id="121" dur="1000" fill="hold"/>
                                        <p:tgtEl>
                                          <p:spTgt spid="18"/>
                                        </p:tgtEl>
                                        <p:attrNameLst>
                                          <p:attrName>ppt_x</p:attrName>
                                        </p:attrNameLst>
                                      </p:cBhvr>
                                      <p:tavLst>
                                        <p:tav tm="0">
                                          <p:val>
                                            <p:strVal val="#ppt_x"/>
                                          </p:val>
                                        </p:tav>
                                        <p:tav tm="100000">
                                          <p:val>
                                            <p:strVal val="#ppt_x"/>
                                          </p:val>
                                        </p:tav>
                                      </p:tavLst>
                                    </p:anim>
                                    <p:anim calcmode="lin" valueType="num">
                                      <p:cBhvr>
                                        <p:cTn id="12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2" grpId="0" animBg="1"/>
      <p:bldP spid="15" grpId="0" animBg="1"/>
      <p:bldP spid="16" grpId="0" animBg="1"/>
      <p:bldP spid="19" grpId="0" animBg="1"/>
      <p:bldP spid="20" grpId="0" animBg="1"/>
      <p:bldP spid="21" grpId="0" animBg="1"/>
      <p:bldP spid="22" grpId="0" animBg="1"/>
      <p:bldP spid="23" grpId="0" animBg="1"/>
      <p:bldP spid="18" grpId="0" animBg="1"/>
      <p:bldP spid="2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 الفصل الدراسي الثاني 2020-2021م</a:t>
            </a:r>
            <a:endParaRPr lang="en-US" sz="1100" dirty="0">
              <a:solidFill>
                <a:prstClr val="black"/>
              </a:solidFill>
              <a:ea typeface="Calibri" panose="020F0502020204030204" pitchFamily="34" charset="0"/>
              <a:cs typeface="Arial" panose="020B0604020202020204" pitchFamily="34" charset="0"/>
            </a:endParaRPr>
          </a:p>
        </p:txBody>
      </p:sp>
      <p:sp>
        <p:nvSpPr>
          <p:cNvPr id="16" name="Rectangle 15"/>
          <p:cNvSpPr/>
          <p:nvPr/>
        </p:nvSpPr>
        <p:spPr>
          <a:xfrm>
            <a:off x="5044890" y="180024"/>
            <a:ext cx="1988666" cy="646331"/>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rtl="1"/>
            <a:r>
              <a:rPr lang="ar-BH" sz="36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نشاط (2)</a:t>
            </a:r>
          </a:p>
        </p:txBody>
      </p:sp>
      <p:sp>
        <p:nvSpPr>
          <p:cNvPr id="17" name="Rounded Rectangle 16"/>
          <p:cNvSpPr/>
          <p:nvPr/>
        </p:nvSpPr>
        <p:spPr>
          <a:xfrm>
            <a:off x="2601532" y="1055686"/>
            <a:ext cx="7667369" cy="784866"/>
          </a:xfrm>
          <a:prstGeom prst="roundRect">
            <a:avLst/>
          </a:prstGeom>
          <a:solidFill>
            <a:schemeClr val="accent6">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r" rtl="1"/>
            <a:r>
              <a:rPr lang="ar-BH" sz="3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أُصدرُ حكمًا شرعيًّا مناسبًا "جائز، غير جائز" للحالات الآتية</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p>
        </p:txBody>
      </p:sp>
      <p:sp>
        <p:nvSpPr>
          <p:cNvPr id="19" name="Cloud 18">
            <a:extLst>
              <a:ext uri="{FF2B5EF4-FFF2-40B4-BE49-F238E27FC236}">
                <a16:creationId xmlns:a16="http://schemas.microsoft.com/office/drawing/2014/main" id="{92C2CB30-B951-4D69-A302-C2FC7C202E75}"/>
              </a:ext>
            </a:extLst>
          </p:cNvPr>
          <p:cNvSpPr/>
          <p:nvPr/>
        </p:nvSpPr>
        <p:spPr>
          <a:xfrm>
            <a:off x="309489" y="833275"/>
            <a:ext cx="1995976" cy="1000357"/>
          </a:xfrm>
          <a:prstGeom prst="cloud">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3000" dirty="0">
                <a:solidFill>
                  <a:prstClr val="black"/>
                </a:solidFill>
                <a:latin typeface="Sakkal Majalla" panose="02000000000000000000" pitchFamily="2" charset="-78"/>
                <a:cs typeface="Sakkal Majalla" panose="02000000000000000000" pitchFamily="2" charset="-78"/>
              </a:rPr>
              <a:t>الإجابة</a:t>
            </a:r>
            <a:endParaRPr lang="en-US" sz="3000" dirty="0">
              <a:solidFill>
                <a:prstClr val="black"/>
              </a:solidFill>
              <a:latin typeface="Sakkal Majalla" panose="02000000000000000000" pitchFamily="2" charset="-78"/>
              <a:cs typeface="Sakkal Majalla" panose="02000000000000000000" pitchFamily="2" charset="-78"/>
            </a:endParaRPr>
          </a:p>
        </p:txBody>
      </p:sp>
      <p:sp>
        <p:nvSpPr>
          <p:cNvPr id="22" name="Rounded Rectangle 21"/>
          <p:cNvSpPr/>
          <p:nvPr/>
        </p:nvSpPr>
        <p:spPr>
          <a:xfrm>
            <a:off x="1094704" y="2040063"/>
            <a:ext cx="9831021" cy="4332335"/>
          </a:xfrm>
          <a:prstGeom prst="roundRect">
            <a:avLst/>
          </a:prstGeom>
          <a:solidFill>
            <a:schemeClr val="accent2">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r" rtl="1">
              <a:lnSpc>
                <a:spcPct val="200000"/>
              </a:lnSpc>
            </a:pPr>
            <a:r>
              <a:rPr lang="ar-BH" sz="2800" dirty="0">
                <a:solidFill>
                  <a:prstClr val="black"/>
                </a:solidFill>
                <a:latin typeface="Sakkal Majalla" panose="02000000000000000000" pitchFamily="2" charset="-78"/>
                <a:cs typeface="Sakkal Majalla" panose="02000000000000000000" pitchFamily="2" charset="-78"/>
              </a:rPr>
              <a:t>1. (                           ) أراد محمدٌ لبس ثوبٍ بعد أن أحرم للحج. </a:t>
            </a:r>
          </a:p>
          <a:p>
            <a:pPr algn="r" rtl="1">
              <a:lnSpc>
                <a:spcPct val="200000"/>
              </a:lnSpc>
            </a:pP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2. </a:t>
            </a:r>
            <a:r>
              <a:rPr lang="ar-BH" sz="2800" dirty="0">
                <a:solidFill>
                  <a:prstClr val="black"/>
                </a:solidFill>
                <a:latin typeface="Sakkal Majalla" panose="02000000000000000000" pitchFamily="2" charset="-78"/>
                <a:cs typeface="Sakkal Majalla" panose="02000000000000000000" pitchFamily="2" charset="-78"/>
              </a:rPr>
              <a:t>(                            )  </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غطّت أسماء رأسها بعد أن أحرمت.</a:t>
            </a:r>
          </a:p>
          <a:p>
            <a:pPr algn="r" rtl="1">
              <a:lnSpc>
                <a:spcPct val="200000"/>
              </a:lnSpc>
            </a:pP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3. </a:t>
            </a:r>
            <a:r>
              <a:rPr lang="ar-BH" sz="2800" dirty="0">
                <a:solidFill>
                  <a:prstClr val="black"/>
                </a:solidFill>
                <a:latin typeface="Sakkal Majalla" panose="02000000000000000000" pitchFamily="2" charset="-78"/>
                <a:cs typeface="Sakkal Majalla" panose="02000000000000000000" pitchFamily="2" charset="-78"/>
              </a:rPr>
              <a:t>(                            ) </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بدأ خالد طوافه عند الحجر الأسود، جاعلاً البيت عن يمينه.</a:t>
            </a:r>
          </a:p>
          <a:p>
            <a:pPr algn="r" rtl="1">
              <a:lnSpc>
                <a:spcPct val="200000"/>
              </a:lnSpc>
            </a:pP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4. (                            ) مشى أحمد بين العلامتين الخضر في المسعى ولم يُسرع لأنّه كان متعبًا.</a:t>
            </a:r>
          </a:p>
          <a:p>
            <a:pPr algn="r" rtl="1">
              <a:lnSpc>
                <a:spcPct val="200000"/>
              </a:lnSpc>
            </a:pP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5. (                            ) أحرم زيد بالحج في بداية شهر رمضان. </a:t>
            </a:r>
          </a:p>
          <a:p>
            <a:pPr algn="r" rtl="1">
              <a:lnSpc>
                <a:spcPct val="200000"/>
              </a:lnSpc>
            </a:pPr>
            <a:r>
              <a:rPr lang="ar-BH" sz="12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p>
        </p:txBody>
      </p:sp>
      <p:pic>
        <p:nvPicPr>
          <p:cNvPr id="23" name="Picture 22">
            <a:extLst>
              <a:ext uri="{FF2B5EF4-FFF2-40B4-BE49-F238E27FC236}">
                <a16:creationId xmlns:a16="http://schemas.microsoft.com/office/drawing/2014/main" id="{B05E2264-DC83-4695-B2AE-A67660A95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2275" y="43462"/>
            <a:ext cx="1646183" cy="1268068"/>
          </a:xfrm>
          <a:prstGeom prst="rect">
            <a:avLst/>
          </a:prstGeom>
        </p:spPr>
      </p:pic>
      <p:sp>
        <p:nvSpPr>
          <p:cNvPr id="15" name="Title 1">
            <a:extLst>
              <a:ext uri="{FF2B5EF4-FFF2-40B4-BE49-F238E27FC236}">
                <a16:creationId xmlns:a16="http://schemas.microsoft.com/office/drawing/2014/main" id="{80C5CDB9-3807-4C17-9627-B636BC8DE68A}"/>
              </a:ext>
            </a:extLst>
          </p:cNvPr>
          <p:cNvSpPr txBox="1">
            <a:spLocks/>
          </p:cNvSpPr>
          <p:nvPr/>
        </p:nvSpPr>
        <p:spPr>
          <a:xfrm>
            <a:off x="103467" y="56528"/>
            <a:ext cx="3028333" cy="491277"/>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BH" sz="2000" b="1" dirty="0">
                <a:latin typeface="Sakkal Majalla" panose="02000000000000000000" pitchFamily="2" charset="-78"/>
                <a:cs typeface="Sakkal Majalla" panose="02000000000000000000" pitchFamily="2" charset="-78"/>
              </a:rPr>
              <a:t>الحج (1) / الثالث الإعدادي</a:t>
            </a:r>
            <a:endParaRPr lang="en-US" sz="2000" dirty="0">
              <a:latin typeface="Sakkal Majalla" panose="02000000000000000000" pitchFamily="2" charset="-78"/>
              <a:cs typeface="Sakkal Majalla" panose="02000000000000000000" pitchFamily="2" charset="-78"/>
            </a:endParaRPr>
          </a:p>
        </p:txBody>
      </p:sp>
      <p:sp>
        <p:nvSpPr>
          <p:cNvPr id="18" name="Rounded Rectangle 17"/>
          <p:cNvSpPr/>
          <p:nvPr/>
        </p:nvSpPr>
        <p:spPr>
          <a:xfrm>
            <a:off x="8836564" y="3868132"/>
            <a:ext cx="1390772" cy="450760"/>
          </a:xfrm>
          <a:prstGeom prst="round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غير جائز</a:t>
            </a:r>
            <a:endParaRPr lang="en-US" sz="2800" dirty="0"/>
          </a:p>
        </p:txBody>
      </p:sp>
      <p:sp>
        <p:nvSpPr>
          <p:cNvPr id="20" name="Rounded Rectangle 19"/>
          <p:cNvSpPr/>
          <p:nvPr/>
        </p:nvSpPr>
        <p:spPr>
          <a:xfrm>
            <a:off x="8825637" y="2992881"/>
            <a:ext cx="1390772" cy="450760"/>
          </a:xfrm>
          <a:prstGeom prst="round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ar-BH" sz="2800" dirty="0">
                <a:solidFill>
                  <a:prstClr val="black"/>
                </a:solidFill>
                <a:latin typeface="Sakkal Majalla" panose="02000000000000000000" pitchFamily="2" charset="-78"/>
                <a:cs typeface="Sakkal Majalla" panose="02000000000000000000" pitchFamily="2" charset="-78"/>
              </a:rPr>
              <a:t> </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جائز</a:t>
            </a:r>
            <a:endParaRPr lang="en-US" sz="2800" dirty="0"/>
          </a:p>
        </p:txBody>
      </p:sp>
      <p:sp>
        <p:nvSpPr>
          <p:cNvPr id="21" name="Rounded Rectangle 20"/>
          <p:cNvSpPr/>
          <p:nvPr/>
        </p:nvSpPr>
        <p:spPr>
          <a:xfrm>
            <a:off x="8836564" y="2157629"/>
            <a:ext cx="1390772" cy="450760"/>
          </a:xfrm>
          <a:prstGeom prst="round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غير جائز</a:t>
            </a:r>
            <a:endParaRPr lang="en-US" sz="2800" dirty="0"/>
          </a:p>
        </p:txBody>
      </p:sp>
      <p:sp>
        <p:nvSpPr>
          <p:cNvPr id="25" name="Rounded Rectangle 24"/>
          <p:cNvSpPr/>
          <p:nvPr/>
        </p:nvSpPr>
        <p:spPr>
          <a:xfrm>
            <a:off x="8839492" y="4726562"/>
            <a:ext cx="1390772" cy="450760"/>
          </a:xfrm>
          <a:prstGeom prst="round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ar-BH" sz="2800" dirty="0">
                <a:solidFill>
                  <a:prstClr val="black"/>
                </a:solidFill>
                <a:latin typeface="Sakkal Majalla" panose="02000000000000000000" pitchFamily="2" charset="-78"/>
                <a:cs typeface="Sakkal Majalla" panose="02000000000000000000" pitchFamily="2" charset="-78"/>
              </a:rPr>
              <a:t> </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جائز</a:t>
            </a:r>
            <a:endParaRPr lang="en-US" sz="2800" dirty="0"/>
          </a:p>
        </p:txBody>
      </p:sp>
      <p:sp>
        <p:nvSpPr>
          <p:cNvPr id="27" name="Rounded Rectangle 26"/>
          <p:cNvSpPr/>
          <p:nvPr/>
        </p:nvSpPr>
        <p:spPr>
          <a:xfrm>
            <a:off x="8836564" y="5561814"/>
            <a:ext cx="1390772" cy="450760"/>
          </a:xfrm>
          <a:prstGeom prst="round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غير جائز</a:t>
            </a:r>
            <a:endParaRPr lang="en-US" sz="2800" dirty="0"/>
          </a:p>
        </p:txBody>
      </p:sp>
    </p:spTree>
    <p:extLst>
      <p:ext uri="{BB962C8B-B14F-4D97-AF65-F5344CB8AC3E}">
        <p14:creationId xmlns:p14="http://schemas.microsoft.com/office/powerpoint/2010/main" val="3679877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circle(in)">
                                      <p:cBhvr>
                                        <p:cTn id="11" dur="20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26" presetClass="entr" presetSubtype="0" fill="hold" grpId="0" nodeType="click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wipe(down)">
                                      <p:cBhvr>
                                        <p:cTn id="16" dur="580">
                                          <p:stCondLst>
                                            <p:cond delay="0"/>
                                          </p:stCondLst>
                                        </p:cTn>
                                        <p:tgtEl>
                                          <p:spTgt spid="19"/>
                                        </p:tgtEl>
                                      </p:cBhvr>
                                    </p:animEffect>
                                    <p:anim calcmode="lin" valueType="num">
                                      <p:cBhvr>
                                        <p:cTn id="17"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18"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19"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20"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21"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22" dur="26">
                                          <p:stCondLst>
                                            <p:cond delay="650"/>
                                          </p:stCondLst>
                                        </p:cTn>
                                        <p:tgtEl>
                                          <p:spTgt spid="19"/>
                                        </p:tgtEl>
                                      </p:cBhvr>
                                      <p:to x="100000" y="60000"/>
                                    </p:animScale>
                                    <p:animScale>
                                      <p:cBhvr>
                                        <p:cTn id="23" dur="166" decel="50000">
                                          <p:stCondLst>
                                            <p:cond delay="676"/>
                                          </p:stCondLst>
                                        </p:cTn>
                                        <p:tgtEl>
                                          <p:spTgt spid="19"/>
                                        </p:tgtEl>
                                      </p:cBhvr>
                                      <p:to x="100000" y="100000"/>
                                    </p:animScale>
                                    <p:animScale>
                                      <p:cBhvr>
                                        <p:cTn id="24" dur="26">
                                          <p:stCondLst>
                                            <p:cond delay="1312"/>
                                          </p:stCondLst>
                                        </p:cTn>
                                        <p:tgtEl>
                                          <p:spTgt spid="19"/>
                                        </p:tgtEl>
                                      </p:cBhvr>
                                      <p:to x="100000" y="80000"/>
                                    </p:animScale>
                                    <p:animScale>
                                      <p:cBhvr>
                                        <p:cTn id="25" dur="166" decel="50000">
                                          <p:stCondLst>
                                            <p:cond delay="1338"/>
                                          </p:stCondLst>
                                        </p:cTn>
                                        <p:tgtEl>
                                          <p:spTgt spid="19"/>
                                        </p:tgtEl>
                                      </p:cBhvr>
                                      <p:to x="100000" y="100000"/>
                                    </p:animScale>
                                    <p:animScale>
                                      <p:cBhvr>
                                        <p:cTn id="26" dur="26">
                                          <p:stCondLst>
                                            <p:cond delay="1642"/>
                                          </p:stCondLst>
                                        </p:cTn>
                                        <p:tgtEl>
                                          <p:spTgt spid="19"/>
                                        </p:tgtEl>
                                      </p:cBhvr>
                                      <p:to x="100000" y="90000"/>
                                    </p:animScale>
                                    <p:animScale>
                                      <p:cBhvr>
                                        <p:cTn id="27" dur="166" decel="50000">
                                          <p:stCondLst>
                                            <p:cond delay="1668"/>
                                          </p:stCondLst>
                                        </p:cTn>
                                        <p:tgtEl>
                                          <p:spTgt spid="19"/>
                                        </p:tgtEl>
                                      </p:cBhvr>
                                      <p:to x="100000" y="100000"/>
                                    </p:animScale>
                                    <p:animScale>
                                      <p:cBhvr>
                                        <p:cTn id="28" dur="26">
                                          <p:stCondLst>
                                            <p:cond delay="1808"/>
                                          </p:stCondLst>
                                        </p:cTn>
                                        <p:tgtEl>
                                          <p:spTgt spid="19"/>
                                        </p:tgtEl>
                                      </p:cBhvr>
                                      <p:to x="100000" y="95000"/>
                                    </p:animScale>
                                    <p:animScale>
                                      <p:cBhvr>
                                        <p:cTn id="29" dur="166" decel="50000">
                                          <p:stCondLst>
                                            <p:cond delay="1834"/>
                                          </p:stCondLst>
                                        </p:cTn>
                                        <p:tgtEl>
                                          <p:spTgt spid="19"/>
                                        </p:tgtEl>
                                      </p:cBhvr>
                                      <p:to x="100000" y="100000"/>
                                    </p:animScale>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wipe(down)">
                                      <p:cBhvr>
                                        <p:cTn id="34" dur="580">
                                          <p:stCondLst>
                                            <p:cond delay="0"/>
                                          </p:stCondLst>
                                        </p:cTn>
                                        <p:tgtEl>
                                          <p:spTgt spid="21"/>
                                        </p:tgtEl>
                                      </p:cBhvr>
                                    </p:animEffect>
                                    <p:anim calcmode="lin" valueType="num">
                                      <p:cBhvr>
                                        <p:cTn id="35"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40" dur="26">
                                          <p:stCondLst>
                                            <p:cond delay="650"/>
                                          </p:stCondLst>
                                        </p:cTn>
                                        <p:tgtEl>
                                          <p:spTgt spid="21"/>
                                        </p:tgtEl>
                                      </p:cBhvr>
                                      <p:to x="100000" y="60000"/>
                                    </p:animScale>
                                    <p:animScale>
                                      <p:cBhvr>
                                        <p:cTn id="41" dur="166" decel="50000">
                                          <p:stCondLst>
                                            <p:cond delay="676"/>
                                          </p:stCondLst>
                                        </p:cTn>
                                        <p:tgtEl>
                                          <p:spTgt spid="21"/>
                                        </p:tgtEl>
                                      </p:cBhvr>
                                      <p:to x="100000" y="100000"/>
                                    </p:animScale>
                                    <p:animScale>
                                      <p:cBhvr>
                                        <p:cTn id="42" dur="26">
                                          <p:stCondLst>
                                            <p:cond delay="1312"/>
                                          </p:stCondLst>
                                        </p:cTn>
                                        <p:tgtEl>
                                          <p:spTgt spid="21"/>
                                        </p:tgtEl>
                                      </p:cBhvr>
                                      <p:to x="100000" y="80000"/>
                                    </p:animScale>
                                    <p:animScale>
                                      <p:cBhvr>
                                        <p:cTn id="43" dur="166" decel="50000">
                                          <p:stCondLst>
                                            <p:cond delay="1338"/>
                                          </p:stCondLst>
                                        </p:cTn>
                                        <p:tgtEl>
                                          <p:spTgt spid="21"/>
                                        </p:tgtEl>
                                      </p:cBhvr>
                                      <p:to x="100000" y="100000"/>
                                    </p:animScale>
                                    <p:animScale>
                                      <p:cBhvr>
                                        <p:cTn id="44" dur="26">
                                          <p:stCondLst>
                                            <p:cond delay="1642"/>
                                          </p:stCondLst>
                                        </p:cTn>
                                        <p:tgtEl>
                                          <p:spTgt spid="21"/>
                                        </p:tgtEl>
                                      </p:cBhvr>
                                      <p:to x="100000" y="90000"/>
                                    </p:animScale>
                                    <p:animScale>
                                      <p:cBhvr>
                                        <p:cTn id="45" dur="166" decel="50000">
                                          <p:stCondLst>
                                            <p:cond delay="1668"/>
                                          </p:stCondLst>
                                        </p:cTn>
                                        <p:tgtEl>
                                          <p:spTgt spid="21"/>
                                        </p:tgtEl>
                                      </p:cBhvr>
                                      <p:to x="100000" y="100000"/>
                                    </p:animScale>
                                    <p:animScale>
                                      <p:cBhvr>
                                        <p:cTn id="46" dur="26">
                                          <p:stCondLst>
                                            <p:cond delay="1808"/>
                                          </p:stCondLst>
                                        </p:cTn>
                                        <p:tgtEl>
                                          <p:spTgt spid="21"/>
                                        </p:tgtEl>
                                      </p:cBhvr>
                                      <p:to x="100000" y="95000"/>
                                    </p:animScale>
                                    <p:animScale>
                                      <p:cBhvr>
                                        <p:cTn id="47" dur="166" decel="50000">
                                          <p:stCondLst>
                                            <p:cond delay="1834"/>
                                          </p:stCondLst>
                                        </p:cTn>
                                        <p:tgtEl>
                                          <p:spTgt spid="21"/>
                                        </p:tgtEl>
                                      </p:cBhvr>
                                      <p:to x="100000" y="100000"/>
                                    </p:animScale>
                                  </p:childTnLst>
                                </p:cTn>
                              </p:par>
                            </p:childTnLst>
                          </p:cTn>
                        </p:par>
                      </p:childTnLst>
                    </p:cTn>
                  </p:par>
                  <p:par>
                    <p:cTn id="48" fill="hold">
                      <p:stCondLst>
                        <p:cond delay="indefinite"/>
                      </p:stCondLst>
                      <p:childTnLst>
                        <p:par>
                          <p:cTn id="49" fill="hold">
                            <p:stCondLst>
                              <p:cond delay="0"/>
                            </p:stCondLst>
                            <p:childTnLst>
                              <p:par>
                                <p:cTn id="50" presetID="26"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ipe(down)">
                                      <p:cBhvr>
                                        <p:cTn id="52" dur="580">
                                          <p:stCondLst>
                                            <p:cond delay="0"/>
                                          </p:stCondLst>
                                        </p:cTn>
                                        <p:tgtEl>
                                          <p:spTgt spid="20"/>
                                        </p:tgtEl>
                                      </p:cBhvr>
                                    </p:animEffect>
                                    <p:anim calcmode="lin" valueType="num">
                                      <p:cBhvr>
                                        <p:cTn id="53"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54"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55"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56"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57"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58" dur="26">
                                          <p:stCondLst>
                                            <p:cond delay="650"/>
                                          </p:stCondLst>
                                        </p:cTn>
                                        <p:tgtEl>
                                          <p:spTgt spid="20"/>
                                        </p:tgtEl>
                                      </p:cBhvr>
                                      <p:to x="100000" y="60000"/>
                                    </p:animScale>
                                    <p:animScale>
                                      <p:cBhvr>
                                        <p:cTn id="59" dur="166" decel="50000">
                                          <p:stCondLst>
                                            <p:cond delay="676"/>
                                          </p:stCondLst>
                                        </p:cTn>
                                        <p:tgtEl>
                                          <p:spTgt spid="20"/>
                                        </p:tgtEl>
                                      </p:cBhvr>
                                      <p:to x="100000" y="100000"/>
                                    </p:animScale>
                                    <p:animScale>
                                      <p:cBhvr>
                                        <p:cTn id="60" dur="26">
                                          <p:stCondLst>
                                            <p:cond delay="1312"/>
                                          </p:stCondLst>
                                        </p:cTn>
                                        <p:tgtEl>
                                          <p:spTgt spid="20"/>
                                        </p:tgtEl>
                                      </p:cBhvr>
                                      <p:to x="100000" y="80000"/>
                                    </p:animScale>
                                    <p:animScale>
                                      <p:cBhvr>
                                        <p:cTn id="61" dur="166" decel="50000">
                                          <p:stCondLst>
                                            <p:cond delay="1338"/>
                                          </p:stCondLst>
                                        </p:cTn>
                                        <p:tgtEl>
                                          <p:spTgt spid="20"/>
                                        </p:tgtEl>
                                      </p:cBhvr>
                                      <p:to x="100000" y="100000"/>
                                    </p:animScale>
                                    <p:animScale>
                                      <p:cBhvr>
                                        <p:cTn id="62" dur="26">
                                          <p:stCondLst>
                                            <p:cond delay="1642"/>
                                          </p:stCondLst>
                                        </p:cTn>
                                        <p:tgtEl>
                                          <p:spTgt spid="20"/>
                                        </p:tgtEl>
                                      </p:cBhvr>
                                      <p:to x="100000" y="90000"/>
                                    </p:animScale>
                                    <p:animScale>
                                      <p:cBhvr>
                                        <p:cTn id="63" dur="166" decel="50000">
                                          <p:stCondLst>
                                            <p:cond delay="1668"/>
                                          </p:stCondLst>
                                        </p:cTn>
                                        <p:tgtEl>
                                          <p:spTgt spid="20"/>
                                        </p:tgtEl>
                                      </p:cBhvr>
                                      <p:to x="100000" y="100000"/>
                                    </p:animScale>
                                    <p:animScale>
                                      <p:cBhvr>
                                        <p:cTn id="64" dur="26">
                                          <p:stCondLst>
                                            <p:cond delay="1808"/>
                                          </p:stCondLst>
                                        </p:cTn>
                                        <p:tgtEl>
                                          <p:spTgt spid="20"/>
                                        </p:tgtEl>
                                      </p:cBhvr>
                                      <p:to x="100000" y="95000"/>
                                    </p:animScale>
                                    <p:animScale>
                                      <p:cBhvr>
                                        <p:cTn id="65" dur="166" decel="50000">
                                          <p:stCondLst>
                                            <p:cond delay="1834"/>
                                          </p:stCondLst>
                                        </p:cTn>
                                        <p:tgtEl>
                                          <p:spTgt spid="20"/>
                                        </p:tgtEl>
                                      </p:cBhvr>
                                      <p:to x="100000" y="100000"/>
                                    </p:animScale>
                                  </p:childTnLst>
                                </p:cTn>
                              </p:par>
                            </p:childTnLst>
                          </p:cTn>
                        </p:par>
                      </p:childTnLst>
                    </p:cTn>
                  </p:par>
                  <p:par>
                    <p:cTn id="66" fill="hold">
                      <p:stCondLst>
                        <p:cond delay="indefinite"/>
                      </p:stCondLst>
                      <p:childTnLst>
                        <p:par>
                          <p:cTn id="67" fill="hold">
                            <p:stCondLst>
                              <p:cond delay="0"/>
                            </p:stCondLst>
                            <p:childTnLst>
                              <p:par>
                                <p:cTn id="68" presetID="26" presetClass="entr" presetSubtype="0" fill="hold" grpId="0" nodeType="click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wipe(down)">
                                      <p:cBhvr>
                                        <p:cTn id="70" dur="580">
                                          <p:stCondLst>
                                            <p:cond delay="0"/>
                                          </p:stCondLst>
                                        </p:cTn>
                                        <p:tgtEl>
                                          <p:spTgt spid="18"/>
                                        </p:tgtEl>
                                      </p:cBhvr>
                                    </p:animEffect>
                                    <p:anim calcmode="lin" valueType="num">
                                      <p:cBhvr>
                                        <p:cTn id="71"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72"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73"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74"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75"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76" dur="26">
                                          <p:stCondLst>
                                            <p:cond delay="650"/>
                                          </p:stCondLst>
                                        </p:cTn>
                                        <p:tgtEl>
                                          <p:spTgt spid="18"/>
                                        </p:tgtEl>
                                      </p:cBhvr>
                                      <p:to x="100000" y="60000"/>
                                    </p:animScale>
                                    <p:animScale>
                                      <p:cBhvr>
                                        <p:cTn id="77" dur="166" decel="50000">
                                          <p:stCondLst>
                                            <p:cond delay="676"/>
                                          </p:stCondLst>
                                        </p:cTn>
                                        <p:tgtEl>
                                          <p:spTgt spid="18"/>
                                        </p:tgtEl>
                                      </p:cBhvr>
                                      <p:to x="100000" y="100000"/>
                                    </p:animScale>
                                    <p:animScale>
                                      <p:cBhvr>
                                        <p:cTn id="78" dur="26">
                                          <p:stCondLst>
                                            <p:cond delay="1312"/>
                                          </p:stCondLst>
                                        </p:cTn>
                                        <p:tgtEl>
                                          <p:spTgt spid="18"/>
                                        </p:tgtEl>
                                      </p:cBhvr>
                                      <p:to x="100000" y="80000"/>
                                    </p:animScale>
                                    <p:animScale>
                                      <p:cBhvr>
                                        <p:cTn id="79" dur="166" decel="50000">
                                          <p:stCondLst>
                                            <p:cond delay="1338"/>
                                          </p:stCondLst>
                                        </p:cTn>
                                        <p:tgtEl>
                                          <p:spTgt spid="18"/>
                                        </p:tgtEl>
                                      </p:cBhvr>
                                      <p:to x="100000" y="100000"/>
                                    </p:animScale>
                                    <p:animScale>
                                      <p:cBhvr>
                                        <p:cTn id="80" dur="26">
                                          <p:stCondLst>
                                            <p:cond delay="1642"/>
                                          </p:stCondLst>
                                        </p:cTn>
                                        <p:tgtEl>
                                          <p:spTgt spid="18"/>
                                        </p:tgtEl>
                                      </p:cBhvr>
                                      <p:to x="100000" y="90000"/>
                                    </p:animScale>
                                    <p:animScale>
                                      <p:cBhvr>
                                        <p:cTn id="81" dur="166" decel="50000">
                                          <p:stCondLst>
                                            <p:cond delay="1668"/>
                                          </p:stCondLst>
                                        </p:cTn>
                                        <p:tgtEl>
                                          <p:spTgt spid="18"/>
                                        </p:tgtEl>
                                      </p:cBhvr>
                                      <p:to x="100000" y="100000"/>
                                    </p:animScale>
                                    <p:animScale>
                                      <p:cBhvr>
                                        <p:cTn id="82" dur="26">
                                          <p:stCondLst>
                                            <p:cond delay="1808"/>
                                          </p:stCondLst>
                                        </p:cTn>
                                        <p:tgtEl>
                                          <p:spTgt spid="18"/>
                                        </p:tgtEl>
                                      </p:cBhvr>
                                      <p:to x="100000" y="95000"/>
                                    </p:animScale>
                                    <p:animScale>
                                      <p:cBhvr>
                                        <p:cTn id="83" dur="166" decel="50000">
                                          <p:stCondLst>
                                            <p:cond delay="1834"/>
                                          </p:stCondLst>
                                        </p:cTn>
                                        <p:tgtEl>
                                          <p:spTgt spid="18"/>
                                        </p:tgtEl>
                                      </p:cBhvr>
                                      <p:to x="100000" y="100000"/>
                                    </p:animScale>
                                  </p:childTnLst>
                                </p:cTn>
                              </p:par>
                            </p:childTnLst>
                          </p:cTn>
                        </p:par>
                      </p:childTnLst>
                    </p:cTn>
                  </p:par>
                  <p:par>
                    <p:cTn id="84" fill="hold">
                      <p:stCondLst>
                        <p:cond delay="indefinite"/>
                      </p:stCondLst>
                      <p:childTnLst>
                        <p:par>
                          <p:cTn id="85" fill="hold">
                            <p:stCondLst>
                              <p:cond delay="0"/>
                            </p:stCondLst>
                            <p:childTnLst>
                              <p:par>
                                <p:cTn id="86" presetID="26" presetClass="entr" presetSubtype="0" fill="hold" grpId="0" nodeType="clickEffect">
                                  <p:stCondLst>
                                    <p:cond delay="0"/>
                                  </p:stCondLst>
                                  <p:childTnLst>
                                    <p:set>
                                      <p:cBhvr>
                                        <p:cTn id="87" dur="1" fill="hold">
                                          <p:stCondLst>
                                            <p:cond delay="0"/>
                                          </p:stCondLst>
                                        </p:cTn>
                                        <p:tgtEl>
                                          <p:spTgt spid="25"/>
                                        </p:tgtEl>
                                        <p:attrNameLst>
                                          <p:attrName>style.visibility</p:attrName>
                                        </p:attrNameLst>
                                      </p:cBhvr>
                                      <p:to>
                                        <p:strVal val="visible"/>
                                      </p:to>
                                    </p:set>
                                    <p:animEffect transition="in" filter="wipe(down)">
                                      <p:cBhvr>
                                        <p:cTn id="88" dur="580">
                                          <p:stCondLst>
                                            <p:cond delay="0"/>
                                          </p:stCondLst>
                                        </p:cTn>
                                        <p:tgtEl>
                                          <p:spTgt spid="25"/>
                                        </p:tgtEl>
                                      </p:cBhvr>
                                    </p:animEffect>
                                    <p:anim calcmode="lin" valueType="num">
                                      <p:cBhvr>
                                        <p:cTn id="89"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94" dur="26">
                                          <p:stCondLst>
                                            <p:cond delay="650"/>
                                          </p:stCondLst>
                                        </p:cTn>
                                        <p:tgtEl>
                                          <p:spTgt spid="25"/>
                                        </p:tgtEl>
                                      </p:cBhvr>
                                      <p:to x="100000" y="60000"/>
                                    </p:animScale>
                                    <p:animScale>
                                      <p:cBhvr>
                                        <p:cTn id="95" dur="166" decel="50000">
                                          <p:stCondLst>
                                            <p:cond delay="676"/>
                                          </p:stCondLst>
                                        </p:cTn>
                                        <p:tgtEl>
                                          <p:spTgt spid="25"/>
                                        </p:tgtEl>
                                      </p:cBhvr>
                                      <p:to x="100000" y="100000"/>
                                    </p:animScale>
                                    <p:animScale>
                                      <p:cBhvr>
                                        <p:cTn id="96" dur="26">
                                          <p:stCondLst>
                                            <p:cond delay="1312"/>
                                          </p:stCondLst>
                                        </p:cTn>
                                        <p:tgtEl>
                                          <p:spTgt spid="25"/>
                                        </p:tgtEl>
                                      </p:cBhvr>
                                      <p:to x="100000" y="80000"/>
                                    </p:animScale>
                                    <p:animScale>
                                      <p:cBhvr>
                                        <p:cTn id="97" dur="166" decel="50000">
                                          <p:stCondLst>
                                            <p:cond delay="1338"/>
                                          </p:stCondLst>
                                        </p:cTn>
                                        <p:tgtEl>
                                          <p:spTgt spid="25"/>
                                        </p:tgtEl>
                                      </p:cBhvr>
                                      <p:to x="100000" y="100000"/>
                                    </p:animScale>
                                    <p:animScale>
                                      <p:cBhvr>
                                        <p:cTn id="98" dur="26">
                                          <p:stCondLst>
                                            <p:cond delay="1642"/>
                                          </p:stCondLst>
                                        </p:cTn>
                                        <p:tgtEl>
                                          <p:spTgt spid="25"/>
                                        </p:tgtEl>
                                      </p:cBhvr>
                                      <p:to x="100000" y="90000"/>
                                    </p:animScale>
                                    <p:animScale>
                                      <p:cBhvr>
                                        <p:cTn id="99" dur="166" decel="50000">
                                          <p:stCondLst>
                                            <p:cond delay="1668"/>
                                          </p:stCondLst>
                                        </p:cTn>
                                        <p:tgtEl>
                                          <p:spTgt spid="25"/>
                                        </p:tgtEl>
                                      </p:cBhvr>
                                      <p:to x="100000" y="100000"/>
                                    </p:animScale>
                                    <p:animScale>
                                      <p:cBhvr>
                                        <p:cTn id="100" dur="26">
                                          <p:stCondLst>
                                            <p:cond delay="1808"/>
                                          </p:stCondLst>
                                        </p:cTn>
                                        <p:tgtEl>
                                          <p:spTgt spid="25"/>
                                        </p:tgtEl>
                                      </p:cBhvr>
                                      <p:to x="100000" y="95000"/>
                                    </p:animScale>
                                    <p:animScale>
                                      <p:cBhvr>
                                        <p:cTn id="101" dur="166" decel="50000">
                                          <p:stCondLst>
                                            <p:cond delay="1834"/>
                                          </p:stCondLst>
                                        </p:cTn>
                                        <p:tgtEl>
                                          <p:spTgt spid="25"/>
                                        </p:tgtEl>
                                      </p:cBhvr>
                                      <p:to x="100000" y="100000"/>
                                    </p:animScale>
                                  </p:childTnLst>
                                </p:cTn>
                              </p:par>
                            </p:childTnLst>
                          </p:cTn>
                        </p:par>
                      </p:childTnLst>
                    </p:cTn>
                  </p:par>
                  <p:par>
                    <p:cTn id="102" fill="hold">
                      <p:stCondLst>
                        <p:cond delay="indefinite"/>
                      </p:stCondLst>
                      <p:childTnLst>
                        <p:par>
                          <p:cTn id="103" fill="hold">
                            <p:stCondLst>
                              <p:cond delay="0"/>
                            </p:stCondLst>
                            <p:childTnLst>
                              <p:par>
                                <p:cTn id="104" presetID="26" presetClass="entr" presetSubtype="0" fill="hold" grpId="0" nodeType="clickEffect">
                                  <p:stCondLst>
                                    <p:cond delay="0"/>
                                  </p:stCondLst>
                                  <p:childTnLst>
                                    <p:set>
                                      <p:cBhvr>
                                        <p:cTn id="105" dur="1" fill="hold">
                                          <p:stCondLst>
                                            <p:cond delay="0"/>
                                          </p:stCondLst>
                                        </p:cTn>
                                        <p:tgtEl>
                                          <p:spTgt spid="27"/>
                                        </p:tgtEl>
                                        <p:attrNameLst>
                                          <p:attrName>style.visibility</p:attrName>
                                        </p:attrNameLst>
                                      </p:cBhvr>
                                      <p:to>
                                        <p:strVal val="visible"/>
                                      </p:to>
                                    </p:set>
                                    <p:animEffect transition="in" filter="wipe(down)">
                                      <p:cBhvr>
                                        <p:cTn id="106" dur="580">
                                          <p:stCondLst>
                                            <p:cond delay="0"/>
                                          </p:stCondLst>
                                        </p:cTn>
                                        <p:tgtEl>
                                          <p:spTgt spid="27"/>
                                        </p:tgtEl>
                                      </p:cBhvr>
                                    </p:animEffect>
                                    <p:anim calcmode="lin" valueType="num">
                                      <p:cBhvr>
                                        <p:cTn id="107"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108"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109"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110"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111"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112" dur="26">
                                          <p:stCondLst>
                                            <p:cond delay="650"/>
                                          </p:stCondLst>
                                        </p:cTn>
                                        <p:tgtEl>
                                          <p:spTgt spid="27"/>
                                        </p:tgtEl>
                                      </p:cBhvr>
                                      <p:to x="100000" y="60000"/>
                                    </p:animScale>
                                    <p:animScale>
                                      <p:cBhvr>
                                        <p:cTn id="113" dur="166" decel="50000">
                                          <p:stCondLst>
                                            <p:cond delay="676"/>
                                          </p:stCondLst>
                                        </p:cTn>
                                        <p:tgtEl>
                                          <p:spTgt spid="27"/>
                                        </p:tgtEl>
                                      </p:cBhvr>
                                      <p:to x="100000" y="100000"/>
                                    </p:animScale>
                                    <p:animScale>
                                      <p:cBhvr>
                                        <p:cTn id="114" dur="26">
                                          <p:stCondLst>
                                            <p:cond delay="1312"/>
                                          </p:stCondLst>
                                        </p:cTn>
                                        <p:tgtEl>
                                          <p:spTgt spid="27"/>
                                        </p:tgtEl>
                                      </p:cBhvr>
                                      <p:to x="100000" y="80000"/>
                                    </p:animScale>
                                    <p:animScale>
                                      <p:cBhvr>
                                        <p:cTn id="115" dur="166" decel="50000">
                                          <p:stCondLst>
                                            <p:cond delay="1338"/>
                                          </p:stCondLst>
                                        </p:cTn>
                                        <p:tgtEl>
                                          <p:spTgt spid="27"/>
                                        </p:tgtEl>
                                      </p:cBhvr>
                                      <p:to x="100000" y="100000"/>
                                    </p:animScale>
                                    <p:animScale>
                                      <p:cBhvr>
                                        <p:cTn id="116" dur="26">
                                          <p:stCondLst>
                                            <p:cond delay="1642"/>
                                          </p:stCondLst>
                                        </p:cTn>
                                        <p:tgtEl>
                                          <p:spTgt spid="27"/>
                                        </p:tgtEl>
                                      </p:cBhvr>
                                      <p:to x="100000" y="90000"/>
                                    </p:animScale>
                                    <p:animScale>
                                      <p:cBhvr>
                                        <p:cTn id="117" dur="166" decel="50000">
                                          <p:stCondLst>
                                            <p:cond delay="1668"/>
                                          </p:stCondLst>
                                        </p:cTn>
                                        <p:tgtEl>
                                          <p:spTgt spid="27"/>
                                        </p:tgtEl>
                                      </p:cBhvr>
                                      <p:to x="100000" y="100000"/>
                                    </p:animScale>
                                    <p:animScale>
                                      <p:cBhvr>
                                        <p:cTn id="118" dur="26">
                                          <p:stCondLst>
                                            <p:cond delay="1808"/>
                                          </p:stCondLst>
                                        </p:cTn>
                                        <p:tgtEl>
                                          <p:spTgt spid="27"/>
                                        </p:tgtEl>
                                      </p:cBhvr>
                                      <p:to x="100000" y="95000"/>
                                    </p:animScale>
                                    <p:animScale>
                                      <p:cBhvr>
                                        <p:cTn id="119" dur="166" decel="50000">
                                          <p:stCondLst>
                                            <p:cond delay="1834"/>
                                          </p:stCondLst>
                                        </p:cTn>
                                        <p:tgtEl>
                                          <p:spTgt spid="2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2" grpId="0" animBg="1"/>
      <p:bldP spid="18" grpId="0" animBg="1"/>
      <p:bldP spid="20" grpId="0" animBg="1"/>
      <p:bldP spid="21" grpId="0" animBg="1"/>
      <p:bldP spid="25" grpId="0" animBg="1"/>
      <p:bldP spid="2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 الفصل الدراسي الثاني 2020-2021م</a:t>
            </a:r>
            <a:endParaRPr lang="en-US" sz="1100" dirty="0">
              <a:solidFill>
                <a:prstClr val="black"/>
              </a:solidFill>
              <a:ea typeface="Calibri" panose="020F0502020204030204" pitchFamily="34" charset="0"/>
              <a:cs typeface="Arial" panose="020B0604020202020204" pitchFamily="34" charset="0"/>
            </a:endParaRPr>
          </a:p>
        </p:txBody>
      </p:sp>
      <p:sp>
        <p:nvSpPr>
          <p:cNvPr id="2" name="Cloud 1"/>
          <p:cNvSpPr/>
          <p:nvPr/>
        </p:nvSpPr>
        <p:spPr>
          <a:xfrm>
            <a:off x="4983155" y="145155"/>
            <a:ext cx="2112135" cy="1007541"/>
          </a:xfrm>
          <a:prstGeom prst="cloud">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a:r>
              <a:rPr lang="ar-BH" sz="3600" dirty="0">
                <a:solidFill>
                  <a:prstClr val="black"/>
                </a:solidFill>
                <a:latin typeface="Sakkal Majalla" panose="02000000000000000000" pitchFamily="2" charset="-78"/>
                <a:cs typeface="Sakkal Majalla" panose="02000000000000000000" pitchFamily="2" charset="-78"/>
              </a:rPr>
              <a:t>تعلّم</a:t>
            </a:r>
            <a:endParaRPr lang="en-US" sz="2400" dirty="0">
              <a:solidFill>
                <a:prstClr val="black"/>
              </a:solidFill>
              <a:latin typeface="Sakkal Majalla" panose="02000000000000000000" pitchFamily="2" charset="-78"/>
              <a:cs typeface="Sakkal Majalla" panose="02000000000000000000" pitchFamily="2" charset="-78"/>
            </a:endParaRPr>
          </a:p>
        </p:txBody>
      </p:sp>
      <p:sp>
        <p:nvSpPr>
          <p:cNvPr id="54" name="TextBox 53">
            <a:extLst>
              <a:ext uri="{FF2B5EF4-FFF2-40B4-BE49-F238E27FC236}">
                <a16:creationId xmlns:a16="http://schemas.microsoft.com/office/drawing/2014/main" id="{6EFAC108-0A76-42BF-8DEE-19E6BF4994BA}"/>
              </a:ext>
            </a:extLst>
          </p:cNvPr>
          <p:cNvSpPr txBox="1"/>
          <p:nvPr/>
        </p:nvSpPr>
        <p:spPr>
          <a:xfrm>
            <a:off x="1174904" y="1245410"/>
            <a:ext cx="9065711" cy="2492990"/>
          </a:xfrm>
          <a:prstGeom prst="rect">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just" rtl="1"/>
            <a:endParaRPr lang="ar-BH" sz="1200" b="1" dirty="0">
              <a:solidFill>
                <a:srgbClr val="C00000"/>
              </a:solidFill>
              <a:latin typeface="Sakkal Majalla" panose="02000000000000000000" pitchFamily="2" charset="-78"/>
              <a:cs typeface="Sakkal Majalla" panose="02000000000000000000" pitchFamily="2" charset="-78"/>
            </a:endParaRPr>
          </a:p>
          <a:p>
            <a:pPr algn="just" rtl="1">
              <a:lnSpc>
                <a:spcPct val="150000"/>
              </a:lnSpc>
            </a:pPr>
            <a:r>
              <a:rPr lang="ar-BH" sz="2400" b="1" dirty="0">
                <a:latin typeface="Sakkal Majalla" panose="02000000000000000000" pitchFamily="2" charset="-78"/>
                <a:cs typeface="Sakkal Majalla" panose="02000000000000000000" pitchFamily="2" charset="-78"/>
              </a:rPr>
              <a:t>- من عجز عن الحجّ لكبرٍ، أو مرضٍ لا يُرجى شفاؤه منه، أو لضعفٍ في جسمه، </a:t>
            </a:r>
            <a:r>
              <a:rPr lang="ar-BH" sz="2400" b="1" dirty="0">
                <a:solidFill>
                  <a:srgbClr val="C00000"/>
                </a:solidFill>
                <a:latin typeface="Sakkal Majalla" panose="02000000000000000000" pitchFamily="2" charset="-78"/>
                <a:cs typeface="Sakkal Majalla" panose="02000000000000000000" pitchFamily="2" charset="-78"/>
              </a:rPr>
              <a:t>جاز أن يُنيب من يحجّ عنه بشرط أن يكون النّائب قد حجّ عن نفسه</a:t>
            </a:r>
            <a:r>
              <a:rPr lang="ar-BH" sz="2400" b="1" dirty="0">
                <a:latin typeface="Sakkal Majalla" panose="02000000000000000000" pitchFamily="2" charset="-78"/>
                <a:cs typeface="Sakkal Majalla" panose="02000000000000000000" pitchFamily="2" charset="-78"/>
              </a:rPr>
              <a:t>، فعنْ ابْنِ عَبَّاسٍ رَضِيَ اللَّهُ عَنْهُمَا، قَالَ: جَاءَتِ امْرَأَةٌ مِنْ خَثْعَمَ عَامَ حَجَّةِ الوَدَاعِ، قَالَتْ: يَا رَسُولَ اللَّهِ إِنَّ فَرِيضَةَ اللَّهِ عَلَى عِبَادِهِ فِي الحَجِّ أَدْرَكَتْ أَبِي شَيْخًا كَبِيرًا لاَ يَسْتَطِيعُ أَنْ يَسْتَوِيَ عَلَى الرَّاحِلَةِ فَهَلْ يَقْضِي عَنْهُ أَنْ أَحُجَّ عَنْهُ؟ قَالَ: «نَعَمْ».</a:t>
            </a:r>
          </a:p>
        </p:txBody>
      </p:sp>
      <p:sp>
        <p:nvSpPr>
          <p:cNvPr id="55" name="Title 1">
            <a:extLst>
              <a:ext uri="{FF2B5EF4-FFF2-40B4-BE49-F238E27FC236}">
                <a16:creationId xmlns:a16="http://schemas.microsoft.com/office/drawing/2014/main" id="{80C5CDB9-3807-4C17-9627-B636BC8DE68A}"/>
              </a:ext>
            </a:extLst>
          </p:cNvPr>
          <p:cNvSpPr txBox="1">
            <a:spLocks/>
          </p:cNvSpPr>
          <p:nvPr/>
        </p:nvSpPr>
        <p:spPr>
          <a:xfrm>
            <a:off x="103467" y="56528"/>
            <a:ext cx="3028333" cy="491277"/>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BH" sz="2000" b="1" dirty="0">
                <a:solidFill>
                  <a:prstClr val="black"/>
                </a:solidFill>
                <a:latin typeface="Sakkal Majalla" panose="02000000000000000000" pitchFamily="2" charset="-78"/>
                <a:cs typeface="Sakkal Majalla" panose="02000000000000000000" pitchFamily="2" charset="-78"/>
              </a:rPr>
              <a:t>الحج (1) / الثالث الإعدادي</a:t>
            </a:r>
            <a:endParaRPr lang="en-US" sz="2000" dirty="0">
              <a:solidFill>
                <a:prstClr val="black"/>
              </a:solidFill>
              <a:latin typeface="Sakkal Majalla" panose="02000000000000000000" pitchFamily="2" charset="-78"/>
              <a:cs typeface="Sakkal Majalla" panose="02000000000000000000" pitchFamily="2" charset="-78"/>
            </a:endParaRPr>
          </a:p>
        </p:txBody>
      </p:sp>
      <p:sp>
        <p:nvSpPr>
          <p:cNvPr id="58" name="TextBox 57">
            <a:extLst>
              <a:ext uri="{FF2B5EF4-FFF2-40B4-BE49-F238E27FC236}">
                <a16:creationId xmlns:a16="http://schemas.microsoft.com/office/drawing/2014/main" id="{6EFAC108-0A76-42BF-8DEE-19E6BF4994BA}"/>
              </a:ext>
            </a:extLst>
          </p:cNvPr>
          <p:cNvSpPr txBox="1"/>
          <p:nvPr/>
        </p:nvSpPr>
        <p:spPr>
          <a:xfrm>
            <a:off x="1197735" y="3835841"/>
            <a:ext cx="9042880" cy="677108"/>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just" rtl="1"/>
            <a:endParaRPr lang="ar-BH" sz="1000" b="1" dirty="0">
              <a:solidFill>
                <a:prstClr val="black"/>
              </a:solidFill>
              <a:latin typeface="Sakkal Majalla" panose="02000000000000000000" pitchFamily="2" charset="-78"/>
              <a:cs typeface="Sakkal Majalla" panose="02000000000000000000" pitchFamily="2" charset="-78"/>
            </a:endParaRPr>
          </a:p>
          <a:p>
            <a:pPr algn="just" rtl="1"/>
            <a:r>
              <a:rPr lang="ar-BH" sz="2800" b="1" dirty="0">
                <a:solidFill>
                  <a:prstClr val="black"/>
                </a:solidFill>
                <a:latin typeface="Sakkal Majalla" panose="02000000000000000000" pitchFamily="2" charset="-78"/>
                <a:cs typeface="Sakkal Majalla" panose="02000000000000000000" pitchFamily="2" charset="-78"/>
              </a:rPr>
              <a:t>- </a:t>
            </a:r>
            <a:r>
              <a:rPr lang="ar-BH" sz="2400" b="1" dirty="0">
                <a:latin typeface="Sakkal Majalla" panose="02000000000000000000" pitchFamily="2" charset="-78"/>
                <a:cs typeface="Sakkal Majalla" panose="02000000000000000000" pitchFamily="2" charset="-78"/>
              </a:rPr>
              <a:t>يجب على الحاجّ ألّا يزاحم الطّائفين، ويشقّ على نفسه وعليهم في استلام الحجر أو تقبيله.</a:t>
            </a:r>
          </a:p>
        </p:txBody>
      </p:sp>
      <p:sp>
        <p:nvSpPr>
          <p:cNvPr id="11" name="TextBox 10">
            <a:extLst>
              <a:ext uri="{FF2B5EF4-FFF2-40B4-BE49-F238E27FC236}">
                <a16:creationId xmlns:a16="http://schemas.microsoft.com/office/drawing/2014/main" id="{6EFAC108-0A76-42BF-8DEE-19E6BF4994BA}"/>
              </a:ext>
            </a:extLst>
          </p:cNvPr>
          <p:cNvSpPr txBox="1"/>
          <p:nvPr/>
        </p:nvSpPr>
        <p:spPr>
          <a:xfrm>
            <a:off x="1194893" y="4610390"/>
            <a:ext cx="9045722" cy="615553"/>
          </a:xfrm>
          <a:prstGeom prst="rect">
            <a:avLst/>
          </a:prstGeom>
          <a:solidFill>
            <a:schemeClr val="accent6">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just" rtl="1"/>
            <a:endParaRPr lang="ar-BH" sz="1000" b="1" dirty="0">
              <a:solidFill>
                <a:prstClr val="black"/>
              </a:solidFill>
              <a:latin typeface="Sakkal Majalla" panose="02000000000000000000" pitchFamily="2" charset="-78"/>
              <a:cs typeface="Sakkal Majalla" panose="02000000000000000000" pitchFamily="2" charset="-78"/>
            </a:endParaRPr>
          </a:p>
          <a:p>
            <a:pPr algn="just" rtl="1"/>
            <a:r>
              <a:rPr lang="ar-BH" sz="2400" b="1" dirty="0">
                <a:latin typeface="Sakkal Majalla" panose="02000000000000000000" pitchFamily="2" charset="-78"/>
                <a:cs typeface="Sakkal Majalla" panose="02000000000000000000" pitchFamily="2" charset="-78"/>
              </a:rPr>
              <a:t>- على المرأة </a:t>
            </a:r>
            <a:r>
              <a:rPr lang="ar-BH" sz="2400" b="1" dirty="0">
                <a:solidFill>
                  <a:srgbClr val="C00000"/>
                </a:solidFill>
                <a:latin typeface="Sakkal Majalla" panose="02000000000000000000" pitchFamily="2" charset="-78"/>
                <a:cs typeface="Sakkal Majalla" panose="02000000000000000000" pitchFamily="2" charset="-78"/>
              </a:rPr>
              <a:t>أن تتجنّب</a:t>
            </a:r>
            <a:r>
              <a:rPr lang="ar-BH" sz="2400" b="1" dirty="0">
                <a:latin typeface="Sakkal Majalla" panose="02000000000000000000" pitchFamily="2" charset="-78"/>
                <a:cs typeface="Sakkal Majalla" panose="02000000000000000000" pitchFamily="2" charset="-78"/>
              </a:rPr>
              <a:t> في طوافها إظهار الزّينة وروائح الطِّيب، ورفع الصّوت بالذّكر والدّعاء.</a:t>
            </a:r>
          </a:p>
        </p:txBody>
      </p:sp>
      <p:sp>
        <p:nvSpPr>
          <p:cNvPr id="12" name="TextBox 11">
            <a:extLst>
              <a:ext uri="{FF2B5EF4-FFF2-40B4-BE49-F238E27FC236}">
                <a16:creationId xmlns:a16="http://schemas.microsoft.com/office/drawing/2014/main" id="{6EFAC108-0A76-42BF-8DEE-19E6BF4994BA}"/>
              </a:ext>
            </a:extLst>
          </p:cNvPr>
          <p:cNvSpPr txBox="1"/>
          <p:nvPr/>
        </p:nvSpPr>
        <p:spPr>
          <a:xfrm>
            <a:off x="1174904" y="5345445"/>
            <a:ext cx="9045722" cy="984885"/>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just" rtl="1"/>
            <a:endParaRPr lang="ar-BH" sz="1000" b="1" dirty="0">
              <a:solidFill>
                <a:prstClr val="black"/>
              </a:solidFill>
              <a:latin typeface="Sakkal Majalla" panose="02000000000000000000" pitchFamily="2" charset="-78"/>
              <a:cs typeface="Sakkal Majalla" panose="02000000000000000000" pitchFamily="2" charset="-78"/>
            </a:endParaRPr>
          </a:p>
          <a:p>
            <a:pPr marL="342900" indent="-342900" algn="just" rtl="1">
              <a:buFontTx/>
              <a:buChar char="-"/>
            </a:pPr>
            <a:r>
              <a:rPr lang="ar-BH" sz="2400" b="1" dirty="0">
                <a:latin typeface="Sakkal Majalla" panose="02000000000000000000" pitchFamily="2" charset="-78"/>
                <a:cs typeface="Sakkal Majalla" panose="02000000000000000000" pitchFamily="2" charset="-78"/>
              </a:rPr>
              <a:t>تُسنُّ الطّهارة في السّعي، فلو سعى من دون وضوء صحّ سعيه، كما يُسنُّ التّتابع بين السّعي</a:t>
            </a:r>
          </a:p>
          <a:p>
            <a:pPr algn="just" rtl="1"/>
            <a:r>
              <a:rPr lang="ar-BH" sz="2400" b="1" dirty="0">
                <a:latin typeface="Sakkal Majalla" panose="02000000000000000000" pitchFamily="2" charset="-78"/>
                <a:cs typeface="Sakkal Majalla" panose="02000000000000000000" pitchFamily="2" charset="-78"/>
              </a:rPr>
              <a:t>     والطّواف.</a:t>
            </a:r>
          </a:p>
        </p:txBody>
      </p:sp>
    </p:spTree>
    <p:extLst>
      <p:ext uri="{BB962C8B-B14F-4D97-AF65-F5344CB8AC3E}">
        <p14:creationId xmlns:p14="http://schemas.microsoft.com/office/powerpoint/2010/main" val="3104459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fade">
                                      <p:cBhvr>
                                        <p:cTn id="25" dur="1000"/>
                                        <p:tgtEl>
                                          <p:spTgt spid="54"/>
                                        </p:tgtEl>
                                      </p:cBhvr>
                                    </p:animEffect>
                                    <p:anim calcmode="lin" valueType="num">
                                      <p:cBhvr>
                                        <p:cTn id="26" dur="1000" fill="hold"/>
                                        <p:tgtEl>
                                          <p:spTgt spid="54"/>
                                        </p:tgtEl>
                                        <p:attrNameLst>
                                          <p:attrName>ppt_x</p:attrName>
                                        </p:attrNameLst>
                                      </p:cBhvr>
                                      <p:tavLst>
                                        <p:tav tm="0">
                                          <p:val>
                                            <p:strVal val="#ppt_x"/>
                                          </p:val>
                                        </p:tav>
                                        <p:tav tm="100000">
                                          <p:val>
                                            <p:strVal val="#ppt_x"/>
                                          </p:val>
                                        </p:tav>
                                      </p:tavLst>
                                    </p:anim>
                                    <p:anim calcmode="lin" valueType="num">
                                      <p:cBhvr>
                                        <p:cTn id="27"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fade">
                                      <p:cBhvr>
                                        <p:cTn id="32" dur="1000"/>
                                        <p:tgtEl>
                                          <p:spTgt spid="58"/>
                                        </p:tgtEl>
                                      </p:cBhvr>
                                    </p:animEffect>
                                    <p:anim calcmode="lin" valueType="num">
                                      <p:cBhvr>
                                        <p:cTn id="33" dur="1000" fill="hold"/>
                                        <p:tgtEl>
                                          <p:spTgt spid="58"/>
                                        </p:tgtEl>
                                        <p:attrNameLst>
                                          <p:attrName>ppt_x</p:attrName>
                                        </p:attrNameLst>
                                      </p:cBhvr>
                                      <p:tavLst>
                                        <p:tav tm="0">
                                          <p:val>
                                            <p:strVal val="#ppt_x"/>
                                          </p:val>
                                        </p:tav>
                                        <p:tav tm="100000">
                                          <p:val>
                                            <p:strVal val="#ppt_x"/>
                                          </p:val>
                                        </p:tav>
                                      </p:tavLst>
                                    </p:anim>
                                    <p:anim calcmode="lin" valueType="num">
                                      <p:cBhvr>
                                        <p:cTn id="34"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1000"/>
                                        <p:tgtEl>
                                          <p:spTgt spid="12"/>
                                        </p:tgtEl>
                                      </p:cBhvr>
                                    </p:animEffect>
                                    <p:anim calcmode="lin" valueType="num">
                                      <p:cBhvr>
                                        <p:cTn id="47" dur="1000" fill="hold"/>
                                        <p:tgtEl>
                                          <p:spTgt spid="12"/>
                                        </p:tgtEl>
                                        <p:attrNameLst>
                                          <p:attrName>ppt_x</p:attrName>
                                        </p:attrNameLst>
                                      </p:cBhvr>
                                      <p:tavLst>
                                        <p:tav tm="0">
                                          <p:val>
                                            <p:strVal val="#ppt_x"/>
                                          </p:val>
                                        </p:tav>
                                        <p:tav tm="100000">
                                          <p:val>
                                            <p:strVal val="#ppt_x"/>
                                          </p:val>
                                        </p:tav>
                                      </p:tavLst>
                                    </p:anim>
                                    <p:anim calcmode="lin" valueType="num">
                                      <p:cBhvr>
                                        <p:cTn id="4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4" grpId="0" animBg="1"/>
      <p:bldP spid="58"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solidFill>
                <a:prstClr val="black"/>
              </a:solidFill>
              <a:ea typeface="Calibri" panose="020F0502020204030204" pitchFamily="34" charset="0"/>
              <a:cs typeface="Arial" panose="020B0604020202020204" pitchFamily="34" charset="0"/>
            </a:endParaRPr>
          </a:p>
        </p:txBody>
      </p:sp>
      <p:sp>
        <p:nvSpPr>
          <p:cNvPr id="16" name="Rectangle 15"/>
          <p:cNvSpPr/>
          <p:nvPr/>
        </p:nvSpPr>
        <p:spPr>
          <a:xfrm>
            <a:off x="5044890" y="180024"/>
            <a:ext cx="1988666" cy="646331"/>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rtl="1"/>
            <a:r>
              <a:rPr lang="ar-BH" sz="36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نشاط (3)</a:t>
            </a:r>
          </a:p>
        </p:txBody>
      </p:sp>
      <p:sp>
        <p:nvSpPr>
          <p:cNvPr id="17" name="Rounded Rectangle 16"/>
          <p:cNvSpPr/>
          <p:nvPr/>
        </p:nvSpPr>
        <p:spPr>
          <a:xfrm>
            <a:off x="1094704" y="1008251"/>
            <a:ext cx="9291139" cy="784866"/>
          </a:xfrm>
          <a:prstGeom prst="roundRect">
            <a:avLst/>
          </a:prstGeom>
          <a:solidFill>
            <a:schemeClr val="accent6">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r" rtl="1"/>
            <a:r>
              <a:rPr lang="ar-BH" sz="3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أبين حُكم الأعمال الآتية بوضع كلمة: </a:t>
            </a:r>
            <a:r>
              <a:rPr lang="ar-BH" sz="32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"واجب، سنّة ، أدب، محظور" </a:t>
            </a:r>
            <a:r>
              <a:rPr lang="ar-BH" sz="3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أمامها</a:t>
            </a: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a:t>
            </a:r>
          </a:p>
        </p:txBody>
      </p:sp>
      <p:sp>
        <p:nvSpPr>
          <p:cNvPr id="19" name="Cloud 18">
            <a:extLst>
              <a:ext uri="{FF2B5EF4-FFF2-40B4-BE49-F238E27FC236}">
                <a16:creationId xmlns:a16="http://schemas.microsoft.com/office/drawing/2014/main" id="{92C2CB30-B951-4D69-A302-C2FC7C202E75}"/>
              </a:ext>
            </a:extLst>
          </p:cNvPr>
          <p:cNvSpPr/>
          <p:nvPr/>
        </p:nvSpPr>
        <p:spPr>
          <a:xfrm>
            <a:off x="1790558" y="3182454"/>
            <a:ext cx="1995976" cy="1000357"/>
          </a:xfrm>
          <a:prstGeom prst="cloud">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3000" dirty="0">
                <a:solidFill>
                  <a:prstClr val="black"/>
                </a:solidFill>
                <a:latin typeface="Sakkal Majalla" panose="02000000000000000000" pitchFamily="2" charset="-78"/>
                <a:cs typeface="Sakkal Majalla" panose="02000000000000000000" pitchFamily="2" charset="-78"/>
              </a:rPr>
              <a:t>الإجابة</a:t>
            </a:r>
            <a:endParaRPr lang="en-US" sz="3000" dirty="0">
              <a:solidFill>
                <a:prstClr val="black"/>
              </a:solidFill>
              <a:latin typeface="Sakkal Majalla" panose="02000000000000000000" pitchFamily="2" charset="-78"/>
              <a:cs typeface="Sakkal Majalla" panose="02000000000000000000" pitchFamily="2" charset="-78"/>
            </a:endParaRPr>
          </a:p>
        </p:txBody>
      </p:sp>
      <p:sp>
        <p:nvSpPr>
          <p:cNvPr id="22" name="Rounded Rectangle 21"/>
          <p:cNvSpPr/>
          <p:nvPr/>
        </p:nvSpPr>
        <p:spPr>
          <a:xfrm>
            <a:off x="5044890" y="2214926"/>
            <a:ext cx="5610893" cy="3556708"/>
          </a:xfrm>
          <a:prstGeom prst="round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rPr>
              <a:t>1. (                           ) التطيّب قبل الإحرام. </a:t>
            </a:r>
          </a:p>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2. </a:t>
            </a:r>
            <a:r>
              <a:rPr lang="ar-BH" sz="2800" dirty="0">
                <a:solidFill>
                  <a:prstClr val="black"/>
                </a:solidFill>
                <a:latin typeface="Sakkal Majalla" panose="02000000000000000000" pitchFamily="2" charset="-78"/>
                <a:cs typeface="Sakkal Majalla" panose="02000000000000000000" pitchFamily="2" charset="-78"/>
              </a:rPr>
              <a:t>(                            )  </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التلبية بعد الإحرام.</a:t>
            </a:r>
          </a:p>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3. </a:t>
            </a:r>
            <a:r>
              <a:rPr lang="ar-BH" sz="2800" dirty="0">
                <a:solidFill>
                  <a:prstClr val="black"/>
                </a:solidFill>
                <a:latin typeface="Sakkal Majalla" panose="02000000000000000000" pitchFamily="2" charset="-78"/>
                <a:cs typeface="Sakkal Majalla" panose="02000000000000000000" pitchFamily="2" charset="-78"/>
              </a:rPr>
              <a:t>(                            ) </a:t>
            </a: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عقد الزّواج للمحرم.</a:t>
            </a:r>
          </a:p>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4. (                            ) الطّهارة في الطّواف.</a:t>
            </a:r>
          </a:p>
          <a:p>
            <a:pPr algn="r" rtl="1">
              <a:lnSpc>
                <a:spcPct val="150000"/>
              </a:lnSpc>
            </a:pPr>
            <a:r>
              <a:rPr lang="ar-BH" sz="28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5. (                            ) الطّهارة في السّعي.</a:t>
            </a:r>
          </a:p>
          <a:p>
            <a:pPr algn="r" rtl="1">
              <a:lnSpc>
                <a:spcPct val="200000"/>
              </a:lnSpc>
            </a:pPr>
            <a:r>
              <a:rPr lang="ar-BH" sz="1200" dirty="0">
                <a:solidFill>
                  <a:prstClr val="black"/>
                </a:solidFill>
                <a:latin typeface="Sakkal Majalla" panose="02000000000000000000" pitchFamily="2" charset="-78"/>
                <a:cs typeface="Sakkal Majalla" panose="02000000000000000000" pitchFamily="2" charset="-78"/>
                <a:sym typeface="AGA Arabesque" panose="05010101010101010101" pitchFamily="2" charset="2"/>
              </a:rPr>
              <a:t> </a:t>
            </a:r>
          </a:p>
        </p:txBody>
      </p:sp>
      <p:pic>
        <p:nvPicPr>
          <p:cNvPr id="23" name="Picture 22">
            <a:extLst>
              <a:ext uri="{FF2B5EF4-FFF2-40B4-BE49-F238E27FC236}">
                <a16:creationId xmlns:a16="http://schemas.microsoft.com/office/drawing/2014/main" id="{B05E2264-DC83-4695-B2AE-A67660A953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2275" y="43462"/>
            <a:ext cx="1646183" cy="1268068"/>
          </a:xfrm>
          <a:prstGeom prst="rect">
            <a:avLst/>
          </a:prstGeom>
        </p:spPr>
      </p:pic>
      <p:sp>
        <p:nvSpPr>
          <p:cNvPr id="15" name="Title 1">
            <a:extLst>
              <a:ext uri="{FF2B5EF4-FFF2-40B4-BE49-F238E27FC236}">
                <a16:creationId xmlns:a16="http://schemas.microsoft.com/office/drawing/2014/main" id="{80C5CDB9-3807-4C17-9627-B636BC8DE68A}"/>
              </a:ext>
            </a:extLst>
          </p:cNvPr>
          <p:cNvSpPr txBox="1">
            <a:spLocks/>
          </p:cNvSpPr>
          <p:nvPr/>
        </p:nvSpPr>
        <p:spPr>
          <a:xfrm>
            <a:off x="103467" y="56528"/>
            <a:ext cx="3028333" cy="491277"/>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BH" sz="2000" b="1" dirty="0">
                <a:solidFill>
                  <a:prstClr val="black"/>
                </a:solidFill>
                <a:latin typeface="Sakkal Majalla" panose="02000000000000000000" pitchFamily="2" charset="-78"/>
                <a:cs typeface="Sakkal Majalla" panose="02000000000000000000" pitchFamily="2" charset="-78"/>
              </a:rPr>
              <a:t>الحج (1) / الثالث الإعدادي</a:t>
            </a:r>
            <a:endParaRPr lang="en-US" sz="2000" dirty="0">
              <a:solidFill>
                <a:prstClr val="black"/>
              </a:solidFill>
              <a:latin typeface="Sakkal Majalla" panose="02000000000000000000" pitchFamily="2" charset="-78"/>
              <a:cs typeface="Sakkal Majalla" panose="02000000000000000000" pitchFamily="2" charset="-78"/>
            </a:endParaRPr>
          </a:p>
        </p:txBody>
      </p:sp>
      <p:sp>
        <p:nvSpPr>
          <p:cNvPr id="18" name="Rounded Rectangle 17"/>
          <p:cNvSpPr/>
          <p:nvPr/>
        </p:nvSpPr>
        <p:spPr>
          <a:xfrm>
            <a:off x="8585353" y="3615832"/>
            <a:ext cx="1390772" cy="450760"/>
          </a:xfrm>
          <a:prstGeom prst="round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ar-BH" sz="2800" dirty="0">
                <a:solidFill>
                  <a:prstClr val="black"/>
                </a:solidFill>
                <a:latin typeface="Sakkal Majalla" panose="02000000000000000000" pitchFamily="2" charset="-78"/>
                <a:cs typeface="Sakkal Majalla" panose="02000000000000000000" pitchFamily="2" charset="-78"/>
              </a:rPr>
              <a:t>محظور</a:t>
            </a:r>
            <a:endParaRPr lang="en-US" sz="2800" dirty="0">
              <a:solidFill>
                <a:prstClr val="black"/>
              </a:solidFill>
              <a:latin typeface="Sakkal Majalla" panose="02000000000000000000" pitchFamily="2" charset="-78"/>
              <a:cs typeface="Sakkal Majalla" panose="02000000000000000000" pitchFamily="2" charset="-78"/>
            </a:endParaRPr>
          </a:p>
        </p:txBody>
      </p:sp>
      <p:sp>
        <p:nvSpPr>
          <p:cNvPr id="20" name="Rounded Rectangle 19"/>
          <p:cNvSpPr/>
          <p:nvPr/>
        </p:nvSpPr>
        <p:spPr>
          <a:xfrm>
            <a:off x="8585353" y="2957074"/>
            <a:ext cx="1390772" cy="450760"/>
          </a:xfrm>
          <a:prstGeom prst="round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ar-BH" sz="2800" dirty="0">
                <a:solidFill>
                  <a:prstClr val="black"/>
                </a:solidFill>
                <a:latin typeface="Sakkal Majalla" panose="02000000000000000000" pitchFamily="2" charset="-78"/>
                <a:cs typeface="Sakkal Majalla" panose="02000000000000000000" pitchFamily="2" charset="-78"/>
              </a:rPr>
              <a:t>سنّة</a:t>
            </a:r>
            <a:endParaRPr lang="en-US" sz="2800" dirty="0">
              <a:solidFill>
                <a:prstClr val="black"/>
              </a:solidFill>
            </a:endParaRPr>
          </a:p>
        </p:txBody>
      </p:sp>
      <p:sp>
        <p:nvSpPr>
          <p:cNvPr id="21" name="Rounded Rectangle 20"/>
          <p:cNvSpPr/>
          <p:nvPr/>
        </p:nvSpPr>
        <p:spPr>
          <a:xfrm>
            <a:off x="8611111" y="2324744"/>
            <a:ext cx="1390772" cy="450760"/>
          </a:xfrm>
          <a:prstGeom prst="round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أدب</a:t>
            </a:r>
            <a:endParaRPr lang="en-US" sz="2800" dirty="0">
              <a:solidFill>
                <a:prstClr val="black"/>
              </a:solidFill>
            </a:endParaRPr>
          </a:p>
        </p:txBody>
      </p:sp>
      <p:sp>
        <p:nvSpPr>
          <p:cNvPr id="25" name="Rounded Rectangle 24"/>
          <p:cNvSpPr/>
          <p:nvPr/>
        </p:nvSpPr>
        <p:spPr>
          <a:xfrm>
            <a:off x="8598232" y="4241394"/>
            <a:ext cx="1390772" cy="450760"/>
          </a:xfrm>
          <a:prstGeom prst="round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ar-BH" sz="2800" dirty="0">
                <a:solidFill>
                  <a:prstClr val="black"/>
                </a:solidFill>
                <a:latin typeface="Sakkal Majalla" panose="02000000000000000000" pitchFamily="2" charset="-78"/>
                <a:cs typeface="Sakkal Majalla" panose="02000000000000000000" pitchFamily="2" charset="-78"/>
              </a:rPr>
              <a:t> شرط</a:t>
            </a:r>
            <a:endParaRPr lang="en-US" sz="2800" dirty="0">
              <a:solidFill>
                <a:prstClr val="black"/>
              </a:solidFill>
              <a:latin typeface="Sakkal Majalla" panose="02000000000000000000" pitchFamily="2" charset="-78"/>
              <a:cs typeface="Sakkal Majalla" panose="02000000000000000000" pitchFamily="2" charset="-78"/>
            </a:endParaRPr>
          </a:p>
        </p:txBody>
      </p:sp>
      <p:sp>
        <p:nvSpPr>
          <p:cNvPr id="24" name="Rounded Rectangle 23"/>
          <p:cNvSpPr/>
          <p:nvPr/>
        </p:nvSpPr>
        <p:spPr>
          <a:xfrm>
            <a:off x="8585353" y="4880945"/>
            <a:ext cx="1390772" cy="450760"/>
          </a:xfrm>
          <a:prstGeom prst="roundRect">
            <a:avLst/>
          </a:prstGeom>
          <a:solidFill>
            <a:schemeClr val="accent1">
              <a:lumMod val="60000"/>
              <a:lumOff val="40000"/>
            </a:schemeClr>
          </a:solidFill>
        </p:spPr>
        <p:style>
          <a:lnRef idx="2">
            <a:schemeClr val="dk1"/>
          </a:lnRef>
          <a:fillRef idx="1">
            <a:schemeClr val="lt1"/>
          </a:fillRef>
          <a:effectRef idx="0">
            <a:schemeClr val="dk1"/>
          </a:effectRef>
          <a:fontRef idx="minor">
            <a:schemeClr val="dk1"/>
          </a:fontRef>
        </p:style>
        <p:txBody>
          <a:bodyPr rtlCol="0" anchor="ctr"/>
          <a:lstStyle/>
          <a:p>
            <a:pPr algn="ctr"/>
            <a:r>
              <a:rPr lang="ar-BH" sz="2800" dirty="0">
                <a:solidFill>
                  <a:prstClr val="black"/>
                </a:solidFill>
                <a:latin typeface="Sakkal Majalla" panose="02000000000000000000" pitchFamily="2" charset="-78"/>
                <a:cs typeface="Sakkal Majalla" panose="02000000000000000000" pitchFamily="2" charset="-78"/>
              </a:rPr>
              <a:t>سنّة</a:t>
            </a:r>
            <a:endParaRPr lang="en-US" sz="2800" dirty="0">
              <a:solidFill>
                <a:prstClr val="black"/>
              </a:solidFill>
            </a:endParaRPr>
          </a:p>
        </p:txBody>
      </p:sp>
    </p:spTree>
    <p:extLst>
      <p:ext uri="{BB962C8B-B14F-4D97-AF65-F5344CB8AC3E}">
        <p14:creationId xmlns:p14="http://schemas.microsoft.com/office/powerpoint/2010/main" val="64626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par>
                          <p:cTn id="8" fill="hold">
                            <p:stCondLst>
                              <p:cond delay="2000"/>
                            </p:stCondLst>
                            <p:childTnLst>
                              <p:par>
                                <p:cTn id="9" presetID="42"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1000"/>
                                        <p:tgtEl>
                                          <p:spTgt spid="22"/>
                                        </p:tgtEl>
                                      </p:cBhvr>
                                    </p:animEffect>
                                    <p:anim calcmode="lin" valueType="num">
                                      <p:cBhvr>
                                        <p:cTn id="12" dur="1000" fill="hold"/>
                                        <p:tgtEl>
                                          <p:spTgt spid="22"/>
                                        </p:tgtEl>
                                        <p:attrNameLst>
                                          <p:attrName>ppt_x</p:attrName>
                                        </p:attrNameLst>
                                      </p:cBhvr>
                                      <p:tavLst>
                                        <p:tav tm="0">
                                          <p:val>
                                            <p:strVal val="#ppt_x"/>
                                          </p:val>
                                        </p:tav>
                                        <p:tav tm="100000">
                                          <p:val>
                                            <p:strVal val="#ppt_x"/>
                                          </p:val>
                                        </p:tav>
                                      </p:tavLst>
                                    </p:anim>
                                    <p:anim calcmode="lin" valueType="num">
                                      <p:cBhvr>
                                        <p:cTn id="13"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0" nodeType="click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wipe(down)">
                                      <p:cBhvr>
                                        <p:cTn id="18" dur="580">
                                          <p:stCondLst>
                                            <p:cond delay="0"/>
                                          </p:stCondLst>
                                        </p:cTn>
                                        <p:tgtEl>
                                          <p:spTgt spid="19"/>
                                        </p:tgtEl>
                                      </p:cBhvr>
                                    </p:animEffect>
                                    <p:anim calcmode="lin" valueType="num">
                                      <p:cBhvr>
                                        <p:cTn id="19"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24" dur="26">
                                          <p:stCondLst>
                                            <p:cond delay="650"/>
                                          </p:stCondLst>
                                        </p:cTn>
                                        <p:tgtEl>
                                          <p:spTgt spid="19"/>
                                        </p:tgtEl>
                                      </p:cBhvr>
                                      <p:to x="100000" y="60000"/>
                                    </p:animScale>
                                    <p:animScale>
                                      <p:cBhvr>
                                        <p:cTn id="25" dur="166" decel="50000">
                                          <p:stCondLst>
                                            <p:cond delay="676"/>
                                          </p:stCondLst>
                                        </p:cTn>
                                        <p:tgtEl>
                                          <p:spTgt spid="19"/>
                                        </p:tgtEl>
                                      </p:cBhvr>
                                      <p:to x="100000" y="100000"/>
                                    </p:animScale>
                                    <p:animScale>
                                      <p:cBhvr>
                                        <p:cTn id="26" dur="26">
                                          <p:stCondLst>
                                            <p:cond delay="1312"/>
                                          </p:stCondLst>
                                        </p:cTn>
                                        <p:tgtEl>
                                          <p:spTgt spid="19"/>
                                        </p:tgtEl>
                                      </p:cBhvr>
                                      <p:to x="100000" y="80000"/>
                                    </p:animScale>
                                    <p:animScale>
                                      <p:cBhvr>
                                        <p:cTn id="27" dur="166" decel="50000">
                                          <p:stCondLst>
                                            <p:cond delay="1338"/>
                                          </p:stCondLst>
                                        </p:cTn>
                                        <p:tgtEl>
                                          <p:spTgt spid="19"/>
                                        </p:tgtEl>
                                      </p:cBhvr>
                                      <p:to x="100000" y="100000"/>
                                    </p:animScale>
                                    <p:animScale>
                                      <p:cBhvr>
                                        <p:cTn id="28" dur="26">
                                          <p:stCondLst>
                                            <p:cond delay="1642"/>
                                          </p:stCondLst>
                                        </p:cTn>
                                        <p:tgtEl>
                                          <p:spTgt spid="19"/>
                                        </p:tgtEl>
                                      </p:cBhvr>
                                      <p:to x="100000" y="90000"/>
                                    </p:animScale>
                                    <p:animScale>
                                      <p:cBhvr>
                                        <p:cTn id="29" dur="166" decel="50000">
                                          <p:stCondLst>
                                            <p:cond delay="1668"/>
                                          </p:stCondLst>
                                        </p:cTn>
                                        <p:tgtEl>
                                          <p:spTgt spid="19"/>
                                        </p:tgtEl>
                                      </p:cBhvr>
                                      <p:to x="100000" y="100000"/>
                                    </p:animScale>
                                    <p:animScale>
                                      <p:cBhvr>
                                        <p:cTn id="30" dur="26">
                                          <p:stCondLst>
                                            <p:cond delay="1808"/>
                                          </p:stCondLst>
                                        </p:cTn>
                                        <p:tgtEl>
                                          <p:spTgt spid="19"/>
                                        </p:tgtEl>
                                      </p:cBhvr>
                                      <p:to x="100000" y="95000"/>
                                    </p:animScale>
                                    <p:animScale>
                                      <p:cBhvr>
                                        <p:cTn id="31" dur="166" decel="50000">
                                          <p:stCondLst>
                                            <p:cond delay="1834"/>
                                          </p:stCondLst>
                                        </p:cTn>
                                        <p:tgtEl>
                                          <p:spTgt spid="19"/>
                                        </p:tgtEl>
                                      </p:cBhvr>
                                      <p:to x="100000" y="100000"/>
                                    </p:animScale>
                                  </p:childTnLst>
                                </p:cTn>
                              </p:par>
                            </p:childTnLst>
                          </p:cTn>
                        </p:par>
                      </p:childTnLst>
                    </p:cTn>
                  </p:par>
                  <p:par>
                    <p:cTn id="32" fill="hold">
                      <p:stCondLst>
                        <p:cond delay="indefinite"/>
                      </p:stCondLst>
                      <p:childTnLst>
                        <p:par>
                          <p:cTn id="33" fill="hold">
                            <p:stCondLst>
                              <p:cond delay="0"/>
                            </p:stCondLst>
                            <p:childTnLst>
                              <p:par>
                                <p:cTn id="34" presetID="6" presetClass="entr" presetSubtype="16"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circle(in)">
                                      <p:cBhvr>
                                        <p:cTn id="36" dur="20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6" presetClass="entr" presetSubtype="16"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animEffect transition="in" filter="circle(in)">
                                      <p:cBhvr>
                                        <p:cTn id="41" dur="2000"/>
                                        <p:tgtEl>
                                          <p:spTgt spid="20"/>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circle(in)">
                                      <p:cBhvr>
                                        <p:cTn id="46" dur="2000"/>
                                        <p:tgtEl>
                                          <p:spTgt spid="18"/>
                                        </p:tgtEl>
                                      </p:cBhvr>
                                    </p:animEffect>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circle(in)">
                                      <p:cBhvr>
                                        <p:cTn id="51" dur="2000"/>
                                        <p:tgtEl>
                                          <p:spTgt spid="25"/>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circle(in)">
                                      <p:cBhvr>
                                        <p:cTn id="56"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2" grpId="0" animBg="1"/>
      <p:bldP spid="18" grpId="0" animBg="1"/>
      <p:bldP spid="20" grpId="0" animBg="1"/>
      <p:bldP spid="21" grpId="0" animBg="1"/>
      <p:bldP spid="25" grpId="0" animBg="1"/>
      <p:bldP spid="2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a:extLst>
              <a:ext uri="{FF2B5EF4-FFF2-40B4-BE49-F238E27FC236}">
                <a16:creationId xmlns:a16="http://schemas.microsoft.com/office/drawing/2014/main" id="{92A6B3D4-79BD-4800-8324-AC62FA38D7EB}"/>
              </a:ext>
            </a:extLst>
          </p:cNvPr>
          <p:cNvGrpSpPr/>
          <p:nvPr/>
        </p:nvGrpSpPr>
        <p:grpSpPr>
          <a:xfrm>
            <a:off x="721681" y="1271811"/>
            <a:ext cx="10748638" cy="1463506"/>
            <a:chOff x="1116822" y="742244"/>
            <a:chExt cx="10748638" cy="1286353"/>
          </a:xfrm>
          <a:solidFill>
            <a:schemeClr val="accent2">
              <a:lumMod val="20000"/>
              <a:lumOff val="80000"/>
            </a:schemeClr>
          </a:solidFill>
        </p:grpSpPr>
        <p:sp>
          <p:nvSpPr>
            <p:cNvPr id="31" name="Rounded Rectangle 11">
              <a:extLst>
                <a:ext uri="{FF2B5EF4-FFF2-40B4-BE49-F238E27FC236}">
                  <a16:creationId xmlns:a16="http://schemas.microsoft.com/office/drawing/2014/main" id="{AA65DE88-B5E7-4638-AC67-4C98F6284529}"/>
                </a:ext>
              </a:extLst>
            </p:cNvPr>
            <p:cNvSpPr/>
            <p:nvPr/>
          </p:nvSpPr>
          <p:spPr>
            <a:xfrm flipH="1">
              <a:off x="1116822" y="742244"/>
              <a:ext cx="10748638" cy="506996"/>
            </a:xfrm>
            <a:prstGeom prst="roundRect">
              <a:avLst>
                <a:gd name="adj" fmla="val 9116"/>
              </a:avLst>
            </a:prstGeom>
            <a:gr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1" eaLnBrk="1" fontAlgn="auto" latinLnBrk="0" hangingPunct="1">
                <a:lnSpc>
                  <a:spcPct val="100000"/>
                </a:lnSpc>
                <a:spcBef>
                  <a:spcPts val="0"/>
                </a:spcBef>
                <a:spcAft>
                  <a:spcPts val="0"/>
                </a:spcAft>
                <a:buClrTx/>
                <a:buSzTx/>
                <a:buFontTx/>
                <a:buNone/>
                <a:tabLst/>
                <a:defRPr/>
              </a:pPr>
              <a:r>
                <a:rPr kumimoji="0" lang="ar-SA" sz="26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1-  </a:t>
              </a:r>
              <a:r>
                <a:rPr kumimoji="0" lang="ar-BH" sz="26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الإحرام مع النّيّة هو أول عملٍ من أعمال الحجّ، فما معناه؟</a:t>
              </a:r>
              <a:endParaRPr kumimoji="0" lang="ar-BH" sz="26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32" name="Rounded Rectangle 12">
              <a:extLst>
                <a:ext uri="{FF2B5EF4-FFF2-40B4-BE49-F238E27FC236}">
                  <a16:creationId xmlns:a16="http://schemas.microsoft.com/office/drawing/2014/main" id="{2C3B4964-0321-4D99-9B2A-A34D2916A596}"/>
                </a:ext>
              </a:extLst>
            </p:cNvPr>
            <p:cNvSpPr/>
            <p:nvPr/>
          </p:nvSpPr>
          <p:spPr>
            <a:xfrm flipH="1">
              <a:off x="1116822" y="1419774"/>
              <a:ext cx="10748638" cy="608823"/>
            </a:xfrm>
            <a:prstGeom prst="roundRect">
              <a:avLst>
                <a:gd name="adj" fmla="val 7585"/>
              </a:avLst>
            </a:prstGeom>
            <a:grpFill/>
            <a:ln w="635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Low" defTabSz="914400" rtl="1" eaLnBrk="1" fontAlgn="auto" latinLnBrk="0" hangingPunct="1">
                <a:lnSpc>
                  <a:spcPct val="150000"/>
                </a:lnSpc>
                <a:spcBef>
                  <a:spcPts val="0"/>
                </a:spcBef>
                <a:spcAft>
                  <a:spcPts val="0"/>
                </a:spcAft>
                <a:buClrTx/>
                <a:buSzTx/>
                <a:buFontTx/>
                <a:buNone/>
                <a:tabLst/>
                <a:defRPr/>
              </a:pPr>
              <a:r>
                <a:rPr kumimoji="0" lang="ar-SA" sz="1800" b="1" i="0" u="none" strike="noStrike" kern="1200" cap="none" spc="0" normalizeH="0" baseline="0" noProof="0" dirty="0">
                  <a:ln>
                    <a:noFill/>
                  </a:ln>
                  <a:solidFill>
                    <a:srgbClr val="4472C4">
                      <a:lumMod val="50000"/>
                    </a:srgbClr>
                  </a:solidFill>
                  <a:effectLst/>
                  <a:uLnTx/>
                  <a:uFillTx/>
                  <a:latin typeface="Sakkal Majalla" panose="02000000000000000000" pitchFamily="2" charset="-78"/>
                  <a:ea typeface="+mn-ea"/>
                  <a:cs typeface="Sakkal Majalla" panose="02000000000000000000" pitchFamily="2" charset="-78"/>
                </a:rPr>
                <a:t>............................................................................................................................................................................................................................................</a:t>
              </a:r>
              <a:endParaRPr kumimoji="0" lang="ar-BH" sz="1800" b="0" i="0" u="none" strike="noStrike" kern="1200" cap="none" spc="0" normalizeH="0" baseline="0" noProof="0" dirty="0">
                <a:ln>
                  <a:noFill/>
                </a:ln>
                <a:solidFill>
                  <a:srgbClr val="4472C4">
                    <a:lumMod val="50000"/>
                  </a:srgbClr>
                </a:solidFill>
                <a:effectLst/>
                <a:uLnTx/>
                <a:uFillTx/>
                <a:latin typeface="Sakkal Majalla" panose="02000000000000000000" pitchFamily="2" charset="-78"/>
                <a:ea typeface="+mn-ea"/>
                <a:cs typeface="Sakkal Majalla" panose="02000000000000000000" pitchFamily="2" charset="-78"/>
              </a:endParaRPr>
            </a:p>
          </p:txBody>
        </p:sp>
      </p:grpSp>
      <p:grpSp>
        <p:nvGrpSpPr>
          <p:cNvPr id="33" name="Group 32">
            <a:extLst>
              <a:ext uri="{FF2B5EF4-FFF2-40B4-BE49-F238E27FC236}">
                <a16:creationId xmlns:a16="http://schemas.microsoft.com/office/drawing/2014/main" id="{7657DE80-1A38-4A49-8517-D771D5CBE1B0}"/>
              </a:ext>
            </a:extLst>
          </p:cNvPr>
          <p:cNvGrpSpPr/>
          <p:nvPr/>
        </p:nvGrpSpPr>
        <p:grpSpPr>
          <a:xfrm>
            <a:off x="721681" y="2929337"/>
            <a:ext cx="10748641" cy="1287076"/>
            <a:chOff x="2002054" y="92897"/>
            <a:chExt cx="10565071" cy="1096329"/>
          </a:xfrm>
        </p:grpSpPr>
        <p:sp>
          <p:nvSpPr>
            <p:cNvPr id="38" name="Rounded Rectangle 11">
              <a:extLst>
                <a:ext uri="{FF2B5EF4-FFF2-40B4-BE49-F238E27FC236}">
                  <a16:creationId xmlns:a16="http://schemas.microsoft.com/office/drawing/2014/main" id="{B47D4D18-8ECB-4289-A64A-5C4E61DAD320}"/>
                </a:ext>
              </a:extLst>
            </p:cNvPr>
            <p:cNvSpPr/>
            <p:nvPr/>
          </p:nvSpPr>
          <p:spPr>
            <a:xfrm flipH="1">
              <a:off x="2002055" y="92897"/>
              <a:ext cx="10565069" cy="436214"/>
            </a:xfrm>
            <a:prstGeom prst="roundRect">
              <a:avLst>
                <a:gd name="adj" fmla="val 9116"/>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1" eaLnBrk="1" fontAlgn="auto" latinLnBrk="0" hangingPunct="1">
                <a:spcBef>
                  <a:spcPts val="0"/>
                </a:spcBef>
                <a:spcAft>
                  <a:spcPts val="0"/>
                </a:spcAft>
                <a:buClrTx/>
                <a:buSzTx/>
                <a:buFontTx/>
                <a:buNone/>
                <a:tabLst/>
                <a:defRPr/>
              </a:pPr>
              <a:r>
                <a:rPr kumimoji="0" lang="ar-BH" altLang="ko-KR" sz="2600" b="1" i="0" u="none" strike="noStrike" kern="1200" cap="none" spc="0" normalizeH="0" baseline="0" noProof="0" dirty="0">
                  <a:ln>
                    <a:noFill/>
                  </a:ln>
                  <a:solidFill>
                    <a:schemeClr val="tx1"/>
                  </a:solidFill>
                  <a:effectLst/>
                  <a:uLnTx/>
                  <a:uFillTx/>
                  <a:latin typeface="Sakkal Majalla" panose="02000000000000000000" pitchFamily="2" charset="-78"/>
                  <a:ea typeface="맑은 고딕" panose="020B0503020000020004" pitchFamily="34" charset="-127"/>
                  <a:cs typeface="Sakkal Majalla" panose="02000000000000000000" pitchFamily="2" charset="-78"/>
                </a:rPr>
                <a:t>2- عدّد أنواع</a:t>
              </a:r>
              <a:r>
                <a:rPr kumimoji="0" lang="ar-BH" altLang="ko-KR" sz="2600" b="1" i="0" u="none" strike="noStrike" kern="1200" cap="none" spc="0" normalizeH="0" noProof="0" dirty="0">
                  <a:ln>
                    <a:noFill/>
                  </a:ln>
                  <a:solidFill>
                    <a:schemeClr val="tx1"/>
                  </a:solidFill>
                  <a:effectLst/>
                  <a:uLnTx/>
                  <a:uFillTx/>
                  <a:latin typeface="Sakkal Majalla" panose="02000000000000000000" pitchFamily="2" charset="-78"/>
                  <a:ea typeface="맑은 고딕" panose="020B0503020000020004" pitchFamily="34" charset="-127"/>
                  <a:cs typeface="Sakkal Majalla" panose="02000000000000000000" pitchFamily="2" charset="-78"/>
                </a:rPr>
                <a:t> </a:t>
              </a:r>
              <a:r>
                <a:rPr kumimoji="0" lang="ar-BH" altLang="ko-KR" sz="2600" b="1" i="0" u="none" strike="noStrike" kern="1200" cap="none" spc="0" normalizeH="0" baseline="0" noProof="0" dirty="0">
                  <a:ln>
                    <a:noFill/>
                  </a:ln>
                  <a:solidFill>
                    <a:schemeClr val="tx1"/>
                  </a:solidFill>
                  <a:effectLst/>
                  <a:uLnTx/>
                  <a:uFillTx/>
                  <a:latin typeface="Sakkal Majalla" panose="02000000000000000000" pitchFamily="2" charset="-78"/>
                  <a:ea typeface="맑은 고딕" panose="020B0503020000020004" pitchFamily="34" charset="-127"/>
                  <a:cs typeface="Sakkal Majalla" panose="02000000000000000000" pitchFamily="2" charset="-78"/>
                </a:rPr>
                <a:t>الإحرام.</a:t>
              </a:r>
              <a:endParaRPr kumimoji="0" lang="ko-KR" altLang="en-US" sz="2600" b="1" i="0" u="none" strike="noStrike" kern="1200" cap="none" spc="0" normalizeH="0" baseline="0" noProof="0" dirty="0">
                <a:ln>
                  <a:noFill/>
                </a:ln>
                <a:solidFill>
                  <a:schemeClr val="tx1"/>
                </a:solidFill>
                <a:effectLst/>
                <a:uLnTx/>
                <a:uFillTx/>
                <a:latin typeface="Sakkal Majalla" panose="02000000000000000000" pitchFamily="2" charset="-78"/>
                <a:ea typeface="맑은 고딕" panose="020B0503020000020004" pitchFamily="34" charset="-127"/>
                <a:cs typeface="Sakkal Majalla" panose="02000000000000000000" pitchFamily="2" charset="-78"/>
              </a:endParaRPr>
            </a:p>
          </p:txBody>
        </p:sp>
        <p:sp>
          <p:nvSpPr>
            <p:cNvPr id="39" name="Rounded Rectangle 12">
              <a:extLst>
                <a:ext uri="{FF2B5EF4-FFF2-40B4-BE49-F238E27FC236}">
                  <a16:creationId xmlns:a16="http://schemas.microsoft.com/office/drawing/2014/main" id="{0C5ED70D-2DB0-4CC1-8951-88FF6B358163}"/>
                </a:ext>
              </a:extLst>
            </p:cNvPr>
            <p:cNvSpPr/>
            <p:nvPr/>
          </p:nvSpPr>
          <p:spPr>
            <a:xfrm flipH="1">
              <a:off x="2002054" y="692894"/>
              <a:ext cx="10565071" cy="496332"/>
            </a:xfrm>
            <a:prstGeom prst="roundRect">
              <a:avLst>
                <a:gd name="adj" fmla="val 7585"/>
              </a:avLst>
            </a:prstGeom>
            <a:solidFill>
              <a:schemeClr val="accent4">
                <a:lumMod val="40000"/>
                <a:lumOff val="60000"/>
              </a:schemeClr>
            </a:solidFill>
            <a:ln w="635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1" eaLnBrk="1" fontAlgn="auto" latinLnBrk="0" hangingPunct="1">
                <a:lnSpc>
                  <a:spcPct val="150000"/>
                </a:lnSpc>
                <a:spcBef>
                  <a:spcPts val="0"/>
                </a:spcBef>
                <a:spcAft>
                  <a:spcPts val="0"/>
                </a:spcAft>
                <a:buClrTx/>
                <a:buSzTx/>
                <a:buFontTx/>
                <a:buNone/>
                <a:tabLst/>
                <a:defRPr/>
              </a:pPr>
              <a:r>
                <a:rPr kumimoji="0" lang="ar-BH" sz="24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1.................................................. 2. .................................................</a:t>
              </a:r>
              <a:r>
                <a:rPr kumimoji="0" lang="ar-BH" sz="2400" b="1" i="0" u="none" strike="noStrike" kern="1200" cap="none" spc="0" normalizeH="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3. ......................................................... </a:t>
              </a:r>
              <a:endParaRPr kumimoji="0" lang="ko-KR" altLang="en-US" sz="2400" b="0" i="0" u="none" strike="noStrike" kern="1200" cap="none" spc="0" normalizeH="0" baseline="0" noProof="0" dirty="0">
                <a:ln>
                  <a:noFill/>
                </a:ln>
                <a:solidFill>
                  <a:prstClr val="white"/>
                </a:solidFill>
                <a:effectLst/>
                <a:uLnTx/>
                <a:uFillTx/>
                <a:latin typeface="Sakkal Majalla" panose="02000000000000000000" pitchFamily="2" charset="-78"/>
                <a:ea typeface="맑은 고딕" panose="020B0503020000020004" pitchFamily="34" charset="-127"/>
                <a:cs typeface="Sakkal Majalla" panose="02000000000000000000" pitchFamily="2" charset="-78"/>
              </a:endParaRPr>
            </a:p>
          </p:txBody>
        </p:sp>
      </p:grpSp>
      <p:sp>
        <p:nvSpPr>
          <p:cNvPr id="40" name="Rounded Rectangle 12">
            <a:extLst>
              <a:ext uri="{FF2B5EF4-FFF2-40B4-BE49-F238E27FC236}">
                <a16:creationId xmlns:a16="http://schemas.microsoft.com/office/drawing/2014/main" id="{E6932289-F96F-4BFB-A3F0-823A8B7D1A7C}"/>
              </a:ext>
            </a:extLst>
          </p:cNvPr>
          <p:cNvSpPr/>
          <p:nvPr/>
        </p:nvSpPr>
        <p:spPr>
          <a:xfrm flipH="1">
            <a:off x="721681" y="3626293"/>
            <a:ext cx="10748638" cy="582687"/>
          </a:xfrm>
          <a:prstGeom prst="roundRect">
            <a:avLst>
              <a:gd name="adj" fmla="val 7585"/>
            </a:avLst>
          </a:prstGeom>
          <a:solidFill>
            <a:schemeClr val="accent4">
              <a:lumMod val="40000"/>
              <a:lumOff val="60000"/>
            </a:schemeClr>
          </a:solidFill>
          <a:ln w="635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2800" b="1" dirty="0">
                <a:solidFill>
                  <a:prstClr val="black"/>
                </a:solidFill>
                <a:latin typeface="Sakkal Majalla" panose="02000000000000000000" pitchFamily="2" charset="-78"/>
                <a:cs typeface="Sakkal Majalla" panose="02000000000000000000" pitchFamily="2" charset="-78"/>
              </a:rPr>
              <a:t>1. الإفراد.                                         2. التّمتُّع.                                     3. القِران. </a:t>
            </a:r>
            <a:endParaRPr lang="en-US" sz="2800" b="1" dirty="0">
              <a:solidFill>
                <a:prstClr val="black"/>
              </a:solidFill>
              <a:latin typeface="Sakkal Majalla" panose="02000000000000000000" pitchFamily="2" charset="-78"/>
              <a:cs typeface="Sakkal Majalla" panose="02000000000000000000" pitchFamily="2" charset="-78"/>
            </a:endParaRPr>
          </a:p>
        </p:txBody>
      </p:sp>
      <p:grpSp>
        <p:nvGrpSpPr>
          <p:cNvPr id="44" name="Group 43">
            <a:extLst>
              <a:ext uri="{FF2B5EF4-FFF2-40B4-BE49-F238E27FC236}">
                <a16:creationId xmlns:a16="http://schemas.microsoft.com/office/drawing/2014/main" id="{802D5548-BBFA-4622-B6D6-FDD3B4906F94}"/>
              </a:ext>
            </a:extLst>
          </p:cNvPr>
          <p:cNvGrpSpPr/>
          <p:nvPr/>
        </p:nvGrpSpPr>
        <p:grpSpPr>
          <a:xfrm>
            <a:off x="4526828" y="139393"/>
            <a:ext cx="4053505" cy="890868"/>
            <a:chOff x="4279814" y="213353"/>
            <a:chExt cx="4053505" cy="890868"/>
          </a:xfrm>
          <a:solidFill>
            <a:schemeClr val="accent1">
              <a:lumMod val="20000"/>
              <a:lumOff val="80000"/>
            </a:schemeClr>
          </a:solidFill>
        </p:grpSpPr>
        <p:sp>
          <p:nvSpPr>
            <p:cNvPr id="45" name="مستطيل مستدير الزوايا 14">
              <a:extLst>
                <a:ext uri="{FF2B5EF4-FFF2-40B4-BE49-F238E27FC236}">
                  <a16:creationId xmlns:a16="http://schemas.microsoft.com/office/drawing/2014/main" id="{FA9372D0-11E4-4A44-85E7-E4E06CC7ED22}"/>
                </a:ext>
              </a:extLst>
            </p:cNvPr>
            <p:cNvSpPr/>
            <p:nvPr/>
          </p:nvSpPr>
          <p:spPr>
            <a:xfrm>
              <a:off x="4279814" y="216503"/>
              <a:ext cx="4053505" cy="784911"/>
            </a:xfrm>
            <a:prstGeom prst="roundRect">
              <a:avLst>
                <a:gd name="adj" fmla="val 9592"/>
              </a:avLst>
            </a:prstGeom>
            <a:grpFill/>
            <a:ln w="9525" cap="flat" cmpd="sng" algn="ctr">
              <a:solidFill>
                <a:schemeClr val="bg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4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التقويم الختامي</a:t>
              </a:r>
              <a:r>
                <a:rPr kumimoji="0" lang="en-US" sz="4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a:t>
              </a:r>
              <a:endParaRPr kumimoji="0" lang="ar-BH" sz="1800" b="0" i="0" u="none" strike="noStrike" kern="1200" cap="none" spc="0" normalizeH="0" baseline="0" noProof="0" dirty="0">
                <a:ln>
                  <a:noFill/>
                </a:ln>
                <a:solidFill>
                  <a:srgbClr val="ED7D31"/>
                </a:solidFill>
                <a:effectLst/>
                <a:uLnTx/>
                <a:uFillTx/>
                <a:latin typeface="Sakkal Majalla" panose="02000000000000000000" pitchFamily="2" charset="-78"/>
                <a:ea typeface="+mn-ea"/>
                <a:cs typeface="Sakkal Majalla" panose="02000000000000000000" pitchFamily="2" charset="-78"/>
              </a:endParaRPr>
            </a:p>
          </p:txBody>
        </p:sp>
        <p:sp>
          <p:nvSpPr>
            <p:cNvPr id="47" name="مستطيل مستدير الزوايا 15">
              <a:extLst>
                <a:ext uri="{FF2B5EF4-FFF2-40B4-BE49-F238E27FC236}">
                  <a16:creationId xmlns:a16="http://schemas.microsoft.com/office/drawing/2014/main" id="{EA0599F6-15D7-462F-A39D-1F0B21EDD00D}"/>
                </a:ext>
              </a:extLst>
            </p:cNvPr>
            <p:cNvSpPr/>
            <p:nvPr/>
          </p:nvSpPr>
          <p:spPr>
            <a:xfrm>
              <a:off x="7883152" y="213353"/>
              <a:ext cx="450165" cy="890868"/>
            </a:xfrm>
            <a:prstGeom prst="roundRect">
              <a:avLst>
                <a:gd name="adj" fmla="val 9592"/>
              </a:avLst>
            </a:prstGeom>
            <a:grpFill/>
            <a:ln w="9525" cap="flat" cmpd="sng" algn="ctr">
              <a:solidFill>
                <a:schemeClr val="bg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BH" sz="1800" b="0" i="0" u="none" strike="noStrike" kern="1200" cap="none" spc="0" normalizeH="0" baseline="0" noProof="0">
                <a:ln>
                  <a:noFill/>
                </a:ln>
                <a:solidFill>
                  <a:srgbClr val="ED7D31">
                    <a:lumMod val="75000"/>
                  </a:srgbClr>
                </a:solidFill>
                <a:effectLst/>
                <a:uLnTx/>
                <a:uFillTx/>
                <a:latin typeface="Sakkal Majalla" panose="02000000000000000000" pitchFamily="2" charset="-78"/>
                <a:ea typeface="+mn-ea"/>
                <a:cs typeface="Sakkal Majalla" panose="02000000000000000000" pitchFamily="2" charset="-78"/>
              </a:endParaRPr>
            </a:p>
          </p:txBody>
        </p:sp>
      </p:grpSp>
      <p:grpSp>
        <p:nvGrpSpPr>
          <p:cNvPr id="50" name="Group 49">
            <a:extLst>
              <a:ext uri="{FF2B5EF4-FFF2-40B4-BE49-F238E27FC236}">
                <a16:creationId xmlns:a16="http://schemas.microsoft.com/office/drawing/2014/main" id="{7547FBD4-EE73-47E1-A25F-4DEFDC6A85A8}"/>
              </a:ext>
            </a:extLst>
          </p:cNvPr>
          <p:cNvGrpSpPr/>
          <p:nvPr/>
        </p:nvGrpSpPr>
        <p:grpSpPr>
          <a:xfrm>
            <a:off x="4526826" y="125168"/>
            <a:ext cx="4053505" cy="932279"/>
            <a:chOff x="4496940" y="123237"/>
            <a:chExt cx="4053505" cy="932279"/>
          </a:xfrm>
          <a:solidFill>
            <a:schemeClr val="accent1">
              <a:lumMod val="20000"/>
              <a:lumOff val="80000"/>
            </a:schemeClr>
          </a:solidFill>
          <a:scene3d>
            <a:camera prst="orthographicFront">
              <a:rot lat="0" lon="0" rev="0"/>
            </a:camera>
            <a:lightRig rig="glow" dir="t">
              <a:rot lat="0" lon="0" rev="4800000"/>
            </a:lightRig>
          </a:scene3d>
        </p:grpSpPr>
        <p:sp>
          <p:nvSpPr>
            <p:cNvPr id="51" name="مستطيل مستدير الزوايا 14">
              <a:extLst>
                <a:ext uri="{FF2B5EF4-FFF2-40B4-BE49-F238E27FC236}">
                  <a16:creationId xmlns:a16="http://schemas.microsoft.com/office/drawing/2014/main" id="{A1C22A56-2240-425C-BB75-45D3CAF0E827}"/>
                </a:ext>
              </a:extLst>
            </p:cNvPr>
            <p:cNvSpPr/>
            <p:nvPr/>
          </p:nvSpPr>
          <p:spPr>
            <a:xfrm>
              <a:off x="4496940" y="126387"/>
              <a:ext cx="4053505" cy="784911"/>
            </a:xfrm>
            <a:prstGeom prst="roundRect">
              <a:avLst>
                <a:gd name="adj" fmla="val 9592"/>
              </a:avLst>
            </a:prstGeom>
            <a:grpFill/>
            <a:ln w="9525" cap="flat" cmpd="sng" algn="ctr">
              <a:noFill/>
              <a:prstDash val="solid"/>
              <a:round/>
              <a:headEnd type="none" w="med" len="med"/>
              <a:tailEnd type="none" w="med" len="med"/>
            </a:ln>
            <a:effectLst>
              <a:outerShdw blurRad="190500" dist="228600" dir="2700000" algn="ctr">
                <a:srgbClr val="000000">
                  <a:alpha val="30000"/>
                </a:srgbClr>
              </a:outerShdw>
            </a:effectLst>
            <a:sp3d prstMaterial="matte">
              <a:bevelT w="127000" h="63500"/>
            </a:sp3d>
          </p:spPr>
          <p:style>
            <a:lnRef idx="0">
              <a:scrgbClr r="0" g="0" b="0"/>
            </a:lnRef>
            <a:fillRef idx="0">
              <a:scrgbClr r="0" g="0" b="0"/>
            </a:fillRef>
            <a:effectRef idx="0">
              <a:scrgbClr r="0" g="0" b="0"/>
            </a:effectRef>
            <a:fontRef idx="minor">
              <a:schemeClr val="accent2"/>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4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a:t>
              </a:r>
              <a:r>
                <a:rPr kumimoji="0" lang="ar-BH" sz="4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إجابة</a:t>
              </a:r>
              <a:endParaRPr kumimoji="0" lang="ar-BH" sz="1800" b="0" i="0" u="none" strike="noStrike" kern="1200" cap="none" spc="0" normalizeH="0" baseline="0" noProof="0" dirty="0">
                <a:ln>
                  <a:noFill/>
                </a:ln>
                <a:solidFill>
                  <a:srgbClr val="ED7D31"/>
                </a:solidFill>
                <a:effectLst/>
                <a:uLnTx/>
                <a:uFillTx/>
                <a:latin typeface="Sakkal Majalla" panose="02000000000000000000" pitchFamily="2" charset="-78"/>
                <a:ea typeface="+mn-ea"/>
                <a:cs typeface="Sakkal Majalla" panose="02000000000000000000" pitchFamily="2" charset="-78"/>
              </a:endParaRPr>
            </a:p>
          </p:txBody>
        </p:sp>
        <p:sp>
          <p:nvSpPr>
            <p:cNvPr id="56" name="مستطيل مستدير الزوايا 15">
              <a:extLst>
                <a:ext uri="{FF2B5EF4-FFF2-40B4-BE49-F238E27FC236}">
                  <a16:creationId xmlns:a16="http://schemas.microsoft.com/office/drawing/2014/main" id="{DA84AFB2-4576-43A0-B220-9F101E8D7335}"/>
                </a:ext>
              </a:extLst>
            </p:cNvPr>
            <p:cNvSpPr/>
            <p:nvPr/>
          </p:nvSpPr>
          <p:spPr>
            <a:xfrm>
              <a:off x="8100278" y="123237"/>
              <a:ext cx="450165" cy="932279"/>
            </a:xfrm>
            <a:prstGeom prst="roundRect">
              <a:avLst>
                <a:gd name="adj" fmla="val 9592"/>
              </a:avLst>
            </a:prstGeom>
            <a:grpFill/>
            <a:ln w="9525" cap="flat" cmpd="sng" algn="ctr">
              <a:noFill/>
              <a:prstDash val="solid"/>
              <a:round/>
              <a:headEnd type="none" w="med" len="med"/>
              <a:tailEnd type="none" w="med" len="med"/>
            </a:ln>
            <a:effectLst>
              <a:outerShdw blurRad="190500" dist="228600" dir="2700000" algn="ctr">
                <a:srgbClr val="000000">
                  <a:alpha val="30000"/>
                </a:srgbClr>
              </a:outerShdw>
            </a:effectLst>
            <a:sp3d prstMaterial="matte">
              <a:bevelT w="127000" h="63500"/>
            </a:sp3d>
          </p:spPr>
          <p:style>
            <a:lnRef idx="0">
              <a:scrgbClr r="0" g="0" b="0"/>
            </a:lnRef>
            <a:fillRef idx="0">
              <a:scrgbClr r="0" g="0" b="0"/>
            </a:fillRef>
            <a:effectRef idx="0">
              <a:scrgbClr r="0" g="0" b="0"/>
            </a:effectRef>
            <a:fontRef idx="minor">
              <a:schemeClr val="accent2"/>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BH" sz="1800" b="0" i="0" u="none" strike="noStrike" kern="1200" cap="none" spc="0" normalizeH="0" baseline="0" noProof="0">
                <a:ln>
                  <a:noFill/>
                </a:ln>
                <a:solidFill>
                  <a:srgbClr val="ED7D31">
                    <a:lumMod val="75000"/>
                  </a:srgbClr>
                </a:solidFill>
                <a:effectLst/>
                <a:uLnTx/>
                <a:uFillTx/>
                <a:latin typeface="Sakkal Majalla" panose="02000000000000000000" pitchFamily="2" charset="-78"/>
                <a:ea typeface="+mn-ea"/>
                <a:cs typeface="Sakkal Majalla" panose="02000000000000000000" pitchFamily="2" charset="-78"/>
              </a:endParaRPr>
            </a:p>
          </p:txBody>
        </p:sp>
      </p:grpSp>
      <p:sp>
        <p:nvSpPr>
          <p:cNvPr id="61" name="Rounded Rectangle 12">
            <a:extLst>
              <a:ext uri="{FF2B5EF4-FFF2-40B4-BE49-F238E27FC236}">
                <a16:creationId xmlns:a16="http://schemas.microsoft.com/office/drawing/2014/main" id="{48D45498-0434-42CA-B4AB-086A3F7387F4}"/>
              </a:ext>
            </a:extLst>
          </p:cNvPr>
          <p:cNvSpPr/>
          <p:nvPr/>
        </p:nvSpPr>
        <p:spPr>
          <a:xfrm flipH="1">
            <a:off x="721681" y="2056332"/>
            <a:ext cx="10748638" cy="678985"/>
          </a:xfrm>
          <a:prstGeom prst="roundRect">
            <a:avLst>
              <a:gd name="adj" fmla="val 7585"/>
            </a:avLst>
          </a:prstGeom>
          <a:solidFill>
            <a:schemeClr val="accent2">
              <a:lumMod val="20000"/>
              <a:lumOff val="80000"/>
            </a:schemeClr>
          </a:solidFill>
          <a:ln w="635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00113" indent="-900113" algn="just" rtl="1">
              <a:spcAft>
                <a:spcPts val="500"/>
              </a:spcAft>
              <a:defRPr/>
            </a:pPr>
            <a:r>
              <a:rPr lang="ar-BH" sz="2800" b="1" dirty="0">
                <a:solidFill>
                  <a:schemeClr val="tx1"/>
                </a:solidFill>
                <a:latin typeface="Sakkal Majalla" panose="02000000000000000000" pitchFamily="2" charset="-78"/>
                <a:cs typeface="Sakkal Majalla" panose="02000000000000000000" pitchFamily="2" charset="-78"/>
              </a:rPr>
              <a:t>الإحرام هو :نيّة الدّخول في النُّسُكِ.</a:t>
            </a:r>
            <a:endParaRPr lang="en-US" sz="2800" dirty="0">
              <a:solidFill>
                <a:schemeClr val="tx1"/>
              </a:solidFill>
              <a:latin typeface="Sakkal Majalla" panose="02000000000000000000" pitchFamily="2" charset="-78"/>
              <a:cs typeface="Sakkal Majalla" panose="02000000000000000000" pitchFamily="2" charset="-78"/>
            </a:endParaRPr>
          </a:p>
        </p:txBody>
      </p:sp>
      <p:pic>
        <p:nvPicPr>
          <p:cNvPr id="23" name="Picture 22">
            <a:extLst>
              <a:ext uri="{FF2B5EF4-FFF2-40B4-BE49-F238E27FC236}">
                <a16:creationId xmlns:a16="http://schemas.microsoft.com/office/drawing/2014/main" id="{9D3B5782-CF38-4D35-95D2-1BF6C668C5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2275" y="43462"/>
            <a:ext cx="1646183" cy="1268068"/>
          </a:xfrm>
          <a:prstGeom prst="rect">
            <a:avLst/>
          </a:prstGeom>
        </p:spPr>
      </p:pic>
      <p:sp>
        <p:nvSpPr>
          <p:cNvPr id="24" name="Title 1">
            <a:extLst>
              <a:ext uri="{FF2B5EF4-FFF2-40B4-BE49-F238E27FC236}">
                <a16:creationId xmlns:a16="http://schemas.microsoft.com/office/drawing/2014/main" id="{80C5CDB9-3807-4C17-9627-B636BC8DE68A}"/>
              </a:ext>
            </a:extLst>
          </p:cNvPr>
          <p:cNvSpPr txBox="1">
            <a:spLocks/>
          </p:cNvSpPr>
          <p:nvPr/>
        </p:nvSpPr>
        <p:spPr>
          <a:xfrm>
            <a:off x="103467" y="56528"/>
            <a:ext cx="3028333" cy="491277"/>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BH" sz="2000" b="1" dirty="0">
                <a:latin typeface="Sakkal Majalla" panose="02000000000000000000" pitchFamily="2" charset="-78"/>
                <a:cs typeface="Sakkal Majalla" panose="02000000000000000000" pitchFamily="2" charset="-78"/>
              </a:rPr>
              <a:t>الحج (1) / الثالث الإعدادي</a:t>
            </a:r>
            <a:endParaRPr lang="en-US" sz="2000" dirty="0">
              <a:latin typeface="Sakkal Majalla" panose="02000000000000000000" pitchFamily="2" charset="-78"/>
              <a:cs typeface="Sakkal Majalla" panose="02000000000000000000" pitchFamily="2" charset="-78"/>
            </a:endParaRPr>
          </a:p>
        </p:txBody>
      </p:sp>
      <p:grpSp>
        <p:nvGrpSpPr>
          <p:cNvPr id="29" name="Group 28">
            <a:extLst>
              <a:ext uri="{FF2B5EF4-FFF2-40B4-BE49-F238E27FC236}">
                <a16:creationId xmlns:a16="http://schemas.microsoft.com/office/drawing/2014/main" id="{7657DE80-1A38-4A49-8517-D771D5CBE1B0}"/>
              </a:ext>
            </a:extLst>
          </p:cNvPr>
          <p:cNvGrpSpPr/>
          <p:nvPr/>
        </p:nvGrpSpPr>
        <p:grpSpPr>
          <a:xfrm>
            <a:off x="721676" y="4408691"/>
            <a:ext cx="10748639" cy="1275415"/>
            <a:chOff x="1946023" y="134490"/>
            <a:chExt cx="10565070" cy="1086395"/>
          </a:xfrm>
          <a:solidFill>
            <a:schemeClr val="accent6">
              <a:lumMod val="20000"/>
              <a:lumOff val="80000"/>
            </a:schemeClr>
          </a:solidFill>
        </p:grpSpPr>
        <p:sp>
          <p:nvSpPr>
            <p:cNvPr id="34" name="Rounded Rectangle 11">
              <a:extLst>
                <a:ext uri="{FF2B5EF4-FFF2-40B4-BE49-F238E27FC236}">
                  <a16:creationId xmlns:a16="http://schemas.microsoft.com/office/drawing/2014/main" id="{B47D4D18-8ECB-4289-A64A-5C4E61DAD320}"/>
                </a:ext>
              </a:extLst>
            </p:cNvPr>
            <p:cNvSpPr/>
            <p:nvPr/>
          </p:nvSpPr>
          <p:spPr>
            <a:xfrm flipH="1">
              <a:off x="1946023" y="134490"/>
              <a:ext cx="10565070" cy="436214"/>
            </a:xfrm>
            <a:prstGeom prst="roundRect">
              <a:avLst>
                <a:gd name="adj" fmla="val 9116"/>
              </a:avLst>
            </a:prstGeom>
            <a:grp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rtl="1">
                <a:defRPr/>
              </a:pPr>
              <a:r>
                <a:rPr lang="ar-SA" altLang="ko-KR" sz="2600" b="1" dirty="0">
                  <a:solidFill>
                    <a:schemeClr val="tx1"/>
                  </a:solidFill>
                  <a:latin typeface="Sakkal Majalla" panose="02000000000000000000" pitchFamily="2" charset="-78"/>
                  <a:cs typeface="Sakkal Majalla" panose="02000000000000000000" pitchFamily="2" charset="-78"/>
                </a:rPr>
                <a:t>3- </a:t>
              </a:r>
              <a:r>
                <a:rPr lang="ar-BH" sz="2600" b="1" dirty="0">
                  <a:solidFill>
                    <a:schemeClr val="tx1"/>
                  </a:solidFill>
                  <a:latin typeface="Sakkal Majalla" panose="02000000000000000000" pitchFamily="2" charset="-78"/>
                  <a:cs typeface="Sakkal Majalla" panose="02000000000000000000" pitchFamily="2" charset="-78"/>
                </a:rPr>
                <a:t>اذكر أربعًا من محظورات الإحرام.</a:t>
              </a:r>
              <a:endParaRPr lang="ko-KR" altLang="en-US" sz="2600" b="1" dirty="0">
                <a:solidFill>
                  <a:schemeClr val="tx1"/>
                </a:solidFill>
                <a:latin typeface="Sakkal Majalla" panose="02000000000000000000" pitchFamily="2" charset="-78"/>
                <a:cs typeface="Sakkal Majalla" panose="02000000000000000000" pitchFamily="2" charset="-78"/>
              </a:endParaRPr>
            </a:p>
          </p:txBody>
        </p:sp>
        <p:sp>
          <p:nvSpPr>
            <p:cNvPr id="35" name="Rounded Rectangle 12">
              <a:extLst>
                <a:ext uri="{FF2B5EF4-FFF2-40B4-BE49-F238E27FC236}">
                  <a16:creationId xmlns:a16="http://schemas.microsoft.com/office/drawing/2014/main" id="{0C5ED70D-2DB0-4CC1-8951-88FF6B358163}"/>
                </a:ext>
              </a:extLst>
            </p:cNvPr>
            <p:cNvSpPr/>
            <p:nvPr/>
          </p:nvSpPr>
          <p:spPr>
            <a:xfrm flipH="1">
              <a:off x="1946023" y="724553"/>
              <a:ext cx="10565070" cy="496332"/>
            </a:xfrm>
            <a:prstGeom prst="roundRect">
              <a:avLst>
                <a:gd name="adj" fmla="val 7585"/>
              </a:avLst>
            </a:prstGeom>
            <a:grpFill/>
            <a:ln w="635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BH" sz="2400" b="1" dirty="0">
                  <a:solidFill>
                    <a:prstClr val="black"/>
                  </a:solidFill>
                  <a:latin typeface="Sakkal Majalla" panose="02000000000000000000" pitchFamily="2" charset="-78"/>
                  <a:cs typeface="Sakkal Majalla" panose="02000000000000000000" pitchFamily="2" charset="-78"/>
                </a:rPr>
                <a:t>أ. .................................  ب. ................................   ج. ....................................... د. ..........................................</a:t>
              </a:r>
              <a:r>
                <a:rPr lang="ar-BH" b="1" dirty="0">
                  <a:solidFill>
                    <a:prstClr val="black"/>
                  </a:solidFill>
                  <a:latin typeface="Sakkal Majalla" panose="02000000000000000000" pitchFamily="2" charset="-78"/>
                  <a:cs typeface="Sakkal Majalla" panose="02000000000000000000" pitchFamily="2" charset="-78"/>
                </a:rPr>
                <a:t>. </a:t>
              </a:r>
              <a:endParaRPr lang="en-US" b="1" dirty="0">
                <a:solidFill>
                  <a:prstClr val="black"/>
                </a:solidFill>
                <a:latin typeface="Sakkal Majalla" panose="02000000000000000000" pitchFamily="2" charset="-78"/>
                <a:cs typeface="Sakkal Majalla" panose="02000000000000000000" pitchFamily="2" charset="-78"/>
              </a:endParaRPr>
            </a:p>
          </p:txBody>
        </p:sp>
      </p:grpSp>
      <p:sp>
        <p:nvSpPr>
          <p:cNvPr id="36" name="Rounded Rectangle 12">
            <a:extLst>
              <a:ext uri="{FF2B5EF4-FFF2-40B4-BE49-F238E27FC236}">
                <a16:creationId xmlns:a16="http://schemas.microsoft.com/office/drawing/2014/main" id="{0C5ED70D-2DB0-4CC1-8951-88FF6B358163}"/>
              </a:ext>
            </a:extLst>
          </p:cNvPr>
          <p:cNvSpPr/>
          <p:nvPr/>
        </p:nvSpPr>
        <p:spPr>
          <a:xfrm flipH="1">
            <a:off x="721670" y="5114821"/>
            <a:ext cx="10748641" cy="1290676"/>
          </a:xfrm>
          <a:prstGeom prst="roundRect">
            <a:avLst>
              <a:gd name="adj" fmla="val 7585"/>
            </a:avLst>
          </a:prstGeom>
          <a:solidFill>
            <a:schemeClr val="accent6">
              <a:lumMod val="20000"/>
              <a:lumOff val="80000"/>
            </a:schemeClr>
          </a:solidFill>
          <a:ln w="635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rtl="1"/>
            <a:r>
              <a:rPr lang="ar-BH" sz="2800" b="1" dirty="0">
                <a:solidFill>
                  <a:prstClr val="black"/>
                </a:solidFill>
                <a:latin typeface="Sakkal Majalla" panose="02000000000000000000" pitchFamily="2" charset="-78"/>
                <a:cs typeface="Sakkal Majalla" panose="02000000000000000000" pitchFamily="2" charset="-78"/>
              </a:rPr>
              <a:t>أ. حلْقُ الشّعر أو قصُّه أو نتفُه.          ب. تقليم الأظافر.         ج. تغطية الرأس بالنّسبة للرجل.</a:t>
            </a:r>
          </a:p>
          <a:p>
            <a:pPr lvl="0" algn="ctr" rtl="1"/>
            <a:r>
              <a:rPr lang="ar-BH" sz="2800" b="1" dirty="0">
                <a:solidFill>
                  <a:prstClr val="black"/>
                </a:solidFill>
                <a:latin typeface="Sakkal Majalla" panose="02000000000000000000" pitchFamily="2" charset="-78"/>
                <a:cs typeface="Sakkal Majalla" panose="02000000000000000000" pitchFamily="2" charset="-78"/>
              </a:rPr>
              <a:t>د. لبس المخيط بالنسبة للرجل.     هـ- التطيّب.     و- صيد البَرِّ  أو قتله أو قطع شجر الحرم.</a:t>
            </a:r>
          </a:p>
          <a:p>
            <a:pPr lvl="0" algn="ctr" rtl="1"/>
            <a:r>
              <a:rPr lang="ar-BH" sz="2800" b="1" dirty="0">
                <a:solidFill>
                  <a:prstClr val="black"/>
                </a:solidFill>
                <a:latin typeface="Sakkal Majalla" panose="02000000000000000000" pitchFamily="2" charset="-78"/>
                <a:cs typeface="Sakkal Majalla" panose="02000000000000000000" pitchFamily="2" charset="-78"/>
              </a:rPr>
              <a:t> ز. عقد الزّواج وما يترتب عليه</a:t>
            </a:r>
            <a:endParaRPr lang="en-US" sz="2800" b="1"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5037059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1000"/>
                                        <p:tgtEl>
                                          <p:spTgt spid="30"/>
                                        </p:tgtEl>
                                      </p:cBhvr>
                                    </p:animEffect>
                                    <p:anim calcmode="lin" valueType="num">
                                      <p:cBhvr>
                                        <p:cTn id="8" dur="1000" fill="hold"/>
                                        <p:tgtEl>
                                          <p:spTgt spid="30"/>
                                        </p:tgtEl>
                                        <p:attrNameLst>
                                          <p:attrName>ppt_x</p:attrName>
                                        </p:attrNameLst>
                                      </p:cBhvr>
                                      <p:tavLst>
                                        <p:tav tm="0">
                                          <p:val>
                                            <p:strVal val="#ppt_x"/>
                                          </p:val>
                                        </p:tav>
                                        <p:tav tm="100000">
                                          <p:val>
                                            <p:strVal val="#ppt_x"/>
                                          </p:val>
                                        </p:tav>
                                      </p:tavLst>
                                    </p:anim>
                                    <p:anim calcmode="lin" valueType="num">
                                      <p:cBhvr>
                                        <p:cTn id="9" dur="1000" fill="hold"/>
                                        <p:tgtEl>
                                          <p:spTgt spid="3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1000"/>
                                        <p:tgtEl>
                                          <p:spTgt spid="33"/>
                                        </p:tgtEl>
                                      </p:cBhvr>
                                    </p:animEffect>
                                    <p:anim calcmode="lin" valueType="num">
                                      <p:cBhvr>
                                        <p:cTn id="14" dur="1000" fill="hold"/>
                                        <p:tgtEl>
                                          <p:spTgt spid="33"/>
                                        </p:tgtEl>
                                        <p:attrNameLst>
                                          <p:attrName>ppt_x</p:attrName>
                                        </p:attrNameLst>
                                      </p:cBhvr>
                                      <p:tavLst>
                                        <p:tav tm="0">
                                          <p:val>
                                            <p:strVal val="#ppt_x"/>
                                          </p:val>
                                        </p:tav>
                                        <p:tav tm="100000">
                                          <p:val>
                                            <p:strVal val="#ppt_x"/>
                                          </p:val>
                                        </p:tav>
                                      </p:tavLst>
                                    </p:anim>
                                    <p:anim calcmode="lin" valueType="num">
                                      <p:cBhvr>
                                        <p:cTn id="15" dur="1000" fill="hold"/>
                                        <p:tgtEl>
                                          <p:spTgt spid="3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nodeType="clickEffect">
                                  <p:stCondLst>
                                    <p:cond delay="0"/>
                                  </p:stCondLst>
                                  <p:childTnLst>
                                    <p:set>
                                      <p:cBhvr>
                                        <p:cTn id="25" dur="1" fill="hold">
                                          <p:stCondLst>
                                            <p:cond delay="0"/>
                                          </p:stCondLst>
                                        </p:cTn>
                                        <p:tgtEl>
                                          <p:spTgt spid="50"/>
                                        </p:tgtEl>
                                        <p:attrNameLst>
                                          <p:attrName>style.visibility</p:attrName>
                                        </p:attrNameLst>
                                      </p:cBhvr>
                                      <p:to>
                                        <p:strVal val="visible"/>
                                      </p:to>
                                    </p:set>
                                    <p:animEffect transition="in" filter="wipe(down)">
                                      <p:cBhvr>
                                        <p:cTn id="26" dur="580">
                                          <p:stCondLst>
                                            <p:cond delay="0"/>
                                          </p:stCondLst>
                                        </p:cTn>
                                        <p:tgtEl>
                                          <p:spTgt spid="50"/>
                                        </p:tgtEl>
                                      </p:cBhvr>
                                    </p:animEffect>
                                    <p:anim calcmode="lin" valueType="num">
                                      <p:cBhvr>
                                        <p:cTn id="27" dur="1822" tmFilter="0,0; 0.14,0.36; 0.43,0.73; 0.71,0.91; 1.0,1.0">
                                          <p:stCondLst>
                                            <p:cond delay="0"/>
                                          </p:stCondLst>
                                        </p:cTn>
                                        <p:tgtEl>
                                          <p:spTgt spid="50"/>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50"/>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50"/>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50"/>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50"/>
                                        </p:tgtEl>
                                        <p:attrNameLst>
                                          <p:attrName>ppt_y</p:attrName>
                                        </p:attrNameLst>
                                      </p:cBhvr>
                                      <p:tavLst>
                                        <p:tav tm="0" fmla="#ppt_y-sin(pi*$)/81">
                                          <p:val>
                                            <p:fltVal val="0"/>
                                          </p:val>
                                        </p:tav>
                                        <p:tav tm="100000">
                                          <p:val>
                                            <p:fltVal val="1"/>
                                          </p:val>
                                        </p:tav>
                                      </p:tavLst>
                                    </p:anim>
                                    <p:animScale>
                                      <p:cBhvr>
                                        <p:cTn id="32" dur="26">
                                          <p:stCondLst>
                                            <p:cond delay="650"/>
                                          </p:stCondLst>
                                        </p:cTn>
                                        <p:tgtEl>
                                          <p:spTgt spid="50"/>
                                        </p:tgtEl>
                                      </p:cBhvr>
                                      <p:to x="100000" y="60000"/>
                                    </p:animScale>
                                    <p:animScale>
                                      <p:cBhvr>
                                        <p:cTn id="33" dur="166" decel="50000">
                                          <p:stCondLst>
                                            <p:cond delay="676"/>
                                          </p:stCondLst>
                                        </p:cTn>
                                        <p:tgtEl>
                                          <p:spTgt spid="50"/>
                                        </p:tgtEl>
                                      </p:cBhvr>
                                      <p:to x="100000" y="100000"/>
                                    </p:animScale>
                                    <p:animScale>
                                      <p:cBhvr>
                                        <p:cTn id="34" dur="26">
                                          <p:stCondLst>
                                            <p:cond delay="1312"/>
                                          </p:stCondLst>
                                        </p:cTn>
                                        <p:tgtEl>
                                          <p:spTgt spid="50"/>
                                        </p:tgtEl>
                                      </p:cBhvr>
                                      <p:to x="100000" y="80000"/>
                                    </p:animScale>
                                    <p:animScale>
                                      <p:cBhvr>
                                        <p:cTn id="35" dur="166" decel="50000">
                                          <p:stCondLst>
                                            <p:cond delay="1338"/>
                                          </p:stCondLst>
                                        </p:cTn>
                                        <p:tgtEl>
                                          <p:spTgt spid="50"/>
                                        </p:tgtEl>
                                      </p:cBhvr>
                                      <p:to x="100000" y="100000"/>
                                    </p:animScale>
                                    <p:animScale>
                                      <p:cBhvr>
                                        <p:cTn id="36" dur="26">
                                          <p:stCondLst>
                                            <p:cond delay="1642"/>
                                          </p:stCondLst>
                                        </p:cTn>
                                        <p:tgtEl>
                                          <p:spTgt spid="50"/>
                                        </p:tgtEl>
                                      </p:cBhvr>
                                      <p:to x="100000" y="90000"/>
                                    </p:animScale>
                                    <p:animScale>
                                      <p:cBhvr>
                                        <p:cTn id="37" dur="166" decel="50000">
                                          <p:stCondLst>
                                            <p:cond delay="1668"/>
                                          </p:stCondLst>
                                        </p:cTn>
                                        <p:tgtEl>
                                          <p:spTgt spid="50"/>
                                        </p:tgtEl>
                                      </p:cBhvr>
                                      <p:to x="100000" y="100000"/>
                                    </p:animScale>
                                    <p:animScale>
                                      <p:cBhvr>
                                        <p:cTn id="38" dur="26">
                                          <p:stCondLst>
                                            <p:cond delay="1808"/>
                                          </p:stCondLst>
                                        </p:cTn>
                                        <p:tgtEl>
                                          <p:spTgt spid="50"/>
                                        </p:tgtEl>
                                      </p:cBhvr>
                                      <p:to x="100000" y="95000"/>
                                    </p:animScale>
                                    <p:animScale>
                                      <p:cBhvr>
                                        <p:cTn id="39" dur="166" decel="50000">
                                          <p:stCondLst>
                                            <p:cond delay="1834"/>
                                          </p:stCondLst>
                                        </p:cTn>
                                        <p:tgtEl>
                                          <p:spTgt spid="50"/>
                                        </p:tgtEl>
                                      </p:cBhvr>
                                      <p:to x="100000" y="100000"/>
                                    </p:animScale>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61"/>
                                        </p:tgtEl>
                                        <p:attrNameLst>
                                          <p:attrName>style.visibility</p:attrName>
                                        </p:attrNameLst>
                                      </p:cBhvr>
                                      <p:to>
                                        <p:strVal val="visible"/>
                                      </p:to>
                                    </p:set>
                                    <p:animEffect transition="in" filter="circle(in)">
                                      <p:cBhvr>
                                        <p:cTn id="44" dur="2000"/>
                                        <p:tgtEl>
                                          <p:spTgt spid="61"/>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ntr" presetSubtype="16" fill="hold" grpId="0" nodeType="clickEffect">
                                  <p:stCondLst>
                                    <p:cond delay="0"/>
                                  </p:stCondLst>
                                  <p:childTnLst>
                                    <p:set>
                                      <p:cBhvr>
                                        <p:cTn id="48" dur="1" fill="hold">
                                          <p:stCondLst>
                                            <p:cond delay="0"/>
                                          </p:stCondLst>
                                        </p:cTn>
                                        <p:tgtEl>
                                          <p:spTgt spid="40"/>
                                        </p:tgtEl>
                                        <p:attrNameLst>
                                          <p:attrName>style.visibility</p:attrName>
                                        </p:attrNameLst>
                                      </p:cBhvr>
                                      <p:to>
                                        <p:strVal val="visible"/>
                                      </p:to>
                                    </p:set>
                                    <p:animEffect transition="in" filter="circle(in)">
                                      <p:cBhvr>
                                        <p:cTn id="49" dur="2000"/>
                                        <p:tgtEl>
                                          <p:spTgt spid="40"/>
                                        </p:tgtEl>
                                      </p:cBhvr>
                                    </p:animEffect>
                                  </p:childTnLst>
                                </p:cTn>
                              </p:par>
                            </p:childTnLst>
                          </p:cTn>
                        </p:par>
                      </p:childTnLst>
                    </p:cTn>
                  </p:par>
                  <p:par>
                    <p:cTn id="50" fill="hold">
                      <p:stCondLst>
                        <p:cond delay="indefinite"/>
                      </p:stCondLst>
                      <p:childTnLst>
                        <p:par>
                          <p:cTn id="51" fill="hold">
                            <p:stCondLst>
                              <p:cond delay="0"/>
                            </p:stCondLst>
                            <p:childTnLst>
                              <p:par>
                                <p:cTn id="52" presetID="6" presetClass="entr" presetSubtype="16" fill="hold" grpId="0" nodeType="clickEffect">
                                  <p:stCondLst>
                                    <p:cond delay="0"/>
                                  </p:stCondLst>
                                  <p:childTnLst>
                                    <p:set>
                                      <p:cBhvr>
                                        <p:cTn id="53" dur="1" fill="hold">
                                          <p:stCondLst>
                                            <p:cond delay="0"/>
                                          </p:stCondLst>
                                        </p:cTn>
                                        <p:tgtEl>
                                          <p:spTgt spid="36"/>
                                        </p:tgtEl>
                                        <p:attrNameLst>
                                          <p:attrName>style.visibility</p:attrName>
                                        </p:attrNameLst>
                                      </p:cBhvr>
                                      <p:to>
                                        <p:strVal val="visible"/>
                                      </p:to>
                                    </p:set>
                                    <p:animEffect transition="in" filter="circle(in)">
                                      <p:cBhvr>
                                        <p:cTn id="54" dur="20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61" grpId="0" animBg="1"/>
      <p:bldP spid="3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6" name="Group 65">
            <a:extLst>
              <a:ext uri="{FF2B5EF4-FFF2-40B4-BE49-F238E27FC236}">
                <a16:creationId xmlns:a16="http://schemas.microsoft.com/office/drawing/2014/main" id="{14E5CDD8-0152-45FF-8A15-7AF77FD963C0}"/>
              </a:ext>
            </a:extLst>
          </p:cNvPr>
          <p:cNvGrpSpPr/>
          <p:nvPr/>
        </p:nvGrpSpPr>
        <p:grpSpPr>
          <a:xfrm>
            <a:off x="4526832" y="172269"/>
            <a:ext cx="4053505" cy="890868"/>
            <a:chOff x="4279814" y="213353"/>
            <a:chExt cx="4053505" cy="890868"/>
          </a:xfrm>
        </p:grpSpPr>
        <p:sp>
          <p:nvSpPr>
            <p:cNvPr id="67" name="مستطيل مستدير الزوايا 14">
              <a:extLst>
                <a:ext uri="{FF2B5EF4-FFF2-40B4-BE49-F238E27FC236}">
                  <a16:creationId xmlns:a16="http://schemas.microsoft.com/office/drawing/2014/main" id="{91DF79D7-A1FE-4884-B90A-A19EE5054EAA}"/>
                </a:ext>
              </a:extLst>
            </p:cNvPr>
            <p:cNvSpPr/>
            <p:nvPr/>
          </p:nvSpPr>
          <p:spPr>
            <a:xfrm>
              <a:off x="4279814" y="216503"/>
              <a:ext cx="4053505" cy="784911"/>
            </a:xfrm>
            <a:prstGeom prst="roundRect">
              <a:avLst>
                <a:gd name="adj" fmla="val 9592"/>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4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التقويم الختامي</a:t>
              </a:r>
              <a:r>
                <a:rPr kumimoji="0" lang="en-US" sz="4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a:t>
              </a:r>
              <a:endParaRPr kumimoji="0" lang="ar-BH" sz="1800" b="0" i="0" u="none" strike="noStrike" kern="1200" cap="none" spc="0" normalizeH="0" baseline="0" noProof="0" dirty="0">
                <a:ln>
                  <a:noFill/>
                </a:ln>
                <a:solidFill>
                  <a:srgbClr val="ED7D31"/>
                </a:solidFill>
                <a:effectLst/>
                <a:uLnTx/>
                <a:uFillTx/>
                <a:latin typeface="Sakkal Majalla" panose="02000000000000000000" pitchFamily="2" charset="-78"/>
                <a:ea typeface="+mn-ea"/>
                <a:cs typeface="Sakkal Majalla" panose="02000000000000000000" pitchFamily="2" charset="-78"/>
              </a:endParaRPr>
            </a:p>
          </p:txBody>
        </p:sp>
        <p:sp>
          <p:nvSpPr>
            <p:cNvPr id="68" name="مستطيل مستدير الزوايا 15">
              <a:extLst>
                <a:ext uri="{FF2B5EF4-FFF2-40B4-BE49-F238E27FC236}">
                  <a16:creationId xmlns:a16="http://schemas.microsoft.com/office/drawing/2014/main" id="{B7D4C44C-9516-42A3-8448-AD0FFBFBF298}"/>
                </a:ext>
              </a:extLst>
            </p:cNvPr>
            <p:cNvSpPr/>
            <p:nvPr/>
          </p:nvSpPr>
          <p:spPr>
            <a:xfrm>
              <a:off x="7883152" y="213353"/>
              <a:ext cx="450165" cy="890868"/>
            </a:xfrm>
            <a:prstGeom prst="roundRect">
              <a:avLst>
                <a:gd name="adj" fmla="val 9592"/>
              </a:avLst>
            </a:prstGeom>
            <a:solidFill>
              <a:schemeClr val="accent2"/>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BH" sz="1800" b="0" i="0" u="none" strike="noStrike" kern="1200" cap="none" spc="0" normalizeH="0" baseline="0" noProof="0">
                <a:ln>
                  <a:noFill/>
                </a:ln>
                <a:solidFill>
                  <a:srgbClr val="ED7D31">
                    <a:lumMod val="75000"/>
                  </a:srgbClr>
                </a:solidFill>
                <a:effectLst/>
                <a:uLnTx/>
                <a:uFillTx/>
                <a:latin typeface="Sakkal Majalla" panose="02000000000000000000" pitchFamily="2" charset="-78"/>
                <a:ea typeface="+mn-ea"/>
                <a:cs typeface="Sakkal Majalla" panose="02000000000000000000" pitchFamily="2" charset="-78"/>
              </a:endParaRPr>
            </a:p>
          </p:txBody>
        </p:sp>
      </p:grpSp>
      <p:grpSp>
        <p:nvGrpSpPr>
          <p:cNvPr id="2" name="Group 1">
            <a:extLst>
              <a:ext uri="{FF2B5EF4-FFF2-40B4-BE49-F238E27FC236}">
                <a16:creationId xmlns:a16="http://schemas.microsoft.com/office/drawing/2014/main" id="{59326DDF-C673-438B-8A72-9F72F67FD247}"/>
              </a:ext>
            </a:extLst>
          </p:cNvPr>
          <p:cNvGrpSpPr/>
          <p:nvPr/>
        </p:nvGrpSpPr>
        <p:grpSpPr>
          <a:xfrm>
            <a:off x="4526830" y="167061"/>
            <a:ext cx="4053505" cy="932279"/>
            <a:chOff x="4496940" y="123237"/>
            <a:chExt cx="4053505" cy="932279"/>
          </a:xfrm>
          <a:solidFill>
            <a:schemeClr val="accent1">
              <a:lumMod val="20000"/>
              <a:lumOff val="80000"/>
            </a:schemeClr>
          </a:solidFill>
          <a:scene3d>
            <a:camera prst="orthographicFront">
              <a:rot lat="0" lon="0" rev="0"/>
            </a:camera>
            <a:lightRig rig="soft" dir="t">
              <a:rot lat="0" lon="0" rev="0"/>
            </a:lightRig>
          </a:scene3d>
        </p:grpSpPr>
        <p:sp>
          <p:nvSpPr>
            <p:cNvPr id="7" name="مستطيل مستدير الزوايا 14"/>
            <p:cNvSpPr/>
            <p:nvPr/>
          </p:nvSpPr>
          <p:spPr>
            <a:xfrm>
              <a:off x="4496940" y="126387"/>
              <a:ext cx="4053505" cy="784911"/>
            </a:xfrm>
            <a:prstGeom prst="roundRect">
              <a:avLst>
                <a:gd name="adj" fmla="val 9592"/>
              </a:avLst>
            </a:prstGeom>
            <a:grpFill/>
            <a:ln w="9525" cap="flat" cmpd="sng" algn="ctr">
              <a:noFill/>
              <a:prstDash val="solid"/>
              <a:round/>
              <a:headEnd type="none" w="med" len="med"/>
              <a:tailEnd type="none" w="med" len="med"/>
            </a:ln>
            <a:effectLst>
              <a:outerShdw blurRad="107950" dist="12700" dir="5400000" algn="ctr">
                <a:srgbClr val="000000"/>
              </a:outerShdw>
            </a:effectLst>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accent2"/>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4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a:t>
              </a:r>
              <a:r>
                <a:rPr kumimoji="0" lang="ar-BH" sz="4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إجابة</a:t>
              </a:r>
              <a:endParaRPr kumimoji="0" lang="ar-BH" sz="1800" b="0" i="0" u="none" strike="noStrike" kern="1200" cap="none" spc="0" normalizeH="0" baseline="0" noProof="0" dirty="0">
                <a:ln>
                  <a:noFill/>
                </a:ln>
                <a:solidFill>
                  <a:srgbClr val="ED7D31"/>
                </a:solidFill>
                <a:effectLst/>
                <a:uLnTx/>
                <a:uFillTx/>
                <a:latin typeface="Sakkal Majalla" panose="02000000000000000000" pitchFamily="2" charset="-78"/>
                <a:ea typeface="+mn-ea"/>
                <a:cs typeface="Sakkal Majalla" panose="02000000000000000000" pitchFamily="2" charset="-78"/>
              </a:endParaRPr>
            </a:p>
          </p:txBody>
        </p:sp>
        <p:sp>
          <p:nvSpPr>
            <p:cNvPr id="8" name="مستطيل مستدير الزوايا 15"/>
            <p:cNvSpPr/>
            <p:nvPr/>
          </p:nvSpPr>
          <p:spPr>
            <a:xfrm>
              <a:off x="8100278" y="123237"/>
              <a:ext cx="450165" cy="932279"/>
            </a:xfrm>
            <a:prstGeom prst="roundRect">
              <a:avLst>
                <a:gd name="adj" fmla="val 9592"/>
              </a:avLst>
            </a:prstGeom>
            <a:grpFill/>
            <a:ln w="9525" cap="flat" cmpd="sng" algn="ctr">
              <a:noFill/>
              <a:prstDash val="solid"/>
              <a:round/>
              <a:headEnd type="none" w="med" len="med"/>
              <a:tailEnd type="none" w="med" len="med"/>
            </a:ln>
            <a:effectLst>
              <a:outerShdw blurRad="107950" dist="12700" dir="5400000" algn="ctr">
                <a:srgbClr val="000000"/>
              </a:outerShdw>
            </a:effectLst>
            <a:sp3d contourW="44450" prstMaterial="matte">
              <a:bevelT w="63500" h="63500" prst="artDeco"/>
              <a:contourClr>
                <a:srgbClr val="FFFFFF"/>
              </a:contourClr>
            </a:sp3d>
          </p:spPr>
          <p:style>
            <a:lnRef idx="0">
              <a:scrgbClr r="0" g="0" b="0"/>
            </a:lnRef>
            <a:fillRef idx="0">
              <a:scrgbClr r="0" g="0" b="0"/>
            </a:fillRef>
            <a:effectRef idx="0">
              <a:scrgbClr r="0" g="0" b="0"/>
            </a:effectRef>
            <a:fontRef idx="minor">
              <a:schemeClr val="accent2"/>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BH" sz="1800" b="0" i="0" u="none" strike="noStrike" kern="1200" cap="none" spc="0" normalizeH="0" baseline="0" noProof="0">
                <a:ln>
                  <a:noFill/>
                </a:ln>
                <a:solidFill>
                  <a:srgbClr val="ED7D31">
                    <a:lumMod val="75000"/>
                  </a:srgbClr>
                </a:solidFill>
                <a:effectLst/>
                <a:uLnTx/>
                <a:uFillTx/>
                <a:latin typeface="Sakkal Majalla" panose="02000000000000000000" pitchFamily="2" charset="-78"/>
                <a:ea typeface="+mn-ea"/>
                <a:cs typeface="Sakkal Majalla" panose="02000000000000000000" pitchFamily="2" charset="-78"/>
              </a:endParaRPr>
            </a:p>
          </p:txBody>
        </p:sp>
      </p:grpSp>
      <p:grpSp>
        <p:nvGrpSpPr>
          <p:cNvPr id="70" name="Group 69">
            <a:extLst>
              <a:ext uri="{FF2B5EF4-FFF2-40B4-BE49-F238E27FC236}">
                <a16:creationId xmlns:a16="http://schemas.microsoft.com/office/drawing/2014/main" id="{02DC47A6-E95A-4D6E-AE51-984C73EDAF93}"/>
              </a:ext>
            </a:extLst>
          </p:cNvPr>
          <p:cNvGrpSpPr/>
          <p:nvPr/>
        </p:nvGrpSpPr>
        <p:grpSpPr>
          <a:xfrm>
            <a:off x="724527" y="2343553"/>
            <a:ext cx="10708728" cy="668740"/>
            <a:chOff x="1241944" y="2743141"/>
            <a:chExt cx="10708728" cy="668740"/>
          </a:xfrm>
        </p:grpSpPr>
        <p:grpSp>
          <p:nvGrpSpPr>
            <p:cNvPr id="20" name="مجموعة 30"/>
            <p:cNvGrpSpPr/>
            <p:nvPr/>
          </p:nvGrpSpPr>
          <p:grpSpPr>
            <a:xfrm>
              <a:off x="1241944" y="2820960"/>
              <a:ext cx="10708728" cy="500066"/>
              <a:chOff x="-559883" y="1430310"/>
              <a:chExt cx="11346765" cy="500066"/>
            </a:xfrm>
          </p:grpSpPr>
          <p:grpSp>
            <p:nvGrpSpPr>
              <p:cNvPr id="21" name="مجموعة 31"/>
              <p:cNvGrpSpPr/>
              <p:nvPr/>
            </p:nvGrpSpPr>
            <p:grpSpPr>
              <a:xfrm>
                <a:off x="9994398" y="1430310"/>
                <a:ext cx="792484" cy="500066"/>
                <a:chOff x="10039436" y="1116412"/>
                <a:chExt cx="792484" cy="500066"/>
              </a:xfrm>
            </p:grpSpPr>
            <p:sp>
              <p:nvSpPr>
                <p:cNvPr id="24" name="모서리가 둥근 직사각형 70"/>
                <p:cNvSpPr/>
                <p:nvPr/>
              </p:nvSpPr>
              <p:spPr>
                <a:xfrm>
                  <a:off x="10039436" y="1116412"/>
                  <a:ext cx="775105" cy="500066"/>
                </a:xfrm>
                <a:prstGeom prst="roundRect">
                  <a:avLst/>
                </a:prstGeom>
                <a:solidFill>
                  <a:srgbClr val="FFC0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Sakkal Majalla" panose="02000000000000000000" pitchFamily="2" charset="-78"/>
                    <a:ea typeface="맑은 고딕" panose="020B0503020000020004" pitchFamily="34" charset="-127"/>
                    <a:cs typeface="Sakkal Majalla" panose="02000000000000000000" pitchFamily="2" charset="-78"/>
                  </a:endParaRPr>
                </a:p>
              </p:txBody>
            </p:sp>
            <p:sp>
              <p:nvSpPr>
                <p:cNvPr id="25" name="TextBox 76"/>
                <p:cNvSpPr txBox="1"/>
                <p:nvPr/>
              </p:nvSpPr>
              <p:spPr>
                <a:xfrm>
                  <a:off x="10374720" y="1156658"/>
                  <a:ext cx="457200" cy="400110"/>
                </a:xfrm>
                <a:prstGeom prst="rect">
                  <a:avLst/>
                </a:prstGeom>
                <a:noFill/>
              </p:spPr>
              <p:txBody>
                <a:bodyPr wrap="square"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ko-KR" altLang="ko-KR" sz="2000" b="1" i="0" u="none" strike="noStrike" kern="1200" cap="none" spc="0" normalizeH="0" baseline="0" noProof="0" dirty="0">
                    <a:ln>
                      <a:noFill/>
                    </a:ln>
                    <a:solidFill>
                      <a:prstClr val="white"/>
                    </a:solidFill>
                    <a:effectLst/>
                    <a:uLnTx/>
                    <a:uFillTx/>
                    <a:latin typeface="Sakkal Majalla" panose="02000000000000000000" pitchFamily="2" charset="-78"/>
                    <a:ea typeface="HY헤드라인M" pitchFamily="18" charset="-127"/>
                    <a:cs typeface="Sakkal Majalla" panose="02000000000000000000" pitchFamily="2" charset="-78"/>
                  </a:endParaRPr>
                </a:p>
              </p:txBody>
            </p:sp>
            <p:sp>
              <p:nvSpPr>
                <p:cNvPr id="26" name="갈매기형 수장 103"/>
                <p:cNvSpPr/>
                <p:nvPr/>
              </p:nvSpPr>
              <p:spPr>
                <a:xfrm flipH="1">
                  <a:off x="10142658" y="1225950"/>
                  <a:ext cx="159532" cy="285762"/>
                </a:xfrm>
                <a:prstGeom prst="chevron">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Sakkal Majalla" panose="02000000000000000000" pitchFamily="2" charset="-78"/>
                    <a:ea typeface="맑은 고딕" panose="020B0503020000020004" pitchFamily="34" charset="-127"/>
                    <a:cs typeface="Sakkal Majalla" panose="02000000000000000000" pitchFamily="2" charset="-78"/>
                  </a:endParaRPr>
                </a:p>
              </p:txBody>
            </p:sp>
            <p:sp>
              <p:nvSpPr>
                <p:cNvPr id="27" name="갈매기형 수장 104"/>
                <p:cNvSpPr/>
                <p:nvPr/>
              </p:nvSpPr>
              <p:spPr>
                <a:xfrm flipH="1">
                  <a:off x="10295058" y="1225950"/>
                  <a:ext cx="159532" cy="285762"/>
                </a:xfrm>
                <a:prstGeom prst="chevron">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Sakkal Majalla" panose="02000000000000000000" pitchFamily="2" charset="-78"/>
                    <a:ea typeface="맑은 고딕" panose="020B0503020000020004" pitchFamily="34" charset="-127"/>
                    <a:cs typeface="Sakkal Majalla" panose="02000000000000000000" pitchFamily="2" charset="-78"/>
                  </a:endParaRPr>
                </a:p>
              </p:txBody>
            </p:sp>
          </p:grpSp>
          <p:sp>
            <p:nvSpPr>
              <p:cNvPr id="22" name="مستطيل مستدير الزوايا 32"/>
              <p:cNvSpPr/>
              <p:nvPr/>
            </p:nvSpPr>
            <p:spPr>
              <a:xfrm>
                <a:off x="-559883" y="1430310"/>
                <a:ext cx="10426547" cy="500066"/>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r">
                  <a:defRPr/>
                </a:pPr>
                <a:r>
                  <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يبدأ الطّواف من مقام إبراهيم وينتهي به.</a:t>
                </a:r>
                <a:endParaRPr kumimoji="0" lang="en-US" sz="28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grpSp>
        <p:sp>
          <p:nvSpPr>
            <p:cNvPr id="52" name="قوس ممتلئ 1"/>
            <p:cNvSpPr/>
            <p:nvPr/>
          </p:nvSpPr>
          <p:spPr>
            <a:xfrm rot="5400000">
              <a:off x="1835268" y="2800042"/>
              <a:ext cx="668740" cy="554938"/>
            </a:xfrm>
            <a:prstGeom prst="blockArc">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BH" sz="1800" b="0" i="0" u="none" strike="noStrike" kern="1200" cap="none" spc="0" normalizeH="0" baseline="0" noProof="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grpSp>
      <p:grpSp>
        <p:nvGrpSpPr>
          <p:cNvPr id="71" name="Group 70">
            <a:extLst>
              <a:ext uri="{FF2B5EF4-FFF2-40B4-BE49-F238E27FC236}">
                <a16:creationId xmlns:a16="http://schemas.microsoft.com/office/drawing/2014/main" id="{40F1329B-89A0-402A-B31D-AE9530C9D8DA}"/>
              </a:ext>
            </a:extLst>
          </p:cNvPr>
          <p:cNvGrpSpPr/>
          <p:nvPr/>
        </p:nvGrpSpPr>
        <p:grpSpPr>
          <a:xfrm>
            <a:off x="793099" y="3932360"/>
            <a:ext cx="10623824" cy="668740"/>
            <a:chOff x="1241944" y="3523679"/>
            <a:chExt cx="10623824" cy="668740"/>
          </a:xfrm>
        </p:grpSpPr>
        <p:grpSp>
          <p:nvGrpSpPr>
            <p:cNvPr id="28" name="مجموعة 38"/>
            <p:cNvGrpSpPr/>
            <p:nvPr/>
          </p:nvGrpSpPr>
          <p:grpSpPr>
            <a:xfrm>
              <a:off x="1241944" y="3572634"/>
              <a:ext cx="10623824" cy="504853"/>
              <a:chOff x="-559883" y="2392806"/>
              <a:chExt cx="11256803" cy="504853"/>
            </a:xfrm>
          </p:grpSpPr>
          <p:grpSp>
            <p:nvGrpSpPr>
              <p:cNvPr id="29" name="مجموعة 39"/>
              <p:cNvGrpSpPr/>
              <p:nvPr/>
            </p:nvGrpSpPr>
            <p:grpSpPr>
              <a:xfrm>
                <a:off x="9921815" y="2392806"/>
                <a:ext cx="775105" cy="500066"/>
                <a:chOff x="9921815" y="2178935"/>
                <a:chExt cx="775105" cy="500066"/>
              </a:xfrm>
            </p:grpSpPr>
            <p:sp>
              <p:nvSpPr>
                <p:cNvPr id="32" name="모서리가 둥근 직사각형 70"/>
                <p:cNvSpPr/>
                <p:nvPr/>
              </p:nvSpPr>
              <p:spPr>
                <a:xfrm>
                  <a:off x="9921815" y="2178935"/>
                  <a:ext cx="775105" cy="500066"/>
                </a:xfrm>
                <a:prstGeom prst="roundRect">
                  <a:avLst/>
                </a:prstGeom>
                <a:solidFill>
                  <a:srgbClr val="00B0F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Sakkal Majalla" panose="02000000000000000000" pitchFamily="2" charset="-78"/>
                    <a:ea typeface="맑은 고딕" panose="020B0503020000020004" pitchFamily="34" charset="-127"/>
                    <a:cs typeface="Sakkal Majalla" panose="02000000000000000000" pitchFamily="2" charset="-78"/>
                  </a:endParaRPr>
                </a:p>
              </p:txBody>
            </p:sp>
            <p:sp>
              <p:nvSpPr>
                <p:cNvPr id="34" name="갈매기형 수장 103"/>
                <p:cNvSpPr/>
                <p:nvPr/>
              </p:nvSpPr>
              <p:spPr>
                <a:xfrm flipH="1">
                  <a:off x="10025037" y="2288473"/>
                  <a:ext cx="159532" cy="285762"/>
                </a:xfrm>
                <a:prstGeom prst="chevron">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Sakkal Majalla" panose="02000000000000000000" pitchFamily="2" charset="-78"/>
                    <a:ea typeface="맑은 고딕" panose="020B0503020000020004" pitchFamily="34" charset="-127"/>
                    <a:cs typeface="Sakkal Majalla" panose="02000000000000000000" pitchFamily="2" charset="-78"/>
                  </a:endParaRPr>
                </a:p>
              </p:txBody>
            </p:sp>
            <p:sp>
              <p:nvSpPr>
                <p:cNvPr id="35" name="갈매기형 수장 104"/>
                <p:cNvSpPr/>
                <p:nvPr/>
              </p:nvSpPr>
              <p:spPr>
                <a:xfrm flipH="1">
                  <a:off x="10222418" y="2293260"/>
                  <a:ext cx="159532" cy="285762"/>
                </a:xfrm>
                <a:prstGeom prst="chevron">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Sakkal Majalla" panose="02000000000000000000" pitchFamily="2" charset="-78"/>
                    <a:ea typeface="맑은 고딕" panose="020B0503020000020004" pitchFamily="34" charset="-127"/>
                    <a:cs typeface="Sakkal Majalla" panose="02000000000000000000" pitchFamily="2" charset="-78"/>
                  </a:endParaRPr>
                </a:p>
              </p:txBody>
            </p:sp>
          </p:grpSp>
          <p:sp>
            <p:nvSpPr>
              <p:cNvPr id="30" name="مستطيل مستدير الزوايا 40"/>
              <p:cNvSpPr/>
              <p:nvPr/>
            </p:nvSpPr>
            <p:spPr>
              <a:xfrm>
                <a:off x="-559883" y="2397593"/>
                <a:ext cx="10353890" cy="500066"/>
              </a:xfrm>
              <a:prstGeom prst="roundRect">
                <a:avLst/>
              </a:prstGeom>
              <a:ln>
                <a:solidFill>
                  <a:srgbClr val="00B0F0"/>
                </a:solidFill>
              </a:ln>
            </p:spPr>
            <p:style>
              <a:lnRef idx="2">
                <a:schemeClr val="accent1"/>
              </a:lnRef>
              <a:fillRef idx="1">
                <a:schemeClr val="lt1"/>
              </a:fillRef>
              <a:effectRef idx="0">
                <a:schemeClr val="accent1"/>
              </a:effectRef>
              <a:fontRef idx="minor">
                <a:schemeClr val="dk1"/>
              </a:fontRef>
            </p:style>
            <p:txBody>
              <a:bodyPr rtlCol="1"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ar-SA"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من </a:t>
                </a:r>
                <a:r>
                  <a:rPr kumimoji="0" lang="ar-BH"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شروط الطّواف بالبيت النّيّة والطّهارة وستر العورة</a:t>
                </a:r>
                <a:r>
                  <a:rPr kumimoji="0" lang="ar-SA"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a:t>
                </a:r>
                <a:endParaRPr kumimoji="0" lang="en-US" sz="2800" b="1" i="0" u="none" strike="noStrike" kern="1200" cap="none" spc="0" normalizeH="0" baseline="0" noProof="0" dirty="0">
                  <a:ln>
                    <a:noFill/>
                  </a:ln>
                  <a:solidFill>
                    <a:prstClr val="black"/>
                  </a:solidFill>
                  <a:effectLst/>
                  <a:uLnTx/>
                  <a:uFillTx/>
                  <a:latin typeface="Sakkal Majalla" panose="02000000000000000000" pitchFamily="2" charset="-78"/>
                  <a:ea typeface="Calibri" panose="020F0502020204030204" pitchFamily="34" charset="0"/>
                  <a:cs typeface="Sakkal Majalla" panose="02000000000000000000" pitchFamily="2" charset="-78"/>
                </a:endParaRPr>
              </a:p>
            </p:txBody>
          </p:sp>
        </p:grpSp>
        <p:sp>
          <p:nvSpPr>
            <p:cNvPr id="53" name="قوس ممتلئ 62"/>
            <p:cNvSpPr/>
            <p:nvPr/>
          </p:nvSpPr>
          <p:spPr>
            <a:xfrm rot="5400000">
              <a:off x="1835268" y="3580580"/>
              <a:ext cx="668740" cy="554938"/>
            </a:xfrm>
            <a:prstGeom prst="blockArc">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BH" sz="1800" b="0" i="0" u="none" strike="noStrike" kern="1200" cap="none" spc="0" normalizeH="0" baseline="0" noProof="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grpSp>
      <p:grpSp>
        <p:nvGrpSpPr>
          <p:cNvPr id="72" name="Group 71">
            <a:extLst>
              <a:ext uri="{FF2B5EF4-FFF2-40B4-BE49-F238E27FC236}">
                <a16:creationId xmlns:a16="http://schemas.microsoft.com/office/drawing/2014/main" id="{65C6F9A7-859A-4750-88B1-9F90411C9BD3}"/>
              </a:ext>
            </a:extLst>
          </p:cNvPr>
          <p:cNvGrpSpPr/>
          <p:nvPr/>
        </p:nvGrpSpPr>
        <p:grpSpPr>
          <a:xfrm>
            <a:off x="750647" y="5294861"/>
            <a:ext cx="10708728" cy="668740"/>
            <a:chOff x="1241944" y="4220132"/>
            <a:chExt cx="10708728" cy="668740"/>
          </a:xfrm>
        </p:grpSpPr>
        <p:grpSp>
          <p:nvGrpSpPr>
            <p:cNvPr id="36" name="مجموعة 46"/>
            <p:cNvGrpSpPr/>
            <p:nvPr/>
          </p:nvGrpSpPr>
          <p:grpSpPr>
            <a:xfrm>
              <a:off x="1241944" y="4293193"/>
              <a:ext cx="10708728" cy="500064"/>
              <a:chOff x="-559883" y="3364876"/>
              <a:chExt cx="11346765" cy="500066"/>
            </a:xfrm>
          </p:grpSpPr>
          <p:grpSp>
            <p:nvGrpSpPr>
              <p:cNvPr id="37" name="مجموعة 47"/>
              <p:cNvGrpSpPr/>
              <p:nvPr/>
            </p:nvGrpSpPr>
            <p:grpSpPr>
              <a:xfrm>
                <a:off x="9966721" y="3364876"/>
                <a:ext cx="820161" cy="500066"/>
                <a:chOff x="10011759" y="3251032"/>
                <a:chExt cx="820161" cy="500066"/>
              </a:xfrm>
            </p:grpSpPr>
            <p:sp>
              <p:nvSpPr>
                <p:cNvPr id="40" name="모서리가 둥근 직사각형 70"/>
                <p:cNvSpPr/>
                <p:nvPr/>
              </p:nvSpPr>
              <p:spPr>
                <a:xfrm>
                  <a:off x="10011759" y="3251032"/>
                  <a:ext cx="775105" cy="500066"/>
                </a:xfrm>
                <a:prstGeom prst="roundRect">
                  <a:avLst/>
                </a:prstGeom>
                <a:solidFill>
                  <a:srgbClr val="27E81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Sakkal Majalla" panose="02000000000000000000" pitchFamily="2" charset="-78"/>
                    <a:ea typeface="맑은 고딕" panose="020B0503020000020004" pitchFamily="34" charset="-127"/>
                    <a:cs typeface="Sakkal Majalla" panose="02000000000000000000" pitchFamily="2" charset="-78"/>
                  </a:endParaRPr>
                </a:p>
              </p:txBody>
            </p:sp>
            <p:sp>
              <p:nvSpPr>
                <p:cNvPr id="41" name="TextBox 76"/>
                <p:cNvSpPr txBox="1"/>
                <p:nvPr/>
              </p:nvSpPr>
              <p:spPr>
                <a:xfrm>
                  <a:off x="10374720" y="3291278"/>
                  <a:ext cx="457200" cy="400110"/>
                </a:xfrm>
                <a:prstGeom prst="rect">
                  <a:avLst/>
                </a:prstGeom>
                <a:noFill/>
              </p:spPr>
              <p:txBody>
                <a:bodyPr wrap="square" rtlCol="0">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1" lang="ko-KR" altLang="ko-KR" sz="2000" b="1" i="0" u="none" strike="noStrike" kern="1200" cap="none" spc="0" normalizeH="0" baseline="0" noProof="0" dirty="0">
                    <a:ln>
                      <a:noFill/>
                    </a:ln>
                    <a:solidFill>
                      <a:prstClr val="white"/>
                    </a:solidFill>
                    <a:effectLst/>
                    <a:uLnTx/>
                    <a:uFillTx/>
                    <a:latin typeface="Sakkal Majalla" panose="02000000000000000000" pitchFamily="2" charset="-78"/>
                    <a:ea typeface="HY헤드라인M" pitchFamily="18" charset="-127"/>
                    <a:cs typeface="Sakkal Majalla" panose="02000000000000000000" pitchFamily="2" charset="-78"/>
                  </a:endParaRPr>
                </a:p>
              </p:txBody>
            </p:sp>
            <p:sp>
              <p:nvSpPr>
                <p:cNvPr id="42" name="갈매기형 수장 103"/>
                <p:cNvSpPr/>
                <p:nvPr/>
              </p:nvSpPr>
              <p:spPr>
                <a:xfrm flipH="1">
                  <a:off x="10115056" y="3360570"/>
                  <a:ext cx="159532" cy="285762"/>
                </a:xfrm>
                <a:prstGeom prst="chevron">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Sakkal Majalla" panose="02000000000000000000" pitchFamily="2" charset="-78"/>
                    <a:ea typeface="맑은 고딕" panose="020B0503020000020004" pitchFamily="34" charset="-127"/>
                    <a:cs typeface="Sakkal Majalla" panose="02000000000000000000" pitchFamily="2" charset="-78"/>
                  </a:endParaRPr>
                </a:p>
              </p:txBody>
            </p:sp>
            <p:sp>
              <p:nvSpPr>
                <p:cNvPr id="43" name="갈매기형 수장 104"/>
                <p:cNvSpPr/>
                <p:nvPr/>
              </p:nvSpPr>
              <p:spPr>
                <a:xfrm flipH="1">
                  <a:off x="10267456" y="3360570"/>
                  <a:ext cx="159532" cy="285762"/>
                </a:xfrm>
                <a:prstGeom prst="chevron">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Sakkal Majalla" panose="02000000000000000000" pitchFamily="2" charset="-78"/>
                    <a:ea typeface="맑은 고딕" panose="020B0503020000020004" pitchFamily="34" charset="-127"/>
                    <a:cs typeface="Sakkal Majalla" panose="02000000000000000000" pitchFamily="2" charset="-78"/>
                  </a:endParaRPr>
                </a:p>
              </p:txBody>
            </p:sp>
          </p:grpSp>
          <p:sp>
            <p:nvSpPr>
              <p:cNvPr id="38" name="مستطيل مستدير الزوايا 48"/>
              <p:cNvSpPr/>
              <p:nvPr/>
            </p:nvSpPr>
            <p:spPr>
              <a:xfrm>
                <a:off x="-559883" y="3364876"/>
                <a:ext cx="10398871" cy="500066"/>
              </a:xfrm>
              <a:prstGeom prst="roundRect">
                <a:avLst/>
              </a:prstGeom>
              <a:ln/>
            </p:spPr>
            <p:style>
              <a:lnRef idx="2">
                <a:schemeClr val="accent6"/>
              </a:lnRef>
              <a:fillRef idx="1">
                <a:schemeClr val="lt1"/>
              </a:fillRef>
              <a:effectRef idx="0">
                <a:schemeClr val="accent6"/>
              </a:effectRef>
              <a:fontRef idx="minor">
                <a:schemeClr val="dk1"/>
              </a:fontRef>
            </p:style>
            <p:txBody>
              <a:bodyPr rtlCol="1" anchor="ct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ar-BH"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يبطل السّعي بالحدث الأصغر</a:t>
                </a:r>
                <a:r>
                  <a:rPr kumimoji="0" lang="ar-SA"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a:t>
                </a:r>
                <a:endParaRPr kumimoji="0" lang="ar-BH" sz="28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grpSp>
        <p:sp>
          <p:nvSpPr>
            <p:cNvPr id="54" name="قوس ممتلئ 63"/>
            <p:cNvSpPr/>
            <p:nvPr/>
          </p:nvSpPr>
          <p:spPr>
            <a:xfrm rot="5400000">
              <a:off x="1835268" y="4277033"/>
              <a:ext cx="668740" cy="554938"/>
            </a:xfrm>
            <a:prstGeom prst="blockArc">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ar-BH" sz="1800" b="0" i="0" u="none" strike="noStrike" kern="1200" cap="none" spc="0" normalizeH="0" baseline="0" noProof="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grpSp>
      <p:sp>
        <p:nvSpPr>
          <p:cNvPr id="57" name="مستطيل 2"/>
          <p:cNvSpPr/>
          <p:nvPr/>
        </p:nvSpPr>
        <p:spPr>
          <a:xfrm>
            <a:off x="815623" y="2405465"/>
            <a:ext cx="726481"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ar-SA" sz="32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خطأ</a:t>
            </a:r>
            <a:endParaRPr kumimoji="0" lang="ar-BH" sz="3200" b="0"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endParaRPr>
          </a:p>
        </p:txBody>
      </p:sp>
      <p:sp>
        <p:nvSpPr>
          <p:cNvPr id="58" name="مستطيل 66"/>
          <p:cNvSpPr/>
          <p:nvPr/>
        </p:nvSpPr>
        <p:spPr>
          <a:xfrm>
            <a:off x="815623" y="5366891"/>
            <a:ext cx="726482" cy="584775"/>
          </a:xfrm>
          <a:prstGeom prst="rect">
            <a:avLst/>
          </a:prstGeom>
        </p:spPr>
        <p:txBody>
          <a:bodyPr wrap="none">
            <a:spAutoFit/>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BH" sz="3200" b="1"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rPr>
              <a:t>خطأ</a:t>
            </a:r>
            <a:endParaRPr kumimoji="0" lang="ar-BH" sz="3200" b="0" i="0" u="none" strike="noStrike" kern="1200" cap="none" spc="0" normalizeH="0" baseline="0" noProof="0" dirty="0">
              <a:ln>
                <a:noFill/>
              </a:ln>
              <a:solidFill>
                <a:srgbClr val="FF0000"/>
              </a:solidFill>
              <a:effectLst/>
              <a:uLnTx/>
              <a:uFillTx/>
              <a:latin typeface="Sakkal Majalla" panose="02000000000000000000" pitchFamily="2" charset="-78"/>
              <a:ea typeface="+mn-ea"/>
              <a:cs typeface="Sakkal Majalla" panose="02000000000000000000" pitchFamily="2" charset="-78"/>
            </a:endParaRPr>
          </a:p>
        </p:txBody>
      </p:sp>
      <p:sp>
        <p:nvSpPr>
          <p:cNvPr id="61" name="مستطيل 69"/>
          <p:cNvSpPr/>
          <p:nvPr/>
        </p:nvSpPr>
        <p:spPr>
          <a:xfrm>
            <a:off x="872266" y="3932360"/>
            <a:ext cx="675185" cy="584775"/>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ar-BH" sz="3200" b="1" i="0" u="none" strike="noStrike" kern="1200" cap="none" spc="0" normalizeH="0" baseline="0" noProof="0" dirty="0">
                <a:ln>
                  <a:noFill/>
                </a:ln>
                <a:solidFill>
                  <a:schemeClr val="accent6">
                    <a:lumMod val="50000"/>
                  </a:schemeClr>
                </a:solidFill>
                <a:effectLst/>
                <a:uLnTx/>
                <a:uFillTx/>
                <a:latin typeface="Sakkal Majalla" panose="02000000000000000000" pitchFamily="2" charset="-78"/>
                <a:ea typeface="+mn-ea"/>
                <a:cs typeface="Sakkal Majalla" panose="02000000000000000000" pitchFamily="2" charset="-78"/>
              </a:rPr>
              <a:t>صح</a:t>
            </a:r>
            <a:endParaRPr kumimoji="0" lang="ar-BH" sz="3200" b="0" i="0" u="none" strike="noStrike" kern="1200" cap="none" spc="0" normalizeH="0" baseline="0" noProof="0" dirty="0">
              <a:ln>
                <a:noFill/>
              </a:ln>
              <a:solidFill>
                <a:schemeClr val="accent6">
                  <a:lumMod val="50000"/>
                </a:schemeClr>
              </a:solidFill>
              <a:effectLst/>
              <a:uLnTx/>
              <a:uFillTx/>
              <a:latin typeface="Sakkal Majalla" panose="02000000000000000000" pitchFamily="2" charset="-78"/>
              <a:ea typeface="+mn-ea"/>
              <a:cs typeface="Sakkal Majalla" panose="02000000000000000000" pitchFamily="2" charset="-78"/>
            </a:endParaRPr>
          </a:p>
        </p:txBody>
      </p:sp>
      <p:sp>
        <p:nvSpPr>
          <p:cNvPr id="78" name="Rounded Rectangle 11">
            <a:extLst>
              <a:ext uri="{FF2B5EF4-FFF2-40B4-BE49-F238E27FC236}">
                <a16:creationId xmlns:a16="http://schemas.microsoft.com/office/drawing/2014/main" id="{A77413E5-8914-4E96-856A-B0228CF3D304}"/>
              </a:ext>
            </a:extLst>
          </p:cNvPr>
          <p:cNvSpPr/>
          <p:nvPr/>
        </p:nvSpPr>
        <p:spPr>
          <a:xfrm flipH="1">
            <a:off x="367564" y="1480260"/>
            <a:ext cx="11450364" cy="558911"/>
          </a:xfrm>
          <a:prstGeom prst="roundRect">
            <a:avLst>
              <a:gd name="adj" fmla="val 9116"/>
            </a:avLst>
          </a:prstGeom>
          <a:solidFill>
            <a:schemeClr val="accent4">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1" eaLnBrk="1" fontAlgn="auto" latinLnBrk="0" hangingPunct="1">
              <a:lnSpc>
                <a:spcPct val="100000"/>
              </a:lnSpc>
              <a:spcBef>
                <a:spcPts val="0"/>
              </a:spcBef>
              <a:spcAft>
                <a:spcPts val="0"/>
              </a:spcAft>
              <a:buClrTx/>
              <a:buSzTx/>
              <a:buFontTx/>
              <a:buNone/>
              <a:tabLst/>
              <a:defRPr/>
            </a:pPr>
            <a:r>
              <a:rPr lang="ar-SA" altLang="ko-KR" sz="2600" b="1" dirty="0">
                <a:solidFill>
                  <a:schemeClr val="tx1"/>
                </a:solidFill>
                <a:latin typeface="Sakkal Majalla" panose="02000000000000000000" pitchFamily="2" charset="-78"/>
                <a:cs typeface="Sakkal Majalla" panose="02000000000000000000" pitchFamily="2" charset="-78"/>
              </a:rPr>
              <a:t>4- ضع كلمة (صح) أمام العبارة الصحيحة، وكلمة (خطأ) أمام العبارة غير الصحيحة</a:t>
            </a:r>
            <a:r>
              <a:rPr lang="ar-BH" altLang="ko-KR" sz="2600" b="1" dirty="0">
                <a:solidFill>
                  <a:schemeClr val="tx1"/>
                </a:solidFill>
                <a:latin typeface="Sakkal Majalla" panose="02000000000000000000" pitchFamily="2" charset="-78"/>
                <a:cs typeface="Sakkal Majalla" panose="02000000000000000000" pitchFamily="2" charset="-78"/>
              </a:rPr>
              <a:t>، مع تصويب الخطأ </a:t>
            </a:r>
            <a:r>
              <a:rPr lang="ar-SA" altLang="ko-KR" sz="2600" b="1" dirty="0">
                <a:solidFill>
                  <a:schemeClr val="tx1"/>
                </a:solidFill>
                <a:latin typeface="Sakkal Majalla" panose="02000000000000000000" pitchFamily="2" charset="-78"/>
                <a:cs typeface="Sakkal Majalla" panose="02000000000000000000" pitchFamily="2" charset="-78"/>
              </a:rPr>
              <a:t>فيما يأتي:</a:t>
            </a:r>
          </a:p>
        </p:txBody>
      </p:sp>
      <p:pic>
        <p:nvPicPr>
          <p:cNvPr id="80" name="Picture 79">
            <a:extLst>
              <a:ext uri="{FF2B5EF4-FFF2-40B4-BE49-F238E27FC236}">
                <a16:creationId xmlns:a16="http://schemas.microsoft.com/office/drawing/2014/main" id="{AAB358F2-6493-4971-8C9D-18E2F1F4A8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2275" y="43462"/>
            <a:ext cx="1646183" cy="1268068"/>
          </a:xfrm>
          <a:prstGeom prst="rect">
            <a:avLst/>
          </a:prstGeom>
        </p:spPr>
      </p:pic>
      <p:sp>
        <p:nvSpPr>
          <p:cNvPr id="45" name="Title 1">
            <a:extLst>
              <a:ext uri="{FF2B5EF4-FFF2-40B4-BE49-F238E27FC236}">
                <a16:creationId xmlns:a16="http://schemas.microsoft.com/office/drawing/2014/main" id="{80C5CDB9-3807-4C17-9627-B636BC8DE68A}"/>
              </a:ext>
            </a:extLst>
          </p:cNvPr>
          <p:cNvSpPr txBox="1">
            <a:spLocks/>
          </p:cNvSpPr>
          <p:nvPr/>
        </p:nvSpPr>
        <p:spPr>
          <a:xfrm>
            <a:off x="103467" y="56528"/>
            <a:ext cx="3028333" cy="491277"/>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BH" sz="2000" b="1" dirty="0">
                <a:latin typeface="Sakkal Majalla" panose="02000000000000000000" pitchFamily="2" charset="-78"/>
                <a:cs typeface="Sakkal Majalla" panose="02000000000000000000" pitchFamily="2" charset="-78"/>
              </a:rPr>
              <a:t>الحج (1) / الثالث الإعدادي</a:t>
            </a:r>
            <a:endParaRPr lang="en-US" sz="2000" dirty="0">
              <a:latin typeface="Sakkal Majalla" panose="02000000000000000000" pitchFamily="2" charset="-78"/>
              <a:cs typeface="Sakkal Majalla" panose="02000000000000000000" pitchFamily="2" charset="-78"/>
            </a:endParaRPr>
          </a:p>
        </p:txBody>
      </p:sp>
      <p:sp>
        <p:nvSpPr>
          <p:cNvPr id="47" name="مستطيل مستدير الزوايا 32"/>
          <p:cNvSpPr/>
          <p:nvPr/>
        </p:nvSpPr>
        <p:spPr>
          <a:xfrm>
            <a:off x="4807528" y="3199473"/>
            <a:ext cx="5762316" cy="500066"/>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just" defTabSz="457200" rtl="1">
              <a:defRPr/>
            </a:pPr>
            <a:r>
              <a:rPr lang="ar-BH"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الصّواب</a:t>
            </a:r>
            <a:r>
              <a:rPr lang="ar-BH" sz="28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 يبدأ الطّواف </a:t>
            </a:r>
            <a:r>
              <a:rPr lang="ar-BH" sz="2800" b="1" dirty="0">
                <a:solidFill>
                  <a:srgbClr val="C00000"/>
                </a:solidFill>
                <a:latin typeface="Sakkal Majalla" panose="02000000000000000000" pitchFamily="2" charset="-78"/>
                <a:cs typeface="Sakkal Majalla" panose="02000000000000000000" pitchFamily="2" charset="-78"/>
              </a:rPr>
              <a:t>من الحجر الأسود وينتهي به.</a:t>
            </a:r>
            <a:endParaRPr lang="en-US" sz="2800" b="1" dirty="0">
              <a:solidFill>
                <a:srgbClr val="C00000"/>
              </a:solidFill>
              <a:latin typeface="Sakkal Majalla" panose="02000000000000000000" pitchFamily="2" charset="-78"/>
              <a:cs typeface="Sakkal Majalla" panose="02000000000000000000" pitchFamily="2" charset="-78"/>
            </a:endParaRPr>
          </a:p>
        </p:txBody>
      </p:sp>
      <p:sp>
        <p:nvSpPr>
          <p:cNvPr id="48" name="مستطيل مستدير الزوايا 32"/>
          <p:cNvSpPr/>
          <p:nvPr/>
        </p:nvSpPr>
        <p:spPr>
          <a:xfrm>
            <a:off x="2999387" y="5960196"/>
            <a:ext cx="7565396" cy="500066"/>
          </a:xfrm>
          <a:prstGeom prst="roundRect">
            <a:avLst/>
          </a:prstGeom>
        </p:spPr>
        <p:style>
          <a:lnRef idx="2">
            <a:schemeClr val="accent4"/>
          </a:lnRef>
          <a:fillRef idx="1">
            <a:schemeClr val="lt1"/>
          </a:fillRef>
          <a:effectRef idx="0">
            <a:schemeClr val="accent4"/>
          </a:effectRef>
          <a:fontRef idx="minor">
            <a:schemeClr val="dk1"/>
          </a:fontRef>
        </p:style>
        <p:txBody>
          <a:bodyPr rtlCol="1" anchor="ctr"/>
          <a:lstStyle/>
          <a:p>
            <a:pPr algn="just" defTabSz="457200" rtl="1">
              <a:defRPr/>
            </a:pPr>
            <a:r>
              <a:rPr lang="ar-BH" sz="2800" b="1" dirty="0">
                <a:solidFill>
                  <a:schemeClr val="tx1"/>
                </a:solidFill>
                <a:latin typeface="Sakkal Majalla" panose="02000000000000000000" pitchFamily="2" charset="-78"/>
                <a:ea typeface="Calibri" panose="020F0502020204030204" pitchFamily="34" charset="0"/>
                <a:cs typeface="Sakkal Majalla" panose="02000000000000000000" pitchFamily="2" charset="-78"/>
              </a:rPr>
              <a:t>الصّواب</a:t>
            </a:r>
            <a:r>
              <a:rPr lang="ar-BH" sz="28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 لا </a:t>
            </a:r>
            <a:r>
              <a:rPr lang="ar-BH" sz="2800" b="1" dirty="0">
                <a:solidFill>
                  <a:srgbClr val="C00000"/>
                </a:solidFill>
                <a:latin typeface="Sakkal Majalla" panose="02000000000000000000" pitchFamily="2" charset="-78"/>
                <a:cs typeface="Sakkal Majalla" panose="02000000000000000000" pitchFamily="2" charset="-78"/>
              </a:rPr>
              <a:t>يبطل السّعي بالحدث الأصغر لأنّ الطهارة في السّعي سنّة.</a:t>
            </a:r>
            <a:endParaRPr lang="en-US" sz="28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003588702"/>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fade">
                                      <p:cBhvr>
                                        <p:cTn id="7" dur="1000"/>
                                        <p:tgtEl>
                                          <p:spTgt spid="78"/>
                                        </p:tgtEl>
                                      </p:cBhvr>
                                    </p:animEffect>
                                    <p:anim calcmode="lin" valueType="num">
                                      <p:cBhvr>
                                        <p:cTn id="8" dur="1000" fill="hold"/>
                                        <p:tgtEl>
                                          <p:spTgt spid="78"/>
                                        </p:tgtEl>
                                        <p:attrNameLst>
                                          <p:attrName>ppt_x</p:attrName>
                                        </p:attrNameLst>
                                      </p:cBhvr>
                                      <p:tavLst>
                                        <p:tav tm="0">
                                          <p:val>
                                            <p:strVal val="#ppt_x"/>
                                          </p:val>
                                        </p:tav>
                                        <p:tav tm="100000">
                                          <p:val>
                                            <p:strVal val="#ppt_x"/>
                                          </p:val>
                                        </p:tav>
                                      </p:tavLst>
                                    </p:anim>
                                    <p:anim calcmode="lin" valueType="num">
                                      <p:cBhvr>
                                        <p:cTn id="9" dur="1000" fill="hold"/>
                                        <p:tgtEl>
                                          <p:spTgt spid="7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70"/>
                                        </p:tgtEl>
                                        <p:attrNameLst>
                                          <p:attrName>style.visibility</p:attrName>
                                        </p:attrNameLst>
                                      </p:cBhvr>
                                      <p:to>
                                        <p:strVal val="visible"/>
                                      </p:to>
                                    </p:set>
                                    <p:animEffect transition="in" filter="fade">
                                      <p:cBhvr>
                                        <p:cTn id="13" dur="1000"/>
                                        <p:tgtEl>
                                          <p:spTgt spid="70"/>
                                        </p:tgtEl>
                                      </p:cBhvr>
                                    </p:animEffect>
                                    <p:anim calcmode="lin" valueType="num">
                                      <p:cBhvr>
                                        <p:cTn id="14" dur="1000" fill="hold"/>
                                        <p:tgtEl>
                                          <p:spTgt spid="70"/>
                                        </p:tgtEl>
                                        <p:attrNameLst>
                                          <p:attrName>ppt_x</p:attrName>
                                        </p:attrNameLst>
                                      </p:cBhvr>
                                      <p:tavLst>
                                        <p:tav tm="0">
                                          <p:val>
                                            <p:strVal val="#ppt_x"/>
                                          </p:val>
                                        </p:tav>
                                        <p:tav tm="100000">
                                          <p:val>
                                            <p:strVal val="#ppt_x"/>
                                          </p:val>
                                        </p:tav>
                                      </p:tavLst>
                                    </p:anim>
                                    <p:anim calcmode="lin" valueType="num">
                                      <p:cBhvr>
                                        <p:cTn id="15" dur="1000" fill="hold"/>
                                        <p:tgtEl>
                                          <p:spTgt spid="7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71"/>
                                        </p:tgtEl>
                                        <p:attrNameLst>
                                          <p:attrName>style.visibility</p:attrName>
                                        </p:attrNameLst>
                                      </p:cBhvr>
                                      <p:to>
                                        <p:strVal val="visible"/>
                                      </p:to>
                                    </p:set>
                                    <p:animEffect transition="in" filter="fade">
                                      <p:cBhvr>
                                        <p:cTn id="19" dur="1000"/>
                                        <p:tgtEl>
                                          <p:spTgt spid="71"/>
                                        </p:tgtEl>
                                      </p:cBhvr>
                                    </p:animEffect>
                                    <p:anim calcmode="lin" valueType="num">
                                      <p:cBhvr>
                                        <p:cTn id="20" dur="1000" fill="hold"/>
                                        <p:tgtEl>
                                          <p:spTgt spid="71"/>
                                        </p:tgtEl>
                                        <p:attrNameLst>
                                          <p:attrName>ppt_x</p:attrName>
                                        </p:attrNameLst>
                                      </p:cBhvr>
                                      <p:tavLst>
                                        <p:tav tm="0">
                                          <p:val>
                                            <p:strVal val="#ppt_x"/>
                                          </p:val>
                                        </p:tav>
                                        <p:tav tm="100000">
                                          <p:val>
                                            <p:strVal val="#ppt_x"/>
                                          </p:val>
                                        </p:tav>
                                      </p:tavLst>
                                    </p:anim>
                                    <p:anim calcmode="lin" valueType="num">
                                      <p:cBhvr>
                                        <p:cTn id="21" dur="1000" fill="hold"/>
                                        <p:tgtEl>
                                          <p:spTgt spid="71"/>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72"/>
                                        </p:tgtEl>
                                        <p:attrNameLst>
                                          <p:attrName>style.visibility</p:attrName>
                                        </p:attrNameLst>
                                      </p:cBhvr>
                                      <p:to>
                                        <p:strVal val="visible"/>
                                      </p:to>
                                    </p:set>
                                    <p:animEffect transition="in" filter="fade">
                                      <p:cBhvr>
                                        <p:cTn id="25" dur="1000"/>
                                        <p:tgtEl>
                                          <p:spTgt spid="72"/>
                                        </p:tgtEl>
                                      </p:cBhvr>
                                    </p:animEffect>
                                    <p:anim calcmode="lin" valueType="num">
                                      <p:cBhvr>
                                        <p:cTn id="26" dur="1000" fill="hold"/>
                                        <p:tgtEl>
                                          <p:spTgt spid="72"/>
                                        </p:tgtEl>
                                        <p:attrNameLst>
                                          <p:attrName>ppt_x</p:attrName>
                                        </p:attrNameLst>
                                      </p:cBhvr>
                                      <p:tavLst>
                                        <p:tav tm="0">
                                          <p:val>
                                            <p:strVal val="#ppt_x"/>
                                          </p:val>
                                        </p:tav>
                                        <p:tav tm="100000">
                                          <p:val>
                                            <p:strVal val="#ppt_x"/>
                                          </p:val>
                                        </p:tav>
                                      </p:tavLst>
                                    </p:anim>
                                    <p:anim calcmode="lin" valueType="num">
                                      <p:cBhvr>
                                        <p:cTn id="27" dur="1000" fill="hold"/>
                                        <p:tgtEl>
                                          <p:spTgt spid="7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 calcmode="lin" valueType="num">
                                      <p:cBhvr>
                                        <p:cTn id="32" dur="500" fill="hold"/>
                                        <p:tgtEl>
                                          <p:spTgt spid="2"/>
                                        </p:tgtEl>
                                        <p:attrNameLst>
                                          <p:attrName>ppt_w</p:attrName>
                                        </p:attrNameLst>
                                      </p:cBhvr>
                                      <p:tavLst>
                                        <p:tav tm="0">
                                          <p:val>
                                            <p:fltVal val="0"/>
                                          </p:val>
                                        </p:tav>
                                        <p:tav tm="100000">
                                          <p:val>
                                            <p:strVal val="#ppt_w"/>
                                          </p:val>
                                        </p:tav>
                                      </p:tavLst>
                                    </p:anim>
                                    <p:anim calcmode="lin" valueType="num">
                                      <p:cBhvr>
                                        <p:cTn id="33" dur="500" fill="hold"/>
                                        <p:tgtEl>
                                          <p:spTgt spid="2"/>
                                        </p:tgtEl>
                                        <p:attrNameLst>
                                          <p:attrName>ppt_h</p:attrName>
                                        </p:attrNameLst>
                                      </p:cBhvr>
                                      <p:tavLst>
                                        <p:tav tm="0">
                                          <p:val>
                                            <p:fltVal val="0"/>
                                          </p:val>
                                        </p:tav>
                                        <p:tav tm="100000">
                                          <p:val>
                                            <p:strVal val="#ppt_h"/>
                                          </p:val>
                                        </p:tav>
                                      </p:tavLst>
                                    </p:anim>
                                    <p:animEffect transition="in" filter="fade">
                                      <p:cBhvr>
                                        <p:cTn id="34" dur="5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fade">
                                      <p:cBhvr>
                                        <p:cTn id="39" dur="1000"/>
                                        <p:tgtEl>
                                          <p:spTgt spid="57"/>
                                        </p:tgtEl>
                                      </p:cBhvr>
                                    </p:animEffect>
                                    <p:anim calcmode="lin" valueType="num">
                                      <p:cBhvr>
                                        <p:cTn id="40" dur="1000" fill="hold"/>
                                        <p:tgtEl>
                                          <p:spTgt spid="57"/>
                                        </p:tgtEl>
                                        <p:attrNameLst>
                                          <p:attrName>ppt_x</p:attrName>
                                        </p:attrNameLst>
                                      </p:cBhvr>
                                      <p:tavLst>
                                        <p:tav tm="0">
                                          <p:val>
                                            <p:strVal val="#ppt_x"/>
                                          </p:val>
                                        </p:tav>
                                        <p:tav tm="100000">
                                          <p:val>
                                            <p:strVal val="#ppt_x"/>
                                          </p:val>
                                        </p:tav>
                                      </p:tavLst>
                                    </p:anim>
                                    <p:anim calcmode="lin" valueType="num">
                                      <p:cBhvr>
                                        <p:cTn id="41" dur="1000" fill="hold"/>
                                        <p:tgtEl>
                                          <p:spTgt spid="57"/>
                                        </p:tgtEl>
                                        <p:attrNameLst>
                                          <p:attrName>ppt_y</p:attrName>
                                        </p:attrNameLst>
                                      </p:cBhvr>
                                      <p:tavLst>
                                        <p:tav tm="0">
                                          <p:val>
                                            <p:strVal val="#ppt_y+.1"/>
                                          </p:val>
                                        </p:tav>
                                        <p:tav tm="100000">
                                          <p:val>
                                            <p:strVal val="#ppt_y"/>
                                          </p:val>
                                        </p:tav>
                                      </p:tavLst>
                                    </p:anim>
                                  </p:childTnLst>
                                </p:cTn>
                              </p:par>
                            </p:childTnLst>
                          </p:cTn>
                        </p:par>
                        <p:par>
                          <p:cTn id="42" fill="hold">
                            <p:stCondLst>
                              <p:cond delay="1000"/>
                            </p:stCondLst>
                            <p:childTnLst>
                              <p:par>
                                <p:cTn id="43" presetID="42" presetClass="entr" presetSubtype="0" fill="hold" grpId="0" nodeType="afterEffect">
                                  <p:stCondLst>
                                    <p:cond delay="0"/>
                                  </p:stCondLst>
                                  <p:childTnLst>
                                    <p:set>
                                      <p:cBhvr>
                                        <p:cTn id="44" dur="1" fill="hold">
                                          <p:stCondLst>
                                            <p:cond delay="0"/>
                                          </p:stCondLst>
                                        </p:cTn>
                                        <p:tgtEl>
                                          <p:spTgt spid="47"/>
                                        </p:tgtEl>
                                        <p:attrNameLst>
                                          <p:attrName>style.visibility</p:attrName>
                                        </p:attrNameLst>
                                      </p:cBhvr>
                                      <p:to>
                                        <p:strVal val="visible"/>
                                      </p:to>
                                    </p:set>
                                    <p:animEffect transition="in" filter="fade">
                                      <p:cBhvr>
                                        <p:cTn id="45" dur="1000"/>
                                        <p:tgtEl>
                                          <p:spTgt spid="47"/>
                                        </p:tgtEl>
                                      </p:cBhvr>
                                    </p:animEffect>
                                    <p:anim calcmode="lin" valueType="num">
                                      <p:cBhvr>
                                        <p:cTn id="46" dur="1000" fill="hold"/>
                                        <p:tgtEl>
                                          <p:spTgt spid="47"/>
                                        </p:tgtEl>
                                        <p:attrNameLst>
                                          <p:attrName>ppt_x</p:attrName>
                                        </p:attrNameLst>
                                      </p:cBhvr>
                                      <p:tavLst>
                                        <p:tav tm="0">
                                          <p:val>
                                            <p:strVal val="#ppt_x"/>
                                          </p:val>
                                        </p:tav>
                                        <p:tav tm="100000">
                                          <p:val>
                                            <p:strVal val="#ppt_x"/>
                                          </p:val>
                                        </p:tav>
                                      </p:tavLst>
                                    </p:anim>
                                    <p:anim calcmode="lin" valueType="num">
                                      <p:cBhvr>
                                        <p:cTn id="47" dur="1000" fill="hold"/>
                                        <p:tgtEl>
                                          <p:spTgt spid="47"/>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61"/>
                                        </p:tgtEl>
                                        <p:attrNameLst>
                                          <p:attrName>style.visibility</p:attrName>
                                        </p:attrNameLst>
                                      </p:cBhvr>
                                      <p:to>
                                        <p:strVal val="visible"/>
                                      </p:to>
                                    </p:set>
                                    <p:animEffect transition="in" filter="fade">
                                      <p:cBhvr>
                                        <p:cTn id="52" dur="1000"/>
                                        <p:tgtEl>
                                          <p:spTgt spid="61"/>
                                        </p:tgtEl>
                                      </p:cBhvr>
                                    </p:animEffect>
                                    <p:anim calcmode="lin" valueType="num">
                                      <p:cBhvr>
                                        <p:cTn id="53" dur="1000" fill="hold"/>
                                        <p:tgtEl>
                                          <p:spTgt spid="61"/>
                                        </p:tgtEl>
                                        <p:attrNameLst>
                                          <p:attrName>ppt_x</p:attrName>
                                        </p:attrNameLst>
                                      </p:cBhvr>
                                      <p:tavLst>
                                        <p:tav tm="0">
                                          <p:val>
                                            <p:strVal val="#ppt_x"/>
                                          </p:val>
                                        </p:tav>
                                        <p:tav tm="100000">
                                          <p:val>
                                            <p:strVal val="#ppt_x"/>
                                          </p:val>
                                        </p:tav>
                                      </p:tavLst>
                                    </p:anim>
                                    <p:anim calcmode="lin" valueType="num">
                                      <p:cBhvr>
                                        <p:cTn id="54"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58"/>
                                        </p:tgtEl>
                                        <p:attrNameLst>
                                          <p:attrName>style.visibility</p:attrName>
                                        </p:attrNameLst>
                                      </p:cBhvr>
                                      <p:to>
                                        <p:strVal val="visible"/>
                                      </p:to>
                                    </p:set>
                                    <p:animEffect transition="in" filter="fade">
                                      <p:cBhvr>
                                        <p:cTn id="59" dur="1000"/>
                                        <p:tgtEl>
                                          <p:spTgt spid="58"/>
                                        </p:tgtEl>
                                      </p:cBhvr>
                                    </p:animEffect>
                                    <p:anim calcmode="lin" valueType="num">
                                      <p:cBhvr>
                                        <p:cTn id="60" dur="1000" fill="hold"/>
                                        <p:tgtEl>
                                          <p:spTgt spid="58"/>
                                        </p:tgtEl>
                                        <p:attrNameLst>
                                          <p:attrName>ppt_x</p:attrName>
                                        </p:attrNameLst>
                                      </p:cBhvr>
                                      <p:tavLst>
                                        <p:tav tm="0">
                                          <p:val>
                                            <p:strVal val="#ppt_x"/>
                                          </p:val>
                                        </p:tav>
                                        <p:tav tm="100000">
                                          <p:val>
                                            <p:strVal val="#ppt_x"/>
                                          </p:val>
                                        </p:tav>
                                      </p:tavLst>
                                    </p:anim>
                                    <p:anim calcmode="lin" valueType="num">
                                      <p:cBhvr>
                                        <p:cTn id="61" dur="1000" fill="hold"/>
                                        <p:tgtEl>
                                          <p:spTgt spid="58"/>
                                        </p:tgtEl>
                                        <p:attrNameLst>
                                          <p:attrName>ppt_y</p:attrName>
                                        </p:attrNameLst>
                                      </p:cBhvr>
                                      <p:tavLst>
                                        <p:tav tm="0">
                                          <p:val>
                                            <p:strVal val="#ppt_y+.1"/>
                                          </p:val>
                                        </p:tav>
                                        <p:tav tm="100000">
                                          <p:val>
                                            <p:strVal val="#ppt_y"/>
                                          </p:val>
                                        </p:tav>
                                      </p:tavLst>
                                    </p:anim>
                                  </p:childTnLst>
                                </p:cTn>
                              </p:par>
                            </p:childTnLst>
                          </p:cTn>
                        </p:par>
                        <p:par>
                          <p:cTn id="62" fill="hold">
                            <p:stCondLst>
                              <p:cond delay="1000"/>
                            </p:stCondLst>
                            <p:childTnLst>
                              <p:par>
                                <p:cTn id="63" presetID="42" presetClass="entr" presetSubtype="0" fill="hold" grpId="0" nodeType="afterEffect">
                                  <p:stCondLst>
                                    <p:cond delay="0"/>
                                  </p:stCondLst>
                                  <p:childTnLst>
                                    <p:set>
                                      <p:cBhvr>
                                        <p:cTn id="64" dur="1" fill="hold">
                                          <p:stCondLst>
                                            <p:cond delay="0"/>
                                          </p:stCondLst>
                                        </p:cTn>
                                        <p:tgtEl>
                                          <p:spTgt spid="48"/>
                                        </p:tgtEl>
                                        <p:attrNameLst>
                                          <p:attrName>style.visibility</p:attrName>
                                        </p:attrNameLst>
                                      </p:cBhvr>
                                      <p:to>
                                        <p:strVal val="visible"/>
                                      </p:to>
                                    </p:set>
                                    <p:animEffect transition="in" filter="fade">
                                      <p:cBhvr>
                                        <p:cTn id="65" dur="1000"/>
                                        <p:tgtEl>
                                          <p:spTgt spid="48"/>
                                        </p:tgtEl>
                                      </p:cBhvr>
                                    </p:animEffect>
                                    <p:anim calcmode="lin" valueType="num">
                                      <p:cBhvr>
                                        <p:cTn id="66" dur="1000" fill="hold"/>
                                        <p:tgtEl>
                                          <p:spTgt spid="48"/>
                                        </p:tgtEl>
                                        <p:attrNameLst>
                                          <p:attrName>ppt_x</p:attrName>
                                        </p:attrNameLst>
                                      </p:cBhvr>
                                      <p:tavLst>
                                        <p:tav tm="0">
                                          <p:val>
                                            <p:strVal val="#ppt_x"/>
                                          </p:val>
                                        </p:tav>
                                        <p:tav tm="100000">
                                          <p:val>
                                            <p:strVal val="#ppt_x"/>
                                          </p:val>
                                        </p:tav>
                                      </p:tavLst>
                                    </p:anim>
                                    <p:anim calcmode="lin" valueType="num">
                                      <p:cBhvr>
                                        <p:cTn id="67"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p:bldP spid="58" grpId="0"/>
      <p:bldP spid="61" grpId="0"/>
      <p:bldP spid="78" grpId="0" animBg="1"/>
      <p:bldP spid="47" grpId="0" animBg="1"/>
      <p:bldP spid="4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مستطيل مستدير الزوايا 13"/>
          <p:cNvSpPr/>
          <p:nvPr/>
        </p:nvSpPr>
        <p:spPr>
          <a:xfrm>
            <a:off x="3644952" y="2211847"/>
            <a:ext cx="4902096" cy="2434306"/>
          </a:xfrm>
          <a:prstGeom prst="roundRect">
            <a:avLst/>
          </a:prstGeom>
          <a:solidFill>
            <a:schemeClr val="accent4">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lnSpc>
                <a:spcPct val="200000"/>
              </a:lnSpc>
            </a:pPr>
            <a:r>
              <a:rPr lang="ar-BH" sz="3600" b="1" dirty="0">
                <a:solidFill>
                  <a:srgbClr val="FF0000"/>
                </a:solidFill>
                <a:latin typeface="Sakkal Majalla" panose="02000000000000000000" pitchFamily="2" charset="-78"/>
                <a:ea typeface="Calibri" panose="020F0502020204030204" pitchFamily="34" charset="0"/>
                <a:cs typeface="Sakkal Majalla" panose="02000000000000000000" pitchFamily="2" charset="-78"/>
              </a:rPr>
              <a:t>انتهى الدّرس</a:t>
            </a:r>
          </a:p>
          <a:p>
            <a:pPr algn="ctr" rtl="1">
              <a:lnSpc>
                <a:spcPct val="200000"/>
              </a:lnSpc>
            </a:pPr>
            <a:r>
              <a:rPr lang="ar-BH" sz="3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بارك الله فيكم ووفّقكم الله</a:t>
            </a:r>
            <a:endParaRPr lang="en-US" sz="36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8" name="Title 1">
            <a:extLst>
              <a:ext uri="{FF2B5EF4-FFF2-40B4-BE49-F238E27FC236}">
                <a16:creationId xmlns:a16="http://schemas.microsoft.com/office/drawing/2014/main" id="{80C5CDB9-3807-4C17-9627-B636BC8DE68A}"/>
              </a:ext>
            </a:extLst>
          </p:cNvPr>
          <p:cNvSpPr txBox="1">
            <a:spLocks/>
          </p:cNvSpPr>
          <p:nvPr/>
        </p:nvSpPr>
        <p:spPr>
          <a:xfrm>
            <a:off x="103467" y="56528"/>
            <a:ext cx="3028333" cy="491277"/>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BH" sz="2000" b="1" dirty="0">
                <a:latin typeface="Sakkal Majalla" panose="02000000000000000000" pitchFamily="2" charset="-78"/>
                <a:cs typeface="Sakkal Majalla" panose="02000000000000000000" pitchFamily="2" charset="-78"/>
              </a:rPr>
              <a:t>الحج (1) / الثالث الإعدادي</a:t>
            </a:r>
            <a:endParaRPr lang="en-US" sz="2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160471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9" name="Title 1">
            <a:extLst>
              <a:ext uri="{FF2B5EF4-FFF2-40B4-BE49-F238E27FC236}">
                <a16:creationId xmlns:a16="http://schemas.microsoft.com/office/drawing/2014/main" id="{0F61AF59-DE89-429D-B7CD-D107411CDA40}"/>
              </a:ext>
            </a:extLst>
          </p:cNvPr>
          <p:cNvSpPr>
            <a:spLocks noGrp="1"/>
          </p:cNvSpPr>
          <p:nvPr>
            <p:ph type="title"/>
          </p:nvPr>
        </p:nvSpPr>
        <p:spPr>
          <a:xfrm>
            <a:off x="2915155" y="1335811"/>
            <a:ext cx="6542761" cy="700611"/>
          </a:xfr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defTabSz="457200" rtl="1" eaLnBrk="1" latinLnBrk="0" hangingPunct="1">
              <a:spcBef>
                <a:spcPct val="0"/>
              </a:spcBef>
              <a:buNone/>
            </a:pPr>
            <a:r>
              <a:rPr lang="ar-SA" sz="2800" b="1" dirty="0">
                <a:solidFill>
                  <a:schemeClr val="accent6">
                    <a:lumMod val="50000"/>
                  </a:schemeClr>
                </a:solidFill>
                <a:latin typeface="Sakkal Majalla" panose="02000000000000000000" pitchFamily="2" charset="-78"/>
                <a:ea typeface="+mn-ea"/>
                <a:cs typeface="Sakkal Majalla" panose="02000000000000000000" pitchFamily="2" charset="-78"/>
              </a:rPr>
              <a:t>عزيزي الطالب مع نهاية هذا الد</a:t>
            </a:r>
            <a:r>
              <a:rPr lang="ar-BH" sz="2800" b="1" dirty="0">
                <a:solidFill>
                  <a:schemeClr val="accent6">
                    <a:lumMod val="50000"/>
                  </a:schemeClr>
                </a:solidFill>
                <a:latin typeface="Sakkal Majalla" panose="02000000000000000000" pitchFamily="2" charset="-78"/>
                <a:ea typeface="+mn-ea"/>
                <a:cs typeface="Sakkal Majalla" panose="02000000000000000000" pitchFamily="2" charset="-78"/>
              </a:rPr>
              <a:t>ّ</a:t>
            </a:r>
            <a:r>
              <a:rPr lang="ar-SA" sz="2800" b="1">
                <a:solidFill>
                  <a:schemeClr val="accent6">
                    <a:lumMod val="50000"/>
                  </a:schemeClr>
                </a:solidFill>
                <a:latin typeface="Sakkal Majalla" panose="02000000000000000000" pitchFamily="2" charset="-78"/>
                <a:ea typeface="+mn-ea"/>
                <a:cs typeface="Sakkal Majalla" panose="02000000000000000000" pitchFamily="2" charset="-78"/>
              </a:rPr>
              <a:t>رس ستكون </a:t>
            </a:r>
            <a:r>
              <a:rPr lang="ar-SA" sz="2800" b="1" dirty="0">
                <a:solidFill>
                  <a:schemeClr val="accent6">
                    <a:lumMod val="50000"/>
                  </a:schemeClr>
                </a:solidFill>
                <a:latin typeface="Sakkal Majalla" panose="02000000000000000000" pitchFamily="2" charset="-78"/>
                <a:ea typeface="+mn-ea"/>
                <a:cs typeface="Sakkal Majalla" panose="02000000000000000000" pitchFamily="2" charset="-78"/>
              </a:rPr>
              <a:t>قادر</a:t>
            </a:r>
            <a:r>
              <a:rPr lang="ar-BH" sz="2800" b="1" dirty="0">
                <a:solidFill>
                  <a:schemeClr val="accent6">
                    <a:lumMod val="50000"/>
                  </a:schemeClr>
                </a:solidFill>
                <a:latin typeface="Sakkal Majalla" panose="02000000000000000000" pitchFamily="2" charset="-78"/>
                <a:ea typeface="+mn-ea"/>
                <a:cs typeface="Sakkal Majalla" panose="02000000000000000000" pitchFamily="2" charset="-78"/>
              </a:rPr>
              <a:t>ً</a:t>
            </a:r>
            <a:r>
              <a:rPr lang="ar-SA" sz="2800" b="1" dirty="0">
                <a:solidFill>
                  <a:schemeClr val="accent6">
                    <a:lumMod val="50000"/>
                  </a:schemeClr>
                </a:solidFill>
                <a:latin typeface="Sakkal Majalla" panose="02000000000000000000" pitchFamily="2" charset="-78"/>
                <a:ea typeface="+mn-ea"/>
                <a:cs typeface="Sakkal Majalla" panose="02000000000000000000" pitchFamily="2" charset="-78"/>
              </a:rPr>
              <a:t>ا</a:t>
            </a:r>
            <a:r>
              <a:rPr lang="ar-BH" sz="2800" b="1" dirty="0">
                <a:solidFill>
                  <a:schemeClr val="accent6">
                    <a:lumMod val="50000"/>
                  </a:schemeClr>
                </a:solidFill>
                <a:latin typeface="Sakkal Majalla" panose="02000000000000000000" pitchFamily="2" charset="-78"/>
                <a:ea typeface="+mn-ea"/>
                <a:cs typeface="Sakkal Majalla" panose="02000000000000000000" pitchFamily="2" charset="-78"/>
              </a:rPr>
              <a:t> </a:t>
            </a:r>
            <a:r>
              <a:rPr lang="ar-SA" sz="2800" b="1" dirty="0">
                <a:solidFill>
                  <a:schemeClr val="accent6">
                    <a:lumMod val="50000"/>
                  </a:schemeClr>
                </a:solidFill>
                <a:latin typeface="Sakkal Majalla" panose="02000000000000000000" pitchFamily="2" charset="-78"/>
                <a:ea typeface="+mn-ea"/>
                <a:cs typeface="Sakkal Majalla" panose="02000000000000000000" pitchFamily="2" charset="-78"/>
              </a:rPr>
              <a:t>على</a:t>
            </a:r>
            <a:r>
              <a:rPr lang="ar-BH" sz="2800" b="1" dirty="0">
                <a:solidFill>
                  <a:schemeClr val="accent6">
                    <a:lumMod val="50000"/>
                  </a:schemeClr>
                </a:solidFill>
                <a:latin typeface="Sakkal Majalla" panose="02000000000000000000" pitchFamily="2" charset="-78"/>
                <a:ea typeface="+mn-ea"/>
                <a:cs typeface="Sakkal Majalla" panose="02000000000000000000" pitchFamily="2" charset="-78"/>
              </a:rPr>
              <a:t> أن</a:t>
            </a:r>
            <a:r>
              <a:rPr lang="ar-SA" sz="2800" b="1" dirty="0">
                <a:solidFill>
                  <a:schemeClr val="accent6">
                    <a:lumMod val="50000"/>
                  </a:schemeClr>
                </a:solidFill>
                <a:latin typeface="Sakkal Majalla" panose="02000000000000000000" pitchFamily="2" charset="-78"/>
                <a:ea typeface="+mn-ea"/>
                <a:cs typeface="Sakkal Majalla" panose="02000000000000000000" pitchFamily="2" charset="-78"/>
              </a:rPr>
              <a:t>:</a:t>
            </a:r>
            <a:endParaRPr lang="en-US" sz="2800" b="1" dirty="0">
              <a:solidFill>
                <a:schemeClr val="accent6">
                  <a:lumMod val="50000"/>
                </a:schemeClr>
              </a:solidFill>
              <a:latin typeface="Sakkal Majalla" panose="02000000000000000000" pitchFamily="2" charset="-78"/>
              <a:ea typeface="+mn-ea"/>
              <a:cs typeface="Sakkal Majalla" panose="02000000000000000000" pitchFamily="2" charset="-78"/>
            </a:endParaRPr>
          </a:p>
        </p:txBody>
      </p:sp>
      <p:graphicFrame>
        <p:nvGraphicFramePr>
          <p:cNvPr id="12" name="Table 11">
            <a:extLst>
              <a:ext uri="{FF2B5EF4-FFF2-40B4-BE49-F238E27FC236}">
                <a16:creationId xmlns:a16="http://schemas.microsoft.com/office/drawing/2014/main" id="{DA892724-D5A8-4224-9916-FC7E68540873}"/>
              </a:ext>
            </a:extLst>
          </p:cNvPr>
          <p:cNvGraphicFramePr>
            <a:graphicFrameLocks noGrp="1"/>
          </p:cNvGraphicFramePr>
          <p:nvPr>
            <p:extLst>
              <p:ext uri="{D42A27DB-BD31-4B8C-83A1-F6EECF244321}">
                <p14:modId xmlns:p14="http://schemas.microsoft.com/office/powerpoint/2010/main" val="2322802636"/>
              </p:ext>
            </p:extLst>
          </p:nvPr>
        </p:nvGraphicFramePr>
        <p:xfrm>
          <a:off x="763247" y="4476022"/>
          <a:ext cx="10665501" cy="526598"/>
        </p:xfrm>
        <a:graphic>
          <a:graphicData uri="http://schemas.openxmlformats.org/drawingml/2006/table">
            <a:tbl>
              <a:tblPr>
                <a:effectLst>
                  <a:outerShdw blurRad="50800" dist="38100" dir="8100000" algn="tr" rotWithShape="0">
                    <a:prstClr val="black">
                      <a:alpha val="40000"/>
                    </a:prstClr>
                  </a:outerShdw>
                </a:effectLst>
                <a:tableStyleId>{5C22544A-7EE6-4342-B048-85BDC9FD1C3A}</a:tableStyleId>
              </a:tblPr>
              <a:tblGrid>
                <a:gridCol w="10665501">
                  <a:extLst>
                    <a:ext uri="{9D8B030D-6E8A-4147-A177-3AD203B41FA5}">
                      <a16:colId xmlns:a16="http://schemas.microsoft.com/office/drawing/2014/main" val="20000"/>
                    </a:ext>
                  </a:extLst>
                </a:gridCol>
              </a:tblGrid>
              <a:tr h="526598">
                <a:tc>
                  <a:txBody>
                    <a:bodyPr/>
                    <a:lstStyle/>
                    <a:p>
                      <a:pPr algn="just" rtl="1">
                        <a:spcAft>
                          <a:spcPts val="0"/>
                        </a:spcAft>
                      </a:pPr>
                      <a:r>
                        <a:rPr lang="ar-BH" sz="2800" b="1" kern="1200" dirty="0">
                          <a:solidFill>
                            <a:schemeClr val="dk1"/>
                          </a:solidFill>
                          <a:effectLst/>
                          <a:latin typeface="Sakkal Majalla" panose="02000000000000000000" pitchFamily="2" charset="-78"/>
                          <a:ea typeface="+mn-ea"/>
                          <a:cs typeface="Sakkal Majalla" panose="02000000000000000000" pitchFamily="2" charset="-78"/>
                        </a:rPr>
                        <a:t>3</a:t>
                      </a:r>
                      <a:r>
                        <a:rPr lang="ar-SA" sz="2800" b="1" kern="1200" dirty="0">
                          <a:solidFill>
                            <a:schemeClr val="dk1"/>
                          </a:solidFill>
                          <a:effectLst/>
                          <a:latin typeface="Sakkal Majalla" panose="02000000000000000000" pitchFamily="2" charset="-78"/>
                          <a:ea typeface="+mn-ea"/>
                          <a:cs typeface="Sakkal Majalla" panose="02000000000000000000" pitchFamily="2" charset="-78"/>
                        </a:rPr>
                        <a:t>- </a:t>
                      </a:r>
                      <a:r>
                        <a:rPr lang="ar-BH" sz="2800" b="1" kern="1200" dirty="0">
                          <a:solidFill>
                            <a:schemeClr val="dk1"/>
                          </a:solidFill>
                          <a:effectLst/>
                          <a:latin typeface="Sakkal Majalla" panose="02000000000000000000" pitchFamily="2" charset="-78"/>
                          <a:ea typeface="+mn-ea"/>
                          <a:cs typeface="Sakkal Majalla" panose="02000000000000000000" pitchFamily="2" charset="-78"/>
                        </a:rPr>
                        <a:t>توضّح أحكام</a:t>
                      </a:r>
                      <a:r>
                        <a:rPr lang="ar-BH" sz="2800" b="1" kern="1200" baseline="0" dirty="0">
                          <a:solidFill>
                            <a:schemeClr val="dk1"/>
                          </a:solidFill>
                          <a:effectLst/>
                          <a:latin typeface="Sakkal Majalla" panose="02000000000000000000" pitchFamily="2" charset="-78"/>
                          <a:ea typeface="+mn-ea"/>
                          <a:cs typeface="Sakkal Majalla" panose="02000000000000000000" pitchFamily="2" charset="-78"/>
                        </a:rPr>
                        <a:t> الطّواف والسّعي</a:t>
                      </a:r>
                      <a:r>
                        <a:rPr kumimoji="0" lang="ar-SA" sz="2800" b="1" i="0" u="none" strike="noStrike" kern="1200" cap="none" spc="0" normalizeH="0" baseline="0" noProof="0" dirty="0">
                          <a:ln>
                            <a:noFill/>
                          </a:ln>
                          <a:solidFill>
                            <a:schemeClr val="dk1"/>
                          </a:solidFill>
                          <a:effectLst/>
                          <a:uLnTx/>
                          <a:uFillTx/>
                          <a:latin typeface="Sakkal Majalla" panose="02000000000000000000" pitchFamily="2" charset="-78"/>
                          <a:ea typeface="+mn-ea"/>
                          <a:cs typeface="Sakkal Majalla" panose="02000000000000000000" pitchFamily="2" charset="-78"/>
                        </a:rPr>
                        <a:t>.</a:t>
                      </a:r>
                      <a:endParaRPr lang="en-US" sz="2800" b="1" kern="1200" dirty="0">
                        <a:solidFill>
                          <a:schemeClr val="dk1"/>
                        </a:solidFill>
                        <a:effectLst/>
                        <a:latin typeface="Sakkal Majalla" panose="02000000000000000000" pitchFamily="2" charset="-78"/>
                        <a:ea typeface="+mn-ea"/>
                        <a:cs typeface="Sakkal Majalla" panose="02000000000000000000" pitchFamily="2" charset="-78"/>
                      </a:endParaRPr>
                    </a:p>
                  </a:txBody>
                  <a:tcPr marL="114300" marR="114300" marT="0" marB="0">
                    <a:solidFill>
                      <a:schemeClr val="accent5">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3" name="Content Placeholder 3">
            <a:extLst>
              <a:ext uri="{FF2B5EF4-FFF2-40B4-BE49-F238E27FC236}">
                <a16:creationId xmlns:a16="http://schemas.microsoft.com/office/drawing/2014/main" id="{925C9A6D-4E5C-4F40-BE05-507BD2348B29}"/>
              </a:ext>
            </a:extLst>
          </p:cNvPr>
          <p:cNvGraphicFramePr>
            <a:graphicFrameLocks/>
          </p:cNvGraphicFramePr>
          <p:nvPr>
            <p:extLst>
              <p:ext uri="{D42A27DB-BD31-4B8C-83A1-F6EECF244321}">
                <p14:modId xmlns:p14="http://schemas.microsoft.com/office/powerpoint/2010/main" val="347283618"/>
              </p:ext>
            </p:extLst>
          </p:nvPr>
        </p:nvGraphicFramePr>
        <p:xfrm>
          <a:off x="763252" y="2457805"/>
          <a:ext cx="10665496" cy="577516"/>
        </p:xfrm>
        <a:graphic>
          <a:graphicData uri="http://schemas.openxmlformats.org/drawingml/2006/table">
            <a:tbl>
              <a:tblPr>
                <a:effectLst>
                  <a:outerShdw blurRad="50800" dist="38100" dir="8100000" algn="tr" rotWithShape="0">
                    <a:prstClr val="black">
                      <a:alpha val="40000"/>
                    </a:prstClr>
                  </a:outerShdw>
                </a:effectLst>
                <a:tableStyleId>{5C22544A-7EE6-4342-B048-85BDC9FD1C3A}</a:tableStyleId>
              </a:tblPr>
              <a:tblGrid>
                <a:gridCol w="10665496">
                  <a:extLst>
                    <a:ext uri="{9D8B030D-6E8A-4147-A177-3AD203B41FA5}">
                      <a16:colId xmlns:a16="http://schemas.microsoft.com/office/drawing/2014/main" val="20000"/>
                    </a:ext>
                  </a:extLst>
                </a:gridCol>
              </a:tblGrid>
              <a:tr h="577516">
                <a:tc>
                  <a:txBody>
                    <a:bodyPr/>
                    <a:lstStyle/>
                    <a:p>
                      <a:pPr marL="0" algn="just" defTabSz="914400" rtl="1" eaLnBrk="1" latinLnBrk="0" hangingPunct="1">
                        <a:spcAft>
                          <a:spcPts val="0"/>
                        </a:spcAft>
                      </a:pPr>
                      <a:r>
                        <a:rPr lang="ar-BH" sz="2800" b="1" kern="1200" dirty="0">
                          <a:solidFill>
                            <a:schemeClr val="dk1"/>
                          </a:solidFill>
                          <a:effectLst/>
                          <a:latin typeface="Sakkal Majalla" panose="02000000000000000000" pitchFamily="2" charset="-78"/>
                          <a:ea typeface="+mn-ea"/>
                          <a:cs typeface="Sakkal Majalla" panose="02000000000000000000" pitchFamily="2" charset="-78"/>
                        </a:rPr>
                        <a:t>1. تبيّن صفة الإحرام وآدابه</a:t>
                      </a:r>
                      <a:r>
                        <a:rPr kumimoji="0" lang="ar-SA" sz="2800" b="1" i="0" u="none" strike="noStrike" kern="1200" cap="none" spc="0" normalizeH="0" baseline="0" noProof="0" dirty="0">
                          <a:ln>
                            <a:noFill/>
                          </a:ln>
                          <a:solidFill>
                            <a:schemeClr val="dk1"/>
                          </a:solidFill>
                          <a:effectLst/>
                          <a:uLnTx/>
                          <a:uFillTx/>
                          <a:latin typeface="Sakkal Majalla" panose="02000000000000000000" pitchFamily="2" charset="-78"/>
                          <a:ea typeface="+mn-ea"/>
                          <a:cs typeface="Sakkal Majalla" panose="02000000000000000000" pitchFamily="2" charset="-78"/>
                        </a:rPr>
                        <a:t>.</a:t>
                      </a:r>
                      <a:endParaRPr kumimoji="0" lang="en-US" sz="2800" b="1" i="0" u="none" strike="noStrike" kern="1200" cap="none" spc="0" normalizeH="0" baseline="0" dirty="0">
                        <a:ln>
                          <a:noFill/>
                        </a:ln>
                        <a:solidFill>
                          <a:schemeClr val="dk1"/>
                        </a:solidFill>
                        <a:effectLst/>
                        <a:uLnTx/>
                        <a:uFillTx/>
                        <a:latin typeface="Sakkal Majalla" panose="02000000000000000000" pitchFamily="2" charset="-78"/>
                        <a:ea typeface="+mn-ea"/>
                        <a:cs typeface="Sakkal Majalla" panose="02000000000000000000" pitchFamily="2" charset="-78"/>
                      </a:endParaRPr>
                    </a:p>
                  </a:txBody>
                  <a:tcPr marL="114300" marR="114300" marT="0" marB="0">
                    <a:solidFill>
                      <a:schemeClr val="accent5">
                        <a:lumMod val="20000"/>
                        <a:lumOff val="80000"/>
                      </a:schemeClr>
                    </a:solidFill>
                  </a:tcPr>
                </a:tc>
                <a:extLst>
                  <a:ext uri="{0D108BD9-81ED-4DB2-BD59-A6C34878D82A}">
                    <a16:rowId xmlns:a16="http://schemas.microsoft.com/office/drawing/2014/main" val="10000"/>
                  </a:ext>
                </a:extLst>
              </a:tr>
            </a:tbl>
          </a:graphicData>
        </a:graphic>
      </p:graphicFrame>
      <p:graphicFrame>
        <p:nvGraphicFramePr>
          <p:cNvPr id="14" name="Table 13">
            <a:extLst>
              <a:ext uri="{FF2B5EF4-FFF2-40B4-BE49-F238E27FC236}">
                <a16:creationId xmlns:a16="http://schemas.microsoft.com/office/drawing/2014/main" id="{930F5B74-3E66-413C-9BF7-30EF05389BEE}"/>
              </a:ext>
            </a:extLst>
          </p:cNvPr>
          <p:cNvGraphicFramePr>
            <a:graphicFrameLocks noGrp="1"/>
          </p:cNvGraphicFramePr>
          <p:nvPr>
            <p:extLst>
              <p:ext uri="{D42A27DB-BD31-4B8C-83A1-F6EECF244321}">
                <p14:modId xmlns:p14="http://schemas.microsoft.com/office/powerpoint/2010/main" val="441696339"/>
              </p:ext>
            </p:extLst>
          </p:nvPr>
        </p:nvGraphicFramePr>
        <p:xfrm>
          <a:off x="763247" y="3452013"/>
          <a:ext cx="10665501" cy="607317"/>
        </p:xfrm>
        <a:graphic>
          <a:graphicData uri="http://schemas.openxmlformats.org/drawingml/2006/table">
            <a:tbl>
              <a:tblPr>
                <a:effectLst>
                  <a:outerShdw blurRad="50800" dist="38100" dir="8100000" algn="tr" rotWithShape="0">
                    <a:prstClr val="black">
                      <a:alpha val="40000"/>
                    </a:prstClr>
                  </a:outerShdw>
                </a:effectLst>
                <a:tableStyleId>{5C22544A-7EE6-4342-B048-85BDC9FD1C3A}</a:tableStyleId>
              </a:tblPr>
              <a:tblGrid>
                <a:gridCol w="10665501">
                  <a:extLst>
                    <a:ext uri="{9D8B030D-6E8A-4147-A177-3AD203B41FA5}">
                      <a16:colId xmlns:a16="http://schemas.microsoft.com/office/drawing/2014/main" val="20000"/>
                    </a:ext>
                  </a:extLst>
                </a:gridCol>
              </a:tblGrid>
              <a:tr h="607317">
                <a:tc>
                  <a:txBody>
                    <a:bodyPr/>
                    <a:lstStyle/>
                    <a:p>
                      <a:pPr algn="just" rtl="1">
                        <a:spcAft>
                          <a:spcPts val="0"/>
                        </a:spcAft>
                      </a:pPr>
                      <a:r>
                        <a:rPr lang="ar-BH" sz="3200" b="1" kern="1200" dirty="0">
                          <a:solidFill>
                            <a:schemeClr val="dk1"/>
                          </a:solidFill>
                          <a:effectLst/>
                          <a:latin typeface="Sakkal Majalla" panose="02000000000000000000" pitchFamily="2" charset="-78"/>
                          <a:ea typeface="+mn-ea"/>
                          <a:cs typeface="Sakkal Majalla" panose="02000000000000000000" pitchFamily="2" charset="-78"/>
                        </a:rPr>
                        <a:t>2</a:t>
                      </a:r>
                      <a:r>
                        <a:rPr lang="ar-SA" sz="2800" b="1" kern="1200" dirty="0">
                          <a:solidFill>
                            <a:schemeClr val="dk1"/>
                          </a:solidFill>
                          <a:effectLst/>
                          <a:latin typeface="Sakkal Majalla" panose="02000000000000000000" pitchFamily="2" charset="-78"/>
                          <a:ea typeface="+mn-ea"/>
                          <a:cs typeface="Sakkal Majalla" panose="02000000000000000000" pitchFamily="2" charset="-78"/>
                        </a:rPr>
                        <a:t>- </a:t>
                      </a:r>
                      <a:r>
                        <a:rPr lang="ar-BH" sz="2800" b="1" kern="1200" dirty="0">
                          <a:solidFill>
                            <a:schemeClr val="dk1"/>
                          </a:solidFill>
                          <a:effectLst/>
                          <a:latin typeface="Sakkal Majalla" panose="02000000000000000000" pitchFamily="2" charset="-78"/>
                          <a:ea typeface="+mn-ea"/>
                          <a:cs typeface="Sakkal Majalla" panose="02000000000000000000" pitchFamily="2" charset="-78"/>
                        </a:rPr>
                        <a:t>تعدِّدَ </a:t>
                      </a:r>
                      <a:r>
                        <a:rPr lang="ar-BH" sz="2800" b="1" kern="1200" baseline="0" dirty="0">
                          <a:solidFill>
                            <a:schemeClr val="dk1"/>
                          </a:solidFill>
                          <a:effectLst/>
                          <a:latin typeface="Sakkal Majalla" panose="02000000000000000000" pitchFamily="2" charset="-78"/>
                          <a:ea typeface="+mn-ea"/>
                          <a:cs typeface="Sakkal Majalla" panose="02000000000000000000" pitchFamily="2" charset="-78"/>
                        </a:rPr>
                        <a:t>أنواع الإحرام ومحظوراته.</a:t>
                      </a:r>
                      <a:endParaRPr lang="ar-BH" sz="2800" b="1" kern="1200" dirty="0">
                        <a:solidFill>
                          <a:schemeClr val="dk1"/>
                        </a:solidFill>
                        <a:effectLst/>
                        <a:latin typeface="Sakkal Majalla" panose="02000000000000000000" pitchFamily="2" charset="-78"/>
                        <a:ea typeface="+mn-ea"/>
                        <a:cs typeface="Sakkal Majalla" panose="02000000000000000000" pitchFamily="2" charset="-78"/>
                      </a:endParaRPr>
                    </a:p>
                  </a:txBody>
                  <a:tcPr marL="114300" marR="114300" marT="0" marB="0">
                    <a:solidFill>
                      <a:schemeClr val="accent5">
                        <a:lumMod val="20000"/>
                        <a:lumOff val="80000"/>
                      </a:schemeClr>
                    </a:solidFill>
                  </a:tcPr>
                </a:tc>
                <a:extLst>
                  <a:ext uri="{0D108BD9-81ED-4DB2-BD59-A6C34878D82A}">
                    <a16:rowId xmlns:a16="http://schemas.microsoft.com/office/drawing/2014/main" val="10000"/>
                  </a:ext>
                </a:extLst>
              </a:tr>
            </a:tbl>
          </a:graphicData>
        </a:graphic>
      </p:graphicFrame>
      <p:sp>
        <p:nvSpPr>
          <p:cNvPr id="15" name="Title 1">
            <a:extLst>
              <a:ext uri="{FF2B5EF4-FFF2-40B4-BE49-F238E27FC236}">
                <a16:creationId xmlns:a16="http://schemas.microsoft.com/office/drawing/2014/main" id="{DDC434BC-694B-4530-BD28-DC86DEC5AEF0}"/>
              </a:ext>
            </a:extLst>
          </p:cNvPr>
          <p:cNvSpPr txBox="1">
            <a:spLocks/>
          </p:cNvSpPr>
          <p:nvPr/>
        </p:nvSpPr>
        <p:spPr>
          <a:xfrm>
            <a:off x="4247535" y="151492"/>
            <a:ext cx="3878003" cy="895643"/>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457200" rtl="1" eaLnBrk="1" fontAlgn="auto" latinLnBrk="0" hangingPunct="1">
              <a:lnSpc>
                <a:spcPct val="90000"/>
              </a:lnSpc>
              <a:spcBef>
                <a:spcPct val="0"/>
              </a:spcBef>
              <a:spcAft>
                <a:spcPts val="0"/>
              </a:spcAft>
              <a:buClrTx/>
              <a:buSzTx/>
              <a:buFontTx/>
              <a:buNone/>
              <a:tabLst/>
              <a:defRPr/>
            </a:pPr>
            <a:r>
              <a:rPr lang="ar-BH" b="1" kern="0" dirty="0">
                <a:solidFill>
                  <a:prstClr val="black"/>
                </a:solidFill>
                <a:latin typeface="Sakkal Majalla" panose="02000000000000000000" pitchFamily="2" charset="-78"/>
                <a:ea typeface="Yu Mincho Light" panose="02020300000000000000" pitchFamily="18" charset="-128"/>
                <a:cs typeface="Sakkal Majalla" panose="02000000000000000000" pitchFamily="2" charset="-78"/>
              </a:rPr>
              <a:t>أهداف الدّرس</a:t>
            </a:r>
            <a:endParaRPr kumimoji="0" lang="en-US" sz="4400" b="1" i="0" u="none" strike="noStrike" kern="0" cap="none" spc="0" normalizeH="0" baseline="0" noProof="0" dirty="0">
              <a:ln>
                <a:noFill/>
              </a:ln>
              <a:solidFill>
                <a:prstClr val="black"/>
              </a:solidFill>
              <a:effectLst/>
              <a:uLnTx/>
              <a:uFillTx/>
              <a:latin typeface="Sakkal Majalla" panose="02000000000000000000" pitchFamily="2" charset="-78"/>
              <a:ea typeface="Yu Mincho Light" panose="02020300000000000000" pitchFamily="18" charset="-128"/>
              <a:cs typeface="Sakkal Majalla" panose="02000000000000000000" pitchFamily="2" charset="-78"/>
            </a:endParaRPr>
          </a:p>
        </p:txBody>
      </p:sp>
      <p:graphicFrame>
        <p:nvGraphicFramePr>
          <p:cNvPr id="18" name="Table 17">
            <a:extLst>
              <a:ext uri="{FF2B5EF4-FFF2-40B4-BE49-F238E27FC236}">
                <a16:creationId xmlns:a16="http://schemas.microsoft.com/office/drawing/2014/main" id="{DA892724-D5A8-4224-9916-FC7E68540873}"/>
              </a:ext>
            </a:extLst>
          </p:cNvPr>
          <p:cNvGraphicFramePr>
            <a:graphicFrameLocks noGrp="1"/>
          </p:cNvGraphicFramePr>
          <p:nvPr>
            <p:extLst>
              <p:ext uri="{D42A27DB-BD31-4B8C-83A1-F6EECF244321}">
                <p14:modId xmlns:p14="http://schemas.microsoft.com/office/powerpoint/2010/main" val="1660260272"/>
              </p:ext>
            </p:extLst>
          </p:nvPr>
        </p:nvGraphicFramePr>
        <p:xfrm>
          <a:off x="763253" y="5429922"/>
          <a:ext cx="10665495" cy="526598"/>
        </p:xfrm>
        <a:graphic>
          <a:graphicData uri="http://schemas.openxmlformats.org/drawingml/2006/table">
            <a:tbl>
              <a:tblPr>
                <a:effectLst>
                  <a:outerShdw blurRad="50800" dist="38100" dir="8100000" algn="tr" rotWithShape="0">
                    <a:prstClr val="black">
                      <a:alpha val="40000"/>
                    </a:prstClr>
                  </a:outerShdw>
                </a:effectLst>
                <a:tableStyleId>{5C22544A-7EE6-4342-B048-85BDC9FD1C3A}</a:tableStyleId>
              </a:tblPr>
              <a:tblGrid>
                <a:gridCol w="10665495">
                  <a:extLst>
                    <a:ext uri="{9D8B030D-6E8A-4147-A177-3AD203B41FA5}">
                      <a16:colId xmlns:a16="http://schemas.microsoft.com/office/drawing/2014/main" val="20000"/>
                    </a:ext>
                  </a:extLst>
                </a:gridCol>
              </a:tblGrid>
              <a:tr h="526598">
                <a:tc>
                  <a:txBody>
                    <a:bodyPr/>
                    <a:lstStyle/>
                    <a:p>
                      <a:pPr algn="just" rtl="1">
                        <a:spcAft>
                          <a:spcPts val="0"/>
                        </a:spcAft>
                      </a:pPr>
                      <a:r>
                        <a:rPr lang="ar-BH" sz="2800" b="1" kern="1200" dirty="0">
                          <a:solidFill>
                            <a:schemeClr val="dk1"/>
                          </a:solidFill>
                          <a:effectLst/>
                          <a:latin typeface="Sakkal Majalla" panose="02000000000000000000" pitchFamily="2" charset="-78"/>
                          <a:ea typeface="+mn-ea"/>
                          <a:cs typeface="Sakkal Majalla" panose="02000000000000000000" pitchFamily="2" charset="-78"/>
                        </a:rPr>
                        <a:t>4</a:t>
                      </a:r>
                      <a:r>
                        <a:rPr lang="ar-SA" sz="2800" b="1" kern="1200" dirty="0">
                          <a:solidFill>
                            <a:schemeClr val="dk1"/>
                          </a:solidFill>
                          <a:effectLst/>
                          <a:latin typeface="Sakkal Majalla" panose="02000000000000000000" pitchFamily="2" charset="-78"/>
                          <a:ea typeface="+mn-ea"/>
                          <a:cs typeface="Sakkal Majalla" panose="02000000000000000000" pitchFamily="2" charset="-78"/>
                        </a:rPr>
                        <a:t>- </a:t>
                      </a:r>
                      <a:r>
                        <a:rPr lang="ar-BH" sz="2800" b="1" kern="1200" dirty="0">
                          <a:solidFill>
                            <a:schemeClr val="dk1"/>
                          </a:solidFill>
                          <a:effectLst/>
                          <a:latin typeface="Sakkal Majalla" panose="02000000000000000000" pitchFamily="2" charset="-78"/>
                          <a:ea typeface="+mn-ea"/>
                          <a:cs typeface="Sakkal Majalla" panose="02000000000000000000" pitchFamily="2" charset="-78"/>
                        </a:rPr>
                        <a:t>تعظِّمَ شَعِيرَةَ الحجّ.</a:t>
                      </a:r>
                      <a:endParaRPr lang="en-US" sz="2800" b="1" kern="1200" dirty="0">
                        <a:solidFill>
                          <a:schemeClr val="dk1"/>
                        </a:solidFill>
                        <a:effectLst/>
                        <a:latin typeface="Sakkal Majalla" panose="02000000000000000000" pitchFamily="2" charset="-78"/>
                        <a:ea typeface="+mn-ea"/>
                        <a:cs typeface="Sakkal Majalla" panose="02000000000000000000" pitchFamily="2" charset="-78"/>
                      </a:endParaRPr>
                    </a:p>
                  </a:txBody>
                  <a:tcPr marL="114300" marR="114300" marT="0" marB="0">
                    <a:solidFill>
                      <a:schemeClr val="accent5">
                        <a:lumMod val="20000"/>
                        <a:lumOff val="80000"/>
                      </a:schemeClr>
                    </a:solidFill>
                  </a:tcPr>
                </a:tc>
                <a:extLst>
                  <a:ext uri="{0D108BD9-81ED-4DB2-BD59-A6C34878D82A}">
                    <a16:rowId xmlns:a16="http://schemas.microsoft.com/office/drawing/2014/main" val="10000"/>
                  </a:ext>
                </a:extLst>
              </a:tr>
            </a:tbl>
          </a:graphicData>
        </a:graphic>
      </p:graphicFrame>
      <p:sp>
        <p:nvSpPr>
          <p:cNvPr id="19" name="Title 1">
            <a:extLst>
              <a:ext uri="{FF2B5EF4-FFF2-40B4-BE49-F238E27FC236}">
                <a16:creationId xmlns:a16="http://schemas.microsoft.com/office/drawing/2014/main" id="{80C5CDB9-3807-4C17-9627-B636BC8DE68A}"/>
              </a:ext>
            </a:extLst>
          </p:cNvPr>
          <p:cNvSpPr txBox="1">
            <a:spLocks/>
          </p:cNvSpPr>
          <p:nvPr/>
        </p:nvSpPr>
        <p:spPr>
          <a:xfrm>
            <a:off x="103467" y="56528"/>
            <a:ext cx="3028333" cy="491277"/>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BH" sz="2000" b="1" dirty="0">
                <a:latin typeface="Sakkal Majalla" panose="02000000000000000000" pitchFamily="2" charset="-78"/>
                <a:cs typeface="Sakkal Majalla" panose="02000000000000000000" pitchFamily="2" charset="-78"/>
              </a:rPr>
              <a:t>الحج (1) / الثالث الإعدادي</a:t>
            </a:r>
            <a:endParaRPr lang="en-US" sz="2000" dirty="0">
              <a:latin typeface="Sakkal Majalla" panose="02000000000000000000" pitchFamily="2" charset="-78"/>
              <a:cs typeface="Sakkal Majalla" panose="02000000000000000000" pitchFamily="2" charset="-78"/>
            </a:endParaRPr>
          </a:p>
        </p:txBody>
      </p:sp>
      <p:pic>
        <p:nvPicPr>
          <p:cNvPr id="21" name="Picture 20">
            <a:extLst>
              <a:ext uri="{FF2B5EF4-FFF2-40B4-BE49-F238E27FC236}">
                <a16:creationId xmlns:a16="http://schemas.microsoft.com/office/drawing/2014/main" id="{798D9A39-6EF8-4466-9E4B-A857393768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2275" y="43462"/>
            <a:ext cx="1646183" cy="1268068"/>
          </a:xfrm>
          <a:prstGeom prst="rect">
            <a:avLst/>
          </a:prstGeom>
        </p:spPr>
      </p:pic>
    </p:spTree>
    <p:extLst>
      <p:ext uri="{BB962C8B-B14F-4D97-AF65-F5344CB8AC3E}">
        <p14:creationId xmlns:p14="http://schemas.microsoft.com/office/powerpoint/2010/main" val="385004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1000"/>
                                        <p:tgtEl>
                                          <p:spTgt spid="13"/>
                                        </p:tgtEl>
                                      </p:cBhvr>
                                    </p:animEffect>
                                    <p:anim calcmode="lin" valueType="num">
                                      <p:cBhvr>
                                        <p:cTn id="14" dur="1000" fill="hold"/>
                                        <p:tgtEl>
                                          <p:spTgt spid="13"/>
                                        </p:tgtEl>
                                        <p:attrNameLst>
                                          <p:attrName>ppt_x</p:attrName>
                                        </p:attrNameLst>
                                      </p:cBhvr>
                                      <p:tavLst>
                                        <p:tav tm="0">
                                          <p:val>
                                            <p:strVal val="#ppt_x"/>
                                          </p:val>
                                        </p:tav>
                                        <p:tav tm="100000">
                                          <p:val>
                                            <p:strVal val="#ppt_x"/>
                                          </p:val>
                                        </p:tav>
                                      </p:tavLst>
                                    </p:anim>
                                    <p:anim calcmode="lin" valueType="num">
                                      <p:cBhvr>
                                        <p:cTn id="15" dur="1000" fill="hold"/>
                                        <p:tgtEl>
                                          <p:spTgt spid="13"/>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fade">
                                      <p:cBhvr>
                                        <p:cTn id="31" dur="1000"/>
                                        <p:tgtEl>
                                          <p:spTgt spid="18"/>
                                        </p:tgtEl>
                                      </p:cBhvr>
                                    </p:animEffect>
                                    <p:anim calcmode="lin" valueType="num">
                                      <p:cBhvr>
                                        <p:cTn id="32" dur="1000" fill="hold"/>
                                        <p:tgtEl>
                                          <p:spTgt spid="18"/>
                                        </p:tgtEl>
                                        <p:attrNameLst>
                                          <p:attrName>ppt_x</p:attrName>
                                        </p:attrNameLst>
                                      </p:cBhvr>
                                      <p:tavLst>
                                        <p:tav tm="0">
                                          <p:val>
                                            <p:strVal val="#ppt_x"/>
                                          </p:val>
                                        </p:tav>
                                        <p:tav tm="100000">
                                          <p:val>
                                            <p:strVal val="#ppt_x"/>
                                          </p:val>
                                        </p:tav>
                                      </p:tavLst>
                                    </p:anim>
                                    <p:anim calcmode="lin" valueType="num">
                                      <p:cBhvr>
                                        <p:cTn id="3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5" name="Content Placeholder 2">
            <a:extLst>
              <a:ext uri="{FF2B5EF4-FFF2-40B4-BE49-F238E27FC236}">
                <a16:creationId xmlns:a16="http://schemas.microsoft.com/office/drawing/2014/main" id="{7518072F-E3C7-499C-B809-57D0B5CDF5E5}"/>
              </a:ext>
            </a:extLst>
          </p:cNvPr>
          <p:cNvSpPr>
            <a:spLocks noGrp="1"/>
          </p:cNvSpPr>
          <p:nvPr>
            <p:ph idx="1"/>
          </p:nvPr>
        </p:nvSpPr>
        <p:spPr>
          <a:xfrm>
            <a:off x="925124" y="2351955"/>
            <a:ext cx="10202441" cy="2607972"/>
          </a:xfr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pPr marL="0" indent="0" algn="just" rtl="1">
              <a:lnSpc>
                <a:spcPct val="150000"/>
              </a:lnSpc>
              <a:buNone/>
            </a:pPr>
            <a:r>
              <a:rPr lang="ar-BH" sz="3200" dirty="0">
                <a:latin typeface="Sakkal Majalla" panose="02000000000000000000" pitchFamily="2" charset="-78"/>
                <a:cs typeface="Sakkal Majalla" panose="02000000000000000000" pitchFamily="2" charset="-78"/>
              </a:rPr>
              <a:t>عزيزي الطّالب/(ة):</a:t>
            </a:r>
          </a:p>
          <a:p>
            <a:pPr marL="0" indent="0" algn="just" rtl="1">
              <a:lnSpc>
                <a:spcPct val="150000"/>
              </a:lnSpc>
              <a:buNone/>
            </a:pPr>
            <a:r>
              <a:rPr lang="ar-BH" sz="3200" dirty="0">
                <a:latin typeface="Sakkal Majalla" panose="02000000000000000000" pitchFamily="2" charset="-78"/>
                <a:cs typeface="Sakkal Majalla" panose="02000000000000000000" pitchFamily="2" charset="-78"/>
              </a:rPr>
              <a:t>درست في المرحلة الابتدائيّة تعريف الحجّ وشروطه ومواقيته، وسنتعرّف في هذا الدّرس على كيفيّة أداء الحجّ أداءً صحيحًا كما علّمنا إيّاه رسول الله </a:t>
            </a:r>
            <a:r>
              <a:rPr lang="ar-BH" sz="3200" dirty="0">
                <a:latin typeface="Sakkal Majalla" panose="02000000000000000000" pitchFamily="2" charset="-78"/>
                <a:cs typeface="Sakkal Majalla" panose="02000000000000000000" pitchFamily="2" charset="-78"/>
                <a:sym typeface="AGA Arabesque" panose="05010101010101010101" pitchFamily="2" charset="2"/>
              </a:rPr>
              <a:t></a:t>
            </a:r>
            <a:r>
              <a:rPr lang="ar-BH" sz="3200" dirty="0">
                <a:latin typeface="Sakkal Majalla" panose="02000000000000000000" pitchFamily="2" charset="-78"/>
                <a:cs typeface="Sakkal Majalla" panose="02000000000000000000" pitchFamily="2" charset="-78"/>
              </a:rPr>
              <a:t>.  </a:t>
            </a:r>
            <a:endParaRPr lang="en-US" sz="3200" dirty="0">
              <a:latin typeface="Sakkal Majalla" panose="02000000000000000000" pitchFamily="2" charset="-78"/>
              <a:cs typeface="Sakkal Majalla" panose="02000000000000000000" pitchFamily="2" charset="-78"/>
            </a:endParaRPr>
          </a:p>
        </p:txBody>
      </p:sp>
      <p:sp>
        <p:nvSpPr>
          <p:cNvPr id="16" name="Title 1">
            <a:extLst>
              <a:ext uri="{FF2B5EF4-FFF2-40B4-BE49-F238E27FC236}">
                <a16:creationId xmlns:a16="http://schemas.microsoft.com/office/drawing/2014/main" id="{B494B6D3-49BE-45C9-986C-F6E4F574B381}"/>
              </a:ext>
            </a:extLst>
          </p:cNvPr>
          <p:cNvSpPr txBox="1">
            <a:spLocks/>
          </p:cNvSpPr>
          <p:nvPr/>
        </p:nvSpPr>
        <p:spPr>
          <a:xfrm>
            <a:off x="5131744" y="1007128"/>
            <a:ext cx="1928509" cy="681611"/>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457200" rtl="1" eaLnBrk="1" fontAlgn="auto" latinLnBrk="0" hangingPunct="1">
              <a:lnSpc>
                <a:spcPct val="90000"/>
              </a:lnSpc>
              <a:spcBef>
                <a:spcPct val="0"/>
              </a:spcBef>
              <a:spcAft>
                <a:spcPts val="0"/>
              </a:spcAft>
              <a:buClrTx/>
              <a:buSzTx/>
              <a:buFontTx/>
              <a:buNone/>
              <a:tabLst/>
              <a:defRPr/>
            </a:pPr>
            <a:r>
              <a:rPr lang="ar-SA" sz="3600" dirty="0">
                <a:latin typeface="Sakkal Majalla" panose="02000000000000000000" pitchFamily="2" charset="-78"/>
                <a:ea typeface="+mn-ea"/>
                <a:cs typeface="Sakkal Majalla" panose="02000000000000000000" pitchFamily="2" charset="-78"/>
              </a:rPr>
              <a:t>تمهيــــــد</a:t>
            </a:r>
            <a:endParaRPr lang="en-US" sz="3600" dirty="0">
              <a:latin typeface="Sakkal Majalla" panose="02000000000000000000" pitchFamily="2" charset="-78"/>
              <a:ea typeface="+mn-ea"/>
              <a:cs typeface="Sakkal Majalla" panose="02000000000000000000" pitchFamily="2" charset="-78"/>
            </a:endParaRPr>
          </a:p>
        </p:txBody>
      </p:sp>
      <p:pic>
        <p:nvPicPr>
          <p:cNvPr id="14" name="Picture 13">
            <a:extLst>
              <a:ext uri="{FF2B5EF4-FFF2-40B4-BE49-F238E27FC236}">
                <a16:creationId xmlns:a16="http://schemas.microsoft.com/office/drawing/2014/main" id="{58DEF10D-443E-494C-9988-E47DDD5D3F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2275" y="43462"/>
            <a:ext cx="1646183" cy="1268068"/>
          </a:xfrm>
          <a:prstGeom prst="rect">
            <a:avLst/>
          </a:prstGeom>
        </p:spPr>
      </p:pic>
      <p:sp>
        <p:nvSpPr>
          <p:cNvPr id="8" name="Title 1">
            <a:extLst>
              <a:ext uri="{FF2B5EF4-FFF2-40B4-BE49-F238E27FC236}">
                <a16:creationId xmlns:a16="http://schemas.microsoft.com/office/drawing/2014/main" id="{80C5CDB9-3807-4C17-9627-B636BC8DE68A}"/>
              </a:ext>
            </a:extLst>
          </p:cNvPr>
          <p:cNvSpPr txBox="1">
            <a:spLocks/>
          </p:cNvSpPr>
          <p:nvPr/>
        </p:nvSpPr>
        <p:spPr>
          <a:xfrm>
            <a:off x="103467" y="56528"/>
            <a:ext cx="3028333" cy="491277"/>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BH" sz="2000" b="1" dirty="0">
                <a:latin typeface="Sakkal Majalla" panose="02000000000000000000" pitchFamily="2" charset="-78"/>
                <a:cs typeface="Sakkal Majalla" panose="02000000000000000000" pitchFamily="2" charset="-78"/>
              </a:rPr>
              <a:t>الحج (1) / الثالث الإعدادي</a:t>
            </a:r>
            <a:endParaRPr lang="en-US" sz="2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507068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5">
                                            <p:bg/>
                                          </p:spTgt>
                                        </p:tgtEl>
                                        <p:attrNameLst>
                                          <p:attrName>style.visibility</p:attrName>
                                        </p:attrNameLst>
                                      </p:cBhvr>
                                      <p:to>
                                        <p:strVal val="visible"/>
                                      </p:to>
                                    </p:set>
                                    <p:animEffect transition="in" filter="circle(in)">
                                      <p:cBhvr>
                                        <p:cTn id="7" dur="2000"/>
                                        <p:tgtEl>
                                          <p:spTgt spid="15">
                                            <p:bg/>
                                          </p:spTgt>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animEffect transition="in" filter="circle(in)">
                                      <p:cBhvr>
                                        <p:cTn id="11" dur="2000"/>
                                        <p:tgtEl>
                                          <p:spTgt spid="15">
                                            <p:txEl>
                                              <p:pRg st="0" end="0"/>
                                            </p:txEl>
                                          </p:spTgt>
                                        </p:tgtEl>
                                      </p:cBhvr>
                                    </p:animEffect>
                                  </p:childTnLst>
                                </p:cTn>
                              </p:par>
                            </p:childTnLst>
                          </p:cTn>
                        </p:par>
                        <p:par>
                          <p:cTn id="12" fill="hold">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15">
                                            <p:txEl>
                                              <p:pRg st="1" end="1"/>
                                            </p:txEl>
                                          </p:spTgt>
                                        </p:tgtEl>
                                        <p:attrNameLst>
                                          <p:attrName>style.visibility</p:attrName>
                                        </p:attrNameLst>
                                      </p:cBhvr>
                                      <p:to>
                                        <p:strVal val="visible"/>
                                      </p:to>
                                    </p:set>
                                    <p:animEffect transition="in" filter="circle(in)">
                                      <p:cBhvr>
                                        <p:cTn id="15" dur="2000"/>
                                        <p:tgtEl>
                                          <p:spTgt spid="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 الفصل الدراسي الثاني 2020-2021م</a:t>
            </a:r>
            <a:endParaRPr lang="en-US" sz="1100" dirty="0">
              <a:solidFill>
                <a:prstClr val="black"/>
              </a:solidFill>
              <a:ea typeface="Calibri" panose="020F0502020204030204" pitchFamily="34" charset="0"/>
              <a:cs typeface="Arial" panose="020B0604020202020204" pitchFamily="34" charset="0"/>
            </a:endParaRPr>
          </a:p>
        </p:txBody>
      </p:sp>
      <p:sp>
        <p:nvSpPr>
          <p:cNvPr id="13" name="Title 1">
            <a:extLst>
              <a:ext uri="{FF2B5EF4-FFF2-40B4-BE49-F238E27FC236}">
                <a16:creationId xmlns:a16="http://schemas.microsoft.com/office/drawing/2014/main" id="{B494B6D3-49BE-45C9-986C-F6E4F574B381}"/>
              </a:ext>
            </a:extLst>
          </p:cNvPr>
          <p:cNvSpPr txBox="1">
            <a:spLocks/>
          </p:cNvSpPr>
          <p:nvPr/>
        </p:nvSpPr>
        <p:spPr>
          <a:xfrm>
            <a:off x="3895410" y="215898"/>
            <a:ext cx="4318396" cy="663814"/>
          </a:xfrm>
          <a:prstGeom prst="rect">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457200" rtl="1" eaLnBrk="1" fontAlgn="auto" latinLnBrk="0" hangingPunct="1">
              <a:lnSpc>
                <a:spcPct val="90000"/>
              </a:lnSpc>
              <a:spcBef>
                <a:spcPct val="0"/>
              </a:spcBef>
              <a:spcAft>
                <a:spcPts val="0"/>
              </a:spcAft>
              <a:buClrTx/>
              <a:buSzTx/>
              <a:buFontTx/>
              <a:buNone/>
              <a:tabLst/>
              <a:defRPr/>
            </a:pPr>
            <a:r>
              <a:rPr lang="ar-BH" sz="2800" b="1" dirty="0">
                <a:latin typeface="Sakkal Majalla" panose="02000000000000000000" pitchFamily="2" charset="-78"/>
                <a:ea typeface="+mn-ea"/>
                <a:cs typeface="Sakkal Majalla" panose="02000000000000000000" pitchFamily="2" charset="-78"/>
              </a:rPr>
              <a:t>كيفيّة أداء الحجّ</a:t>
            </a:r>
            <a:endParaRPr lang="en-US" sz="2800" b="1" dirty="0">
              <a:latin typeface="Sakkal Majalla" panose="02000000000000000000" pitchFamily="2" charset="-78"/>
              <a:ea typeface="+mn-ea"/>
              <a:cs typeface="Sakkal Majalla" panose="02000000000000000000" pitchFamily="2" charset="-78"/>
            </a:endParaRPr>
          </a:p>
        </p:txBody>
      </p:sp>
      <p:sp>
        <p:nvSpPr>
          <p:cNvPr id="14" name="Title 1">
            <a:extLst>
              <a:ext uri="{FF2B5EF4-FFF2-40B4-BE49-F238E27FC236}">
                <a16:creationId xmlns:a16="http://schemas.microsoft.com/office/drawing/2014/main" id="{9C8D3740-75AF-4040-BCF6-BF9B20DF2298}"/>
              </a:ext>
            </a:extLst>
          </p:cNvPr>
          <p:cNvSpPr txBox="1">
            <a:spLocks/>
          </p:cNvSpPr>
          <p:nvPr/>
        </p:nvSpPr>
        <p:spPr>
          <a:xfrm>
            <a:off x="2462598" y="4127307"/>
            <a:ext cx="7153245" cy="1191551"/>
          </a:xfrm>
          <a:prstGeom prst="rect">
            <a:avLst/>
          </a:prstGeom>
          <a:solidFill>
            <a:schemeClr val="accent2">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50000"/>
              </a:lnSpc>
            </a:pPr>
            <a:r>
              <a:rPr lang="ar-BH" sz="3200" b="1" dirty="0">
                <a:latin typeface="Sakkal Majalla" panose="02000000000000000000" pitchFamily="2" charset="-78"/>
                <a:cs typeface="Sakkal Majalla" panose="02000000000000000000" pitchFamily="2" charset="-78"/>
              </a:rPr>
              <a:t>الإحرام هو: نيّة الدّخول في النُّسُكِ.</a:t>
            </a:r>
            <a:endParaRPr lang="en-US" sz="3200" dirty="0">
              <a:latin typeface="Sakkal Majalla" panose="02000000000000000000" pitchFamily="2" charset="-78"/>
              <a:cs typeface="Sakkal Majalla" panose="02000000000000000000" pitchFamily="2" charset="-78"/>
            </a:endParaRPr>
          </a:p>
        </p:txBody>
      </p:sp>
      <p:pic>
        <p:nvPicPr>
          <p:cNvPr id="17" name="Picture 16">
            <a:extLst>
              <a:ext uri="{FF2B5EF4-FFF2-40B4-BE49-F238E27FC236}">
                <a16:creationId xmlns:a16="http://schemas.microsoft.com/office/drawing/2014/main" id="{C064FB2D-F327-4087-A7C5-709451517C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2275" y="43462"/>
            <a:ext cx="1646183" cy="1268068"/>
          </a:xfrm>
          <a:prstGeom prst="rect">
            <a:avLst/>
          </a:prstGeom>
        </p:spPr>
      </p:pic>
      <p:sp>
        <p:nvSpPr>
          <p:cNvPr id="9" name="Title 1">
            <a:extLst>
              <a:ext uri="{FF2B5EF4-FFF2-40B4-BE49-F238E27FC236}">
                <a16:creationId xmlns:a16="http://schemas.microsoft.com/office/drawing/2014/main" id="{80C5CDB9-3807-4C17-9627-B636BC8DE68A}"/>
              </a:ext>
            </a:extLst>
          </p:cNvPr>
          <p:cNvSpPr txBox="1">
            <a:spLocks/>
          </p:cNvSpPr>
          <p:nvPr/>
        </p:nvSpPr>
        <p:spPr>
          <a:xfrm>
            <a:off x="103467" y="56528"/>
            <a:ext cx="3028333" cy="491277"/>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BH" sz="2000" b="1" dirty="0">
                <a:latin typeface="Sakkal Majalla" panose="02000000000000000000" pitchFamily="2" charset="-78"/>
                <a:cs typeface="Sakkal Majalla" panose="02000000000000000000" pitchFamily="2" charset="-78"/>
              </a:rPr>
              <a:t>الحج (1) / الثالث الإعدادي</a:t>
            </a:r>
            <a:endParaRPr lang="en-US" sz="2000" dirty="0">
              <a:latin typeface="Sakkal Majalla" panose="02000000000000000000" pitchFamily="2" charset="-78"/>
              <a:cs typeface="Sakkal Majalla" panose="02000000000000000000" pitchFamily="2" charset="-78"/>
            </a:endParaRPr>
          </a:p>
        </p:txBody>
      </p:sp>
      <p:sp>
        <p:nvSpPr>
          <p:cNvPr id="4" name="Oval 3"/>
          <p:cNvSpPr/>
          <p:nvPr/>
        </p:nvSpPr>
        <p:spPr>
          <a:xfrm>
            <a:off x="4661182" y="2492780"/>
            <a:ext cx="2834322" cy="1068946"/>
          </a:xfrm>
          <a:prstGeom prst="ellipse">
            <a:avLst/>
          </a:prstGeom>
          <a:solidFill>
            <a:schemeClr val="accent2">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rtl="1"/>
            <a:r>
              <a:rPr lang="ar-BH" sz="3200" b="1" dirty="0">
                <a:solidFill>
                  <a:srgbClr val="C00000"/>
                </a:solidFill>
                <a:latin typeface="Sakkal Majalla" panose="02000000000000000000" pitchFamily="2" charset="-78"/>
                <a:cs typeface="Sakkal Majalla" panose="02000000000000000000" pitchFamily="2" charset="-78"/>
              </a:rPr>
              <a:t>تعريف الإحرام:</a:t>
            </a:r>
            <a:endParaRPr lang="en-US" sz="3200" dirty="0">
              <a:solidFill>
                <a:srgbClr val="C00000"/>
              </a:solidFill>
            </a:endParaRPr>
          </a:p>
        </p:txBody>
      </p:sp>
      <p:sp>
        <p:nvSpPr>
          <p:cNvPr id="6" name="Rounded Rectangle 5"/>
          <p:cNvSpPr/>
          <p:nvPr/>
        </p:nvSpPr>
        <p:spPr>
          <a:xfrm>
            <a:off x="9052554" y="1311530"/>
            <a:ext cx="2013331" cy="626195"/>
          </a:xfrm>
          <a:prstGeom prst="round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3200" b="1" dirty="0">
                <a:solidFill>
                  <a:prstClr val="black"/>
                </a:solidFill>
                <a:latin typeface="Sakkal Majalla" panose="02000000000000000000" pitchFamily="2" charset="-78"/>
                <a:cs typeface="Sakkal Majalla" panose="02000000000000000000" pitchFamily="2" charset="-78"/>
              </a:rPr>
              <a:t>أولًا: الإحرام</a:t>
            </a:r>
            <a:endParaRPr lang="en-US" sz="2400" dirty="0"/>
          </a:p>
        </p:txBody>
      </p:sp>
    </p:spTree>
    <p:extLst>
      <p:ext uri="{BB962C8B-B14F-4D97-AF65-F5344CB8AC3E}">
        <p14:creationId xmlns:p14="http://schemas.microsoft.com/office/powerpoint/2010/main" val="176982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par>
                          <p:cTn id="8" fill="hold">
                            <p:stCondLst>
                              <p:cond delay="2000"/>
                            </p:stCondLst>
                            <p:childTnLst>
                              <p:par>
                                <p:cTn id="9" presetID="26"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80">
                                          <p:stCondLst>
                                            <p:cond delay="0"/>
                                          </p:stCondLst>
                                        </p:cTn>
                                        <p:tgtEl>
                                          <p:spTgt spid="4"/>
                                        </p:tgtEl>
                                      </p:cBhvr>
                                    </p:animEffect>
                                    <p:anim calcmode="lin" valueType="num">
                                      <p:cBhvr>
                                        <p:cTn id="1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tgtEl>
                                      </p:cBhvr>
                                      <p:to x="100000" y="60000"/>
                                    </p:animScale>
                                    <p:animScale>
                                      <p:cBhvr>
                                        <p:cTn id="18" dur="166" decel="50000">
                                          <p:stCondLst>
                                            <p:cond delay="676"/>
                                          </p:stCondLst>
                                        </p:cTn>
                                        <p:tgtEl>
                                          <p:spTgt spid="4"/>
                                        </p:tgtEl>
                                      </p:cBhvr>
                                      <p:to x="100000" y="100000"/>
                                    </p:animScale>
                                    <p:animScale>
                                      <p:cBhvr>
                                        <p:cTn id="19" dur="26">
                                          <p:stCondLst>
                                            <p:cond delay="1312"/>
                                          </p:stCondLst>
                                        </p:cTn>
                                        <p:tgtEl>
                                          <p:spTgt spid="4"/>
                                        </p:tgtEl>
                                      </p:cBhvr>
                                      <p:to x="100000" y="80000"/>
                                    </p:animScale>
                                    <p:animScale>
                                      <p:cBhvr>
                                        <p:cTn id="20" dur="166" decel="50000">
                                          <p:stCondLst>
                                            <p:cond delay="1338"/>
                                          </p:stCondLst>
                                        </p:cTn>
                                        <p:tgtEl>
                                          <p:spTgt spid="4"/>
                                        </p:tgtEl>
                                      </p:cBhvr>
                                      <p:to x="100000" y="100000"/>
                                    </p:animScale>
                                    <p:animScale>
                                      <p:cBhvr>
                                        <p:cTn id="21" dur="26">
                                          <p:stCondLst>
                                            <p:cond delay="1642"/>
                                          </p:stCondLst>
                                        </p:cTn>
                                        <p:tgtEl>
                                          <p:spTgt spid="4"/>
                                        </p:tgtEl>
                                      </p:cBhvr>
                                      <p:to x="100000" y="90000"/>
                                    </p:animScale>
                                    <p:animScale>
                                      <p:cBhvr>
                                        <p:cTn id="22" dur="166" decel="50000">
                                          <p:stCondLst>
                                            <p:cond delay="1668"/>
                                          </p:stCondLst>
                                        </p:cTn>
                                        <p:tgtEl>
                                          <p:spTgt spid="4"/>
                                        </p:tgtEl>
                                      </p:cBhvr>
                                      <p:to x="100000" y="100000"/>
                                    </p:animScale>
                                    <p:animScale>
                                      <p:cBhvr>
                                        <p:cTn id="23" dur="26">
                                          <p:stCondLst>
                                            <p:cond delay="1808"/>
                                          </p:stCondLst>
                                        </p:cTn>
                                        <p:tgtEl>
                                          <p:spTgt spid="4"/>
                                        </p:tgtEl>
                                      </p:cBhvr>
                                      <p:to x="100000" y="95000"/>
                                    </p:animScale>
                                    <p:animScale>
                                      <p:cBhvr>
                                        <p:cTn id="24" dur="166" decel="50000">
                                          <p:stCondLst>
                                            <p:cond delay="1834"/>
                                          </p:stCondLst>
                                        </p:cTn>
                                        <p:tgtEl>
                                          <p:spTgt spid="4"/>
                                        </p:tgtEl>
                                      </p:cBhvr>
                                      <p:to x="100000" y="100000"/>
                                    </p:animScale>
                                  </p:childTnLst>
                                </p:cTn>
                              </p:par>
                            </p:childTnLst>
                          </p:cTn>
                        </p:par>
                        <p:par>
                          <p:cTn id="25" fill="hold">
                            <p:stCondLst>
                              <p:cond delay="4000"/>
                            </p:stCondLst>
                            <p:childTnLst>
                              <p:par>
                                <p:cTn id="26" presetID="42" presetClass="entr" presetSubtype="0"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solidFill>
                <a:prstClr val="black"/>
              </a:solidFill>
              <a:ea typeface="Calibri" panose="020F050202020403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C064FB2D-F327-4087-A7C5-709451517C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2275" y="43462"/>
            <a:ext cx="1646183" cy="1268068"/>
          </a:xfrm>
          <a:prstGeom prst="rect">
            <a:avLst/>
          </a:prstGeom>
        </p:spPr>
      </p:pic>
      <p:sp>
        <p:nvSpPr>
          <p:cNvPr id="9" name="Title 1">
            <a:extLst>
              <a:ext uri="{FF2B5EF4-FFF2-40B4-BE49-F238E27FC236}">
                <a16:creationId xmlns:a16="http://schemas.microsoft.com/office/drawing/2014/main" id="{80C5CDB9-3807-4C17-9627-B636BC8DE68A}"/>
              </a:ext>
            </a:extLst>
          </p:cNvPr>
          <p:cNvSpPr txBox="1">
            <a:spLocks/>
          </p:cNvSpPr>
          <p:nvPr/>
        </p:nvSpPr>
        <p:spPr>
          <a:xfrm>
            <a:off x="103467" y="56528"/>
            <a:ext cx="3028333" cy="491277"/>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BH" sz="2000" b="1" dirty="0">
                <a:solidFill>
                  <a:prstClr val="black"/>
                </a:solidFill>
                <a:latin typeface="Sakkal Majalla" panose="02000000000000000000" pitchFamily="2" charset="-78"/>
                <a:cs typeface="Sakkal Majalla" panose="02000000000000000000" pitchFamily="2" charset="-78"/>
              </a:rPr>
              <a:t>الحج (1) / الثالث الإعدادي</a:t>
            </a:r>
            <a:endParaRPr lang="en-US" sz="2000" dirty="0">
              <a:solidFill>
                <a:prstClr val="black"/>
              </a:solidFill>
              <a:latin typeface="Sakkal Majalla" panose="02000000000000000000" pitchFamily="2" charset="-78"/>
              <a:cs typeface="Sakkal Majalla" panose="02000000000000000000" pitchFamily="2" charset="-78"/>
            </a:endParaRPr>
          </a:p>
        </p:txBody>
      </p:sp>
      <p:sp>
        <p:nvSpPr>
          <p:cNvPr id="4" name="Oval 3"/>
          <p:cNvSpPr/>
          <p:nvPr/>
        </p:nvSpPr>
        <p:spPr>
          <a:xfrm>
            <a:off x="4646610" y="2546344"/>
            <a:ext cx="3098137" cy="1730227"/>
          </a:xfrm>
          <a:prstGeom prst="ellipse">
            <a:avLst/>
          </a:prstGeom>
          <a:solidFill>
            <a:schemeClr val="accent2">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3200" b="1" dirty="0">
                <a:solidFill>
                  <a:srgbClr val="FF0000"/>
                </a:solidFill>
                <a:latin typeface="Sakkal Majalla" panose="02000000000000000000" pitchFamily="2" charset="-78"/>
                <a:cs typeface="Sakkal Majalla" panose="02000000000000000000" pitchFamily="2" charset="-78"/>
              </a:rPr>
              <a:t>آداب الإحرام</a:t>
            </a:r>
            <a:endParaRPr lang="ar-SA" sz="3200" b="1" dirty="0">
              <a:solidFill>
                <a:srgbClr val="FF0000"/>
              </a:solidFill>
              <a:latin typeface="Sakkal Majalla" panose="02000000000000000000" pitchFamily="2" charset="-78"/>
              <a:cs typeface="Sakkal Majalla" panose="02000000000000000000" pitchFamily="2" charset="-78"/>
            </a:endParaRPr>
          </a:p>
          <a:p>
            <a:pPr algn="r" rtl="1"/>
            <a:r>
              <a:rPr lang="ar-SA" sz="2400" dirty="0">
                <a:solidFill>
                  <a:prstClr val="black"/>
                </a:solidFill>
                <a:latin typeface="Sakkal Majalla" panose="02000000000000000000" pitchFamily="2" charset="-78"/>
                <a:cs typeface="Sakkal Majalla" panose="02000000000000000000" pitchFamily="2" charset="-78"/>
              </a:rPr>
              <a:t>يُسنُّ لمريد الإحرام الأمور التالية</a:t>
            </a:r>
            <a:r>
              <a:rPr lang="ar-SA" sz="3200" b="1" dirty="0">
                <a:solidFill>
                  <a:prstClr val="black"/>
                </a:solidFill>
                <a:latin typeface="Sakkal Majalla" panose="02000000000000000000" pitchFamily="2" charset="-78"/>
                <a:cs typeface="Sakkal Majalla" panose="02000000000000000000" pitchFamily="2" charset="-78"/>
              </a:rPr>
              <a:t>:</a:t>
            </a:r>
            <a:r>
              <a:rPr lang="ar-BH" sz="3200" b="1" dirty="0">
                <a:solidFill>
                  <a:prstClr val="black"/>
                </a:solidFill>
                <a:latin typeface="Sakkal Majalla" panose="02000000000000000000" pitchFamily="2" charset="-78"/>
                <a:cs typeface="Sakkal Majalla" panose="02000000000000000000" pitchFamily="2" charset="-78"/>
              </a:rPr>
              <a:t> </a:t>
            </a:r>
            <a:endParaRPr lang="en-US" sz="3200" dirty="0">
              <a:solidFill>
                <a:prstClr val="black"/>
              </a:solidFill>
            </a:endParaRPr>
          </a:p>
        </p:txBody>
      </p:sp>
      <p:sp>
        <p:nvSpPr>
          <p:cNvPr id="6" name="Rounded Rectangle 5"/>
          <p:cNvSpPr/>
          <p:nvPr/>
        </p:nvSpPr>
        <p:spPr>
          <a:xfrm>
            <a:off x="5032557" y="284203"/>
            <a:ext cx="2013331" cy="626195"/>
          </a:xfrm>
          <a:prstGeom prst="roundRect">
            <a:avLst/>
          </a:prstGeom>
          <a:solidFill>
            <a:schemeClr val="accent2">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3200" b="1" dirty="0">
                <a:solidFill>
                  <a:prstClr val="black"/>
                </a:solidFill>
                <a:latin typeface="Sakkal Majalla" panose="02000000000000000000" pitchFamily="2" charset="-78"/>
                <a:cs typeface="Sakkal Majalla" panose="02000000000000000000" pitchFamily="2" charset="-78"/>
              </a:rPr>
              <a:t>آداب الإحرام</a:t>
            </a:r>
            <a:endParaRPr lang="en-US" sz="2400" dirty="0">
              <a:solidFill>
                <a:prstClr val="black"/>
              </a:solidFill>
            </a:endParaRPr>
          </a:p>
        </p:txBody>
      </p:sp>
      <p:sp>
        <p:nvSpPr>
          <p:cNvPr id="2" name="Oval 1"/>
          <p:cNvSpPr/>
          <p:nvPr/>
        </p:nvSpPr>
        <p:spPr>
          <a:xfrm>
            <a:off x="7434204" y="1021115"/>
            <a:ext cx="2720966" cy="1904601"/>
          </a:xfrm>
          <a:prstGeom prst="ellipse">
            <a:avLst/>
          </a:prstGeom>
          <a:solidFill>
            <a:schemeClr val="accent6">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2800" b="1" dirty="0">
                <a:solidFill>
                  <a:prstClr val="black"/>
                </a:solidFill>
                <a:latin typeface="Sakkal Majalla" panose="02000000000000000000" pitchFamily="2" charset="-78"/>
                <a:cs typeface="Sakkal Majalla" panose="02000000000000000000" pitchFamily="2" charset="-78"/>
              </a:rPr>
              <a:t>1. تقليم الأظافر.</a:t>
            </a:r>
            <a:endParaRPr lang="en-US" sz="2800" b="1" dirty="0">
              <a:solidFill>
                <a:prstClr val="black"/>
              </a:solidFill>
              <a:latin typeface="Sakkal Majalla" panose="02000000000000000000" pitchFamily="2" charset="-78"/>
              <a:cs typeface="Sakkal Majalla" panose="02000000000000000000" pitchFamily="2" charset="-78"/>
            </a:endParaRPr>
          </a:p>
        </p:txBody>
      </p:sp>
      <p:sp>
        <p:nvSpPr>
          <p:cNvPr id="11" name="Oval 10"/>
          <p:cNvSpPr/>
          <p:nvPr/>
        </p:nvSpPr>
        <p:spPr>
          <a:xfrm>
            <a:off x="1726289" y="1039851"/>
            <a:ext cx="2720966" cy="1904601"/>
          </a:xfrm>
          <a:prstGeom prst="ellipse">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2800" b="1" dirty="0">
                <a:solidFill>
                  <a:prstClr val="black"/>
                </a:solidFill>
                <a:latin typeface="Sakkal Majalla" panose="02000000000000000000" pitchFamily="2" charset="-78"/>
                <a:cs typeface="Sakkal Majalla" panose="02000000000000000000" pitchFamily="2" charset="-78"/>
              </a:rPr>
              <a:t>2. حلْق الشّع</a:t>
            </a:r>
            <a:r>
              <a:rPr lang="ar-SA" sz="2800" b="1" dirty="0">
                <a:solidFill>
                  <a:prstClr val="black"/>
                </a:solidFill>
                <a:latin typeface="Sakkal Majalla" panose="02000000000000000000" pitchFamily="2" charset="-78"/>
                <a:cs typeface="Sakkal Majalla" panose="02000000000000000000" pitchFamily="2" charset="-78"/>
              </a:rPr>
              <a:t>ر</a:t>
            </a:r>
            <a:r>
              <a:rPr lang="ar-BH" sz="2800" b="1" dirty="0">
                <a:solidFill>
                  <a:prstClr val="black"/>
                </a:solidFill>
                <a:latin typeface="Sakkal Majalla" panose="02000000000000000000" pitchFamily="2" charset="-78"/>
                <a:cs typeface="Sakkal Majalla" panose="02000000000000000000" pitchFamily="2" charset="-78"/>
              </a:rPr>
              <a:t> </a:t>
            </a:r>
            <a:r>
              <a:rPr lang="ar-SA" sz="2800" b="1" dirty="0">
                <a:solidFill>
                  <a:srgbClr val="FF0000"/>
                </a:solidFill>
                <a:latin typeface="Sakkal Majalla" panose="02000000000000000000" pitchFamily="2" charset="-78"/>
                <a:cs typeface="Sakkal Majalla" panose="02000000000000000000" pitchFamily="2" charset="-78"/>
              </a:rPr>
              <a:t>(</a:t>
            </a:r>
            <a:r>
              <a:rPr lang="ar-BH" sz="2400" b="1" dirty="0">
                <a:solidFill>
                  <a:srgbClr val="C00000"/>
                </a:solidFill>
                <a:latin typeface="Sakkal Majalla" panose="02000000000000000000" pitchFamily="2" charset="-78"/>
                <a:cs typeface="Sakkal Majalla" panose="02000000000000000000" pitchFamily="2" charset="-78"/>
              </a:rPr>
              <a:t>الإبط والعانة) </a:t>
            </a:r>
            <a:r>
              <a:rPr lang="ar-BH" sz="2800" b="1" dirty="0">
                <a:solidFill>
                  <a:prstClr val="black"/>
                </a:solidFill>
                <a:latin typeface="Sakkal Majalla" panose="02000000000000000000" pitchFamily="2" charset="-78"/>
                <a:cs typeface="Sakkal Majalla" panose="02000000000000000000" pitchFamily="2" charset="-78"/>
              </a:rPr>
              <a:t>وقصّ الشّارب.</a:t>
            </a:r>
            <a:endParaRPr lang="en-US" sz="2800" b="1" dirty="0">
              <a:solidFill>
                <a:prstClr val="black"/>
              </a:solidFill>
              <a:latin typeface="Sakkal Majalla" panose="02000000000000000000" pitchFamily="2" charset="-78"/>
              <a:cs typeface="Sakkal Majalla" panose="02000000000000000000" pitchFamily="2" charset="-78"/>
            </a:endParaRPr>
          </a:p>
        </p:txBody>
      </p:sp>
      <p:sp>
        <p:nvSpPr>
          <p:cNvPr id="12" name="Oval 11"/>
          <p:cNvSpPr/>
          <p:nvPr/>
        </p:nvSpPr>
        <p:spPr>
          <a:xfrm>
            <a:off x="7434204" y="4022265"/>
            <a:ext cx="2720966" cy="1904601"/>
          </a:xfrm>
          <a:prstGeom prst="ellipse">
            <a:avLst/>
          </a:prstGeo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2800" b="1" dirty="0">
                <a:solidFill>
                  <a:prstClr val="black"/>
                </a:solidFill>
                <a:latin typeface="Sakkal Majalla" panose="02000000000000000000" pitchFamily="2" charset="-78"/>
                <a:cs typeface="Sakkal Majalla" panose="02000000000000000000" pitchFamily="2" charset="-78"/>
              </a:rPr>
              <a:t>3. الاغتسال ولُبْس الإحرام.</a:t>
            </a:r>
            <a:endParaRPr lang="en-US" sz="2800" b="1" dirty="0">
              <a:solidFill>
                <a:prstClr val="black"/>
              </a:solidFill>
              <a:latin typeface="Sakkal Majalla" panose="02000000000000000000" pitchFamily="2" charset="-78"/>
              <a:cs typeface="Sakkal Majalla" panose="02000000000000000000" pitchFamily="2" charset="-78"/>
            </a:endParaRPr>
          </a:p>
        </p:txBody>
      </p:sp>
      <p:sp>
        <p:nvSpPr>
          <p:cNvPr id="15" name="Oval 14"/>
          <p:cNvSpPr/>
          <p:nvPr/>
        </p:nvSpPr>
        <p:spPr>
          <a:xfrm>
            <a:off x="1726289" y="4022264"/>
            <a:ext cx="2720966" cy="1904601"/>
          </a:xfrm>
          <a:prstGeom prst="ellipse">
            <a:avLst/>
          </a:prstGeom>
          <a:solidFill>
            <a:schemeClr val="accent4">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BH" sz="2800" b="1" dirty="0">
                <a:solidFill>
                  <a:prstClr val="black"/>
                </a:solidFill>
                <a:latin typeface="Sakkal Majalla" panose="02000000000000000000" pitchFamily="2" charset="-78"/>
                <a:cs typeface="Sakkal Majalla" panose="02000000000000000000" pitchFamily="2" charset="-78"/>
              </a:rPr>
              <a:t>4. التطيُّب. </a:t>
            </a:r>
            <a:endParaRPr lang="en-US" sz="2800" b="1" dirty="0">
              <a:solidFill>
                <a:prstClr val="black"/>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4117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p:cTn id="31" dur="1000" fill="hold"/>
                                        <p:tgtEl>
                                          <p:spTgt spid="2"/>
                                        </p:tgtEl>
                                        <p:attrNameLst>
                                          <p:attrName>ppt_w</p:attrName>
                                        </p:attrNameLst>
                                      </p:cBhvr>
                                      <p:tavLst>
                                        <p:tav tm="0">
                                          <p:val>
                                            <p:fltVal val="0"/>
                                          </p:val>
                                        </p:tav>
                                        <p:tav tm="100000">
                                          <p:val>
                                            <p:strVal val="#ppt_w"/>
                                          </p:val>
                                        </p:tav>
                                      </p:tavLst>
                                    </p:anim>
                                    <p:anim calcmode="lin" valueType="num">
                                      <p:cBhvr>
                                        <p:cTn id="32" dur="1000" fill="hold"/>
                                        <p:tgtEl>
                                          <p:spTgt spid="2"/>
                                        </p:tgtEl>
                                        <p:attrNameLst>
                                          <p:attrName>ppt_h</p:attrName>
                                        </p:attrNameLst>
                                      </p:cBhvr>
                                      <p:tavLst>
                                        <p:tav tm="0">
                                          <p:val>
                                            <p:fltVal val="0"/>
                                          </p:val>
                                        </p:tav>
                                        <p:tav tm="100000">
                                          <p:val>
                                            <p:strVal val="#ppt_h"/>
                                          </p:val>
                                        </p:tav>
                                      </p:tavLst>
                                    </p:anim>
                                    <p:anim calcmode="lin" valueType="num">
                                      <p:cBhvr>
                                        <p:cTn id="33" dur="1000" fill="hold"/>
                                        <p:tgtEl>
                                          <p:spTgt spid="2"/>
                                        </p:tgtEl>
                                        <p:attrNameLst>
                                          <p:attrName>style.rotation</p:attrName>
                                        </p:attrNameLst>
                                      </p:cBhvr>
                                      <p:tavLst>
                                        <p:tav tm="0">
                                          <p:val>
                                            <p:fltVal val="90"/>
                                          </p:val>
                                        </p:tav>
                                        <p:tav tm="100000">
                                          <p:val>
                                            <p:fltVal val="0"/>
                                          </p:val>
                                        </p:tav>
                                      </p:tavLst>
                                    </p:anim>
                                    <p:animEffect transition="in" filter="fade">
                                      <p:cBhvr>
                                        <p:cTn id="34" dur="1000"/>
                                        <p:tgtEl>
                                          <p:spTgt spid="2"/>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p:cTn id="39" dur="1000" fill="hold"/>
                                        <p:tgtEl>
                                          <p:spTgt spid="11"/>
                                        </p:tgtEl>
                                        <p:attrNameLst>
                                          <p:attrName>ppt_w</p:attrName>
                                        </p:attrNameLst>
                                      </p:cBhvr>
                                      <p:tavLst>
                                        <p:tav tm="0">
                                          <p:val>
                                            <p:fltVal val="0"/>
                                          </p:val>
                                        </p:tav>
                                        <p:tav tm="100000">
                                          <p:val>
                                            <p:strVal val="#ppt_w"/>
                                          </p:val>
                                        </p:tav>
                                      </p:tavLst>
                                    </p:anim>
                                    <p:anim calcmode="lin" valueType="num">
                                      <p:cBhvr>
                                        <p:cTn id="40" dur="1000" fill="hold"/>
                                        <p:tgtEl>
                                          <p:spTgt spid="11"/>
                                        </p:tgtEl>
                                        <p:attrNameLst>
                                          <p:attrName>ppt_h</p:attrName>
                                        </p:attrNameLst>
                                      </p:cBhvr>
                                      <p:tavLst>
                                        <p:tav tm="0">
                                          <p:val>
                                            <p:fltVal val="0"/>
                                          </p:val>
                                        </p:tav>
                                        <p:tav tm="100000">
                                          <p:val>
                                            <p:strVal val="#ppt_h"/>
                                          </p:val>
                                        </p:tav>
                                      </p:tavLst>
                                    </p:anim>
                                    <p:anim calcmode="lin" valueType="num">
                                      <p:cBhvr>
                                        <p:cTn id="41" dur="1000" fill="hold"/>
                                        <p:tgtEl>
                                          <p:spTgt spid="11"/>
                                        </p:tgtEl>
                                        <p:attrNameLst>
                                          <p:attrName>style.rotation</p:attrName>
                                        </p:attrNameLst>
                                      </p:cBhvr>
                                      <p:tavLst>
                                        <p:tav tm="0">
                                          <p:val>
                                            <p:fltVal val="90"/>
                                          </p:val>
                                        </p:tav>
                                        <p:tav tm="100000">
                                          <p:val>
                                            <p:fltVal val="0"/>
                                          </p:val>
                                        </p:tav>
                                      </p:tavLst>
                                    </p:anim>
                                    <p:animEffect transition="in" filter="fade">
                                      <p:cBhvr>
                                        <p:cTn id="42" dur="1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43"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
                                        <p:tgtEl>
                                          <p:spTgt spid="12"/>
                                        </p:tgtEl>
                                      </p:cBhvr>
                                    </p:animEffect>
                                    <p:anim calcmode="lin" valueType="num">
                                      <p:cBhvr>
                                        <p:cTn id="48" dur="400" fill="hold"/>
                                        <p:tgtEl>
                                          <p:spTgt spid="12"/>
                                        </p:tgtEl>
                                        <p:attrNameLst>
                                          <p:attrName>ppt_x</p:attrName>
                                        </p:attrNameLst>
                                      </p:cBhvr>
                                      <p:tavLst>
                                        <p:tav tm="0">
                                          <p:val>
                                            <p:strVal val="#ppt_x"/>
                                          </p:val>
                                        </p:tav>
                                        <p:tav tm="100000">
                                          <p:val>
                                            <p:strVal val="#ppt_x"/>
                                          </p:val>
                                        </p:tav>
                                      </p:tavLst>
                                    </p:anim>
                                    <p:anim calcmode="lin" valueType="num">
                                      <p:cBhvr>
                                        <p:cTn id="49" dur="400" fill="hold"/>
                                        <p:tgtEl>
                                          <p:spTgt spid="12"/>
                                        </p:tgtEl>
                                        <p:attrNameLst>
                                          <p:attrName>ppt_y</p:attrName>
                                        </p:attrNameLst>
                                      </p:cBhvr>
                                      <p:tavLst>
                                        <p:tav tm="0">
                                          <p:val>
                                            <p:strVal val="#ppt_y+0.31"/>
                                          </p:val>
                                        </p:tav>
                                        <p:tav tm="100000">
                                          <p:val>
                                            <p:strVal val="#ppt_y+0.31"/>
                                          </p:val>
                                        </p:tav>
                                      </p:tavLst>
                                    </p:anim>
                                    <p:anim calcmode="lin" valueType="num">
                                      <p:cBhvr>
                                        <p:cTn id="50" dur="600" decel="50000" fill="hold">
                                          <p:stCondLst>
                                            <p:cond delay="400"/>
                                          </p:stCondLst>
                                        </p:cTn>
                                        <p:tgtEl>
                                          <p:spTgt spid="1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1" dur="600" decel="50000" fill="hold">
                                          <p:stCondLst>
                                            <p:cond delay="400"/>
                                          </p:stCondLst>
                                        </p:cTn>
                                        <p:tgtEl>
                                          <p:spTgt spid="1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5" presetClass="entr" presetSubtype="0"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 calcmode="lin" valueType="num">
                                      <p:cBhvr>
                                        <p:cTn id="56"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57"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58"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59" dur="1000" fill="hold"/>
                                        <p:tgtEl>
                                          <p:spTgt spid="15"/>
                                        </p:tgtEl>
                                        <p:attrNameLst>
                                          <p:attrName>ppt_h</p:attrName>
                                        </p:attrNameLst>
                                      </p:cBhvr>
                                      <p:tavLst>
                                        <p:tav tm="0">
                                          <p:val>
                                            <p:strVal val="#ppt_h"/>
                                          </p:val>
                                        </p:tav>
                                        <p:tav tm="100000">
                                          <p:val>
                                            <p:strVal val="#ppt_h"/>
                                          </p:val>
                                        </p:tav>
                                      </p:tavLst>
                                    </p:anim>
                                    <p:anim calcmode="lin" valueType="num">
                                      <p:cBhvr>
                                        <p:cTn id="60"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61"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62"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63" dur="1000" decel="50000">
                                          <p:stCondLst>
                                            <p:cond delay="0"/>
                                          </p:stCondLst>
                                        </p:cTn>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2" grpId="0" animBg="1"/>
      <p:bldP spid="11" grpId="0" animBg="1"/>
      <p:bldP spid="12" grpId="0"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Cloud 1"/>
          <p:cNvSpPr/>
          <p:nvPr/>
        </p:nvSpPr>
        <p:spPr>
          <a:xfrm>
            <a:off x="4651693" y="22464"/>
            <a:ext cx="2112135" cy="1007541"/>
          </a:xfrm>
          <a:prstGeom prst="cloud">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a:r>
              <a:rPr lang="ar-BH" sz="3600" dirty="0">
                <a:solidFill>
                  <a:prstClr val="black"/>
                </a:solidFill>
                <a:latin typeface="Sakkal Majalla" panose="02000000000000000000" pitchFamily="2" charset="-78"/>
                <a:cs typeface="Sakkal Majalla" panose="02000000000000000000" pitchFamily="2" charset="-78"/>
              </a:rPr>
              <a:t>إضاءات</a:t>
            </a:r>
            <a:endParaRPr lang="en-US" sz="2400" dirty="0">
              <a:solidFill>
                <a:prstClr val="black"/>
              </a:solidFill>
              <a:latin typeface="Sakkal Majalla" panose="02000000000000000000" pitchFamily="2" charset="-78"/>
              <a:cs typeface="Sakkal Majalla" panose="02000000000000000000" pitchFamily="2" charset="-78"/>
            </a:endParaRPr>
          </a:p>
        </p:txBody>
      </p:sp>
      <p:sp>
        <p:nvSpPr>
          <p:cNvPr id="54" name="TextBox 53">
            <a:extLst>
              <a:ext uri="{FF2B5EF4-FFF2-40B4-BE49-F238E27FC236}">
                <a16:creationId xmlns:a16="http://schemas.microsoft.com/office/drawing/2014/main" id="{6EFAC108-0A76-42BF-8DEE-19E6BF4994BA}"/>
              </a:ext>
            </a:extLst>
          </p:cNvPr>
          <p:cNvSpPr txBox="1"/>
          <p:nvPr/>
        </p:nvSpPr>
        <p:spPr>
          <a:xfrm>
            <a:off x="1321239" y="1173925"/>
            <a:ext cx="9065711" cy="954107"/>
          </a:xfrm>
          <a:prstGeom prst="rect">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rtl="1"/>
            <a:endParaRPr kumimoji="0" lang="ar-BH" sz="1200" b="1" i="0" u="none" strike="noStrike" kern="1200" cap="none" spc="0" normalizeH="0" baseline="0" noProof="0" dirty="0">
              <a:ln>
                <a:noFill/>
              </a:ln>
              <a:solidFill>
                <a:srgbClr val="C00000"/>
              </a:solidFill>
              <a:effectLst/>
              <a:uLnTx/>
              <a:uFillTx/>
              <a:latin typeface="Sakkal Majalla" panose="02000000000000000000" pitchFamily="2" charset="-78"/>
              <a:ea typeface="+mn-ea"/>
              <a:cs typeface="Sakkal Majalla" panose="02000000000000000000" pitchFamily="2" charset="-78"/>
            </a:endParaRPr>
          </a:p>
          <a:p>
            <a:pPr algn="ctr" rtl="1"/>
            <a:r>
              <a:rPr kumimoji="0" lang="ar-BH" sz="2800" b="1"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rPr>
              <a:t>1.</a:t>
            </a:r>
            <a:r>
              <a:rPr kumimoji="0" lang="ar-BH" sz="2800" b="1" i="0" u="none" strike="noStrike" kern="1200" cap="none" spc="0" normalizeH="0" baseline="0" noProof="0" dirty="0">
                <a:ln>
                  <a:noFill/>
                </a:ln>
                <a:solidFill>
                  <a:srgbClr val="C00000"/>
                </a:solidFill>
                <a:effectLst/>
                <a:uLnTx/>
                <a:uFillTx/>
                <a:latin typeface="Sakkal Majalla" panose="02000000000000000000" pitchFamily="2" charset="-78"/>
                <a:cs typeface="Sakkal Majalla" panose="02000000000000000000" pitchFamily="2" charset="-78"/>
              </a:rPr>
              <a:t> ميقات الحج المكاني</a:t>
            </a:r>
            <a:r>
              <a:rPr lang="ar-BH" sz="2800" b="1" dirty="0">
                <a:solidFill>
                  <a:srgbClr val="C00000"/>
                </a:solidFill>
                <a:latin typeface="Sakkal Majalla" panose="02000000000000000000" pitchFamily="2" charset="-78"/>
                <a:cs typeface="Sakkal Majalla" panose="02000000000000000000" pitchFamily="2" charset="-78"/>
              </a:rPr>
              <a:t>:</a:t>
            </a:r>
            <a:r>
              <a:rPr kumimoji="0" lang="ar-BH" sz="2800" b="1" i="0" u="none" strike="noStrike" kern="1200" cap="none" spc="0" normalizeH="0" noProof="0" dirty="0">
                <a:ln>
                  <a:noFill/>
                </a:ln>
                <a:solidFill>
                  <a:srgbClr val="C00000"/>
                </a:solidFill>
                <a:effectLst/>
                <a:uLnTx/>
                <a:uFillTx/>
                <a:latin typeface="Sakkal Majalla" panose="02000000000000000000" pitchFamily="2" charset="-78"/>
                <a:cs typeface="Sakkal Majalla" panose="02000000000000000000" pitchFamily="2" charset="-78"/>
              </a:rPr>
              <a:t> </a:t>
            </a:r>
            <a:r>
              <a:rPr kumimoji="0" lang="ar-BH" sz="2800" b="1" i="0" u="none" strike="noStrike" kern="1200" cap="none" spc="0" normalizeH="0" noProof="0" dirty="0">
                <a:ln>
                  <a:noFill/>
                </a:ln>
                <a:solidFill>
                  <a:prstClr val="black"/>
                </a:solidFill>
                <a:effectLst/>
                <a:uLnTx/>
                <a:uFillTx/>
                <a:latin typeface="Sakkal Majalla" panose="02000000000000000000" pitchFamily="2" charset="-78"/>
                <a:cs typeface="Sakkal Majalla" panose="02000000000000000000" pitchFamily="2" charset="-78"/>
              </a:rPr>
              <a:t>هو  المكان الذي ينوي فيه الحاجُّ أو المعتمر  الدّخول في النُّسُك.</a:t>
            </a:r>
          </a:p>
          <a:p>
            <a:pPr algn="ctr" rtl="1"/>
            <a:endParaRPr lang="fr-FR" sz="1600" dirty="0"/>
          </a:p>
        </p:txBody>
      </p:sp>
      <p:sp>
        <p:nvSpPr>
          <p:cNvPr id="55" name="Title 1">
            <a:extLst>
              <a:ext uri="{FF2B5EF4-FFF2-40B4-BE49-F238E27FC236}">
                <a16:creationId xmlns:a16="http://schemas.microsoft.com/office/drawing/2014/main" id="{80C5CDB9-3807-4C17-9627-B636BC8DE68A}"/>
              </a:ext>
            </a:extLst>
          </p:cNvPr>
          <p:cNvSpPr txBox="1">
            <a:spLocks/>
          </p:cNvSpPr>
          <p:nvPr/>
        </p:nvSpPr>
        <p:spPr>
          <a:xfrm>
            <a:off x="103467" y="56528"/>
            <a:ext cx="3028333" cy="491277"/>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BH" sz="2000" b="1" dirty="0">
                <a:latin typeface="Sakkal Majalla" panose="02000000000000000000" pitchFamily="2" charset="-78"/>
                <a:cs typeface="Sakkal Majalla" panose="02000000000000000000" pitchFamily="2" charset="-78"/>
              </a:rPr>
              <a:t>الحج (1) / الثالث الإعدادي</a:t>
            </a:r>
            <a:endParaRPr lang="en-US" sz="2000" dirty="0">
              <a:latin typeface="Sakkal Majalla" panose="02000000000000000000" pitchFamily="2" charset="-78"/>
              <a:cs typeface="Sakkal Majalla" panose="02000000000000000000" pitchFamily="2" charset="-78"/>
            </a:endParaRPr>
          </a:p>
        </p:txBody>
      </p:sp>
      <p:sp>
        <p:nvSpPr>
          <p:cNvPr id="56" name="TextBox 55">
            <a:extLst>
              <a:ext uri="{FF2B5EF4-FFF2-40B4-BE49-F238E27FC236}">
                <a16:creationId xmlns:a16="http://schemas.microsoft.com/office/drawing/2014/main" id="{6EFAC108-0A76-42BF-8DEE-19E6BF4994BA}"/>
              </a:ext>
            </a:extLst>
          </p:cNvPr>
          <p:cNvSpPr txBox="1"/>
          <p:nvPr/>
        </p:nvSpPr>
        <p:spPr>
          <a:xfrm>
            <a:off x="1321238" y="2297710"/>
            <a:ext cx="9065711" cy="1261884"/>
          </a:xfrm>
          <a:prstGeom prst="rect">
            <a:avLst/>
          </a:prstGeom>
          <a:solidFill>
            <a:schemeClr val="accent6">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just" rtl="1"/>
            <a:endParaRPr kumimoji="0" lang="ar-BH" sz="10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algn="just" rtl="1"/>
            <a:r>
              <a:rPr lang="ar-BH" sz="2800" b="1" dirty="0">
                <a:solidFill>
                  <a:prstClr val="black"/>
                </a:solidFill>
                <a:latin typeface="Sakkal Majalla" panose="02000000000000000000" pitchFamily="2" charset="-78"/>
                <a:cs typeface="Sakkal Majalla" panose="02000000000000000000" pitchFamily="2" charset="-78"/>
              </a:rPr>
              <a:t>2. بعد أن يقوم الحاجُّ أو المعتمر بآداب الإحرام ينوي الدّخول في النُّسُك بقلبه ويُستحبّ أن يتلفظُ بها قائلًا: </a:t>
            </a:r>
            <a:r>
              <a:rPr lang="ar-BH" sz="2800" b="1" dirty="0">
                <a:solidFill>
                  <a:srgbClr val="C00000"/>
                </a:solidFill>
                <a:latin typeface="Sakkal Majalla" panose="02000000000000000000" pitchFamily="2" charset="-78"/>
                <a:cs typeface="Sakkal Majalla" panose="02000000000000000000" pitchFamily="2" charset="-78"/>
              </a:rPr>
              <a:t>"لبيك اللّهمّ حجًّا"</a:t>
            </a:r>
            <a:r>
              <a:rPr lang="ar-BH" sz="2800" b="1" dirty="0">
                <a:solidFill>
                  <a:prstClr val="black"/>
                </a:solidFill>
                <a:latin typeface="Sakkal Majalla" panose="02000000000000000000" pitchFamily="2" charset="-78"/>
                <a:cs typeface="Sakkal Majalla" panose="02000000000000000000" pitchFamily="2" charset="-78"/>
              </a:rPr>
              <a:t>، ثمّ يَشْرعُ </a:t>
            </a:r>
            <a:r>
              <a:rPr lang="ar-BH" sz="2800" b="1" dirty="0">
                <a:solidFill>
                  <a:srgbClr val="C00000"/>
                </a:solidFill>
                <a:latin typeface="Sakkal Majalla" panose="02000000000000000000" pitchFamily="2" charset="-78"/>
                <a:cs typeface="Sakkal Majalla" panose="02000000000000000000" pitchFamily="2" charset="-78"/>
              </a:rPr>
              <a:t>بالتّلبية.</a:t>
            </a:r>
          </a:p>
          <a:p>
            <a:pPr algn="just" rtl="1"/>
            <a:endParaRPr lang="fr-FR" sz="1000" dirty="0">
              <a:solidFill>
                <a:srgbClr val="C00000"/>
              </a:solidFill>
            </a:endParaRPr>
          </a:p>
        </p:txBody>
      </p:sp>
      <p:sp>
        <p:nvSpPr>
          <p:cNvPr id="57" name="TextBox 56">
            <a:extLst>
              <a:ext uri="{FF2B5EF4-FFF2-40B4-BE49-F238E27FC236}">
                <a16:creationId xmlns:a16="http://schemas.microsoft.com/office/drawing/2014/main" id="{6EFAC108-0A76-42BF-8DEE-19E6BF4994BA}"/>
              </a:ext>
            </a:extLst>
          </p:cNvPr>
          <p:cNvSpPr txBox="1"/>
          <p:nvPr/>
        </p:nvSpPr>
        <p:spPr>
          <a:xfrm>
            <a:off x="1330146" y="3729286"/>
            <a:ext cx="9065711" cy="1292662"/>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just" rtl="1"/>
            <a:endParaRPr kumimoji="0" lang="ar-BH" sz="10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algn="just" rtl="1"/>
            <a:r>
              <a:rPr kumimoji="0" lang="ar-BH" sz="2800" b="1"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rPr>
              <a:t>3. </a:t>
            </a:r>
            <a:r>
              <a:rPr kumimoji="0" lang="ar-BH" sz="2800" b="1" i="0" u="none" strike="noStrike" kern="1200" cap="none" spc="0" normalizeH="0" baseline="0" noProof="0" dirty="0">
                <a:ln>
                  <a:noFill/>
                </a:ln>
                <a:solidFill>
                  <a:srgbClr val="C00000"/>
                </a:solidFill>
                <a:effectLst/>
                <a:uLnTx/>
                <a:uFillTx/>
                <a:latin typeface="Sakkal Majalla" panose="02000000000000000000" pitchFamily="2" charset="-78"/>
                <a:cs typeface="Sakkal Majalla" panose="02000000000000000000" pitchFamily="2" charset="-78"/>
              </a:rPr>
              <a:t>حُكم التلبية</a:t>
            </a:r>
            <a:r>
              <a:rPr kumimoji="0" lang="ar-BH" sz="2800" b="1"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rPr>
              <a:t>: سُنّة</a:t>
            </a:r>
            <a:r>
              <a:rPr kumimoji="0" lang="ar-BH" sz="2800" b="1" i="0" u="none" strike="noStrike" kern="1200" cap="none" spc="0" normalizeH="0" noProof="0" dirty="0">
                <a:ln>
                  <a:noFill/>
                </a:ln>
                <a:effectLst/>
                <a:uLnTx/>
                <a:uFillTx/>
                <a:latin typeface="Sakkal Majalla" panose="02000000000000000000" pitchFamily="2" charset="-78"/>
                <a:cs typeface="Sakkal Majalla" panose="02000000000000000000" pitchFamily="2" charset="-78"/>
              </a:rPr>
              <a:t> </a:t>
            </a:r>
            <a:r>
              <a:rPr lang="ar-BH" sz="2800" b="1" dirty="0">
                <a:latin typeface="Sakkal Majalla" panose="02000000000000000000" pitchFamily="2" charset="-78"/>
                <a:cs typeface="Sakkal Majalla" panose="02000000000000000000" pitchFamily="2" charset="-78"/>
              </a:rPr>
              <a:t>يرفع بها الرَّجُل صوته، وتخفض بها المرأة صوتها لقوله </a:t>
            </a:r>
            <a:r>
              <a:rPr lang="ar-BH" sz="2800" b="1" dirty="0">
                <a:latin typeface="Sakkal Majalla" panose="02000000000000000000" pitchFamily="2" charset="-78"/>
                <a:cs typeface="Sakkal Majalla" panose="02000000000000000000" pitchFamily="2" charset="-78"/>
                <a:sym typeface="AGA Arabesque" panose="05010101010101010101" pitchFamily="2" charset="2"/>
              </a:rPr>
              <a:t>:</a:t>
            </a:r>
          </a:p>
          <a:p>
            <a:pPr algn="just" rtl="1"/>
            <a:r>
              <a:rPr kumimoji="0" lang="ar-BH" sz="2800" b="1" i="0" u="none" strike="noStrike" kern="1200" cap="none" spc="0" normalizeH="0" noProof="0" dirty="0">
                <a:ln>
                  <a:noFill/>
                </a:ln>
                <a:solidFill>
                  <a:srgbClr val="C00000"/>
                </a:solidFill>
                <a:effectLst/>
                <a:uLnTx/>
                <a:uFillTx/>
                <a:latin typeface="Sakkal Majalla" panose="02000000000000000000" pitchFamily="2" charset="-78"/>
                <a:cs typeface="Sakkal Majalla" panose="02000000000000000000" pitchFamily="2" charset="-78"/>
                <a:sym typeface="AGA Arabesque" panose="05010101010101010101" pitchFamily="2" charset="2"/>
              </a:rPr>
              <a:t>"</a:t>
            </a:r>
            <a:r>
              <a:rPr lang="ar-BH" sz="2800" b="1" dirty="0">
                <a:solidFill>
                  <a:srgbClr val="C00000"/>
                </a:solidFill>
                <a:latin typeface="Sakkal Majalla" panose="02000000000000000000" pitchFamily="2" charset="-78"/>
                <a:cs typeface="Sakkal Majalla" panose="02000000000000000000" pitchFamily="2" charset="-78"/>
              </a:rPr>
              <a:t>أَتَانِي جِبْرِيلُ، فَأَمَرَنِي أَنْ آمُرَ أَصْحَابِي أَنْ يَرْفَعُوا أَصْوَاتَهُمْ بِالإِهْلاَلِ وَالتَّلْبِيَةِ".</a:t>
            </a:r>
          </a:p>
          <a:p>
            <a:pPr algn="just" rtl="1"/>
            <a:endParaRPr lang="fr-FR" sz="1200" dirty="0">
              <a:solidFill>
                <a:srgbClr val="C00000"/>
              </a:solidFill>
            </a:endParaRPr>
          </a:p>
        </p:txBody>
      </p:sp>
      <p:sp>
        <p:nvSpPr>
          <p:cNvPr id="58" name="TextBox 57">
            <a:extLst>
              <a:ext uri="{FF2B5EF4-FFF2-40B4-BE49-F238E27FC236}">
                <a16:creationId xmlns:a16="http://schemas.microsoft.com/office/drawing/2014/main" id="{6EFAC108-0A76-42BF-8DEE-19E6BF4994BA}"/>
              </a:ext>
            </a:extLst>
          </p:cNvPr>
          <p:cNvSpPr txBox="1"/>
          <p:nvPr/>
        </p:nvSpPr>
        <p:spPr>
          <a:xfrm>
            <a:off x="1321240" y="5166432"/>
            <a:ext cx="9065711" cy="1107996"/>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just" rtl="1"/>
            <a:endParaRPr kumimoji="0" lang="ar-BH" sz="1000" b="1"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algn="just" rtl="1"/>
            <a:r>
              <a:rPr kumimoji="0" lang="ar-BH" sz="2800" b="1"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rPr>
              <a:t>4. </a:t>
            </a:r>
            <a:r>
              <a:rPr kumimoji="0" lang="ar-BH" sz="2800" b="1" i="0" u="none" strike="noStrike" kern="1200" cap="none" spc="0" normalizeH="0" baseline="0" noProof="0" dirty="0">
                <a:ln>
                  <a:noFill/>
                </a:ln>
                <a:solidFill>
                  <a:srgbClr val="C00000"/>
                </a:solidFill>
                <a:effectLst/>
                <a:uLnTx/>
                <a:uFillTx/>
                <a:latin typeface="Sakkal Majalla" panose="02000000000000000000" pitchFamily="2" charset="-78"/>
                <a:cs typeface="Sakkal Majalla" panose="02000000000000000000" pitchFamily="2" charset="-78"/>
              </a:rPr>
              <a:t>صيغة التلبية</a:t>
            </a:r>
            <a:r>
              <a:rPr kumimoji="0" lang="ar-BH" sz="2800" b="1" i="0" u="none" strike="noStrike" kern="1200" cap="none" spc="0" normalizeH="0" baseline="0" noProof="0" dirty="0">
                <a:ln>
                  <a:noFill/>
                </a:ln>
                <a:effectLst/>
                <a:uLnTx/>
                <a:uFillTx/>
                <a:latin typeface="Sakkal Majalla" panose="02000000000000000000" pitchFamily="2" charset="-78"/>
                <a:cs typeface="Sakkal Majalla" panose="02000000000000000000" pitchFamily="2" charset="-78"/>
              </a:rPr>
              <a:t>: </a:t>
            </a:r>
            <a:r>
              <a:rPr kumimoji="0" lang="ar-BH" sz="2800" b="1" i="0" u="none" strike="noStrike" kern="1200" cap="none" spc="0" normalizeH="0" noProof="0" dirty="0">
                <a:ln>
                  <a:noFill/>
                </a:ln>
                <a:effectLst/>
                <a:uLnTx/>
                <a:uFillTx/>
                <a:latin typeface="Sakkal Majalla" panose="02000000000000000000" pitchFamily="2" charset="-78"/>
                <a:cs typeface="Sakkal Majalla" panose="02000000000000000000" pitchFamily="2" charset="-78"/>
                <a:sym typeface="AGA Arabesque" panose="05010101010101010101" pitchFamily="2" charset="2"/>
              </a:rPr>
              <a:t>"</a:t>
            </a:r>
            <a:r>
              <a:rPr lang="ar-BH" sz="2800" b="1" dirty="0">
                <a:latin typeface="Sakkal Majalla" panose="02000000000000000000" pitchFamily="2" charset="-78"/>
                <a:cs typeface="Sakkal Majalla" panose="02000000000000000000" pitchFamily="2" charset="-78"/>
              </a:rPr>
              <a:t>لَبَّيْكَ اللَّهُمَّ لَبَّيْكَ، لَبَّيْكَ لاَ شَرِيكَ لَكَ لَبَّيْكَ، إِنَّ الحَمْدَ وَالنِّعْمَةَ لَكَ وَالمُلْكَ، لاَ شَرِيكَ لَكَ".</a:t>
            </a:r>
          </a:p>
        </p:txBody>
      </p:sp>
    </p:spTree>
    <p:extLst>
      <p:ext uri="{BB962C8B-B14F-4D97-AF65-F5344CB8AC3E}">
        <p14:creationId xmlns:p14="http://schemas.microsoft.com/office/powerpoint/2010/main" val="3631018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fade">
                                      <p:cBhvr>
                                        <p:cTn id="25" dur="1000"/>
                                        <p:tgtEl>
                                          <p:spTgt spid="54"/>
                                        </p:tgtEl>
                                      </p:cBhvr>
                                    </p:animEffect>
                                    <p:anim calcmode="lin" valueType="num">
                                      <p:cBhvr>
                                        <p:cTn id="26" dur="1000" fill="hold"/>
                                        <p:tgtEl>
                                          <p:spTgt spid="54"/>
                                        </p:tgtEl>
                                        <p:attrNameLst>
                                          <p:attrName>ppt_x</p:attrName>
                                        </p:attrNameLst>
                                      </p:cBhvr>
                                      <p:tavLst>
                                        <p:tav tm="0">
                                          <p:val>
                                            <p:strVal val="#ppt_x"/>
                                          </p:val>
                                        </p:tav>
                                        <p:tav tm="100000">
                                          <p:val>
                                            <p:strVal val="#ppt_x"/>
                                          </p:val>
                                        </p:tav>
                                      </p:tavLst>
                                    </p:anim>
                                    <p:anim calcmode="lin" valueType="num">
                                      <p:cBhvr>
                                        <p:cTn id="27"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56"/>
                                        </p:tgtEl>
                                        <p:attrNameLst>
                                          <p:attrName>style.visibility</p:attrName>
                                        </p:attrNameLst>
                                      </p:cBhvr>
                                      <p:to>
                                        <p:strVal val="visible"/>
                                      </p:to>
                                    </p:set>
                                    <p:animEffect transition="in" filter="fade">
                                      <p:cBhvr>
                                        <p:cTn id="32" dur="1000"/>
                                        <p:tgtEl>
                                          <p:spTgt spid="56"/>
                                        </p:tgtEl>
                                      </p:cBhvr>
                                    </p:animEffect>
                                    <p:anim calcmode="lin" valueType="num">
                                      <p:cBhvr>
                                        <p:cTn id="33" dur="1000" fill="hold"/>
                                        <p:tgtEl>
                                          <p:spTgt spid="56"/>
                                        </p:tgtEl>
                                        <p:attrNameLst>
                                          <p:attrName>ppt_x</p:attrName>
                                        </p:attrNameLst>
                                      </p:cBhvr>
                                      <p:tavLst>
                                        <p:tav tm="0">
                                          <p:val>
                                            <p:strVal val="#ppt_x"/>
                                          </p:val>
                                        </p:tav>
                                        <p:tav tm="100000">
                                          <p:val>
                                            <p:strVal val="#ppt_x"/>
                                          </p:val>
                                        </p:tav>
                                      </p:tavLst>
                                    </p:anim>
                                    <p:anim calcmode="lin" valueType="num">
                                      <p:cBhvr>
                                        <p:cTn id="34"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fade">
                                      <p:cBhvr>
                                        <p:cTn id="39" dur="1000"/>
                                        <p:tgtEl>
                                          <p:spTgt spid="57"/>
                                        </p:tgtEl>
                                      </p:cBhvr>
                                    </p:animEffect>
                                    <p:anim calcmode="lin" valueType="num">
                                      <p:cBhvr>
                                        <p:cTn id="40" dur="1000" fill="hold"/>
                                        <p:tgtEl>
                                          <p:spTgt spid="57"/>
                                        </p:tgtEl>
                                        <p:attrNameLst>
                                          <p:attrName>ppt_x</p:attrName>
                                        </p:attrNameLst>
                                      </p:cBhvr>
                                      <p:tavLst>
                                        <p:tav tm="0">
                                          <p:val>
                                            <p:strVal val="#ppt_x"/>
                                          </p:val>
                                        </p:tav>
                                        <p:tav tm="100000">
                                          <p:val>
                                            <p:strVal val="#ppt_x"/>
                                          </p:val>
                                        </p:tav>
                                      </p:tavLst>
                                    </p:anim>
                                    <p:anim calcmode="lin" valueType="num">
                                      <p:cBhvr>
                                        <p:cTn id="41"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58"/>
                                        </p:tgtEl>
                                        <p:attrNameLst>
                                          <p:attrName>style.visibility</p:attrName>
                                        </p:attrNameLst>
                                      </p:cBhvr>
                                      <p:to>
                                        <p:strVal val="visible"/>
                                      </p:to>
                                    </p:set>
                                    <p:animEffect transition="in" filter="fade">
                                      <p:cBhvr>
                                        <p:cTn id="46" dur="1000"/>
                                        <p:tgtEl>
                                          <p:spTgt spid="58"/>
                                        </p:tgtEl>
                                      </p:cBhvr>
                                    </p:animEffect>
                                    <p:anim calcmode="lin" valueType="num">
                                      <p:cBhvr>
                                        <p:cTn id="47" dur="1000" fill="hold"/>
                                        <p:tgtEl>
                                          <p:spTgt spid="58"/>
                                        </p:tgtEl>
                                        <p:attrNameLst>
                                          <p:attrName>ppt_x</p:attrName>
                                        </p:attrNameLst>
                                      </p:cBhvr>
                                      <p:tavLst>
                                        <p:tav tm="0">
                                          <p:val>
                                            <p:strVal val="#ppt_x"/>
                                          </p:val>
                                        </p:tav>
                                        <p:tav tm="100000">
                                          <p:val>
                                            <p:strVal val="#ppt_x"/>
                                          </p:val>
                                        </p:tav>
                                      </p:tavLst>
                                    </p:anim>
                                    <p:anim calcmode="lin" valueType="num">
                                      <p:cBhvr>
                                        <p:cTn id="48"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4" grpId="0" animBg="1"/>
      <p:bldP spid="56" grpId="0" animBg="1"/>
      <p:bldP spid="57" grpId="0" animBg="1"/>
      <p:bldP spid="5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cxnSp>
        <p:nvCxnSpPr>
          <p:cNvPr id="9" name="Straight Connector 8"/>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12" name="Rectangle 11"/>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r">
              <a:lnSpc>
                <a:spcPct val="106000"/>
              </a:lnSpc>
              <a:spcBef>
                <a:spcPts val="0"/>
              </a:spcBef>
              <a:spcAft>
                <a:spcPts val="800"/>
              </a:spcAft>
            </a:pPr>
            <a:r>
              <a:rPr lang="ar-BH" sz="14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وزارة التربية والتعليم –الفصل الدراسي الثاني 2020-2021م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6" name="Rectangle 15"/>
          <p:cNvSpPr/>
          <p:nvPr/>
        </p:nvSpPr>
        <p:spPr>
          <a:xfrm>
            <a:off x="5101666" y="236185"/>
            <a:ext cx="1988666" cy="707886"/>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lvl="0" algn="ctr" rtl="1"/>
            <a:r>
              <a:rPr lang="ar-BH" sz="40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نشاط (</a:t>
            </a:r>
            <a:r>
              <a:rPr lang="en-US" sz="40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1</a:t>
            </a:r>
            <a:r>
              <a:rPr lang="ar-BH" sz="4000" b="1" dirty="0">
                <a:solidFill>
                  <a:srgbClr val="C00000"/>
                </a:solidFill>
                <a:latin typeface="Sakkal Majalla" panose="02000000000000000000" pitchFamily="2" charset="-78"/>
                <a:ea typeface="Calibri" panose="020F0502020204030204" pitchFamily="34" charset="0"/>
                <a:cs typeface="Sakkal Majalla" panose="02000000000000000000" pitchFamily="2" charset="-78"/>
              </a:rPr>
              <a:t>)</a:t>
            </a:r>
          </a:p>
        </p:txBody>
      </p:sp>
      <p:sp>
        <p:nvSpPr>
          <p:cNvPr id="17" name="Rounded Rectangle 16"/>
          <p:cNvSpPr/>
          <p:nvPr/>
        </p:nvSpPr>
        <p:spPr>
          <a:xfrm>
            <a:off x="5783412" y="1291711"/>
            <a:ext cx="5985546" cy="705236"/>
          </a:xfrm>
          <a:prstGeom prst="roundRect">
            <a:avLst/>
          </a:prstGeo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rtl="1"/>
            <a:r>
              <a:rPr lang="ar-BH" sz="32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بعد دراستي لموضوع الإحرام، أُتمّم الآتي:</a:t>
            </a:r>
            <a:endParaRPr lang="ar-BH" sz="2800" b="1"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sp>
        <p:nvSpPr>
          <p:cNvPr id="19" name="Cloud 18">
            <a:extLst>
              <a:ext uri="{FF2B5EF4-FFF2-40B4-BE49-F238E27FC236}">
                <a16:creationId xmlns:a16="http://schemas.microsoft.com/office/drawing/2014/main" id="{92C2CB30-B951-4D69-A302-C2FC7C202E75}"/>
              </a:ext>
            </a:extLst>
          </p:cNvPr>
          <p:cNvSpPr/>
          <p:nvPr/>
        </p:nvSpPr>
        <p:spPr>
          <a:xfrm>
            <a:off x="458575" y="996590"/>
            <a:ext cx="1995976" cy="1000357"/>
          </a:xfrm>
          <a:prstGeom prst="cloud">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sz="3000" dirty="0">
                <a:solidFill>
                  <a:prstClr val="black"/>
                </a:solidFill>
                <a:latin typeface="Sakkal Majalla" panose="02000000000000000000" pitchFamily="2" charset="-78"/>
                <a:cs typeface="Sakkal Majalla" panose="02000000000000000000" pitchFamily="2" charset="-78"/>
              </a:rPr>
              <a:t>الإجابة</a:t>
            </a:r>
            <a:endParaRPr lang="en-US" sz="3000" dirty="0">
              <a:solidFill>
                <a:prstClr val="black"/>
              </a:solidFill>
              <a:latin typeface="Sakkal Majalla" panose="02000000000000000000" pitchFamily="2" charset="-78"/>
              <a:cs typeface="Sakkal Majalla" panose="02000000000000000000" pitchFamily="2" charset="-78"/>
            </a:endParaRPr>
          </a:p>
        </p:txBody>
      </p:sp>
      <p:sp>
        <p:nvSpPr>
          <p:cNvPr id="22" name="Rounded Rectangle 21"/>
          <p:cNvSpPr/>
          <p:nvPr/>
        </p:nvSpPr>
        <p:spPr>
          <a:xfrm>
            <a:off x="218941" y="2296776"/>
            <a:ext cx="11550017" cy="3962356"/>
          </a:xfrm>
          <a:prstGeom prst="roundRect">
            <a:avLst/>
          </a:prstGeom>
          <a:solidFill>
            <a:schemeClr val="accent5">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just" rtl="1">
              <a:lnSpc>
                <a:spcPct val="150000"/>
              </a:lnSpc>
            </a:pPr>
            <a:r>
              <a:rPr lang="ar-BH" sz="2800" b="1" dirty="0">
                <a:solidFill>
                  <a:schemeClr val="tx1"/>
                </a:solidFill>
                <a:latin typeface="Sakkal Majalla" panose="02000000000000000000" pitchFamily="2" charset="-78"/>
                <a:cs typeface="Sakkal Majalla" panose="02000000000000000000" pitchFamily="2" charset="-78"/>
              </a:rPr>
              <a:t>1. الإحرام هو: </a:t>
            </a:r>
            <a:r>
              <a:rPr lang="ar-BH" sz="2800" dirty="0">
                <a:latin typeface="Sakkal Majalla" panose="02000000000000000000" pitchFamily="2" charset="-78"/>
                <a:cs typeface="Sakkal Majalla" panose="02000000000000000000" pitchFamily="2" charset="-78"/>
              </a:rPr>
              <a:t>......................................................................</a:t>
            </a:r>
          </a:p>
          <a:p>
            <a:pPr algn="just" rtl="1">
              <a:lnSpc>
                <a:spcPct val="150000"/>
              </a:lnSpc>
            </a:pPr>
            <a:r>
              <a:rPr lang="ar-BH" sz="2800" dirty="0">
                <a:latin typeface="Sakkal Majalla" panose="02000000000000000000" pitchFamily="2" charset="-78"/>
                <a:cs typeface="Sakkal Majalla" panose="02000000000000000000" pitchFamily="2" charset="-78"/>
              </a:rPr>
              <a:t>2. </a:t>
            </a:r>
            <a:r>
              <a:rPr lang="ar-BH" sz="2800" b="1" dirty="0">
                <a:latin typeface="Sakkal Majalla" panose="02000000000000000000" pitchFamily="2" charset="-78"/>
                <a:cs typeface="Sakkal Majalla" panose="02000000000000000000" pitchFamily="2" charset="-78"/>
              </a:rPr>
              <a:t>من آداب الإحرام: </a:t>
            </a:r>
            <a:r>
              <a:rPr lang="ar-BH" sz="2800" dirty="0">
                <a:latin typeface="Sakkal Majalla" panose="02000000000000000000" pitchFamily="2" charset="-78"/>
                <a:cs typeface="Sakkal Majalla" panose="02000000000000000000" pitchFamily="2" charset="-78"/>
              </a:rPr>
              <a:t>1. ................................................................    2. ..................................................................</a:t>
            </a:r>
          </a:p>
          <a:p>
            <a:pPr algn="just" rtl="1">
              <a:lnSpc>
                <a:spcPct val="150000"/>
              </a:lnSpc>
            </a:pPr>
            <a:r>
              <a:rPr lang="ar-BH" sz="2800" dirty="0">
                <a:latin typeface="Sakkal Majalla" panose="02000000000000000000" pitchFamily="2" charset="-78"/>
                <a:cs typeface="Sakkal Majalla" panose="02000000000000000000" pitchFamily="2" charset="-78"/>
              </a:rPr>
              <a:t>3. </a:t>
            </a:r>
            <a:r>
              <a:rPr lang="ar-BH" sz="2800" b="1" dirty="0">
                <a:solidFill>
                  <a:prstClr val="black"/>
                </a:solidFill>
                <a:latin typeface="Sakkal Majalla" panose="02000000000000000000" pitchFamily="2" charset="-78"/>
                <a:cs typeface="Sakkal Majalla" panose="02000000000000000000" pitchFamily="2" charset="-78"/>
              </a:rPr>
              <a:t>ينوي الحاجُّ أو المعتمر الدّخول في النُّسُك بــِ: </a:t>
            </a:r>
            <a:r>
              <a:rPr lang="ar-BH" sz="2800" dirty="0">
                <a:latin typeface="Sakkal Majalla" panose="02000000000000000000" pitchFamily="2" charset="-78"/>
                <a:cs typeface="Sakkal Majalla" panose="02000000000000000000" pitchFamily="2" charset="-78"/>
              </a:rPr>
              <a:t>..................................................................................................</a:t>
            </a:r>
          </a:p>
          <a:p>
            <a:pPr algn="just" rtl="1">
              <a:lnSpc>
                <a:spcPct val="150000"/>
              </a:lnSpc>
            </a:pPr>
            <a:r>
              <a:rPr lang="ar-BH" sz="2800" b="1" dirty="0">
                <a:latin typeface="Sakkal Majalla" panose="02000000000000000000" pitchFamily="2" charset="-78"/>
                <a:cs typeface="Sakkal Majalla" panose="02000000000000000000" pitchFamily="2" charset="-78"/>
              </a:rPr>
              <a:t>4.حُكم التلبية: </a:t>
            </a:r>
            <a:r>
              <a:rPr lang="ar-BH" sz="2800" dirty="0">
                <a:latin typeface="Sakkal Majalla" panose="02000000000000000000" pitchFamily="2" charset="-78"/>
                <a:cs typeface="Sakkal Majalla" panose="02000000000000000000" pitchFamily="2" charset="-78"/>
              </a:rPr>
              <a:t>....................................... بدليل: .............................................................................................</a:t>
            </a:r>
          </a:p>
          <a:p>
            <a:pPr algn="just" rtl="1">
              <a:lnSpc>
                <a:spcPct val="150000"/>
              </a:lnSpc>
            </a:pPr>
            <a:r>
              <a:rPr lang="ar-BH" sz="2800" b="1" dirty="0">
                <a:latin typeface="Sakkal Majalla" panose="02000000000000000000" pitchFamily="2" charset="-78"/>
                <a:cs typeface="Sakkal Majalla" panose="02000000000000000000" pitchFamily="2" charset="-78"/>
              </a:rPr>
              <a:t>5. صيغة التلبية هي: </a:t>
            </a:r>
            <a:r>
              <a:rPr lang="ar-BH" sz="2800" dirty="0">
                <a:latin typeface="Sakkal Majalla" panose="02000000000000000000" pitchFamily="2" charset="-78"/>
                <a:cs typeface="Sakkal Majalla" panose="02000000000000000000" pitchFamily="2" charset="-78"/>
              </a:rPr>
              <a:t>.............................................................................................................................................</a:t>
            </a:r>
          </a:p>
        </p:txBody>
      </p:sp>
      <p:sp>
        <p:nvSpPr>
          <p:cNvPr id="2" name="Rounded Rectangle 1"/>
          <p:cNvSpPr/>
          <p:nvPr/>
        </p:nvSpPr>
        <p:spPr>
          <a:xfrm>
            <a:off x="5692462" y="2781557"/>
            <a:ext cx="4263726" cy="489397"/>
          </a:xfrm>
          <a:prstGeom prst="roundRect">
            <a:avLst/>
          </a:prstGeom>
          <a:solidFill>
            <a:schemeClr val="accent5">
              <a:lumMod val="20000"/>
              <a:lumOff val="80000"/>
            </a:schemeClr>
          </a:solidFill>
          <a:ln>
            <a:solidFill>
              <a:schemeClr val="accent5">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lnSpc>
                <a:spcPct val="150000"/>
              </a:lnSpc>
            </a:pPr>
            <a:r>
              <a:rPr lang="ar-BH" sz="2800" b="1" dirty="0">
                <a:solidFill>
                  <a:srgbClr val="C00000"/>
                </a:solidFill>
                <a:latin typeface="Sakkal Majalla" panose="02000000000000000000" pitchFamily="2" charset="-78"/>
                <a:cs typeface="Sakkal Majalla" panose="02000000000000000000" pitchFamily="2" charset="-78"/>
              </a:rPr>
              <a:t>نيّة الدّخول في النُّسُكِ.</a:t>
            </a:r>
            <a:endParaRPr lang="en-US" sz="2800" dirty="0">
              <a:solidFill>
                <a:srgbClr val="C00000"/>
              </a:solidFill>
              <a:latin typeface="Sakkal Majalla" panose="02000000000000000000" pitchFamily="2" charset="-78"/>
              <a:cs typeface="Sakkal Majalla" panose="02000000000000000000" pitchFamily="2" charset="-78"/>
            </a:endParaRPr>
          </a:p>
        </p:txBody>
      </p:sp>
      <p:pic>
        <p:nvPicPr>
          <p:cNvPr id="24" name="Picture 23">
            <a:extLst>
              <a:ext uri="{FF2B5EF4-FFF2-40B4-BE49-F238E27FC236}">
                <a16:creationId xmlns:a16="http://schemas.microsoft.com/office/drawing/2014/main" id="{6D08018B-B8ED-4F47-8DC6-F4540C1504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2275" y="43462"/>
            <a:ext cx="1646183" cy="1268068"/>
          </a:xfrm>
          <a:prstGeom prst="rect">
            <a:avLst/>
          </a:prstGeom>
        </p:spPr>
      </p:pic>
      <p:sp>
        <p:nvSpPr>
          <p:cNvPr id="15" name="Title 1">
            <a:extLst>
              <a:ext uri="{FF2B5EF4-FFF2-40B4-BE49-F238E27FC236}">
                <a16:creationId xmlns:a16="http://schemas.microsoft.com/office/drawing/2014/main" id="{80C5CDB9-3807-4C17-9627-B636BC8DE68A}"/>
              </a:ext>
            </a:extLst>
          </p:cNvPr>
          <p:cNvSpPr txBox="1">
            <a:spLocks/>
          </p:cNvSpPr>
          <p:nvPr/>
        </p:nvSpPr>
        <p:spPr>
          <a:xfrm>
            <a:off x="103467" y="56528"/>
            <a:ext cx="3028333" cy="491277"/>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BH" sz="2000" b="1" dirty="0">
                <a:latin typeface="Sakkal Majalla" panose="02000000000000000000" pitchFamily="2" charset="-78"/>
                <a:cs typeface="Sakkal Majalla" panose="02000000000000000000" pitchFamily="2" charset="-78"/>
              </a:rPr>
              <a:t>الحج (1) / الثالث الإعدادي</a:t>
            </a:r>
            <a:endParaRPr lang="en-US" sz="2000" dirty="0">
              <a:latin typeface="Sakkal Majalla" panose="02000000000000000000" pitchFamily="2" charset="-78"/>
              <a:cs typeface="Sakkal Majalla" panose="02000000000000000000" pitchFamily="2" charset="-78"/>
            </a:endParaRPr>
          </a:p>
        </p:txBody>
      </p:sp>
      <p:sp>
        <p:nvSpPr>
          <p:cNvPr id="18" name="Rounded Rectangle 17"/>
          <p:cNvSpPr/>
          <p:nvPr/>
        </p:nvSpPr>
        <p:spPr>
          <a:xfrm>
            <a:off x="953037" y="3467753"/>
            <a:ext cx="8382818" cy="489397"/>
          </a:xfrm>
          <a:prstGeom prst="roundRect">
            <a:avLst/>
          </a:prstGeom>
          <a:solidFill>
            <a:schemeClr val="accent5">
              <a:lumMod val="20000"/>
              <a:lumOff val="80000"/>
            </a:schemeClr>
          </a:solidFill>
          <a:ln>
            <a:solidFill>
              <a:schemeClr val="accent5">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just" rtl="1"/>
            <a:r>
              <a:rPr lang="ar-BH" sz="2800" b="1" dirty="0">
                <a:solidFill>
                  <a:srgbClr val="C00000"/>
                </a:solidFill>
                <a:latin typeface="Sakkal Majalla" panose="02000000000000000000" pitchFamily="2" charset="-78"/>
                <a:cs typeface="Sakkal Majalla" panose="02000000000000000000" pitchFamily="2" charset="-78"/>
              </a:rPr>
              <a:t>  1. تقليم الأظافر.            2. حلْق الشّعر </a:t>
            </a:r>
            <a:r>
              <a:rPr lang="ar-BH" sz="2400" b="1" dirty="0">
                <a:solidFill>
                  <a:schemeClr val="tx1"/>
                </a:solidFill>
                <a:latin typeface="Sakkal Majalla" panose="02000000000000000000" pitchFamily="2" charset="-78"/>
                <a:cs typeface="Sakkal Majalla" panose="02000000000000000000" pitchFamily="2" charset="-78"/>
              </a:rPr>
              <a:t>( الإبط والعانة)  </a:t>
            </a:r>
            <a:r>
              <a:rPr lang="ar-BH" sz="2800" b="1" dirty="0">
                <a:solidFill>
                  <a:srgbClr val="C00000"/>
                </a:solidFill>
                <a:latin typeface="Sakkal Majalla" panose="02000000000000000000" pitchFamily="2" charset="-78"/>
                <a:cs typeface="Sakkal Majalla" panose="02000000000000000000" pitchFamily="2" charset="-78"/>
              </a:rPr>
              <a:t>وقصّ الشّارب.     </a:t>
            </a:r>
            <a:endParaRPr lang="en-US" sz="2800" b="1" dirty="0">
              <a:solidFill>
                <a:srgbClr val="C00000"/>
              </a:solidFill>
              <a:latin typeface="Sakkal Majalla" panose="02000000000000000000" pitchFamily="2" charset="-78"/>
              <a:cs typeface="Sakkal Majalla" panose="02000000000000000000" pitchFamily="2" charset="-78"/>
            </a:endParaRPr>
          </a:p>
        </p:txBody>
      </p:sp>
      <p:sp>
        <p:nvSpPr>
          <p:cNvPr id="20" name="Rounded Rectangle 19"/>
          <p:cNvSpPr/>
          <p:nvPr/>
        </p:nvSpPr>
        <p:spPr>
          <a:xfrm>
            <a:off x="474073" y="4095342"/>
            <a:ext cx="6265010" cy="489397"/>
          </a:xfrm>
          <a:prstGeom prst="roundRect">
            <a:avLst/>
          </a:prstGeom>
          <a:solidFill>
            <a:schemeClr val="accent5">
              <a:lumMod val="20000"/>
              <a:lumOff val="80000"/>
            </a:schemeClr>
          </a:solidFill>
          <a:ln>
            <a:solidFill>
              <a:schemeClr val="accent5">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just" rtl="1"/>
            <a:r>
              <a:rPr lang="ar-BH" sz="2800" b="1" dirty="0">
                <a:solidFill>
                  <a:srgbClr val="C00000"/>
                </a:solidFill>
                <a:latin typeface="Sakkal Majalla" panose="02000000000000000000" pitchFamily="2" charset="-78"/>
                <a:cs typeface="Sakkal Majalla" panose="02000000000000000000" pitchFamily="2" charset="-78"/>
              </a:rPr>
              <a:t>  قلبه ويُستحبّ أن يتلفظُ بها.</a:t>
            </a:r>
            <a:endParaRPr lang="en-US" sz="2800" b="1" dirty="0">
              <a:solidFill>
                <a:srgbClr val="C00000"/>
              </a:solidFill>
              <a:latin typeface="Sakkal Majalla" panose="02000000000000000000" pitchFamily="2" charset="-78"/>
              <a:cs typeface="Sakkal Majalla" panose="02000000000000000000" pitchFamily="2" charset="-78"/>
            </a:endParaRPr>
          </a:p>
        </p:txBody>
      </p:sp>
      <p:sp>
        <p:nvSpPr>
          <p:cNvPr id="26" name="Rounded Rectangle 25"/>
          <p:cNvSpPr/>
          <p:nvPr/>
        </p:nvSpPr>
        <p:spPr>
          <a:xfrm>
            <a:off x="309488" y="4703120"/>
            <a:ext cx="9646700" cy="489397"/>
          </a:xfrm>
          <a:prstGeom prst="roundRect">
            <a:avLst/>
          </a:prstGeom>
          <a:solidFill>
            <a:schemeClr val="accent5">
              <a:lumMod val="20000"/>
              <a:lumOff val="80000"/>
            </a:schemeClr>
          </a:solidFill>
          <a:ln>
            <a:solidFill>
              <a:schemeClr val="accent5">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just" rtl="1"/>
            <a:r>
              <a:rPr lang="ar-BH" sz="2600" b="1" dirty="0">
                <a:solidFill>
                  <a:srgbClr val="C00000"/>
                </a:solidFill>
                <a:latin typeface="Sakkal Majalla" panose="02000000000000000000" pitchFamily="2" charset="-78"/>
                <a:cs typeface="Sakkal Majalla" panose="02000000000000000000" pitchFamily="2" charset="-78"/>
              </a:rPr>
              <a:t>سُنّة،  لقوله </a:t>
            </a:r>
            <a:r>
              <a:rPr lang="ar-BH" sz="2600" b="1" dirty="0">
                <a:solidFill>
                  <a:srgbClr val="C00000"/>
                </a:solidFill>
                <a:latin typeface="Sakkal Majalla" panose="02000000000000000000" pitchFamily="2" charset="-78"/>
                <a:cs typeface="Sakkal Majalla" panose="02000000000000000000" pitchFamily="2" charset="-78"/>
                <a:sym typeface="AGA Arabesque" panose="05010101010101010101" pitchFamily="2" charset="2"/>
              </a:rPr>
              <a:t>: "</a:t>
            </a:r>
            <a:r>
              <a:rPr lang="ar-BH" sz="2600" b="1" dirty="0">
                <a:solidFill>
                  <a:srgbClr val="C00000"/>
                </a:solidFill>
                <a:latin typeface="Sakkal Majalla" panose="02000000000000000000" pitchFamily="2" charset="-78"/>
                <a:cs typeface="Sakkal Majalla" panose="02000000000000000000" pitchFamily="2" charset="-78"/>
              </a:rPr>
              <a:t>أَتَانِي جِبْرِيلُ، فَأَمَرَنِي أَنْ آمُرَ أَصْحَابِي أَنْ يَرْفَعُوا أَصْوَاتَهُمْ بِالإِهْلاَلِ وَالتَّلْبِيَةِ".</a:t>
            </a:r>
          </a:p>
        </p:txBody>
      </p:sp>
      <p:sp>
        <p:nvSpPr>
          <p:cNvPr id="27" name="Rounded Rectangle 26"/>
          <p:cNvSpPr/>
          <p:nvPr/>
        </p:nvSpPr>
        <p:spPr>
          <a:xfrm>
            <a:off x="322368" y="5378094"/>
            <a:ext cx="9026366" cy="489397"/>
          </a:xfrm>
          <a:prstGeom prst="roundRect">
            <a:avLst/>
          </a:prstGeom>
          <a:solidFill>
            <a:schemeClr val="accent5">
              <a:lumMod val="20000"/>
              <a:lumOff val="80000"/>
            </a:schemeClr>
          </a:solidFill>
          <a:ln>
            <a:solidFill>
              <a:schemeClr val="accent5">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just" rtl="1"/>
            <a:r>
              <a:rPr lang="ar-BH" sz="2600" b="1" dirty="0">
                <a:solidFill>
                  <a:srgbClr val="C00000"/>
                </a:solidFill>
                <a:latin typeface="Sakkal Majalla" panose="02000000000000000000" pitchFamily="2" charset="-78"/>
                <a:cs typeface="Sakkal Majalla" panose="02000000000000000000" pitchFamily="2" charset="-78"/>
                <a:sym typeface="AGA Arabesque" panose="05010101010101010101" pitchFamily="2" charset="2"/>
              </a:rPr>
              <a:t>"</a:t>
            </a:r>
            <a:r>
              <a:rPr lang="ar-BH" sz="2600" b="1" dirty="0">
                <a:solidFill>
                  <a:srgbClr val="C00000"/>
                </a:solidFill>
                <a:latin typeface="Sakkal Majalla" panose="02000000000000000000" pitchFamily="2" charset="-78"/>
                <a:cs typeface="Sakkal Majalla" panose="02000000000000000000" pitchFamily="2" charset="-78"/>
              </a:rPr>
              <a:t>لَبَّيْكَ اللَّهُمَّ لَبَّيْكَ، لَبَّيْكَ لاَ شَرِيكَ لَكَ لَبَّيْكَ، إِنَّ الحَمْدَ وَالنِّعْمَةَ لَكَ وَالمُلْكَ، لاَ شَرِيكَ لَكَ".</a:t>
            </a:r>
          </a:p>
        </p:txBody>
      </p:sp>
    </p:spTree>
    <p:extLst>
      <p:ext uri="{BB962C8B-B14F-4D97-AF65-F5344CB8AC3E}">
        <p14:creationId xmlns:p14="http://schemas.microsoft.com/office/powerpoint/2010/main" val="4279718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circle(in)">
                                      <p:cBhvr>
                                        <p:cTn id="7" dur="2000"/>
                                        <p:tgtEl>
                                          <p:spTgt spid="17"/>
                                        </p:tgtEl>
                                      </p:cBhvr>
                                    </p:animEffect>
                                  </p:childTnLst>
                                </p:cTn>
                              </p:par>
                            </p:childTnLst>
                          </p:cTn>
                        </p:par>
                        <p:par>
                          <p:cTn id="8" fill="hold">
                            <p:stCondLst>
                              <p:cond delay="2000"/>
                            </p:stCondLst>
                            <p:childTnLst>
                              <p:par>
                                <p:cTn id="9" presetID="42" presetClass="entr" presetSubtype="0" fill="hold" nodeType="after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animEffect transition="in" filter="fade">
                                      <p:cBhvr>
                                        <p:cTn id="11" dur="1000"/>
                                        <p:tgtEl>
                                          <p:spTgt spid="17">
                                            <p:txEl>
                                              <p:pRg st="0" end="0"/>
                                            </p:txEl>
                                          </p:spTgt>
                                        </p:tgtEl>
                                      </p:cBhvr>
                                    </p:animEffect>
                                    <p:anim calcmode="lin" valueType="num">
                                      <p:cBhvr>
                                        <p:cTn id="12"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3000"/>
                            </p:stCondLst>
                            <p:childTnLst>
                              <p:par>
                                <p:cTn id="15" presetID="6" presetClass="entr" presetSubtype="16" fill="hold" grpId="0" nodeType="after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circle(in)">
                                      <p:cBhvr>
                                        <p:cTn id="17" dur="20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26"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wipe(down)">
                                      <p:cBhvr>
                                        <p:cTn id="22" dur="580">
                                          <p:stCondLst>
                                            <p:cond delay="0"/>
                                          </p:stCondLst>
                                        </p:cTn>
                                        <p:tgtEl>
                                          <p:spTgt spid="19"/>
                                        </p:tgtEl>
                                      </p:cBhvr>
                                    </p:animEffect>
                                    <p:anim calcmode="lin" valueType="num">
                                      <p:cBhvr>
                                        <p:cTn id="23"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24"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25"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26"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27"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28" dur="26">
                                          <p:stCondLst>
                                            <p:cond delay="650"/>
                                          </p:stCondLst>
                                        </p:cTn>
                                        <p:tgtEl>
                                          <p:spTgt spid="19"/>
                                        </p:tgtEl>
                                      </p:cBhvr>
                                      <p:to x="100000" y="60000"/>
                                    </p:animScale>
                                    <p:animScale>
                                      <p:cBhvr>
                                        <p:cTn id="29" dur="166" decel="50000">
                                          <p:stCondLst>
                                            <p:cond delay="676"/>
                                          </p:stCondLst>
                                        </p:cTn>
                                        <p:tgtEl>
                                          <p:spTgt spid="19"/>
                                        </p:tgtEl>
                                      </p:cBhvr>
                                      <p:to x="100000" y="100000"/>
                                    </p:animScale>
                                    <p:animScale>
                                      <p:cBhvr>
                                        <p:cTn id="30" dur="26">
                                          <p:stCondLst>
                                            <p:cond delay="1312"/>
                                          </p:stCondLst>
                                        </p:cTn>
                                        <p:tgtEl>
                                          <p:spTgt spid="19"/>
                                        </p:tgtEl>
                                      </p:cBhvr>
                                      <p:to x="100000" y="80000"/>
                                    </p:animScale>
                                    <p:animScale>
                                      <p:cBhvr>
                                        <p:cTn id="31" dur="166" decel="50000">
                                          <p:stCondLst>
                                            <p:cond delay="1338"/>
                                          </p:stCondLst>
                                        </p:cTn>
                                        <p:tgtEl>
                                          <p:spTgt spid="19"/>
                                        </p:tgtEl>
                                      </p:cBhvr>
                                      <p:to x="100000" y="100000"/>
                                    </p:animScale>
                                    <p:animScale>
                                      <p:cBhvr>
                                        <p:cTn id="32" dur="26">
                                          <p:stCondLst>
                                            <p:cond delay="1642"/>
                                          </p:stCondLst>
                                        </p:cTn>
                                        <p:tgtEl>
                                          <p:spTgt spid="19"/>
                                        </p:tgtEl>
                                      </p:cBhvr>
                                      <p:to x="100000" y="90000"/>
                                    </p:animScale>
                                    <p:animScale>
                                      <p:cBhvr>
                                        <p:cTn id="33" dur="166" decel="50000">
                                          <p:stCondLst>
                                            <p:cond delay="1668"/>
                                          </p:stCondLst>
                                        </p:cTn>
                                        <p:tgtEl>
                                          <p:spTgt spid="19"/>
                                        </p:tgtEl>
                                      </p:cBhvr>
                                      <p:to x="100000" y="100000"/>
                                    </p:animScale>
                                    <p:animScale>
                                      <p:cBhvr>
                                        <p:cTn id="34" dur="26">
                                          <p:stCondLst>
                                            <p:cond delay="1808"/>
                                          </p:stCondLst>
                                        </p:cTn>
                                        <p:tgtEl>
                                          <p:spTgt spid="19"/>
                                        </p:tgtEl>
                                      </p:cBhvr>
                                      <p:to x="100000" y="95000"/>
                                    </p:animScale>
                                    <p:animScale>
                                      <p:cBhvr>
                                        <p:cTn id="35" dur="166" decel="50000">
                                          <p:stCondLst>
                                            <p:cond delay="1834"/>
                                          </p:stCondLst>
                                        </p:cTn>
                                        <p:tgtEl>
                                          <p:spTgt spid="19"/>
                                        </p:tgtEl>
                                      </p:cBhvr>
                                      <p:to x="100000" y="100000"/>
                                    </p:animScale>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2"/>
                                        </p:tgtEl>
                                        <p:attrNameLst>
                                          <p:attrName>style.visibility</p:attrName>
                                        </p:attrNameLst>
                                      </p:cBhvr>
                                      <p:to>
                                        <p:strVal val="visible"/>
                                      </p:to>
                                    </p:set>
                                    <p:animEffect transition="in" filter="fade">
                                      <p:cBhvr>
                                        <p:cTn id="40" dur="1000"/>
                                        <p:tgtEl>
                                          <p:spTgt spid="2"/>
                                        </p:tgtEl>
                                      </p:cBhvr>
                                    </p:animEffect>
                                    <p:anim calcmode="lin" valueType="num">
                                      <p:cBhvr>
                                        <p:cTn id="41" dur="1000" fill="hold"/>
                                        <p:tgtEl>
                                          <p:spTgt spid="2"/>
                                        </p:tgtEl>
                                        <p:attrNameLst>
                                          <p:attrName>ppt_x</p:attrName>
                                        </p:attrNameLst>
                                      </p:cBhvr>
                                      <p:tavLst>
                                        <p:tav tm="0">
                                          <p:val>
                                            <p:strVal val="#ppt_x"/>
                                          </p:val>
                                        </p:tav>
                                        <p:tav tm="100000">
                                          <p:val>
                                            <p:strVal val="#ppt_x"/>
                                          </p:val>
                                        </p:tav>
                                      </p:tavLst>
                                    </p:anim>
                                    <p:anim calcmode="lin" valueType="num">
                                      <p:cBhvr>
                                        <p:cTn id="4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1000"/>
                                        <p:tgtEl>
                                          <p:spTgt spid="18"/>
                                        </p:tgtEl>
                                      </p:cBhvr>
                                    </p:animEffect>
                                    <p:anim calcmode="lin" valueType="num">
                                      <p:cBhvr>
                                        <p:cTn id="48" dur="1000" fill="hold"/>
                                        <p:tgtEl>
                                          <p:spTgt spid="18"/>
                                        </p:tgtEl>
                                        <p:attrNameLst>
                                          <p:attrName>ppt_x</p:attrName>
                                        </p:attrNameLst>
                                      </p:cBhvr>
                                      <p:tavLst>
                                        <p:tav tm="0">
                                          <p:val>
                                            <p:strVal val="#ppt_x"/>
                                          </p:val>
                                        </p:tav>
                                        <p:tav tm="100000">
                                          <p:val>
                                            <p:strVal val="#ppt_x"/>
                                          </p:val>
                                        </p:tav>
                                      </p:tavLst>
                                    </p:anim>
                                    <p:anim calcmode="lin" valueType="num">
                                      <p:cBhvr>
                                        <p:cTn id="4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fade">
                                      <p:cBhvr>
                                        <p:cTn id="54" dur="1000"/>
                                        <p:tgtEl>
                                          <p:spTgt spid="20"/>
                                        </p:tgtEl>
                                      </p:cBhvr>
                                    </p:animEffect>
                                    <p:anim calcmode="lin" valueType="num">
                                      <p:cBhvr>
                                        <p:cTn id="55" dur="1000" fill="hold"/>
                                        <p:tgtEl>
                                          <p:spTgt spid="20"/>
                                        </p:tgtEl>
                                        <p:attrNameLst>
                                          <p:attrName>ppt_x</p:attrName>
                                        </p:attrNameLst>
                                      </p:cBhvr>
                                      <p:tavLst>
                                        <p:tav tm="0">
                                          <p:val>
                                            <p:strVal val="#ppt_x"/>
                                          </p:val>
                                        </p:tav>
                                        <p:tav tm="100000">
                                          <p:val>
                                            <p:strVal val="#ppt_x"/>
                                          </p:val>
                                        </p:tav>
                                      </p:tavLst>
                                    </p:anim>
                                    <p:anim calcmode="lin" valueType="num">
                                      <p:cBhvr>
                                        <p:cTn id="5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27"/>
                                        </p:tgtEl>
                                        <p:attrNameLst>
                                          <p:attrName>style.visibility</p:attrName>
                                        </p:attrNameLst>
                                      </p:cBhvr>
                                      <p:to>
                                        <p:strVal val="visible"/>
                                      </p:to>
                                    </p:set>
                                    <p:animEffect transition="in" filter="fade">
                                      <p:cBhvr>
                                        <p:cTn id="68" dur="1000"/>
                                        <p:tgtEl>
                                          <p:spTgt spid="27"/>
                                        </p:tgtEl>
                                      </p:cBhvr>
                                    </p:animEffect>
                                    <p:anim calcmode="lin" valueType="num">
                                      <p:cBhvr>
                                        <p:cTn id="69" dur="1000" fill="hold"/>
                                        <p:tgtEl>
                                          <p:spTgt spid="27"/>
                                        </p:tgtEl>
                                        <p:attrNameLst>
                                          <p:attrName>ppt_x</p:attrName>
                                        </p:attrNameLst>
                                      </p:cBhvr>
                                      <p:tavLst>
                                        <p:tav tm="0">
                                          <p:val>
                                            <p:strVal val="#ppt_x"/>
                                          </p:val>
                                        </p:tav>
                                        <p:tav tm="100000">
                                          <p:val>
                                            <p:strVal val="#ppt_x"/>
                                          </p:val>
                                        </p:tav>
                                      </p:tavLst>
                                    </p:anim>
                                    <p:anim calcmode="lin" valueType="num">
                                      <p:cBhvr>
                                        <p:cTn id="70"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2" grpId="0" animBg="1"/>
      <p:bldP spid="2" grpId="0" animBg="1"/>
      <p:bldP spid="18" grpId="0" animBg="1"/>
      <p:bldP spid="20" grpId="0" animBg="1"/>
      <p:bldP spid="26" grpId="0" animBg="1"/>
      <p:bldP spid="2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 الفصل الدراسي الثاني 2020-2021م</a:t>
            </a:r>
            <a:endParaRPr lang="en-US" sz="1100" dirty="0">
              <a:solidFill>
                <a:prstClr val="black"/>
              </a:solidFill>
              <a:ea typeface="Calibri" panose="020F050202020403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C064FB2D-F327-4087-A7C5-709451517C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02275" y="43462"/>
            <a:ext cx="1646183" cy="1268068"/>
          </a:xfrm>
          <a:prstGeom prst="rect">
            <a:avLst/>
          </a:prstGeom>
        </p:spPr>
      </p:pic>
      <p:sp>
        <p:nvSpPr>
          <p:cNvPr id="9" name="Title 1">
            <a:extLst>
              <a:ext uri="{FF2B5EF4-FFF2-40B4-BE49-F238E27FC236}">
                <a16:creationId xmlns:a16="http://schemas.microsoft.com/office/drawing/2014/main" id="{80C5CDB9-3807-4C17-9627-B636BC8DE68A}"/>
              </a:ext>
            </a:extLst>
          </p:cNvPr>
          <p:cNvSpPr txBox="1">
            <a:spLocks/>
          </p:cNvSpPr>
          <p:nvPr/>
        </p:nvSpPr>
        <p:spPr>
          <a:xfrm>
            <a:off x="103467" y="56528"/>
            <a:ext cx="3028333" cy="491277"/>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BH" sz="2000" b="1" dirty="0">
                <a:solidFill>
                  <a:prstClr val="black"/>
                </a:solidFill>
                <a:latin typeface="Sakkal Majalla" panose="02000000000000000000" pitchFamily="2" charset="-78"/>
                <a:cs typeface="Sakkal Majalla" panose="02000000000000000000" pitchFamily="2" charset="-78"/>
              </a:rPr>
              <a:t>الحج (1) / الثالث الإعدادي</a:t>
            </a:r>
            <a:endParaRPr lang="en-US" sz="2000" dirty="0">
              <a:solidFill>
                <a:prstClr val="black"/>
              </a:solidFill>
              <a:latin typeface="Sakkal Majalla" panose="02000000000000000000" pitchFamily="2" charset="-78"/>
              <a:cs typeface="Sakkal Majalla" panose="02000000000000000000" pitchFamily="2" charset="-78"/>
            </a:endParaRPr>
          </a:p>
        </p:txBody>
      </p:sp>
      <p:sp>
        <p:nvSpPr>
          <p:cNvPr id="4" name="Oval 3"/>
          <p:cNvSpPr/>
          <p:nvPr/>
        </p:nvSpPr>
        <p:spPr>
          <a:xfrm>
            <a:off x="10210739" y="2411555"/>
            <a:ext cx="1732350" cy="2034890"/>
          </a:xfrm>
          <a:prstGeom prst="ellipse">
            <a:avLst/>
          </a:prstGeom>
          <a:solidFill>
            <a:schemeClr val="accent1">
              <a:lumMod val="40000"/>
              <a:lumOff val="6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rtlCol="0" anchor="ctr"/>
          <a:lstStyle/>
          <a:p>
            <a:pPr algn="ctr"/>
            <a:r>
              <a:rPr lang="ar-BH" sz="3200" b="1" dirty="0">
                <a:solidFill>
                  <a:prstClr val="black"/>
                </a:solidFill>
                <a:latin typeface="Sakkal Majalla" panose="02000000000000000000" pitchFamily="2" charset="-78"/>
                <a:cs typeface="Sakkal Majalla" panose="02000000000000000000" pitchFamily="2" charset="-78"/>
              </a:rPr>
              <a:t>أنواع الإحرام</a:t>
            </a:r>
            <a:endParaRPr lang="en-US" sz="3200" dirty="0">
              <a:solidFill>
                <a:prstClr val="black"/>
              </a:solidFill>
            </a:endParaRPr>
          </a:p>
        </p:txBody>
      </p:sp>
      <p:sp>
        <p:nvSpPr>
          <p:cNvPr id="18" name="Title 1">
            <a:extLst>
              <a:ext uri="{FF2B5EF4-FFF2-40B4-BE49-F238E27FC236}">
                <a16:creationId xmlns:a16="http://schemas.microsoft.com/office/drawing/2014/main" id="{B494B6D3-49BE-45C9-986C-F6E4F574B381}"/>
              </a:ext>
            </a:extLst>
          </p:cNvPr>
          <p:cNvSpPr txBox="1">
            <a:spLocks/>
          </p:cNvSpPr>
          <p:nvPr/>
        </p:nvSpPr>
        <p:spPr>
          <a:xfrm>
            <a:off x="595075" y="4372000"/>
            <a:ext cx="9594364" cy="1099916"/>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457200" rtl="1" eaLnBrk="1" fontAlgn="auto" latinLnBrk="0" hangingPunct="1">
              <a:lnSpc>
                <a:spcPct val="90000"/>
              </a:lnSpc>
              <a:spcBef>
                <a:spcPct val="0"/>
              </a:spcBef>
              <a:spcAft>
                <a:spcPts val="0"/>
              </a:spcAft>
              <a:buClrTx/>
              <a:buSzTx/>
              <a:buFontTx/>
              <a:buNone/>
              <a:tabLst/>
              <a:defRPr/>
            </a:pPr>
            <a:r>
              <a:rPr lang="ar-BH" sz="2800" b="1" dirty="0">
                <a:latin typeface="Sakkal Majalla" panose="02000000000000000000" pitchFamily="2" charset="-78"/>
                <a:ea typeface="+mn-ea"/>
                <a:cs typeface="Sakkal Majalla" panose="02000000000000000000" pitchFamily="2" charset="-78"/>
              </a:rPr>
              <a:t>3. القِران: وهو أن يقرن بين الحجّ والعُمرة في نيّة واحدة فيقول: نَوَيْتُ الحجّ والعُمرة وأحرمتُ بهما. </a:t>
            </a:r>
            <a:endParaRPr lang="en-US" sz="2800" b="1" dirty="0">
              <a:latin typeface="Sakkal Majalla" panose="02000000000000000000" pitchFamily="2" charset="-78"/>
              <a:ea typeface="+mn-ea"/>
              <a:cs typeface="Sakkal Majalla" panose="02000000000000000000" pitchFamily="2" charset="-78"/>
            </a:endParaRPr>
          </a:p>
        </p:txBody>
      </p:sp>
      <p:sp>
        <p:nvSpPr>
          <p:cNvPr id="19" name="Title 1">
            <a:extLst>
              <a:ext uri="{FF2B5EF4-FFF2-40B4-BE49-F238E27FC236}">
                <a16:creationId xmlns:a16="http://schemas.microsoft.com/office/drawing/2014/main" id="{B494B6D3-49BE-45C9-986C-F6E4F574B381}"/>
              </a:ext>
            </a:extLst>
          </p:cNvPr>
          <p:cNvSpPr txBox="1">
            <a:spLocks/>
          </p:cNvSpPr>
          <p:nvPr/>
        </p:nvSpPr>
        <p:spPr>
          <a:xfrm>
            <a:off x="573775" y="2730077"/>
            <a:ext cx="9054826" cy="1397846"/>
          </a:xfrm>
          <a:prstGeom prst="rect">
            <a:avLst/>
          </a:prstGeom>
          <a:solidFill>
            <a:schemeClr val="accent2">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457200" rtl="1" eaLnBrk="1" fontAlgn="auto" latinLnBrk="0" hangingPunct="1">
              <a:lnSpc>
                <a:spcPct val="150000"/>
              </a:lnSpc>
              <a:spcBef>
                <a:spcPct val="0"/>
              </a:spcBef>
              <a:spcAft>
                <a:spcPts val="0"/>
              </a:spcAft>
              <a:buClrTx/>
              <a:buSzTx/>
              <a:buFontTx/>
              <a:buNone/>
              <a:tabLst/>
              <a:defRPr/>
            </a:pPr>
            <a:r>
              <a:rPr lang="ar-BH" sz="2800" b="1" dirty="0">
                <a:latin typeface="Sakkal Majalla" panose="02000000000000000000" pitchFamily="2" charset="-78"/>
                <a:ea typeface="+mn-ea"/>
                <a:cs typeface="Sakkal Majalla" panose="02000000000000000000" pitchFamily="2" charset="-78"/>
              </a:rPr>
              <a:t>2. التّمتُّع: وهو أن يُحرم بالعُمرة في أشهر الحجّ ويؤدّي مناسكها، ثمّ يتحلّل من إحرامه، ثمّ يُحرم بالحجّ في اليوم الثامن من ذي الحجّة ويؤدّي أعمال الحجّ.</a:t>
            </a:r>
            <a:endParaRPr lang="en-US" sz="2800" b="1" dirty="0">
              <a:latin typeface="Sakkal Majalla" panose="02000000000000000000" pitchFamily="2" charset="-78"/>
              <a:ea typeface="+mn-ea"/>
              <a:cs typeface="Sakkal Majalla" panose="02000000000000000000" pitchFamily="2" charset="-78"/>
            </a:endParaRPr>
          </a:p>
        </p:txBody>
      </p:sp>
      <p:sp>
        <p:nvSpPr>
          <p:cNvPr id="20" name="Title 1">
            <a:extLst>
              <a:ext uri="{FF2B5EF4-FFF2-40B4-BE49-F238E27FC236}">
                <a16:creationId xmlns:a16="http://schemas.microsoft.com/office/drawing/2014/main" id="{B494B6D3-49BE-45C9-986C-F6E4F574B381}"/>
              </a:ext>
            </a:extLst>
          </p:cNvPr>
          <p:cNvSpPr txBox="1">
            <a:spLocks/>
          </p:cNvSpPr>
          <p:nvPr/>
        </p:nvSpPr>
        <p:spPr>
          <a:xfrm>
            <a:off x="595075" y="1382951"/>
            <a:ext cx="9594364" cy="1099916"/>
          </a:xfrm>
          <a:prstGeom prst="rect">
            <a:avLst/>
          </a:prstGeom>
          <a:solidFill>
            <a:schemeClr val="accent6">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just" defTabSz="457200" rtl="1" eaLnBrk="1" fontAlgn="auto" latinLnBrk="0" hangingPunct="1">
              <a:lnSpc>
                <a:spcPct val="90000"/>
              </a:lnSpc>
              <a:spcBef>
                <a:spcPct val="0"/>
              </a:spcBef>
              <a:spcAft>
                <a:spcPts val="0"/>
              </a:spcAft>
              <a:buClrTx/>
              <a:buSzTx/>
              <a:buFontTx/>
              <a:buNone/>
              <a:tabLst/>
              <a:defRPr/>
            </a:pPr>
            <a:r>
              <a:rPr lang="ar-BH" sz="2800" b="1" dirty="0">
                <a:latin typeface="Sakkal Majalla" panose="02000000000000000000" pitchFamily="2" charset="-78"/>
                <a:ea typeface="+mn-ea"/>
                <a:cs typeface="Sakkal Majalla" panose="02000000000000000000" pitchFamily="2" charset="-78"/>
              </a:rPr>
              <a:t>1. الإفراد: وهو أن يُحرم بالحجّ من غير عُمرة.</a:t>
            </a:r>
            <a:endParaRPr lang="en-US" sz="2800" b="1" dirty="0">
              <a:latin typeface="Sakkal Majalla" panose="02000000000000000000" pitchFamily="2" charset="-78"/>
              <a:ea typeface="+mn-ea"/>
              <a:cs typeface="Sakkal Majalla" panose="02000000000000000000" pitchFamily="2" charset="-78"/>
            </a:endParaRPr>
          </a:p>
        </p:txBody>
      </p:sp>
      <p:sp>
        <p:nvSpPr>
          <p:cNvPr id="21" name="Title 1">
            <a:extLst>
              <a:ext uri="{FF2B5EF4-FFF2-40B4-BE49-F238E27FC236}">
                <a16:creationId xmlns:a16="http://schemas.microsoft.com/office/drawing/2014/main" id="{0F61AF59-DE89-429D-B7CD-D107411CDA40}"/>
              </a:ext>
            </a:extLst>
          </p:cNvPr>
          <p:cNvSpPr>
            <a:spLocks noGrp="1"/>
          </p:cNvSpPr>
          <p:nvPr>
            <p:ph type="title"/>
          </p:nvPr>
        </p:nvSpPr>
        <p:spPr>
          <a:xfrm>
            <a:off x="3730740" y="311014"/>
            <a:ext cx="4730520" cy="700611"/>
          </a:xfrm>
          <a:solidFill>
            <a:schemeClr val="accent4">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pPr algn="ctr" defTabSz="457200" rtl="1"/>
            <a:r>
              <a:rPr lang="ar-SA" sz="2800" b="1" dirty="0">
                <a:solidFill>
                  <a:schemeClr val="accent6">
                    <a:lumMod val="50000"/>
                  </a:schemeClr>
                </a:solidFill>
                <a:latin typeface="Sakkal Majalla" panose="02000000000000000000" pitchFamily="2" charset="-78"/>
                <a:ea typeface="+mn-ea"/>
                <a:cs typeface="Sakkal Majalla" panose="02000000000000000000" pitchFamily="2" charset="-78"/>
              </a:rPr>
              <a:t>عزيزي ا</a:t>
            </a:r>
            <a:r>
              <a:rPr lang="ar-BH" sz="2800" b="1" dirty="0">
                <a:solidFill>
                  <a:schemeClr val="accent6">
                    <a:lumMod val="50000"/>
                  </a:schemeClr>
                </a:solidFill>
                <a:latin typeface="Sakkal Majalla" panose="02000000000000000000" pitchFamily="2" charset="-78"/>
                <a:ea typeface="+mn-ea"/>
                <a:cs typeface="Sakkal Majalla" panose="02000000000000000000" pitchFamily="2" charset="-78"/>
              </a:rPr>
              <a:t>الطّالب</a:t>
            </a:r>
            <a:r>
              <a:rPr lang="ar-SA" sz="2800" b="1" dirty="0">
                <a:solidFill>
                  <a:schemeClr val="accent6">
                    <a:lumMod val="50000"/>
                  </a:schemeClr>
                </a:solidFill>
                <a:latin typeface="Sakkal Majalla" panose="02000000000000000000" pitchFamily="2" charset="-78"/>
                <a:ea typeface="+mn-ea"/>
                <a:cs typeface="Sakkal Majalla" panose="02000000000000000000" pitchFamily="2" charset="-78"/>
              </a:rPr>
              <a:t>/</a:t>
            </a:r>
            <a:r>
              <a:rPr lang="ar-BH" sz="2800" b="1" dirty="0">
                <a:solidFill>
                  <a:schemeClr val="accent6">
                    <a:lumMod val="50000"/>
                  </a:schemeClr>
                </a:solidFill>
                <a:latin typeface="Sakkal Majalla" panose="02000000000000000000" pitchFamily="2" charset="-78"/>
                <a:ea typeface="+mn-ea"/>
                <a:cs typeface="Sakkal Majalla" panose="02000000000000000000" pitchFamily="2" charset="-78"/>
              </a:rPr>
              <a:t>(ة)</a:t>
            </a:r>
            <a:r>
              <a:rPr lang="ar-SA" sz="2800" b="1" dirty="0">
                <a:solidFill>
                  <a:schemeClr val="accent6">
                    <a:lumMod val="50000"/>
                  </a:schemeClr>
                </a:solidFill>
                <a:latin typeface="Sakkal Majalla" panose="02000000000000000000" pitchFamily="2" charset="-78"/>
                <a:ea typeface="+mn-ea"/>
                <a:cs typeface="Sakkal Majalla" panose="02000000000000000000" pitchFamily="2" charset="-78"/>
              </a:rPr>
              <a:t> </a:t>
            </a:r>
            <a:r>
              <a:rPr lang="ar-BH" sz="2800" b="1" dirty="0">
                <a:solidFill>
                  <a:schemeClr val="accent6">
                    <a:lumMod val="50000"/>
                  </a:schemeClr>
                </a:solidFill>
                <a:latin typeface="Sakkal Majalla" panose="02000000000000000000" pitchFamily="2" charset="-78"/>
                <a:cs typeface="Sakkal Majalla" panose="02000000000000000000" pitchFamily="2" charset="-78"/>
              </a:rPr>
              <a:t>للإحرام ثلاثة أنواع هي</a:t>
            </a:r>
            <a:r>
              <a:rPr lang="ar-SA" sz="2800" b="1" dirty="0">
                <a:solidFill>
                  <a:schemeClr val="accent6">
                    <a:lumMod val="50000"/>
                  </a:schemeClr>
                </a:solidFill>
                <a:latin typeface="Sakkal Majalla" panose="02000000000000000000" pitchFamily="2" charset="-78"/>
                <a:ea typeface="+mn-ea"/>
                <a:cs typeface="Sakkal Majalla" panose="02000000000000000000" pitchFamily="2" charset="-78"/>
              </a:rPr>
              <a:t>:</a:t>
            </a:r>
            <a:endParaRPr lang="en-US" sz="2800" b="1" dirty="0">
              <a:solidFill>
                <a:schemeClr val="accent6">
                  <a:lumMod val="50000"/>
                </a:schemeClr>
              </a:solidFill>
              <a:latin typeface="Sakkal Majalla" panose="02000000000000000000" pitchFamily="2" charset="-78"/>
              <a:ea typeface="+mn-ea"/>
              <a:cs typeface="Sakkal Majalla" panose="02000000000000000000" pitchFamily="2" charset="-78"/>
            </a:endParaRPr>
          </a:p>
        </p:txBody>
      </p:sp>
      <p:sp>
        <p:nvSpPr>
          <p:cNvPr id="12" name="Title 1">
            <a:extLst>
              <a:ext uri="{FF2B5EF4-FFF2-40B4-BE49-F238E27FC236}">
                <a16:creationId xmlns:a16="http://schemas.microsoft.com/office/drawing/2014/main" id="{8831D970-C57E-4DF3-BCCE-F832BB08432F}"/>
              </a:ext>
            </a:extLst>
          </p:cNvPr>
          <p:cNvSpPr txBox="1">
            <a:spLocks/>
          </p:cNvSpPr>
          <p:nvPr/>
        </p:nvSpPr>
        <p:spPr>
          <a:xfrm>
            <a:off x="1277518" y="5634967"/>
            <a:ext cx="9636964" cy="700611"/>
          </a:xfrm>
          <a:prstGeom prst="rect">
            <a:avLst/>
          </a:prstGeom>
          <a:solidFill>
            <a:schemeClr val="accent4">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defTabSz="457200" rtl="1"/>
            <a:r>
              <a:rPr lang="ar-BH" sz="2800" b="1" dirty="0">
                <a:solidFill>
                  <a:srgbClr val="C00000"/>
                </a:solidFill>
                <a:latin typeface="Sakkal Majalla" panose="02000000000000000000" pitchFamily="2" charset="-78"/>
                <a:ea typeface="+mn-ea"/>
                <a:cs typeface="Sakkal Majalla" panose="02000000000000000000" pitchFamily="2" charset="-78"/>
              </a:rPr>
              <a:t>فائدة</a:t>
            </a:r>
            <a:r>
              <a:rPr lang="ar-SA" sz="2800" b="1" dirty="0">
                <a:solidFill>
                  <a:schemeClr val="accent6">
                    <a:lumMod val="50000"/>
                  </a:schemeClr>
                </a:solidFill>
                <a:latin typeface="Sakkal Majalla" panose="02000000000000000000" pitchFamily="2" charset="-78"/>
                <a:ea typeface="+mn-ea"/>
                <a:cs typeface="Sakkal Majalla" panose="02000000000000000000" pitchFamily="2" charset="-78"/>
              </a:rPr>
              <a:t>:</a:t>
            </a:r>
            <a:r>
              <a:rPr lang="ar-BH" sz="2800" b="1" dirty="0">
                <a:solidFill>
                  <a:schemeClr val="accent6">
                    <a:lumMod val="50000"/>
                  </a:schemeClr>
                </a:solidFill>
                <a:latin typeface="Sakkal Majalla" panose="02000000000000000000" pitchFamily="2" charset="-78"/>
                <a:ea typeface="+mn-ea"/>
                <a:cs typeface="Sakkal Majalla" panose="02000000000000000000" pitchFamily="2" charset="-78"/>
              </a:rPr>
              <a:t> أشهر الحجّ ثلاثة هي: </a:t>
            </a:r>
            <a:r>
              <a:rPr lang="ar-BH" sz="2800" b="1" dirty="0">
                <a:solidFill>
                  <a:srgbClr val="C00000"/>
                </a:solidFill>
                <a:latin typeface="Sakkal Majalla" panose="02000000000000000000" pitchFamily="2" charset="-78"/>
                <a:ea typeface="+mn-ea"/>
                <a:cs typeface="Sakkal Majalla" panose="02000000000000000000" pitchFamily="2" charset="-78"/>
              </a:rPr>
              <a:t>شوال، ذو القعدة، العشر الأوائل من ذي الحجّة</a:t>
            </a:r>
            <a:r>
              <a:rPr lang="ar-BH" sz="2800" b="1" dirty="0">
                <a:solidFill>
                  <a:schemeClr val="accent6">
                    <a:lumMod val="50000"/>
                  </a:schemeClr>
                </a:solidFill>
                <a:latin typeface="Sakkal Majalla" panose="02000000000000000000" pitchFamily="2" charset="-78"/>
                <a:ea typeface="+mn-ea"/>
                <a:cs typeface="Sakkal Majalla" panose="02000000000000000000" pitchFamily="2" charset="-78"/>
              </a:rPr>
              <a:t>.</a:t>
            </a:r>
            <a:endParaRPr lang="en-US" sz="2800" b="1" dirty="0">
              <a:solidFill>
                <a:schemeClr val="accent6">
                  <a:lumMod val="50000"/>
                </a:schemeClr>
              </a:solidFill>
              <a:latin typeface="Sakkal Majalla" panose="02000000000000000000" pitchFamily="2" charset="-78"/>
              <a:ea typeface="+mn-ea"/>
              <a:cs typeface="Sakkal Majalla" panose="02000000000000000000" pitchFamily="2" charset="-78"/>
            </a:endParaRPr>
          </a:p>
        </p:txBody>
      </p:sp>
    </p:spTree>
    <p:extLst>
      <p:ext uri="{BB962C8B-B14F-4D97-AF65-F5344CB8AC3E}">
        <p14:creationId xmlns:p14="http://schemas.microsoft.com/office/powerpoint/2010/main" val="3089126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16"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circle(in)">
                                      <p:cBhvr>
                                        <p:cTn id="13" dur="2000"/>
                                        <p:tgtEl>
                                          <p:spTgt spid="20"/>
                                        </p:tgtEl>
                                      </p:cBhvr>
                                    </p:animEffect>
                                  </p:childTnLst>
                                </p:cTn>
                              </p:par>
                            </p:childTnLst>
                          </p:cTn>
                        </p:par>
                        <p:par>
                          <p:cTn id="14" fill="hold">
                            <p:stCondLst>
                              <p:cond delay="3000"/>
                            </p:stCondLst>
                            <p:childTnLst>
                              <p:par>
                                <p:cTn id="15" presetID="6" presetClass="entr" presetSubtype="16"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circle(in)">
                                      <p:cBhvr>
                                        <p:cTn id="17" dur="2000"/>
                                        <p:tgtEl>
                                          <p:spTgt spid="19"/>
                                        </p:tgtEl>
                                      </p:cBhvr>
                                    </p:animEffect>
                                  </p:childTnLst>
                                </p:cTn>
                              </p:par>
                            </p:childTnLst>
                          </p:cTn>
                        </p:par>
                        <p:par>
                          <p:cTn id="18" fill="hold">
                            <p:stCondLst>
                              <p:cond delay="5000"/>
                            </p:stCondLst>
                            <p:childTnLst>
                              <p:par>
                                <p:cTn id="19" presetID="6" presetClass="entr" presetSubtype="16" fill="hold" grpId="0" nodeType="afterEffect">
                                  <p:stCondLst>
                                    <p:cond delay="0"/>
                                  </p:stCondLst>
                                  <p:childTnLst>
                                    <p:set>
                                      <p:cBhvr>
                                        <p:cTn id="20" dur="1" fill="hold">
                                          <p:stCondLst>
                                            <p:cond delay="0"/>
                                          </p:stCondLst>
                                        </p:cTn>
                                        <p:tgtEl>
                                          <p:spTgt spid="18"/>
                                        </p:tgtEl>
                                        <p:attrNameLst>
                                          <p:attrName>style.visibility</p:attrName>
                                        </p:attrNameLst>
                                      </p:cBhvr>
                                      <p:to>
                                        <p:strVal val="visible"/>
                                      </p:to>
                                    </p:set>
                                    <p:animEffect transition="in" filter="circle(in)">
                                      <p:cBhvr>
                                        <p:cTn id="21" dur="2000"/>
                                        <p:tgtEl>
                                          <p:spTgt spid="18"/>
                                        </p:tgtEl>
                                      </p:cBhvr>
                                    </p:animEffect>
                                  </p:childTnLst>
                                </p:cTn>
                              </p:par>
                            </p:childTnLst>
                          </p:cTn>
                        </p:par>
                        <p:par>
                          <p:cTn id="22" fill="hold">
                            <p:stCondLst>
                              <p:cond delay="7000"/>
                            </p:stCondLst>
                            <p:childTnLst>
                              <p:par>
                                <p:cTn id="23" presetID="42" presetClass="entr" presetSubtype="0"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a:cxnSpLocks/>
          </p:cNvCxnSpPr>
          <p:nvPr/>
        </p:nvCxnSpPr>
        <p:spPr>
          <a:xfrm>
            <a:off x="309489" y="6418912"/>
            <a:ext cx="11459469"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sp>
        <p:nvSpPr>
          <p:cNvPr id="7" name="Rectangle 6"/>
          <p:cNvSpPr>
            <a:spLocks/>
          </p:cNvSpPr>
          <p:nvPr/>
        </p:nvSpPr>
        <p:spPr>
          <a:xfrm>
            <a:off x="8349483" y="6460954"/>
            <a:ext cx="3419475" cy="38100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06000"/>
              </a:lnSpc>
              <a:spcAft>
                <a:spcPts val="800"/>
              </a:spcAft>
            </a:pPr>
            <a:r>
              <a:rPr lang="ar-BH" sz="1400" b="1" dirty="0">
                <a:solidFill>
                  <a:srgbClr val="000000"/>
                </a:solidFill>
                <a:ea typeface="Calibri" panose="020F0502020204030204" pitchFamily="34" charset="0"/>
                <a:cs typeface="Sakkal Majalla" panose="02000000000000000000" pitchFamily="2" charset="-78"/>
              </a:rPr>
              <a:t>وزارة التربية والتعليم – الفصل الدراسي الثاني 2020-2021م</a:t>
            </a:r>
            <a:endParaRPr lang="en-US" sz="1100" dirty="0">
              <a:solidFill>
                <a:prstClr val="black"/>
              </a:solidFill>
              <a:ea typeface="Calibri" panose="020F0502020204030204" pitchFamily="34" charset="0"/>
              <a:cs typeface="Arial" panose="020B0604020202020204" pitchFamily="34" charset="0"/>
            </a:endParaRPr>
          </a:p>
        </p:txBody>
      </p:sp>
      <p:sp>
        <p:nvSpPr>
          <p:cNvPr id="4" name="Flowchart: Terminator 3"/>
          <p:cNvSpPr/>
          <p:nvPr/>
        </p:nvSpPr>
        <p:spPr>
          <a:xfrm>
            <a:off x="4089041" y="83801"/>
            <a:ext cx="4013918" cy="643943"/>
          </a:xfrm>
          <a:prstGeom prst="flowChartTerminator">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dk1"/>
          </a:lnRef>
          <a:fillRef idx="1">
            <a:schemeClr val="lt1"/>
          </a:fillRef>
          <a:effectRef idx="0">
            <a:schemeClr val="dk1"/>
          </a:effectRef>
          <a:fontRef idx="minor">
            <a:schemeClr val="dk1"/>
          </a:fontRef>
        </p:style>
        <p:txBody>
          <a:bodyPr rtlCol="0" anchor="ctr"/>
          <a:lstStyle/>
          <a:p>
            <a:pPr algn="ctr"/>
            <a:r>
              <a:rPr lang="ar-BH" sz="3600" b="1" dirty="0">
                <a:solidFill>
                  <a:prstClr val="black"/>
                </a:solidFill>
                <a:latin typeface="Sakkal Majalla" panose="02000000000000000000" pitchFamily="2" charset="-78"/>
                <a:cs typeface="Sakkal Majalla" panose="02000000000000000000" pitchFamily="2" charset="-78"/>
              </a:rPr>
              <a:t>محظورات الإحرام</a:t>
            </a:r>
            <a:endParaRPr lang="en-US" sz="3600" b="1" dirty="0">
              <a:solidFill>
                <a:prstClr val="black"/>
              </a:solidFill>
              <a:latin typeface="Sakkal Majalla" panose="02000000000000000000" pitchFamily="2" charset="-78"/>
              <a:cs typeface="Sakkal Majalla" panose="02000000000000000000" pitchFamily="2" charset="-78"/>
            </a:endParaRPr>
          </a:p>
        </p:txBody>
      </p:sp>
      <p:pic>
        <p:nvPicPr>
          <p:cNvPr id="14" name="Picture 13">
            <a:extLst>
              <a:ext uri="{FF2B5EF4-FFF2-40B4-BE49-F238E27FC236}">
                <a16:creationId xmlns:a16="http://schemas.microsoft.com/office/drawing/2014/main" id="{3FDBAE7F-EE50-4726-A7F4-0BC1DD5811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02275" y="43462"/>
            <a:ext cx="1646183" cy="1268068"/>
          </a:xfrm>
          <a:prstGeom prst="rect">
            <a:avLst/>
          </a:prstGeom>
        </p:spPr>
      </p:pic>
      <p:sp>
        <p:nvSpPr>
          <p:cNvPr id="15" name="TextBox 14">
            <a:extLst>
              <a:ext uri="{FF2B5EF4-FFF2-40B4-BE49-F238E27FC236}">
                <a16:creationId xmlns:a16="http://schemas.microsoft.com/office/drawing/2014/main" id="{27DBE00A-F729-4519-8B2C-D839D598EAB1}"/>
              </a:ext>
            </a:extLst>
          </p:cNvPr>
          <p:cNvSpPr txBox="1"/>
          <p:nvPr/>
        </p:nvSpPr>
        <p:spPr>
          <a:xfrm>
            <a:off x="1763615" y="863791"/>
            <a:ext cx="8664769" cy="523220"/>
          </a:xfrm>
          <a:prstGeom prst="rect">
            <a:avLst/>
          </a:prstGeom>
          <a:solidFill>
            <a:schemeClr val="accent4">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rtl="1"/>
            <a:r>
              <a:rPr kumimoji="0" lang="ar-BH" sz="2800" b="1" i="0" u="none" strike="noStrike" kern="1200" cap="none" spc="0" normalizeH="0" baseline="0" noProof="0" dirty="0">
                <a:ln>
                  <a:noFill/>
                </a:ln>
                <a:solidFill>
                  <a:prstClr val="black"/>
                </a:solidFill>
                <a:effectLst/>
                <a:uLnTx/>
                <a:uFillTx/>
                <a:latin typeface="Sakkal Majalla" panose="02000000000000000000" pitchFamily="2" charset="-78"/>
                <a:cs typeface="Sakkal Majalla" panose="02000000000000000000" pitchFamily="2" charset="-78"/>
              </a:rPr>
              <a:t>إذا أحرم المسلم بالحجّ أو العُمرة أو بهما معًا</a:t>
            </a:r>
            <a:r>
              <a:rPr lang="ar-BH" sz="2800" b="1" dirty="0">
                <a:solidFill>
                  <a:prstClr val="black"/>
                </a:solidFill>
                <a:latin typeface="Sakkal Majalla" panose="02000000000000000000" pitchFamily="2" charset="-78"/>
                <a:cs typeface="Sakkal Majalla" panose="02000000000000000000" pitchFamily="2" charset="-78"/>
              </a:rPr>
              <a:t>، فإنّه يحظر عليه فعل الأمور الآتية:</a:t>
            </a:r>
            <a:endParaRPr lang="fr-FR" sz="1600" dirty="0"/>
          </a:p>
        </p:txBody>
      </p:sp>
      <p:sp>
        <p:nvSpPr>
          <p:cNvPr id="18" name="Cloud 17">
            <a:extLst>
              <a:ext uri="{FF2B5EF4-FFF2-40B4-BE49-F238E27FC236}">
                <a16:creationId xmlns:a16="http://schemas.microsoft.com/office/drawing/2014/main" id="{01266395-6A7F-49AB-8673-90AF77605929}"/>
              </a:ext>
            </a:extLst>
          </p:cNvPr>
          <p:cNvSpPr/>
          <p:nvPr/>
        </p:nvSpPr>
        <p:spPr>
          <a:xfrm>
            <a:off x="9439281" y="1710316"/>
            <a:ext cx="2498772" cy="2162566"/>
          </a:xfrm>
          <a:prstGeom prst="cloud">
            <a:avLst/>
          </a:prstGeom>
          <a:solidFill>
            <a:srgbClr val="4472C4">
              <a:lumMod val="20000"/>
              <a:lumOff val="80000"/>
            </a:srgbClr>
          </a:solidFill>
          <a:ln w="19050" cap="flat" cmpd="sng" algn="ctr">
            <a:solidFill>
              <a:sysClr val="window" lastClr="FFFFFF"/>
            </a:solidFill>
            <a:prstDash val="solid"/>
            <a:miter lim="800000"/>
          </a:ln>
          <a:effectLst>
            <a:outerShdw blurRad="50800" dist="38100" dir="13500000" algn="br" rotWithShape="0">
              <a:prstClr val="black">
                <a:alpha val="40000"/>
              </a:prstClr>
            </a:outerShdw>
          </a:effectLst>
        </p:spPr>
        <p:txBody>
          <a:bodyPr rtlCol="0" anchor="ctr"/>
          <a:lstStyle/>
          <a:p>
            <a:pPr marR="0" lvl="0" algn="ctr" defTabSz="914400" eaLnBrk="1" fontAlgn="auto" latinLnBrk="0" hangingPunct="1">
              <a:lnSpc>
                <a:spcPct val="100000"/>
              </a:lnSpc>
              <a:spcBef>
                <a:spcPts val="0"/>
              </a:spcBef>
              <a:spcAft>
                <a:spcPts val="0"/>
              </a:spcAft>
              <a:buClrTx/>
              <a:buSzTx/>
              <a:tabLst/>
              <a:defRPr/>
            </a:pPr>
            <a:r>
              <a:rPr kumimoji="0" lang="ar-BH"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1- حلْق الشّعر أو قصُّه</a:t>
            </a:r>
          </a:p>
          <a:p>
            <a:pPr marR="0" lvl="0" algn="ctr" defTabSz="914400" rtl="1" eaLnBrk="1" fontAlgn="auto" latinLnBrk="0" hangingPunct="1">
              <a:lnSpc>
                <a:spcPct val="100000"/>
              </a:lnSpc>
              <a:spcBef>
                <a:spcPts val="0"/>
              </a:spcBef>
              <a:spcAft>
                <a:spcPts val="0"/>
              </a:spcAft>
              <a:buClrTx/>
              <a:buSzTx/>
              <a:tabLst/>
              <a:defRPr/>
            </a:pPr>
            <a:r>
              <a:rPr kumimoji="0" lang="ar-BH"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أو نتفُه عمدًا.</a:t>
            </a:r>
            <a:endParaRPr kumimoji="0" lang="en-US"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22" name="Cloud 21">
            <a:extLst>
              <a:ext uri="{FF2B5EF4-FFF2-40B4-BE49-F238E27FC236}">
                <a16:creationId xmlns:a16="http://schemas.microsoft.com/office/drawing/2014/main" id="{2A67B680-8778-47AB-BAE7-124352BC6E8A}"/>
              </a:ext>
            </a:extLst>
          </p:cNvPr>
          <p:cNvSpPr/>
          <p:nvPr/>
        </p:nvSpPr>
        <p:spPr>
          <a:xfrm>
            <a:off x="6738401" y="1715373"/>
            <a:ext cx="2498772" cy="2152439"/>
          </a:xfrm>
          <a:prstGeom prst="cloud">
            <a:avLst/>
          </a:prstGeom>
          <a:solidFill>
            <a:srgbClr val="70AD47">
              <a:lumMod val="40000"/>
              <a:lumOff val="60000"/>
            </a:srgbClr>
          </a:solidFill>
          <a:ln w="19050" cap="flat" cmpd="sng" algn="ctr">
            <a:solidFill>
              <a:sysClr val="window" lastClr="FFFFFF"/>
            </a:solidFill>
            <a:prstDash val="solid"/>
            <a:miter lim="800000"/>
          </a:ln>
          <a:effectLst>
            <a:outerShdw blurRad="50800" dist="38100" dir="13500000" algn="b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BH"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2. تقليم الأظافر.</a:t>
            </a:r>
            <a:endParaRPr kumimoji="0" lang="en-US"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25" name="Cloud 24">
            <a:extLst>
              <a:ext uri="{FF2B5EF4-FFF2-40B4-BE49-F238E27FC236}">
                <a16:creationId xmlns:a16="http://schemas.microsoft.com/office/drawing/2014/main" id="{1AC0DE2E-5058-483F-8C23-0992CC1F977A}"/>
              </a:ext>
            </a:extLst>
          </p:cNvPr>
          <p:cNvSpPr/>
          <p:nvPr/>
        </p:nvSpPr>
        <p:spPr>
          <a:xfrm>
            <a:off x="3771527" y="1715381"/>
            <a:ext cx="2764766" cy="2152437"/>
          </a:xfrm>
          <a:prstGeom prst="cloud">
            <a:avLst/>
          </a:prstGeom>
          <a:solidFill>
            <a:srgbClr val="ED7D31">
              <a:lumMod val="20000"/>
              <a:lumOff val="80000"/>
            </a:srgbClr>
          </a:solidFill>
          <a:ln w="19050" cap="flat" cmpd="sng" algn="ctr">
            <a:solidFill>
              <a:sysClr val="window" lastClr="FFFFFF"/>
            </a:solidFill>
            <a:prstDash val="solid"/>
            <a:miter lim="800000"/>
          </a:ln>
          <a:effectLst>
            <a:outerShdw blurRad="50800" dist="38100" dir="13500000" algn="b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ar-BH" sz="2800" b="1" kern="0" dirty="0">
                <a:solidFill>
                  <a:prstClr val="black"/>
                </a:solidFill>
                <a:latin typeface="Sakkal Majalla" panose="02000000000000000000" pitchFamily="2" charset="-78"/>
                <a:cs typeface="Sakkal Majalla" panose="02000000000000000000" pitchFamily="2" charset="-78"/>
              </a:rPr>
              <a:t>3. </a:t>
            </a:r>
            <a:r>
              <a:rPr kumimoji="0" lang="ar-BH"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تغطية الرأس بالنّسبة إلى</a:t>
            </a:r>
            <a:r>
              <a:rPr kumimoji="0" lang="ar-BH" sz="2800" b="1" i="0" u="none" strike="noStrike" kern="0" cap="none" spc="0" normalizeH="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 ا</a:t>
            </a:r>
            <a:r>
              <a:rPr kumimoji="0" lang="ar-BH"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لرجل.</a:t>
            </a:r>
            <a:endParaRPr kumimoji="0" lang="en-US"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28" name="Cloud 27">
            <a:extLst>
              <a:ext uri="{FF2B5EF4-FFF2-40B4-BE49-F238E27FC236}">
                <a16:creationId xmlns:a16="http://schemas.microsoft.com/office/drawing/2014/main" id="{49354526-A885-4B83-A5BB-1FC2B65226D7}"/>
              </a:ext>
            </a:extLst>
          </p:cNvPr>
          <p:cNvSpPr/>
          <p:nvPr/>
        </p:nvSpPr>
        <p:spPr>
          <a:xfrm>
            <a:off x="309489" y="1801647"/>
            <a:ext cx="3259930" cy="2066164"/>
          </a:xfrm>
          <a:prstGeom prst="cloud">
            <a:avLst/>
          </a:prstGeom>
          <a:solidFill>
            <a:schemeClr val="accent4">
              <a:lumMod val="20000"/>
              <a:lumOff val="80000"/>
            </a:schemeClr>
          </a:solidFill>
          <a:ln w="19050" cap="flat" cmpd="sng" algn="ctr">
            <a:solidFill>
              <a:sysClr val="window" lastClr="FFFFFF"/>
            </a:solidFill>
            <a:prstDash val="solid"/>
            <a:miter lim="800000"/>
          </a:ln>
          <a:effectLst>
            <a:outerShdw blurRad="50800" dist="38100" dir="13500000" algn="b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BH"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4. لُبس المخيط بالنّسبة إلى الرجل مثل الثّوب ونحوه.</a:t>
            </a:r>
            <a:endParaRPr kumimoji="0" lang="en-US"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32" name="Cloud 31">
            <a:extLst>
              <a:ext uri="{FF2B5EF4-FFF2-40B4-BE49-F238E27FC236}">
                <a16:creationId xmlns:a16="http://schemas.microsoft.com/office/drawing/2014/main" id="{3D628F53-81A0-4B8C-876F-B592340ACEE9}"/>
              </a:ext>
            </a:extLst>
          </p:cNvPr>
          <p:cNvSpPr/>
          <p:nvPr/>
        </p:nvSpPr>
        <p:spPr>
          <a:xfrm>
            <a:off x="8518578" y="4129112"/>
            <a:ext cx="3419475" cy="2152439"/>
          </a:xfrm>
          <a:prstGeom prst="cloud">
            <a:avLst/>
          </a:prstGeom>
          <a:solidFill>
            <a:schemeClr val="accent4">
              <a:lumMod val="60000"/>
              <a:lumOff val="40000"/>
            </a:schemeClr>
          </a:solidFill>
          <a:ln w="19050" cap="flat" cmpd="sng" algn="ctr">
            <a:solidFill>
              <a:sysClr val="window" lastClr="FFFFFF"/>
            </a:solidFill>
            <a:prstDash val="solid"/>
            <a:miter lim="800000"/>
          </a:ln>
          <a:effectLst>
            <a:outerShdw blurRad="50800" dist="38100" dir="13500000" algn="b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BH"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5. التطيُّب بوضعه في البدن أو الثّوب</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BH"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أو استعمال الدّهان.</a:t>
            </a:r>
            <a:endParaRPr kumimoji="0" lang="en-US"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35" name="Cloud 34">
            <a:extLst>
              <a:ext uri="{FF2B5EF4-FFF2-40B4-BE49-F238E27FC236}">
                <a16:creationId xmlns:a16="http://schemas.microsoft.com/office/drawing/2014/main" id="{0B8D4D9E-8F32-4245-9164-A6519A103F3A}"/>
              </a:ext>
            </a:extLst>
          </p:cNvPr>
          <p:cNvSpPr/>
          <p:nvPr/>
        </p:nvSpPr>
        <p:spPr>
          <a:xfrm>
            <a:off x="3659210" y="4071717"/>
            <a:ext cx="4760023" cy="2258159"/>
          </a:xfrm>
          <a:prstGeom prst="cloud">
            <a:avLst/>
          </a:prstGeom>
          <a:solidFill>
            <a:schemeClr val="tx2">
              <a:lumMod val="20000"/>
              <a:lumOff val="80000"/>
            </a:schemeClr>
          </a:solidFill>
          <a:ln w="19050" cap="flat" cmpd="sng" algn="ctr">
            <a:solidFill>
              <a:sysClr val="window" lastClr="FFFFFF"/>
            </a:solidFill>
            <a:prstDash val="solid"/>
            <a:miter lim="800000"/>
          </a:ln>
          <a:effectLst>
            <a:outerShdw blurRad="50800" dist="38100" dir="13500000" algn="b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BH"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6. صيد البرّ أو قتله،</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BH"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أو التّعرّض لشجر الحرم وحشيشه الرّطب بقطع شيءٍ منه بقصد الإتلاف.</a:t>
            </a:r>
            <a:endParaRPr kumimoji="0" lang="en-US"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
        <p:nvSpPr>
          <p:cNvPr id="20" name="Title 1">
            <a:extLst>
              <a:ext uri="{FF2B5EF4-FFF2-40B4-BE49-F238E27FC236}">
                <a16:creationId xmlns:a16="http://schemas.microsoft.com/office/drawing/2014/main" id="{80C5CDB9-3807-4C17-9627-B636BC8DE68A}"/>
              </a:ext>
            </a:extLst>
          </p:cNvPr>
          <p:cNvSpPr txBox="1">
            <a:spLocks/>
          </p:cNvSpPr>
          <p:nvPr/>
        </p:nvSpPr>
        <p:spPr>
          <a:xfrm>
            <a:off x="103467" y="70383"/>
            <a:ext cx="3028333" cy="491277"/>
          </a:xfrm>
          <a:prstGeom prst="rect">
            <a:avLst/>
          </a:prstGeom>
          <a:solidFill>
            <a:schemeClr val="accent1">
              <a:lumMod val="20000"/>
              <a:lumOff val="8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lnSpc>
                <a:spcPct val="100000"/>
              </a:lnSpc>
            </a:pPr>
            <a:r>
              <a:rPr lang="ar-BH" sz="2000" b="1" dirty="0">
                <a:latin typeface="Sakkal Majalla" panose="02000000000000000000" pitchFamily="2" charset="-78"/>
                <a:cs typeface="Sakkal Majalla" panose="02000000000000000000" pitchFamily="2" charset="-78"/>
              </a:rPr>
              <a:t>الحج (1) / الثالث الإعدادي</a:t>
            </a:r>
            <a:endParaRPr lang="en-US" sz="2000" dirty="0">
              <a:latin typeface="Sakkal Majalla" panose="02000000000000000000" pitchFamily="2" charset="-78"/>
              <a:cs typeface="Sakkal Majalla" panose="02000000000000000000" pitchFamily="2" charset="-78"/>
            </a:endParaRPr>
          </a:p>
        </p:txBody>
      </p:sp>
      <p:sp>
        <p:nvSpPr>
          <p:cNvPr id="21" name="Star: 24 Points 34">
            <a:extLst>
              <a:ext uri="{FF2B5EF4-FFF2-40B4-BE49-F238E27FC236}">
                <a16:creationId xmlns:a16="http://schemas.microsoft.com/office/drawing/2014/main" id="{0B8D4D9E-8F32-4245-9164-A6519A103F3A}"/>
              </a:ext>
            </a:extLst>
          </p:cNvPr>
          <p:cNvSpPr/>
          <p:nvPr/>
        </p:nvSpPr>
        <p:spPr>
          <a:xfrm>
            <a:off x="281718" y="4023392"/>
            <a:ext cx="3315472" cy="2258159"/>
          </a:xfrm>
          <a:prstGeom prst="cloud">
            <a:avLst/>
          </a:prstGeom>
          <a:solidFill>
            <a:schemeClr val="accent1">
              <a:lumMod val="40000"/>
              <a:lumOff val="60000"/>
            </a:schemeClr>
          </a:solidFill>
          <a:ln w="19050" cap="flat" cmpd="sng" algn="ctr">
            <a:solidFill>
              <a:sysClr val="window" lastClr="FFFFFF"/>
            </a:solidFill>
            <a:prstDash val="solid"/>
            <a:miter lim="800000"/>
          </a:ln>
          <a:effectLst>
            <a:outerShdw blurRad="50800" dist="38100" dir="13500000" algn="br" rotWithShape="0">
              <a:prstClr val="black">
                <a:alpha val="4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BH"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7. عقد الزّواج وما يترتب عليه.</a:t>
            </a:r>
            <a:endParaRPr kumimoji="0" lang="en-US" sz="2800" b="1" i="0" u="none" strike="noStrike" kern="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p:txBody>
      </p:sp>
    </p:spTree>
    <p:extLst>
      <p:ext uri="{BB962C8B-B14F-4D97-AF65-F5344CB8AC3E}">
        <p14:creationId xmlns:p14="http://schemas.microsoft.com/office/powerpoint/2010/main" val="3907597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par>
                          <p:cTn id="8" fill="hold">
                            <p:stCondLst>
                              <p:cond delay="2000"/>
                            </p:stCondLst>
                            <p:childTnLst>
                              <p:par>
                                <p:cTn id="9" presetID="42"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childTnLst>
                          </p:cTn>
                        </p:par>
                        <p:par>
                          <p:cTn id="14" fill="hold">
                            <p:stCondLst>
                              <p:cond delay="3000"/>
                            </p:stCondLst>
                            <p:childTnLst>
                              <p:par>
                                <p:cTn id="15" presetID="26" presetClass="entr" presetSubtype="0"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80">
                                          <p:stCondLst>
                                            <p:cond delay="0"/>
                                          </p:stCondLst>
                                        </p:cTn>
                                        <p:tgtEl>
                                          <p:spTgt spid="18"/>
                                        </p:tgtEl>
                                      </p:cBhvr>
                                    </p:animEffect>
                                    <p:anim calcmode="lin" valueType="num">
                                      <p:cBhvr>
                                        <p:cTn id="18"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23" dur="26">
                                          <p:stCondLst>
                                            <p:cond delay="650"/>
                                          </p:stCondLst>
                                        </p:cTn>
                                        <p:tgtEl>
                                          <p:spTgt spid="18"/>
                                        </p:tgtEl>
                                      </p:cBhvr>
                                      <p:to x="100000" y="60000"/>
                                    </p:animScale>
                                    <p:animScale>
                                      <p:cBhvr>
                                        <p:cTn id="24" dur="166" decel="50000">
                                          <p:stCondLst>
                                            <p:cond delay="676"/>
                                          </p:stCondLst>
                                        </p:cTn>
                                        <p:tgtEl>
                                          <p:spTgt spid="18"/>
                                        </p:tgtEl>
                                      </p:cBhvr>
                                      <p:to x="100000" y="100000"/>
                                    </p:animScale>
                                    <p:animScale>
                                      <p:cBhvr>
                                        <p:cTn id="25" dur="26">
                                          <p:stCondLst>
                                            <p:cond delay="1312"/>
                                          </p:stCondLst>
                                        </p:cTn>
                                        <p:tgtEl>
                                          <p:spTgt spid="18"/>
                                        </p:tgtEl>
                                      </p:cBhvr>
                                      <p:to x="100000" y="80000"/>
                                    </p:animScale>
                                    <p:animScale>
                                      <p:cBhvr>
                                        <p:cTn id="26" dur="166" decel="50000">
                                          <p:stCondLst>
                                            <p:cond delay="1338"/>
                                          </p:stCondLst>
                                        </p:cTn>
                                        <p:tgtEl>
                                          <p:spTgt spid="18"/>
                                        </p:tgtEl>
                                      </p:cBhvr>
                                      <p:to x="100000" y="100000"/>
                                    </p:animScale>
                                    <p:animScale>
                                      <p:cBhvr>
                                        <p:cTn id="27" dur="26">
                                          <p:stCondLst>
                                            <p:cond delay="1642"/>
                                          </p:stCondLst>
                                        </p:cTn>
                                        <p:tgtEl>
                                          <p:spTgt spid="18"/>
                                        </p:tgtEl>
                                      </p:cBhvr>
                                      <p:to x="100000" y="90000"/>
                                    </p:animScale>
                                    <p:animScale>
                                      <p:cBhvr>
                                        <p:cTn id="28" dur="166" decel="50000">
                                          <p:stCondLst>
                                            <p:cond delay="1668"/>
                                          </p:stCondLst>
                                        </p:cTn>
                                        <p:tgtEl>
                                          <p:spTgt spid="18"/>
                                        </p:tgtEl>
                                      </p:cBhvr>
                                      <p:to x="100000" y="100000"/>
                                    </p:animScale>
                                    <p:animScale>
                                      <p:cBhvr>
                                        <p:cTn id="29" dur="26">
                                          <p:stCondLst>
                                            <p:cond delay="1808"/>
                                          </p:stCondLst>
                                        </p:cTn>
                                        <p:tgtEl>
                                          <p:spTgt spid="18"/>
                                        </p:tgtEl>
                                      </p:cBhvr>
                                      <p:to x="100000" y="95000"/>
                                    </p:animScale>
                                    <p:animScale>
                                      <p:cBhvr>
                                        <p:cTn id="30" dur="166" decel="50000">
                                          <p:stCondLst>
                                            <p:cond delay="1834"/>
                                          </p:stCondLst>
                                        </p:cTn>
                                        <p:tgtEl>
                                          <p:spTgt spid="18"/>
                                        </p:tgtEl>
                                      </p:cBhvr>
                                      <p:to x="100000" y="100000"/>
                                    </p:animScale>
                                  </p:childTnLst>
                                </p:cTn>
                              </p:par>
                            </p:childTnLst>
                          </p:cTn>
                        </p:par>
                        <p:par>
                          <p:cTn id="31" fill="hold">
                            <p:stCondLst>
                              <p:cond delay="5000"/>
                            </p:stCondLst>
                            <p:childTnLst>
                              <p:par>
                                <p:cTn id="32" presetID="26" presetClass="entr" presetSubtype="0"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down)">
                                      <p:cBhvr>
                                        <p:cTn id="34" dur="580">
                                          <p:stCondLst>
                                            <p:cond delay="0"/>
                                          </p:stCondLst>
                                        </p:cTn>
                                        <p:tgtEl>
                                          <p:spTgt spid="22"/>
                                        </p:tgtEl>
                                      </p:cBhvr>
                                    </p:animEffect>
                                    <p:anim calcmode="lin" valueType="num">
                                      <p:cBhvr>
                                        <p:cTn id="35"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40" dur="26">
                                          <p:stCondLst>
                                            <p:cond delay="650"/>
                                          </p:stCondLst>
                                        </p:cTn>
                                        <p:tgtEl>
                                          <p:spTgt spid="22"/>
                                        </p:tgtEl>
                                      </p:cBhvr>
                                      <p:to x="100000" y="60000"/>
                                    </p:animScale>
                                    <p:animScale>
                                      <p:cBhvr>
                                        <p:cTn id="41" dur="166" decel="50000">
                                          <p:stCondLst>
                                            <p:cond delay="676"/>
                                          </p:stCondLst>
                                        </p:cTn>
                                        <p:tgtEl>
                                          <p:spTgt spid="22"/>
                                        </p:tgtEl>
                                      </p:cBhvr>
                                      <p:to x="100000" y="100000"/>
                                    </p:animScale>
                                    <p:animScale>
                                      <p:cBhvr>
                                        <p:cTn id="42" dur="26">
                                          <p:stCondLst>
                                            <p:cond delay="1312"/>
                                          </p:stCondLst>
                                        </p:cTn>
                                        <p:tgtEl>
                                          <p:spTgt spid="22"/>
                                        </p:tgtEl>
                                      </p:cBhvr>
                                      <p:to x="100000" y="80000"/>
                                    </p:animScale>
                                    <p:animScale>
                                      <p:cBhvr>
                                        <p:cTn id="43" dur="166" decel="50000">
                                          <p:stCondLst>
                                            <p:cond delay="1338"/>
                                          </p:stCondLst>
                                        </p:cTn>
                                        <p:tgtEl>
                                          <p:spTgt spid="22"/>
                                        </p:tgtEl>
                                      </p:cBhvr>
                                      <p:to x="100000" y="100000"/>
                                    </p:animScale>
                                    <p:animScale>
                                      <p:cBhvr>
                                        <p:cTn id="44" dur="26">
                                          <p:stCondLst>
                                            <p:cond delay="1642"/>
                                          </p:stCondLst>
                                        </p:cTn>
                                        <p:tgtEl>
                                          <p:spTgt spid="22"/>
                                        </p:tgtEl>
                                      </p:cBhvr>
                                      <p:to x="100000" y="90000"/>
                                    </p:animScale>
                                    <p:animScale>
                                      <p:cBhvr>
                                        <p:cTn id="45" dur="166" decel="50000">
                                          <p:stCondLst>
                                            <p:cond delay="1668"/>
                                          </p:stCondLst>
                                        </p:cTn>
                                        <p:tgtEl>
                                          <p:spTgt spid="22"/>
                                        </p:tgtEl>
                                      </p:cBhvr>
                                      <p:to x="100000" y="100000"/>
                                    </p:animScale>
                                    <p:animScale>
                                      <p:cBhvr>
                                        <p:cTn id="46" dur="26">
                                          <p:stCondLst>
                                            <p:cond delay="1808"/>
                                          </p:stCondLst>
                                        </p:cTn>
                                        <p:tgtEl>
                                          <p:spTgt spid="22"/>
                                        </p:tgtEl>
                                      </p:cBhvr>
                                      <p:to x="100000" y="95000"/>
                                    </p:animScale>
                                    <p:animScale>
                                      <p:cBhvr>
                                        <p:cTn id="47" dur="166" decel="50000">
                                          <p:stCondLst>
                                            <p:cond delay="1834"/>
                                          </p:stCondLst>
                                        </p:cTn>
                                        <p:tgtEl>
                                          <p:spTgt spid="22"/>
                                        </p:tgtEl>
                                      </p:cBhvr>
                                      <p:to x="100000" y="100000"/>
                                    </p:animScale>
                                  </p:childTnLst>
                                </p:cTn>
                              </p:par>
                            </p:childTnLst>
                          </p:cTn>
                        </p:par>
                        <p:par>
                          <p:cTn id="48" fill="hold">
                            <p:stCondLst>
                              <p:cond delay="7000"/>
                            </p:stCondLst>
                            <p:childTnLst>
                              <p:par>
                                <p:cTn id="49" presetID="26"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down)">
                                      <p:cBhvr>
                                        <p:cTn id="51" dur="580">
                                          <p:stCondLst>
                                            <p:cond delay="0"/>
                                          </p:stCondLst>
                                        </p:cTn>
                                        <p:tgtEl>
                                          <p:spTgt spid="25"/>
                                        </p:tgtEl>
                                      </p:cBhvr>
                                    </p:animEffect>
                                    <p:anim calcmode="lin" valueType="num">
                                      <p:cBhvr>
                                        <p:cTn id="52"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53"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54"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55"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56"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57" dur="26">
                                          <p:stCondLst>
                                            <p:cond delay="650"/>
                                          </p:stCondLst>
                                        </p:cTn>
                                        <p:tgtEl>
                                          <p:spTgt spid="25"/>
                                        </p:tgtEl>
                                      </p:cBhvr>
                                      <p:to x="100000" y="60000"/>
                                    </p:animScale>
                                    <p:animScale>
                                      <p:cBhvr>
                                        <p:cTn id="58" dur="166" decel="50000">
                                          <p:stCondLst>
                                            <p:cond delay="676"/>
                                          </p:stCondLst>
                                        </p:cTn>
                                        <p:tgtEl>
                                          <p:spTgt spid="25"/>
                                        </p:tgtEl>
                                      </p:cBhvr>
                                      <p:to x="100000" y="100000"/>
                                    </p:animScale>
                                    <p:animScale>
                                      <p:cBhvr>
                                        <p:cTn id="59" dur="26">
                                          <p:stCondLst>
                                            <p:cond delay="1312"/>
                                          </p:stCondLst>
                                        </p:cTn>
                                        <p:tgtEl>
                                          <p:spTgt spid="25"/>
                                        </p:tgtEl>
                                      </p:cBhvr>
                                      <p:to x="100000" y="80000"/>
                                    </p:animScale>
                                    <p:animScale>
                                      <p:cBhvr>
                                        <p:cTn id="60" dur="166" decel="50000">
                                          <p:stCondLst>
                                            <p:cond delay="1338"/>
                                          </p:stCondLst>
                                        </p:cTn>
                                        <p:tgtEl>
                                          <p:spTgt spid="25"/>
                                        </p:tgtEl>
                                      </p:cBhvr>
                                      <p:to x="100000" y="100000"/>
                                    </p:animScale>
                                    <p:animScale>
                                      <p:cBhvr>
                                        <p:cTn id="61" dur="26">
                                          <p:stCondLst>
                                            <p:cond delay="1642"/>
                                          </p:stCondLst>
                                        </p:cTn>
                                        <p:tgtEl>
                                          <p:spTgt spid="25"/>
                                        </p:tgtEl>
                                      </p:cBhvr>
                                      <p:to x="100000" y="90000"/>
                                    </p:animScale>
                                    <p:animScale>
                                      <p:cBhvr>
                                        <p:cTn id="62" dur="166" decel="50000">
                                          <p:stCondLst>
                                            <p:cond delay="1668"/>
                                          </p:stCondLst>
                                        </p:cTn>
                                        <p:tgtEl>
                                          <p:spTgt spid="25"/>
                                        </p:tgtEl>
                                      </p:cBhvr>
                                      <p:to x="100000" y="100000"/>
                                    </p:animScale>
                                    <p:animScale>
                                      <p:cBhvr>
                                        <p:cTn id="63" dur="26">
                                          <p:stCondLst>
                                            <p:cond delay="1808"/>
                                          </p:stCondLst>
                                        </p:cTn>
                                        <p:tgtEl>
                                          <p:spTgt spid="25"/>
                                        </p:tgtEl>
                                      </p:cBhvr>
                                      <p:to x="100000" y="95000"/>
                                    </p:animScale>
                                    <p:animScale>
                                      <p:cBhvr>
                                        <p:cTn id="64" dur="166" decel="50000">
                                          <p:stCondLst>
                                            <p:cond delay="1834"/>
                                          </p:stCondLst>
                                        </p:cTn>
                                        <p:tgtEl>
                                          <p:spTgt spid="25"/>
                                        </p:tgtEl>
                                      </p:cBhvr>
                                      <p:to x="100000" y="100000"/>
                                    </p:animScale>
                                  </p:childTnLst>
                                </p:cTn>
                              </p:par>
                            </p:childTnLst>
                          </p:cTn>
                        </p:par>
                        <p:par>
                          <p:cTn id="65" fill="hold">
                            <p:stCondLst>
                              <p:cond delay="9000"/>
                            </p:stCondLst>
                            <p:childTnLst>
                              <p:par>
                                <p:cTn id="66" presetID="26" presetClass="entr" presetSubtype="0" fill="hold" grpId="0" nodeType="afterEffect">
                                  <p:stCondLst>
                                    <p:cond delay="0"/>
                                  </p:stCondLst>
                                  <p:childTnLst>
                                    <p:set>
                                      <p:cBhvr>
                                        <p:cTn id="67" dur="1" fill="hold">
                                          <p:stCondLst>
                                            <p:cond delay="0"/>
                                          </p:stCondLst>
                                        </p:cTn>
                                        <p:tgtEl>
                                          <p:spTgt spid="28"/>
                                        </p:tgtEl>
                                        <p:attrNameLst>
                                          <p:attrName>style.visibility</p:attrName>
                                        </p:attrNameLst>
                                      </p:cBhvr>
                                      <p:to>
                                        <p:strVal val="visible"/>
                                      </p:to>
                                    </p:set>
                                    <p:animEffect transition="in" filter="wipe(down)">
                                      <p:cBhvr>
                                        <p:cTn id="68" dur="580">
                                          <p:stCondLst>
                                            <p:cond delay="0"/>
                                          </p:stCondLst>
                                        </p:cTn>
                                        <p:tgtEl>
                                          <p:spTgt spid="28"/>
                                        </p:tgtEl>
                                      </p:cBhvr>
                                    </p:animEffect>
                                    <p:anim calcmode="lin" valueType="num">
                                      <p:cBhvr>
                                        <p:cTn id="69"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74" dur="26">
                                          <p:stCondLst>
                                            <p:cond delay="650"/>
                                          </p:stCondLst>
                                        </p:cTn>
                                        <p:tgtEl>
                                          <p:spTgt spid="28"/>
                                        </p:tgtEl>
                                      </p:cBhvr>
                                      <p:to x="100000" y="60000"/>
                                    </p:animScale>
                                    <p:animScale>
                                      <p:cBhvr>
                                        <p:cTn id="75" dur="166" decel="50000">
                                          <p:stCondLst>
                                            <p:cond delay="676"/>
                                          </p:stCondLst>
                                        </p:cTn>
                                        <p:tgtEl>
                                          <p:spTgt spid="28"/>
                                        </p:tgtEl>
                                      </p:cBhvr>
                                      <p:to x="100000" y="100000"/>
                                    </p:animScale>
                                    <p:animScale>
                                      <p:cBhvr>
                                        <p:cTn id="76" dur="26">
                                          <p:stCondLst>
                                            <p:cond delay="1312"/>
                                          </p:stCondLst>
                                        </p:cTn>
                                        <p:tgtEl>
                                          <p:spTgt spid="28"/>
                                        </p:tgtEl>
                                      </p:cBhvr>
                                      <p:to x="100000" y="80000"/>
                                    </p:animScale>
                                    <p:animScale>
                                      <p:cBhvr>
                                        <p:cTn id="77" dur="166" decel="50000">
                                          <p:stCondLst>
                                            <p:cond delay="1338"/>
                                          </p:stCondLst>
                                        </p:cTn>
                                        <p:tgtEl>
                                          <p:spTgt spid="28"/>
                                        </p:tgtEl>
                                      </p:cBhvr>
                                      <p:to x="100000" y="100000"/>
                                    </p:animScale>
                                    <p:animScale>
                                      <p:cBhvr>
                                        <p:cTn id="78" dur="26">
                                          <p:stCondLst>
                                            <p:cond delay="1642"/>
                                          </p:stCondLst>
                                        </p:cTn>
                                        <p:tgtEl>
                                          <p:spTgt spid="28"/>
                                        </p:tgtEl>
                                      </p:cBhvr>
                                      <p:to x="100000" y="90000"/>
                                    </p:animScale>
                                    <p:animScale>
                                      <p:cBhvr>
                                        <p:cTn id="79" dur="166" decel="50000">
                                          <p:stCondLst>
                                            <p:cond delay="1668"/>
                                          </p:stCondLst>
                                        </p:cTn>
                                        <p:tgtEl>
                                          <p:spTgt spid="28"/>
                                        </p:tgtEl>
                                      </p:cBhvr>
                                      <p:to x="100000" y="100000"/>
                                    </p:animScale>
                                    <p:animScale>
                                      <p:cBhvr>
                                        <p:cTn id="80" dur="26">
                                          <p:stCondLst>
                                            <p:cond delay="1808"/>
                                          </p:stCondLst>
                                        </p:cTn>
                                        <p:tgtEl>
                                          <p:spTgt spid="28"/>
                                        </p:tgtEl>
                                      </p:cBhvr>
                                      <p:to x="100000" y="95000"/>
                                    </p:animScale>
                                    <p:animScale>
                                      <p:cBhvr>
                                        <p:cTn id="81" dur="166" decel="50000">
                                          <p:stCondLst>
                                            <p:cond delay="1834"/>
                                          </p:stCondLst>
                                        </p:cTn>
                                        <p:tgtEl>
                                          <p:spTgt spid="28"/>
                                        </p:tgtEl>
                                      </p:cBhvr>
                                      <p:to x="100000" y="100000"/>
                                    </p:animScale>
                                  </p:childTnLst>
                                </p:cTn>
                              </p:par>
                            </p:childTnLst>
                          </p:cTn>
                        </p:par>
                        <p:par>
                          <p:cTn id="82" fill="hold">
                            <p:stCondLst>
                              <p:cond delay="11000"/>
                            </p:stCondLst>
                            <p:childTnLst>
                              <p:par>
                                <p:cTn id="83" presetID="26" presetClass="entr" presetSubtype="0" fill="hold" grpId="0" nodeType="afterEffect">
                                  <p:stCondLst>
                                    <p:cond delay="0"/>
                                  </p:stCondLst>
                                  <p:childTnLst>
                                    <p:set>
                                      <p:cBhvr>
                                        <p:cTn id="84" dur="1" fill="hold">
                                          <p:stCondLst>
                                            <p:cond delay="0"/>
                                          </p:stCondLst>
                                        </p:cTn>
                                        <p:tgtEl>
                                          <p:spTgt spid="32"/>
                                        </p:tgtEl>
                                        <p:attrNameLst>
                                          <p:attrName>style.visibility</p:attrName>
                                        </p:attrNameLst>
                                      </p:cBhvr>
                                      <p:to>
                                        <p:strVal val="visible"/>
                                      </p:to>
                                    </p:set>
                                    <p:animEffect transition="in" filter="wipe(down)">
                                      <p:cBhvr>
                                        <p:cTn id="85" dur="580">
                                          <p:stCondLst>
                                            <p:cond delay="0"/>
                                          </p:stCondLst>
                                        </p:cTn>
                                        <p:tgtEl>
                                          <p:spTgt spid="32"/>
                                        </p:tgtEl>
                                      </p:cBhvr>
                                    </p:animEffect>
                                    <p:anim calcmode="lin" valueType="num">
                                      <p:cBhvr>
                                        <p:cTn id="86"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91" dur="26">
                                          <p:stCondLst>
                                            <p:cond delay="650"/>
                                          </p:stCondLst>
                                        </p:cTn>
                                        <p:tgtEl>
                                          <p:spTgt spid="32"/>
                                        </p:tgtEl>
                                      </p:cBhvr>
                                      <p:to x="100000" y="60000"/>
                                    </p:animScale>
                                    <p:animScale>
                                      <p:cBhvr>
                                        <p:cTn id="92" dur="166" decel="50000">
                                          <p:stCondLst>
                                            <p:cond delay="676"/>
                                          </p:stCondLst>
                                        </p:cTn>
                                        <p:tgtEl>
                                          <p:spTgt spid="32"/>
                                        </p:tgtEl>
                                      </p:cBhvr>
                                      <p:to x="100000" y="100000"/>
                                    </p:animScale>
                                    <p:animScale>
                                      <p:cBhvr>
                                        <p:cTn id="93" dur="26">
                                          <p:stCondLst>
                                            <p:cond delay="1312"/>
                                          </p:stCondLst>
                                        </p:cTn>
                                        <p:tgtEl>
                                          <p:spTgt spid="32"/>
                                        </p:tgtEl>
                                      </p:cBhvr>
                                      <p:to x="100000" y="80000"/>
                                    </p:animScale>
                                    <p:animScale>
                                      <p:cBhvr>
                                        <p:cTn id="94" dur="166" decel="50000">
                                          <p:stCondLst>
                                            <p:cond delay="1338"/>
                                          </p:stCondLst>
                                        </p:cTn>
                                        <p:tgtEl>
                                          <p:spTgt spid="32"/>
                                        </p:tgtEl>
                                      </p:cBhvr>
                                      <p:to x="100000" y="100000"/>
                                    </p:animScale>
                                    <p:animScale>
                                      <p:cBhvr>
                                        <p:cTn id="95" dur="26">
                                          <p:stCondLst>
                                            <p:cond delay="1642"/>
                                          </p:stCondLst>
                                        </p:cTn>
                                        <p:tgtEl>
                                          <p:spTgt spid="32"/>
                                        </p:tgtEl>
                                      </p:cBhvr>
                                      <p:to x="100000" y="90000"/>
                                    </p:animScale>
                                    <p:animScale>
                                      <p:cBhvr>
                                        <p:cTn id="96" dur="166" decel="50000">
                                          <p:stCondLst>
                                            <p:cond delay="1668"/>
                                          </p:stCondLst>
                                        </p:cTn>
                                        <p:tgtEl>
                                          <p:spTgt spid="32"/>
                                        </p:tgtEl>
                                      </p:cBhvr>
                                      <p:to x="100000" y="100000"/>
                                    </p:animScale>
                                    <p:animScale>
                                      <p:cBhvr>
                                        <p:cTn id="97" dur="26">
                                          <p:stCondLst>
                                            <p:cond delay="1808"/>
                                          </p:stCondLst>
                                        </p:cTn>
                                        <p:tgtEl>
                                          <p:spTgt spid="32"/>
                                        </p:tgtEl>
                                      </p:cBhvr>
                                      <p:to x="100000" y="95000"/>
                                    </p:animScale>
                                    <p:animScale>
                                      <p:cBhvr>
                                        <p:cTn id="98" dur="166" decel="50000">
                                          <p:stCondLst>
                                            <p:cond delay="1834"/>
                                          </p:stCondLst>
                                        </p:cTn>
                                        <p:tgtEl>
                                          <p:spTgt spid="32"/>
                                        </p:tgtEl>
                                      </p:cBhvr>
                                      <p:to x="100000" y="100000"/>
                                    </p:animScale>
                                  </p:childTnLst>
                                </p:cTn>
                              </p:par>
                            </p:childTnLst>
                          </p:cTn>
                        </p:par>
                        <p:par>
                          <p:cTn id="99" fill="hold">
                            <p:stCondLst>
                              <p:cond delay="13000"/>
                            </p:stCondLst>
                            <p:childTnLst>
                              <p:par>
                                <p:cTn id="100" presetID="26" presetClass="entr" presetSubtype="0" fill="hold" grpId="0" nodeType="after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wipe(down)">
                                      <p:cBhvr>
                                        <p:cTn id="102" dur="580">
                                          <p:stCondLst>
                                            <p:cond delay="0"/>
                                          </p:stCondLst>
                                        </p:cTn>
                                        <p:tgtEl>
                                          <p:spTgt spid="35"/>
                                        </p:tgtEl>
                                      </p:cBhvr>
                                    </p:animEffect>
                                    <p:anim calcmode="lin" valueType="num">
                                      <p:cBhvr>
                                        <p:cTn id="103" dur="1822" tmFilter="0,0; 0.14,0.36; 0.43,0.73; 0.71,0.91; 1.0,1.0">
                                          <p:stCondLst>
                                            <p:cond delay="0"/>
                                          </p:stCondLst>
                                        </p:cTn>
                                        <p:tgtEl>
                                          <p:spTgt spid="35"/>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35"/>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35"/>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35"/>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35"/>
                                        </p:tgtEl>
                                        <p:attrNameLst>
                                          <p:attrName>ppt_y</p:attrName>
                                        </p:attrNameLst>
                                      </p:cBhvr>
                                      <p:tavLst>
                                        <p:tav tm="0" fmla="#ppt_y-sin(pi*$)/81">
                                          <p:val>
                                            <p:fltVal val="0"/>
                                          </p:val>
                                        </p:tav>
                                        <p:tav tm="100000">
                                          <p:val>
                                            <p:fltVal val="1"/>
                                          </p:val>
                                        </p:tav>
                                      </p:tavLst>
                                    </p:anim>
                                    <p:animScale>
                                      <p:cBhvr>
                                        <p:cTn id="108" dur="26">
                                          <p:stCondLst>
                                            <p:cond delay="650"/>
                                          </p:stCondLst>
                                        </p:cTn>
                                        <p:tgtEl>
                                          <p:spTgt spid="35"/>
                                        </p:tgtEl>
                                      </p:cBhvr>
                                      <p:to x="100000" y="60000"/>
                                    </p:animScale>
                                    <p:animScale>
                                      <p:cBhvr>
                                        <p:cTn id="109" dur="166" decel="50000">
                                          <p:stCondLst>
                                            <p:cond delay="676"/>
                                          </p:stCondLst>
                                        </p:cTn>
                                        <p:tgtEl>
                                          <p:spTgt spid="35"/>
                                        </p:tgtEl>
                                      </p:cBhvr>
                                      <p:to x="100000" y="100000"/>
                                    </p:animScale>
                                    <p:animScale>
                                      <p:cBhvr>
                                        <p:cTn id="110" dur="26">
                                          <p:stCondLst>
                                            <p:cond delay="1312"/>
                                          </p:stCondLst>
                                        </p:cTn>
                                        <p:tgtEl>
                                          <p:spTgt spid="35"/>
                                        </p:tgtEl>
                                      </p:cBhvr>
                                      <p:to x="100000" y="80000"/>
                                    </p:animScale>
                                    <p:animScale>
                                      <p:cBhvr>
                                        <p:cTn id="111" dur="166" decel="50000">
                                          <p:stCondLst>
                                            <p:cond delay="1338"/>
                                          </p:stCondLst>
                                        </p:cTn>
                                        <p:tgtEl>
                                          <p:spTgt spid="35"/>
                                        </p:tgtEl>
                                      </p:cBhvr>
                                      <p:to x="100000" y="100000"/>
                                    </p:animScale>
                                    <p:animScale>
                                      <p:cBhvr>
                                        <p:cTn id="112" dur="26">
                                          <p:stCondLst>
                                            <p:cond delay="1642"/>
                                          </p:stCondLst>
                                        </p:cTn>
                                        <p:tgtEl>
                                          <p:spTgt spid="35"/>
                                        </p:tgtEl>
                                      </p:cBhvr>
                                      <p:to x="100000" y="90000"/>
                                    </p:animScale>
                                    <p:animScale>
                                      <p:cBhvr>
                                        <p:cTn id="113" dur="166" decel="50000">
                                          <p:stCondLst>
                                            <p:cond delay="1668"/>
                                          </p:stCondLst>
                                        </p:cTn>
                                        <p:tgtEl>
                                          <p:spTgt spid="35"/>
                                        </p:tgtEl>
                                      </p:cBhvr>
                                      <p:to x="100000" y="100000"/>
                                    </p:animScale>
                                    <p:animScale>
                                      <p:cBhvr>
                                        <p:cTn id="114" dur="26">
                                          <p:stCondLst>
                                            <p:cond delay="1808"/>
                                          </p:stCondLst>
                                        </p:cTn>
                                        <p:tgtEl>
                                          <p:spTgt spid="35"/>
                                        </p:tgtEl>
                                      </p:cBhvr>
                                      <p:to x="100000" y="95000"/>
                                    </p:animScale>
                                    <p:animScale>
                                      <p:cBhvr>
                                        <p:cTn id="115" dur="166" decel="50000">
                                          <p:stCondLst>
                                            <p:cond delay="1834"/>
                                          </p:stCondLst>
                                        </p:cTn>
                                        <p:tgtEl>
                                          <p:spTgt spid="35"/>
                                        </p:tgtEl>
                                      </p:cBhvr>
                                      <p:to x="100000" y="100000"/>
                                    </p:animScale>
                                  </p:childTnLst>
                                </p:cTn>
                              </p:par>
                            </p:childTnLst>
                          </p:cTn>
                        </p:par>
                        <p:par>
                          <p:cTn id="116" fill="hold">
                            <p:stCondLst>
                              <p:cond delay="15000"/>
                            </p:stCondLst>
                            <p:childTnLst>
                              <p:par>
                                <p:cTn id="117" presetID="26" presetClass="entr" presetSubtype="0" fill="hold" grpId="0" nodeType="afterEffect">
                                  <p:stCondLst>
                                    <p:cond delay="0"/>
                                  </p:stCondLst>
                                  <p:childTnLst>
                                    <p:set>
                                      <p:cBhvr>
                                        <p:cTn id="118" dur="1" fill="hold">
                                          <p:stCondLst>
                                            <p:cond delay="0"/>
                                          </p:stCondLst>
                                        </p:cTn>
                                        <p:tgtEl>
                                          <p:spTgt spid="21"/>
                                        </p:tgtEl>
                                        <p:attrNameLst>
                                          <p:attrName>style.visibility</p:attrName>
                                        </p:attrNameLst>
                                      </p:cBhvr>
                                      <p:to>
                                        <p:strVal val="visible"/>
                                      </p:to>
                                    </p:set>
                                    <p:animEffect transition="in" filter="wipe(down)">
                                      <p:cBhvr>
                                        <p:cTn id="119" dur="580">
                                          <p:stCondLst>
                                            <p:cond delay="0"/>
                                          </p:stCondLst>
                                        </p:cTn>
                                        <p:tgtEl>
                                          <p:spTgt spid="21"/>
                                        </p:tgtEl>
                                      </p:cBhvr>
                                    </p:animEffect>
                                    <p:anim calcmode="lin" valueType="num">
                                      <p:cBhvr>
                                        <p:cTn id="120"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25" dur="26">
                                          <p:stCondLst>
                                            <p:cond delay="650"/>
                                          </p:stCondLst>
                                        </p:cTn>
                                        <p:tgtEl>
                                          <p:spTgt spid="21"/>
                                        </p:tgtEl>
                                      </p:cBhvr>
                                      <p:to x="100000" y="60000"/>
                                    </p:animScale>
                                    <p:animScale>
                                      <p:cBhvr>
                                        <p:cTn id="126" dur="166" decel="50000">
                                          <p:stCondLst>
                                            <p:cond delay="676"/>
                                          </p:stCondLst>
                                        </p:cTn>
                                        <p:tgtEl>
                                          <p:spTgt spid="21"/>
                                        </p:tgtEl>
                                      </p:cBhvr>
                                      <p:to x="100000" y="100000"/>
                                    </p:animScale>
                                    <p:animScale>
                                      <p:cBhvr>
                                        <p:cTn id="127" dur="26">
                                          <p:stCondLst>
                                            <p:cond delay="1312"/>
                                          </p:stCondLst>
                                        </p:cTn>
                                        <p:tgtEl>
                                          <p:spTgt spid="21"/>
                                        </p:tgtEl>
                                      </p:cBhvr>
                                      <p:to x="100000" y="80000"/>
                                    </p:animScale>
                                    <p:animScale>
                                      <p:cBhvr>
                                        <p:cTn id="128" dur="166" decel="50000">
                                          <p:stCondLst>
                                            <p:cond delay="1338"/>
                                          </p:stCondLst>
                                        </p:cTn>
                                        <p:tgtEl>
                                          <p:spTgt spid="21"/>
                                        </p:tgtEl>
                                      </p:cBhvr>
                                      <p:to x="100000" y="100000"/>
                                    </p:animScale>
                                    <p:animScale>
                                      <p:cBhvr>
                                        <p:cTn id="129" dur="26">
                                          <p:stCondLst>
                                            <p:cond delay="1642"/>
                                          </p:stCondLst>
                                        </p:cTn>
                                        <p:tgtEl>
                                          <p:spTgt spid="21"/>
                                        </p:tgtEl>
                                      </p:cBhvr>
                                      <p:to x="100000" y="90000"/>
                                    </p:animScale>
                                    <p:animScale>
                                      <p:cBhvr>
                                        <p:cTn id="130" dur="166" decel="50000">
                                          <p:stCondLst>
                                            <p:cond delay="1668"/>
                                          </p:stCondLst>
                                        </p:cTn>
                                        <p:tgtEl>
                                          <p:spTgt spid="21"/>
                                        </p:tgtEl>
                                      </p:cBhvr>
                                      <p:to x="100000" y="100000"/>
                                    </p:animScale>
                                    <p:animScale>
                                      <p:cBhvr>
                                        <p:cTn id="131" dur="26">
                                          <p:stCondLst>
                                            <p:cond delay="1808"/>
                                          </p:stCondLst>
                                        </p:cTn>
                                        <p:tgtEl>
                                          <p:spTgt spid="21"/>
                                        </p:tgtEl>
                                      </p:cBhvr>
                                      <p:to x="100000" y="95000"/>
                                    </p:animScale>
                                    <p:animScale>
                                      <p:cBhvr>
                                        <p:cTn id="132" dur="166" decel="50000">
                                          <p:stCondLst>
                                            <p:cond delay="1834"/>
                                          </p:stCondLst>
                                        </p:cTn>
                                        <p:tgtEl>
                                          <p:spTgt spid="21"/>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P spid="18" grpId="0" animBg="1"/>
      <p:bldP spid="22" grpId="0" animBg="1"/>
      <p:bldP spid="25" grpId="0" animBg="1"/>
      <p:bldP spid="28" grpId="0" animBg="1"/>
      <p:bldP spid="32" grpId="0" animBg="1"/>
      <p:bldP spid="35" grpId="0" animBg="1"/>
      <p:bldP spid="2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9B6F7093-7B83-4D0A-BC1F-683D122F6A48}" vid="{1FAA4335-E554-4125-ACCC-D1CCCAA2166B}"/>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 TMPLT.potx</Template>
  <TotalTime>2153</TotalTime>
  <Words>1681</Words>
  <Application>Microsoft Office PowerPoint</Application>
  <PresentationFormat>شاشة عريضة</PresentationFormat>
  <Paragraphs>192</Paragraphs>
  <Slides>18</Slides>
  <Notes>1</Notes>
  <HiddenSlides>0</HiddenSlides>
  <MMClips>0</MMClips>
  <ScaleCrop>false</ScaleCrop>
  <HeadingPairs>
    <vt:vector size="6" baseType="variant">
      <vt:variant>
        <vt:lpstr>الخطوط المستخدمة</vt:lpstr>
      </vt:variant>
      <vt:variant>
        <vt:i4>4</vt:i4>
      </vt:variant>
      <vt:variant>
        <vt:lpstr>نسق</vt:lpstr>
      </vt:variant>
      <vt:variant>
        <vt:i4>2</vt:i4>
      </vt:variant>
      <vt:variant>
        <vt:lpstr>عناوين الشرائح</vt:lpstr>
      </vt:variant>
      <vt:variant>
        <vt:i4>18</vt:i4>
      </vt:variant>
    </vt:vector>
  </HeadingPairs>
  <TitlesOfParts>
    <vt:vector size="24" baseType="lpstr">
      <vt:lpstr>Arial</vt:lpstr>
      <vt:lpstr>Calibri</vt:lpstr>
      <vt:lpstr>Calibri Light</vt:lpstr>
      <vt:lpstr>Sakkal Majalla</vt:lpstr>
      <vt:lpstr>Office Theme</vt:lpstr>
      <vt:lpstr>1_Office Theme</vt:lpstr>
      <vt:lpstr>عرض تقديمي في PowerPoint</vt:lpstr>
      <vt:lpstr>عزيزي الطالب مع نهاية هذا الدّرس ستكون قادرًا على أن:</vt:lpstr>
      <vt:lpstr>عرض تقديمي في PowerPoint</vt:lpstr>
      <vt:lpstr>عرض تقديمي في PowerPoint</vt:lpstr>
      <vt:lpstr>عرض تقديمي في PowerPoint</vt:lpstr>
      <vt:lpstr>عرض تقديمي في PowerPoint</vt:lpstr>
      <vt:lpstr>عرض تقديمي في PowerPoint</vt:lpstr>
      <vt:lpstr>عزيزي االطّالب/(ة) للإحرام ثلاثة أنواع هي:</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AYSHA ALTHABET</dc:creator>
  <cp:lastModifiedBy>mohamed hassn</cp:lastModifiedBy>
  <cp:revision>188</cp:revision>
  <cp:lastPrinted>2021-01-17T11:49:49Z</cp:lastPrinted>
  <dcterms:created xsi:type="dcterms:W3CDTF">2020-03-04T10:47:58Z</dcterms:created>
  <dcterms:modified xsi:type="dcterms:W3CDTF">2021-02-23T23:17:48Z</dcterms:modified>
</cp:coreProperties>
</file>