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3" r:id="rId4"/>
    <p:sldId id="274" r:id="rId5"/>
    <p:sldId id="295" r:id="rId6"/>
    <p:sldId id="294" r:id="rId7"/>
    <p:sldId id="296" r:id="rId8"/>
    <p:sldId id="277" r:id="rId9"/>
    <p:sldId id="289" r:id="rId10"/>
    <p:sldId id="286" r:id="rId11"/>
    <p:sldId id="278" r:id="rId12"/>
    <p:sldId id="279" r:id="rId13"/>
    <p:sldId id="269" r:id="rId14"/>
    <p:sldId id="276" r:id="rId15"/>
    <p:sldId id="258" r:id="rId16"/>
    <p:sldId id="259" r:id="rId17"/>
    <p:sldId id="260" r:id="rId18"/>
    <p:sldId id="261" r:id="rId19"/>
    <p:sldId id="262" r:id="rId20"/>
    <p:sldId id="263" r:id="rId21"/>
    <p:sldId id="264" r:id="rId22"/>
    <p:sldId id="265" r:id="rId23"/>
    <p:sldId id="267" r:id="rId24"/>
    <p:sldId id="268" r:id="rId25"/>
    <p:sldId id="270" r:id="rId26"/>
    <p:sldId id="292"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2" d="100"/>
          <a:sy n="62" d="100"/>
        </p:scale>
        <p:origin x="4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5A50F-F995-4504-B0F0-F83C76DDBC5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pPr rtl="1"/>
          <a:endParaRPr lang="ar-BH"/>
        </a:p>
      </dgm:t>
    </dgm:pt>
    <dgm:pt modelId="{F7FC712F-4DE8-45D2-9231-E465EC8C5034}">
      <dgm:prSet phldrT="[Text]">
        <dgm:style>
          <a:lnRef idx="1">
            <a:schemeClr val="accent4"/>
          </a:lnRef>
          <a:fillRef idx="2">
            <a:schemeClr val="accent4"/>
          </a:fillRef>
          <a:effectRef idx="1">
            <a:schemeClr val="accent4"/>
          </a:effectRef>
          <a:fontRef idx="minor">
            <a:schemeClr val="dk1"/>
          </a:fontRef>
        </dgm:style>
      </dgm:prSet>
      <dgm:spPr>
        <a:xfrm>
          <a:off x="0" y="0"/>
          <a:ext cx="6336665" cy="2209323"/>
        </a:xfrm>
        <a:prstGeom prst="roundRect">
          <a:avLst>
            <a:gd name="adj" fmla="val 10000"/>
          </a:avLst>
        </a:prstGeom>
        <a:solidFill>
          <a:srgbClr val="FFC000">
            <a:lumMod val="60000"/>
            <a:lumOff val="40000"/>
          </a:srgbClr>
        </a:solidFill>
        <a:ln w="6350" cap="flat" cmpd="sng" algn="ctr">
          <a:solidFill>
            <a:srgbClr val="FFC000"/>
          </a:solidFill>
          <a:prstDash val="solid"/>
          <a:miter lim="800000"/>
        </a:ln>
        <a:effectLst/>
      </dgm:spPr>
      <dgm:t>
        <a:bodyPr/>
        <a:lstStyle/>
        <a:p>
          <a:pPr rtl="1"/>
          <a:r>
            <a:rPr lang="ar-BH" dirty="0">
              <a:solidFill>
                <a:sysClr val="windowText" lastClr="000000"/>
              </a:solidFill>
              <a:latin typeface="Calibri" panose="020F0502020204030204"/>
              <a:ea typeface="+mn-ea"/>
              <a:cs typeface="Arial" panose="020B0604020202020204" pitchFamily="34" charset="0"/>
            </a:rPr>
            <a:t>......................</a:t>
          </a:r>
        </a:p>
      </dgm:t>
    </dgm:pt>
    <dgm:pt modelId="{5C45B4BC-4FB4-4927-BB7C-59AEE838819B}" type="parTrans" cxnId="{61F3C7EF-41D7-4FC1-9D62-767EDDC6E914}">
      <dgm:prSet/>
      <dgm:spPr/>
      <dgm:t>
        <a:bodyPr/>
        <a:lstStyle/>
        <a:p>
          <a:pPr rtl="1"/>
          <a:endParaRPr lang="ar-BH"/>
        </a:p>
      </dgm:t>
    </dgm:pt>
    <dgm:pt modelId="{EC0F039C-6D5E-452B-A08D-78650367E75B}" type="sibTrans" cxnId="{61F3C7EF-41D7-4FC1-9D62-767EDDC6E914}">
      <dgm:prSet/>
      <dgm:spPr>
        <a:xfrm>
          <a:off x="4900604" y="1736773"/>
          <a:ext cx="1436060" cy="1436060"/>
        </a:xfrm>
        <a:prstGeom prst="downArrow">
          <a:avLst>
            <a:gd name="adj1" fmla="val 55000"/>
            <a:gd name="adj2" fmla="val 45000"/>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gm:spPr>
      <dgm:t>
        <a:bodyPr/>
        <a:lstStyle/>
        <a:p>
          <a:pPr rtl="1"/>
          <a:endParaRPr lang="ar-BH">
            <a:solidFill>
              <a:sysClr val="windowText" lastClr="000000">
                <a:hueOff val="0"/>
                <a:satOff val="0"/>
                <a:lumOff val="0"/>
                <a:alphaOff val="0"/>
              </a:sysClr>
            </a:solidFill>
            <a:latin typeface="Calibri" panose="020F0502020204030204"/>
            <a:ea typeface="+mn-ea"/>
            <a:cs typeface="Arial" panose="020B0604020202020204" pitchFamily="34" charset="0"/>
          </a:endParaRPr>
        </a:p>
      </dgm:t>
    </dgm:pt>
    <dgm:pt modelId="{D8574C81-6AB7-4A9F-A68C-B3BEF34A57EB}">
      <dgm:prSet phldrT="[Text]"/>
      <dgm:spPr>
        <a:xfrm>
          <a:off x="1118234" y="2700284"/>
          <a:ext cx="6336665" cy="2209323"/>
        </a:xfrm>
        <a:prstGeom prst="roundRect">
          <a:avLst>
            <a:gd name="adj" fmla="val 10000"/>
          </a:avLst>
        </a:prstGeom>
        <a:solidFill>
          <a:sysClr val="window" lastClr="FFFFFF">
            <a:lumMod val="75000"/>
          </a:sysClr>
        </a:solidFill>
        <a:ln w="12700" cap="flat" cmpd="sng" algn="ctr">
          <a:solidFill>
            <a:sysClr val="window" lastClr="FFFFFF">
              <a:hueOff val="0"/>
              <a:satOff val="0"/>
              <a:lumOff val="0"/>
              <a:alphaOff val="0"/>
            </a:sysClr>
          </a:solidFill>
          <a:prstDash val="solid"/>
          <a:miter lim="800000"/>
        </a:ln>
        <a:effectLst/>
      </dgm:spPr>
      <dgm:t>
        <a:bodyPr/>
        <a:lstStyle/>
        <a:p>
          <a:pPr rtl="1"/>
          <a:r>
            <a:rPr lang="ar-BH" dirty="0">
              <a:solidFill>
                <a:sysClr val="windowText" lastClr="000000"/>
              </a:solidFill>
              <a:latin typeface="Calibri" panose="020F0502020204030204"/>
              <a:ea typeface="+mn-ea"/>
              <a:cs typeface="Arial" panose="020B0604020202020204" pitchFamily="34" charset="0"/>
            </a:rPr>
            <a:t>.........................</a:t>
          </a:r>
        </a:p>
      </dgm:t>
    </dgm:pt>
    <dgm:pt modelId="{D95ACDCE-9375-4141-A6E4-A9BD23023631}" type="parTrans" cxnId="{DF1D1648-448E-4716-8AFF-263E0CAEFE4A}">
      <dgm:prSet/>
      <dgm:spPr/>
      <dgm:t>
        <a:bodyPr/>
        <a:lstStyle/>
        <a:p>
          <a:pPr rtl="1"/>
          <a:endParaRPr lang="ar-BH"/>
        </a:p>
      </dgm:t>
    </dgm:pt>
    <dgm:pt modelId="{212A022A-07D6-433C-A06D-3359CF628E3C}" type="sibTrans" cxnId="{DF1D1648-448E-4716-8AFF-263E0CAEFE4A}">
      <dgm:prSet/>
      <dgm:spPr/>
      <dgm:t>
        <a:bodyPr/>
        <a:lstStyle/>
        <a:p>
          <a:pPr rtl="1"/>
          <a:endParaRPr lang="ar-BH"/>
        </a:p>
      </dgm:t>
    </dgm:pt>
    <dgm:pt modelId="{5BEF10F1-32AE-4E95-9C1F-C7E4FDAD5B0A}" type="pres">
      <dgm:prSet presAssocID="{B8A5A50F-F995-4504-B0F0-F83C76DDBC52}" presName="outerComposite" presStyleCnt="0">
        <dgm:presLayoutVars>
          <dgm:chMax val="5"/>
          <dgm:dir/>
          <dgm:resizeHandles val="exact"/>
        </dgm:presLayoutVars>
      </dgm:prSet>
      <dgm:spPr/>
      <dgm:t>
        <a:bodyPr/>
        <a:lstStyle/>
        <a:p>
          <a:pPr rtl="1"/>
          <a:endParaRPr lang="ar-BH"/>
        </a:p>
      </dgm:t>
    </dgm:pt>
    <dgm:pt modelId="{6B010D09-793A-47DB-9F6E-32AB83A529B1}" type="pres">
      <dgm:prSet presAssocID="{B8A5A50F-F995-4504-B0F0-F83C76DDBC52}" presName="dummyMaxCanvas" presStyleCnt="0">
        <dgm:presLayoutVars/>
      </dgm:prSet>
      <dgm:spPr/>
    </dgm:pt>
    <dgm:pt modelId="{2693E9BF-F1EC-444D-AFC8-6DAD37D624CF}" type="pres">
      <dgm:prSet presAssocID="{B8A5A50F-F995-4504-B0F0-F83C76DDBC52}" presName="TwoNodes_1" presStyleLbl="node1" presStyleIdx="0" presStyleCnt="2" custLinFactNeighborX="-301" custLinFactNeighborY="-862">
        <dgm:presLayoutVars>
          <dgm:bulletEnabled val="1"/>
        </dgm:presLayoutVars>
      </dgm:prSet>
      <dgm:spPr/>
      <dgm:t>
        <a:bodyPr/>
        <a:lstStyle/>
        <a:p>
          <a:pPr rtl="1"/>
          <a:endParaRPr lang="ar-BH"/>
        </a:p>
      </dgm:t>
    </dgm:pt>
    <dgm:pt modelId="{2596269C-3C24-41D6-B8D6-177514C1ED72}" type="pres">
      <dgm:prSet presAssocID="{B8A5A50F-F995-4504-B0F0-F83C76DDBC52}" presName="TwoNodes_2" presStyleLbl="node1" presStyleIdx="1" presStyleCnt="2" custLinFactNeighborY="-5829">
        <dgm:presLayoutVars>
          <dgm:bulletEnabled val="1"/>
        </dgm:presLayoutVars>
      </dgm:prSet>
      <dgm:spPr/>
      <dgm:t>
        <a:bodyPr/>
        <a:lstStyle/>
        <a:p>
          <a:pPr rtl="1"/>
          <a:endParaRPr lang="ar-BH"/>
        </a:p>
      </dgm:t>
    </dgm:pt>
    <dgm:pt modelId="{5EABE12E-1C87-493C-9C00-C8F35C8C9AAA}" type="pres">
      <dgm:prSet presAssocID="{B8A5A50F-F995-4504-B0F0-F83C76DDBC52}" presName="TwoConn_1-2" presStyleLbl="fgAccFollowNode1" presStyleIdx="0" presStyleCnt="1">
        <dgm:presLayoutVars>
          <dgm:bulletEnabled val="1"/>
        </dgm:presLayoutVars>
      </dgm:prSet>
      <dgm:spPr/>
      <dgm:t>
        <a:bodyPr/>
        <a:lstStyle/>
        <a:p>
          <a:pPr rtl="1"/>
          <a:endParaRPr lang="ar-BH"/>
        </a:p>
      </dgm:t>
    </dgm:pt>
    <dgm:pt modelId="{814BFD3B-270F-4ABE-B13A-A07ED90E8FF7}" type="pres">
      <dgm:prSet presAssocID="{B8A5A50F-F995-4504-B0F0-F83C76DDBC52}" presName="TwoNodes_1_text" presStyleLbl="node1" presStyleIdx="1" presStyleCnt="2">
        <dgm:presLayoutVars>
          <dgm:bulletEnabled val="1"/>
        </dgm:presLayoutVars>
      </dgm:prSet>
      <dgm:spPr/>
      <dgm:t>
        <a:bodyPr/>
        <a:lstStyle/>
        <a:p>
          <a:pPr rtl="1"/>
          <a:endParaRPr lang="ar-BH"/>
        </a:p>
      </dgm:t>
    </dgm:pt>
    <dgm:pt modelId="{7B67A731-02AE-4FF4-8600-14B3B6A2342A}" type="pres">
      <dgm:prSet presAssocID="{B8A5A50F-F995-4504-B0F0-F83C76DDBC52}" presName="TwoNodes_2_text" presStyleLbl="node1" presStyleIdx="1" presStyleCnt="2">
        <dgm:presLayoutVars>
          <dgm:bulletEnabled val="1"/>
        </dgm:presLayoutVars>
      </dgm:prSet>
      <dgm:spPr/>
      <dgm:t>
        <a:bodyPr/>
        <a:lstStyle/>
        <a:p>
          <a:pPr rtl="1"/>
          <a:endParaRPr lang="ar-BH"/>
        </a:p>
      </dgm:t>
    </dgm:pt>
  </dgm:ptLst>
  <dgm:cxnLst>
    <dgm:cxn modelId="{7E0D782F-F384-463F-AA41-103C12B8FB3C}" type="presOf" srcId="{D8574C81-6AB7-4A9F-A68C-B3BEF34A57EB}" destId="{2596269C-3C24-41D6-B8D6-177514C1ED72}" srcOrd="0" destOrd="0" presId="urn:microsoft.com/office/officeart/2005/8/layout/vProcess5"/>
    <dgm:cxn modelId="{A2A87E9C-325E-43FA-BCC9-8A97B167AEF7}" type="presOf" srcId="{F7FC712F-4DE8-45D2-9231-E465EC8C5034}" destId="{2693E9BF-F1EC-444D-AFC8-6DAD37D624CF}" srcOrd="0" destOrd="0" presId="urn:microsoft.com/office/officeart/2005/8/layout/vProcess5"/>
    <dgm:cxn modelId="{61F3C7EF-41D7-4FC1-9D62-767EDDC6E914}" srcId="{B8A5A50F-F995-4504-B0F0-F83C76DDBC52}" destId="{F7FC712F-4DE8-45D2-9231-E465EC8C5034}" srcOrd="0" destOrd="0" parTransId="{5C45B4BC-4FB4-4927-BB7C-59AEE838819B}" sibTransId="{EC0F039C-6D5E-452B-A08D-78650367E75B}"/>
    <dgm:cxn modelId="{DF1D1648-448E-4716-8AFF-263E0CAEFE4A}" srcId="{B8A5A50F-F995-4504-B0F0-F83C76DDBC52}" destId="{D8574C81-6AB7-4A9F-A68C-B3BEF34A57EB}" srcOrd="1" destOrd="0" parTransId="{D95ACDCE-9375-4141-A6E4-A9BD23023631}" sibTransId="{212A022A-07D6-433C-A06D-3359CF628E3C}"/>
    <dgm:cxn modelId="{B2AC0A62-5F4A-4E4F-80F5-E91778ACD7B2}" type="presOf" srcId="{D8574C81-6AB7-4A9F-A68C-B3BEF34A57EB}" destId="{7B67A731-02AE-4FF4-8600-14B3B6A2342A}" srcOrd="1" destOrd="0" presId="urn:microsoft.com/office/officeart/2005/8/layout/vProcess5"/>
    <dgm:cxn modelId="{247947E3-2562-4E3E-8ABD-6617292D82BA}" type="presOf" srcId="{B8A5A50F-F995-4504-B0F0-F83C76DDBC52}" destId="{5BEF10F1-32AE-4E95-9C1F-C7E4FDAD5B0A}" srcOrd="0" destOrd="0" presId="urn:microsoft.com/office/officeart/2005/8/layout/vProcess5"/>
    <dgm:cxn modelId="{D3D970A1-4F6F-40B6-A261-4D0513B369FB}" type="presOf" srcId="{F7FC712F-4DE8-45D2-9231-E465EC8C5034}" destId="{814BFD3B-270F-4ABE-B13A-A07ED90E8FF7}" srcOrd="1" destOrd="0" presId="urn:microsoft.com/office/officeart/2005/8/layout/vProcess5"/>
    <dgm:cxn modelId="{6F02E3E0-DCB6-4A1C-9E98-6867CAD718F3}" type="presOf" srcId="{EC0F039C-6D5E-452B-A08D-78650367E75B}" destId="{5EABE12E-1C87-493C-9C00-C8F35C8C9AAA}" srcOrd="0" destOrd="0" presId="urn:microsoft.com/office/officeart/2005/8/layout/vProcess5"/>
    <dgm:cxn modelId="{05A01FE5-6F63-4716-8A30-6B2834738D5A}" type="presParOf" srcId="{5BEF10F1-32AE-4E95-9C1F-C7E4FDAD5B0A}" destId="{6B010D09-793A-47DB-9F6E-32AB83A529B1}" srcOrd="0" destOrd="0" presId="urn:microsoft.com/office/officeart/2005/8/layout/vProcess5"/>
    <dgm:cxn modelId="{479C28CB-BFDC-4B8E-8956-4390A7D23B16}" type="presParOf" srcId="{5BEF10F1-32AE-4E95-9C1F-C7E4FDAD5B0A}" destId="{2693E9BF-F1EC-444D-AFC8-6DAD37D624CF}" srcOrd="1" destOrd="0" presId="urn:microsoft.com/office/officeart/2005/8/layout/vProcess5"/>
    <dgm:cxn modelId="{6429637B-AFDC-4814-91ED-E4E2EE0BF449}" type="presParOf" srcId="{5BEF10F1-32AE-4E95-9C1F-C7E4FDAD5B0A}" destId="{2596269C-3C24-41D6-B8D6-177514C1ED72}" srcOrd="2" destOrd="0" presId="urn:microsoft.com/office/officeart/2005/8/layout/vProcess5"/>
    <dgm:cxn modelId="{E7315852-D9B1-41F2-AB03-181B048B0CDC}" type="presParOf" srcId="{5BEF10F1-32AE-4E95-9C1F-C7E4FDAD5B0A}" destId="{5EABE12E-1C87-493C-9C00-C8F35C8C9AAA}" srcOrd="3" destOrd="0" presId="urn:microsoft.com/office/officeart/2005/8/layout/vProcess5"/>
    <dgm:cxn modelId="{544BAECC-2BF3-45D8-82F0-0AAD6D9CC47C}" type="presParOf" srcId="{5BEF10F1-32AE-4E95-9C1F-C7E4FDAD5B0A}" destId="{814BFD3B-270F-4ABE-B13A-A07ED90E8FF7}" srcOrd="4" destOrd="0" presId="urn:microsoft.com/office/officeart/2005/8/layout/vProcess5"/>
    <dgm:cxn modelId="{51E2EC53-B8AE-499A-A0A1-9D18F929917C}" type="presParOf" srcId="{5BEF10F1-32AE-4E95-9C1F-C7E4FDAD5B0A}" destId="{7B67A731-02AE-4FF4-8600-14B3B6A2342A}"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5A50F-F995-4504-B0F0-F83C76DDBC52}"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pPr rtl="1"/>
          <a:endParaRPr lang="ar-BH"/>
        </a:p>
      </dgm:t>
    </dgm:pt>
    <dgm:pt modelId="{F7FC712F-4DE8-45D2-9231-E465EC8C5034}">
      <dgm:prSet phldrT="[Text]" custT="1">
        <dgm:style>
          <a:lnRef idx="1">
            <a:schemeClr val="accent4"/>
          </a:lnRef>
          <a:fillRef idx="2">
            <a:schemeClr val="accent4"/>
          </a:fillRef>
          <a:effectRef idx="1">
            <a:schemeClr val="accent4"/>
          </a:effectRef>
          <a:fontRef idx="minor">
            <a:schemeClr val="dk1"/>
          </a:fontRef>
        </dgm:style>
      </dgm:prSet>
      <dgm:spPr>
        <a:xfrm>
          <a:off x="-493990" y="38103"/>
          <a:ext cx="7232415" cy="1396675"/>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t>
        <a:bodyPr/>
        <a:lstStyle/>
        <a:p>
          <a:pPr algn="r" rtl="1"/>
          <a:r>
            <a:rPr lang="ar-SA" sz="3200" dirty="0">
              <a:solidFill>
                <a:srgbClr val="6E6C00"/>
              </a:solidFill>
              <a:effectLst/>
              <a:latin typeface="Sakkal Majalla" panose="02000000000000000000" pitchFamily="2" charset="-78"/>
              <a:ea typeface="+mn-ea"/>
              <a:cs typeface="Sakkal Majalla" panose="02000000000000000000" pitchFamily="2" charset="-78"/>
            </a:rPr>
            <a:t>إقرار الكافرين في الآخرة بالتوحيد وصدق الرسل</a:t>
          </a:r>
          <a:r>
            <a:rPr lang="ar-BH" sz="3200" dirty="0">
              <a:solidFill>
                <a:srgbClr val="6E6C00"/>
              </a:solidFill>
              <a:effectLst/>
              <a:latin typeface="Sakkal Majalla" panose="02000000000000000000" pitchFamily="2" charset="-78"/>
              <a:ea typeface="+mn-ea"/>
              <a:cs typeface="Sakkal Majalla" panose="02000000000000000000" pitchFamily="2" charset="-78"/>
            </a:rPr>
            <a:t>.</a:t>
          </a:r>
          <a:r>
            <a:rPr lang="ar-SA" sz="3200" dirty="0">
              <a:solidFill>
                <a:srgbClr val="6E6C00"/>
              </a:solidFill>
              <a:effectLst/>
              <a:latin typeface="Sakkal Majalla" panose="02000000000000000000" pitchFamily="2" charset="-78"/>
              <a:ea typeface="+mn-ea"/>
              <a:cs typeface="Sakkal Majalla" panose="02000000000000000000" pitchFamily="2" charset="-78"/>
            </a:rPr>
            <a:t> </a:t>
          </a:r>
          <a:endParaRPr lang="ar-BH" sz="3200" dirty="0">
            <a:solidFill>
              <a:sysClr val="windowText" lastClr="000000"/>
            </a:solidFill>
            <a:latin typeface="Sakkal Majalla" panose="02000000000000000000" pitchFamily="2" charset="-78"/>
            <a:ea typeface="+mn-ea"/>
            <a:cs typeface="Sakkal Majalla" panose="02000000000000000000" pitchFamily="2" charset="-78"/>
          </a:endParaRPr>
        </a:p>
      </dgm:t>
    </dgm:pt>
    <dgm:pt modelId="{5C45B4BC-4FB4-4927-BB7C-59AEE838819B}" type="parTrans" cxnId="{61F3C7EF-41D7-4FC1-9D62-767EDDC6E914}">
      <dgm:prSet/>
      <dgm:spPr/>
      <dgm:t>
        <a:bodyPr/>
        <a:lstStyle/>
        <a:p>
          <a:pPr rtl="1"/>
          <a:endParaRPr lang="ar-BH"/>
        </a:p>
      </dgm:t>
    </dgm:pt>
    <dgm:pt modelId="{EC0F039C-6D5E-452B-A08D-78650367E75B}" type="sibTrans" cxnId="{61F3C7EF-41D7-4FC1-9D62-767EDDC6E914}">
      <dgm:prSet/>
      <dgm:spPr>
        <a:xfrm>
          <a:off x="5323671" y="1116935"/>
          <a:ext cx="957373" cy="957373"/>
        </a:xfrm>
        <a:prstGeom prst="downArrow">
          <a:avLst>
            <a:gd name="adj1" fmla="val 55000"/>
            <a:gd name="adj2" fmla="val 45000"/>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gm:spPr>
      <dgm:t>
        <a:bodyPr/>
        <a:lstStyle/>
        <a:p>
          <a:pPr rtl="1"/>
          <a:endParaRPr lang="ar-BH">
            <a:solidFill>
              <a:sysClr val="windowText" lastClr="000000">
                <a:hueOff val="0"/>
                <a:satOff val="0"/>
                <a:lumOff val="0"/>
                <a:alphaOff val="0"/>
              </a:sysClr>
            </a:solidFill>
            <a:latin typeface="Calibri" panose="020F0502020204030204"/>
            <a:ea typeface="+mn-ea"/>
            <a:cs typeface="Arial" panose="020B0604020202020204" pitchFamily="34" charset="0"/>
          </a:endParaRPr>
        </a:p>
      </dgm:t>
    </dgm:pt>
    <dgm:pt modelId="{D8574C81-6AB7-4A9F-A68C-B3BEF34A57EB}">
      <dgm:prSet phldrT="[Text]" custT="1"/>
      <dgm:spPr>
        <a:xfrm>
          <a:off x="-55618" y="1689788"/>
          <a:ext cx="7454896" cy="1472882"/>
        </a:xfrm>
        <a:prstGeom prst="roundRect">
          <a:avLst>
            <a:gd name="adj" fmla="val 10000"/>
          </a:avLst>
        </a:prstGeom>
        <a:solidFill>
          <a:srgbClr val="5B9BD5">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rtl="1"/>
          <a:r>
            <a:rPr lang="ar-SA" sz="3200" dirty="0">
              <a:solidFill>
                <a:srgbClr val="6E6C00"/>
              </a:solidFill>
              <a:effectLst/>
              <a:latin typeface="Sakkal Majalla" panose="02000000000000000000" pitchFamily="2" charset="-78"/>
              <a:ea typeface="+mn-ea"/>
              <a:cs typeface="Sakkal Majalla" panose="02000000000000000000" pitchFamily="2" charset="-78"/>
            </a:rPr>
            <a:t>خلود المت</a:t>
          </a:r>
          <a:r>
            <a:rPr lang="ar-BH" sz="3200" dirty="0">
              <a:solidFill>
                <a:srgbClr val="6E6C00"/>
              </a:solidFill>
              <a:effectLst/>
              <a:latin typeface="Sakkal Majalla" panose="02000000000000000000" pitchFamily="2" charset="-78"/>
              <a:ea typeface="+mn-ea"/>
              <a:cs typeface="Sakkal Majalla" panose="02000000000000000000" pitchFamily="2" charset="-78"/>
            </a:rPr>
            <a:t>ّ</a:t>
          </a:r>
          <a:r>
            <a:rPr lang="ar-SA" sz="3200" dirty="0">
              <a:solidFill>
                <a:srgbClr val="6E6C00"/>
              </a:solidFill>
              <a:effectLst/>
              <a:latin typeface="Sakkal Majalla" panose="02000000000000000000" pitchFamily="2" charset="-78"/>
              <a:ea typeface="+mn-ea"/>
              <a:cs typeface="Sakkal Majalla" panose="02000000000000000000" pitchFamily="2" charset="-78"/>
            </a:rPr>
            <a:t>قين في الجن</a:t>
          </a:r>
          <a:r>
            <a:rPr lang="ar-BH" sz="3200" dirty="0">
              <a:solidFill>
                <a:srgbClr val="6E6C00"/>
              </a:solidFill>
              <a:effectLst/>
              <a:latin typeface="Sakkal Majalla" panose="02000000000000000000" pitchFamily="2" charset="-78"/>
              <a:ea typeface="+mn-ea"/>
              <a:cs typeface="Sakkal Majalla" panose="02000000000000000000" pitchFamily="2" charset="-78"/>
            </a:rPr>
            <a:t>ّ</a:t>
          </a:r>
          <a:r>
            <a:rPr lang="ar-SA" sz="3200" dirty="0">
              <a:solidFill>
                <a:srgbClr val="6E6C00"/>
              </a:solidFill>
              <a:effectLst/>
              <a:latin typeface="Sakkal Majalla" panose="02000000000000000000" pitchFamily="2" charset="-78"/>
              <a:ea typeface="+mn-ea"/>
              <a:cs typeface="Sakkal Majalla" panose="02000000000000000000" pitchFamily="2" charset="-78"/>
            </a:rPr>
            <a:t>َة، وطيب مقامهم بها</a:t>
          </a:r>
          <a:r>
            <a:rPr lang="ar-BH" sz="4000" dirty="0">
              <a:solidFill>
                <a:sysClr val="windowText" lastClr="000000"/>
              </a:solidFill>
              <a:latin typeface="Sakkal Majalla" panose="02000000000000000000" pitchFamily="2" charset="-78"/>
              <a:ea typeface="+mn-ea"/>
              <a:cs typeface="Sakkal Majalla" panose="02000000000000000000" pitchFamily="2" charset="-78"/>
            </a:rPr>
            <a:t>.</a:t>
          </a:r>
        </a:p>
      </dgm:t>
    </dgm:pt>
    <dgm:pt modelId="{D95ACDCE-9375-4141-A6E4-A9BD23023631}" type="parTrans" cxnId="{DF1D1648-448E-4716-8AFF-263E0CAEFE4A}">
      <dgm:prSet/>
      <dgm:spPr/>
      <dgm:t>
        <a:bodyPr/>
        <a:lstStyle/>
        <a:p>
          <a:pPr rtl="1"/>
          <a:endParaRPr lang="ar-BH"/>
        </a:p>
      </dgm:t>
    </dgm:pt>
    <dgm:pt modelId="{212A022A-07D6-433C-A06D-3359CF628E3C}" type="sibTrans" cxnId="{DF1D1648-448E-4716-8AFF-263E0CAEFE4A}">
      <dgm:prSet/>
      <dgm:spPr>
        <a:xfrm>
          <a:off x="5882788" y="2825479"/>
          <a:ext cx="957373" cy="957373"/>
        </a:xfrm>
        <a:prstGeom prst="downArrow">
          <a:avLst>
            <a:gd name="adj1" fmla="val 55000"/>
            <a:gd name="adj2" fmla="val 45000"/>
          </a:avLst>
        </a:prstGeom>
        <a:solidFill>
          <a:srgbClr val="70AD47">
            <a:lumMod val="60000"/>
            <a:lumOff val="40000"/>
            <a:alpha val="90000"/>
          </a:srgbClr>
        </a:solidFill>
        <a:ln w="12700" cap="flat" cmpd="sng" algn="ctr">
          <a:solidFill>
            <a:srgbClr val="FFC000">
              <a:tint val="40000"/>
              <a:alpha val="90000"/>
              <a:hueOff val="11513918"/>
              <a:satOff val="-61261"/>
              <a:lumOff val="-3490"/>
              <a:alphaOff val="0"/>
            </a:srgbClr>
          </a:solidFill>
          <a:prstDash val="solid"/>
          <a:miter lim="800000"/>
        </a:ln>
        <a:effectLst/>
      </dgm:spPr>
      <dgm:t>
        <a:bodyPr/>
        <a:lstStyle/>
        <a:p>
          <a:pPr rtl="1"/>
          <a:endParaRPr lang="ar-BH">
            <a:solidFill>
              <a:sysClr val="windowText" lastClr="000000">
                <a:hueOff val="0"/>
                <a:satOff val="0"/>
                <a:lumOff val="0"/>
                <a:alphaOff val="0"/>
              </a:sysClr>
            </a:solidFill>
            <a:latin typeface="Calibri" panose="020F0502020204030204"/>
            <a:ea typeface="+mn-ea"/>
            <a:cs typeface="Arial" panose="020B0604020202020204" pitchFamily="34" charset="0"/>
          </a:endParaRPr>
        </a:p>
      </dgm:t>
    </dgm:pt>
    <dgm:pt modelId="{CE5628A4-E574-4ACD-91C0-C7F428AD5928}">
      <dgm:prSet phldrT="[Text]" custT="1"/>
      <dgm:spPr>
        <a:xfrm>
          <a:off x="503499" y="3436725"/>
          <a:ext cx="7454896" cy="1472882"/>
        </a:xfrm>
        <a:prstGeom prst="roundRect">
          <a:avLst>
            <a:gd name="adj" fmla="val 10000"/>
          </a:avLst>
        </a:prstGeom>
        <a:solidFill>
          <a:srgbClr val="70AD47">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rtl="1"/>
          <a:r>
            <a:rPr lang="ar-BH" sz="3200" dirty="0">
              <a:solidFill>
                <a:srgbClr val="5B5C00"/>
              </a:solidFill>
              <a:latin typeface="Times New Roman" panose="02020603050405020304" pitchFamily="18" charset="0"/>
              <a:ea typeface="+mn-ea"/>
              <a:cs typeface="Sakkal Majalla" panose="02000000000000000000" pitchFamily="2" charset="-78"/>
            </a:rPr>
            <a:t>خلود الكافرين في نار جهنَّم</a:t>
          </a:r>
          <a:r>
            <a:rPr lang="ar-BH" sz="3200" b="0" dirty="0">
              <a:solidFill>
                <a:sysClr val="windowText" lastClr="000000"/>
              </a:solidFill>
              <a:latin typeface="Sakkal Majalla" panose="02000000000000000000" pitchFamily="2" charset="-78"/>
              <a:ea typeface="+mn-ea"/>
              <a:cs typeface="Sakkal Majalla" panose="02000000000000000000" pitchFamily="2" charset="-78"/>
            </a:rPr>
            <a:t>.</a:t>
          </a:r>
        </a:p>
      </dgm:t>
    </dgm:pt>
    <dgm:pt modelId="{49D1923C-71E8-4245-965C-10123781D60F}" type="parTrans" cxnId="{81DC1A94-2B5C-445F-97DF-AAA34F4B28A3}">
      <dgm:prSet/>
      <dgm:spPr/>
      <dgm:t>
        <a:bodyPr/>
        <a:lstStyle/>
        <a:p>
          <a:pPr rtl="1"/>
          <a:endParaRPr lang="ar-BH"/>
        </a:p>
      </dgm:t>
    </dgm:pt>
    <dgm:pt modelId="{6C431237-EA38-464F-A869-1FED28F797DB}" type="sibTrans" cxnId="{81DC1A94-2B5C-445F-97DF-AAA34F4B28A3}">
      <dgm:prSet/>
      <dgm:spPr/>
      <dgm:t>
        <a:bodyPr/>
        <a:lstStyle/>
        <a:p>
          <a:pPr rtl="1"/>
          <a:endParaRPr lang="ar-BH"/>
        </a:p>
      </dgm:t>
    </dgm:pt>
    <dgm:pt modelId="{5BEF10F1-32AE-4E95-9C1F-C7E4FDAD5B0A}" type="pres">
      <dgm:prSet presAssocID="{B8A5A50F-F995-4504-B0F0-F83C76DDBC52}" presName="outerComposite" presStyleCnt="0">
        <dgm:presLayoutVars>
          <dgm:chMax val="5"/>
          <dgm:dir/>
          <dgm:resizeHandles val="exact"/>
        </dgm:presLayoutVars>
      </dgm:prSet>
      <dgm:spPr/>
      <dgm:t>
        <a:bodyPr/>
        <a:lstStyle/>
        <a:p>
          <a:pPr rtl="1"/>
          <a:endParaRPr lang="ar-BH"/>
        </a:p>
      </dgm:t>
    </dgm:pt>
    <dgm:pt modelId="{6B010D09-793A-47DB-9F6E-32AB83A529B1}" type="pres">
      <dgm:prSet presAssocID="{B8A5A50F-F995-4504-B0F0-F83C76DDBC52}" presName="dummyMaxCanvas" presStyleCnt="0">
        <dgm:presLayoutVars/>
      </dgm:prSet>
      <dgm:spPr/>
    </dgm:pt>
    <dgm:pt modelId="{6C0669F0-B42F-46D3-8A56-C8404368DB18}" type="pres">
      <dgm:prSet presAssocID="{B8A5A50F-F995-4504-B0F0-F83C76DDBC52}" presName="ThreeNodes_1" presStyleLbl="node1" presStyleIdx="0" presStyleCnt="3" custScaleX="114136" custScaleY="94826" custLinFactNeighborX="150" custLinFactNeighborY="0">
        <dgm:presLayoutVars>
          <dgm:bulletEnabled val="1"/>
        </dgm:presLayoutVars>
      </dgm:prSet>
      <dgm:spPr/>
      <dgm:t>
        <a:bodyPr/>
        <a:lstStyle/>
        <a:p>
          <a:pPr rtl="1"/>
          <a:endParaRPr lang="ar-BH"/>
        </a:p>
      </dgm:t>
    </dgm:pt>
    <dgm:pt modelId="{102663F7-9CAB-4D09-B3E9-5E0721517405}" type="pres">
      <dgm:prSet presAssocID="{B8A5A50F-F995-4504-B0F0-F83C76DDBC52}" presName="ThreeNodes_2" presStyleLbl="node1" presStyleIdx="1" presStyleCnt="3" custScaleX="117647" custLinFactNeighborX="-5562" custLinFactNeighborY="-1940">
        <dgm:presLayoutVars>
          <dgm:bulletEnabled val="1"/>
        </dgm:presLayoutVars>
      </dgm:prSet>
      <dgm:spPr/>
      <dgm:t>
        <a:bodyPr/>
        <a:lstStyle/>
        <a:p>
          <a:pPr rtl="1"/>
          <a:endParaRPr lang="ar-BH"/>
        </a:p>
      </dgm:t>
    </dgm:pt>
    <dgm:pt modelId="{0BA759D5-6672-4063-9C56-886E779E3A36}" type="pres">
      <dgm:prSet presAssocID="{B8A5A50F-F995-4504-B0F0-F83C76DDBC52}" presName="ThreeNodes_3" presStyleLbl="node1" presStyleIdx="2" presStyleCnt="3" custScaleX="117647" custLinFactNeighborY="647">
        <dgm:presLayoutVars>
          <dgm:bulletEnabled val="1"/>
        </dgm:presLayoutVars>
      </dgm:prSet>
      <dgm:spPr/>
      <dgm:t>
        <a:bodyPr/>
        <a:lstStyle/>
        <a:p>
          <a:pPr rtl="1"/>
          <a:endParaRPr lang="ar-BH"/>
        </a:p>
      </dgm:t>
    </dgm:pt>
    <dgm:pt modelId="{F7CE8813-3FC7-470F-8463-05F109371071}" type="pres">
      <dgm:prSet presAssocID="{B8A5A50F-F995-4504-B0F0-F83C76DDBC52}" presName="ThreeConn_1-2" presStyleLbl="fgAccFollowNode1" presStyleIdx="0" presStyleCnt="2">
        <dgm:presLayoutVars>
          <dgm:bulletEnabled val="1"/>
        </dgm:presLayoutVars>
      </dgm:prSet>
      <dgm:spPr/>
      <dgm:t>
        <a:bodyPr/>
        <a:lstStyle/>
        <a:p>
          <a:pPr rtl="1"/>
          <a:endParaRPr lang="ar-BH"/>
        </a:p>
      </dgm:t>
    </dgm:pt>
    <dgm:pt modelId="{0E1CD00F-760B-4922-8554-D70A85FC8E98}" type="pres">
      <dgm:prSet presAssocID="{B8A5A50F-F995-4504-B0F0-F83C76DDBC52}" presName="ThreeConn_2-3" presStyleLbl="fgAccFollowNode1" presStyleIdx="1" presStyleCnt="2">
        <dgm:presLayoutVars>
          <dgm:bulletEnabled val="1"/>
        </dgm:presLayoutVars>
      </dgm:prSet>
      <dgm:spPr/>
      <dgm:t>
        <a:bodyPr/>
        <a:lstStyle/>
        <a:p>
          <a:pPr rtl="1"/>
          <a:endParaRPr lang="ar-BH"/>
        </a:p>
      </dgm:t>
    </dgm:pt>
    <dgm:pt modelId="{0CA44020-D3E3-4867-A534-17EB509B5EE4}" type="pres">
      <dgm:prSet presAssocID="{B8A5A50F-F995-4504-B0F0-F83C76DDBC52}" presName="ThreeNodes_1_text" presStyleLbl="node1" presStyleIdx="2" presStyleCnt="3">
        <dgm:presLayoutVars>
          <dgm:bulletEnabled val="1"/>
        </dgm:presLayoutVars>
      </dgm:prSet>
      <dgm:spPr/>
      <dgm:t>
        <a:bodyPr/>
        <a:lstStyle/>
        <a:p>
          <a:pPr rtl="1"/>
          <a:endParaRPr lang="ar-BH"/>
        </a:p>
      </dgm:t>
    </dgm:pt>
    <dgm:pt modelId="{8F58E84E-5638-4C7A-ADD2-BD17C45A9689}" type="pres">
      <dgm:prSet presAssocID="{B8A5A50F-F995-4504-B0F0-F83C76DDBC52}" presName="ThreeNodes_2_text" presStyleLbl="node1" presStyleIdx="2" presStyleCnt="3">
        <dgm:presLayoutVars>
          <dgm:bulletEnabled val="1"/>
        </dgm:presLayoutVars>
      </dgm:prSet>
      <dgm:spPr/>
      <dgm:t>
        <a:bodyPr/>
        <a:lstStyle/>
        <a:p>
          <a:pPr rtl="1"/>
          <a:endParaRPr lang="ar-BH"/>
        </a:p>
      </dgm:t>
    </dgm:pt>
    <dgm:pt modelId="{A3C0788A-5B28-4960-851A-3B70B208F4D6}" type="pres">
      <dgm:prSet presAssocID="{B8A5A50F-F995-4504-B0F0-F83C76DDBC52}" presName="ThreeNodes_3_text" presStyleLbl="node1" presStyleIdx="2" presStyleCnt="3">
        <dgm:presLayoutVars>
          <dgm:bulletEnabled val="1"/>
        </dgm:presLayoutVars>
      </dgm:prSet>
      <dgm:spPr/>
      <dgm:t>
        <a:bodyPr/>
        <a:lstStyle/>
        <a:p>
          <a:pPr rtl="1"/>
          <a:endParaRPr lang="ar-BH"/>
        </a:p>
      </dgm:t>
    </dgm:pt>
  </dgm:ptLst>
  <dgm:cxnLst>
    <dgm:cxn modelId="{3C5CCD88-B11A-40CE-9F7E-DDD9C45DDC6E}" type="presOf" srcId="{212A022A-07D6-433C-A06D-3359CF628E3C}" destId="{0E1CD00F-760B-4922-8554-D70A85FC8E98}" srcOrd="0" destOrd="0" presId="urn:microsoft.com/office/officeart/2005/8/layout/vProcess5"/>
    <dgm:cxn modelId="{A036AC8C-2C3D-465E-A806-2A494CE6E59A}" type="presOf" srcId="{D8574C81-6AB7-4A9F-A68C-B3BEF34A57EB}" destId="{8F58E84E-5638-4C7A-ADD2-BD17C45A9689}" srcOrd="1" destOrd="0" presId="urn:microsoft.com/office/officeart/2005/8/layout/vProcess5"/>
    <dgm:cxn modelId="{F52BB9E8-0CAE-44DA-ADAD-BD3BAF9AEADC}" type="presOf" srcId="{CE5628A4-E574-4ACD-91C0-C7F428AD5928}" destId="{0BA759D5-6672-4063-9C56-886E779E3A36}" srcOrd="0" destOrd="0" presId="urn:microsoft.com/office/officeart/2005/8/layout/vProcess5"/>
    <dgm:cxn modelId="{81DC1A94-2B5C-445F-97DF-AAA34F4B28A3}" srcId="{B8A5A50F-F995-4504-B0F0-F83C76DDBC52}" destId="{CE5628A4-E574-4ACD-91C0-C7F428AD5928}" srcOrd="2" destOrd="0" parTransId="{49D1923C-71E8-4245-965C-10123781D60F}" sibTransId="{6C431237-EA38-464F-A869-1FED28F797DB}"/>
    <dgm:cxn modelId="{063052C8-C509-4146-A64C-BB548FFB1CC9}" type="presOf" srcId="{EC0F039C-6D5E-452B-A08D-78650367E75B}" destId="{F7CE8813-3FC7-470F-8463-05F109371071}" srcOrd="0" destOrd="0" presId="urn:microsoft.com/office/officeart/2005/8/layout/vProcess5"/>
    <dgm:cxn modelId="{4E1AC2A0-0C26-47FB-88FC-9CF9C73CED03}" type="presOf" srcId="{F7FC712F-4DE8-45D2-9231-E465EC8C5034}" destId="{6C0669F0-B42F-46D3-8A56-C8404368DB18}" srcOrd="0" destOrd="0" presId="urn:microsoft.com/office/officeart/2005/8/layout/vProcess5"/>
    <dgm:cxn modelId="{61F3C7EF-41D7-4FC1-9D62-767EDDC6E914}" srcId="{B8A5A50F-F995-4504-B0F0-F83C76DDBC52}" destId="{F7FC712F-4DE8-45D2-9231-E465EC8C5034}" srcOrd="0" destOrd="0" parTransId="{5C45B4BC-4FB4-4927-BB7C-59AEE838819B}" sibTransId="{EC0F039C-6D5E-452B-A08D-78650367E75B}"/>
    <dgm:cxn modelId="{DF1D1648-448E-4716-8AFF-263E0CAEFE4A}" srcId="{B8A5A50F-F995-4504-B0F0-F83C76DDBC52}" destId="{D8574C81-6AB7-4A9F-A68C-B3BEF34A57EB}" srcOrd="1" destOrd="0" parTransId="{D95ACDCE-9375-4141-A6E4-A9BD23023631}" sibTransId="{212A022A-07D6-433C-A06D-3359CF628E3C}"/>
    <dgm:cxn modelId="{B74D75EC-E858-4AD2-97B7-134931E05672}" type="presOf" srcId="{B8A5A50F-F995-4504-B0F0-F83C76DDBC52}" destId="{5BEF10F1-32AE-4E95-9C1F-C7E4FDAD5B0A}" srcOrd="0" destOrd="0" presId="urn:microsoft.com/office/officeart/2005/8/layout/vProcess5"/>
    <dgm:cxn modelId="{4D3A910F-C9C5-4C22-B9FB-209649A1719D}" type="presOf" srcId="{CE5628A4-E574-4ACD-91C0-C7F428AD5928}" destId="{A3C0788A-5B28-4960-851A-3B70B208F4D6}" srcOrd="1" destOrd="0" presId="urn:microsoft.com/office/officeart/2005/8/layout/vProcess5"/>
    <dgm:cxn modelId="{66C7BB03-D110-453C-A153-A61D57B9C770}" type="presOf" srcId="{D8574C81-6AB7-4A9F-A68C-B3BEF34A57EB}" destId="{102663F7-9CAB-4D09-B3E9-5E0721517405}" srcOrd="0" destOrd="0" presId="urn:microsoft.com/office/officeart/2005/8/layout/vProcess5"/>
    <dgm:cxn modelId="{EA1DBF0B-485B-4E42-BB0E-7B8B0BF1D8C9}" type="presOf" srcId="{F7FC712F-4DE8-45D2-9231-E465EC8C5034}" destId="{0CA44020-D3E3-4867-A534-17EB509B5EE4}" srcOrd="1" destOrd="0" presId="urn:microsoft.com/office/officeart/2005/8/layout/vProcess5"/>
    <dgm:cxn modelId="{03C11A12-0894-43AC-81FC-A6B7067A2F60}" type="presParOf" srcId="{5BEF10F1-32AE-4E95-9C1F-C7E4FDAD5B0A}" destId="{6B010D09-793A-47DB-9F6E-32AB83A529B1}" srcOrd="0" destOrd="0" presId="urn:microsoft.com/office/officeart/2005/8/layout/vProcess5"/>
    <dgm:cxn modelId="{321B0E2C-0E23-449B-BE8C-BDEA305432A7}" type="presParOf" srcId="{5BEF10F1-32AE-4E95-9C1F-C7E4FDAD5B0A}" destId="{6C0669F0-B42F-46D3-8A56-C8404368DB18}" srcOrd="1" destOrd="0" presId="urn:microsoft.com/office/officeart/2005/8/layout/vProcess5"/>
    <dgm:cxn modelId="{636E8954-1D7D-4E9D-8D05-652083832E32}" type="presParOf" srcId="{5BEF10F1-32AE-4E95-9C1F-C7E4FDAD5B0A}" destId="{102663F7-9CAB-4D09-B3E9-5E0721517405}" srcOrd="2" destOrd="0" presId="urn:microsoft.com/office/officeart/2005/8/layout/vProcess5"/>
    <dgm:cxn modelId="{B474AF67-B7E6-4BF0-A9BE-1AC9225C52BA}" type="presParOf" srcId="{5BEF10F1-32AE-4E95-9C1F-C7E4FDAD5B0A}" destId="{0BA759D5-6672-4063-9C56-886E779E3A36}" srcOrd="3" destOrd="0" presId="urn:microsoft.com/office/officeart/2005/8/layout/vProcess5"/>
    <dgm:cxn modelId="{702873FF-CB98-4426-BA23-A5363B6D28D7}" type="presParOf" srcId="{5BEF10F1-32AE-4E95-9C1F-C7E4FDAD5B0A}" destId="{F7CE8813-3FC7-470F-8463-05F109371071}" srcOrd="4" destOrd="0" presId="urn:microsoft.com/office/officeart/2005/8/layout/vProcess5"/>
    <dgm:cxn modelId="{EC28A6D5-F2AD-434A-84D4-0E1AE7FEFF9C}" type="presParOf" srcId="{5BEF10F1-32AE-4E95-9C1F-C7E4FDAD5B0A}" destId="{0E1CD00F-760B-4922-8554-D70A85FC8E98}" srcOrd="5" destOrd="0" presId="urn:microsoft.com/office/officeart/2005/8/layout/vProcess5"/>
    <dgm:cxn modelId="{36921D55-0E7D-47E2-BB28-2D89F87DCB5B}" type="presParOf" srcId="{5BEF10F1-32AE-4E95-9C1F-C7E4FDAD5B0A}" destId="{0CA44020-D3E3-4867-A534-17EB509B5EE4}" srcOrd="6" destOrd="0" presId="urn:microsoft.com/office/officeart/2005/8/layout/vProcess5"/>
    <dgm:cxn modelId="{5281FB73-6098-4A06-8432-770416882EE0}" type="presParOf" srcId="{5BEF10F1-32AE-4E95-9C1F-C7E4FDAD5B0A}" destId="{8F58E84E-5638-4C7A-ADD2-BD17C45A9689}" srcOrd="7" destOrd="0" presId="urn:microsoft.com/office/officeart/2005/8/layout/vProcess5"/>
    <dgm:cxn modelId="{28C61606-24AA-42A4-91E0-249AA181B18A}" type="presParOf" srcId="{5BEF10F1-32AE-4E95-9C1F-C7E4FDAD5B0A}" destId="{A3C0788A-5B28-4960-851A-3B70B208F4D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3E9BF-F1EC-444D-AFC8-6DAD37D624CF}">
      <dsp:nvSpPr>
        <dsp:cNvPr id="0" name=""/>
        <dsp:cNvSpPr/>
      </dsp:nvSpPr>
      <dsp:spPr>
        <a:xfrm>
          <a:off x="0" y="0"/>
          <a:ext cx="6933479" cy="2209323"/>
        </a:xfrm>
        <a:prstGeom prst="roundRect">
          <a:avLst>
            <a:gd name="adj" fmla="val 10000"/>
          </a:avLst>
        </a:prstGeom>
        <a:solidFill>
          <a:srgbClr val="FFC000">
            <a:lumMod val="60000"/>
            <a:lumOff val="40000"/>
          </a:srgbClr>
        </a:soli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BH" sz="4300" kern="1200" dirty="0">
              <a:solidFill>
                <a:sysClr val="windowText" lastClr="000000"/>
              </a:solidFill>
              <a:latin typeface="Calibri" panose="020F0502020204030204"/>
              <a:ea typeface="+mn-ea"/>
              <a:cs typeface="Arial" panose="020B0604020202020204" pitchFamily="34" charset="0"/>
            </a:rPr>
            <a:t>......................</a:t>
          </a:r>
        </a:p>
      </dsp:txBody>
      <dsp:txXfrm>
        <a:off x="64709" y="64709"/>
        <a:ext cx="4649971" cy="2079905"/>
      </dsp:txXfrm>
    </dsp:sp>
    <dsp:sp modelId="{2596269C-3C24-41D6-B8D6-177514C1ED72}">
      <dsp:nvSpPr>
        <dsp:cNvPr id="0" name=""/>
        <dsp:cNvSpPr/>
      </dsp:nvSpPr>
      <dsp:spPr>
        <a:xfrm>
          <a:off x="1223555" y="2571502"/>
          <a:ext cx="6933479" cy="2209323"/>
        </a:xfrm>
        <a:prstGeom prst="roundRect">
          <a:avLst>
            <a:gd name="adj" fmla="val 10000"/>
          </a:avLst>
        </a:prstGeom>
        <a:solidFill>
          <a:sysClr val="window" lastClr="FFFFFF">
            <a:lumMod val="75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rtl="1">
            <a:lnSpc>
              <a:spcPct val="90000"/>
            </a:lnSpc>
            <a:spcBef>
              <a:spcPct val="0"/>
            </a:spcBef>
            <a:spcAft>
              <a:spcPct val="35000"/>
            </a:spcAft>
          </a:pPr>
          <a:r>
            <a:rPr lang="ar-BH" sz="4300" kern="1200" dirty="0">
              <a:solidFill>
                <a:sysClr val="windowText" lastClr="000000"/>
              </a:solidFill>
              <a:latin typeface="Calibri" panose="020F0502020204030204"/>
              <a:ea typeface="+mn-ea"/>
              <a:cs typeface="Arial" panose="020B0604020202020204" pitchFamily="34" charset="0"/>
            </a:rPr>
            <a:t>.........................</a:t>
          </a:r>
        </a:p>
      </dsp:txBody>
      <dsp:txXfrm>
        <a:off x="1288264" y="2636211"/>
        <a:ext cx="4144446" cy="2079905"/>
      </dsp:txXfrm>
    </dsp:sp>
    <dsp:sp modelId="{5EABE12E-1C87-493C-9C00-C8F35C8C9AAA}">
      <dsp:nvSpPr>
        <dsp:cNvPr id="0" name=""/>
        <dsp:cNvSpPr/>
      </dsp:nvSpPr>
      <dsp:spPr>
        <a:xfrm>
          <a:off x="5497419" y="1736773"/>
          <a:ext cx="1436060" cy="1436060"/>
        </a:xfrm>
        <a:prstGeom prst="downArrow">
          <a:avLst>
            <a:gd name="adj1" fmla="val 55000"/>
            <a:gd name="adj2" fmla="val 45000"/>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endParaRPr lang="ar-BH" sz="3600" kern="1200">
            <a:solidFill>
              <a:sysClr val="windowText" lastClr="000000">
                <a:hueOff val="0"/>
                <a:satOff val="0"/>
                <a:lumOff val="0"/>
                <a:alphaOff val="0"/>
              </a:sysClr>
            </a:solidFill>
            <a:latin typeface="Calibri" panose="020F0502020204030204"/>
            <a:ea typeface="+mn-ea"/>
            <a:cs typeface="Arial" panose="020B0604020202020204" pitchFamily="34" charset="0"/>
          </a:endParaRPr>
        </a:p>
      </dsp:txBody>
      <dsp:txXfrm>
        <a:off x="5820532" y="1736773"/>
        <a:ext cx="789834" cy="1080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669F0-B42F-46D3-8A56-C8404368DB18}">
      <dsp:nvSpPr>
        <dsp:cNvPr id="0" name=""/>
        <dsp:cNvSpPr/>
      </dsp:nvSpPr>
      <dsp:spPr>
        <a:xfrm>
          <a:off x="-493990" y="38103"/>
          <a:ext cx="7232415" cy="1396675"/>
        </a:xfrm>
        <a:prstGeom prst="roundRect">
          <a:avLst>
            <a:gd name="adj" fmla="val 10000"/>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ct val="35000"/>
            </a:spcAft>
          </a:pPr>
          <a:r>
            <a:rPr lang="ar-SA" sz="3200" kern="1200" dirty="0">
              <a:solidFill>
                <a:srgbClr val="6E6C00"/>
              </a:solidFill>
              <a:effectLst/>
              <a:latin typeface="Sakkal Majalla" panose="02000000000000000000" pitchFamily="2" charset="-78"/>
              <a:ea typeface="+mn-ea"/>
              <a:cs typeface="Sakkal Majalla" panose="02000000000000000000" pitchFamily="2" charset="-78"/>
            </a:rPr>
            <a:t>إقرار الكافرين في الآخرة بالتوحيد وصدق الرسل</a:t>
          </a:r>
          <a:r>
            <a:rPr lang="ar-BH" sz="3200" kern="1200" dirty="0">
              <a:solidFill>
                <a:srgbClr val="6E6C00"/>
              </a:solidFill>
              <a:effectLst/>
              <a:latin typeface="Sakkal Majalla" panose="02000000000000000000" pitchFamily="2" charset="-78"/>
              <a:ea typeface="+mn-ea"/>
              <a:cs typeface="Sakkal Majalla" panose="02000000000000000000" pitchFamily="2" charset="-78"/>
            </a:rPr>
            <a:t>.</a:t>
          </a:r>
          <a:r>
            <a:rPr lang="ar-SA" sz="3200" kern="1200" dirty="0">
              <a:solidFill>
                <a:srgbClr val="6E6C00"/>
              </a:solidFill>
              <a:effectLst/>
              <a:latin typeface="Sakkal Majalla" panose="02000000000000000000" pitchFamily="2" charset="-78"/>
              <a:ea typeface="+mn-ea"/>
              <a:cs typeface="Sakkal Majalla" panose="02000000000000000000" pitchFamily="2" charset="-78"/>
            </a:rPr>
            <a:t> </a:t>
          </a:r>
          <a:endParaRPr lang="ar-BH" sz="3200" kern="1200" dirty="0">
            <a:solidFill>
              <a:sysClr val="windowText" lastClr="000000"/>
            </a:solidFill>
            <a:latin typeface="Sakkal Majalla" panose="02000000000000000000" pitchFamily="2" charset="-78"/>
            <a:ea typeface="+mn-ea"/>
            <a:cs typeface="Sakkal Majalla" panose="02000000000000000000" pitchFamily="2" charset="-78"/>
          </a:endParaRPr>
        </a:p>
      </dsp:txBody>
      <dsp:txXfrm>
        <a:off x="-453083" y="79010"/>
        <a:ext cx="5435050" cy="1314861"/>
      </dsp:txXfrm>
    </dsp:sp>
    <dsp:sp modelId="{102663F7-9CAB-4D09-B3E9-5E0721517405}">
      <dsp:nvSpPr>
        <dsp:cNvPr id="0" name=""/>
        <dsp:cNvSpPr/>
      </dsp:nvSpPr>
      <dsp:spPr>
        <a:xfrm>
          <a:off x="-55618" y="1689788"/>
          <a:ext cx="7454896" cy="1472882"/>
        </a:xfrm>
        <a:prstGeom prst="roundRect">
          <a:avLst>
            <a:gd name="adj" fmla="val 10000"/>
          </a:avLst>
        </a:prstGeom>
        <a:solidFill>
          <a:srgbClr val="5B9BD5">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a:solidFill>
                <a:srgbClr val="6E6C00"/>
              </a:solidFill>
              <a:effectLst/>
              <a:latin typeface="Sakkal Majalla" panose="02000000000000000000" pitchFamily="2" charset="-78"/>
              <a:ea typeface="+mn-ea"/>
              <a:cs typeface="Sakkal Majalla" panose="02000000000000000000" pitchFamily="2" charset="-78"/>
            </a:rPr>
            <a:t>خلود المت</a:t>
          </a:r>
          <a:r>
            <a:rPr lang="ar-BH" sz="3200" kern="1200" dirty="0">
              <a:solidFill>
                <a:srgbClr val="6E6C00"/>
              </a:solidFill>
              <a:effectLst/>
              <a:latin typeface="Sakkal Majalla" panose="02000000000000000000" pitchFamily="2" charset="-78"/>
              <a:ea typeface="+mn-ea"/>
              <a:cs typeface="Sakkal Majalla" panose="02000000000000000000" pitchFamily="2" charset="-78"/>
            </a:rPr>
            <a:t>ّ</a:t>
          </a:r>
          <a:r>
            <a:rPr lang="ar-SA" sz="3200" kern="1200" dirty="0">
              <a:solidFill>
                <a:srgbClr val="6E6C00"/>
              </a:solidFill>
              <a:effectLst/>
              <a:latin typeface="Sakkal Majalla" panose="02000000000000000000" pitchFamily="2" charset="-78"/>
              <a:ea typeface="+mn-ea"/>
              <a:cs typeface="Sakkal Majalla" panose="02000000000000000000" pitchFamily="2" charset="-78"/>
            </a:rPr>
            <a:t>قين في الجن</a:t>
          </a:r>
          <a:r>
            <a:rPr lang="ar-BH" sz="3200" kern="1200" dirty="0">
              <a:solidFill>
                <a:srgbClr val="6E6C00"/>
              </a:solidFill>
              <a:effectLst/>
              <a:latin typeface="Sakkal Majalla" panose="02000000000000000000" pitchFamily="2" charset="-78"/>
              <a:ea typeface="+mn-ea"/>
              <a:cs typeface="Sakkal Majalla" panose="02000000000000000000" pitchFamily="2" charset="-78"/>
            </a:rPr>
            <a:t>ّ</a:t>
          </a:r>
          <a:r>
            <a:rPr lang="ar-SA" sz="3200" kern="1200" dirty="0">
              <a:solidFill>
                <a:srgbClr val="6E6C00"/>
              </a:solidFill>
              <a:effectLst/>
              <a:latin typeface="Sakkal Majalla" panose="02000000000000000000" pitchFamily="2" charset="-78"/>
              <a:ea typeface="+mn-ea"/>
              <a:cs typeface="Sakkal Majalla" panose="02000000000000000000" pitchFamily="2" charset="-78"/>
            </a:rPr>
            <a:t>َة، وطيب مقامهم بها</a:t>
          </a:r>
          <a:r>
            <a:rPr lang="ar-BH" sz="4000" kern="1200" dirty="0">
              <a:solidFill>
                <a:sysClr val="windowText" lastClr="000000"/>
              </a:solidFill>
              <a:latin typeface="Sakkal Majalla" panose="02000000000000000000" pitchFamily="2" charset="-78"/>
              <a:ea typeface="+mn-ea"/>
              <a:cs typeface="Sakkal Majalla" panose="02000000000000000000" pitchFamily="2" charset="-78"/>
            </a:rPr>
            <a:t>.</a:t>
          </a:r>
        </a:p>
      </dsp:txBody>
      <dsp:txXfrm>
        <a:off x="-12479" y="1732927"/>
        <a:ext cx="5584512" cy="1386604"/>
      </dsp:txXfrm>
    </dsp:sp>
    <dsp:sp modelId="{0BA759D5-6672-4063-9C56-886E779E3A36}">
      <dsp:nvSpPr>
        <dsp:cNvPr id="0" name=""/>
        <dsp:cNvSpPr/>
      </dsp:nvSpPr>
      <dsp:spPr>
        <a:xfrm>
          <a:off x="503499" y="3436725"/>
          <a:ext cx="7454896" cy="1472882"/>
        </a:xfrm>
        <a:prstGeom prst="roundRect">
          <a:avLst>
            <a:gd name="adj" fmla="val 10000"/>
          </a:avLst>
        </a:prstGeom>
        <a:solidFill>
          <a:srgbClr val="70AD47">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BH" sz="3200" kern="1200" dirty="0">
              <a:solidFill>
                <a:srgbClr val="5B5C00"/>
              </a:solidFill>
              <a:latin typeface="Times New Roman" panose="02020603050405020304" pitchFamily="18" charset="0"/>
              <a:ea typeface="+mn-ea"/>
              <a:cs typeface="Sakkal Majalla" panose="02000000000000000000" pitchFamily="2" charset="-78"/>
            </a:rPr>
            <a:t>خلود الكافرين في نار جهنَّم</a:t>
          </a:r>
          <a:r>
            <a:rPr lang="ar-BH" sz="3200" b="0" kern="1200" dirty="0">
              <a:solidFill>
                <a:sysClr val="windowText" lastClr="000000"/>
              </a:solidFill>
              <a:latin typeface="Sakkal Majalla" panose="02000000000000000000" pitchFamily="2" charset="-78"/>
              <a:ea typeface="+mn-ea"/>
              <a:cs typeface="Sakkal Majalla" panose="02000000000000000000" pitchFamily="2" charset="-78"/>
            </a:rPr>
            <a:t>.</a:t>
          </a:r>
        </a:p>
      </dsp:txBody>
      <dsp:txXfrm>
        <a:off x="546638" y="3479864"/>
        <a:ext cx="5584512" cy="1386604"/>
      </dsp:txXfrm>
    </dsp:sp>
    <dsp:sp modelId="{F7CE8813-3FC7-470F-8463-05F109371071}">
      <dsp:nvSpPr>
        <dsp:cNvPr id="0" name=""/>
        <dsp:cNvSpPr/>
      </dsp:nvSpPr>
      <dsp:spPr>
        <a:xfrm>
          <a:off x="5323671" y="1116935"/>
          <a:ext cx="957373" cy="957373"/>
        </a:xfrm>
        <a:prstGeom prst="downArrow">
          <a:avLst>
            <a:gd name="adj1" fmla="val 55000"/>
            <a:gd name="adj2" fmla="val 45000"/>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endParaRPr lang="ar-BH" sz="3600" kern="1200">
            <a:solidFill>
              <a:sysClr val="windowText" lastClr="000000">
                <a:hueOff val="0"/>
                <a:satOff val="0"/>
                <a:lumOff val="0"/>
                <a:alphaOff val="0"/>
              </a:sysClr>
            </a:solidFill>
            <a:latin typeface="Calibri" panose="020F0502020204030204"/>
            <a:ea typeface="+mn-ea"/>
            <a:cs typeface="Arial" panose="020B0604020202020204" pitchFamily="34" charset="0"/>
          </a:endParaRPr>
        </a:p>
      </dsp:txBody>
      <dsp:txXfrm>
        <a:off x="5539080" y="1116935"/>
        <a:ext cx="526555" cy="720423"/>
      </dsp:txXfrm>
    </dsp:sp>
    <dsp:sp modelId="{0E1CD00F-760B-4922-8554-D70A85FC8E98}">
      <dsp:nvSpPr>
        <dsp:cNvPr id="0" name=""/>
        <dsp:cNvSpPr/>
      </dsp:nvSpPr>
      <dsp:spPr>
        <a:xfrm>
          <a:off x="5882788" y="2825479"/>
          <a:ext cx="957373" cy="957373"/>
        </a:xfrm>
        <a:prstGeom prst="downArrow">
          <a:avLst>
            <a:gd name="adj1" fmla="val 55000"/>
            <a:gd name="adj2" fmla="val 45000"/>
          </a:avLst>
        </a:prstGeom>
        <a:solidFill>
          <a:srgbClr val="70AD47">
            <a:lumMod val="60000"/>
            <a:lumOff val="40000"/>
            <a:alpha val="90000"/>
          </a:srgbClr>
        </a:solidFill>
        <a:ln w="12700" cap="flat" cmpd="sng" algn="ctr">
          <a:solidFill>
            <a:srgbClr val="FFC000">
              <a:tint val="40000"/>
              <a:alpha val="90000"/>
              <a:hueOff val="11513918"/>
              <a:satOff val="-61261"/>
              <a:lumOff val="-349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rtl="1">
            <a:lnSpc>
              <a:spcPct val="90000"/>
            </a:lnSpc>
            <a:spcBef>
              <a:spcPct val="0"/>
            </a:spcBef>
            <a:spcAft>
              <a:spcPct val="35000"/>
            </a:spcAft>
          </a:pPr>
          <a:endParaRPr lang="ar-BH" sz="3600" kern="1200">
            <a:solidFill>
              <a:sysClr val="windowText" lastClr="000000">
                <a:hueOff val="0"/>
                <a:satOff val="0"/>
                <a:lumOff val="0"/>
                <a:alphaOff val="0"/>
              </a:sysClr>
            </a:solidFill>
            <a:latin typeface="Calibri" panose="020F0502020204030204"/>
            <a:ea typeface="+mn-ea"/>
            <a:cs typeface="Arial" panose="020B0604020202020204" pitchFamily="34" charset="0"/>
          </a:endParaRPr>
        </a:p>
      </dsp:txBody>
      <dsp:txXfrm>
        <a:off x="6098197" y="2825479"/>
        <a:ext cx="526555" cy="72042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B2866-A006-48FE-9190-69207BBE1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9EAFD99-DA8D-45B3-B3EA-E37350F93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9AEACEA-D1E0-4DCD-9F4D-43B5DA0EA267}"/>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0737853F-BF5C-4368-B7F9-52973F7C3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0BDB07-3ACF-4AAB-8849-429BF86897B8}"/>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135912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6DC61-567A-4A5A-AED5-E6478620D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B663B5C-1051-4DAE-B2F1-6DFF8CA97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556DDF-03DC-42AB-8039-EFB9B0161BA7}"/>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3EA8AC8B-A49C-4885-B6F3-D3581E797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DD4EE2-B5C6-45DF-9E0D-8C21E42E3BE7}"/>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300788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A739C42-A724-4269-B446-B7E7A08DF8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3BB90C-BAD3-46B0-A4E4-80D1E2000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586F84-4A62-4507-8AC1-B310F5B207E8}"/>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7AF359D5-08A4-4E27-BFAC-6D1F96C09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610A86-1FFF-45AD-BC37-BCE10938AD69}"/>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12260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2D8860-7BA9-4371-8BB2-BB0823DB8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F20D85-08A1-414B-A923-82A63F999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F3D043-895B-4277-A220-3640CD268ED9}"/>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143F5785-2941-4888-9970-2B3B6881C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B42490-2BAC-4793-8582-F105B287FA5F}"/>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17902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DBBDE1-EBB8-462D-99BE-ED36FB2AB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9D361C2-08C3-46BA-8F49-D9A3A8F278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DA3A18-D448-46EF-9476-43E5D076F39B}"/>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7BE5451F-A659-4BBE-96C5-3B5C7918D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BF3FE0-6678-4EF3-AE55-9DE32067C623}"/>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415804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0C6203-8588-4F82-8A0F-0EA76B3EC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AC9E67-5052-4531-B23F-30BE7B8493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F16815-68E8-4925-931B-397A128900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DA8FC5-E9A1-44AA-B529-5DB8CEC1AA83}"/>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6" name="Footer Placeholder 5">
            <a:extLst>
              <a:ext uri="{FF2B5EF4-FFF2-40B4-BE49-F238E27FC236}">
                <a16:creationId xmlns:a16="http://schemas.microsoft.com/office/drawing/2014/main" xmlns="" id="{A333E088-ED4F-4A94-8DE1-E89600134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EFEC1C-C6B2-4432-B029-7EAAD59CDAF0}"/>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142161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5C37FB-2D18-43A5-B2A9-E1178E09C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1317A06-FBFF-4699-8C94-A475A7386C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2741A0E-B393-4124-A727-9D7C2EBEA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FA747B-3969-4DEF-A56D-FADB894C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C83DDC0-165D-4788-8C5C-1AD12A198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D4050D-6157-43DD-9F3D-8ED24B3C67F3}"/>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8" name="Footer Placeholder 7">
            <a:extLst>
              <a:ext uri="{FF2B5EF4-FFF2-40B4-BE49-F238E27FC236}">
                <a16:creationId xmlns:a16="http://schemas.microsoft.com/office/drawing/2014/main" xmlns="" id="{304EEDF2-AB9D-45FF-8BB5-FC3FE6526B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4AE0320-2EB9-49FF-8B03-45B08A1EB267}"/>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224064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C0D1C-9E81-466A-ACFA-F530301422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8E13816-254E-4EBD-A822-1F5ABA23C2A6}"/>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4" name="Footer Placeholder 3">
            <a:extLst>
              <a:ext uri="{FF2B5EF4-FFF2-40B4-BE49-F238E27FC236}">
                <a16:creationId xmlns:a16="http://schemas.microsoft.com/office/drawing/2014/main" xmlns="" id="{42D0DA8A-79DB-4D2E-884B-4B7E9CDC8E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218D806-B5AA-499A-89AA-41B8BE83F84E}"/>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23501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C382DDB-D360-4AD8-8D2E-77985024E029}"/>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3" name="Footer Placeholder 2">
            <a:extLst>
              <a:ext uri="{FF2B5EF4-FFF2-40B4-BE49-F238E27FC236}">
                <a16:creationId xmlns:a16="http://schemas.microsoft.com/office/drawing/2014/main" xmlns="" id="{625DAAF5-1B65-48A9-A5EF-D1B7D9DC75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99D7381-B7C9-4E5F-B754-0A4F5272A1CD}"/>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238958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F0D0A-A893-48A1-A0B4-93673A8B9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5F3EC8C-9046-48BA-9D73-CA215B601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4791389-1159-4406-8A75-6CD800CFE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4153B2-ACE5-42D2-93F7-29FAF6EDA6C1}"/>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6" name="Footer Placeholder 5">
            <a:extLst>
              <a:ext uri="{FF2B5EF4-FFF2-40B4-BE49-F238E27FC236}">
                <a16:creationId xmlns:a16="http://schemas.microsoft.com/office/drawing/2014/main" xmlns="" id="{54BF5D6A-5DBD-4D28-8223-169F1B107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8AEE26-D199-4784-A75C-6A0DD3FB44B4}"/>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140891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6D5F6-C85A-4B3A-9C26-464329BCC4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46CCD14-5891-4194-AE6B-D4AE49853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8EA9BED-BFF0-427D-8CC0-37EA3DF31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2AC850-2883-45E8-AE7B-DECBA2D17A01}"/>
              </a:ext>
            </a:extLst>
          </p:cNvPr>
          <p:cNvSpPr>
            <a:spLocks noGrp="1"/>
          </p:cNvSpPr>
          <p:nvPr>
            <p:ph type="dt" sz="half" idx="10"/>
          </p:nvPr>
        </p:nvSpPr>
        <p:spPr/>
        <p:txBody>
          <a:bodyPr/>
          <a:lstStyle/>
          <a:p>
            <a:fld id="{9945CF5F-3501-4D57-B73B-65096119FBCC}" type="datetimeFigureOut">
              <a:rPr lang="en-US" smtClean="0"/>
              <a:t>3/30/2021</a:t>
            </a:fld>
            <a:endParaRPr lang="en-US"/>
          </a:p>
        </p:txBody>
      </p:sp>
      <p:sp>
        <p:nvSpPr>
          <p:cNvPr id="6" name="Footer Placeholder 5">
            <a:extLst>
              <a:ext uri="{FF2B5EF4-FFF2-40B4-BE49-F238E27FC236}">
                <a16:creationId xmlns:a16="http://schemas.microsoft.com/office/drawing/2014/main" xmlns="" id="{FA925697-F55F-4A37-B3C6-570298D77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5497FC9-1DBD-4944-9127-FFE1E50DF81F}"/>
              </a:ext>
            </a:extLst>
          </p:cNvPr>
          <p:cNvSpPr>
            <a:spLocks noGrp="1"/>
          </p:cNvSpPr>
          <p:nvPr>
            <p:ph type="sldNum" sz="quarter" idx="12"/>
          </p:nvPr>
        </p:nvSpPr>
        <p:spPr/>
        <p:txBody>
          <a:bodyPr/>
          <a:lstStyle/>
          <a:p>
            <a:fld id="{5AC94421-D528-49DD-8A8F-7F0971C18E3A}" type="slidenum">
              <a:rPr lang="en-US" smtClean="0"/>
              <a:t>‹#›</a:t>
            </a:fld>
            <a:endParaRPr lang="en-US"/>
          </a:p>
        </p:txBody>
      </p:sp>
    </p:spTree>
    <p:extLst>
      <p:ext uri="{BB962C8B-B14F-4D97-AF65-F5344CB8AC3E}">
        <p14:creationId xmlns:p14="http://schemas.microsoft.com/office/powerpoint/2010/main" val="340328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1731C2A-92B3-408B-99C0-969B485C5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089E799-E122-4B28-A3BA-CB0C39B81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32938E-C8D9-4345-B628-2BC50AB4E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CF5F-3501-4D57-B73B-65096119FBCC}" type="datetimeFigureOut">
              <a:rPr lang="en-US" smtClean="0"/>
              <a:t>3/30/2021</a:t>
            </a:fld>
            <a:endParaRPr lang="en-US"/>
          </a:p>
        </p:txBody>
      </p:sp>
      <p:sp>
        <p:nvSpPr>
          <p:cNvPr id="5" name="Footer Placeholder 4">
            <a:extLst>
              <a:ext uri="{FF2B5EF4-FFF2-40B4-BE49-F238E27FC236}">
                <a16:creationId xmlns:a16="http://schemas.microsoft.com/office/drawing/2014/main" xmlns="" id="{4BA162DF-610F-4DE2-978A-2B4FD7CFB5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881759E-7DCB-4F53-8255-088FD9E55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94421-D528-49DD-8A8F-7F0971C18E3A}" type="slidenum">
              <a:rPr lang="en-US" smtClean="0"/>
              <a:t>‹#›</a:t>
            </a:fld>
            <a:endParaRPr lang="en-US"/>
          </a:p>
        </p:txBody>
      </p:sp>
    </p:spTree>
    <p:extLst>
      <p:ext uri="{BB962C8B-B14F-4D97-AF65-F5344CB8AC3E}">
        <p14:creationId xmlns:p14="http://schemas.microsoft.com/office/powerpoint/2010/main" val="193989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5C2841B-BFE1-466A-A82E-6A17E2F0CC18}"/>
              </a:ext>
            </a:extLst>
          </p:cNvPr>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514600" y="204019"/>
            <a:ext cx="7162800" cy="1182210"/>
          </a:xfrm>
          <a:prstGeom prst="rect">
            <a:avLst/>
          </a:prstGeom>
        </p:spPr>
      </p:pic>
      <p:sp>
        <p:nvSpPr>
          <p:cNvPr id="3" name="TextBox 2"/>
          <p:cNvSpPr txBox="1"/>
          <p:nvPr/>
        </p:nvSpPr>
        <p:spPr>
          <a:xfrm>
            <a:off x="1468485" y="1174537"/>
            <a:ext cx="9553339" cy="3462486"/>
          </a:xfrm>
          <a:prstGeom prst="rect">
            <a:avLst/>
          </a:prstGeom>
        </p:spPr>
        <p:txBody>
          <a:bodyPr wrap="square">
            <a:spAutoFit/>
          </a:bodyPr>
          <a:lstStyle>
            <a:defPPr>
              <a:defRPr lang="en-US"/>
            </a:defPPr>
            <a:lvl1pPr algn="ctr">
              <a:lnSpc>
                <a:spcPct val="150000"/>
              </a:lnSpc>
              <a:defRPr sz="8000" b="1">
                <a:solidFill>
                  <a:srgbClr val="002060"/>
                </a:solidFill>
                <a:latin typeface="Traditional Arabic" panose="02020603050405020304" pitchFamily="18" charset="-78"/>
                <a:cs typeface="Frutiger LT Arabic 55 Roman" panose="01000000000000000000"/>
              </a:defRPr>
            </a:lvl1pPr>
          </a:lstStyle>
          <a:p>
            <a:r>
              <a:rPr lang="ar-BH" sz="7200" dirty="0">
                <a:solidFill>
                  <a:srgbClr val="C00000"/>
                </a:solidFill>
                <a:latin typeface="Sakkal Majalla" panose="02000000000000000000" pitchFamily="2" charset="-78"/>
                <a:cs typeface="Sakkal Majalla" panose="02000000000000000000" pitchFamily="2" charset="-78"/>
              </a:rPr>
              <a:t>الجنَّة والنَّار</a:t>
            </a:r>
          </a:p>
          <a:p>
            <a:r>
              <a:rPr lang="ar-BH" sz="7200" dirty="0">
                <a:solidFill>
                  <a:srgbClr val="C00000"/>
                </a:solidFill>
                <a:latin typeface="Sakkal Majalla" panose="02000000000000000000" pitchFamily="2" charset="-78"/>
                <a:cs typeface="Sakkal Majalla" panose="02000000000000000000" pitchFamily="2" charset="-78"/>
              </a:rPr>
              <a:t>سورة الزمر الآيات"71-75"</a:t>
            </a:r>
            <a:endParaRPr lang="en-US" sz="7200" dirty="0">
              <a:solidFill>
                <a:srgbClr val="C00000"/>
              </a:solidFill>
              <a:latin typeface="Sakkal Majalla" panose="02000000000000000000" pitchFamily="2" charset="-78"/>
              <a:cs typeface="Sakkal Majalla" panose="02000000000000000000" pitchFamily="2" charset="-78"/>
            </a:endParaRPr>
          </a:p>
        </p:txBody>
      </p:sp>
      <p:sp>
        <p:nvSpPr>
          <p:cNvPr id="5" name="Rectangle 4">
            <a:extLst>
              <a:ext uri="{FF2B5EF4-FFF2-40B4-BE49-F238E27FC236}">
                <a16:creationId xmlns:a16="http://schemas.microsoft.com/office/drawing/2014/main" xmlns="" id="{521FC120-807C-42B3-9DB1-83839AC44EB8}"/>
              </a:ext>
            </a:extLst>
          </p:cNvPr>
          <p:cNvSpPr/>
          <p:nvPr/>
        </p:nvSpPr>
        <p:spPr>
          <a:xfrm>
            <a:off x="4904636" y="4806300"/>
            <a:ext cx="2967479" cy="1754326"/>
          </a:xfrm>
          <a:prstGeom prst="rect">
            <a:avLst/>
          </a:prstGeom>
          <a:noFill/>
          <a:ln>
            <a:noFill/>
          </a:ln>
        </p:spPr>
        <p:txBody>
          <a:bodyPr wrap="none" lIns="91440" tIns="45720" rIns="91440" bIns="45720">
            <a:spAutoFit/>
          </a:bodyPr>
          <a:lstStyle/>
          <a:p>
            <a:pPr algn="ctr">
              <a:lnSpc>
                <a:spcPct val="150000"/>
              </a:lnSpc>
              <a:defRPr/>
            </a:pPr>
            <a:r>
              <a:rPr lang="ar-BH" sz="2400" b="1" dirty="0">
                <a:ln w="0"/>
                <a:solidFill>
                  <a:srgbClr val="7030A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التربية الإسلامية – الجزء الثاني</a:t>
            </a:r>
          </a:p>
          <a:p>
            <a:pPr algn="ctr">
              <a:lnSpc>
                <a:spcPct val="150000"/>
              </a:lnSpc>
              <a:defRPr/>
            </a:pPr>
            <a:r>
              <a:rPr lang="ar-SA" sz="2400" b="1" dirty="0">
                <a:ln w="0"/>
                <a:solidFill>
                  <a:srgbClr val="0070C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a:t>
            </a:r>
            <a:r>
              <a:rPr lang="ar-BH" sz="2400" b="1" dirty="0">
                <a:ln w="0"/>
                <a:solidFill>
                  <a:srgbClr val="0070C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لصف الثالث الإعدادي </a:t>
            </a:r>
          </a:p>
          <a:p>
            <a:pPr algn="ctr">
              <a:lnSpc>
                <a:spcPct val="150000"/>
              </a:lnSpc>
              <a:defRPr/>
            </a:pPr>
            <a:r>
              <a:rPr lang="ar-BH" sz="2400" b="1" dirty="0">
                <a:ln w="0"/>
                <a:solidFill>
                  <a:srgbClr val="70AD47">
                    <a:lumMod val="50000"/>
                  </a:srgb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sym typeface="Arial"/>
              </a:rPr>
              <a:t>الفصل الدراسي الثاني </a:t>
            </a:r>
            <a:endParaRPr lang="ar-BH" sz="2400" b="1" dirty="0">
              <a:ln w="0"/>
              <a:solidFill>
                <a:srgbClr val="70AD47">
                  <a:lumMod val="50000"/>
                </a:srgb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4129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وايا قطرية مستديرة 12"/>
          <p:cNvSpPr/>
          <p:nvPr/>
        </p:nvSpPr>
        <p:spPr>
          <a:xfrm>
            <a:off x="258019" y="2316704"/>
            <a:ext cx="11632418" cy="4524314"/>
          </a:xfrm>
          <a:prstGeom prst="round2DiagRect">
            <a:avLst>
              <a:gd name="adj1" fmla="val 9682"/>
              <a:gd name="adj2" fmla="val 0"/>
            </a:avLst>
          </a:prstGeom>
          <a:noFill/>
          <a:ln w="38100" cap="flat" cmpd="sng" algn="ctr">
            <a:solidFill>
              <a:srgbClr val="92D050"/>
            </a:solidFill>
            <a:prstDash val="sysDot"/>
            <a:miter lim="800000"/>
          </a:ln>
          <a:effectLst/>
        </p:spPr>
        <p:txBody>
          <a:bodyPr rtlCol="1" anchor="ctr"/>
          <a:lstStyle/>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5" name="مستطيل ذو زوايا قطرية مستديرة 11"/>
          <p:cNvSpPr/>
          <p:nvPr/>
        </p:nvSpPr>
        <p:spPr>
          <a:xfrm>
            <a:off x="2263217" y="670692"/>
            <a:ext cx="5526914" cy="726359"/>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algn="ctr" rtl="1">
              <a:defRPr/>
            </a:pPr>
            <a:r>
              <a:rPr lang="ar-BH" sz="3200" b="1" kern="0" dirty="0">
                <a:ln w="12700">
                  <a:solidFill>
                    <a:srgbClr val="920049"/>
                  </a:solidFill>
                  <a:prstDash val="solid"/>
                </a:ln>
                <a:solidFill>
                  <a:prstClr val="black"/>
                </a:solidFill>
                <a:latin typeface="Sakkal Majalla" panose="02000000000000000000" pitchFamily="2" charset="-78"/>
                <a:cs typeface="Sakkal Majalla" panose="02000000000000000000" pitchFamily="2" charset="-78"/>
              </a:rPr>
              <a:t>عزيزي الطالب: أجب عن الأسئلة الآتية:</a:t>
            </a:r>
            <a:endParaRPr lang="ar-SA" sz="3200" b="1" kern="0" dirty="0">
              <a:ln w="12700">
                <a:solidFill>
                  <a:srgbClr val="920049"/>
                </a:solidFill>
                <a:prstDash val="solid"/>
              </a:ln>
              <a:solidFill>
                <a:prstClr val="black"/>
              </a:solidFill>
              <a:latin typeface="Sakkal Majalla" panose="02000000000000000000" pitchFamily="2" charset="-78"/>
              <a:cs typeface="Sakkal Majalla" panose="02000000000000000000" pitchFamily="2" charset="-78"/>
            </a:endParaRPr>
          </a:p>
        </p:txBody>
      </p:sp>
      <p:sp>
        <p:nvSpPr>
          <p:cNvPr id="6" name="مستطيل مستدير الزوايا 20"/>
          <p:cNvSpPr/>
          <p:nvPr/>
        </p:nvSpPr>
        <p:spPr>
          <a:xfrm>
            <a:off x="7875797" y="402168"/>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إجابة النشاط:</a:t>
            </a:r>
            <a:endParaRPr lang="en-US" sz="2900" b="1" kern="0" dirty="0">
              <a:solidFill>
                <a:prstClr val="black"/>
              </a:solidFill>
              <a:latin typeface="Sakkal Majalla" panose="02000000000000000000" pitchFamily="2" charset="-78"/>
              <a:cs typeface="Sakkal Majalla" panose="02000000000000000000" pitchFamily="2" charset="-78"/>
            </a:endParaRPr>
          </a:p>
        </p:txBody>
      </p:sp>
      <p:sp>
        <p:nvSpPr>
          <p:cNvPr id="7" name="مستطيل 82"/>
          <p:cNvSpPr/>
          <p:nvPr/>
        </p:nvSpPr>
        <p:spPr>
          <a:xfrm>
            <a:off x="282637" y="2316704"/>
            <a:ext cx="11607800" cy="4031873"/>
          </a:xfrm>
          <a:prstGeom prst="rect">
            <a:avLst/>
          </a:prstGeom>
          <a:solidFill>
            <a:srgbClr val="ED7D31">
              <a:lumMod val="40000"/>
              <a:lumOff val="60000"/>
            </a:srgbClr>
          </a:solidFill>
          <a:ln w="6350" cap="flat" cmpd="sng" algn="ctr">
            <a:solidFill>
              <a:srgbClr val="ED7D31"/>
            </a:solidFill>
            <a:prstDash val="solid"/>
            <a:miter lim="800000"/>
          </a:ln>
          <a:effectLst/>
        </p:spPr>
        <p:txBody>
          <a:bodyPr wrap="square">
            <a:spAutoFit/>
          </a:bodyPr>
          <a:lstStyle/>
          <a:p>
            <a:pPr algn="r" rtl="1">
              <a:defRPr/>
            </a:pPr>
            <a:r>
              <a:rPr lang="ar-BH" sz="3200" kern="0" dirty="0">
                <a:solidFill>
                  <a:prstClr val="black"/>
                </a:solidFill>
                <a:latin typeface="Sakkal Majalla" panose="02000000000000000000" pitchFamily="2" charset="-78"/>
                <a:cs typeface="Sakkal Majalla" panose="02000000000000000000" pitchFamily="2" charset="-78"/>
              </a:rPr>
              <a:t>1- عرّف الجنَّة والنَّار بأسلوبك الخاص.</a:t>
            </a:r>
          </a:p>
          <a:p>
            <a:pPr lvl="0" algn="r">
              <a:defRPr/>
            </a:pPr>
            <a:r>
              <a:rPr lang="ar-BH" sz="2800" b="1" kern="0" dirty="0">
                <a:solidFill>
                  <a:schemeClr val="accent1"/>
                </a:solidFill>
                <a:latin typeface="Sakkal Majalla" panose="02000000000000000000" pitchFamily="2" charset="-78"/>
                <a:cs typeface="Sakkal Majalla" panose="02000000000000000000" pitchFamily="2" charset="-78"/>
              </a:rPr>
              <a:t>-</a:t>
            </a:r>
            <a:r>
              <a:rPr lang="ar-BH" sz="2800" kern="0" dirty="0">
                <a:solidFill>
                  <a:schemeClr val="accent1"/>
                </a:solidFill>
                <a:latin typeface="Sakkal Majalla" panose="02000000000000000000" pitchFamily="2" charset="-78"/>
                <a:cs typeface="Sakkal Majalla" panose="02000000000000000000" pitchFamily="2" charset="-78"/>
              </a:rPr>
              <a:t> </a:t>
            </a:r>
            <a:r>
              <a:rPr lang="ar-BH" sz="2800" b="1" u="sng" kern="0" dirty="0">
                <a:solidFill>
                  <a:schemeClr val="accent1"/>
                </a:solidFill>
                <a:latin typeface="Sakkal Majalla" panose="02000000000000000000" pitchFamily="2" charset="-78"/>
                <a:cs typeface="Sakkal Majalla" panose="02000000000000000000" pitchFamily="2" charset="-78"/>
              </a:rPr>
              <a:t>الجنَّة</a:t>
            </a:r>
            <a:r>
              <a:rPr lang="ar-BH" sz="2800" kern="0" dirty="0">
                <a:solidFill>
                  <a:schemeClr val="accent1"/>
                </a:solidFill>
                <a:latin typeface="Sakkal Majalla" panose="02000000000000000000" pitchFamily="2" charset="-78"/>
                <a:cs typeface="Sakkal Majalla" panose="02000000000000000000" pitchFamily="2" charset="-78"/>
              </a:rPr>
              <a:t>:</a:t>
            </a:r>
            <a:r>
              <a:rPr lang="ps-AF" sz="3200" kern="0" dirty="0">
                <a:solidFill>
                  <a:schemeClr val="accent1"/>
                </a:solidFill>
                <a:latin typeface="Sakkal Majalla" panose="02000000000000000000" pitchFamily="2" charset="-78"/>
                <a:cs typeface="Sakkal Majalla" panose="02000000000000000000" pitchFamily="2" charset="-78"/>
              </a:rPr>
              <a:t> </a:t>
            </a:r>
            <a:r>
              <a:rPr lang="ps-AF" sz="3200" kern="0" dirty="0">
                <a:solidFill>
                  <a:srgbClr val="FF0000"/>
                </a:solidFill>
                <a:latin typeface="Sakkal Majalla" panose="02000000000000000000" pitchFamily="2" charset="-78"/>
                <a:cs typeface="Sakkal Majalla" panose="02000000000000000000" pitchFamily="2" charset="-78"/>
              </a:rPr>
              <a:t>هي دار الن</a:t>
            </a:r>
            <a:r>
              <a:rPr lang="ar-BH" sz="3200" kern="0" dirty="0">
                <a:solidFill>
                  <a:srgbClr val="FF0000"/>
                </a:solidFill>
                <a:latin typeface="Sakkal Majalla" panose="02000000000000000000" pitchFamily="2" charset="-78"/>
                <a:cs typeface="Sakkal Majalla" panose="02000000000000000000" pitchFamily="2" charset="-78"/>
              </a:rPr>
              <a:t>ّ</a:t>
            </a:r>
            <a:r>
              <a:rPr lang="ps-AF" sz="3200" kern="0" dirty="0">
                <a:solidFill>
                  <a:srgbClr val="FF0000"/>
                </a:solidFill>
                <a:latin typeface="Sakkal Majalla" panose="02000000000000000000" pitchFamily="2" charset="-78"/>
                <a:cs typeface="Sakkal Majalla" panose="02000000000000000000" pitchFamily="2" charset="-78"/>
              </a:rPr>
              <a:t>عيم التي أعد</a:t>
            </a:r>
            <a:r>
              <a:rPr lang="ar-BH" sz="3200" kern="0" dirty="0">
                <a:solidFill>
                  <a:srgbClr val="FF0000"/>
                </a:solidFill>
                <a:latin typeface="Sakkal Majalla" panose="02000000000000000000" pitchFamily="2" charset="-78"/>
                <a:cs typeface="Sakkal Majalla" panose="02000000000000000000" pitchFamily="2" charset="-78"/>
              </a:rPr>
              <a:t>ّ</a:t>
            </a:r>
            <a:r>
              <a:rPr lang="ps-AF" sz="3200" kern="0" dirty="0">
                <a:solidFill>
                  <a:srgbClr val="FF0000"/>
                </a:solidFill>
                <a:latin typeface="Sakkal Majalla" panose="02000000000000000000" pitchFamily="2" charset="-78"/>
                <a:cs typeface="Sakkal Majalla" panose="02000000000000000000" pitchFamily="2" charset="-78"/>
              </a:rPr>
              <a:t>ها الله سبحانه و تعالى في الآخرة لعباده الصالحين، الذين آمنوا به، وصد</a:t>
            </a:r>
            <a:r>
              <a:rPr lang="ar-BH" sz="3200" kern="0" dirty="0">
                <a:solidFill>
                  <a:srgbClr val="FF0000"/>
                </a:solidFill>
                <a:latin typeface="Sakkal Majalla" panose="02000000000000000000" pitchFamily="2" charset="-78"/>
                <a:cs typeface="Sakkal Majalla" panose="02000000000000000000" pitchFamily="2" charset="-78"/>
              </a:rPr>
              <a:t>ّ</a:t>
            </a:r>
            <a:r>
              <a:rPr lang="ps-AF" sz="3200" kern="0" dirty="0">
                <a:solidFill>
                  <a:srgbClr val="FF0000"/>
                </a:solidFill>
                <a:latin typeface="Sakkal Majalla" panose="02000000000000000000" pitchFamily="2" charset="-78"/>
                <a:cs typeface="Sakkal Majalla" panose="02000000000000000000" pitchFamily="2" charset="-78"/>
              </a:rPr>
              <a:t>قوا رسله، وأطاعوه في الأمر وفي النهي، ثم ماتوا على ذلك.</a:t>
            </a:r>
            <a:endParaRPr lang="ar-BH" sz="2800" kern="0" dirty="0">
              <a:solidFill>
                <a:srgbClr val="FF0000"/>
              </a:solidFill>
              <a:latin typeface="Sakkal Majalla" panose="02000000000000000000" pitchFamily="2" charset="-78"/>
              <a:cs typeface="Sakkal Majalla" panose="02000000000000000000" pitchFamily="2" charset="-78"/>
            </a:endParaRPr>
          </a:p>
          <a:p>
            <a:pPr lvl="0" algn="r">
              <a:defRPr/>
            </a:pPr>
            <a:r>
              <a:rPr lang="ar-BH" sz="3200" kern="0" dirty="0">
                <a:solidFill>
                  <a:schemeClr val="accent1"/>
                </a:solidFill>
                <a:latin typeface="Sakkal Majalla" panose="02000000000000000000" pitchFamily="2" charset="-78"/>
                <a:cs typeface="Sakkal Majalla" panose="02000000000000000000" pitchFamily="2" charset="-78"/>
              </a:rPr>
              <a:t>-</a:t>
            </a:r>
            <a:r>
              <a:rPr lang="ar-BH" sz="3200" b="1" u="sng" kern="0" dirty="0">
                <a:solidFill>
                  <a:schemeClr val="accent1"/>
                </a:solidFill>
                <a:latin typeface="Sakkal Majalla" panose="02000000000000000000" pitchFamily="2" charset="-78"/>
                <a:cs typeface="Sakkal Majalla" panose="02000000000000000000" pitchFamily="2" charset="-78"/>
              </a:rPr>
              <a:t>النَّار</a:t>
            </a:r>
            <a:r>
              <a:rPr lang="ar-BH" sz="3200" kern="0" dirty="0">
                <a:solidFill>
                  <a:schemeClr val="accent1"/>
                </a:solidFill>
                <a:latin typeface="Sakkal Majalla" panose="02000000000000000000" pitchFamily="2" charset="-78"/>
                <a:cs typeface="Sakkal Majalla" panose="02000000000000000000" pitchFamily="2" charset="-78"/>
              </a:rPr>
              <a:t>: </a:t>
            </a:r>
            <a:r>
              <a:rPr lang="ps-AF" sz="3200" kern="0" dirty="0">
                <a:solidFill>
                  <a:srgbClr val="FF0000"/>
                </a:solidFill>
                <a:latin typeface="Sakkal Majalla" panose="02000000000000000000" pitchFamily="2" charset="-78"/>
                <a:cs typeface="Sakkal Majalla" panose="02000000000000000000" pitchFamily="2" charset="-78"/>
              </a:rPr>
              <a:t>هي دار العذاب والعقاب التي أعد</a:t>
            </a:r>
            <a:r>
              <a:rPr lang="ar-BH" sz="3200" kern="0" dirty="0">
                <a:solidFill>
                  <a:srgbClr val="FF0000"/>
                </a:solidFill>
                <a:latin typeface="Sakkal Majalla" panose="02000000000000000000" pitchFamily="2" charset="-78"/>
                <a:cs typeface="Sakkal Majalla" panose="02000000000000000000" pitchFamily="2" charset="-78"/>
              </a:rPr>
              <a:t>ّ</a:t>
            </a:r>
            <a:r>
              <a:rPr lang="ps-AF" sz="3200" kern="0" dirty="0">
                <a:solidFill>
                  <a:srgbClr val="FF0000"/>
                </a:solidFill>
                <a:latin typeface="Sakkal Majalla" panose="02000000000000000000" pitchFamily="2" charset="-78"/>
                <a:cs typeface="Sakkal Majalla" panose="02000000000000000000" pitchFamily="2" charset="-78"/>
              </a:rPr>
              <a:t>ها الله تعالى في الآخرة للكافرين و العصاة، الذين كفروا به وبرسله عليهم الصلاة والسلام، ولم يطيعوا أوامره ونواهيه، ثم ماتوا على ذلك</a:t>
            </a:r>
            <a:r>
              <a:rPr lang="ar-SA" sz="3200" kern="0" dirty="0">
                <a:solidFill>
                  <a:srgbClr val="FF0000"/>
                </a:solidFill>
                <a:latin typeface="Sakkal Majalla" panose="02000000000000000000" pitchFamily="2" charset="-78"/>
                <a:cs typeface="Sakkal Majalla" panose="02000000000000000000" pitchFamily="2" charset="-78"/>
              </a:rPr>
              <a:t>.</a:t>
            </a:r>
            <a:endParaRPr lang="ar-BH" sz="3200" kern="0" dirty="0">
              <a:solidFill>
                <a:srgbClr val="FF0000"/>
              </a:solidFill>
              <a:latin typeface="Sakkal Majalla" panose="02000000000000000000" pitchFamily="2" charset="-78"/>
              <a:cs typeface="Sakkal Majalla" panose="02000000000000000000" pitchFamily="2" charset="-78"/>
            </a:endParaRPr>
          </a:p>
          <a:p>
            <a:pPr algn="r" rtl="1">
              <a:defRPr/>
            </a:pPr>
            <a:r>
              <a:rPr lang="ar-BH" sz="3200" kern="0" dirty="0">
                <a:solidFill>
                  <a:prstClr val="black"/>
                </a:solidFill>
                <a:latin typeface="Sakkal Majalla" panose="02000000000000000000" pitchFamily="2" charset="-78"/>
                <a:cs typeface="Sakkal Majalla" panose="02000000000000000000" pitchFamily="2" charset="-78"/>
              </a:rPr>
              <a:t>2- </a:t>
            </a:r>
            <a:r>
              <a:rPr lang="ar-BH" sz="3200" kern="0" dirty="0">
                <a:solidFill>
                  <a:prstClr val="black"/>
                </a:solidFill>
                <a:latin typeface="Times New Roman" panose="02020603050405020304" pitchFamily="18" charset="0"/>
                <a:cs typeface="Sakkal Majalla" panose="02000000000000000000" pitchFamily="2" charset="-78"/>
              </a:rPr>
              <a:t>عدّد ثلاثة أسماء على الأقل للجنَّة والنَّار.</a:t>
            </a:r>
            <a:endParaRPr lang="en-US" sz="3200" kern="0" dirty="0">
              <a:solidFill>
                <a:prstClr val="black"/>
              </a:solidFill>
              <a:latin typeface="Times New Roman" panose="02020603050405020304" pitchFamily="18" charset="0"/>
              <a:ea typeface="Times New Roman" panose="02020603050405020304" pitchFamily="18" charset="0"/>
            </a:endParaRPr>
          </a:p>
          <a:p>
            <a:pPr algn="r" rtl="1">
              <a:defRPr/>
            </a:pPr>
            <a:r>
              <a:rPr lang="ar-BH" sz="3200" kern="0" dirty="0">
                <a:solidFill>
                  <a:schemeClr val="accent1"/>
                </a:solidFill>
                <a:latin typeface="Sakkal Majalla" panose="02000000000000000000" pitchFamily="2" charset="-78"/>
                <a:cs typeface="Sakkal Majalla" panose="02000000000000000000" pitchFamily="2" charset="-78"/>
              </a:rPr>
              <a:t>-</a:t>
            </a:r>
            <a:r>
              <a:rPr lang="ar-BH" sz="3200" b="1" u="sng" kern="0" dirty="0">
                <a:solidFill>
                  <a:schemeClr val="accent1"/>
                </a:solidFill>
                <a:latin typeface="Sakkal Majalla" panose="02000000000000000000" pitchFamily="2" charset="-78"/>
                <a:cs typeface="Sakkal Majalla" panose="02000000000000000000" pitchFamily="2" charset="-78"/>
              </a:rPr>
              <a:t>أسماءالجنَّة</a:t>
            </a:r>
            <a:r>
              <a:rPr lang="ar-BH" sz="3200" kern="0" dirty="0">
                <a:solidFill>
                  <a:schemeClr val="accent1"/>
                </a:solidFill>
                <a:latin typeface="Sakkal Majalla" panose="02000000000000000000" pitchFamily="2" charset="-78"/>
                <a:cs typeface="Sakkal Majalla" panose="02000000000000000000" pitchFamily="2" charset="-78"/>
              </a:rPr>
              <a:t>: </a:t>
            </a:r>
            <a:r>
              <a:rPr lang="ar-BH" sz="3200" kern="0" dirty="0">
                <a:solidFill>
                  <a:srgbClr val="FF0000"/>
                </a:solidFill>
                <a:latin typeface="Sakkal Majalla" panose="02000000000000000000" pitchFamily="2" charset="-78"/>
                <a:cs typeface="Sakkal Majalla" panose="02000000000000000000" pitchFamily="2" charset="-78"/>
              </a:rPr>
              <a:t>دار السلام - جنّة الخلد - جنّات عدن - جنّات الفردوس.</a:t>
            </a:r>
          </a:p>
          <a:p>
            <a:pPr algn="r" rtl="1">
              <a:defRPr/>
            </a:pPr>
            <a:r>
              <a:rPr lang="ar-BH" sz="3200" kern="0" dirty="0">
                <a:solidFill>
                  <a:schemeClr val="accent1"/>
                </a:solidFill>
                <a:latin typeface="Sakkal Majalla" panose="02000000000000000000" pitchFamily="2" charset="-78"/>
                <a:cs typeface="Sakkal Majalla" panose="02000000000000000000" pitchFamily="2" charset="-78"/>
              </a:rPr>
              <a:t>-</a:t>
            </a:r>
            <a:r>
              <a:rPr lang="ar-BH" sz="3200" b="1" u="sng" kern="0" dirty="0">
                <a:solidFill>
                  <a:schemeClr val="accent1"/>
                </a:solidFill>
                <a:latin typeface="Sakkal Majalla" panose="02000000000000000000" pitchFamily="2" charset="-78"/>
                <a:cs typeface="Sakkal Majalla" panose="02000000000000000000" pitchFamily="2" charset="-78"/>
              </a:rPr>
              <a:t>أسماء النَّار</a:t>
            </a:r>
            <a:r>
              <a:rPr lang="ar-BH" sz="3200" kern="0" dirty="0">
                <a:solidFill>
                  <a:schemeClr val="accent1"/>
                </a:solidFill>
                <a:latin typeface="Sakkal Majalla" panose="02000000000000000000" pitchFamily="2" charset="-78"/>
                <a:cs typeface="Sakkal Majalla" panose="02000000000000000000" pitchFamily="2" charset="-78"/>
              </a:rPr>
              <a:t>: </a:t>
            </a:r>
            <a:r>
              <a:rPr lang="ar-BH" sz="3200" kern="0" dirty="0">
                <a:solidFill>
                  <a:srgbClr val="FF0000"/>
                </a:solidFill>
                <a:latin typeface="Sakkal Majalla" panose="02000000000000000000" pitchFamily="2" charset="-78"/>
                <a:cs typeface="Sakkal Majalla" panose="02000000000000000000" pitchFamily="2" charset="-78"/>
              </a:rPr>
              <a:t>جهنّم - السّعير- الحُطمة - سقر.</a:t>
            </a:r>
          </a:p>
        </p:txBody>
      </p:sp>
      <p:sp>
        <p:nvSpPr>
          <p:cNvPr id="8" name="TextBox 1">
            <a:extLst>
              <a:ext uri="{FF2B5EF4-FFF2-40B4-BE49-F238E27FC236}">
                <a16:creationId xmlns:a16="http://schemas.microsoft.com/office/drawing/2014/main" xmlns="" id="{9C2CB88B-40D9-4541-8B2B-4E22FFC3EF69}"/>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xmlns="" id="{DBBEECB1-882C-4FEB-9FA8-8F907FB6B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4785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3"/>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solidFill>
                  <a:srgbClr val="C00000"/>
                </a:solidFill>
                <a:latin typeface="Sakkal Majalla" panose="02000000000000000000" pitchFamily="2" charset="-78"/>
                <a:cs typeface="Sakkal Majalla" panose="02000000000000000000" pitchFamily="2" charset="-78"/>
              </a:rPr>
              <a:t/>
            </a:r>
            <a:br>
              <a:rPr lang="ar-SA" sz="2800" b="1" dirty="0">
                <a:solidFill>
                  <a:srgbClr val="C00000"/>
                </a:solidFill>
                <a:latin typeface="Sakkal Majalla" panose="02000000000000000000" pitchFamily="2" charset="-78"/>
                <a:cs typeface="Sakkal Majalla" panose="02000000000000000000" pitchFamily="2" charset="-78"/>
              </a:rPr>
            </a:br>
            <a:endParaRPr lang="en-US" sz="2800" b="1" dirty="0">
              <a:solidFill>
                <a:srgbClr val="C00000"/>
              </a:solidFill>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914399" y="1171977"/>
            <a:ext cx="10462941" cy="948259"/>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algn="ctr" rtl="1"/>
            <a:endParaRPr lang="en-US" sz="3200" kern="0" dirty="0">
              <a:solidFill>
                <a:prstClr val="black"/>
              </a:solidFill>
              <a:latin typeface="Sakkal Majalla" panose="02000000000000000000" pitchFamily="2" charset="-78"/>
              <a:cs typeface="Sakkal Majalla" panose="02000000000000000000" pitchFamily="2" charset="-78"/>
            </a:endParaRPr>
          </a:p>
          <a:p>
            <a:pPr algn="ctr" rtl="1"/>
            <a:r>
              <a:rPr lang="ar-BH" sz="4000" b="1" kern="0" dirty="0">
                <a:solidFill>
                  <a:prstClr val="black"/>
                </a:solidFill>
                <a:latin typeface="Sakkal Majalla" panose="02000000000000000000" pitchFamily="2" charset="-78"/>
                <a:cs typeface="Sakkal Majalla" panose="02000000000000000000" pitchFamily="2" charset="-78"/>
              </a:rPr>
              <a:t>أوصاف أهل الجنّة:</a:t>
            </a:r>
            <a:endParaRPr lang="en-US" sz="4000" b="1" kern="0" dirty="0">
              <a:solidFill>
                <a:prstClr val="black"/>
              </a:solidFill>
              <a:latin typeface="Sakkal Majalla" panose="02000000000000000000" pitchFamily="2" charset="-78"/>
              <a:cs typeface="Sakkal Majalla" panose="02000000000000000000" pitchFamily="2" charset="-78"/>
            </a:endParaRPr>
          </a:p>
          <a:p>
            <a:pPr algn="r" rtl="1"/>
            <a:endParaRPr lang="ar-BH" sz="2800" kern="0" dirty="0">
              <a:solidFill>
                <a:prstClr val="black"/>
              </a:solidFill>
            </a:endParaRPr>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solidFill>
                <a:prstClr val="black"/>
              </a:solidFill>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solidFill>
                <a:prstClr val="black"/>
              </a:solidFill>
              <a:latin typeface="Sakkal Majalla" panose="02000000000000000000" pitchFamily="2" charset="-78"/>
              <a:cs typeface="Sakkal Majalla" panose="02000000000000000000" pitchFamily="2" charset="-78"/>
            </a:endParaRPr>
          </a:p>
        </p:txBody>
      </p:sp>
      <p:sp>
        <p:nvSpPr>
          <p:cNvPr id="8" name="شكل بيضاوي 1"/>
          <p:cNvSpPr/>
          <p:nvPr/>
        </p:nvSpPr>
        <p:spPr>
          <a:xfrm>
            <a:off x="9234941" y="2449570"/>
            <a:ext cx="2918465" cy="2765444"/>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t"/>
          <a:lstStyle/>
          <a:p>
            <a:pPr algn="ctr" rtl="1"/>
            <a:r>
              <a:rPr lang="ar-BH" sz="2800" kern="0" dirty="0">
                <a:solidFill>
                  <a:srgbClr val="FF0000"/>
                </a:solidFill>
                <a:latin typeface="Sakkal Majalla" panose="02000000000000000000" pitchFamily="2" charset="-78"/>
                <a:cs typeface="Sakkal Majalla" panose="02000000000000000000" pitchFamily="2" charset="-78"/>
              </a:rPr>
              <a:t>1- يكونون متحابّين متراحمين،</a:t>
            </a:r>
            <a:r>
              <a:rPr lang="en-US" sz="2800" kern="0" dirty="0">
                <a:solidFill>
                  <a:srgbClr val="FF0000"/>
                </a:solidFill>
                <a:latin typeface="Sakkal Majalla" panose="02000000000000000000" pitchFamily="2" charset="-78"/>
                <a:cs typeface="Sakkal Majalla" panose="02000000000000000000" pitchFamily="2" charset="-78"/>
              </a:rPr>
              <a:t> </a:t>
            </a:r>
            <a:r>
              <a:rPr lang="ar-BH" sz="2800" kern="0" dirty="0">
                <a:solidFill>
                  <a:srgbClr val="FF0000"/>
                </a:solidFill>
                <a:latin typeface="Sakkal Majalla" panose="02000000000000000000" pitchFamily="2" charset="-78"/>
                <a:cs typeface="Sakkal Majalla" panose="02000000000000000000" pitchFamily="2" charset="-78"/>
              </a:rPr>
              <a:t>و</a:t>
            </a:r>
            <a:r>
              <a:rPr lang="ar-BH" sz="3200" kern="0" dirty="0">
                <a:solidFill>
                  <a:srgbClr val="FF0000"/>
                </a:solidFill>
                <a:latin typeface="Sakkal Majalla" panose="02000000000000000000" pitchFamily="2" charset="-78"/>
                <a:cs typeface="Sakkal Majalla" panose="02000000000000000000" pitchFamily="2" charset="-78"/>
              </a:rPr>
              <a:t>لكلّ واحد منهم مقام معلوم فيها</a:t>
            </a:r>
            <a:r>
              <a:rPr lang="ar-SA" sz="3000" kern="0" dirty="0">
                <a:solidFill>
                  <a:srgbClr val="FF0000"/>
                </a:solidFill>
                <a:latin typeface="Sakkal Majalla" panose="02000000000000000000" pitchFamily="2" charset="-78"/>
                <a:cs typeface="Sakkal Majalla" panose="02000000000000000000" pitchFamily="2" charset="-78"/>
              </a:rPr>
              <a:t>. </a:t>
            </a:r>
            <a:endParaRPr lang="ar-BH" sz="3000" kern="0" dirty="0">
              <a:solidFill>
                <a:srgbClr val="FF0000"/>
              </a:solidFill>
              <a:latin typeface="Sakkal Majalla" panose="02000000000000000000" pitchFamily="2" charset="-78"/>
              <a:cs typeface="Sakkal Majalla" panose="02000000000000000000" pitchFamily="2" charset="-78"/>
            </a:endParaRPr>
          </a:p>
          <a:p>
            <a:pPr marL="82296" algn="ctr" rtl="1">
              <a:spcBef>
                <a:spcPts val="600"/>
              </a:spcBef>
              <a:buClr>
                <a:srgbClr val="3891A7"/>
              </a:buClr>
              <a:buSzPct val="80000"/>
            </a:pPr>
            <a:endParaRPr lang="ar-BH" sz="2800" b="1" kern="0" dirty="0">
              <a:solidFill>
                <a:srgbClr val="FF0000"/>
              </a:solidFill>
              <a:latin typeface="Sakkal Majalla" panose="02000000000000000000" pitchFamily="2" charset="-78"/>
              <a:cs typeface="Sakkal Majalla" panose="02000000000000000000" pitchFamily="2" charset="-78"/>
            </a:endParaRPr>
          </a:p>
        </p:txBody>
      </p:sp>
      <p:sp>
        <p:nvSpPr>
          <p:cNvPr id="9" name="شكل بيضاوي 11"/>
          <p:cNvSpPr/>
          <p:nvPr/>
        </p:nvSpPr>
        <p:spPr>
          <a:xfrm>
            <a:off x="7200522" y="3714750"/>
            <a:ext cx="2898360"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t"/>
          <a:lstStyle/>
          <a:p>
            <a:pPr algn="justLow" rtl="1"/>
            <a:r>
              <a:rPr lang="ar-BH" sz="3200" kern="0" dirty="0">
                <a:solidFill>
                  <a:srgbClr val="FF0000"/>
                </a:solidFill>
                <a:latin typeface="Sakkal Majalla" panose="02000000000000000000" pitchFamily="2" charset="-78"/>
                <a:cs typeface="Sakkal Majalla" panose="02000000000000000000" pitchFamily="2" charset="-78"/>
              </a:rPr>
              <a:t>2- تحيتهم فيها سلام، ونعيمهم فيها دائم لا ينقطع.</a:t>
            </a:r>
            <a:endParaRPr lang="ar-BH" sz="3200" kern="0" dirty="0">
              <a:solidFill>
                <a:prstClr val="black"/>
              </a:solidFill>
              <a:latin typeface="Sakkal Majalla" panose="02000000000000000000" pitchFamily="2" charset="-78"/>
              <a:cs typeface="Sakkal Majalla" panose="02000000000000000000" pitchFamily="2" charset="-78"/>
            </a:endParaRPr>
          </a:p>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10" name="شكل بيضاوي 11"/>
          <p:cNvSpPr/>
          <p:nvPr/>
        </p:nvSpPr>
        <p:spPr>
          <a:xfrm>
            <a:off x="4670464" y="2362200"/>
            <a:ext cx="3082885" cy="2966153"/>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algn="justLow" rtl="1"/>
            <a:r>
              <a:rPr lang="ar-BH" sz="2700" kern="0" dirty="0">
                <a:solidFill>
                  <a:srgbClr val="FF0000"/>
                </a:solidFill>
                <a:latin typeface="Sakkal Majalla" panose="02000000000000000000" pitchFamily="2" charset="-78"/>
                <a:cs typeface="Sakkal Majalla" panose="02000000000000000000" pitchFamily="2" charset="-78"/>
              </a:rPr>
              <a:t>3- صور أول مجموعة تدخلها كصورة القمر ليلة البدر، والذين يدخلون بعدهم كأشد كوكب إضاءة.</a:t>
            </a:r>
            <a:endParaRPr lang="ar-BH" sz="2700" kern="0" dirty="0">
              <a:solidFill>
                <a:prstClr val="black"/>
              </a:solidFill>
              <a:latin typeface="Sakkal Majalla" panose="02000000000000000000" pitchFamily="2" charset="-78"/>
              <a:cs typeface="Sakkal Majalla" panose="02000000000000000000" pitchFamily="2" charset="-78"/>
            </a:endParaRPr>
          </a:p>
        </p:txBody>
      </p:sp>
      <p:sp>
        <p:nvSpPr>
          <p:cNvPr id="11" name="شكل بيضاوي 11"/>
          <p:cNvSpPr/>
          <p:nvPr/>
        </p:nvSpPr>
        <p:spPr>
          <a:xfrm>
            <a:off x="2326553" y="3511374"/>
            <a:ext cx="2898360"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lvl="0" algn="r" rtl="1">
              <a:defRPr/>
            </a:pPr>
            <a:endParaRPr lang="ar-BH" sz="3200" kern="0" dirty="0">
              <a:solidFill>
                <a:srgbClr val="FF0000"/>
              </a:solidFill>
              <a:latin typeface="Sakkal Majalla" panose="02000000000000000000" pitchFamily="2" charset="-78"/>
              <a:cs typeface="Sakkal Majalla" panose="02000000000000000000" pitchFamily="2" charset="-78"/>
            </a:endParaRPr>
          </a:p>
          <a:p>
            <a:pPr lvl="0" algn="r" rtl="1">
              <a:defRPr/>
            </a:pPr>
            <a:endParaRPr lang="ar-BH" sz="3200" kern="0" dirty="0">
              <a:solidFill>
                <a:srgbClr val="FF0000"/>
              </a:solidFill>
              <a:latin typeface="Sakkal Majalla" panose="02000000000000000000" pitchFamily="2" charset="-78"/>
              <a:cs typeface="Sakkal Majalla" panose="02000000000000000000" pitchFamily="2" charset="-78"/>
            </a:endParaRPr>
          </a:p>
          <a:p>
            <a:pPr lvl="0" algn="justLow" rtl="1">
              <a:defRPr/>
            </a:pPr>
            <a:r>
              <a:rPr lang="ar-BH" sz="3000" kern="0" dirty="0">
                <a:solidFill>
                  <a:srgbClr val="FF0000"/>
                </a:solidFill>
                <a:latin typeface="Sakkal Majalla" panose="02000000000000000000" pitchFamily="2" charset="-78"/>
                <a:cs typeface="Sakkal Majalla" panose="02000000000000000000" pitchFamily="2" charset="-78"/>
              </a:rPr>
              <a:t>4- عرقهم المسك،قلوبهم كقلب رجل واحد، لا يتباغضون ولاحسد بينهم.</a:t>
            </a:r>
          </a:p>
          <a:p>
            <a:pPr algn="r" rtl="1"/>
            <a:endParaRPr lang="ar-BH" sz="3200" b="1" kern="0" dirty="0">
              <a:solidFill>
                <a:prstClr val="black"/>
              </a:solidFill>
              <a:latin typeface="Sakkal Majalla" panose="02000000000000000000" pitchFamily="2" charset="-78"/>
              <a:cs typeface="Sakkal Majalla" panose="02000000000000000000" pitchFamily="2" charset="-78"/>
            </a:endParaRPr>
          </a:p>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12" name="شكل بيضاوي 11">
            <a:extLst>
              <a:ext uri="{FF2B5EF4-FFF2-40B4-BE49-F238E27FC236}">
                <a16:creationId xmlns:a16="http://schemas.microsoft.com/office/drawing/2014/main" xmlns="" id="{A474DB79-38D3-4F46-AD25-DD6439797A9E}"/>
              </a:ext>
            </a:extLst>
          </p:cNvPr>
          <p:cNvSpPr/>
          <p:nvPr/>
        </p:nvSpPr>
        <p:spPr>
          <a:xfrm>
            <a:off x="76694" y="2707383"/>
            <a:ext cx="2703887" cy="2588717"/>
          </a:xfrm>
          <a:prstGeom prst="ellipse">
            <a:avLst/>
          </a:prstGeom>
          <a:solidFill>
            <a:srgbClr val="FFCCFF"/>
          </a:solidFill>
          <a:ln w="6350" cap="flat" cmpd="sng" algn="ctr">
            <a:solidFill>
              <a:srgbClr val="FF00FF"/>
            </a:solidFill>
            <a:prstDash val="solid"/>
            <a:miter lim="800000"/>
          </a:ln>
          <a:effectLst/>
        </p:spPr>
        <p:txBody>
          <a:bodyPr rtlCol="1" anchor="ctr"/>
          <a:lstStyle/>
          <a:p>
            <a:pPr lvl="0" algn="r" rtl="1">
              <a:defRPr/>
            </a:pPr>
            <a:endParaRPr lang="ar-BH" sz="3200" kern="0" dirty="0">
              <a:solidFill>
                <a:srgbClr val="FF0000"/>
              </a:solidFill>
              <a:latin typeface="Sakkal Majalla" panose="02000000000000000000" pitchFamily="2" charset="-78"/>
              <a:cs typeface="Sakkal Majalla" panose="02000000000000000000" pitchFamily="2" charset="-78"/>
            </a:endParaRPr>
          </a:p>
          <a:p>
            <a:pPr lvl="0" algn="r" rtl="1">
              <a:defRPr/>
            </a:pPr>
            <a:endParaRPr lang="ar-BH" sz="3200" kern="0" dirty="0">
              <a:solidFill>
                <a:srgbClr val="FF0000"/>
              </a:solidFill>
              <a:latin typeface="Sakkal Majalla" panose="02000000000000000000" pitchFamily="2" charset="-78"/>
              <a:cs typeface="Sakkal Majalla" panose="02000000000000000000" pitchFamily="2" charset="-78"/>
            </a:endParaRPr>
          </a:p>
          <a:p>
            <a:pPr lvl="0" algn="justLow" rtl="1">
              <a:defRPr/>
            </a:pPr>
            <a:r>
              <a:rPr lang="ar-BH" sz="3000" kern="0" dirty="0">
                <a:solidFill>
                  <a:srgbClr val="FF0000"/>
                </a:solidFill>
                <a:latin typeface="Sakkal Majalla" panose="02000000000000000000" pitchFamily="2" charset="-78"/>
                <a:cs typeface="Sakkal Majalla" panose="02000000000000000000" pitchFamily="2" charset="-78"/>
              </a:rPr>
              <a:t>5-عملهم التّسبيح للّه تعالى في كل وقت وحين.</a:t>
            </a:r>
          </a:p>
          <a:p>
            <a:pPr algn="r" rtl="1"/>
            <a:endParaRPr lang="ar-BH" sz="3200" b="1" kern="0" dirty="0">
              <a:solidFill>
                <a:prstClr val="black"/>
              </a:solidFill>
              <a:latin typeface="Sakkal Majalla" panose="02000000000000000000" pitchFamily="2" charset="-78"/>
              <a:cs typeface="Sakkal Majalla" panose="02000000000000000000" pitchFamily="2" charset="-78"/>
            </a:endParaRPr>
          </a:p>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14" name="TextBox 1">
            <a:extLst>
              <a:ext uri="{FF2B5EF4-FFF2-40B4-BE49-F238E27FC236}">
                <a16:creationId xmlns:a16="http://schemas.microsoft.com/office/drawing/2014/main" xmlns="" id="{44CCBF3F-0051-4E49-8709-CDB46135A76F}"/>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5781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solidFill>
                  <a:srgbClr val="C00000"/>
                </a:solidFill>
                <a:latin typeface="Sakkal Majalla" panose="02000000000000000000" pitchFamily="2" charset="-78"/>
                <a:cs typeface="Sakkal Majalla" panose="02000000000000000000" pitchFamily="2" charset="-78"/>
              </a:rPr>
              <a:t/>
            </a:r>
            <a:br>
              <a:rPr lang="ar-SA" sz="2800" b="1" dirty="0">
                <a:solidFill>
                  <a:srgbClr val="C00000"/>
                </a:solidFill>
                <a:latin typeface="Sakkal Majalla" panose="02000000000000000000" pitchFamily="2" charset="-78"/>
                <a:cs typeface="Sakkal Majalla" panose="02000000000000000000" pitchFamily="2" charset="-78"/>
              </a:rPr>
            </a:br>
            <a:endParaRPr lang="en-US" sz="2800" b="1" dirty="0">
              <a:solidFill>
                <a:srgbClr val="C00000"/>
              </a:solidFill>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914399" y="1171977"/>
            <a:ext cx="10462941" cy="948259"/>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algn="ctr" rtl="1"/>
            <a:endParaRPr lang="en-US" sz="3200" kern="0" dirty="0">
              <a:solidFill>
                <a:prstClr val="black"/>
              </a:solidFill>
              <a:latin typeface="Sakkal Majalla" panose="02000000000000000000" pitchFamily="2" charset="-78"/>
              <a:cs typeface="Sakkal Majalla" panose="02000000000000000000" pitchFamily="2" charset="-78"/>
            </a:endParaRPr>
          </a:p>
          <a:p>
            <a:pPr algn="ctr" rtl="1"/>
            <a:r>
              <a:rPr lang="ar-BH" sz="4000" b="1" kern="0" dirty="0">
                <a:solidFill>
                  <a:prstClr val="black"/>
                </a:solidFill>
                <a:latin typeface="Sakkal Majalla" panose="02000000000000000000" pitchFamily="2" charset="-78"/>
                <a:cs typeface="Sakkal Majalla" panose="02000000000000000000" pitchFamily="2" charset="-78"/>
              </a:rPr>
              <a:t>أوصاف أهل النَّار:</a:t>
            </a:r>
            <a:endParaRPr lang="en-US" sz="4000" b="1" kern="0" dirty="0">
              <a:solidFill>
                <a:prstClr val="black"/>
              </a:solidFill>
              <a:latin typeface="Sakkal Majalla" panose="02000000000000000000" pitchFamily="2" charset="-78"/>
              <a:cs typeface="Sakkal Majalla" panose="02000000000000000000" pitchFamily="2" charset="-78"/>
            </a:endParaRPr>
          </a:p>
          <a:p>
            <a:pPr algn="r" rtl="1"/>
            <a:endParaRPr lang="ar-BH" sz="2800" kern="0" dirty="0">
              <a:solidFill>
                <a:prstClr val="black"/>
              </a:solidFill>
            </a:endParaRPr>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solidFill>
                <a:prstClr val="black"/>
              </a:solidFill>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solidFill>
                <a:prstClr val="black"/>
              </a:solidFill>
              <a:latin typeface="Sakkal Majalla" panose="02000000000000000000" pitchFamily="2" charset="-78"/>
              <a:cs typeface="Sakkal Majalla" panose="02000000000000000000" pitchFamily="2" charset="-78"/>
            </a:endParaRPr>
          </a:p>
        </p:txBody>
      </p:sp>
      <p:sp>
        <p:nvSpPr>
          <p:cNvPr id="8" name="شكل بيضاوي 1"/>
          <p:cNvSpPr/>
          <p:nvPr/>
        </p:nvSpPr>
        <p:spPr>
          <a:xfrm>
            <a:off x="9083392" y="3292213"/>
            <a:ext cx="3146740" cy="2765444"/>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algn="r" rtl="1"/>
            <a:r>
              <a:rPr lang="ar-BH" sz="2800" b="1" kern="0" dirty="0">
                <a:solidFill>
                  <a:srgbClr val="FF0000"/>
                </a:solidFill>
                <a:latin typeface="Sakkal Majalla" panose="02000000000000000000" pitchFamily="2" charset="-78"/>
                <a:cs typeface="Sakkal Majalla" panose="02000000000000000000" pitchFamily="2" charset="-78"/>
              </a:rPr>
              <a:t>1- مخلَّدون في النَّار. </a:t>
            </a:r>
          </a:p>
        </p:txBody>
      </p:sp>
      <p:sp>
        <p:nvSpPr>
          <p:cNvPr id="9" name="شكل بيضاوي 11"/>
          <p:cNvSpPr/>
          <p:nvPr/>
        </p:nvSpPr>
        <p:spPr>
          <a:xfrm>
            <a:off x="5854581" y="3301416"/>
            <a:ext cx="3504065"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ctr"/>
          <a:lstStyle/>
          <a:p>
            <a:pPr algn="justLow" rtl="1"/>
            <a:r>
              <a:rPr lang="ar-BH" sz="2800" b="1" kern="0" dirty="0">
                <a:solidFill>
                  <a:srgbClr val="FF0000"/>
                </a:solidFill>
                <a:latin typeface="Sakkal Majalla" panose="02000000000000000000" pitchFamily="2" charset="-78"/>
                <a:cs typeface="Sakkal Majalla" panose="02000000000000000000" pitchFamily="2" charset="-78"/>
              </a:rPr>
              <a:t>2- طعامهم الزقُّوم والضريع.</a:t>
            </a:r>
            <a:endParaRPr lang="ar-BH" sz="3000" b="1" kern="0" dirty="0">
              <a:solidFill>
                <a:prstClr val="black"/>
              </a:solidFill>
              <a:latin typeface="Sakkal Majalla" panose="02000000000000000000" pitchFamily="2" charset="-78"/>
              <a:cs typeface="Sakkal Majalla" panose="02000000000000000000" pitchFamily="2" charset="-78"/>
            </a:endParaRPr>
          </a:p>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10" name="شكل بيضاوي 11"/>
          <p:cNvSpPr/>
          <p:nvPr/>
        </p:nvSpPr>
        <p:spPr>
          <a:xfrm>
            <a:off x="3123963" y="3325639"/>
            <a:ext cx="3348508" cy="2741221"/>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algn="r" rtl="1"/>
            <a:r>
              <a:rPr lang="ar-BH" sz="2800" b="1" kern="0" dirty="0">
                <a:solidFill>
                  <a:srgbClr val="FF0000"/>
                </a:solidFill>
                <a:latin typeface="Sakkal Majalla" panose="02000000000000000000" pitchFamily="2" charset="-78"/>
                <a:cs typeface="Sakkal Majalla" panose="02000000000000000000" pitchFamily="2" charset="-78"/>
              </a:rPr>
              <a:t>3- شرابهم المُهل وهو ماء يشوي الوجوه،</a:t>
            </a:r>
            <a:r>
              <a:rPr lang="en-US" sz="2800" b="1" kern="0" dirty="0">
                <a:solidFill>
                  <a:srgbClr val="FF0000"/>
                </a:solidFill>
                <a:latin typeface="Sakkal Majalla" panose="02000000000000000000" pitchFamily="2" charset="-78"/>
                <a:cs typeface="Sakkal Majalla" panose="02000000000000000000" pitchFamily="2" charset="-78"/>
              </a:rPr>
              <a:t> </a:t>
            </a:r>
            <a:r>
              <a:rPr lang="ar-BH" sz="2800" b="1" kern="0" dirty="0">
                <a:solidFill>
                  <a:srgbClr val="FF0000"/>
                </a:solidFill>
                <a:latin typeface="Sakkal Majalla" panose="02000000000000000000" pitchFamily="2" charset="-78"/>
                <a:cs typeface="Sakkal Majalla" panose="02000000000000000000" pitchFamily="2" charset="-78"/>
              </a:rPr>
              <a:t>والحميم وهو ماء يُقطِّع الأمعاء.</a:t>
            </a:r>
            <a:endParaRPr lang="ar-BH" sz="3000" b="1" kern="0" dirty="0">
              <a:solidFill>
                <a:prstClr val="black"/>
              </a:solidFill>
              <a:latin typeface="Sakkal Majalla" panose="02000000000000000000" pitchFamily="2" charset="-78"/>
              <a:cs typeface="Sakkal Majalla" panose="02000000000000000000" pitchFamily="2" charset="-78"/>
            </a:endParaRPr>
          </a:p>
        </p:txBody>
      </p:sp>
      <p:sp>
        <p:nvSpPr>
          <p:cNvPr id="11" name="شكل بيضاوي 11"/>
          <p:cNvSpPr/>
          <p:nvPr/>
        </p:nvSpPr>
        <p:spPr>
          <a:xfrm>
            <a:off x="90152" y="3325640"/>
            <a:ext cx="3153508"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lvl="0" algn="r" rtl="1"/>
            <a:endParaRPr lang="ar-BH" sz="2800" b="1" kern="0" dirty="0">
              <a:solidFill>
                <a:srgbClr val="FF0000"/>
              </a:solidFill>
              <a:latin typeface="Sakkal Majalla" panose="02000000000000000000" pitchFamily="2" charset="-78"/>
              <a:cs typeface="Sakkal Majalla" panose="02000000000000000000" pitchFamily="2" charset="-78"/>
            </a:endParaRPr>
          </a:p>
          <a:p>
            <a:pPr lvl="0" algn="r" rtl="1"/>
            <a:endParaRPr lang="ar-BH" sz="2800" b="1" kern="0" dirty="0">
              <a:solidFill>
                <a:srgbClr val="FF0000"/>
              </a:solidFill>
              <a:latin typeface="Sakkal Majalla" panose="02000000000000000000" pitchFamily="2" charset="-78"/>
              <a:cs typeface="Sakkal Majalla" panose="02000000000000000000" pitchFamily="2" charset="-78"/>
            </a:endParaRPr>
          </a:p>
          <a:p>
            <a:pPr lvl="0" algn="justLow" rtl="1"/>
            <a:r>
              <a:rPr lang="ar-BH" sz="2800" b="1" kern="0" dirty="0">
                <a:solidFill>
                  <a:srgbClr val="FF0000"/>
                </a:solidFill>
                <a:latin typeface="Sakkal Majalla" panose="02000000000000000000" pitchFamily="2" charset="-78"/>
                <a:cs typeface="Sakkal Majalla" panose="02000000000000000000" pitchFamily="2" charset="-78"/>
              </a:rPr>
              <a:t>4- محاطون بعذاب من الله تعالى: من تحتهم ومن فوقهم وعن أيمانهم وشمائلهم. </a:t>
            </a:r>
            <a:endParaRPr lang="ar-BH" sz="3000" b="1" kern="0" dirty="0">
              <a:solidFill>
                <a:prstClr val="black"/>
              </a:solidFill>
              <a:latin typeface="Sakkal Majalla" panose="02000000000000000000" pitchFamily="2" charset="-78"/>
              <a:cs typeface="Sakkal Majalla" panose="02000000000000000000" pitchFamily="2" charset="-78"/>
            </a:endParaRPr>
          </a:p>
          <a:p>
            <a:pPr algn="r" rtl="1"/>
            <a:endParaRPr lang="ar-BH" sz="3000" b="1" kern="0" dirty="0">
              <a:solidFill>
                <a:prstClr val="black"/>
              </a:solidFill>
              <a:latin typeface="Sakkal Majalla" panose="02000000000000000000" pitchFamily="2" charset="-78"/>
              <a:cs typeface="Sakkal Majalla" panose="02000000000000000000" pitchFamily="2" charset="-78"/>
            </a:endParaRPr>
          </a:p>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12" name="TextBox 1">
            <a:extLst>
              <a:ext uri="{FF2B5EF4-FFF2-40B4-BE49-F238E27FC236}">
                <a16:creationId xmlns:a16="http://schemas.microsoft.com/office/drawing/2014/main" xmlns="" id="{73AB7C43-1A7F-4241-8017-A934259D5EC4}"/>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13" name="Picture 12">
            <a:extLst>
              <a:ext uri="{FF2B5EF4-FFF2-40B4-BE49-F238E27FC236}">
                <a16:creationId xmlns:a16="http://schemas.microsoft.com/office/drawing/2014/main" xmlns="" id="{70BC32C0-FD56-429E-8749-D5CBA1C55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3285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7C28A5A-E7AF-4ACA-A0FD-6109EFF27CA4}"/>
              </a:ext>
            </a:extLst>
          </p:cNvPr>
          <p:cNvGrpSpPr/>
          <p:nvPr/>
        </p:nvGrpSpPr>
        <p:grpSpPr>
          <a:xfrm>
            <a:off x="3304038" y="155723"/>
            <a:ext cx="6055982" cy="1174688"/>
            <a:chOff x="607367" y="4014588"/>
            <a:chExt cx="7920881" cy="1584177"/>
          </a:xfrm>
          <a:solidFill>
            <a:srgbClr val="ED7D31"/>
          </a:solidFill>
        </p:grpSpPr>
        <p:sp>
          <p:nvSpPr>
            <p:cNvPr id="5" name="Rectangle 4">
              <a:extLst>
                <a:ext uri="{FF2B5EF4-FFF2-40B4-BE49-F238E27FC236}">
                  <a16:creationId xmlns:a16="http://schemas.microsoft.com/office/drawing/2014/main" xmlns="" id="{455E2535-A8A2-4558-8554-BC0BA5CA85F6}"/>
                </a:ext>
              </a:extLst>
            </p:cNvPr>
            <p:cNvSpPr/>
            <p:nvPr/>
          </p:nvSpPr>
          <p:spPr>
            <a:xfrm>
              <a:off x="607368" y="4014589"/>
              <a:ext cx="7920880" cy="158417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6" name="Rectangle 19">
              <a:extLst>
                <a:ext uri="{FF2B5EF4-FFF2-40B4-BE49-F238E27FC236}">
                  <a16:creationId xmlns:a16="http://schemas.microsoft.com/office/drawing/2014/main" xmlns="" id="{BF4E54A5-16EA-4AD1-AD68-F135CA392108}"/>
                </a:ext>
              </a:extLst>
            </p:cNvPr>
            <p:cNvSpPr/>
            <p:nvPr/>
          </p:nvSpPr>
          <p:spPr>
            <a:xfrm flipH="1">
              <a:off x="607367" y="4014588"/>
              <a:ext cx="5908848" cy="1584176"/>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7" name="그룹 111">
            <a:extLst>
              <a:ext uri="{FF2B5EF4-FFF2-40B4-BE49-F238E27FC236}">
                <a16:creationId xmlns:a16="http://schemas.microsoft.com/office/drawing/2014/main" xmlns="" id="{DEB324A5-DF89-4CC4-9E94-05723E2D2D83}"/>
              </a:ext>
            </a:extLst>
          </p:cNvPr>
          <p:cNvGrpSpPr/>
          <p:nvPr/>
        </p:nvGrpSpPr>
        <p:grpSpPr>
          <a:xfrm>
            <a:off x="3276600" y="-11653"/>
            <a:ext cx="1087637" cy="1535653"/>
            <a:chOff x="1088702" y="3714793"/>
            <a:chExt cx="1861148" cy="2301085"/>
          </a:xfrm>
          <a:solidFill>
            <a:srgbClr val="ED7D31">
              <a:lumMod val="50000"/>
            </a:srgbClr>
          </a:solidFill>
        </p:grpSpPr>
        <p:sp>
          <p:nvSpPr>
            <p:cNvPr id="8" name="Flowchart: Data 6">
              <a:extLst>
                <a:ext uri="{FF2B5EF4-FFF2-40B4-BE49-F238E27FC236}">
                  <a16:creationId xmlns:a16="http://schemas.microsoft.com/office/drawing/2014/main" xmlns="" id="{55978EEC-EE56-4ACA-9837-8B9336C62829}"/>
                </a:ext>
              </a:extLst>
            </p:cNvPr>
            <p:cNvSpPr/>
            <p:nvPr/>
          </p:nvSpPr>
          <p:spPr>
            <a:xfrm flipH="1">
              <a:off x="1994115" y="3796333"/>
              <a:ext cx="955735" cy="185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9" name="Rectangle 41">
              <a:extLst>
                <a:ext uri="{FF2B5EF4-FFF2-40B4-BE49-F238E27FC236}">
                  <a16:creationId xmlns:a16="http://schemas.microsoft.com/office/drawing/2014/main" xmlns="" id="{0573CF94-840C-4549-AAE2-9905AAC14EA6}"/>
                </a:ext>
              </a:extLst>
            </p:cNvPr>
            <p:cNvSpPr/>
            <p:nvPr/>
          </p:nvSpPr>
          <p:spPr>
            <a:xfrm>
              <a:off x="1636215" y="3714793"/>
              <a:ext cx="812183" cy="1766204"/>
            </a:xfrm>
            <a:prstGeom prst="rect">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0" name="Isosceles Triangle 42">
              <a:extLst>
                <a:ext uri="{FF2B5EF4-FFF2-40B4-BE49-F238E27FC236}">
                  <a16:creationId xmlns:a16="http://schemas.microsoft.com/office/drawing/2014/main" xmlns="" id="{F81274F3-E9D7-44B4-B6A7-CD7A136C53D7}"/>
                </a:ext>
              </a:extLst>
            </p:cNvPr>
            <p:cNvSpPr/>
            <p:nvPr/>
          </p:nvSpPr>
          <p:spPr>
            <a:xfrm rot="10800000">
              <a:off x="1088702" y="5096621"/>
              <a:ext cx="1325417" cy="919257"/>
            </a:xfrm>
            <a:prstGeom prst="triangle">
              <a:avLst>
                <a:gd name="adj" fmla="val 50173"/>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grpSp>
      <p:grpSp>
        <p:nvGrpSpPr>
          <p:cNvPr id="11" name="Group 46">
            <a:extLst>
              <a:ext uri="{FF2B5EF4-FFF2-40B4-BE49-F238E27FC236}">
                <a16:creationId xmlns:a16="http://schemas.microsoft.com/office/drawing/2014/main" xmlns="" id="{F06CFA01-6DA3-4847-9AA8-B0D44DF8C6FC}"/>
              </a:ext>
            </a:extLst>
          </p:cNvPr>
          <p:cNvGrpSpPr/>
          <p:nvPr/>
        </p:nvGrpSpPr>
        <p:grpSpPr>
          <a:xfrm rot="10800000">
            <a:off x="8047318" y="-19267"/>
            <a:ext cx="1198583" cy="1535652"/>
            <a:chOff x="997153" y="1956941"/>
            <a:chExt cx="1198583" cy="1368152"/>
          </a:xfrm>
          <a:solidFill>
            <a:srgbClr val="ED7D31">
              <a:lumMod val="50000"/>
            </a:srgbClr>
          </a:solidFill>
        </p:grpSpPr>
        <p:sp>
          <p:nvSpPr>
            <p:cNvPr id="12" name="Flowchart: Data 6">
              <a:extLst>
                <a:ext uri="{FF2B5EF4-FFF2-40B4-BE49-F238E27FC236}">
                  <a16:creationId xmlns:a16="http://schemas.microsoft.com/office/drawing/2014/main" xmlns="" id="{F97817BD-E231-48C6-AB85-9A0CA133C6F2}"/>
                </a:ext>
              </a:extLst>
            </p:cNvPr>
            <p:cNvSpPr/>
            <p:nvPr/>
          </p:nvSpPr>
          <p:spPr>
            <a:xfrm flipH="1">
              <a:off x="1348383" y="2020536"/>
              <a:ext cx="847353"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3" name="Rectangle 48">
              <a:extLst>
                <a:ext uri="{FF2B5EF4-FFF2-40B4-BE49-F238E27FC236}">
                  <a16:creationId xmlns:a16="http://schemas.microsoft.com/office/drawing/2014/main" xmlns="" id="{7D5A8840-540F-44CE-851E-32597125C9FF}"/>
                </a:ext>
              </a:extLst>
            </p:cNvPr>
            <p:cNvSpPr/>
            <p:nvPr/>
          </p:nvSpPr>
          <p:spPr>
            <a:xfrm>
              <a:off x="997153" y="1956941"/>
              <a:ext cx="720080" cy="1368152"/>
            </a:xfrm>
            <a:prstGeom prst="rect">
              <a:avLst/>
            </a:prstGeom>
            <a:grpFill/>
            <a:ln w="12700" cap="flat" cmpd="sng" algn="ctr">
              <a:noFill/>
              <a:prstDash val="solid"/>
              <a:miter lim="800000"/>
            </a:ln>
            <a:effectLst>
              <a:outerShdw blurRad="50800" dist="38100" dir="18900000" algn="b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pic>
        <p:nvPicPr>
          <p:cNvPr id="14" name="Picture 2" descr="E:\002-KIMS BUSINESS\007-04-1-FIVERR\01-PPT-TEMPLATE\COVER-PSD\05-cut-01.png">
            <a:extLst>
              <a:ext uri="{FF2B5EF4-FFF2-40B4-BE49-F238E27FC236}">
                <a16:creationId xmlns:a16="http://schemas.microsoft.com/office/drawing/2014/main" xmlns="" id="{1833E791-8F0A-464A-9F1D-D5946C9C6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920930" y="3185023"/>
            <a:ext cx="3942472" cy="77282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983770" y="398696"/>
            <a:ext cx="4626830" cy="707886"/>
          </a:xfrm>
          <a:prstGeom prst="rect">
            <a:avLst/>
          </a:prstGeom>
        </p:spPr>
        <p:txBody>
          <a:bodyPr wrap="square">
            <a:spAutoFit/>
          </a:bodyPr>
          <a:lstStyle/>
          <a:p>
            <a:pPr algn="ct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تعلم:</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endParaRPr lang="ar-SA"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
        <p:nvSpPr>
          <p:cNvPr id="16" name="Rectangle 15"/>
          <p:cNvSpPr/>
          <p:nvPr/>
        </p:nvSpPr>
        <p:spPr>
          <a:xfrm>
            <a:off x="847933" y="1850114"/>
            <a:ext cx="9930991" cy="353943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endParaRPr>
          </a:p>
          <a:p>
            <a:pPr lvl="0" algn="r" rtl="1">
              <a:defRPr/>
            </a:pP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أو</a:t>
            </a:r>
            <a:r>
              <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ل من يدخل الجن</a:t>
            </a:r>
            <a:r>
              <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َة من المخلوقات رسول الله، ويدل على ذلك قوله</a:t>
            </a:r>
            <a:r>
              <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a:t>
            </a:r>
            <a:r>
              <a:rPr lang="ar-BH" sz="3200" kern="0" dirty="0">
                <a:solidFill>
                  <a:prstClr val="black"/>
                </a:solidFill>
                <a:latin typeface="Times New Roman" panose="02020603050405020304" pitchFamily="18" charset="0"/>
                <a:ea typeface="Times New Roman" panose="02020603050405020304" pitchFamily="18" charset="0"/>
                <a:cs typeface="Sakkal Majalla" panose="02000000000000000000" pitchFamily="2" charset="-78"/>
              </a:rPr>
              <a:t>ﷺ</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:"آت</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ي</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باب الجن</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ة يوم القيامة </a:t>
            </a:r>
            <a:r>
              <a:rPr kumimoji="0" lang="ar-SA"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فأ</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ست</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فت</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ح</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فيقول الخازن: من أنت؟ فأقول:</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محمد</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lang="ar-BH" sz="1400" b="1" kern="0" dirty="0">
                <a:solidFill>
                  <a:srgbClr val="FF0000"/>
                </a:solidFill>
                <a:latin typeface="Times New Roman" panose="02020603050405020304" pitchFamily="18" charset="0"/>
                <a:ea typeface="Times New Roman" panose="02020603050405020304" pitchFamily="18" charset="0"/>
              </a:rPr>
              <a:t> </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فيقول: بك أم</a:t>
            </a:r>
            <a:r>
              <a:rPr kumimoji="0" lang="ar-BH"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رت</a:t>
            </a:r>
            <a:r>
              <a:rPr kumimoji="0" lang="ar-SA"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لا أفتح لأحد قبلك "</a:t>
            </a:r>
            <a:r>
              <a:rPr kumimoji="0" lang="ar-SA"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ثم يدخل خلفه جماعات من أمته.</a:t>
            </a:r>
            <a:endParaRPr kumimoji="0" lang="ar-BH"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 لا يستطيع أحد من البشر وصف نعيم الجنة؛ لأن الله سبحانه و تعالى جعل فيها من الن</a:t>
            </a:r>
            <a:r>
              <a:rPr kumimoji="0" lang="ar-BH"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عيم لعباده الصالحين ما يفوق وصف الواصفين، قال تعالى:</a:t>
            </a:r>
            <a:r>
              <a:rPr kumimoji="0" lang="ar-BH" sz="3200" b="0" i="0" u="none" strike="noStrike" kern="0" cap="none" spc="0" normalizeH="0" baseline="0" noProof="0" dirty="0">
                <a:ln>
                  <a:noFill/>
                </a:ln>
                <a:solidFill>
                  <a:srgbClr val="1F1E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a:t>
            </a:r>
            <a:r>
              <a:rPr kumimoji="0" lang="ar-BH"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فَلا تَعْلَمُ نَفْسٌ مَا أُخْفِيَ لَهُمْ</a:t>
            </a: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مِنْ </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قُرَّةِ أَعْيُنٍ جَزَاءً بِمَا كَانُوا يَعْمَلُونَ</a:t>
            </a: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endPar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ea typeface="Times New Roman" panose="02020603050405020304" pitchFamily="18" charset="0"/>
              <a:cs typeface="Sakkal Majalla" panose="02000000000000000000" pitchFamily="2" charset="-78"/>
            </a:endParaRPr>
          </a:p>
        </p:txBody>
      </p:sp>
      <p:sp>
        <p:nvSpPr>
          <p:cNvPr id="17" name="مستطيل ذو زوايا قطرية مستديرة 11"/>
          <p:cNvSpPr/>
          <p:nvPr/>
        </p:nvSpPr>
        <p:spPr>
          <a:xfrm>
            <a:off x="847933" y="1217262"/>
            <a:ext cx="9930991" cy="4854926"/>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18" name="مستطيل ذو زوايا قطرية مستديرة 11"/>
          <p:cNvSpPr/>
          <p:nvPr/>
        </p:nvSpPr>
        <p:spPr>
          <a:xfrm>
            <a:off x="3304037" y="155722"/>
            <a:ext cx="6083422" cy="1174688"/>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19" name="TextBox 1">
            <a:extLst>
              <a:ext uri="{FF2B5EF4-FFF2-40B4-BE49-F238E27FC236}">
                <a16:creationId xmlns:a16="http://schemas.microsoft.com/office/drawing/2014/main" xmlns="" id="{19C31B55-7CAE-4426-A1F7-52216C8B22A5}"/>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20" name="Picture 19">
            <a:extLst>
              <a:ext uri="{FF2B5EF4-FFF2-40B4-BE49-F238E27FC236}">
                <a16:creationId xmlns:a16="http://schemas.microsoft.com/office/drawing/2014/main" xmlns="" id="{96CC6DC7-4CC2-40CD-A506-9BD85D0B1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27202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وايا قطرية مستديرة 12"/>
          <p:cNvSpPr/>
          <p:nvPr/>
        </p:nvSpPr>
        <p:spPr>
          <a:xfrm>
            <a:off x="335586" y="2018900"/>
            <a:ext cx="11632418" cy="4524314"/>
          </a:xfrm>
          <a:prstGeom prst="round2DiagRect">
            <a:avLst>
              <a:gd name="adj1" fmla="val 9682"/>
              <a:gd name="adj2" fmla="val 0"/>
            </a:avLst>
          </a:prstGeom>
          <a:noFill/>
          <a:ln w="38100" cap="flat" cmpd="sng" algn="ctr">
            <a:solidFill>
              <a:srgbClr val="92D050"/>
            </a:solidFill>
            <a:prstDash val="sysDot"/>
            <a:miter lim="800000"/>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5" name="مستطيل ذو زوايا قطرية مستديرة 11"/>
          <p:cNvSpPr/>
          <p:nvPr/>
        </p:nvSpPr>
        <p:spPr>
          <a:xfrm>
            <a:off x="2607475" y="690659"/>
            <a:ext cx="5526914" cy="726359"/>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3200" b="1" i="0" u="none" strike="noStrike" kern="0" cap="none" spc="0" normalizeH="0" baseline="0" noProof="0" dirty="0">
                <a:ln w="12700">
                  <a:solidFill>
                    <a:srgbClr val="920049"/>
                  </a:solidFill>
                  <a:prstDash val="solid"/>
                </a:ln>
                <a:solidFill>
                  <a:prstClr val="black"/>
                </a:solidFill>
                <a:effectLst/>
                <a:uLnTx/>
                <a:uFillTx/>
                <a:latin typeface="Sakkal Majalla" panose="02000000000000000000" pitchFamily="2" charset="-78"/>
                <a:cs typeface="Sakkal Majalla" panose="02000000000000000000" pitchFamily="2" charset="-78"/>
              </a:rPr>
              <a:t>عزيزي الطالب: أجب عن الأسئلة الآتية:</a:t>
            </a:r>
            <a:endParaRPr kumimoji="0" lang="ar-SA" sz="3200" b="1" i="0" u="none" strike="noStrike" kern="0" cap="none" spc="0" normalizeH="0" baseline="0" noProof="0" dirty="0">
              <a:ln w="12700">
                <a:solidFill>
                  <a:srgbClr val="920049"/>
                </a:solidFill>
                <a:prstDash val="solid"/>
              </a:ln>
              <a:solidFill>
                <a:prstClr val="black"/>
              </a:solidFill>
              <a:effectLst/>
              <a:uLnTx/>
              <a:uFillTx/>
              <a:latin typeface="Sakkal Majalla" panose="02000000000000000000" pitchFamily="2" charset="-78"/>
              <a:cs typeface="Sakkal Majalla" panose="02000000000000000000" pitchFamily="2" charset="-78"/>
            </a:endParaRPr>
          </a:p>
        </p:txBody>
      </p:sp>
      <p:sp>
        <p:nvSpPr>
          <p:cNvPr id="6" name="مستطيل مستدير الزوايا 20"/>
          <p:cNvSpPr/>
          <p:nvPr/>
        </p:nvSpPr>
        <p:spPr>
          <a:xfrm>
            <a:off x="8134389" y="242134"/>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نشاط:</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مستطيل 82"/>
          <p:cNvSpPr/>
          <p:nvPr/>
        </p:nvSpPr>
        <p:spPr>
          <a:xfrm>
            <a:off x="360204" y="2217074"/>
            <a:ext cx="11607800" cy="4154984"/>
          </a:xfrm>
          <a:prstGeom prst="rect">
            <a:avLst/>
          </a:prstGeom>
          <a:solidFill>
            <a:srgbClr val="ED7D31">
              <a:lumMod val="40000"/>
              <a:lumOff val="60000"/>
            </a:srgbClr>
          </a:solidFill>
          <a:ln w="6350" cap="flat" cmpd="sng" algn="ctr">
            <a:solidFill>
              <a:srgbClr val="ED7D31"/>
            </a:solidFill>
            <a:prstDash val="solid"/>
            <a:miter lim="800000"/>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1- من أول من يدخل الجنَّ</a:t>
            </a:r>
            <a:r>
              <a:rPr lang="ar-BH" sz="3200" kern="0" noProof="0" dirty="0">
                <a:solidFill>
                  <a:prstClr val="black"/>
                </a:solidFill>
                <a:latin typeface="Sakkal Majalla" panose="02000000000000000000" pitchFamily="2" charset="-78"/>
                <a:cs typeface="Sakkal Majalla" panose="02000000000000000000" pitchFamily="2" charset="-78"/>
              </a:rPr>
              <a:t>ة</a:t>
            </a:r>
            <a:r>
              <a:rPr kumimoji="0" lang="ar-BH"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؟ومن يتبعه؟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2- </a:t>
            </a: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هل يستطيع البشر وصف نعيم الجنَّة؟ ولماذا؟</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p>
          <a:p>
            <a:pPr lvl="0" algn="r" rtl="1">
              <a:defRPr/>
            </a:pPr>
            <a:r>
              <a:rPr lang="ar-BH" sz="3200" kern="0" dirty="0">
                <a:solidFill>
                  <a:prstClr val="black"/>
                </a:solidFill>
                <a:latin typeface="Sakkal Majalla" panose="02000000000000000000" pitchFamily="2" charset="-78"/>
                <a:cs typeface="Sakkal Majalla" panose="02000000000000000000" pitchFamily="2" charset="-78"/>
              </a:rPr>
              <a:t>3- </a:t>
            </a:r>
            <a:r>
              <a:rPr lang="ar-BH" sz="3200" kern="0" dirty="0">
                <a:solidFill>
                  <a:prstClr val="black"/>
                </a:solidFill>
                <a:latin typeface="Times New Roman" panose="02020603050405020304" pitchFamily="18" charset="0"/>
                <a:cs typeface="Sakkal Majalla" panose="02000000000000000000" pitchFamily="2" charset="-78"/>
              </a:rPr>
              <a:t>ما عمل أهل الجنَّة في الجنَّة</a:t>
            </a:r>
            <a:r>
              <a:rPr lang="ar-SA" sz="3200" kern="0" dirty="0">
                <a:solidFill>
                  <a:prstClr val="black"/>
                </a:solidFill>
                <a:latin typeface="Times New Roman" panose="02020603050405020304" pitchFamily="18" charset="0"/>
                <a:ea typeface="Times New Roman" panose="02020603050405020304" pitchFamily="18" charset="0"/>
                <a:cs typeface="Sakkal Majalla" panose="02000000000000000000" pitchFamily="2" charset="-78"/>
              </a:rPr>
              <a:t>؟</a:t>
            </a:r>
            <a:endParaRPr lang="en-US" sz="3200" kern="0" dirty="0">
              <a:solidFill>
                <a:prstClr val="black"/>
              </a:solidFill>
              <a:latin typeface="Times New Roman" panose="02020603050405020304" pitchFamily="18" charset="0"/>
              <a:ea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p>
        </p:txBody>
      </p:sp>
      <p:sp>
        <p:nvSpPr>
          <p:cNvPr id="8" name="TextBox 1">
            <a:extLst>
              <a:ext uri="{FF2B5EF4-FFF2-40B4-BE49-F238E27FC236}">
                <a16:creationId xmlns:a16="http://schemas.microsoft.com/office/drawing/2014/main" xmlns="" id="{6C4B2F9C-A167-4B94-87E9-77AA27E562D9}"/>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xmlns="" id="{22FED3B1-3B06-4B67-81F9-F1198F9DB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51083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3"/>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وايا قطرية مستديرة 11"/>
          <p:cNvSpPr/>
          <p:nvPr/>
        </p:nvSpPr>
        <p:spPr>
          <a:xfrm>
            <a:off x="1711935" y="701949"/>
            <a:ext cx="5832886" cy="726359"/>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3200" b="1" i="0" u="none" strike="noStrike" kern="0" cap="none" spc="0" normalizeH="0" baseline="0" noProof="0" dirty="0">
                <a:ln w="12700">
                  <a:solidFill>
                    <a:srgbClr val="920049"/>
                  </a:solidFill>
                  <a:prstDash val="solid"/>
                </a:ln>
                <a:solidFill>
                  <a:prstClr val="black"/>
                </a:solidFill>
                <a:effectLst/>
                <a:uLnTx/>
                <a:uFillTx/>
                <a:latin typeface="Sakkal Majalla" panose="02000000000000000000" pitchFamily="2" charset="-78"/>
                <a:cs typeface="Sakkal Majalla" panose="02000000000000000000" pitchFamily="2" charset="-78"/>
              </a:rPr>
              <a:t>عزيزي الطالب: أجب عن الأسئلة الآتية:</a:t>
            </a:r>
            <a:endParaRPr kumimoji="0" lang="ar-SA" sz="3200" b="1" i="0" u="none" strike="noStrike" kern="0" cap="none" spc="0" normalizeH="0" baseline="0" noProof="0" dirty="0">
              <a:ln w="12700">
                <a:solidFill>
                  <a:srgbClr val="920049"/>
                </a:solidFill>
                <a:prstDash val="solid"/>
              </a:ln>
              <a:solidFill>
                <a:prstClr val="black"/>
              </a:solidFill>
              <a:effectLst/>
              <a:uLnTx/>
              <a:uFillTx/>
              <a:latin typeface="Sakkal Majalla" panose="02000000000000000000" pitchFamily="2" charset="-78"/>
              <a:cs typeface="Sakkal Majalla" panose="02000000000000000000" pitchFamily="2" charset="-78"/>
            </a:endParaRPr>
          </a:p>
        </p:txBody>
      </p:sp>
      <p:sp>
        <p:nvSpPr>
          <p:cNvPr id="5" name="مستطيل مستدير الزوايا 20"/>
          <p:cNvSpPr/>
          <p:nvPr/>
        </p:nvSpPr>
        <p:spPr>
          <a:xfrm>
            <a:off x="7713039" y="292733"/>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إجابة النشاط:</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مستطيل 82"/>
          <p:cNvSpPr/>
          <p:nvPr/>
        </p:nvSpPr>
        <p:spPr>
          <a:xfrm>
            <a:off x="191570" y="1652858"/>
            <a:ext cx="11607800" cy="3539430"/>
          </a:xfrm>
          <a:prstGeom prst="rect">
            <a:avLst/>
          </a:prstGeom>
          <a:solidFill>
            <a:srgbClr val="ED7D31">
              <a:lumMod val="40000"/>
              <a:lumOff val="60000"/>
            </a:srgbClr>
          </a:solidFill>
          <a:ln w="6350" cap="flat" cmpd="sng" algn="ctr">
            <a:solidFill>
              <a:srgbClr val="ED7D31"/>
            </a:solidFill>
            <a:prstDash val="solid"/>
            <a:miter lim="800000"/>
          </a:ln>
          <a:effectLst/>
        </p:spPr>
        <p:txBody>
          <a:bodyPr wrap="square">
            <a:spAutoFit/>
          </a:bodyPr>
          <a:lstStyle/>
          <a:p>
            <a:pPr marL="0" marR="0" lvl="0" indent="0" algn="r" defTabSz="914400" rtl="1" eaLnBrk="1" fontAlgn="auto" latinLnBrk="0" hangingPunct="1">
              <a:spcBef>
                <a:spcPts val="0"/>
              </a:spcBef>
              <a:spcAft>
                <a:spcPts val="0"/>
              </a:spcAft>
              <a:buClrTx/>
              <a:buSzTx/>
              <a:buFontTx/>
              <a:buNone/>
              <a:tabLst/>
              <a:defRPr/>
            </a:pPr>
            <a:r>
              <a:rPr kumimoji="0" lang="ar-BH"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1-من أول من يدخل الجنَّة ؟ومن يتبعه؟</a:t>
            </a:r>
          </a:p>
          <a:p>
            <a:pPr marL="0" marR="0" lvl="0" indent="0" algn="r" defTabSz="914400" rtl="1" eaLnBrk="1" fontAlgn="auto" latinLnBrk="0" hangingPunct="1">
              <a:spcBef>
                <a:spcPts val="0"/>
              </a:spcBef>
              <a:spcAft>
                <a:spcPts val="0"/>
              </a:spcAft>
              <a:buClrTx/>
              <a:buSzTx/>
              <a:buFontTx/>
              <a:buNone/>
              <a:tabLst/>
              <a:defRPr/>
            </a:pP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أو</a:t>
            </a:r>
            <a:r>
              <a:rPr kumimoji="0" lang="ar-BH"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ل من يدخل الجن</a:t>
            </a:r>
            <a:r>
              <a:rPr kumimoji="0" lang="ar-BH"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َة من المخلوقات رسول الله، ثم يدخل خلفه جماعات من أمته</a:t>
            </a: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p>
          <a:p>
            <a:pPr marL="0" marR="0" lvl="0" indent="0" algn="r" defTabSz="914400" rtl="1" eaLnBrk="1" fontAlgn="auto" latinLnBrk="0" hangingPunct="1">
              <a:spcBef>
                <a:spcPts val="0"/>
              </a:spcBef>
              <a:spcAft>
                <a:spcPts val="0"/>
              </a:spcAft>
              <a:buClrTx/>
              <a:buSzTx/>
              <a:buFontTx/>
              <a:buNone/>
              <a:tabLst/>
              <a:defRPr/>
            </a:pPr>
            <a:r>
              <a:rPr kumimoji="0" lang="ar-BH"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2- </a:t>
            </a: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هل يستطيع البشر وصف نعيم الجن</a:t>
            </a:r>
            <a:r>
              <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َة؟ ولماذا؟</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r" defTabSz="914400" rtl="1" eaLnBrk="1" fontAlgn="auto" latinLnBrk="0" hangingPunct="1">
              <a:spcBef>
                <a:spcPts val="0"/>
              </a:spcBef>
              <a:spcAft>
                <a:spcPts val="0"/>
              </a:spcAft>
              <a:buClrTx/>
              <a:buSzTx/>
              <a:buFontTx/>
              <a:buNone/>
              <a:tabLst/>
              <a:defRPr/>
            </a:pP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لا يستطيع أحد من البشر وصف نعيم الجن</a:t>
            </a:r>
            <a:r>
              <a:rPr kumimoji="0" lang="ar-BH"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َة؛ لأن الله سبحانه و تعالى جعل فيها من الن</a:t>
            </a:r>
            <a:r>
              <a:rPr kumimoji="0" lang="ar-BH"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عيم لعباده الصالحين ما يفوق وصف الواصفين</a:t>
            </a:r>
            <a:r>
              <a:rPr kumimoji="0" lang="ar-BH" sz="3200" b="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p>
          <a:p>
            <a:pPr lvl="0" algn="r" rtl="1">
              <a:defRPr/>
            </a:pPr>
            <a:r>
              <a:rPr lang="ar-BH" sz="3200" kern="0" dirty="0">
                <a:solidFill>
                  <a:prstClr val="black"/>
                </a:solidFill>
                <a:latin typeface="Sakkal Majalla" panose="02000000000000000000" pitchFamily="2" charset="-78"/>
                <a:cs typeface="Sakkal Majalla" panose="02000000000000000000" pitchFamily="2" charset="-78"/>
              </a:rPr>
              <a:t>3- </a:t>
            </a:r>
            <a:r>
              <a:rPr lang="ar-BH" sz="3200" kern="0" dirty="0">
                <a:solidFill>
                  <a:prstClr val="black"/>
                </a:solidFill>
                <a:latin typeface="Times New Roman" panose="02020603050405020304" pitchFamily="18" charset="0"/>
                <a:cs typeface="Sakkal Majalla" panose="02000000000000000000" pitchFamily="2" charset="-78"/>
              </a:rPr>
              <a:t>ما عمل أهل الجنَّة في الجنَّة</a:t>
            </a:r>
            <a:r>
              <a:rPr lang="ar-SA" sz="3200" kern="0" dirty="0">
                <a:solidFill>
                  <a:prstClr val="black"/>
                </a:solidFill>
                <a:latin typeface="Times New Roman" panose="02020603050405020304" pitchFamily="18" charset="0"/>
                <a:ea typeface="Times New Roman" panose="02020603050405020304" pitchFamily="18" charset="0"/>
                <a:cs typeface="Sakkal Majalla" panose="02000000000000000000" pitchFamily="2" charset="-78"/>
              </a:rPr>
              <a:t>؟</a:t>
            </a:r>
            <a:endParaRPr lang="en-US" sz="3200" kern="0" dirty="0">
              <a:solidFill>
                <a:prstClr val="black"/>
              </a:solidFill>
              <a:latin typeface="Times New Roman" panose="02020603050405020304" pitchFamily="18" charset="0"/>
              <a:ea typeface="Times New Roman" panose="02020603050405020304" pitchFamily="18" charset="0"/>
            </a:endParaRPr>
          </a:p>
          <a:p>
            <a:pPr lvl="0" algn="r" rtl="1">
              <a:defRPr/>
            </a:pPr>
            <a:r>
              <a:rPr lang="ar-BH" sz="3200" kern="0" dirty="0">
                <a:solidFill>
                  <a:srgbClr val="FF0000"/>
                </a:solidFill>
                <a:latin typeface="Sakkal Majalla" panose="02000000000000000000" pitchFamily="2" charset="-78"/>
                <a:cs typeface="Sakkal Majalla" panose="02000000000000000000" pitchFamily="2" charset="-78"/>
              </a:rPr>
              <a:t>- عمل أهل الجنَّة هو التسبيح للّه تعالى في كل وقت وحين.</a:t>
            </a:r>
          </a:p>
        </p:txBody>
      </p:sp>
      <p:sp>
        <p:nvSpPr>
          <p:cNvPr id="6" name="TextBox 1">
            <a:extLst>
              <a:ext uri="{FF2B5EF4-FFF2-40B4-BE49-F238E27FC236}">
                <a16:creationId xmlns:a16="http://schemas.microsoft.com/office/drawing/2014/main" xmlns="" id="{F43507DD-8AE7-4347-A2FC-74EFE167B544}"/>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8" name="Picture 7">
            <a:extLst>
              <a:ext uri="{FF2B5EF4-FFF2-40B4-BE49-F238E27FC236}">
                <a16:creationId xmlns:a16="http://schemas.microsoft.com/office/drawing/2014/main" xmlns="" id="{03AB7ED2-26A1-4227-A3FD-FC894AD81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89711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FC862E-4591-4872-87AE-FC51527112B3}"/>
              </a:ext>
            </a:extLst>
          </p:cNvPr>
          <p:cNvPicPr>
            <a:picLocks noChangeAspect="1"/>
          </p:cNvPicPr>
          <p:nvPr/>
        </p:nvPicPr>
        <p:blipFill rotWithShape="1">
          <a:blip r:embed="rId4"/>
          <a:srcRect l="22968" t="18490" r="20871" b="7500"/>
          <a:stretch/>
        </p:blipFill>
        <p:spPr>
          <a:xfrm>
            <a:off x="149960" y="890895"/>
            <a:ext cx="10464922" cy="5572124"/>
          </a:xfrm>
          <a:prstGeom prst="rect">
            <a:avLst/>
          </a:prstGeom>
        </p:spPr>
      </p:pic>
      <p:pic>
        <p:nvPicPr>
          <p:cNvPr id="8" name="Picture 7">
            <a:extLst>
              <a:ext uri="{FF2B5EF4-FFF2-40B4-BE49-F238E27FC236}">
                <a16:creationId xmlns:a16="http://schemas.microsoft.com/office/drawing/2014/main" xmlns="" id="{8168399A-37E5-4C2F-AC66-0A99AF367548}"/>
              </a:ext>
            </a:extLst>
          </p:cNvPr>
          <p:cNvPicPr>
            <a:picLocks noChangeAspect="1"/>
          </p:cNvPicPr>
          <p:nvPr/>
        </p:nvPicPr>
        <p:blipFill rotWithShape="1">
          <a:blip r:embed="rId5"/>
          <a:srcRect l="22359" t="30972" r="20234" b="60972"/>
          <a:stretch/>
        </p:blipFill>
        <p:spPr>
          <a:xfrm>
            <a:off x="1388123" y="357809"/>
            <a:ext cx="8602433" cy="552450"/>
          </a:xfrm>
          <a:prstGeom prst="rect">
            <a:avLst/>
          </a:prstGeom>
        </p:spPr>
      </p:pic>
      <p:sp>
        <p:nvSpPr>
          <p:cNvPr id="9" name="TextBox 1">
            <a:extLst>
              <a:ext uri="{FF2B5EF4-FFF2-40B4-BE49-F238E27FC236}">
                <a16:creationId xmlns:a16="http://schemas.microsoft.com/office/drawing/2014/main" xmlns="" id="{1EA5BC11-9A90-43C7-BB5D-13657F955E7D}"/>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10" name="039 (1)">
            <a:hlinkClick r:id="" action="ppaction://media"/>
            <a:extLst>
              <a:ext uri="{FF2B5EF4-FFF2-40B4-BE49-F238E27FC236}">
                <a16:creationId xmlns:a16="http://schemas.microsoft.com/office/drawing/2014/main" xmlns="" id="{4C6EB269-D447-4215-AA6E-5DD28CF4FCA1}"/>
              </a:ext>
            </a:extLst>
          </p:cNvPr>
          <p:cNvPicPr>
            <a:picLocks noChangeAspect="1"/>
          </p:cNvPicPr>
          <p:nvPr>
            <a:audioFile r:link="rId1"/>
            <p:extLst>
              <p:ext uri="{DAA4B4D4-6D71-4841-9C94-3DE7FCFB9230}">
                <p14:media xmlns:p14="http://schemas.microsoft.com/office/powerpoint/2010/main" r:embed="rId2">
                  <p14:trim st="2112000"/>
                </p14:media>
              </p:ext>
            </p:extLst>
          </p:nvPr>
        </p:nvPicPr>
        <p:blipFill>
          <a:blip r:embed="rId6"/>
          <a:stretch>
            <a:fillRect/>
          </a:stretch>
        </p:blipFill>
        <p:spPr>
          <a:xfrm>
            <a:off x="1388123" y="5587961"/>
            <a:ext cx="609600" cy="609600"/>
          </a:xfrm>
          <a:prstGeom prst="rect">
            <a:avLst/>
          </a:prstGeom>
        </p:spPr>
      </p:pic>
      <p:pic>
        <p:nvPicPr>
          <p:cNvPr id="6" name="Picture 5">
            <a:extLst>
              <a:ext uri="{FF2B5EF4-FFF2-40B4-BE49-F238E27FC236}">
                <a16:creationId xmlns:a16="http://schemas.microsoft.com/office/drawing/2014/main" xmlns="" id="{3EE10E10-EDEC-452C-BB97-CE6CBA41E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4172911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19578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48007" y="2654681"/>
            <a:ext cx="11582400" cy="3781295"/>
          </a:xfrm>
          <a:prstGeom prst="rect">
            <a:avLst/>
          </a:prstGeom>
          <a:solidFill>
            <a:sysClr val="window" lastClr="FFFFFF"/>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vert="horz" lIns="91440" tIns="45720" rIns="91440" bIns="45720" rtlCol="0">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a:t>
            </a:r>
            <a:r>
              <a:rPr kumimoji="0" lang="ar-BH" sz="30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قول الله تعالى: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وَسِيقَ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ٱلَّذِينَ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كَفَرُوٓاْ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إِلَىٰ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جَهَنَّمَ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زُمَرًاۖ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حَتَّىٰٓ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إِذَا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جَآءُوهَا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فُتِحَتۡ</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أَبۡوَٰبُهَا</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BH" sz="28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وَتَرَى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ٱلۡمَلَٰٓئِكَةَ</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حَآفِّينَ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مِنۡ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حَوۡلِ</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ٱلۡعَرۡشِ</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يُسَبِّحُونَ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رَبِّهِمۡۚ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وَقُضِيَ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بَيۡنَهُم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بِٱلۡحَقِّۚ</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وَقِيلَ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لِلَّهِ رَبِّ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ٱلۡعَٰلَمِينَ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(75</a:t>
            </a:r>
            <a:r>
              <a:rPr kumimoji="0" lang="ar-BH" sz="3200" b="0" i="0" u="none" strike="noStrike" kern="1200" cap="none" spc="0" normalizeH="0" baseline="0" noProof="0" dirty="0">
                <a:ln>
                  <a:noFill/>
                </a:ln>
                <a:solidFill>
                  <a:srgbClr val="000000"/>
                </a:solidFill>
                <a:effectLst/>
                <a:uLnTx/>
                <a:uFillTx/>
                <a:latin typeface="conv_original-hafs"/>
                <a:cs typeface="Arial" panose="020B0604020202020204" pitchFamily="34" charset="0"/>
              </a:rPr>
              <a:t>)</a:t>
            </a:r>
            <a:r>
              <a:rPr kumimoji="0" lang="ar-BH" sz="30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 </a:t>
            </a:r>
            <a:r>
              <a:rPr kumimoji="0" lang="ar-BH" sz="30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سورة الزمر.</a:t>
            </a:r>
            <a:endParaRPr kumimoji="0" lang="ar-BH" sz="30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endParaRPr>
          </a:p>
        </p:txBody>
      </p:sp>
      <p:sp>
        <p:nvSpPr>
          <p:cNvPr id="5" name="مستطيل مستدير الزوايا 20"/>
          <p:cNvSpPr/>
          <p:nvPr/>
        </p:nvSpPr>
        <p:spPr>
          <a:xfrm>
            <a:off x="6397640" y="196692"/>
            <a:ext cx="1676400" cy="618561"/>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SA"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نشاط</a:t>
            </a: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6" name="مستطيل ذو زوايا قطرية مستديرة 11"/>
          <p:cNvSpPr/>
          <p:nvPr/>
        </p:nvSpPr>
        <p:spPr>
          <a:xfrm>
            <a:off x="339188" y="2702501"/>
            <a:ext cx="11582400" cy="3685653"/>
          </a:xfrm>
          <a:prstGeom prst="round2DiagRect">
            <a:avLst>
              <a:gd name="adj1" fmla="val 5214"/>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8" name="Title 4"/>
          <p:cNvSpPr txBox="1">
            <a:spLocks/>
          </p:cNvSpPr>
          <p:nvPr/>
        </p:nvSpPr>
        <p:spPr>
          <a:xfrm>
            <a:off x="154546" y="1298593"/>
            <a:ext cx="11767042" cy="1325563"/>
          </a:xfrm>
          <a:prstGeom prst="roundRect">
            <a:avLst/>
          </a:prstGeom>
          <a:solidFill>
            <a:srgbClr val="E7E6E6"/>
          </a:solidFill>
          <a:ln w="12700" cap="flat" cmpd="sng" algn="ctr">
            <a:solidFill>
              <a:srgbClr val="ED7D31"/>
            </a:solidFill>
            <a:prstDash val="solid"/>
            <a:miter lim="800000"/>
          </a:ln>
          <a:effectLst/>
        </p:spPr>
        <p:txBody>
          <a:bodyPr vert="horz" lIns="91440" tIns="45720" rIns="91440" bIns="45720" rtlCol="1"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BH" sz="2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أتمم الآيات من قوله تعالى: ﴿</a:t>
            </a:r>
            <a:r>
              <a:rPr kumimoji="0" lang="ar-SA"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وَسِيقَ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ٱلَّذِينَ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كَفَرُوٓاْ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إِلَىٰ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جَهَنَّمَ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زُمَرًاۖ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حَتَّىٰٓ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إِذَا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جَآءُوهَا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فُتِحَتۡ</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أَبۡوَٰبُهَا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b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br>
            <a:r>
              <a:rPr kumimoji="0" lang="ar-BH" sz="2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إلى قوله تعالى</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وَتَرَى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ٱلۡمَلَٰٓئِكَةَ</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حَآفِّينَ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مِنۡ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حَوۡلِ</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ٱلۡعَرۡشِ</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يُسَبِّحُونَ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رَبِّهِمۡۚ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وَقُضِيَ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بَيۡنَهُم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بِٱلۡحَقِّۚ</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وَقِيلَ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لِلَّهِ رَبِّ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ٱلۡعَٰلَمِينَ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(75)</a:t>
            </a:r>
            <a:r>
              <a:rPr kumimoji="0" lang="ar-BH" sz="28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 </a:t>
            </a:r>
            <a:r>
              <a:rPr kumimoji="0" lang="ar-BH" sz="28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سورة الزمر</a:t>
            </a:r>
            <a:r>
              <a:rPr kumimoji="0" lang="ar-BH" sz="24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BH" sz="24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TextBox 1">
            <a:extLst>
              <a:ext uri="{FF2B5EF4-FFF2-40B4-BE49-F238E27FC236}">
                <a16:creationId xmlns:a16="http://schemas.microsoft.com/office/drawing/2014/main" xmlns="" id="{DC2D365E-EED4-4432-A864-D6BD8F15EE4D}"/>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xmlns="" id="{AD2B209F-5164-467A-875F-F25CE86B1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99732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65760" y="2812279"/>
            <a:ext cx="11428220" cy="3665793"/>
          </a:xfrm>
          <a:prstGeom prst="rect">
            <a:avLst/>
          </a:prstGeom>
          <a:solidFill>
            <a:sysClr val="window" lastClr="FFFFFF"/>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vert="horz" lIns="91440" tIns="45720" rIns="91440" bIns="45720" rtlCol="0">
            <a:noAutofit/>
          </a:bodyPr>
          <a:lst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dk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dk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dk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dk1"/>
                </a:solidFill>
                <a:latin typeface="+mn-lt"/>
                <a:ea typeface="+mn-ea"/>
                <a:cs typeface="+mn-cs"/>
              </a:defRPr>
            </a:lvl9pPr>
          </a:lstStyle>
          <a:p>
            <a:pPr marL="171450" marR="0" lvl="0" indent="-171450" algn="r" defTabSz="685800" rtl="1"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ar-BH" sz="32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يقول الله تعالى: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وَسِيقَ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ٱلَّذِينَ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كَفَرُوٓاْ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إِلَىٰ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جَهَنَّمَ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زُمَرًاۖ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حَتَّىٰٓ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إِذَا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جَآءُوهَا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فُتِحَتۡ</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أَبۡوَٰبُهَا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وَقَالَ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لَهُمۡ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خَزَنَتُهَآ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أَلَمۡ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يَأۡتِكُمۡ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رُسُلٞ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مِّنكُمۡ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يَتۡلُونَ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عَلَيۡكُمۡ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ءَايَٰتِ</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رَبِّكُمۡ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وَيُنذِرُونَكُمۡ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لِقَآءَ</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يَوۡمِكُمۡ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هَٰذَاۚ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قَالُواْ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بَلَىٰ</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وَلَٰكِنۡ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حَقَّتۡ</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كَلِمَةُ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ٱلۡعَذَابِ</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عَلَى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ٱلۡكَٰفِرِينَ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(71) قِيلَ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ٱدۡخُلُوٓاْ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أَبۡوَٰبَ</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جَهَنَّمَ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خَٰلِدِينَ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فِيهَاۖ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فَبِئۡسَ</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مَثۡوَى</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ٱلۡمُتَكَبِّرِينَ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(72) وَسِيقَ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ٱلَّذِينَ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ٱتَّقَوۡاْ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رَبَّهُمۡ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إِلَى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ٱلۡجَنَّةِ</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زُمَرًاۖ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حَتَّىٰٓ</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إِذَا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جَآءُوهَا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وَفُتِحَتۡ</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أَبۡوَٰبُهَا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وَقَالَ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لَهُمۡ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خَزَنَتُهَا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سَلَٰمٌ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عَلَيۡكُمۡ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طِبۡتُمۡ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فَٱدۡخُلُوهَا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خَٰلِدِينَ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(73) وَقَالُواْ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ٱلۡحَمۡدُ</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لِلَّهِ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ٱلَّذِي</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صَدَقَنَا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وَعۡدَهُۥ</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وَأَوۡرَثَنَا</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ٱلۡأَرۡضَ</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نَتَبَوَّأُ مِنَ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ٱلۡجَنَّةِ</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حَيۡثُ</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نَشَآءُۖ</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فَنِعۡمَ</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أَجۡرُ</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5B9BD5"/>
                </a:solidFill>
                <a:effectLst/>
                <a:uLnTx/>
                <a:uFillTx/>
                <a:latin typeface="Sakkal Majalla" panose="02000000000000000000" pitchFamily="2" charset="-78"/>
                <a:cs typeface="Sakkal Majalla" panose="02000000000000000000" pitchFamily="2" charset="-78"/>
              </a:rPr>
              <a:t>ٱلۡعَٰمِلِينَ</a:t>
            </a:r>
            <a:r>
              <a:rPr kumimoji="0" lang="ar-BH" sz="3200" b="0" i="0" u="none" strike="noStrike" kern="1200" cap="none" spc="0" normalizeH="0" baseline="0" noProof="0" dirty="0">
                <a:ln>
                  <a:noFill/>
                </a:ln>
                <a:solidFill>
                  <a:srgbClr val="5B9BD5"/>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(74) وَتَرَى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ٱلۡمَلَٰٓئِكَةَ</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حَآفِّينَ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مِنۡ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حَوۡلِ</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ٱلۡعَرۡشِ</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يُسَبِّحُونَ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رَبِّهِمۡۚ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وَقُضِيَ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بَيۡنَهُم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بِٱلۡحَقِّۚ</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وَقِيلَ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لِلَّهِ رَبِّ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ٱلۡعَٰلَمِينَ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(75</a:t>
            </a:r>
            <a:r>
              <a:rPr kumimoji="0" lang="ar-BH" sz="3200" b="0" i="0" u="none" strike="noStrike" kern="1200" cap="none" spc="0" normalizeH="0" baseline="0" noProof="0" dirty="0">
                <a:ln>
                  <a:noFill/>
                </a:ln>
                <a:solidFill>
                  <a:srgbClr val="000000"/>
                </a:solidFill>
                <a:effectLst/>
                <a:uLnTx/>
                <a:uFillTx/>
                <a:latin typeface="conv_original-hafs"/>
                <a:cs typeface="Arial" panose="020B0604020202020204" pitchFamily="34" charset="0"/>
              </a:rPr>
              <a:t>)</a:t>
            </a:r>
            <a:r>
              <a:rPr kumimoji="0" lang="ar-BH" sz="32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سورة الزمر.</a:t>
            </a:r>
            <a:r>
              <a:rPr kumimoji="0" lang="ar-BH" sz="32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 </a:t>
            </a:r>
          </a:p>
        </p:txBody>
      </p:sp>
      <p:sp>
        <p:nvSpPr>
          <p:cNvPr id="5" name="Title 4"/>
          <p:cNvSpPr txBox="1">
            <a:spLocks/>
          </p:cNvSpPr>
          <p:nvPr/>
        </p:nvSpPr>
        <p:spPr>
          <a:xfrm>
            <a:off x="502920" y="1417090"/>
            <a:ext cx="11397928" cy="1325563"/>
          </a:xfrm>
          <a:prstGeom prst="roundRect">
            <a:avLst/>
          </a:prstGeom>
          <a:solidFill>
            <a:srgbClr val="E7E6E6"/>
          </a:solidFill>
          <a:ln w="12700" cap="flat" cmpd="sng" algn="ctr">
            <a:solidFill>
              <a:srgbClr val="ED7D31"/>
            </a:solidFill>
            <a:prstDash val="solid"/>
            <a:miter lim="800000"/>
          </a:ln>
          <a:effectLst/>
        </p:spPr>
        <p:txBody>
          <a:bodyPr vert="horz" lIns="91440" tIns="45720" rIns="91440" bIns="45720" rtlCol="1"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BH" sz="3200" b="1"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أتمم الآيات من قوله تعالى: ﴿</a:t>
            </a:r>
            <a:r>
              <a:rPr kumimoji="0" lang="ar-SA"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وَسِيقَ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ٱلَّذِينَ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كَفَرُوٓاْ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إِلَىٰ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جَهَنَّمَ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زُمَرًاۖ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حَتَّىٰٓ</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إِذَا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جَآءُوهَا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فُتِحَتۡ</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أَبۡوَٰبُهَا</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 </a:t>
            </a:r>
            <a:br>
              <a:rPr kumimoji="0" lang="ar-BH"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br>
            <a:r>
              <a:rPr kumimoji="0" lang="ar-BH" sz="3200" b="1"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إلى قوله تعالى</a:t>
            </a:r>
            <a:r>
              <a:rPr kumimoji="0" lang="ar-BH"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وَتَرَى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ٱلۡمَلَٰٓئِكَةَ</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حَآفِّينَ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مِنۡ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حَوۡلِ</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ٱلۡعَرۡشِ</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يُسَبِّحُونَ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رَبِّهِمۡۚ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وَقُضِيَ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بَيۡنَهُم</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بِٱلۡحَقِّۚ</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وَقِيلَ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ٱلۡحَمۡدُ</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لِلَّهِ رَبِّ </a:t>
            </a:r>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ٱلۡعَٰلَمِينَ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(75)</a:t>
            </a:r>
            <a:r>
              <a:rPr kumimoji="0" lang="ar-BH" sz="3200" b="0" i="0" u="none" strike="noStrike" kern="1200" cap="none" spc="0" normalizeH="0" baseline="0" noProof="0" dirty="0">
                <a:ln>
                  <a:noFill/>
                </a:ln>
                <a:solidFill>
                  <a:srgbClr val="5B9BD5">
                    <a:lumMod val="50000"/>
                  </a:srgbClr>
                </a:solidFill>
                <a:effectLst/>
                <a:uLnTx/>
                <a:uFillTx/>
                <a:latin typeface="Sakkal Majalla" panose="02000000000000000000" pitchFamily="2" charset="-78"/>
                <a:cs typeface="Sakkal Majalla" panose="02000000000000000000" pitchFamily="2" charset="-78"/>
              </a:rPr>
              <a:t>﴾ </a:t>
            </a:r>
            <a:r>
              <a:rPr kumimoji="0" lang="ar-BH" sz="32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rPr>
              <a:t>سورة الزمر.</a:t>
            </a:r>
            <a:endParaRPr kumimoji="0" lang="ar-BH" sz="3200" b="1"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endParaRPr>
          </a:p>
        </p:txBody>
      </p:sp>
      <p:sp>
        <p:nvSpPr>
          <p:cNvPr id="6" name="مستطيل مستدير الزوايا 20"/>
          <p:cNvSpPr/>
          <p:nvPr/>
        </p:nvSpPr>
        <p:spPr>
          <a:xfrm>
            <a:off x="5898908" y="200220"/>
            <a:ext cx="2452761" cy="554357"/>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إجابة</a:t>
            </a:r>
            <a:r>
              <a:rPr kumimoji="0" lang="ar-BH" sz="3200" b="1" i="0" u="none" strike="noStrike" kern="0" cap="none" spc="0" normalizeH="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 النشاط:</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مستطيل ذو زوايا قطرية مستديرة 11"/>
          <p:cNvSpPr/>
          <p:nvPr/>
        </p:nvSpPr>
        <p:spPr>
          <a:xfrm>
            <a:off x="243840" y="2812280"/>
            <a:ext cx="11569643" cy="3562762"/>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8" name="TextBox 1">
            <a:extLst>
              <a:ext uri="{FF2B5EF4-FFF2-40B4-BE49-F238E27FC236}">
                <a16:creationId xmlns:a16="http://schemas.microsoft.com/office/drawing/2014/main" xmlns="" id="{9C91710C-C32B-4B65-AA58-21DA3EADD471}"/>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xmlns="" id="{52297951-1FD9-423A-AD86-994B2E459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19102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xmlns="" id="{C8C340E4-10EB-4DB7-9242-0E14B07F1E35}"/>
              </a:ext>
            </a:extLst>
          </p:cNvPr>
          <p:cNvGraphicFramePr>
            <a:graphicFrameLocks noGrp="1"/>
          </p:cNvGraphicFramePr>
          <p:nvPr>
            <p:extLst>
              <p:ext uri="{D42A27DB-BD31-4B8C-83A1-F6EECF244321}">
                <p14:modId xmlns:p14="http://schemas.microsoft.com/office/powerpoint/2010/main" val="2703115144"/>
              </p:ext>
            </p:extLst>
          </p:nvPr>
        </p:nvGraphicFramePr>
        <p:xfrm>
          <a:off x="360608" y="2385652"/>
          <a:ext cx="11557215" cy="3535680"/>
        </p:xfrm>
        <a:graphic>
          <a:graphicData uri="http://schemas.openxmlformats.org/drawingml/2006/table">
            <a:tbl>
              <a:tblPr rtl="1" firstRow="1" bandRow="1"/>
              <a:tblGrid>
                <a:gridCol w="4010195">
                  <a:extLst>
                    <a:ext uri="{9D8B030D-6E8A-4147-A177-3AD203B41FA5}">
                      <a16:colId xmlns:a16="http://schemas.microsoft.com/office/drawing/2014/main" xmlns="" val="1850569242"/>
                    </a:ext>
                  </a:extLst>
                </a:gridCol>
                <a:gridCol w="7547020">
                  <a:extLst>
                    <a:ext uri="{9D8B030D-6E8A-4147-A177-3AD203B41FA5}">
                      <a16:colId xmlns:a16="http://schemas.microsoft.com/office/drawing/2014/main" xmlns="" val="985989779"/>
                    </a:ext>
                  </a:extLst>
                </a:gridCol>
              </a:tblGrid>
              <a:tr h="370840">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rtl="1"/>
                      <a:r>
                        <a:rPr lang="ar-BH" sz="3600" b="1" dirty="0"/>
                        <a:t>الكلمة</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solidFill>
                  </a:tcPr>
                </a:tc>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rtl="1"/>
                      <a:r>
                        <a:rPr lang="ar-BH" sz="3600" b="1" dirty="0"/>
                        <a:t>معناها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solidFill>
                  </a:tcPr>
                </a:tc>
                <a:extLst>
                  <a:ext uri="{0D108BD9-81ED-4DB2-BD59-A6C34878D82A}">
                    <a16:rowId xmlns:a16="http://schemas.microsoft.com/office/drawing/2014/main" xmlns="" val="3550146664"/>
                  </a:ext>
                </a:extLst>
              </a:tr>
              <a:tr h="37084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سِيقَ </a:t>
                      </a:r>
                      <a:endParaRPr lang="ar-BH" sz="2800" b="1"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BH" sz="2800" b="1" dirty="0">
                        <a:solidFill>
                          <a:srgbClr val="0070C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extLst>
                  <a:ext uri="{0D108BD9-81ED-4DB2-BD59-A6C34878D82A}">
                    <a16:rowId xmlns:a16="http://schemas.microsoft.com/office/drawing/2014/main" xmlns="" val="1211726689"/>
                  </a:ext>
                </a:extLst>
              </a:tr>
              <a:tr h="37084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lang="ar-BH" sz="3200" dirty="0" err="1">
                          <a:solidFill>
                            <a:srgbClr val="000000"/>
                          </a:solidFill>
                          <a:latin typeface="Sakkal Majalla" panose="02000000000000000000" pitchFamily="2" charset="-78"/>
                          <a:cs typeface="Sakkal Majalla" panose="02000000000000000000" pitchFamily="2" charset="-78"/>
                        </a:rPr>
                        <a:t>زُمَرًاۖ</a:t>
                      </a:r>
                      <a:r>
                        <a:rPr lang="ar-BH" sz="3200" dirty="0">
                          <a:solidFill>
                            <a:srgbClr val="000000"/>
                          </a:solidFill>
                          <a:latin typeface="Sakkal Majalla" panose="02000000000000000000" pitchFamily="2" charset="-78"/>
                          <a:cs typeface="Sakkal Majalla" panose="02000000000000000000" pitchFamily="2" charset="-78"/>
                        </a:rPr>
                        <a:t> </a:t>
                      </a:r>
                      <a:endParaRPr lang="ar-BH" sz="32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lang="ar-BH" sz="2800" b="1" dirty="0">
                          <a:solidFill>
                            <a:srgbClr val="0070C0"/>
                          </a:solidFill>
                        </a:rPr>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20000"/>
                      </a:srgbClr>
                    </a:solidFill>
                  </a:tcPr>
                </a:tc>
                <a:extLst>
                  <a:ext uri="{0D108BD9-81ED-4DB2-BD59-A6C34878D82A}">
                    <a16:rowId xmlns:a16="http://schemas.microsoft.com/office/drawing/2014/main" xmlns="" val="4136352086"/>
                  </a:ext>
                </a:extLst>
              </a:tr>
              <a:tr h="37084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lang="ar-BH" sz="3200" dirty="0" err="1">
                          <a:solidFill>
                            <a:schemeClr val="tx1"/>
                          </a:solidFill>
                          <a:latin typeface="Sakkal Majalla" panose="02000000000000000000" pitchFamily="2" charset="-78"/>
                          <a:cs typeface="Sakkal Majalla" panose="02000000000000000000" pitchFamily="2" charset="-78"/>
                        </a:rPr>
                        <a:t>خَزَنَتُهَآ</a:t>
                      </a:r>
                      <a:r>
                        <a:rPr lang="ar-BH" sz="3200" dirty="0">
                          <a:solidFill>
                            <a:schemeClr val="tx1"/>
                          </a:solidFill>
                          <a:latin typeface="Sakkal Majalla" panose="02000000000000000000" pitchFamily="2" charset="-78"/>
                          <a:cs typeface="Sakkal Majalla" panose="02000000000000000000" pitchFamily="2" charset="-78"/>
                        </a:rPr>
                        <a:t> </a:t>
                      </a:r>
                      <a:endParaRPr lang="ar-BH" sz="32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endParaRPr lang="ar-BH" sz="2800" b="1" dirty="0">
                        <a:solidFill>
                          <a:srgbClr val="0070C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extLst>
                  <a:ext uri="{0D108BD9-81ED-4DB2-BD59-A6C34878D82A}">
                    <a16:rowId xmlns:a16="http://schemas.microsoft.com/office/drawing/2014/main" xmlns="" val="2832450808"/>
                  </a:ext>
                </a:extLst>
              </a:tr>
              <a:tr h="37084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kumimoji="0" lang="ar-BH" sz="3200" b="0"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rPr>
                        <a:t>نَتَبَوَّأُ </a:t>
                      </a:r>
                      <a:endParaRPr lang="ar-BH" sz="2800" b="1"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endParaRPr lang="ar-BH" sz="2800" b="1" dirty="0">
                        <a:solidFill>
                          <a:srgbClr val="0070C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20000"/>
                      </a:srgbClr>
                    </a:solidFill>
                  </a:tcPr>
                </a:tc>
                <a:extLst>
                  <a:ext uri="{0D108BD9-81ED-4DB2-BD59-A6C34878D82A}">
                    <a16:rowId xmlns:a16="http://schemas.microsoft.com/office/drawing/2014/main" xmlns="" val="1330930475"/>
                  </a:ext>
                </a:extLst>
              </a:tr>
              <a:tr h="370840">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kumimoji="0" lang="ar-BH" sz="3200" b="0" i="0" u="none" strike="noStrike" kern="1200" cap="none" spc="0" normalizeH="0" baseline="0" noProof="0" dirty="0" err="1">
                          <a:ln>
                            <a:noFill/>
                          </a:ln>
                          <a:solidFill>
                            <a:srgbClr val="000000"/>
                          </a:solidFill>
                          <a:effectLst/>
                          <a:uLnTx/>
                          <a:uFillTx/>
                          <a:latin typeface="Sakkal Majalla" panose="02000000000000000000" pitchFamily="2" charset="-78"/>
                          <a:cs typeface="Sakkal Majalla" panose="02000000000000000000" pitchFamily="2" charset="-78"/>
                        </a:rPr>
                        <a:t>حَآفِّينَ</a:t>
                      </a:r>
                      <a:r>
                        <a:rPr kumimoji="0" lang="ar-BH" sz="3200" b="0" i="0" u="none" strike="noStrike" kern="1200" cap="none" spc="0" normalizeH="0" baseline="0" noProof="0" dirty="0">
                          <a:ln>
                            <a:noFill/>
                          </a:ln>
                          <a:solidFill>
                            <a:srgbClr val="000000"/>
                          </a:solidFill>
                          <a:effectLst/>
                          <a:uLnTx/>
                          <a:uFillTx/>
                          <a:latin typeface="Sakkal Majalla" panose="02000000000000000000" pitchFamily="2" charset="-78"/>
                          <a:cs typeface="Sakkal Majalla" panose="02000000000000000000" pitchFamily="2" charset="-78"/>
                        </a:rPr>
                        <a:t> </a:t>
                      </a:r>
                      <a:endParaRPr lang="ar-BH" sz="28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1"/>
                      <a:r>
                        <a:rPr lang="ar-BH" sz="2800" b="1" dirty="0">
                          <a:solidFill>
                            <a:srgbClr val="0070C0"/>
                          </a:solidFill>
                        </a:rPr>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a:lightRig rig="flood" dir="t"/>
                    </a:cell3D>
                    <a:solidFill>
                      <a:srgbClr val="5B9BD5">
                        <a:tint val="40000"/>
                      </a:srgbClr>
                    </a:solidFill>
                  </a:tcPr>
                </a:tc>
                <a:extLst>
                  <a:ext uri="{0D108BD9-81ED-4DB2-BD59-A6C34878D82A}">
                    <a16:rowId xmlns:a16="http://schemas.microsoft.com/office/drawing/2014/main" xmlns="" val="2927318617"/>
                  </a:ext>
                </a:extLst>
              </a:tr>
            </a:tbl>
          </a:graphicData>
        </a:graphic>
      </p:graphicFrame>
      <p:sp>
        <p:nvSpPr>
          <p:cNvPr id="5" name="Rectangle: Rounded Corners 5">
            <a:extLst>
              <a:ext uri="{FF2B5EF4-FFF2-40B4-BE49-F238E27FC236}">
                <a16:creationId xmlns:a16="http://schemas.microsoft.com/office/drawing/2014/main" xmlns="" id="{164CD6C0-3086-4605-9A0E-BF4DD1B8F520}"/>
              </a:ext>
            </a:extLst>
          </p:cNvPr>
          <p:cNvSpPr/>
          <p:nvPr/>
        </p:nvSpPr>
        <p:spPr>
          <a:xfrm>
            <a:off x="8138303" y="1109068"/>
            <a:ext cx="3779520" cy="1007534"/>
          </a:xfrm>
          <a:prstGeom prst="roundRect">
            <a:avLst/>
          </a:prstGeom>
          <a:solidFill>
            <a:srgbClr val="FFC000">
              <a:lumMod val="60000"/>
              <a:lumOff val="40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BH" sz="3600" b="1" i="0" u="none" strike="noStrike" kern="0" cap="none" spc="0" normalizeH="0" baseline="0" noProof="0" dirty="0">
                <a:ln>
                  <a:noFill/>
                </a:ln>
                <a:solidFill>
                  <a:srgbClr val="7030A0"/>
                </a:solidFill>
                <a:effectLst/>
                <a:uLnTx/>
                <a:uFillTx/>
                <a:latin typeface="Calibri" panose="020F0502020204030204"/>
                <a:cs typeface="Arial" panose="020B0604020202020204" pitchFamily="34" charset="0"/>
              </a:rPr>
              <a:t>معاني المفردات</a:t>
            </a:r>
          </a:p>
        </p:txBody>
      </p:sp>
      <p:sp>
        <p:nvSpPr>
          <p:cNvPr id="6" name="Rectangle 5">
            <a:extLst>
              <a:ext uri="{FF2B5EF4-FFF2-40B4-BE49-F238E27FC236}">
                <a16:creationId xmlns:a16="http://schemas.microsoft.com/office/drawing/2014/main" xmlns="" id="{B675FF50-5401-4551-9487-A387A24828EE}"/>
              </a:ext>
            </a:extLst>
          </p:cNvPr>
          <p:cNvSpPr/>
          <p:nvPr/>
        </p:nvSpPr>
        <p:spPr>
          <a:xfrm>
            <a:off x="2850659" y="3207108"/>
            <a:ext cx="3267074" cy="657225"/>
          </a:xfrm>
          <a:prstGeom prst="rect">
            <a:avLst/>
          </a:prstGeom>
          <a:no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BH" sz="1800" b="0" i="0" u="none" strike="noStrike" kern="0" cap="none" spc="0" normalizeH="0" baseline="0" noProof="0">
              <a:ln>
                <a:noFill/>
              </a:ln>
              <a:solidFill>
                <a:prstClr val="black"/>
              </a:solidFill>
              <a:effectLst/>
              <a:uLnTx/>
              <a:uFillTx/>
              <a:latin typeface="Calibri" panose="020F0502020204030204"/>
              <a:cs typeface="Arial" panose="020B0604020202020204" pitchFamily="34" charset="0"/>
            </a:endParaRPr>
          </a:p>
        </p:txBody>
      </p:sp>
      <p:sp>
        <p:nvSpPr>
          <p:cNvPr id="7" name="Rectangle 6">
            <a:extLst>
              <a:ext uri="{FF2B5EF4-FFF2-40B4-BE49-F238E27FC236}">
                <a16:creationId xmlns:a16="http://schemas.microsoft.com/office/drawing/2014/main" xmlns="" id="{19FA2F2E-08BB-4FAF-847B-B15F585F3130}"/>
              </a:ext>
            </a:extLst>
          </p:cNvPr>
          <p:cNvSpPr/>
          <p:nvPr/>
        </p:nvSpPr>
        <p:spPr>
          <a:xfrm>
            <a:off x="772733" y="3122727"/>
            <a:ext cx="7083380" cy="438150"/>
          </a:xfrm>
          <a:prstGeom prst="rect">
            <a:avLst/>
          </a:prstGeom>
          <a:no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من </a:t>
            </a:r>
            <a:r>
              <a:rPr kumimoji="0" lang="ar-SA" sz="3200" b="0" i="0" u="none" strike="noStrike" kern="0" cap="none" spc="0" normalizeH="0" baseline="0" noProof="0" dirty="0" err="1">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السو</a:t>
            </a:r>
            <a:r>
              <a:rPr kumimoji="0" lang="ar-BH" sz="3200" b="0" i="0" u="none" strike="noStrike" kern="0" cap="none" spc="0" normalizeH="0" baseline="0" noProof="0" dirty="0">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ق، وهو دفع الن</a:t>
            </a:r>
            <a:r>
              <a:rPr kumimoji="0" lang="ar-BH" sz="3200" b="0" i="0" u="none" strike="noStrike" kern="0" cap="none" spc="0" normalizeH="0" baseline="0" noProof="0" dirty="0">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C00000"/>
                </a:solidFill>
                <a:effectLst/>
                <a:uLnTx/>
                <a:uFillTx/>
                <a:latin typeface="Sakkal Majalla" panose="02000000000000000000" pitchFamily="2" charset="-78"/>
                <a:ea typeface="Calibri" panose="020F0502020204030204" pitchFamily="34" charset="0"/>
                <a:cs typeface="Sakkal Majalla" panose="02000000000000000000" pitchFamily="2" charset="-78"/>
              </a:rPr>
              <a:t>اس إلى السير وحثهم عليه</a:t>
            </a:r>
            <a:endParaRPr kumimoji="0" lang="ar-BH" sz="3200" b="1" i="0" u="none" strike="noStrike" kern="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endParaRPr>
          </a:p>
        </p:txBody>
      </p:sp>
      <p:sp>
        <p:nvSpPr>
          <p:cNvPr id="8" name="Rectangle 7">
            <a:extLst>
              <a:ext uri="{FF2B5EF4-FFF2-40B4-BE49-F238E27FC236}">
                <a16:creationId xmlns:a16="http://schemas.microsoft.com/office/drawing/2014/main" xmlns="" id="{A7CB12FA-CF3E-49D9-B789-4E41273B578C}"/>
              </a:ext>
            </a:extLst>
          </p:cNvPr>
          <p:cNvSpPr/>
          <p:nvPr/>
        </p:nvSpPr>
        <p:spPr>
          <a:xfrm>
            <a:off x="1435390" y="3619769"/>
            <a:ext cx="6420723" cy="438150"/>
          </a:xfrm>
          <a:prstGeom prst="rect">
            <a:avLst/>
          </a:prstGeom>
          <a:no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srgbClr val="C00000"/>
                </a:solidFill>
                <a:effectLst/>
                <a:uLnTx/>
                <a:uFillTx/>
                <a:latin typeface="Calibri" panose="020F0502020204030204"/>
                <a:ea typeface="Calibri" panose="020F0502020204030204" pitchFamily="34" charset="0"/>
                <a:cs typeface="Sakkal Majalla" panose="02000000000000000000" pitchFamily="2" charset="-78"/>
              </a:rPr>
              <a:t>جماعات وأفواج متفرقة، بعضها إثر بعض</a:t>
            </a:r>
            <a:endParaRPr kumimoji="0" lang="ar-BH" sz="3200" b="1" i="0" u="none" strike="noStrike" kern="0" cap="none" spc="0" normalizeH="0" baseline="0" noProof="0" dirty="0">
              <a:ln>
                <a:noFill/>
              </a:ln>
              <a:solidFill>
                <a:srgbClr val="C00000"/>
              </a:solidFill>
              <a:effectLst/>
              <a:uLnTx/>
              <a:uFillTx/>
              <a:latin typeface="Calibri" panose="020F0502020204030204"/>
              <a:cs typeface="Arial" panose="020B0604020202020204" pitchFamily="34" charset="0"/>
            </a:endParaRPr>
          </a:p>
        </p:txBody>
      </p:sp>
      <p:sp>
        <p:nvSpPr>
          <p:cNvPr id="9" name="Rectangle 8">
            <a:extLst>
              <a:ext uri="{FF2B5EF4-FFF2-40B4-BE49-F238E27FC236}">
                <a16:creationId xmlns:a16="http://schemas.microsoft.com/office/drawing/2014/main" xmlns="" id="{F4FA32E1-A9E8-4727-B7C0-AC59E90511ED}"/>
              </a:ext>
            </a:extLst>
          </p:cNvPr>
          <p:cNvSpPr/>
          <p:nvPr/>
        </p:nvSpPr>
        <p:spPr>
          <a:xfrm>
            <a:off x="5104452" y="4818043"/>
            <a:ext cx="2369715" cy="438150"/>
          </a:xfrm>
          <a:prstGeom prst="rect">
            <a:avLst/>
          </a:prstGeom>
          <a:no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BH" sz="3200" kern="0" dirty="0">
                <a:solidFill>
                  <a:srgbClr val="C00000"/>
                </a:solidFill>
                <a:latin typeface="Times New Roman" panose="02020603050405020304" pitchFamily="18" charset="0"/>
                <a:ea typeface="Times New Roman" panose="02020603050405020304" pitchFamily="18" charset="0"/>
                <a:cs typeface="Sakkal Majalla" panose="02000000000000000000" pitchFamily="2" charset="-78"/>
              </a:rPr>
              <a:t>نتخذ مسكنا </a:t>
            </a:r>
          </a:p>
        </p:txBody>
      </p:sp>
      <p:sp>
        <p:nvSpPr>
          <p:cNvPr id="10" name="Rectangle 9">
            <a:extLst>
              <a:ext uri="{FF2B5EF4-FFF2-40B4-BE49-F238E27FC236}">
                <a16:creationId xmlns:a16="http://schemas.microsoft.com/office/drawing/2014/main" xmlns="" id="{BABB7586-1FF8-4C76-94D1-0C096B34BE08}"/>
              </a:ext>
            </a:extLst>
          </p:cNvPr>
          <p:cNvSpPr/>
          <p:nvPr/>
        </p:nvSpPr>
        <p:spPr>
          <a:xfrm>
            <a:off x="772733" y="4116811"/>
            <a:ext cx="6452316" cy="438150"/>
          </a:xfrm>
          <a:prstGeom prst="rect">
            <a:avLst/>
          </a:prstGeom>
          <a:noFill/>
          <a:ln w="12700" cap="flat" cmpd="sng" algn="ctr">
            <a:noFill/>
            <a:prstDash val="solid"/>
            <a:miter lim="800000"/>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حرّاس جهنّم من الزبانية، و حُرَّاس الجنَّة من الملائكة </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xmlns="" id="{1AD69D8C-DAC6-4649-ADF0-2A096694780C}"/>
              </a:ext>
            </a:extLst>
          </p:cNvPr>
          <p:cNvSpPr/>
          <p:nvPr/>
        </p:nvSpPr>
        <p:spPr>
          <a:xfrm>
            <a:off x="5281875" y="5384344"/>
            <a:ext cx="2472745" cy="438150"/>
          </a:xfrm>
          <a:prstGeom prst="rect">
            <a:avLst/>
          </a:prstGeom>
          <a:noFill/>
          <a:ln w="12700" cap="flat" cmpd="sng" algn="ctr">
            <a:no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BH" sz="3200" i="0" u="none" strike="noStrike" kern="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محيطين</a:t>
            </a:r>
            <a:r>
              <a:rPr kumimoji="0" lang="ar-BH" sz="3200"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a:t>
            </a:r>
          </a:p>
        </p:txBody>
      </p:sp>
      <p:sp>
        <p:nvSpPr>
          <p:cNvPr id="12" name="TextBox 1">
            <a:extLst>
              <a:ext uri="{FF2B5EF4-FFF2-40B4-BE49-F238E27FC236}">
                <a16:creationId xmlns:a16="http://schemas.microsoft.com/office/drawing/2014/main" xmlns="" id="{83F31BDA-2A1B-4E75-9314-9DB5389893EA}"/>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13" name="Picture 12">
            <a:extLst>
              <a:ext uri="{FF2B5EF4-FFF2-40B4-BE49-F238E27FC236}">
                <a16:creationId xmlns:a16="http://schemas.microsoft.com/office/drawing/2014/main" xmlns="" id="{7773F88F-C3AD-4DCB-BB7F-862792586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6282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B4B602-9A30-4C4E-BDB8-0094D960A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3" name="Title 1">
            <a:extLst>
              <a:ext uri="{FF2B5EF4-FFF2-40B4-BE49-F238E27FC236}">
                <a16:creationId xmlns:a16="http://schemas.microsoft.com/office/drawing/2014/main" xmlns="" id="{C050380F-2DEC-47D0-8DED-5F681DECA880}"/>
              </a:ext>
            </a:extLst>
          </p:cNvPr>
          <p:cNvSpPr txBox="1">
            <a:spLocks/>
          </p:cNvSpPr>
          <p:nvPr/>
        </p:nvSpPr>
        <p:spPr>
          <a:xfrm>
            <a:off x="170074" y="1397988"/>
            <a:ext cx="11432255" cy="7214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rtl="1"/>
            <a:r>
              <a:rPr lang="ar-SA" sz="4000" b="1" dirty="0">
                <a:solidFill>
                  <a:srgbClr val="70AD47">
                    <a:lumMod val="50000"/>
                  </a:srgbClr>
                </a:solidFill>
                <a:latin typeface="Sakkal Majalla" panose="02000000000000000000" pitchFamily="2" charset="-78"/>
                <a:cs typeface="Sakkal Majalla" panose="02000000000000000000" pitchFamily="2" charset="-78"/>
              </a:rPr>
              <a:t>عزيزي المتعلم/المتعلمة مع نهاية هذا الدرس </a:t>
            </a:r>
            <a:r>
              <a:rPr lang="ar-BH" sz="4000" b="1" dirty="0">
                <a:solidFill>
                  <a:srgbClr val="70AD47">
                    <a:lumMod val="50000"/>
                  </a:srgbClr>
                </a:solidFill>
                <a:latin typeface="Sakkal Majalla" panose="02000000000000000000" pitchFamily="2" charset="-78"/>
                <a:cs typeface="Sakkal Majalla" panose="02000000000000000000" pitchFamily="2" charset="-78"/>
              </a:rPr>
              <a:t>س</a:t>
            </a:r>
            <a:r>
              <a:rPr lang="ar-SA" sz="4000" b="1" dirty="0">
                <a:solidFill>
                  <a:srgbClr val="70AD47">
                    <a:lumMod val="50000"/>
                  </a:srgbClr>
                </a:solidFill>
                <a:latin typeface="Sakkal Majalla" panose="02000000000000000000" pitchFamily="2" charset="-78"/>
                <a:cs typeface="Sakkal Majalla" panose="02000000000000000000" pitchFamily="2" charset="-78"/>
              </a:rPr>
              <a:t>تكون قادرا على:</a:t>
            </a:r>
            <a:endParaRPr lang="en-US" sz="4000" b="1" dirty="0">
              <a:solidFill>
                <a:srgbClr val="70AD47">
                  <a:lumMod val="50000"/>
                </a:srgbClr>
              </a:solidFill>
              <a:latin typeface="Sakkal Majalla" panose="02000000000000000000" pitchFamily="2" charset="-78"/>
              <a:cs typeface="Sakkal Majalla" panose="02000000000000000000" pitchFamily="2" charset="-78"/>
            </a:endParaRPr>
          </a:p>
        </p:txBody>
      </p:sp>
      <p:graphicFrame>
        <p:nvGraphicFramePr>
          <p:cNvPr id="5" name="Content Placeholder 3">
            <a:extLst>
              <a:ext uri="{FF2B5EF4-FFF2-40B4-BE49-F238E27FC236}">
                <a16:creationId xmlns:a16="http://schemas.microsoft.com/office/drawing/2014/main" xmlns="" id="{5FFCD89D-5FED-4107-B1DC-72B8D80488B4}"/>
              </a:ext>
            </a:extLst>
          </p:cNvPr>
          <p:cNvGraphicFramePr>
            <a:graphicFrameLocks/>
          </p:cNvGraphicFramePr>
          <p:nvPr>
            <p:extLst>
              <p:ext uri="{D42A27DB-BD31-4B8C-83A1-F6EECF244321}">
                <p14:modId xmlns:p14="http://schemas.microsoft.com/office/powerpoint/2010/main" val="4165230738"/>
              </p:ext>
            </p:extLst>
          </p:nvPr>
        </p:nvGraphicFramePr>
        <p:xfrm>
          <a:off x="738386" y="2056462"/>
          <a:ext cx="10704028" cy="487680"/>
        </p:xfrm>
        <a:graphic>
          <a:graphicData uri="http://schemas.openxmlformats.org/drawingml/2006/table">
            <a:tbl>
              <a:tblPr/>
              <a:tblGrid>
                <a:gridCol w="10704028">
                  <a:extLst>
                    <a:ext uri="{9D8B030D-6E8A-4147-A177-3AD203B41FA5}">
                      <a16:colId xmlns:a16="http://schemas.microsoft.com/office/drawing/2014/main" xmlns="" val="20000"/>
                    </a:ext>
                  </a:extLst>
                </a:gridCol>
              </a:tblGrid>
              <a:tr h="2262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rtl="1">
                        <a:spcAft>
                          <a:spcPts val="0"/>
                        </a:spcAft>
                      </a:pP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 1- تعريف مفهوم كلّ</a:t>
                      </a: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a:t>
                      </a: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 من الجنَّة والنَّار. </a:t>
                      </a:r>
                      <a:endParaRPr lang="en-US" sz="3200" b="1" kern="1200" dirty="0">
                        <a:solidFill>
                          <a:schemeClr val="dk1"/>
                        </a:solidFill>
                        <a:effectLst/>
                        <a:latin typeface="Calibri" charset="0"/>
                        <a:ea typeface="+mn-ea"/>
                        <a:cs typeface="Arial" charset="0"/>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graphicFrame>
        <p:nvGraphicFramePr>
          <p:cNvPr id="6" name="Content Placeholder 3">
            <a:extLst>
              <a:ext uri="{FF2B5EF4-FFF2-40B4-BE49-F238E27FC236}">
                <a16:creationId xmlns:a16="http://schemas.microsoft.com/office/drawing/2014/main" xmlns="" id="{85A7809B-FC92-4B5F-811A-DFB0EE8D5AB9}"/>
              </a:ext>
            </a:extLst>
          </p:cNvPr>
          <p:cNvGraphicFramePr>
            <a:graphicFrameLocks/>
          </p:cNvGraphicFramePr>
          <p:nvPr>
            <p:extLst>
              <p:ext uri="{D42A27DB-BD31-4B8C-83A1-F6EECF244321}">
                <p14:modId xmlns:p14="http://schemas.microsoft.com/office/powerpoint/2010/main" val="2170840517"/>
              </p:ext>
            </p:extLst>
          </p:nvPr>
        </p:nvGraphicFramePr>
        <p:xfrm>
          <a:off x="783122" y="2633464"/>
          <a:ext cx="10659292" cy="577516"/>
        </p:xfrm>
        <a:graphic>
          <a:graphicData uri="http://schemas.openxmlformats.org/drawingml/2006/table">
            <a:tbl>
              <a:tblPr/>
              <a:tblGrid>
                <a:gridCol w="10659292">
                  <a:extLst>
                    <a:ext uri="{9D8B030D-6E8A-4147-A177-3AD203B41FA5}">
                      <a16:colId xmlns:a16="http://schemas.microsoft.com/office/drawing/2014/main" xmlns="" val="20000"/>
                    </a:ext>
                  </a:extLst>
                </a:gridCol>
              </a:tblGrid>
              <a:tr h="5775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1" eaLnBrk="1" latinLnBrk="0" hangingPunct="1">
                        <a:spcAft>
                          <a:spcPts val="0"/>
                        </a:spcAft>
                      </a:pPr>
                      <a:r>
                        <a:rPr lang="ar-SA" sz="3200" b="1" kern="1200" dirty="0">
                          <a:solidFill>
                            <a:schemeClr val="dk1"/>
                          </a:solidFill>
                          <a:effectLst/>
                          <a:latin typeface="Sakkal Majalla" panose="02000000000000000000" pitchFamily="2" charset="-78"/>
                          <a:ea typeface="+mn-ea"/>
                          <a:cs typeface="Sakkal Majalla" panose="02000000000000000000" pitchFamily="2" charset="-78"/>
                        </a:rPr>
                        <a:t>2</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a:t>
                      </a:r>
                      <a:r>
                        <a:rPr lang="ar-BH" sz="3200" b="1" kern="1200" baseline="0" dirty="0">
                          <a:solidFill>
                            <a:schemeClr val="dk1"/>
                          </a:solidFill>
                          <a:effectLst/>
                          <a:latin typeface="Sakkal Majalla" panose="02000000000000000000" pitchFamily="2" charset="-78"/>
                          <a:ea typeface="+mn-ea"/>
                          <a:cs typeface="Sakkal Majalla" panose="02000000000000000000" pitchFamily="2" charset="-78"/>
                        </a:rPr>
                        <a:t> </a:t>
                      </a: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استخراج بعض أسمائهما من القرآن الكريم. </a:t>
                      </a:r>
                      <a:endParaRPr lang="en-US" sz="3200" b="1" kern="1200" dirty="0">
                        <a:solidFill>
                          <a:schemeClr val="dk1"/>
                        </a:solidFill>
                        <a:effectLst/>
                        <a:latin typeface="Sakkal Majalla" panose="02000000000000000000" pitchFamily="2" charset="-78"/>
                        <a:ea typeface="+mn-ea"/>
                        <a:cs typeface="Sakkal Majalla" panose="02000000000000000000" pitchFamily="2" charset="-78"/>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graphicFrame>
        <p:nvGraphicFramePr>
          <p:cNvPr id="7" name="Table 5">
            <a:extLst>
              <a:ext uri="{FF2B5EF4-FFF2-40B4-BE49-F238E27FC236}">
                <a16:creationId xmlns:a16="http://schemas.microsoft.com/office/drawing/2014/main" xmlns="" id="{1A3A38A6-53E2-4B7D-8AC6-531DC67A3405}"/>
              </a:ext>
            </a:extLst>
          </p:cNvPr>
          <p:cNvGraphicFramePr>
            <a:graphicFrameLocks noGrp="1"/>
          </p:cNvGraphicFramePr>
          <p:nvPr>
            <p:extLst>
              <p:ext uri="{D42A27DB-BD31-4B8C-83A1-F6EECF244321}">
                <p14:modId xmlns:p14="http://schemas.microsoft.com/office/powerpoint/2010/main" val="204733036"/>
              </p:ext>
            </p:extLst>
          </p:nvPr>
        </p:nvGraphicFramePr>
        <p:xfrm>
          <a:off x="824249" y="3298569"/>
          <a:ext cx="10618166" cy="644420"/>
        </p:xfrm>
        <a:graphic>
          <a:graphicData uri="http://schemas.openxmlformats.org/drawingml/2006/table">
            <a:tbl>
              <a:tblPr/>
              <a:tblGrid>
                <a:gridCol w="10618166">
                  <a:extLst>
                    <a:ext uri="{9D8B030D-6E8A-4147-A177-3AD203B41FA5}">
                      <a16:colId xmlns:a16="http://schemas.microsoft.com/office/drawing/2014/main" xmlns="" val="20000"/>
                    </a:ext>
                  </a:extLst>
                </a:gridCol>
              </a:tblGrid>
              <a:tr h="644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rtl="1">
                        <a:spcAft>
                          <a:spcPts val="0"/>
                        </a:spcAft>
                      </a:pPr>
                      <a:r>
                        <a:rPr lang="ar-SA" sz="3200" b="1" kern="1200" dirty="0">
                          <a:solidFill>
                            <a:schemeClr val="dk1"/>
                          </a:solidFill>
                          <a:effectLst/>
                          <a:latin typeface="Sakkal Majalla" panose="02000000000000000000" pitchFamily="2" charset="-78"/>
                          <a:ea typeface="+mn-ea"/>
                          <a:cs typeface="Sakkal Majalla" panose="02000000000000000000" pitchFamily="2" charset="-78"/>
                        </a:rPr>
                        <a:t>3</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 </a:t>
                      </a: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 تبيُّن أوصاف كلٍّ من أهل الجنَّة وأهل النَّار.</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 </a:t>
                      </a:r>
                      <a:endParaRPr lang="ar-BH" sz="3200" b="1" kern="1200" dirty="0">
                        <a:solidFill>
                          <a:schemeClr val="dk1"/>
                        </a:solidFill>
                        <a:effectLst/>
                        <a:latin typeface="Sakkal Majalla" panose="02000000000000000000" pitchFamily="2" charset="-78"/>
                        <a:ea typeface="+mn-ea"/>
                        <a:cs typeface="Sakkal Majalla" panose="02000000000000000000" pitchFamily="2" charset="-78"/>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sp>
        <p:nvSpPr>
          <p:cNvPr id="8" name="Title 1">
            <a:extLst>
              <a:ext uri="{FF2B5EF4-FFF2-40B4-BE49-F238E27FC236}">
                <a16:creationId xmlns:a16="http://schemas.microsoft.com/office/drawing/2014/main" xmlns="" id="{81CCC05F-D927-4028-9D35-AEB69E6A1D77}"/>
              </a:ext>
            </a:extLst>
          </p:cNvPr>
          <p:cNvSpPr txBox="1">
            <a:spLocks/>
          </p:cNvSpPr>
          <p:nvPr/>
        </p:nvSpPr>
        <p:spPr>
          <a:xfrm>
            <a:off x="4081668" y="100815"/>
            <a:ext cx="5019973" cy="1103504"/>
          </a:xfrm>
          <a:prstGeom prst="rect">
            <a:avLst/>
          </a:prstGeom>
          <a:solidFill>
            <a:srgbClr val="ED7D31">
              <a:lumMod val="60000"/>
              <a:lumOff val="4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rtl="1">
              <a:defRPr/>
            </a:pPr>
            <a:r>
              <a:rPr lang="ar-BH" b="1" kern="0" dirty="0">
                <a:solidFill>
                  <a:prstClr val="black"/>
                </a:solidFill>
                <a:latin typeface="Sakkal Majalla" panose="02000000000000000000" pitchFamily="2" charset="-78"/>
                <a:cs typeface="Sakkal Majalla" panose="02000000000000000000" pitchFamily="2" charset="-78"/>
              </a:rPr>
              <a:t>أ</a:t>
            </a:r>
            <a:r>
              <a:rPr lang="ar-SA" b="1" kern="0" dirty="0">
                <a:solidFill>
                  <a:prstClr val="black"/>
                </a:solidFill>
                <a:latin typeface="Sakkal Majalla" panose="02000000000000000000" pitchFamily="2" charset="-78"/>
                <a:cs typeface="Sakkal Majalla" panose="02000000000000000000" pitchFamily="2" charset="-78"/>
              </a:rPr>
              <a:t>هداف </a:t>
            </a:r>
            <a:r>
              <a:rPr lang="ar-BH" b="1" kern="0" dirty="0">
                <a:solidFill>
                  <a:prstClr val="black"/>
                </a:solidFill>
                <a:latin typeface="Sakkal Majalla" panose="02000000000000000000" pitchFamily="2" charset="-78"/>
                <a:cs typeface="Sakkal Majalla" panose="02000000000000000000" pitchFamily="2" charset="-78"/>
              </a:rPr>
              <a:t>الدرس:</a:t>
            </a:r>
            <a:endParaRPr lang="en-US" b="1" kern="0" dirty="0">
              <a:solidFill>
                <a:prstClr val="black"/>
              </a:solidFill>
              <a:latin typeface="Sakkal Majalla" panose="02000000000000000000" pitchFamily="2" charset="-78"/>
              <a:cs typeface="Sakkal Majalla" panose="02000000000000000000" pitchFamily="2" charset="-78"/>
            </a:endParaRPr>
          </a:p>
        </p:txBody>
      </p:sp>
      <p:graphicFrame>
        <p:nvGraphicFramePr>
          <p:cNvPr id="9" name="Table 5">
            <a:extLst>
              <a:ext uri="{FF2B5EF4-FFF2-40B4-BE49-F238E27FC236}">
                <a16:creationId xmlns:a16="http://schemas.microsoft.com/office/drawing/2014/main" xmlns="" id="{17555536-D505-4AE6-861D-2698E9EB1FE5}"/>
              </a:ext>
            </a:extLst>
          </p:cNvPr>
          <p:cNvGraphicFramePr>
            <a:graphicFrameLocks noGrp="1"/>
          </p:cNvGraphicFramePr>
          <p:nvPr>
            <p:extLst>
              <p:ext uri="{D42A27DB-BD31-4B8C-83A1-F6EECF244321}">
                <p14:modId xmlns:p14="http://schemas.microsoft.com/office/powerpoint/2010/main" val="2707128500"/>
              </p:ext>
            </p:extLst>
          </p:nvPr>
        </p:nvGraphicFramePr>
        <p:xfrm>
          <a:off x="837127" y="4198899"/>
          <a:ext cx="10640069" cy="644420"/>
        </p:xfrm>
        <a:graphic>
          <a:graphicData uri="http://schemas.openxmlformats.org/drawingml/2006/table">
            <a:tbl>
              <a:tblPr/>
              <a:tblGrid>
                <a:gridCol w="10640069">
                  <a:extLst>
                    <a:ext uri="{9D8B030D-6E8A-4147-A177-3AD203B41FA5}">
                      <a16:colId xmlns:a16="http://schemas.microsoft.com/office/drawing/2014/main" xmlns="" val="20000"/>
                    </a:ext>
                  </a:extLst>
                </a:gridCol>
              </a:tblGrid>
              <a:tr h="644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rtl="1">
                        <a:spcAft>
                          <a:spcPts val="0"/>
                        </a:spcAft>
                      </a:pPr>
                      <a:r>
                        <a:rPr lang="ar-SA" sz="3200" b="1" kern="1200" dirty="0">
                          <a:solidFill>
                            <a:schemeClr val="dk1"/>
                          </a:solidFill>
                          <a:effectLst/>
                          <a:latin typeface="Sakkal Majalla" panose="02000000000000000000" pitchFamily="2" charset="-78"/>
                          <a:ea typeface="+mn-ea"/>
                          <a:cs typeface="Sakkal Majalla" panose="02000000000000000000" pitchFamily="2" charset="-78"/>
                        </a:rPr>
                        <a:t>4</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 </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تلاوة</a:t>
                      </a:r>
                      <a:r>
                        <a:rPr lang="ar-BH" sz="3200" b="1" kern="1200" baseline="0" dirty="0">
                          <a:solidFill>
                            <a:schemeClr val="dk1"/>
                          </a:solidFill>
                          <a:effectLst/>
                          <a:latin typeface="Sakkal Majalla" panose="02000000000000000000" pitchFamily="2" charset="-78"/>
                          <a:ea typeface="+mn-ea"/>
                          <a:cs typeface="Sakkal Majalla" panose="02000000000000000000" pitchFamily="2" charset="-78"/>
                        </a:rPr>
                        <a:t> الآيات (71-75)من سورة الزمر تلاوة صحيحة</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 وحفظها عن ظهر قلب.</a:t>
                      </a:r>
                      <a:endParaRPr lang="ar-BH" sz="2800" b="1" kern="1200" dirty="0">
                        <a:solidFill>
                          <a:schemeClr val="dk1"/>
                        </a:solidFill>
                        <a:effectLst/>
                        <a:latin typeface="Sakkal Majalla" panose="02000000000000000000" pitchFamily="2" charset="-78"/>
                        <a:ea typeface="+mn-ea"/>
                        <a:cs typeface="Sakkal Majalla" panose="02000000000000000000" pitchFamily="2" charset="-78"/>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graphicFrame>
        <p:nvGraphicFramePr>
          <p:cNvPr id="10" name="Table 5">
            <a:extLst>
              <a:ext uri="{FF2B5EF4-FFF2-40B4-BE49-F238E27FC236}">
                <a16:creationId xmlns:a16="http://schemas.microsoft.com/office/drawing/2014/main" xmlns="" id="{7F7DDD9C-75EA-4B23-952D-A41E694726E1}"/>
              </a:ext>
            </a:extLst>
          </p:cNvPr>
          <p:cNvGraphicFramePr>
            <a:graphicFrameLocks noGrp="1"/>
          </p:cNvGraphicFramePr>
          <p:nvPr>
            <p:extLst>
              <p:ext uri="{D42A27DB-BD31-4B8C-83A1-F6EECF244321}">
                <p14:modId xmlns:p14="http://schemas.microsoft.com/office/powerpoint/2010/main" val="2144834380"/>
              </p:ext>
            </p:extLst>
          </p:nvPr>
        </p:nvGraphicFramePr>
        <p:xfrm>
          <a:off x="824248" y="4968190"/>
          <a:ext cx="10618165" cy="644420"/>
        </p:xfrm>
        <a:graphic>
          <a:graphicData uri="http://schemas.openxmlformats.org/drawingml/2006/table">
            <a:tbl>
              <a:tblPr/>
              <a:tblGrid>
                <a:gridCol w="10618165">
                  <a:extLst>
                    <a:ext uri="{9D8B030D-6E8A-4147-A177-3AD203B41FA5}">
                      <a16:colId xmlns:a16="http://schemas.microsoft.com/office/drawing/2014/main" xmlns="" val="20000"/>
                    </a:ext>
                  </a:extLst>
                </a:gridCol>
              </a:tblGrid>
              <a:tr h="644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1" eaLnBrk="1" latinLnBrk="0" hangingPunct="1">
                        <a:spcAft>
                          <a:spcPts val="0"/>
                        </a:spcAft>
                      </a:pPr>
                      <a:r>
                        <a:rPr lang="ar-SA" sz="3200" b="1" kern="1200" dirty="0">
                          <a:solidFill>
                            <a:schemeClr val="dk1"/>
                          </a:solidFill>
                          <a:effectLst/>
                          <a:latin typeface="Sakkal Majalla" panose="02000000000000000000" pitchFamily="2" charset="-78"/>
                          <a:ea typeface="+mn-ea"/>
                          <a:cs typeface="Sakkal Majalla" panose="02000000000000000000" pitchFamily="2" charset="-78"/>
                        </a:rPr>
                        <a:t>5</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 </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شرح</a:t>
                      </a:r>
                      <a:r>
                        <a:rPr lang="ar-BH" sz="3200" b="1" kern="1200" baseline="0" dirty="0">
                          <a:solidFill>
                            <a:schemeClr val="dk1"/>
                          </a:solidFill>
                          <a:effectLst/>
                          <a:latin typeface="Sakkal Majalla" panose="02000000000000000000" pitchFamily="2" charset="-78"/>
                          <a:ea typeface="+mn-ea"/>
                          <a:cs typeface="Sakkal Majalla" panose="02000000000000000000" pitchFamily="2" charset="-78"/>
                        </a:rPr>
                        <a:t> المعنى الإجمالي للآيات</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a:t>
                      </a:r>
                      <a:endParaRPr lang="ar-BH" sz="3200" b="1" kern="1200" dirty="0">
                        <a:solidFill>
                          <a:schemeClr val="dk1"/>
                        </a:solidFill>
                        <a:effectLst/>
                        <a:latin typeface="Sakkal Majalla" panose="02000000000000000000" pitchFamily="2" charset="-78"/>
                        <a:ea typeface="+mn-ea"/>
                        <a:cs typeface="Sakkal Majalla" panose="02000000000000000000" pitchFamily="2" charset="-78"/>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graphicFrame>
        <p:nvGraphicFramePr>
          <p:cNvPr id="11" name="Table 5">
            <a:extLst>
              <a:ext uri="{FF2B5EF4-FFF2-40B4-BE49-F238E27FC236}">
                <a16:creationId xmlns:a16="http://schemas.microsoft.com/office/drawing/2014/main" xmlns="" id="{7F7DDD9C-75EA-4B23-952D-A41E694726E1}"/>
              </a:ext>
            </a:extLst>
          </p:cNvPr>
          <p:cNvGraphicFramePr>
            <a:graphicFrameLocks noGrp="1"/>
          </p:cNvGraphicFramePr>
          <p:nvPr>
            <p:extLst>
              <p:ext uri="{D42A27DB-BD31-4B8C-83A1-F6EECF244321}">
                <p14:modId xmlns:p14="http://schemas.microsoft.com/office/powerpoint/2010/main" val="861776778"/>
              </p:ext>
            </p:extLst>
          </p:nvPr>
        </p:nvGraphicFramePr>
        <p:xfrm>
          <a:off x="811369" y="5700199"/>
          <a:ext cx="10650828" cy="644420"/>
        </p:xfrm>
        <a:graphic>
          <a:graphicData uri="http://schemas.openxmlformats.org/drawingml/2006/table">
            <a:tbl>
              <a:tblPr/>
              <a:tblGrid>
                <a:gridCol w="10650828">
                  <a:extLst>
                    <a:ext uri="{9D8B030D-6E8A-4147-A177-3AD203B41FA5}">
                      <a16:colId xmlns:a16="http://schemas.microsoft.com/office/drawing/2014/main" xmlns="" val="20000"/>
                    </a:ext>
                  </a:extLst>
                </a:gridCol>
              </a:tblGrid>
              <a:tr h="644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1" eaLnBrk="1" latinLnBrk="0" hangingPunct="1">
                        <a:spcAft>
                          <a:spcPts val="0"/>
                        </a:spcAft>
                      </a:pPr>
                      <a:r>
                        <a:rPr lang="ar-SA" sz="3200" b="1" kern="1200" dirty="0">
                          <a:solidFill>
                            <a:schemeClr val="dk1"/>
                          </a:solidFill>
                          <a:effectLst/>
                          <a:latin typeface="Sakkal Majalla" panose="02000000000000000000" pitchFamily="2" charset="-78"/>
                          <a:ea typeface="+mn-ea"/>
                          <a:cs typeface="Sakkal Majalla" panose="02000000000000000000" pitchFamily="2" charset="-78"/>
                        </a:rPr>
                        <a:t>6</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 </a:t>
                      </a:r>
                      <a:r>
                        <a:rPr lang="ar-BH" sz="3200" b="1" kern="1200" dirty="0">
                          <a:solidFill>
                            <a:schemeClr val="dk1"/>
                          </a:solidFill>
                          <a:effectLst/>
                          <a:latin typeface="Sakkal Majalla" panose="02000000000000000000" pitchFamily="2" charset="-78"/>
                          <a:ea typeface="+mn-ea"/>
                          <a:cs typeface="Sakkal Majalla" panose="02000000000000000000" pitchFamily="2" charset="-78"/>
                        </a:rPr>
                        <a:t>استنتاج</a:t>
                      </a:r>
                      <a:r>
                        <a:rPr lang="ar-BH" sz="3200" b="1" kern="1200" baseline="0" dirty="0">
                          <a:solidFill>
                            <a:schemeClr val="dk1"/>
                          </a:solidFill>
                          <a:effectLst/>
                          <a:latin typeface="Sakkal Majalla" panose="02000000000000000000" pitchFamily="2" charset="-78"/>
                          <a:ea typeface="+mn-ea"/>
                          <a:cs typeface="Sakkal Majalla" panose="02000000000000000000" pitchFamily="2" charset="-78"/>
                        </a:rPr>
                        <a:t> الفوائد من الآيات</a:t>
                      </a:r>
                      <a:r>
                        <a:rPr lang="ar-SA" sz="3200" b="1" kern="1200" dirty="0">
                          <a:solidFill>
                            <a:schemeClr val="dk1"/>
                          </a:solidFill>
                          <a:effectLst/>
                          <a:latin typeface="Sakkal Majalla" panose="02000000000000000000" pitchFamily="2" charset="-78"/>
                          <a:ea typeface="+mn-ea"/>
                          <a:cs typeface="Sakkal Majalla" panose="02000000000000000000" pitchFamily="2" charset="-78"/>
                        </a:rPr>
                        <a:t>.</a:t>
                      </a:r>
                      <a:endParaRPr lang="ar-BH" sz="3200" b="1" kern="1200" dirty="0">
                        <a:solidFill>
                          <a:schemeClr val="dk1"/>
                        </a:solidFill>
                        <a:effectLst/>
                        <a:latin typeface="Sakkal Majalla" panose="02000000000000000000" pitchFamily="2" charset="-78"/>
                        <a:ea typeface="+mn-ea"/>
                        <a:cs typeface="Sakkal Majalla" panose="02000000000000000000" pitchFamily="2" charset="-78"/>
                      </a:endParaRPr>
                    </a:p>
                  </a:txBody>
                  <a:tcPr marL="114300" marR="11430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cell3D prstMaterial="dkEdge">
                      <a:bevel prst="relaxedInset"/>
                      <a:lightRig rig="flood" dir="t"/>
                    </a:cell3D>
                    <a:solidFill>
                      <a:srgbClr val="5B9BD5">
                        <a:tint val="20000"/>
                      </a:srgbClr>
                    </a:solidFill>
                  </a:tcPr>
                </a:tc>
                <a:extLst>
                  <a:ext uri="{0D108BD9-81ED-4DB2-BD59-A6C34878D82A}">
                    <a16:rowId xmlns:a16="http://schemas.microsoft.com/office/drawing/2014/main" xmlns="" val="10000"/>
                  </a:ext>
                </a:extLst>
              </a:tr>
            </a:tbl>
          </a:graphicData>
        </a:graphic>
      </p:graphicFrame>
      <p:sp>
        <p:nvSpPr>
          <p:cNvPr id="12" name="TextBox 1"/>
          <p:cNvSpPr txBox="1"/>
          <p:nvPr/>
        </p:nvSpPr>
        <p:spPr>
          <a:xfrm>
            <a:off x="0" y="26974"/>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6602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7C28A5A-E7AF-4ACA-A0FD-6109EFF27CA4}"/>
              </a:ext>
            </a:extLst>
          </p:cNvPr>
          <p:cNvGrpSpPr/>
          <p:nvPr/>
        </p:nvGrpSpPr>
        <p:grpSpPr>
          <a:xfrm>
            <a:off x="3304038" y="155723"/>
            <a:ext cx="6055982" cy="1011319"/>
            <a:chOff x="607367" y="4014588"/>
            <a:chExt cx="7920881" cy="1584177"/>
          </a:xfrm>
          <a:solidFill>
            <a:srgbClr val="ED7D31"/>
          </a:solidFill>
        </p:grpSpPr>
        <p:sp>
          <p:nvSpPr>
            <p:cNvPr id="5" name="Rectangle 4">
              <a:extLst>
                <a:ext uri="{FF2B5EF4-FFF2-40B4-BE49-F238E27FC236}">
                  <a16:creationId xmlns:a16="http://schemas.microsoft.com/office/drawing/2014/main" xmlns="" id="{455E2535-A8A2-4558-8554-BC0BA5CA85F6}"/>
                </a:ext>
              </a:extLst>
            </p:cNvPr>
            <p:cNvSpPr/>
            <p:nvPr/>
          </p:nvSpPr>
          <p:spPr>
            <a:xfrm>
              <a:off x="607368" y="4014589"/>
              <a:ext cx="7920880" cy="158417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6" name="Rectangle 19">
              <a:extLst>
                <a:ext uri="{FF2B5EF4-FFF2-40B4-BE49-F238E27FC236}">
                  <a16:creationId xmlns:a16="http://schemas.microsoft.com/office/drawing/2014/main" xmlns="" id="{BF4E54A5-16EA-4AD1-AD68-F135CA392108}"/>
                </a:ext>
              </a:extLst>
            </p:cNvPr>
            <p:cNvSpPr/>
            <p:nvPr/>
          </p:nvSpPr>
          <p:spPr>
            <a:xfrm flipH="1">
              <a:off x="607367" y="4014588"/>
              <a:ext cx="5908848" cy="1584176"/>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7" name="그룹 111">
            <a:extLst>
              <a:ext uri="{FF2B5EF4-FFF2-40B4-BE49-F238E27FC236}">
                <a16:creationId xmlns:a16="http://schemas.microsoft.com/office/drawing/2014/main" xmlns="" id="{DEB324A5-DF89-4CC4-9E94-05723E2D2D83}"/>
              </a:ext>
            </a:extLst>
          </p:cNvPr>
          <p:cNvGrpSpPr/>
          <p:nvPr/>
        </p:nvGrpSpPr>
        <p:grpSpPr>
          <a:xfrm>
            <a:off x="3276600" y="-11653"/>
            <a:ext cx="1087637" cy="1535653"/>
            <a:chOff x="1088702" y="3714793"/>
            <a:chExt cx="1861148" cy="2301085"/>
          </a:xfrm>
          <a:solidFill>
            <a:srgbClr val="ED7D31">
              <a:lumMod val="50000"/>
            </a:srgbClr>
          </a:solidFill>
        </p:grpSpPr>
        <p:sp>
          <p:nvSpPr>
            <p:cNvPr id="8" name="Flowchart: Data 6">
              <a:extLst>
                <a:ext uri="{FF2B5EF4-FFF2-40B4-BE49-F238E27FC236}">
                  <a16:creationId xmlns:a16="http://schemas.microsoft.com/office/drawing/2014/main" xmlns="" id="{55978EEC-EE56-4ACA-9837-8B9336C62829}"/>
                </a:ext>
              </a:extLst>
            </p:cNvPr>
            <p:cNvSpPr/>
            <p:nvPr/>
          </p:nvSpPr>
          <p:spPr>
            <a:xfrm flipH="1">
              <a:off x="1994115" y="3796333"/>
              <a:ext cx="955735" cy="185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9" name="Rectangle 41">
              <a:extLst>
                <a:ext uri="{FF2B5EF4-FFF2-40B4-BE49-F238E27FC236}">
                  <a16:creationId xmlns:a16="http://schemas.microsoft.com/office/drawing/2014/main" xmlns="" id="{0573CF94-840C-4549-AAE2-9905AAC14EA6}"/>
                </a:ext>
              </a:extLst>
            </p:cNvPr>
            <p:cNvSpPr/>
            <p:nvPr/>
          </p:nvSpPr>
          <p:spPr>
            <a:xfrm>
              <a:off x="1636215" y="3714793"/>
              <a:ext cx="812183" cy="1766204"/>
            </a:xfrm>
            <a:prstGeom prst="rect">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0" name="Isosceles Triangle 42">
              <a:extLst>
                <a:ext uri="{FF2B5EF4-FFF2-40B4-BE49-F238E27FC236}">
                  <a16:creationId xmlns:a16="http://schemas.microsoft.com/office/drawing/2014/main" xmlns="" id="{F81274F3-E9D7-44B4-B6A7-CD7A136C53D7}"/>
                </a:ext>
              </a:extLst>
            </p:cNvPr>
            <p:cNvSpPr/>
            <p:nvPr/>
          </p:nvSpPr>
          <p:spPr>
            <a:xfrm rot="10800000">
              <a:off x="1088702" y="5096621"/>
              <a:ext cx="1325417" cy="919257"/>
            </a:xfrm>
            <a:prstGeom prst="triangle">
              <a:avLst>
                <a:gd name="adj" fmla="val 50173"/>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grpSp>
      <p:grpSp>
        <p:nvGrpSpPr>
          <p:cNvPr id="11" name="Group 46">
            <a:extLst>
              <a:ext uri="{FF2B5EF4-FFF2-40B4-BE49-F238E27FC236}">
                <a16:creationId xmlns:a16="http://schemas.microsoft.com/office/drawing/2014/main" xmlns="" id="{F06CFA01-6DA3-4847-9AA8-B0D44DF8C6FC}"/>
              </a:ext>
            </a:extLst>
          </p:cNvPr>
          <p:cNvGrpSpPr/>
          <p:nvPr/>
        </p:nvGrpSpPr>
        <p:grpSpPr>
          <a:xfrm rot="10800000">
            <a:off x="8047318" y="-19267"/>
            <a:ext cx="1198583" cy="1535652"/>
            <a:chOff x="997153" y="1956941"/>
            <a:chExt cx="1198583" cy="1368152"/>
          </a:xfrm>
          <a:solidFill>
            <a:srgbClr val="ED7D31">
              <a:lumMod val="50000"/>
            </a:srgbClr>
          </a:solidFill>
        </p:grpSpPr>
        <p:sp>
          <p:nvSpPr>
            <p:cNvPr id="12" name="Flowchart: Data 6">
              <a:extLst>
                <a:ext uri="{FF2B5EF4-FFF2-40B4-BE49-F238E27FC236}">
                  <a16:creationId xmlns:a16="http://schemas.microsoft.com/office/drawing/2014/main" xmlns="" id="{F97817BD-E231-48C6-AB85-9A0CA133C6F2}"/>
                </a:ext>
              </a:extLst>
            </p:cNvPr>
            <p:cNvSpPr/>
            <p:nvPr/>
          </p:nvSpPr>
          <p:spPr>
            <a:xfrm flipH="1">
              <a:off x="1348383" y="2020536"/>
              <a:ext cx="847353"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3" name="Rectangle 48">
              <a:extLst>
                <a:ext uri="{FF2B5EF4-FFF2-40B4-BE49-F238E27FC236}">
                  <a16:creationId xmlns:a16="http://schemas.microsoft.com/office/drawing/2014/main" xmlns="" id="{7D5A8840-540F-44CE-851E-32597125C9FF}"/>
                </a:ext>
              </a:extLst>
            </p:cNvPr>
            <p:cNvSpPr/>
            <p:nvPr/>
          </p:nvSpPr>
          <p:spPr>
            <a:xfrm>
              <a:off x="997153" y="1956941"/>
              <a:ext cx="720080" cy="1368152"/>
            </a:xfrm>
            <a:prstGeom prst="rect">
              <a:avLst/>
            </a:prstGeom>
            <a:grpFill/>
            <a:ln w="12700" cap="flat" cmpd="sng" algn="ctr">
              <a:noFill/>
              <a:prstDash val="solid"/>
              <a:miter lim="800000"/>
            </a:ln>
            <a:effectLst>
              <a:outerShdw blurRad="50800" dist="38100" dir="18900000" algn="b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pic>
        <p:nvPicPr>
          <p:cNvPr id="14" name="Picture 2" descr="E:\002-KIMS BUSINESS\007-04-1-FIVERR\01-PPT-TEMPLATE\COVER-PSD\05-cut-01.png">
            <a:extLst>
              <a:ext uri="{FF2B5EF4-FFF2-40B4-BE49-F238E27FC236}">
                <a16:creationId xmlns:a16="http://schemas.microsoft.com/office/drawing/2014/main" xmlns="" id="{1833E791-8F0A-464A-9F1D-D5946C9C6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841414" y="3465964"/>
            <a:ext cx="5491587" cy="7728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5">
            <a:extLst>
              <a:ext uri="{FF2B5EF4-FFF2-40B4-BE49-F238E27FC236}">
                <a16:creationId xmlns:a16="http://schemas.microsoft.com/office/drawing/2014/main" xmlns="" id="{9E65D1D5-C66E-4F34-8D22-5F29947DB408}"/>
              </a:ext>
            </a:extLst>
          </p:cNvPr>
          <p:cNvSpPr/>
          <p:nvPr/>
        </p:nvSpPr>
        <p:spPr>
          <a:xfrm>
            <a:off x="913362" y="1290532"/>
            <a:ext cx="10527322" cy="622801"/>
          </a:xfrm>
          <a:custGeom>
            <a:avLst/>
            <a:gdLst/>
            <a:ahLst/>
            <a:cxnLst/>
            <a:rect l="l" t="t" r="r" b="b"/>
            <a:pathLst>
              <a:path w="3312368" h="1656184">
                <a:moveTo>
                  <a:pt x="141223" y="0"/>
                </a:moveTo>
                <a:lnTo>
                  <a:pt x="3312368" y="0"/>
                </a:lnTo>
                <a:lnTo>
                  <a:pt x="3312368" y="1656184"/>
                </a:lnTo>
                <a:lnTo>
                  <a:pt x="141223" y="1656184"/>
                </a:lnTo>
                <a:cubicBezTo>
                  <a:pt x="63228" y="1656184"/>
                  <a:pt x="0" y="1592956"/>
                  <a:pt x="0" y="1514961"/>
                </a:cubicBezTo>
                <a:lnTo>
                  <a:pt x="0" y="141223"/>
                </a:lnTo>
                <a:cubicBezTo>
                  <a:pt x="0" y="63228"/>
                  <a:pt x="63228" y="0"/>
                  <a:pt x="141223" y="0"/>
                </a:cubicBezTo>
                <a:close/>
              </a:path>
            </a:pathLst>
          </a:cu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6" name="مستطيل 78"/>
          <p:cNvSpPr/>
          <p:nvPr/>
        </p:nvSpPr>
        <p:spPr>
          <a:xfrm>
            <a:off x="3911398" y="1221924"/>
            <a:ext cx="3655861" cy="707886"/>
          </a:xfrm>
          <a:prstGeom prst="rect">
            <a:avLst/>
          </a:prstGeom>
        </p:spPr>
        <p:txBody>
          <a:bodyPr wrap="square">
            <a:spAutoFit/>
          </a:bodyPr>
          <a:lstStyle/>
          <a:p>
            <a:pPr algn="r" rtl="1"/>
            <a:r>
              <a:rPr lang="ar-BH" sz="4000" b="1" dirty="0">
                <a:solidFill>
                  <a:prstClr val="black"/>
                </a:solidFill>
                <a:latin typeface="Sakkal Majalla" panose="02000000000000000000" pitchFamily="2" charset="-78"/>
                <a:cs typeface="Sakkal Majalla" panose="02000000000000000000" pitchFamily="2" charset="-78"/>
              </a:rPr>
              <a:t>الآيتان</a:t>
            </a:r>
            <a:r>
              <a:rPr lang="en-US" sz="4000" b="1" dirty="0">
                <a:solidFill>
                  <a:prstClr val="black"/>
                </a:solidFill>
                <a:latin typeface="Sakkal Majalla" panose="02000000000000000000" pitchFamily="2" charset="-78"/>
                <a:cs typeface="Sakkal Majalla" panose="02000000000000000000" pitchFamily="2" charset="-78"/>
              </a:rPr>
              <a:t>  :72-71 </a:t>
            </a:r>
            <a:endParaRPr lang="ar-SA" sz="4000" b="1" dirty="0">
              <a:solidFill>
                <a:prstClr val="black"/>
              </a:solidFill>
              <a:latin typeface="Sakkal Majalla" panose="02000000000000000000" pitchFamily="2" charset="-78"/>
              <a:cs typeface="Sakkal Majalla" panose="02000000000000000000" pitchFamily="2" charset="-78"/>
            </a:endParaRPr>
          </a:p>
        </p:txBody>
      </p:sp>
      <p:sp>
        <p:nvSpPr>
          <p:cNvPr id="17" name="Rectangle 16"/>
          <p:cNvSpPr/>
          <p:nvPr/>
        </p:nvSpPr>
        <p:spPr>
          <a:xfrm>
            <a:off x="3983770" y="398696"/>
            <a:ext cx="4626830" cy="707886"/>
          </a:xfrm>
          <a:prstGeom prst="rect">
            <a:avLst/>
          </a:prstGeom>
        </p:spPr>
        <p:txBody>
          <a:bodyPr wrap="square">
            <a:spAutoFit/>
          </a:bodyPr>
          <a:lstStyle/>
          <a:p>
            <a:pPr algn="ct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المعنى</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الإجمالي للآيات:</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endParaRPr lang="ar-SA"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
        <p:nvSpPr>
          <p:cNvPr id="18" name="Rectangle 17"/>
          <p:cNvSpPr/>
          <p:nvPr/>
        </p:nvSpPr>
        <p:spPr>
          <a:xfrm>
            <a:off x="749237" y="1782593"/>
            <a:ext cx="10621108" cy="4524315"/>
          </a:xfrm>
          <a:prstGeom prst="rect">
            <a:avLst/>
          </a:prstGeom>
          <a:solidFill>
            <a:srgbClr val="70AD47">
              <a:lumMod val="20000"/>
              <a:lumOff val="80000"/>
            </a:srgbClr>
          </a:solidFill>
          <a:ln w="6350" cap="flat" cmpd="sng" algn="ctr">
            <a:solidFill>
              <a:srgbClr val="5B9BD5"/>
            </a:solidFill>
            <a:prstDash val="solid"/>
            <a:miter lim="800000"/>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تعرض هذه الآيات لمشهد من مشاهد يوم القيامة، ي</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ساق فيه الكفار إلى جه</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نّ</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َم، ويندفع ركبهم أفواجًا متدافعة و فرقًا متزاحمة، وما إن يصلونها حتى ت</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فتح أبوابها سريعًا تعجي</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لًا</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لعقوبتهم وإسراعًا في إهانتهم، حيث يستقبلهم </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خُزّ</a:t>
            </a:r>
            <a:r>
              <a:rPr lang="ar-SA" sz="3200" kern="0" dirty="0">
                <a:solidFill>
                  <a:srgbClr val="6A6800"/>
                </a:solidFill>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انها و سدنتها بالتقريع والتوبيخ، فيسألونهم: ألم يرسل الله إليكم رس</a:t>
            </a:r>
            <a:r>
              <a:rPr kumimoji="0" lang="ar-BH"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لًا</a:t>
            </a:r>
            <a:r>
              <a:rPr kumimoji="0" lang="ar-SA" sz="3200" b="0" i="0" u="none" strike="noStrike" kern="0" cap="none" spc="0" normalizeH="0" baseline="0" noProof="0" dirty="0">
                <a:ln>
                  <a:noFill/>
                </a:ln>
                <a:solidFill>
                  <a:srgbClr val="6A68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من جنسكم تفهمون عنهم ما يأمرونكم به من</a:t>
            </a:r>
            <a:r>
              <a:rPr kumimoji="0" lang="ar-BH"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ar-SA"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طاعة ربكم وتوحيده، </a:t>
            </a:r>
            <a:r>
              <a:rPr kumimoji="0" lang="ar-SA" sz="3200" b="0" i="0" u="none" strike="noStrike" kern="0" cap="none" spc="0" normalizeH="0" baseline="0" noProof="0" dirty="0" smtClean="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ويخو</a:t>
            </a:r>
            <a:r>
              <a:rPr kumimoji="0" lang="ar-BH" sz="3200" b="0" i="0" u="none" strike="noStrike" kern="0" cap="none" spc="0" normalizeH="0" baseline="0" noProof="0" dirty="0" smtClean="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err="1" smtClean="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فونكم</a:t>
            </a:r>
            <a:r>
              <a:rPr kumimoji="0" lang="ar-SA" sz="3200" b="0" i="0" u="none" strike="noStrike" kern="0" cap="none" spc="0" normalizeH="0" baseline="0" noProof="0" dirty="0" smtClean="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a:t>
            </a:r>
            <a:r>
              <a:rPr kumimoji="0" lang="ar-SA"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لقاء هذا اليوم، الذي صرتم إليه وذقتم أهواله؟ وسرعان ما يُقرون ويعترفون - فقد انكشف الأمر وظهر - بلی، قد جاءتنا الرسل بآيات الله وأنذرونا بهذا اليوم، ولكنا كذ</a:t>
            </a:r>
            <a:r>
              <a:rPr kumimoji="0" lang="ar-BH"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a:t>
            </a:r>
            <a:r>
              <a:rPr kumimoji="0" lang="ar-SA"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بناهم وخالفناهم وعدلنا عن الحق إلى الباطل، فوجب علينا عذاب ربنا بسوء اختيارنا </a:t>
            </a:r>
            <a:r>
              <a:rPr kumimoji="0" lang="ar-SA" sz="3200" b="0" i="0" u="none" strike="noStrike" kern="0" cap="none" spc="0" normalizeH="0" baseline="0" noProof="0" dirty="0" err="1">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وشنیع</a:t>
            </a:r>
            <a:r>
              <a:rPr kumimoji="0" lang="ar-SA"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فعلنا، وعند اعترافهم وإقرارهم هذا يقال</a:t>
            </a:r>
            <a:r>
              <a:rPr kumimoji="0" lang="ar-BH" sz="3200" b="0" i="0" u="none" strike="noStrike" kern="0" cap="none" spc="0" normalizeH="0" baseline="0" noProof="0" dirty="0">
                <a:ln>
                  <a:noFill/>
                </a:ln>
                <a:solidFill>
                  <a:srgbClr val="5755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لهم: ادخلوا جهنَّم فيها خالدين، لا خروج لكم منها،</a:t>
            </a:r>
            <a:r>
              <a:rPr kumimoji="0" lang="ar-SA" sz="3200" b="0" i="0" u="none" strike="noStrike" kern="0" cap="none" spc="0" normalizeH="0" baseline="0" noProof="0" dirty="0">
                <a:ln>
                  <a:noFill/>
                </a:ln>
                <a:solidFill>
                  <a:srgbClr val="7474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ولا زوال لكم عنها، إذ هي مصير كم الأخير و مثواكم مع المتكبرين، فبئس مصيركم</a:t>
            </a:r>
            <a:r>
              <a:rPr kumimoji="0" lang="ar-SA" sz="3200" b="0" i="0" u="none" strike="noStrike" kern="0" cap="none" spc="0" normalizeH="0" noProof="0" dirty="0">
                <a:ln>
                  <a:noFill/>
                </a:ln>
                <a:solidFill>
                  <a:srgbClr val="7474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 </a:t>
            </a:r>
            <a:r>
              <a:rPr kumimoji="0" lang="ar-SA" sz="3200" b="0" i="0" u="none" strike="noStrike" kern="0" cap="none" spc="0" normalizeH="0" baseline="0" noProof="0" dirty="0">
                <a:ln>
                  <a:noFill/>
                </a:ln>
                <a:solidFill>
                  <a:srgbClr val="747400"/>
                </a:solidFill>
                <a:effectLst/>
                <a:uLnTx/>
                <a:uFillTx/>
                <a:latin typeface="Times New Roman" panose="02020603050405020304" pitchFamily="18" charset="0"/>
                <a:ea typeface="Times New Roman" panose="02020603050405020304" pitchFamily="18" charset="0"/>
                <a:cs typeface="Sakkal Majalla" panose="02000000000000000000" pitchFamily="2" charset="-78"/>
              </a:rPr>
              <a:t>ومثواكم.</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19" name="مستطيل ذو زوايا قطرية مستديرة 11"/>
          <p:cNvSpPr/>
          <p:nvPr/>
        </p:nvSpPr>
        <p:spPr>
          <a:xfrm>
            <a:off x="749237" y="1774979"/>
            <a:ext cx="10761785" cy="4521933"/>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20" name="مستطيل ذو زوايا قطرية مستديرة 11"/>
          <p:cNvSpPr/>
          <p:nvPr/>
        </p:nvSpPr>
        <p:spPr>
          <a:xfrm>
            <a:off x="3255474" y="194276"/>
            <a:ext cx="6083422" cy="990239"/>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21" name="TextBox 1">
            <a:extLst>
              <a:ext uri="{FF2B5EF4-FFF2-40B4-BE49-F238E27FC236}">
                <a16:creationId xmlns:a16="http://schemas.microsoft.com/office/drawing/2014/main" xmlns="" id="{625CE2AD-81C8-4ABF-909D-1864BFEE4F09}"/>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22" name="Picture 21">
            <a:extLst>
              <a:ext uri="{FF2B5EF4-FFF2-40B4-BE49-F238E27FC236}">
                <a16:creationId xmlns:a16="http://schemas.microsoft.com/office/drawing/2014/main" xmlns="" id="{D8622902-FA99-4C97-BB02-63E294BAE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96027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xmlns="" id="{9E65D1D5-C66E-4F34-8D22-5F29947DB408}"/>
              </a:ext>
            </a:extLst>
          </p:cNvPr>
          <p:cNvSpPr/>
          <p:nvPr/>
        </p:nvSpPr>
        <p:spPr>
          <a:xfrm>
            <a:off x="463169" y="1153795"/>
            <a:ext cx="11278457" cy="829140"/>
          </a:xfrm>
          <a:custGeom>
            <a:avLst/>
            <a:gdLst/>
            <a:ahLst/>
            <a:cxnLst/>
            <a:rect l="l" t="t" r="r" b="b"/>
            <a:pathLst>
              <a:path w="3312368" h="1656184">
                <a:moveTo>
                  <a:pt x="141223" y="0"/>
                </a:moveTo>
                <a:lnTo>
                  <a:pt x="3312368" y="0"/>
                </a:lnTo>
                <a:lnTo>
                  <a:pt x="3312368" y="1656184"/>
                </a:lnTo>
                <a:lnTo>
                  <a:pt x="141223" y="1656184"/>
                </a:lnTo>
                <a:cubicBezTo>
                  <a:pt x="63228" y="1656184"/>
                  <a:pt x="0" y="1592956"/>
                  <a:pt x="0" y="1514961"/>
                </a:cubicBezTo>
                <a:lnTo>
                  <a:pt x="0" y="141223"/>
                </a:lnTo>
                <a:cubicBezTo>
                  <a:pt x="0" y="63228"/>
                  <a:pt x="63228" y="0"/>
                  <a:pt x="141223" y="0"/>
                </a:cubicBezTo>
                <a:close/>
              </a:path>
            </a:pathLst>
          </a:cu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5" name="مستطيل 82"/>
          <p:cNvSpPr/>
          <p:nvPr/>
        </p:nvSpPr>
        <p:spPr>
          <a:xfrm>
            <a:off x="3527275" y="1446320"/>
            <a:ext cx="6063144" cy="646331"/>
          </a:xfrm>
          <a:prstGeom prst="rect">
            <a:avLst/>
          </a:prstGeom>
        </p:spPr>
        <p:txBody>
          <a:bodyPr wrap="square">
            <a:spAutoFit/>
          </a:bodyPr>
          <a:lstStyle/>
          <a:p>
            <a:pPr algn="ctr"/>
            <a:r>
              <a:rPr lang="ar-BH" sz="3600" dirty="0">
                <a:solidFill>
                  <a:prstClr val="black"/>
                </a:solidFill>
                <a:latin typeface="Sakkal Majalla" panose="02000000000000000000" pitchFamily="2" charset="-78"/>
                <a:cs typeface="Sakkal Majalla" panose="02000000000000000000" pitchFamily="2" charset="-78"/>
              </a:rPr>
              <a:t>الآية: 73-74</a:t>
            </a:r>
            <a:endParaRPr lang="ar-SA" sz="3600" b="1" dirty="0">
              <a:solidFill>
                <a:prstClr val="black"/>
              </a:solidFill>
              <a:latin typeface="Sakkal Majalla" panose="02000000000000000000" pitchFamily="2" charset="-78"/>
              <a:cs typeface="Sakkal Majalla" panose="02000000000000000000" pitchFamily="2" charset="-78"/>
            </a:endParaRPr>
          </a:p>
        </p:txBody>
      </p:sp>
      <p:sp>
        <p:nvSpPr>
          <p:cNvPr id="6" name="Rectangle 5"/>
          <p:cNvSpPr/>
          <p:nvPr/>
        </p:nvSpPr>
        <p:spPr>
          <a:xfrm>
            <a:off x="502656" y="2092651"/>
            <a:ext cx="11278457" cy="4401205"/>
          </a:xfrm>
          <a:prstGeom prst="rect">
            <a:avLst/>
          </a:prstGeom>
          <a:solidFill>
            <a:srgbClr val="ED7D31">
              <a:lumMod val="20000"/>
              <a:lumOff val="80000"/>
            </a:srgbClr>
          </a:solidFill>
          <a:ln w="19050" cap="flat" cmpd="sng" algn="ctr">
            <a:solidFill>
              <a:srgbClr val="5B9BD5"/>
            </a:solidFill>
            <a:prstDash val="solid"/>
            <a:miter lim="800000"/>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7" name="Picture 2" descr="E:\002-KIMS BUSINESS\007-04-1-FIVERR\01-PPT-TEMPLATE\COVER-PSD\05-cut-01.png">
            <a:extLst>
              <a:ext uri="{FF2B5EF4-FFF2-40B4-BE49-F238E27FC236}">
                <a16:creationId xmlns:a16="http://schemas.microsoft.com/office/drawing/2014/main" xmlns="" id="{1833E791-8F0A-464A-9F1D-D5946C9C6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425164" y="3163827"/>
            <a:ext cx="4900787" cy="896658"/>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ذو زوايا قطرية مستديرة 11"/>
          <p:cNvSpPr/>
          <p:nvPr/>
        </p:nvSpPr>
        <p:spPr>
          <a:xfrm>
            <a:off x="448558" y="1278774"/>
            <a:ext cx="11317943" cy="5165256"/>
          </a:xfrm>
          <a:prstGeom prst="round2DiagRect">
            <a:avLst>
              <a:gd name="adj1" fmla="val 2571"/>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9" name="مستطيل 82"/>
          <p:cNvSpPr/>
          <p:nvPr/>
        </p:nvSpPr>
        <p:spPr>
          <a:xfrm>
            <a:off x="463169" y="2005572"/>
            <a:ext cx="11278457" cy="4524315"/>
          </a:xfrm>
          <a:prstGeom prst="rect">
            <a:avLst/>
          </a:prstGeom>
        </p:spPr>
        <p:txBody>
          <a:bodyPr wrap="square">
            <a:spAutoFit/>
          </a:bodyPr>
          <a:lstStyle/>
          <a:p>
            <a:pPr algn="r" rtl="1"/>
            <a:r>
              <a:rPr lang="ar-SA"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أما ركب الجنة من المتقين الموحدين، في</a:t>
            </a:r>
            <a:r>
              <a:rPr lang="ar-BH"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err="1">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ساقون</a:t>
            </a:r>
            <a:r>
              <a:rPr lang="ar-SA"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 إليها وفود</a:t>
            </a:r>
            <a:r>
              <a:rPr lang="ar-BH"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ا وجماعات يتلو بعضها بعضًا، المقر</a:t>
            </a:r>
            <a:r>
              <a:rPr lang="ar-BH"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َبون والأبرار والأنبياء والصد</a:t>
            </a:r>
            <a:r>
              <a:rPr lang="ar-BH"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ِيقون والشهداء والصالحون، حتى إذا جاؤوها وأبوابها الثمانية مفتحة لاستقبالهم، ومنازلها مهيأة لمقدمهم، فرحوا بما أفاء الله عليهم من نعيمها، وسعدوا بترحيب</a:t>
            </a:r>
            <a:r>
              <a:rPr lang="ar-BH" sz="3200" dirty="0">
                <a:solidFill>
                  <a:srgbClr val="737400"/>
                </a:solidFill>
                <a:latin typeface="Times New Roman" panose="02020603050405020304" pitchFamily="18" charset="0"/>
                <a:ea typeface="Times New Roman" panose="02020603050405020304" pitchFamily="18" charset="0"/>
                <a:cs typeface="Sakkal Majalla" panose="02000000000000000000" pitchFamily="2" charset="-78"/>
              </a:rPr>
              <a:t> خُزّ</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انها واستقبالهم الطي</a:t>
            </a:r>
            <a:r>
              <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ِب، حيث ي</a:t>
            </a:r>
            <a:r>
              <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err="1" smtClean="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هنئونهم</a:t>
            </a:r>
            <a:r>
              <a:rPr lang="ar-SA" sz="3200" dirty="0" smtClean="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 </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بهذا النعيم، وي</a:t>
            </a:r>
            <a:r>
              <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بش</a:t>
            </a:r>
            <a:r>
              <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رونهم بالأمن والسلامة من الآلام والمكاره، فقد طابوا في الدنيا وتطه</a:t>
            </a:r>
            <a:r>
              <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روا من دنس الشرك، فطاب سعيهم وجزاؤهم، وطاب مقامهم ونعيمهم، فلينعموا فيها خالدين لا خروج لهم منها، ولا زوال لهم عنها.</a:t>
            </a:r>
            <a:endParaRPr lang="ar-BH"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endParaRPr>
          </a:p>
          <a:p>
            <a:pPr algn="r" rtl="1"/>
            <a:r>
              <a:rPr lang="ar-SA" sz="3200" dirty="0">
                <a:solidFill>
                  <a:srgbClr val="5B5C00"/>
                </a:solidFill>
                <a:latin typeface="Times New Roman" panose="02020603050405020304" pitchFamily="18" charset="0"/>
                <a:ea typeface="Times New Roman" panose="02020603050405020304" pitchFamily="18" charset="0"/>
                <a:cs typeface="Sakkal Majalla" panose="02000000000000000000" pitchFamily="2" charset="-78"/>
              </a:rPr>
              <a:t> وعند معاينة المتقين نعيمهم في دار المقامة، يلهجون بحمد الله وشكره، فقد تحقق لهم ما وعدهم الله به على ألسنة الرسل عليهم السلام، وأورثهم أرض الجنَّة التي تستحق أن تورث، فهم يسكنون فيها حيث يشاؤون، وينزلون منها حيث يريدون، ونعم الأجر هذا للعاملين بطاعة الله .</a:t>
            </a:r>
            <a:endParaRPr lang="en-US" sz="3200" dirty="0">
              <a:solidFill>
                <a:prstClr val="black"/>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07C28A5A-E7AF-4ACA-A0FD-6109EFF27CA4}"/>
              </a:ext>
            </a:extLst>
          </p:cNvPr>
          <p:cNvGrpSpPr/>
          <p:nvPr/>
        </p:nvGrpSpPr>
        <p:grpSpPr>
          <a:xfrm>
            <a:off x="3382155" y="173053"/>
            <a:ext cx="6055982" cy="988711"/>
            <a:chOff x="607367" y="4014588"/>
            <a:chExt cx="7920881" cy="1584177"/>
          </a:xfrm>
          <a:solidFill>
            <a:srgbClr val="ED7D31"/>
          </a:solidFill>
        </p:grpSpPr>
        <p:sp>
          <p:nvSpPr>
            <p:cNvPr id="11" name="Rectangle 10">
              <a:extLst>
                <a:ext uri="{FF2B5EF4-FFF2-40B4-BE49-F238E27FC236}">
                  <a16:creationId xmlns:a16="http://schemas.microsoft.com/office/drawing/2014/main" xmlns="" id="{455E2535-A8A2-4558-8554-BC0BA5CA85F6}"/>
                </a:ext>
              </a:extLst>
            </p:cNvPr>
            <p:cNvSpPr/>
            <p:nvPr/>
          </p:nvSpPr>
          <p:spPr>
            <a:xfrm>
              <a:off x="607368" y="4014589"/>
              <a:ext cx="7920880" cy="158417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2" name="Rectangle 19">
              <a:extLst>
                <a:ext uri="{FF2B5EF4-FFF2-40B4-BE49-F238E27FC236}">
                  <a16:creationId xmlns:a16="http://schemas.microsoft.com/office/drawing/2014/main" xmlns="" id="{BF4E54A5-16EA-4AD1-AD68-F135CA392108}"/>
                </a:ext>
              </a:extLst>
            </p:cNvPr>
            <p:cNvSpPr/>
            <p:nvPr/>
          </p:nvSpPr>
          <p:spPr>
            <a:xfrm flipH="1">
              <a:off x="607367" y="4014588"/>
              <a:ext cx="5908848" cy="1584176"/>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13" name="그룹 111">
            <a:extLst>
              <a:ext uri="{FF2B5EF4-FFF2-40B4-BE49-F238E27FC236}">
                <a16:creationId xmlns:a16="http://schemas.microsoft.com/office/drawing/2014/main" xmlns="" id="{DEB324A5-DF89-4CC4-9E94-05723E2D2D83}"/>
              </a:ext>
            </a:extLst>
          </p:cNvPr>
          <p:cNvGrpSpPr/>
          <p:nvPr/>
        </p:nvGrpSpPr>
        <p:grpSpPr>
          <a:xfrm>
            <a:off x="3366752" y="104257"/>
            <a:ext cx="1087637" cy="1258449"/>
            <a:chOff x="1088702" y="3714793"/>
            <a:chExt cx="1861148" cy="2301085"/>
          </a:xfrm>
          <a:solidFill>
            <a:srgbClr val="ED7D31">
              <a:lumMod val="50000"/>
            </a:srgbClr>
          </a:solidFill>
        </p:grpSpPr>
        <p:sp>
          <p:nvSpPr>
            <p:cNvPr id="14" name="Flowchart: Data 6">
              <a:extLst>
                <a:ext uri="{FF2B5EF4-FFF2-40B4-BE49-F238E27FC236}">
                  <a16:creationId xmlns:a16="http://schemas.microsoft.com/office/drawing/2014/main" xmlns="" id="{55978EEC-EE56-4ACA-9837-8B9336C62829}"/>
                </a:ext>
              </a:extLst>
            </p:cNvPr>
            <p:cNvSpPr/>
            <p:nvPr/>
          </p:nvSpPr>
          <p:spPr>
            <a:xfrm flipH="1">
              <a:off x="1994115" y="3796333"/>
              <a:ext cx="955735" cy="185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5" name="Rectangle 41">
              <a:extLst>
                <a:ext uri="{FF2B5EF4-FFF2-40B4-BE49-F238E27FC236}">
                  <a16:creationId xmlns:a16="http://schemas.microsoft.com/office/drawing/2014/main" xmlns="" id="{0573CF94-840C-4549-AAE2-9905AAC14EA6}"/>
                </a:ext>
              </a:extLst>
            </p:cNvPr>
            <p:cNvSpPr/>
            <p:nvPr/>
          </p:nvSpPr>
          <p:spPr>
            <a:xfrm>
              <a:off x="1636215" y="3714793"/>
              <a:ext cx="812183" cy="1766204"/>
            </a:xfrm>
            <a:prstGeom prst="rect">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6" name="Isosceles Triangle 42">
              <a:extLst>
                <a:ext uri="{FF2B5EF4-FFF2-40B4-BE49-F238E27FC236}">
                  <a16:creationId xmlns:a16="http://schemas.microsoft.com/office/drawing/2014/main" xmlns="" id="{F81274F3-E9D7-44B4-B6A7-CD7A136C53D7}"/>
                </a:ext>
              </a:extLst>
            </p:cNvPr>
            <p:cNvSpPr/>
            <p:nvPr/>
          </p:nvSpPr>
          <p:spPr>
            <a:xfrm rot="10800000">
              <a:off x="1088702" y="5096621"/>
              <a:ext cx="1325417" cy="919257"/>
            </a:xfrm>
            <a:prstGeom prst="triangle">
              <a:avLst>
                <a:gd name="adj" fmla="val 50173"/>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grpSp>
      <p:grpSp>
        <p:nvGrpSpPr>
          <p:cNvPr id="17" name="Group 46">
            <a:extLst>
              <a:ext uri="{FF2B5EF4-FFF2-40B4-BE49-F238E27FC236}">
                <a16:creationId xmlns:a16="http://schemas.microsoft.com/office/drawing/2014/main" xmlns="" id="{F06CFA01-6DA3-4847-9AA8-B0D44DF8C6FC}"/>
              </a:ext>
            </a:extLst>
          </p:cNvPr>
          <p:cNvGrpSpPr/>
          <p:nvPr/>
        </p:nvGrpSpPr>
        <p:grpSpPr>
          <a:xfrm rot="10800000">
            <a:off x="8086597" y="96643"/>
            <a:ext cx="1249456" cy="1266064"/>
            <a:chOff x="997153" y="1956941"/>
            <a:chExt cx="1198583" cy="1368152"/>
          </a:xfrm>
          <a:solidFill>
            <a:srgbClr val="ED7D31">
              <a:lumMod val="50000"/>
            </a:srgbClr>
          </a:solidFill>
        </p:grpSpPr>
        <p:sp>
          <p:nvSpPr>
            <p:cNvPr id="18" name="Flowchart: Data 6">
              <a:extLst>
                <a:ext uri="{FF2B5EF4-FFF2-40B4-BE49-F238E27FC236}">
                  <a16:creationId xmlns:a16="http://schemas.microsoft.com/office/drawing/2014/main" xmlns="" id="{F97817BD-E231-48C6-AB85-9A0CA133C6F2}"/>
                </a:ext>
              </a:extLst>
            </p:cNvPr>
            <p:cNvSpPr/>
            <p:nvPr/>
          </p:nvSpPr>
          <p:spPr>
            <a:xfrm flipH="1">
              <a:off x="1348383" y="2020536"/>
              <a:ext cx="847353"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9" name="Rectangle 48">
              <a:extLst>
                <a:ext uri="{FF2B5EF4-FFF2-40B4-BE49-F238E27FC236}">
                  <a16:creationId xmlns:a16="http://schemas.microsoft.com/office/drawing/2014/main" xmlns="" id="{7D5A8840-540F-44CE-851E-32597125C9FF}"/>
                </a:ext>
              </a:extLst>
            </p:cNvPr>
            <p:cNvSpPr/>
            <p:nvPr/>
          </p:nvSpPr>
          <p:spPr>
            <a:xfrm>
              <a:off x="997153" y="1956941"/>
              <a:ext cx="720080" cy="1368152"/>
            </a:xfrm>
            <a:prstGeom prst="rect">
              <a:avLst/>
            </a:prstGeom>
            <a:grpFill/>
            <a:ln w="12700" cap="flat" cmpd="sng" algn="ctr">
              <a:noFill/>
              <a:prstDash val="solid"/>
              <a:miter lim="800000"/>
            </a:ln>
            <a:effectLst>
              <a:outerShdw blurRad="50800" dist="38100" dir="18900000" algn="b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sp>
        <p:nvSpPr>
          <p:cNvPr id="20" name="Rectangle 19"/>
          <p:cNvSpPr/>
          <p:nvPr/>
        </p:nvSpPr>
        <p:spPr>
          <a:xfrm>
            <a:off x="4096730" y="274217"/>
            <a:ext cx="4626830" cy="707886"/>
          </a:xfrm>
          <a:prstGeom prst="rect">
            <a:avLst/>
          </a:prstGeom>
        </p:spPr>
        <p:txBody>
          <a:bodyPr wrap="square">
            <a:spAutoFit/>
          </a:bodyPr>
          <a:lstStyle/>
          <a:p>
            <a:pPr algn="ct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المعنى</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الإجمالي للآيات:</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endParaRPr lang="ar-SA"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
        <p:nvSpPr>
          <p:cNvPr id="21" name="مستطيل ذو زوايا قطرية مستديرة 11"/>
          <p:cNvSpPr/>
          <p:nvPr/>
        </p:nvSpPr>
        <p:spPr>
          <a:xfrm>
            <a:off x="3382154" y="187739"/>
            <a:ext cx="6055983" cy="947899"/>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22" name="TextBox 1">
            <a:extLst>
              <a:ext uri="{FF2B5EF4-FFF2-40B4-BE49-F238E27FC236}">
                <a16:creationId xmlns:a16="http://schemas.microsoft.com/office/drawing/2014/main" xmlns="" id="{E821748C-0A18-48A5-8330-7FA51E564FF2}"/>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23" name="Picture 22">
            <a:extLst>
              <a:ext uri="{FF2B5EF4-FFF2-40B4-BE49-F238E27FC236}">
                <a16:creationId xmlns:a16="http://schemas.microsoft.com/office/drawing/2014/main" xmlns="" id="{317B28F8-2B0C-44D2-A8CC-10953DAEC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12584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8" grpId="0" animBg="1"/>
      <p:bldP spid="9" grpId="0"/>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7C28A5A-E7AF-4ACA-A0FD-6109EFF27CA4}"/>
              </a:ext>
            </a:extLst>
          </p:cNvPr>
          <p:cNvGrpSpPr/>
          <p:nvPr/>
        </p:nvGrpSpPr>
        <p:grpSpPr>
          <a:xfrm>
            <a:off x="3304038" y="155723"/>
            <a:ext cx="6055982" cy="1174688"/>
            <a:chOff x="607367" y="4014588"/>
            <a:chExt cx="7920881" cy="1584177"/>
          </a:xfrm>
          <a:solidFill>
            <a:srgbClr val="ED7D31"/>
          </a:solidFill>
        </p:grpSpPr>
        <p:sp>
          <p:nvSpPr>
            <p:cNvPr id="5" name="Rectangle 4">
              <a:extLst>
                <a:ext uri="{FF2B5EF4-FFF2-40B4-BE49-F238E27FC236}">
                  <a16:creationId xmlns:a16="http://schemas.microsoft.com/office/drawing/2014/main" xmlns="" id="{455E2535-A8A2-4558-8554-BC0BA5CA85F6}"/>
                </a:ext>
              </a:extLst>
            </p:cNvPr>
            <p:cNvSpPr/>
            <p:nvPr/>
          </p:nvSpPr>
          <p:spPr>
            <a:xfrm>
              <a:off x="607368" y="4014589"/>
              <a:ext cx="7920880" cy="158417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6" name="Rectangle 19">
              <a:extLst>
                <a:ext uri="{FF2B5EF4-FFF2-40B4-BE49-F238E27FC236}">
                  <a16:creationId xmlns:a16="http://schemas.microsoft.com/office/drawing/2014/main" xmlns="" id="{BF4E54A5-16EA-4AD1-AD68-F135CA392108}"/>
                </a:ext>
              </a:extLst>
            </p:cNvPr>
            <p:cNvSpPr/>
            <p:nvPr/>
          </p:nvSpPr>
          <p:spPr>
            <a:xfrm flipH="1">
              <a:off x="607367" y="4014588"/>
              <a:ext cx="5908848" cy="1584176"/>
            </a:xfrm>
            <a:custGeom>
              <a:avLst/>
              <a:gdLst/>
              <a:ahLst/>
              <a:cxnLst/>
              <a:rect l="l" t="t" r="r" b="b"/>
              <a:pathLst>
                <a:path w="6327249" h="1584176">
                  <a:moveTo>
                    <a:pt x="4827425" y="0"/>
                  </a:moveTo>
                  <a:lnTo>
                    <a:pt x="6327249" y="0"/>
                  </a:lnTo>
                  <a:lnTo>
                    <a:pt x="6327249" y="1584176"/>
                  </a:lnTo>
                  <a:lnTo>
                    <a:pt x="0" y="1584176"/>
                  </a:lnTo>
                  <a:cubicBezTo>
                    <a:pt x="280401" y="1456864"/>
                    <a:pt x="542948" y="1352503"/>
                    <a:pt x="761276" y="1303776"/>
                  </a:cubicBezTo>
                  <a:cubicBezTo>
                    <a:pt x="1678851" y="1098989"/>
                    <a:pt x="2534514" y="1372038"/>
                    <a:pt x="3113951" y="1179951"/>
                  </a:cubicBezTo>
                  <a:cubicBezTo>
                    <a:pt x="3693388" y="987864"/>
                    <a:pt x="3745776" y="386201"/>
                    <a:pt x="4237901" y="151251"/>
                  </a:cubicBezTo>
                  <a:cubicBezTo>
                    <a:pt x="4382970" y="81992"/>
                    <a:pt x="4596598" y="34805"/>
                    <a:pt x="4827425" y="0"/>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7" name="그룹 111">
            <a:extLst>
              <a:ext uri="{FF2B5EF4-FFF2-40B4-BE49-F238E27FC236}">
                <a16:creationId xmlns:a16="http://schemas.microsoft.com/office/drawing/2014/main" xmlns="" id="{DEB324A5-DF89-4CC4-9E94-05723E2D2D83}"/>
              </a:ext>
            </a:extLst>
          </p:cNvPr>
          <p:cNvGrpSpPr/>
          <p:nvPr/>
        </p:nvGrpSpPr>
        <p:grpSpPr>
          <a:xfrm>
            <a:off x="3276600" y="-11653"/>
            <a:ext cx="1087637" cy="1535653"/>
            <a:chOff x="1088702" y="3714793"/>
            <a:chExt cx="1861148" cy="2301085"/>
          </a:xfrm>
          <a:solidFill>
            <a:srgbClr val="ED7D31">
              <a:lumMod val="50000"/>
            </a:srgbClr>
          </a:solidFill>
        </p:grpSpPr>
        <p:sp>
          <p:nvSpPr>
            <p:cNvPr id="8" name="Flowchart: Data 6">
              <a:extLst>
                <a:ext uri="{FF2B5EF4-FFF2-40B4-BE49-F238E27FC236}">
                  <a16:creationId xmlns:a16="http://schemas.microsoft.com/office/drawing/2014/main" xmlns="" id="{55978EEC-EE56-4ACA-9837-8B9336C62829}"/>
                </a:ext>
              </a:extLst>
            </p:cNvPr>
            <p:cNvSpPr/>
            <p:nvPr/>
          </p:nvSpPr>
          <p:spPr>
            <a:xfrm flipH="1">
              <a:off x="1994115" y="3796333"/>
              <a:ext cx="955735" cy="185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9" name="Rectangle 41">
              <a:extLst>
                <a:ext uri="{FF2B5EF4-FFF2-40B4-BE49-F238E27FC236}">
                  <a16:creationId xmlns:a16="http://schemas.microsoft.com/office/drawing/2014/main" xmlns="" id="{0573CF94-840C-4549-AAE2-9905AAC14EA6}"/>
                </a:ext>
              </a:extLst>
            </p:cNvPr>
            <p:cNvSpPr/>
            <p:nvPr/>
          </p:nvSpPr>
          <p:spPr>
            <a:xfrm>
              <a:off x="1636215" y="3714793"/>
              <a:ext cx="812183" cy="1766204"/>
            </a:xfrm>
            <a:prstGeom prst="rect">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0" name="Isosceles Triangle 42">
              <a:extLst>
                <a:ext uri="{FF2B5EF4-FFF2-40B4-BE49-F238E27FC236}">
                  <a16:creationId xmlns:a16="http://schemas.microsoft.com/office/drawing/2014/main" xmlns="" id="{F81274F3-E9D7-44B4-B6A7-CD7A136C53D7}"/>
                </a:ext>
              </a:extLst>
            </p:cNvPr>
            <p:cNvSpPr/>
            <p:nvPr/>
          </p:nvSpPr>
          <p:spPr>
            <a:xfrm rot="10800000">
              <a:off x="1088702" y="5096621"/>
              <a:ext cx="1325417" cy="919257"/>
            </a:xfrm>
            <a:prstGeom prst="triangle">
              <a:avLst>
                <a:gd name="adj" fmla="val 50173"/>
              </a:avLst>
            </a:prstGeom>
            <a:grpFill/>
            <a:ln w="12700" cap="flat" cmpd="sng" algn="ctr">
              <a:noFill/>
              <a:prstDash val="solid"/>
              <a:miter lim="800000"/>
            </a:ln>
            <a:effectLst>
              <a:outerShdw blurRad="50800" dist="38100" dir="2700000" algn="t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Sakkal Majalla" panose="02000000000000000000" pitchFamily="2" charset="-78"/>
                <a:ea typeface="맑은 고딕" panose="020B0503020000020004" pitchFamily="34" charset="-127"/>
                <a:cs typeface="Sakkal Majalla" panose="02000000000000000000" pitchFamily="2" charset="-78"/>
              </a:endParaRPr>
            </a:p>
          </p:txBody>
        </p:sp>
      </p:grpSp>
      <p:grpSp>
        <p:nvGrpSpPr>
          <p:cNvPr id="11" name="Group 46">
            <a:extLst>
              <a:ext uri="{FF2B5EF4-FFF2-40B4-BE49-F238E27FC236}">
                <a16:creationId xmlns:a16="http://schemas.microsoft.com/office/drawing/2014/main" xmlns="" id="{F06CFA01-6DA3-4847-9AA8-B0D44DF8C6FC}"/>
              </a:ext>
            </a:extLst>
          </p:cNvPr>
          <p:cNvGrpSpPr/>
          <p:nvPr/>
        </p:nvGrpSpPr>
        <p:grpSpPr>
          <a:xfrm rot="10800000">
            <a:off x="8047318" y="-19267"/>
            <a:ext cx="1198583" cy="1535652"/>
            <a:chOff x="997153" y="1956941"/>
            <a:chExt cx="1198583" cy="1368152"/>
          </a:xfrm>
          <a:solidFill>
            <a:srgbClr val="ED7D31">
              <a:lumMod val="50000"/>
            </a:srgbClr>
          </a:solidFill>
        </p:grpSpPr>
        <p:sp>
          <p:nvSpPr>
            <p:cNvPr id="12" name="Flowchart: Data 6">
              <a:extLst>
                <a:ext uri="{FF2B5EF4-FFF2-40B4-BE49-F238E27FC236}">
                  <a16:creationId xmlns:a16="http://schemas.microsoft.com/office/drawing/2014/main" xmlns="" id="{F97817BD-E231-48C6-AB85-9A0CA133C6F2}"/>
                </a:ext>
              </a:extLst>
            </p:cNvPr>
            <p:cNvSpPr/>
            <p:nvPr/>
          </p:nvSpPr>
          <p:spPr>
            <a:xfrm flipH="1">
              <a:off x="1348383" y="2020536"/>
              <a:ext cx="847353" cy="16418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3" name="Rectangle 48">
              <a:extLst>
                <a:ext uri="{FF2B5EF4-FFF2-40B4-BE49-F238E27FC236}">
                  <a16:creationId xmlns:a16="http://schemas.microsoft.com/office/drawing/2014/main" xmlns="" id="{7D5A8840-540F-44CE-851E-32597125C9FF}"/>
                </a:ext>
              </a:extLst>
            </p:cNvPr>
            <p:cNvSpPr/>
            <p:nvPr/>
          </p:nvSpPr>
          <p:spPr>
            <a:xfrm>
              <a:off x="997153" y="1956941"/>
              <a:ext cx="720080" cy="1368152"/>
            </a:xfrm>
            <a:prstGeom prst="rect">
              <a:avLst/>
            </a:prstGeom>
            <a:grpFill/>
            <a:ln w="12700" cap="flat" cmpd="sng" algn="ctr">
              <a:noFill/>
              <a:prstDash val="solid"/>
              <a:miter lim="800000"/>
            </a:ln>
            <a:effectLst>
              <a:outerShdw blurRad="50800" dist="38100" dir="18900000" algn="bl" rotWithShape="0">
                <a:prstClr val="black">
                  <a:alpha val="40000"/>
                </a:prstClr>
              </a:outerShdw>
            </a:effectLst>
            <a:scene3d>
              <a:camera prst="orthographicFront">
                <a:rot lat="20466618" lon="2567695" rev="20598856"/>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grpSp>
      <p:pic>
        <p:nvPicPr>
          <p:cNvPr id="14" name="Picture 2" descr="E:\002-KIMS BUSINESS\007-04-1-FIVERR\01-PPT-TEMPLATE\COVER-PSD\05-cut-01.png">
            <a:extLst>
              <a:ext uri="{FF2B5EF4-FFF2-40B4-BE49-F238E27FC236}">
                <a16:creationId xmlns:a16="http://schemas.microsoft.com/office/drawing/2014/main" xmlns="" id="{1833E791-8F0A-464A-9F1D-D5946C9C6F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445384" y="3213187"/>
            <a:ext cx="3942472" cy="7728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5">
            <a:extLst>
              <a:ext uri="{FF2B5EF4-FFF2-40B4-BE49-F238E27FC236}">
                <a16:creationId xmlns:a16="http://schemas.microsoft.com/office/drawing/2014/main" xmlns="" id="{9E65D1D5-C66E-4F34-8D22-5F29947DB408}"/>
              </a:ext>
            </a:extLst>
          </p:cNvPr>
          <p:cNvSpPr/>
          <p:nvPr/>
        </p:nvSpPr>
        <p:spPr>
          <a:xfrm>
            <a:off x="961290" y="1712854"/>
            <a:ext cx="9817635" cy="1059903"/>
          </a:xfrm>
          <a:custGeom>
            <a:avLst/>
            <a:gdLst/>
            <a:ahLst/>
            <a:cxnLst/>
            <a:rect l="l" t="t" r="r" b="b"/>
            <a:pathLst>
              <a:path w="3312368" h="1656184">
                <a:moveTo>
                  <a:pt x="141223" y="0"/>
                </a:moveTo>
                <a:lnTo>
                  <a:pt x="3312368" y="0"/>
                </a:lnTo>
                <a:lnTo>
                  <a:pt x="3312368" y="1656184"/>
                </a:lnTo>
                <a:lnTo>
                  <a:pt x="141223" y="1656184"/>
                </a:lnTo>
                <a:cubicBezTo>
                  <a:pt x="63228" y="1656184"/>
                  <a:pt x="0" y="1592956"/>
                  <a:pt x="0" y="1514961"/>
                </a:cubicBezTo>
                <a:lnTo>
                  <a:pt x="0" y="141223"/>
                </a:lnTo>
                <a:cubicBezTo>
                  <a:pt x="0" y="63228"/>
                  <a:pt x="63228" y="0"/>
                  <a:pt x="141223" y="0"/>
                </a:cubicBezTo>
                <a:close/>
              </a:path>
            </a:pathLst>
          </a:cu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6" name="مستطيل 78"/>
          <p:cNvSpPr/>
          <p:nvPr/>
        </p:nvSpPr>
        <p:spPr>
          <a:xfrm>
            <a:off x="4185484" y="1963271"/>
            <a:ext cx="3679504" cy="646331"/>
          </a:xfrm>
          <a:prstGeom prst="rect">
            <a:avLst/>
          </a:prstGeom>
        </p:spPr>
        <p:txBody>
          <a:bodyPr wrap="square">
            <a:spAutoFit/>
          </a:bodyPr>
          <a:lstStyle/>
          <a:p>
            <a:pPr algn="ctr"/>
            <a:r>
              <a:rPr lang="ar-BH" sz="3600" dirty="0">
                <a:solidFill>
                  <a:prstClr val="black"/>
                </a:solidFill>
                <a:latin typeface="Sakkal Majalla" panose="02000000000000000000" pitchFamily="2" charset="-78"/>
                <a:cs typeface="Sakkal Majalla" panose="02000000000000000000" pitchFamily="2" charset="-78"/>
              </a:rPr>
              <a:t>الآية 75:</a:t>
            </a:r>
            <a:endParaRPr lang="ar-SA" sz="3600" b="1" dirty="0">
              <a:solidFill>
                <a:prstClr val="black"/>
              </a:solidFill>
              <a:latin typeface="Sakkal Majalla" panose="02000000000000000000" pitchFamily="2" charset="-78"/>
              <a:cs typeface="Sakkal Majalla" panose="02000000000000000000" pitchFamily="2" charset="-78"/>
            </a:endParaRPr>
          </a:p>
        </p:txBody>
      </p:sp>
      <p:sp>
        <p:nvSpPr>
          <p:cNvPr id="17" name="Rectangle 16"/>
          <p:cNvSpPr/>
          <p:nvPr/>
        </p:nvSpPr>
        <p:spPr>
          <a:xfrm>
            <a:off x="3983770" y="398696"/>
            <a:ext cx="4626830" cy="707886"/>
          </a:xfrm>
          <a:prstGeom prst="rect">
            <a:avLst/>
          </a:prstGeom>
        </p:spPr>
        <p:txBody>
          <a:bodyPr wrap="square">
            <a:spAutoFit/>
          </a:bodyPr>
          <a:lstStyle/>
          <a:p>
            <a:pPr algn="ct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المعنى</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r>
              <a:rPr lang="ar-BH" sz="4000" b="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الإجمالي للآيات:</a:t>
            </a:r>
            <a:r>
              <a:rPr lang="ar-BH"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rPr>
              <a:t> </a:t>
            </a:r>
            <a:endParaRPr lang="ar-SA" sz="4000" b="1" i="1" dirty="0">
              <a:ln w="0"/>
              <a:solidFill>
                <a:srgbClr val="FFFF00"/>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
        <p:nvSpPr>
          <p:cNvPr id="18" name="Rectangle 17"/>
          <p:cNvSpPr/>
          <p:nvPr/>
        </p:nvSpPr>
        <p:spPr>
          <a:xfrm>
            <a:off x="961292" y="2836102"/>
            <a:ext cx="9771181" cy="2062103"/>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وي</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ختم مشهد القيامة هذا بما يغمر النفس رهبًة و جلالًا، فالملائكة محيطون بالعرش، ويُسب</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حون ويحمدون ويشكرون في خشوع واستسلام، وعباد الله قد ق</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ضي بينهم بالحق والعدل، فسيق إلى ال</a:t>
            </a:r>
            <a:r>
              <a:rPr lang="ar-BH" sz="3200" kern="0" dirty="0">
                <a:solidFill>
                  <a:srgbClr val="201E00"/>
                </a:solidFill>
                <a:latin typeface="Calibri"/>
                <a:ea typeface="Calibri" panose="020F0502020204030204" pitchFamily="34" charset="0"/>
                <a:cs typeface="Sakkal Majalla" panose="02000000000000000000" pitchFamily="2" charset="-78"/>
              </a:rPr>
              <a:t>نَّا</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ر أصحابها، وإلى الجن</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َة أصحابها، والكل يتوج</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a:ln>
                  <a:noFill/>
                </a:ln>
                <a:solidFill>
                  <a:srgbClr val="201E00"/>
                </a:solidFill>
                <a:effectLst/>
                <a:uLnTx/>
                <a:uFillTx/>
                <a:latin typeface="Calibri"/>
                <a:ea typeface="Calibri" panose="020F0502020204030204" pitchFamily="34" charset="0"/>
                <a:cs typeface="Sakkal Majalla" panose="02000000000000000000" pitchFamily="2" charset="-78"/>
              </a:rPr>
              <a:t>َه </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بالحمد لصاحب الحمد</a:t>
            </a:r>
            <a:r>
              <a:rPr kumimoji="0" lang="ar-BH"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a:t>
            </a:r>
            <a:r>
              <a:rPr kumimoji="0" lang="ar-SA" sz="3200" b="0" i="0" u="none" strike="noStrike" kern="0" cap="none" spc="0" normalizeH="0" baseline="0" noProof="0" dirty="0">
                <a:ln>
                  <a:noFill/>
                </a:ln>
                <a:solidFill>
                  <a:srgbClr val="201E00"/>
                </a:solidFill>
                <a:effectLst/>
                <a:uLnTx/>
                <a:uFillTx/>
                <a:latin typeface="Calibri"/>
                <a:ea typeface="Calibri" panose="020F0502020204030204" pitchFamily="34" charset="0"/>
                <a:cs typeface="Sakkal Majalla" panose="02000000000000000000" pitchFamily="2" charset="-78"/>
              </a:rPr>
              <a:t> الله رب العالمين .</a:t>
            </a:r>
            <a:endParaRPr kumimoji="0" lang="en-US" sz="30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9" name="مستطيل ذو زوايا قطرية مستديرة 11"/>
          <p:cNvSpPr/>
          <p:nvPr/>
        </p:nvSpPr>
        <p:spPr>
          <a:xfrm>
            <a:off x="961291" y="1656525"/>
            <a:ext cx="9817633" cy="3886146"/>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20" name="مستطيل ذو زوايا قطرية مستديرة 11"/>
          <p:cNvSpPr/>
          <p:nvPr/>
        </p:nvSpPr>
        <p:spPr>
          <a:xfrm>
            <a:off x="3304037" y="155722"/>
            <a:ext cx="6083422" cy="1174688"/>
          </a:xfrm>
          <a:prstGeom prst="round2DiagRect">
            <a:avLst>
              <a:gd name="adj1" fmla="val 675"/>
              <a:gd name="adj2" fmla="val 0"/>
            </a:avLst>
          </a:prstGeom>
          <a:noFill/>
          <a:ln w="38100" cap="flat" cmpd="sng" algn="ctr">
            <a:solidFill>
              <a:srgbClr val="FFC00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3200" b="0" i="0" u="none" strike="noStrike" kern="0" cap="none" spc="0" normalizeH="0" baseline="0" noProof="0" dirty="0">
              <a:ln>
                <a:noFill/>
              </a:ln>
              <a:solidFill>
                <a:srgbClr val="70AD47"/>
              </a:solidFill>
              <a:effectLst/>
              <a:uLnTx/>
              <a:uFillTx/>
              <a:latin typeface="Sakkal Majalla" panose="02000000000000000000" pitchFamily="2" charset="-78"/>
              <a:cs typeface="Sakkal Majalla" panose="02000000000000000000" pitchFamily="2" charset="-78"/>
            </a:endParaRPr>
          </a:p>
        </p:txBody>
      </p:sp>
      <p:sp>
        <p:nvSpPr>
          <p:cNvPr id="21" name="TextBox 1">
            <a:extLst>
              <a:ext uri="{FF2B5EF4-FFF2-40B4-BE49-F238E27FC236}">
                <a16:creationId xmlns:a16="http://schemas.microsoft.com/office/drawing/2014/main" xmlns="" id="{44B8FD9B-8C12-45A0-A1A9-5C0E0CAED628}"/>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22" name="Picture 21">
            <a:extLst>
              <a:ext uri="{FF2B5EF4-FFF2-40B4-BE49-F238E27FC236}">
                <a16:creationId xmlns:a16="http://schemas.microsoft.com/office/drawing/2014/main" xmlns="" id="{A41B7A24-1F8A-4277-992F-0EF6FA4CB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43540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xmlns="" id="{41D11A31-F520-4B4C-9FAC-DC1A98096B68}"/>
              </a:ext>
            </a:extLst>
          </p:cNvPr>
          <p:cNvGraphicFramePr/>
          <p:nvPr>
            <p:extLst>
              <p:ext uri="{D42A27DB-BD31-4B8C-83A1-F6EECF244321}">
                <p14:modId xmlns:p14="http://schemas.microsoft.com/office/powerpoint/2010/main" val="354622591"/>
              </p:ext>
            </p:extLst>
          </p:nvPr>
        </p:nvGraphicFramePr>
        <p:xfrm>
          <a:off x="1004552" y="1533784"/>
          <a:ext cx="8157035" cy="490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مستطيل مستدير الزوايا 20"/>
          <p:cNvSpPr/>
          <p:nvPr/>
        </p:nvSpPr>
        <p:spPr>
          <a:xfrm>
            <a:off x="8924865" y="162966"/>
            <a:ext cx="1646183"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نشاط:</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6" name="TextBox 1">
            <a:extLst>
              <a:ext uri="{FF2B5EF4-FFF2-40B4-BE49-F238E27FC236}">
                <a16:creationId xmlns:a16="http://schemas.microsoft.com/office/drawing/2014/main" xmlns="" id="{7206FF54-95EB-4635-9BEA-DD6A68B2B65B}"/>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7" name="Picture 6">
            <a:extLst>
              <a:ext uri="{FF2B5EF4-FFF2-40B4-BE49-F238E27FC236}">
                <a16:creationId xmlns:a16="http://schemas.microsoft.com/office/drawing/2014/main" xmlns="" id="{791D579B-E2F8-424A-88EF-B4FF848604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8" name="Rectangle: Rounded Corners 7">
            <a:extLst>
              <a:ext uri="{FF2B5EF4-FFF2-40B4-BE49-F238E27FC236}">
                <a16:creationId xmlns:a16="http://schemas.microsoft.com/office/drawing/2014/main" xmlns="" id="{808C4B9E-A767-4750-95EE-D9A7DAE70506}"/>
              </a:ext>
            </a:extLst>
          </p:cNvPr>
          <p:cNvSpPr/>
          <p:nvPr/>
        </p:nvSpPr>
        <p:spPr>
          <a:xfrm>
            <a:off x="1335606" y="392662"/>
            <a:ext cx="7674103" cy="970165"/>
          </a:xfrm>
          <a:prstGeom prst="roundRect">
            <a:avLst/>
          </a:prstGeom>
          <a:noFill/>
          <a:ln w="63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BH" sz="3600" b="1" i="0" u="none" strike="noStrike" kern="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ترشد الآيات الكريمة إلى عدة أمور استنتج أمرين منها.</a:t>
            </a:r>
            <a:endParaRPr kumimoji="0" lang="ar-BH" sz="36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7266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41D11A31-F520-4B4C-9FAC-DC1A98096B68}"/>
              </a:ext>
            </a:extLst>
          </p:cNvPr>
          <p:cNvGraphicFramePr/>
          <p:nvPr>
            <p:extLst>
              <p:ext uri="{D42A27DB-BD31-4B8C-83A1-F6EECF244321}">
                <p14:modId xmlns:p14="http://schemas.microsoft.com/office/powerpoint/2010/main" val="2405765606"/>
              </p:ext>
            </p:extLst>
          </p:nvPr>
        </p:nvGraphicFramePr>
        <p:xfrm>
          <a:off x="2105197" y="1390650"/>
          <a:ext cx="7454900" cy="490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7">
            <a:extLst>
              <a:ext uri="{FF2B5EF4-FFF2-40B4-BE49-F238E27FC236}">
                <a16:creationId xmlns:a16="http://schemas.microsoft.com/office/drawing/2014/main" xmlns="" id="{4B398E0A-767B-45E7-B0BD-BD819FA11D22}"/>
              </a:ext>
            </a:extLst>
          </p:cNvPr>
          <p:cNvSpPr/>
          <p:nvPr/>
        </p:nvSpPr>
        <p:spPr>
          <a:xfrm>
            <a:off x="3165780" y="292733"/>
            <a:ext cx="7674103" cy="970165"/>
          </a:xfrm>
          <a:prstGeom prst="roundRect">
            <a:avLst/>
          </a:prstGeom>
          <a:noFill/>
          <a:ln w="635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BH" sz="3600" b="1" i="0" u="none" strike="noStrike" kern="0" cap="none" spc="0" normalizeH="0" baseline="0" noProof="0" dirty="0">
                <a:ln>
                  <a:noFill/>
                </a:ln>
                <a:solidFill>
                  <a:srgbClr val="C00000"/>
                </a:solidFill>
                <a:effectLst/>
                <a:uLnTx/>
                <a:uFillTx/>
                <a:latin typeface="Sakkal Majalla" panose="02000000000000000000" pitchFamily="2" charset="-78"/>
                <a:cs typeface="Sakkal Majalla" panose="02000000000000000000" pitchFamily="2" charset="-78"/>
              </a:rPr>
              <a:t>ترشد الآيات الكريمة إلى عدة أمور استنتج أمرين منها.</a:t>
            </a:r>
            <a:endParaRPr kumimoji="0" lang="ar-BH" sz="36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مستطيل مستدير الزوايا 20"/>
          <p:cNvSpPr/>
          <p:nvPr/>
        </p:nvSpPr>
        <p:spPr>
          <a:xfrm>
            <a:off x="651180" y="531333"/>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إجابة النشاط:</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6" name="TextBox 1">
            <a:extLst>
              <a:ext uri="{FF2B5EF4-FFF2-40B4-BE49-F238E27FC236}">
                <a16:creationId xmlns:a16="http://schemas.microsoft.com/office/drawing/2014/main" xmlns="" id="{1845FF95-C8A3-44F1-A91C-D556041B464A}"/>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8" name="Picture 7">
            <a:extLst>
              <a:ext uri="{FF2B5EF4-FFF2-40B4-BE49-F238E27FC236}">
                <a16:creationId xmlns:a16="http://schemas.microsoft.com/office/drawing/2014/main" xmlns="" id="{6D46E29F-8CC3-490D-874C-DCCC20E52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066415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ستطيل مستدير الزوايا 20"/>
          <p:cNvSpPr/>
          <p:nvPr/>
        </p:nvSpPr>
        <p:spPr>
          <a:xfrm>
            <a:off x="5221988" y="82693"/>
            <a:ext cx="2262684"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نشاط ختامي:</a:t>
            </a: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24" name="مستطيل ذو زوايا قطرية مستديرة 11"/>
          <p:cNvSpPr/>
          <p:nvPr/>
        </p:nvSpPr>
        <p:spPr>
          <a:xfrm>
            <a:off x="5702781" y="1503486"/>
            <a:ext cx="5979023" cy="4809018"/>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lvl="0" algn="justLow" rtl="1">
              <a:defRPr/>
            </a:pPr>
            <a:r>
              <a:rPr lang="ar-BH" sz="2700" kern="0" dirty="0">
                <a:latin typeface="Sakkal Majalla" panose="02000000000000000000" pitchFamily="2" charset="-78"/>
                <a:cs typeface="Sakkal Majalla" panose="02000000000000000000" pitchFamily="2" charset="-78"/>
              </a:rPr>
              <a:t>1- وضح معاني المفردات الآتية:</a:t>
            </a:r>
          </a:p>
          <a:p>
            <a:pPr marL="457200" lvl="0" indent="-457200" algn="justLow" rtl="1">
              <a:buFontTx/>
              <a:buChar char="-"/>
              <a:defRPr/>
            </a:pPr>
            <a:r>
              <a:rPr lang="ar-BH" sz="2700" kern="0" dirty="0">
                <a:latin typeface="Sakkal Majalla" panose="02000000000000000000" pitchFamily="2" charset="-78"/>
                <a:cs typeface="Sakkal Majalla" panose="02000000000000000000" pitchFamily="2" charset="-78"/>
              </a:rPr>
              <a:t>نَتَبَوَّأُ :...........................................</a:t>
            </a:r>
          </a:p>
          <a:p>
            <a:pPr lvl="0" algn="justLow" rtl="1">
              <a:defRPr/>
            </a:pPr>
            <a:r>
              <a:rPr lang="ar-BH" sz="2700" kern="0" dirty="0">
                <a:latin typeface="Sakkal Majalla" panose="02000000000000000000" pitchFamily="2" charset="-78"/>
                <a:cs typeface="Sakkal Majalla" panose="02000000000000000000" pitchFamily="2" charset="-78"/>
              </a:rPr>
              <a:t>-     </a:t>
            </a:r>
            <a:r>
              <a:rPr lang="ar-BH" sz="2700" kern="0" dirty="0" err="1">
                <a:latin typeface="Sakkal Majalla" panose="02000000000000000000" pitchFamily="2" charset="-78"/>
                <a:cs typeface="Sakkal Majalla" panose="02000000000000000000" pitchFamily="2" charset="-78"/>
              </a:rPr>
              <a:t>حَآفِّينَ</a:t>
            </a:r>
            <a:r>
              <a:rPr lang="ar-BH" sz="2700" kern="0" dirty="0">
                <a:latin typeface="Sakkal Majalla" panose="02000000000000000000" pitchFamily="2" charset="-78"/>
                <a:cs typeface="Sakkal Majalla" panose="02000000000000000000" pitchFamily="2" charset="-78"/>
              </a:rPr>
              <a:t>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2- </a:t>
            </a:r>
            <a:r>
              <a:rPr lang="ar-BH" sz="2700" kern="0" dirty="0">
                <a:latin typeface="Sakkal Majalla" panose="02000000000000000000" pitchFamily="2" charset="-78"/>
                <a:cs typeface="Sakkal Majalla" panose="02000000000000000000" pitchFamily="2" charset="-78"/>
              </a:rPr>
              <a:t>كيف تعمل على اتقاء عذاب النَّار؟  </a:t>
            </a:r>
            <a:endPar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3- ما السبب الأساسي في استحقاق الكافرين جهنَّم وعذابها</a:t>
            </a:r>
            <a:r>
              <a:rPr kumimoji="0" lang="ar-BH" sz="2700" i="0" u="none" strike="noStrike" kern="0" cap="none" spc="0" normalizeH="0" noProof="0" dirty="0">
                <a:ln>
                  <a:noFill/>
                </a:ln>
                <a:effectLst/>
                <a:uLnTx/>
                <a:uFillTx/>
                <a:latin typeface="Sakkal Majalla" panose="02000000000000000000" pitchFamily="2" charset="-78"/>
                <a:cs typeface="Sakkal Majalla" panose="02000000000000000000" pitchFamily="2" charset="-78"/>
              </a:rPr>
              <a:t> المقيم، واستحقاق المتقين للجنَّة وطيب النَّعيم</a:t>
            </a:r>
            <a:r>
              <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4- ما طعام أهل النَّار وشرابهم؟</a:t>
            </a:r>
          </a:p>
          <a:p>
            <a:pPr marL="0" marR="0" lvl="0" indent="0" algn="justLow" defTabSz="914400" rtl="1" eaLnBrk="1" fontAlgn="auto" latinLnBrk="0" hangingPunct="1">
              <a:lnSpc>
                <a:spcPct val="100000"/>
              </a:lnSpc>
              <a:spcBef>
                <a:spcPts val="0"/>
              </a:spcBef>
              <a:spcAft>
                <a:spcPts val="0"/>
              </a:spcAft>
              <a:buClrTx/>
              <a:buSzTx/>
              <a:buFontTx/>
              <a:buNone/>
              <a:tabLst/>
              <a:defRPr/>
            </a:pPr>
            <a:r>
              <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5- استنتج أمرين</a:t>
            </a:r>
            <a:r>
              <a:rPr kumimoji="0" lang="ar-BH" sz="2700" i="0" u="none" strike="noStrike" kern="0" cap="none" spc="0" normalizeH="0" noProof="0" dirty="0">
                <a:ln>
                  <a:noFill/>
                </a:ln>
                <a:effectLst/>
                <a:uLnTx/>
                <a:uFillTx/>
                <a:latin typeface="Sakkal Majalla" panose="02000000000000000000" pitchFamily="2" charset="-78"/>
                <a:cs typeface="Sakkal Majalla" panose="02000000000000000000" pitchFamily="2" charset="-78"/>
              </a:rPr>
              <a:t> ترشد إليهما الآيات الكريمة.</a:t>
            </a:r>
            <a:endParaRPr kumimoji="0" lang="en-US" sz="2700" i="0" u="none" strike="noStrike" kern="0" cap="none" spc="0" normalizeH="0" noProof="0" dirty="0">
              <a:ln>
                <a:noFill/>
              </a:ln>
              <a:effectLst/>
              <a:uLnTx/>
              <a:uFillTx/>
              <a:latin typeface="Sakkal Majalla" panose="02000000000000000000" pitchFamily="2" charset="-78"/>
              <a:cs typeface="Sakkal Majalla" panose="02000000000000000000" pitchFamily="2"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endParaRPr lang="en-US" sz="2700" kern="0" baseline="0" dirty="0">
              <a:latin typeface="Sakkal Majalla" panose="02000000000000000000" pitchFamily="2" charset="-78"/>
              <a:cs typeface="Sakkal Majalla" panose="02000000000000000000" pitchFamily="2"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endParaRPr kumimoji="0" lang="en-US" sz="2700" i="0" u="none" strike="noStrike" kern="0" cap="none" spc="0" normalizeH="0" noProof="0" dirty="0">
              <a:ln>
                <a:noFill/>
              </a:ln>
              <a:effectLst/>
              <a:uLnTx/>
              <a:uFillTx/>
              <a:latin typeface="Sakkal Majalla" panose="02000000000000000000" pitchFamily="2" charset="-78"/>
              <a:cs typeface="Sakkal Majalla" panose="02000000000000000000" pitchFamily="2" charset="-78"/>
            </a:endParaRPr>
          </a:p>
          <a:p>
            <a:pPr marL="0" marR="0" lvl="0" indent="0" algn="justLow" defTabSz="914400" rtl="1" eaLnBrk="1" fontAlgn="auto" latinLnBrk="0" hangingPunct="1">
              <a:lnSpc>
                <a:spcPct val="100000"/>
              </a:lnSpc>
              <a:spcBef>
                <a:spcPts val="0"/>
              </a:spcBef>
              <a:spcAft>
                <a:spcPts val="0"/>
              </a:spcAft>
              <a:buClrTx/>
              <a:buSzTx/>
              <a:buFontTx/>
              <a:buNone/>
              <a:tabLst/>
              <a:defRPr/>
            </a:pPr>
            <a:endParaRPr kumimoji="0" lang="ar-BH" sz="2700" i="0" u="none"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p:txBody>
      </p:sp>
      <p:sp>
        <p:nvSpPr>
          <p:cNvPr id="27" name="مستطيل ذو زوايا قطرية مستديرة 12"/>
          <p:cNvSpPr/>
          <p:nvPr/>
        </p:nvSpPr>
        <p:spPr>
          <a:xfrm>
            <a:off x="151220" y="1161457"/>
            <a:ext cx="5680401" cy="5168750"/>
          </a:xfrm>
          <a:prstGeom prst="round2DiagRect">
            <a:avLst>
              <a:gd name="adj1" fmla="val 9682"/>
              <a:gd name="adj2" fmla="val 0"/>
            </a:avLst>
          </a:prstGeom>
          <a:noFill/>
          <a:ln w="38100" cap="flat" cmpd="sng" algn="ctr">
            <a:solidFill>
              <a:srgbClr val="92D050"/>
            </a:solidFill>
            <a:prstDash val="sysDot"/>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BH" sz="26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SA" sz="26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9" name="TextBox 1">
            <a:extLst>
              <a:ext uri="{FF2B5EF4-FFF2-40B4-BE49-F238E27FC236}">
                <a16:creationId xmlns:a16="http://schemas.microsoft.com/office/drawing/2014/main" xmlns="" id="{5E2980EA-8F42-431B-960F-0C7EA2CC46EF}"/>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6" name="Picture 5">
            <a:extLst>
              <a:ext uri="{FF2B5EF4-FFF2-40B4-BE49-F238E27FC236}">
                <a16:creationId xmlns:a16="http://schemas.microsoft.com/office/drawing/2014/main" xmlns="" id="{340055F3-81E5-4CFC-B0CF-B1532BBA8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38420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مستطيل ذو زوايا قطرية مستديرة 11"/>
          <p:cNvSpPr/>
          <p:nvPr/>
        </p:nvSpPr>
        <p:spPr>
          <a:xfrm>
            <a:off x="7377921" y="1404730"/>
            <a:ext cx="4694809" cy="4907774"/>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algn="justLow" rtl="1">
              <a:defRPr/>
            </a:pPr>
            <a:endParaRPr lang="ar-BH" sz="2700" kern="0" dirty="0">
              <a:solidFill>
                <a:prstClr val="black"/>
              </a:solidFill>
              <a:latin typeface="Sakkal Majalla" panose="02000000000000000000" pitchFamily="2" charset="-78"/>
              <a:cs typeface="Sakkal Majalla" panose="02000000000000000000" pitchFamily="2" charset="-78"/>
            </a:endParaRPr>
          </a:p>
          <a:p>
            <a:pPr algn="justLow" rtl="1">
              <a:defRPr/>
            </a:pPr>
            <a:endParaRPr lang="ar-BH" sz="2700" kern="0" dirty="0">
              <a:solidFill>
                <a:prstClr val="black"/>
              </a:solidFill>
              <a:latin typeface="Sakkal Majalla" panose="02000000000000000000" pitchFamily="2" charset="-78"/>
              <a:cs typeface="Sakkal Majalla" panose="02000000000000000000" pitchFamily="2" charset="-78"/>
            </a:endParaRP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1- وضح معاني المفردات الآتية:</a:t>
            </a:r>
          </a:p>
          <a:p>
            <a:pPr marL="457200" indent="-457200" algn="justLow" rtl="1">
              <a:buFontTx/>
              <a:buChar char="-"/>
              <a:defRPr/>
            </a:pPr>
            <a:r>
              <a:rPr lang="ar-BH" sz="2700" kern="0" dirty="0">
                <a:solidFill>
                  <a:prstClr val="black"/>
                </a:solidFill>
                <a:latin typeface="Sakkal Majalla" panose="02000000000000000000" pitchFamily="2" charset="-78"/>
                <a:cs typeface="Sakkal Majalla" panose="02000000000000000000" pitchFamily="2" charset="-78"/>
              </a:rPr>
              <a:t>نَتَبَوَّأُ :...........................................</a:t>
            </a: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     </a:t>
            </a:r>
            <a:r>
              <a:rPr lang="ar-BH" sz="2700" kern="0" dirty="0" err="1">
                <a:solidFill>
                  <a:prstClr val="black"/>
                </a:solidFill>
                <a:latin typeface="Sakkal Majalla" panose="02000000000000000000" pitchFamily="2" charset="-78"/>
                <a:cs typeface="Sakkal Majalla" panose="02000000000000000000" pitchFamily="2" charset="-78"/>
              </a:rPr>
              <a:t>حَآفِّينَ</a:t>
            </a:r>
            <a:r>
              <a:rPr lang="ar-BH" sz="2700" kern="0" dirty="0">
                <a:solidFill>
                  <a:prstClr val="black"/>
                </a:solidFill>
                <a:latin typeface="Sakkal Majalla" panose="02000000000000000000" pitchFamily="2" charset="-78"/>
                <a:cs typeface="Sakkal Majalla" panose="02000000000000000000" pitchFamily="2" charset="-78"/>
              </a:rPr>
              <a:t> :..........................................</a:t>
            </a: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2- كيف تعمل على اتقاء عذاب النَّار؟  </a:t>
            </a: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3- ما السبب الأساسي في استحقاق الكافرين جهنَّم وعذابها المقيم، واستحقاق المتقين للجنَّة وطيب النَّعيم  ؟</a:t>
            </a: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4- ما طعام أهل النَّار وشرابهم؟</a:t>
            </a:r>
          </a:p>
          <a:p>
            <a:pPr algn="justLow" rtl="1">
              <a:defRPr/>
            </a:pPr>
            <a:r>
              <a:rPr lang="ar-BH" sz="2700" kern="0" dirty="0">
                <a:solidFill>
                  <a:prstClr val="black"/>
                </a:solidFill>
                <a:latin typeface="Sakkal Majalla" panose="02000000000000000000" pitchFamily="2" charset="-78"/>
                <a:cs typeface="Sakkal Majalla" panose="02000000000000000000" pitchFamily="2" charset="-78"/>
              </a:rPr>
              <a:t>5- استنتج أمرين ترشد إليهما الآيات الكريمة.</a:t>
            </a:r>
            <a:endParaRPr lang="en-US" sz="2700" kern="0" dirty="0">
              <a:solidFill>
                <a:prstClr val="black"/>
              </a:solidFill>
              <a:latin typeface="Sakkal Majalla" panose="02000000000000000000" pitchFamily="2" charset="-78"/>
              <a:cs typeface="Sakkal Majalla" panose="02000000000000000000" pitchFamily="2" charset="-78"/>
            </a:endParaRPr>
          </a:p>
          <a:p>
            <a:pPr algn="justLow" rtl="1">
              <a:defRPr/>
            </a:pPr>
            <a:endParaRPr lang="en-US" sz="2700" kern="0" dirty="0">
              <a:solidFill>
                <a:prstClr val="black"/>
              </a:solidFill>
              <a:latin typeface="Sakkal Majalla" panose="02000000000000000000" pitchFamily="2" charset="-78"/>
              <a:cs typeface="Sakkal Majalla" panose="02000000000000000000" pitchFamily="2" charset="-78"/>
            </a:endParaRPr>
          </a:p>
          <a:p>
            <a:pPr algn="justLow" rtl="1">
              <a:defRPr/>
            </a:pPr>
            <a:endParaRPr lang="en-US" sz="2700" kern="0" dirty="0">
              <a:solidFill>
                <a:prstClr val="black"/>
              </a:solidFill>
              <a:latin typeface="Sakkal Majalla" panose="02000000000000000000" pitchFamily="2" charset="-78"/>
              <a:cs typeface="Sakkal Majalla" panose="02000000000000000000" pitchFamily="2" charset="-78"/>
            </a:endParaRPr>
          </a:p>
          <a:p>
            <a:pPr algn="justLow" rtl="1">
              <a:defRPr/>
            </a:pPr>
            <a:endParaRPr lang="ar-BH" sz="2700" kern="0" dirty="0">
              <a:solidFill>
                <a:prstClr val="black"/>
              </a:solidFill>
              <a:latin typeface="Sakkal Majalla" panose="02000000000000000000" pitchFamily="2" charset="-78"/>
              <a:cs typeface="Sakkal Majalla" panose="02000000000000000000" pitchFamily="2" charset="-78"/>
            </a:endParaRPr>
          </a:p>
        </p:txBody>
      </p:sp>
      <p:sp>
        <p:nvSpPr>
          <p:cNvPr id="9" name="TextBox 1">
            <a:extLst>
              <a:ext uri="{FF2B5EF4-FFF2-40B4-BE49-F238E27FC236}">
                <a16:creationId xmlns:a16="http://schemas.microsoft.com/office/drawing/2014/main" xmlns="" id="{5E2980EA-8F42-431B-960F-0C7EA2CC46EF}"/>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ar-BH" b="1" dirty="0">
                <a:solidFill>
                  <a:prstClr val="black"/>
                </a:solidFill>
                <a:latin typeface="Sakkal Majalla" panose="02000000000000000000" pitchFamily="2" charset="-78"/>
                <a:cs typeface="Sakkal Majalla" panose="02000000000000000000" pitchFamily="2" charset="-78"/>
              </a:rPr>
              <a:t>الجنة والنار/سورة الزمر"71-75"- التربية الإسلامية</a:t>
            </a:r>
            <a:endParaRPr lang="ar-SA" b="1" dirty="0">
              <a:solidFill>
                <a:prstClr val="black"/>
              </a:solidFill>
              <a:latin typeface="Sakkal Majalla" panose="02000000000000000000" pitchFamily="2" charset="-78"/>
              <a:cs typeface="Sakkal Majalla" panose="02000000000000000000" pitchFamily="2" charset="-78"/>
            </a:endParaRPr>
          </a:p>
        </p:txBody>
      </p:sp>
      <p:sp>
        <p:nvSpPr>
          <p:cNvPr id="8" name="مستطيل ذو زوايا قطرية مستديرة 12"/>
          <p:cNvSpPr/>
          <p:nvPr/>
        </p:nvSpPr>
        <p:spPr>
          <a:xfrm>
            <a:off x="167424" y="609600"/>
            <a:ext cx="6980351" cy="5816957"/>
          </a:xfrm>
          <a:prstGeom prst="round2DiagRect">
            <a:avLst>
              <a:gd name="adj1" fmla="val 9682"/>
              <a:gd name="adj2" fmla="val 0"/>
            </a:avLst>
          </a:prstGeom>
          <a:noFill/>
          <a:ln w="38100" cap="flat" cmpd="sng" algn="ctr">
            <a:solidFill>
              <a:srgbClr val="92D050"/>
            </a:solidFill>
            <a:prstDash val="sysDot"/>
            <a:miter lim="800000"/>
          </a:ln>
          <a:effectLst/>
        </p:spPr>
        <p:txBody>
          <a:bodyPr rtlCol="1" anchor="ctr"/>
          <a:lstStyle/>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700" kern="0" dirty="0">
              <a:solidFill>
                <a:srgbClr val="FF0000"/>
              </a:solidFill>
              <a:latin typeface="Sakkal Majalla" panose="02000000000000000000" pitchFamily="2" charset="-78"/>
              <a:cs typeface="Sakkal Majalla" panose="02000000000000000000" pitchFamily="2" charset="-78"/>
            </a:endParaRPr>
          </a:p>
          <a:p>
            <a:pPr lvl="0" algn="r">
              <a:defRPr/>
            </a:pPr>
            <a:endParaRPr lang="ar-BH" sz="2700" kern="0" dirty="0">
              <a:solidFill>
                <a:srgbClr val="FF0000"/>
              </a:solidFill>
              <a:latin typeface="Sakkal Majalla" panose="02000000000000000000" pitchFamily="2" charset="-78"/>
              <a:cs typeface="Sakkal Majalla" panose="02000000000000000000" pitchFamily="2" charset="-78"/>
            </a:endParaRPr>
          </a:p>
          <a:p>
            <a:pPr lvl="0" algn="r">
              <a:defRPr/>
            </a:pPr>
            <a:r>
              <a:rPr lang="ar-BH" sz="2700" kern="0" dirty="0">
                <a:solidFill>
                  <a:srgbClr val="FF0000"/>
                </a:solidFill>
                <a:latin typeface="Sakkal Majalla" panose="02000000000000000000" pitchFamily="2" charset="-78"/>
                <a:cs typeface="Sakkal Majalla" panose="02000000000000000000" pitchFamily="2" charset="-78"/>
              </a:rPr>
              <a:t>1-  وضح معاني المفردات الآتية:</a:t>
            </a:r>
          </a:p>
          <a:p>
            <a:pPr lvl="0" algn="r">
              <a:defRPr/>
            </a:pPr>
            <a:r>
              <a:rPr lang="ar-BH" sz="2700" kern="0" dirty="0">
                <a:solidFill>
                  <a:schemeClr val="accent1"/>
                </a:solidFill>
                <a:latin typeface="Sakkal Majalla" panose="02000000000000000000" pitchFamily="2" charset="-78"/>
                <a:cs typeface="Sakkal Majalla" panose="02000000000000000000" pitchFamily="2" charset="-78"/>
              </a:rPr>
              <a:t>نَتَبَوَّأُ: </a:t>
            </a:r>
            <a:r>
              <a:rPr lang="ar-BH" sz="2700" kern="0" dirty="0">
                <a:solidFill>
                  <a:srgbClr val="FF0000"/>
                </a:solidFill>
                <a:latin typeface="Sakkal Majalla" panose="02000000000000000000" pitchFamily="2" charset="-78"/>
                <a:cs typeface="Sakkal Majalla" panose="02000000000000000000" pitchFamily="2" charset="-78"/>
              </a:rPr>
              <a:t>نتخذ مسكنا.</a:t>
            </a:r>
            <a:r>
              <a:rPr lang="en-US" sz="2700" kern="0" dirty="0">
                <a:solidFill>
                  <a:srgbClr val="FF0000"/>
                </a:solidFill>
                <a:latin typeface="Sakkal Majalla" panose="02000000000000000000" pitchFamily="2" charset="-78"/>
                <a:cs typeface="Sakkal Majalla" panose="02000000000000000000" pitchFamily="2" charset="-78"/>
              </a:rPr>
              <a:t> </a:t>
            </a:r>
            <a:endParaRPr lang="ar-BH" sz="2700" kern="0" dirty="0">
              <a:solidFill>
                <a:srgbClr val="FF0000"/>
              </a:solidFill>
              <a:latin typeface="Sakkal Majalla" panose="02000000000000000000" pitchFamily="2" charset="-78"/>
              <a:cs typeface="Sakkal Majalla" panose="02000000000000000000" pitchFamily="2" charset="-78"/>
            </a:endParaRPr>
          </a:p>
          <a:p>
            <a:pPr lvl="0" algn="r">
              <a:defRPr/>
            </a:pPr>
            <a:r>
              <a:rPr lang="ar-BH" sz="2700" kern="0" dirty="0" err="1">
                <a:solidFill>
                  <a:schemeClr val="accent1"/>
                </a:solidFill>
                <a:latin typeface="Sakkal Majalla" panose="02000000000000000000" pitchFamily="2" charset="-78"/>
                <a:cs typeface="Sakkal Majalla" panose="02000000000000000000" pitchFamily="2" charset="-78"/>
              </a:rPr>
              <a:t>حَآفِّينَ</a:t>
            </a:r>
            <a:r>
              <a:rPr lang="ar-BH" sz="2700" kern="0" dirty="0">
                <a:solidFill>
                  <a:schemeClr val="accent1"/>
                </a:solidFill>
                <a:latin typeface="Sakkal Majalla" panose="02000000000000000000" pitchFamily="2" charset="-78"/>
                <a:cs typeface="Sakkal Majalla" panose="02000000000000000000" pitchFamily="2" charset="-78"/>
              </a:rPr>
              <a:t>:  </a:t>
            </a:r>
            <a:r>
              <a:rPr lang="ar-BH" sz="2700" kern="0" dirty="0">
                <a:solidFill>
                  <a:srgbClr val="FF0000"/>
                </a:solidFill>
                <a:latin typeface="Sakkal Majalla" panose="02000000000000000000" pitchFamily="2" charset="-78"/>
                <a:cs typeface="Sakkal Majalla" panose="02000000000000000000" pitchFamily="2" charset="-78"/>
              </a:rPr>
              <a:t>محيطين. </a:t>
            </a:r>
          </a:p>
          <a:p>
            <a:pPr lvl="0" algn="r">
              <a:defRPr/>
            </a:pPr>
            <a:r>
              <a:rPr lang="ar-BH" sz="2700" kern="0" dirty="0">
                <a:solidFill>
                  <a:srgbClr val="FF0000"/>
                </a:solidFill>
                <a:latin typeface="Sakkal Majalla" panose="02000000000000000000" pitchFamily="2" charset="-78"/>
                <a:cs typeface="Sakkal Majalla" panose="02000000000000000000" pitchFamily="2" charset="-78"/>
              </a:rPr>
              <a:t>2-  لإتقاء عذاب النّار</a:t>
            </a:r>
            <a:r>
              <a:rPr lang="ps-AF" sz="2700" kern="0" dirty="0">
                <a:solidFill>
                  <a:srgbClr val="FF0000"/>
                </a:solidFill>
                <a:latin typeface="Sakkal Majalla" panose="02000000000000000000" pitchFamily="2" charset="-78"/>
                <a:cs typeface="Sakkal Majalla" panose="02000000000000000000" pitchFamily="2" charset="-78"/>
              </a:rPr>
              <a:t>،</a:t>
            </a:r>
            <a:r>
              <a:rPr lang="ar-BH" sz="2700" kern="0" dirty="0">
                <a:solidFill>
                  <a:srgbClr val="FF0000"/>
                </a:solidFill>
                <a:latin typeface="Sakkal Majalla" panose="02000000000000000000" pitchFamily="2" charset="-78"/>
                <a:cs typeface="Sakkal Majalla" panose="02000000000000000000" pitchFamily="2" charset="-78"/>
              </a:rPr>
              <a:t> وجب الإيمان بالله</a:t>
            </a:r>
            <a:r>
              <a:rPr lang="ps-AF" sz="2700" kern="0" dirty="0">
                <a:solidFill>
                  <a:srgbClr val="FF0000"/>
                </a:solidFill>
                <a:latin typeface="Sakkal Majalla" panose="02000000000000000000" pitchFamily="2" charset="-78"/>
                <a:cs typeface="Sakkal Majalla" panose="02000000000000000000" pitchFamily="2" charset="-78"/>
              </a:rPr>
              <a:t>، و</a:t>
            </a:r>
            <a:r>
              <a:rPr lang="ar-BH" sz="2700" kern="0" dirty="0">
                <a:solidFill>
                  <a:srgbClr val="FF0000"/>
                </a:solidFill>
                <a:latin typeface="Sakkal Majalla" panose="02000000000000000000" pitchFamily="2" charset="-78"/>
                <a:cs typeface="Sakkal Majalla" panose="02000000000000000000" pitchFamily="2" charset="-78"/>
              </a:rPr>
              <a:t>التصديق بالرسل </a:t>
            </a:r>
            <a:r>
              <a:rPr lang="ps-AF" sz="2700" kern="0" dirty="0">
                <a:solidFill>
                  <a:srgbClr val="FF0000"/>
                </a:solidFill>
                <a:latin typeface="Sakkal Majalla" panose="02000000000000000000" pitchFamily="2" charset="-78"/>
                <a:cs typeface="Sakkal Majalla" panose="02000000000000000000" pitchFamily="2" charset="-78"/>
              </a:rPr>
              <a:t>في الأمر والنهي</a:t>
            </a:r>
            <a:r>
              <a:rPr lang="ar-BH" sz="2700" kern="0" dirty="0">
                <a:solidFill>
                  <a:srgbClr val="FF0000"/>
                </a:solidFill>
                <a:latin typeface="Sakkal Majalla" panose="02000000000000000000" pitchFamily="2" charset="-78"/>
                <a:cs typeface="Sakkal Majalla" panose="02000000000000000000" pitchFamily="2" charset="-78"/>
              </a:rPr>
              <a:t>.</a:t>
            </a:r>
          </a:p>
          <a:p>
            <a:pPr lvl="0" algn="r">
              <a:defRPr/>
            </a:pPr>
            <a:r>
              <a:rPr lang="ar-BH" sz="2700" kern="0" dirty="0">
                <a:solidFill>
                  <a:srgbClr val="FF0000"/>
                </a:solidFill>
                <a:latin typeface="Sakkal Majalla" panose="02000000000000000000" pitchFamily="2" charset="-78"/>
                <a:cs typeface="Sakkal Majalla" panose="02000000000000000000" pitchFamily="2" charset="-78"/>
              </a:rPr>
              <a:t>3 - السبب الأساسي في استحقاق الكافرين جهنَّم وعذابها المقيم هو تكذيبهم ومخالفتهم للرسل في الأمر والنهي، أما استحقاق المتّقين للجنَّة وطيب النّعيم،  إيمانهم بالله تعالى وتصديقهم بالرسل في الأمر والنّهي. </a:t>
            </a:r>
          </a:p>
          <a:p>
            <a:pPr lvl="0" algn="r">
              <a:defRPr/>
            </a:pPr>
            <a:r>
              <a:rPr lang="ar-BH" sz="2700" kern="0" dirty="0">
                <a:solidFill>
                  <a:srgbClr val="FF0000"/>
                </a:solidFill>
                <a:latin typeface="Sakkal Majalla" panose="02000000000000000000" pitchFamily="2" charset="-78"/>
                <a:cs typeface="Sakkal Majalla" panose="02000000000000000000" pitchFamily="2" charset="-78"/>
              </a:rPr>
              <a:t>4- طعام أهل النَّار الزّقوم والضريع، وشرابهم المهل وهو ماء يشوي الوجوه.</a:t>
            </a:r>
          </a:p>
          <a:p>
            <a:pPr lvl="0" algn="r">
              <a:defRPr/>
            </a:pPr>
            <a:r>
              <a:rPr lang="ar-BH" sz="2700" kern="0" dirty="0">
                <a:solidFill>
                  <a:srgbClr val="FF0000"/>
                </a:solidFill>
                <a:latin typeface="Sakkal Majalla" panose="02000000000000000000" pitchFamily="2" charset="-78"/>
                <a:cs typeface="Sakkal Majalla" panose="02000000000000000000" pitchFamily="2" charset="-78"/>
              </a:rPr>
              <a:t>5- ترشد الآيات الكريمة إلى أمور عدة منها:</a:t>
            </a:r>
          </a:p>
          <a:p>
            <a:pPr lvl="0" algn="r" rtl="1"/>
            <a:r>
              <a:rPr lang="ar-BH" sz="2700" kern="0" dirty="0">
                <a:solidFill>
                  <a:srgbClr val="FF0000"/>
                </a:solidFill>
                <a:latin typeface="Sakkal Majalla" panose="02000000000000000000" pitchFamily="2" charset="-78"/>
                <a:cs typeface="Sakkal Majalla" panose="02000000000000000000" pitchFamily="2" charset="-78"/>
              </a:rPr>
              <a:t>-</a:t>
            </a:r>
            <a:r>
              <a:rPr lang="ar-SA" sz="2700" kern="0" dirty="0">
                <a:solidFill>
                  <a:srgbClr val="FF0000"/>
                </a:solidFill>
                <a:latin typeface="Sakkal Majalla" panose="02000000000000000000" pitchFamily="2" charset="-78"/>
                <a:cs typeface="Sakkal Majalla" panose="02000000000000000000" pitchFamily="2" charset="-78"/>
              </a:rPr>
              <a:t>إقرار الكافرين في الآخرة بالتوحيد وصدق الرسل</a:t>
            </a:r>
            <a:r>
              <a:rPr lang="ar-BH" sz="2700" kern="0" dirty="0">
                <a:solidFill>
                  <a:srgbClr val="FF0000"/>
                </a:solidFill>
                <a:latin typeface="Sakkal Majalla" panose="02000000000000000000" pitchFamily="2" charset="-78"/>
                <a:cs typeface="Sakkal Majalla" panose="02000000000000000000" pitchFamily="2" charset="-78"/>
              </a:rPr>
              <a:t>.</a:t>
            </a:r>
            <a:r>
              <a:rPr lang="ar-SA" sz="2700" kern="0" dirty="0">
                <a:solidFill>
                  <a:srgbClr val="FF0000"/>
                </a:solidFill>
                <a:latin typeface="Sakkal Majalla" panose="02000000000000000000" pitchFamily="2" charset="-78"/>
                <a:cs typeface="Sakkal Majalla" panose="02000000000000000000" pitchFamily="2" charset="-78"/>
              </a:rPr>
              <a:t> </a:t>
            </a:r>
            <a:endParaRPr lang="ar-BH" sz="2700" kern="0" dirty="0">
              <a:solidFill>
                <a:srgbClr val="FF0000"/>
              </a:solidFill>
              <a:latin typeface="Sakkal Majalla" panose="02000000000000000000" pitchFamily="2" charset="-78"/>
              <a:cs typeface="Sakkal Majalla" panose="02000000000000000000" pitchFamily="2" charset="-78"/>
            </a:endParaRPr>
          </a:p>
          <a:p>
            <a:pPr lvl="0" algn="r" rtl="1"/>
            <a:r>
              <a:rPr lang="ar-BH" sz="2700" b="1" kern="0" dirty="0">
                <a:solidFill>
                  <a:srgbClr val="FF0000"/>
                </a:solidFill>
                <a:latin typeface="Sakkal Majalla" panose="02000000000000000000" pitchFamily="2" charset="-78"/>
                <a:cs typeface="Sakkal Majalla" panose="02000000000000000000" pitchFamily="2" charset="-78"/>
              </a:rPr>
              <a:t>-</a:t>
            </a:r>
            <a:r>
              <a:rPr lang="ar-SA" sz="2700" dirty="0">
                <a:solidFill>
                  <a:srgbClr val="FF0000"/>
                </a:solidFill>
                <a:latin typeface="Sakkal Majalla" panose="02000000000000000000" pitchFamily="2" charset="-78"/>
                <a:cs typeface="Sakkal Majalla" panose="02000000000000000000" pitchFamily="2" charset="-78"/>
              </a:rPr>
              <a:t> خلود المتقين في الجنَّة ، وطيب مقامهم بها.</a:t>
            </a:r>
            <a:endParaRPr lang="ar-BH" sz="2700" dirty="0">
              <a:solidFill>
                <a:srgbClr val="FF0000"/>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a:p>
            <a:pPr lvl="0" algn="r">
              <a:defRPr/>
            </a:pPr>
            <a:endParaRPr lang="ar-BH" sz="2600" b="1" kern="0" dirty="0">
              <a:solidFill>
                <a:prstClr val="black"/>
              </a:solidFill>
              <a:latin typeface="Sakkal Majalla" panose="02000000000000000000" pitchFamily="2" charset="-78"/>
              <a:cs typeface="Sakkal Majalla" panose="02000000000000000000" pitchFamily="2" charset="-78"/>
            </a:endParaRPr>
          </a:p>
        </p:txBody>
      </p:sp>
      <p:sp>
        <p:nvSpPr>
          <p:cNvPr id="10" name="مستطيل مستدير الزوايا 20"/>
          <p:cNvSpPr/>
          <p:nvPr/>
        </p:nvSpPr>
        <p:spPr>
          <a:xfrm>
            <a:off x="6570754" y="-75635"/>
            <a:ext cx="3154571"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ct val="50000"/>
              </a:spcBef>
              <a:spcAft>
                <a:spcPts val="0"/>
              </a:spcAft>
              <a:buClrTx/>
              <a:buSzTx/>
              <a:buFontTx/>
              <a:buNone/>
              <a:tabLst/>
              <a:defRPr/>
            </a:pPr>
            <a:r>
              <a:rPr kumimoji="0" lang="ar-BH" sz="3200" b="1" i="0" u="none" strike="noStrike" kern="0" cap="none" spc="0" normalizeH="0" baseline="0" noProof="0" dirty="0">
                <a:ln w="1905">
                  <a:noFill/>
                </a:ln>
                <a:solidFill>
                  <a:sysClr val="windowText" lastClr="000000"/>
                </a:solidFill>
                <a:effectLst>
                  <a:innerShdw blurRad="69850" dist="43180" dir="5400000">
                    <a:srgbClr val="000000">
                      <a:alpha val="65000"/>
                    </a:srgbClr>
                  </a:innerShdw>
                </a:effectLst>
                <a:uLnTx/>
                <a:uFillTx/>
                <a:latin typeface="Sakkal Majalla" panose="02000000000000000000" pitchFamily="2" charset="-78"/>
                <a:cs typeface="Sakkal Majalla" panose="02000000000000000000" pitchFamily="2" charset="-78"/>
              </a:rPr>
              <a:t>إجابةالنشاط الختامي:</a:t>
            </a:r>
          </a:p>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9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6" name="Picture 5">
            <a:extLst>
              <a:ext uri="{FF2B5EF4-FFF2-40B4-BE49-F238E27FC236}">
                <a16:creationId xmlns:a16="http://schemas.microsoft.com/office/drawing/2014/main" xmlns="" id="{7809A43C-CC65-4A39-B51C-D8706293F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15574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54AF3967-B793-4536-B7BB-17CD87D40475}"/>
              </a:ext>
            </a:extLst>
          </p:cNvPr>
          <p:cNvSpPr txBox="1">
            <a:spLocks/>
          </p:cNvSpPr>
          <p:nvPr/>
        </p:nvSpPr>
        <p:spPr>
          <a:xfrm>
            <a:off x="2366682" y="2613632"/>
            <a:ext cx="7765904" cy="173831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BH" sz="66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Sakkal Majalla" panose="02000000000000000000" pitchFamily="2" charset="-78"/>
                <a:cs typeface="Sakkal Majalla" panose="02000000000000000000" pitchFamily="2" charset="-78"/>
              </a:rPr>
              <a:t>انتهى الدرس</a:t>
            </a:r>
            <a:br>
              <a:rPr kumimoji="0" lang="ar-BH" sz="66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Sakkal Majalla" panose="02000000000000000000" pitchFamily="2" charset="-78"/>
                <a:cs typeface="Sakkal Majalla" panose="02000000000000000000" pitchFamily="2" charset="-78"/>
              </a:rPr>
            </a:br>
            <a:r>
              <a:rPr kumimoji="0" lang="ar-BH" sz="66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Sakkal Majalla" panose="02000000000000000000" pitchFamily="2" charset="-78"/>
                <a:cs typeface="Sakkal Majalla" panose="02000000000000000000" pitchFamily="2" charset="-78"/>
              </a:rPr>
              <a:t>وفقكم الله وسدد خطاكم</a:t>
            </a:r>
            <a:endParaRPr kumimoji="0" lang="en-US" sz="66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Sakkal Majalla" panose="02000000000000000000" pitchFamily="2" charset="-78"/>
              <a:cs typeface="Sakkal Majalla" panose="02000000000000000000" pitchFamily="2" charset="-78"/>
            </a:endParaRPr>
          </a:p>
        </p:txBody>
      </p:sp>
      <p:sp>
        <p:nvSpPr>
          <p:cNvPr id="4" name="TextBox 1">
            <a:extLst>
              <a:ext uri="{FF2B5EF4-FFF2-40B4-BE49-F238E27FC236}">
                <a16:creationId xmlns:a16="http://schemas.microsoft.com/office/drawing/2014/main" xmlns="" id="{942821D8-3D17-450F-BF92-244BD9915C1E}"/>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5" name="Picture 4">
            <a:extLst>
              <a:ext uri="{FF2B5EF4-FFF2-40B4-BE49-F238E27FC236}">
                <a16:creationId xmlns:a16="http://schemas.microsoft.com/office/drawing/2014/main" xmlns="" id="{61FED2DE-4F76-491E-9A2F-D7B2DD59A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284449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B4B602-9A30-4C4E-BDB8-0094D960A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5" name="Rectangle: Rounded Corners 24">
            <a:extLst>
              <a:ext uri="{FF2B5EF4-FFF2-40B4-BE49-F238E27FC236}">
                <a16:creationId xmlns:a16="http://schemas.microsoft.com/office/drawing/2014/main" xmlns="" id="{4254661E-D036-4F31-B915-00C0D8171365}"/>
              </a:ext>
            </a:extLst>
          </p:cNvPr>
          <p:cNvSpPr/>
          <p:nvPr/>
        </p:nvSpPr>
        <p:spPr>
          <a:xfrm>
            <a:off x="603586" y="1083319"/>
            <a:ext cx="10462941" cy="817301"/>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عرف بأسلوبك كلا من الجنة والنار، مستعينا</a:t>
            </a:r>
            <a:r>
              <a:rPr kumimoji="0" lang="ar-BH" sz="4000" b="1" i="0" u="none" strike="noStrike" kern="0" cap="none" spc="0" normalizeH="0" noProof="0" dirty="0">
                <a:ln>
                  <a:noFill/>
                </a:ln>
                <a:solidFill>
                  <a:prstClr val="black"/>
                </a:solidFill>
                <a:effectLst/>
                <a:uLnTx/>
                <a:uFillTx/>
                <a:latin typeface="Sakkal Majalla" panose="02000000000000000000" pitchFamily="2" charset="-78"/>
                <a:cs typeface="Sakkal Majalla" panose="02000000000000000000" pitchFamily="2" charset="-78"/>
              </a:rPr>
              <a:t> بالكتاب المدرسي ص40:</a:t>
            </a:r>
            <a:endParaRPr kumimoji="0" lang="en-US"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Calibri" panose="020F0502020204030204"/>
              <a:cs typeface="Arial" panose="020B0604020202020204" pitchFamily="34" charset="0"/>
            </a:endParaRPr>
          </a:p>
        </p:txBody>
      </p:sp>
      <p:sp>
        <p:nvSpPr>
          <p:cNvPr id="6" name="سهم منحني 2"/>
          <p:cNvSpPr/>
          <p:nvPr/>
        </p:nvSpPr>
        <p:spPr>
          <a:xfrm rot="5400000">
            <a:off x="10695691" y="1631013"/>
            <a:ext cx="1195690"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168192" y="1590331"/>
            <a:ext cx="1123683"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8" name="شكل بيضاوي 1"/>
          <p:cNvSpPr/>
          <p:nvPr/>
        </p:nvSpPr>
        <p:spPr>
          <a:xfrm>
            <a:off x="6332561" y="2022163"/>
            <a:ext cx="5909462" cy="4409017"/>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الجنَّة:</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BH"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82296" marR="0" lvl="0" indent="0" algn="ctr" defTabSz="914400" rtl="1" eaLnBrk="1" fontAlgn="auto" latinLnBrk="0" hangingPunct="1">
              <a:lnSpc>
                <a:spcPct val="100000"/>
              </a:lnSpc>
              <a:spcBef>
                <a:spcPts val="600"/>
              </a:spcBef>
              <a:spcAft>
                <a:spcPts val="0"/>
              </a:spcAft>
              <a:buClr>
                <a:srgbClr val="3891A7"/>
              </a:buClr>
              <a:buSzPct val="80000"/>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9" name="شكل بيضاوي 11"/>
          <p:cNvSpPr/>
          <p:nvPr/>
        </p:nvSpPr>
        <p:spPr>
          <a:xfrm>
            <a:off x="0" y="2056514"/>
            <a:ext cx="6282537" cy="4375321"/>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lvl="0" algn="r">
              <a:defRPr/>
            </a:pPr>
            <a:r>
              <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النَّار:</a:t>
            </a:r>
            <a:r>
              <a:rPr lang="ar-BH" sz="3200" b="1" kern="0" dirty="0">
                <a:solidFill>
                  <a:prstClr val="black"/>
                </a:solidFill>
                <a:latin typeface="Sakkal Majalla" panose="02000000000000000000" pitchFamily="2" charset="-78"/>
                <a:cs typeface="Sakkal Majalla" panose="02000000000000000000" pitchFamily="2" charset="-78"/>
              </a:rPr>
              <a:t>...............................................................................................................................................................................................................................................................................................</a:t>
            </a:r>
            <a:r>
              <a:rPr kumimoji="0" lang="ar-SA"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BH"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1" name="TextBox 1">
            <a:extLst>
              <a:ext uri="{FF2B5EF4-FFF2-40B4-BE49-F238E27FC236}">
                <a16:creationId xmlns:a16="http://schemas.microsoft.com/office/drawing/2014/main" xmlns="" id="{A6CFD5E2-00A1-4CB3-941F-5BC2E9B7FADC}"/>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0" name="مستطيل مستدير الزوايا 20">
            <a:extLst>
              <a:ext uri="{FF2B5EF4-FFF2-40B4-BE49-F238E27FC236}">
                <a16:creationId xmlns:a16="http://schemas.microsoft.com/office/drawing/2014/main" xmlns="" id="{1C43B006-B28A-4A95-8F80-7F0D3F518A16}"/>
              </a:ext>
            </a:extLst>
          </p:cNvPr>
          <p:cNvSpPr/>
          <p:nvPr/>
        </p:nvSpPr>
        <p:spPr>
          <a:xfrm>
            <a:off x="7881257" y="197673"/>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نشاط:</a:t>
            </a:r>
            <a:endParaRPr lang="en-US" sz="2900" b="1" kern="0" dirty="0">
              <a:solidFill>
                <a:prstClr val="black"/>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438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B4B602-9A30-4C4E-BDB8-0094D960A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3" name="Title 1">
            <a:extLst>
              <a:ext uri="{FF2B5EF4-FFF2-40B4-BE49-F238E27FC236}">
                <a16:creationId xmlns:a16="http://schemas.microsoft.com/office/drawing/2014/main" xmlns="" id="{BD13B5B6-B5E2-4983-B166-42C9A55804F1}"/>
              </a:ext>
            </a:extLst>
          </p:cNvPr>
          <p:cNvSpPr txBox="1">
            <a:spLocks/>
          </p:cNvSpPr>
          <p:nvPr/>
        </p:nvSpPr>
        <p:spPr>
          <a:xfrm>
            <a:off x="760863" y="565033"/>
            <a:ext cx="10515600" cy="7174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solidFill>
                  <a:srgbClr val="C00000"/>
                </a:solidFill>
                <a:latin typeface="Sakkal Majalla" panose="02000000000000000000" pitchFamily="2" charset="-78"/>
                <a:cs typeface="Sakkal Majalla" panose="02000000000000000000" pitchFamily="2" charset="-78"/>
              </a:rPr>
              <a:t/>
            </a:r>
            <a:br>
              <a:rPr lang="ar-SA" sz="2800" b="1" dirty="0">
                <a:solidFill>
                  <a:srgbClr val="C00000"/>
                </a:solidFill>
                <a:latin typeface="Sakkal Majalla" panose="02000000000000000000" pitchFamily="2" charset="-78"/>
                <a:cs typeface="Sakkal Majalla" panose="02000000000000000000" pitchFamily="2" charset="-78"/>
              </a:rPr>
            </a:br>
            <a:endParaRPr lang="en-US" sz="2800" b="1" dirty="0">
              <a:solidFill>
                <a:srgbClr val="C00000"/>
              </a:solidFill>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603586" y="1083319"/>
            <a:ext cx="10462941" cy="817301"/>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تعريف الجنة والنار:</a:t>
            </a:r>
            <a:endParaRPr kumimoji="0" lang="en-US"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Calibri" panose="020F0502020204030204"/>
              <a:cs typeface="Arial" panose="020B0604020202020204" pitchFamily="34" charset="0"/>
            </a:endParaRPr>
          </a:p>
        </p:txBody>
      </p:sp>
      <p:sp>
        <p:nvSpPr>
          <p:cNvPr id="6" name="سهم منحني 2"/>
          <p:cNvSpPr/>
          <p:nvPr/>
        </p:nvSpPr>
        <p:spPr>
          <a:xfrm rot="5400000">
            <a:off x="10695691" y="1631013"/>
            <a:ext cx="1195690"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168192" y="1590331"/>
            <a:ext cx="1123683"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8" name="شكل بيضاوي 1"/>
          <p:cNvSpPr/>
          <p:nvPr/>
        </p:nvSpPr>
        <p:spPr>
          <a:xfrm>
            <a:off x="6332561" y="2022163"/>
            <a:ext cx="5909462" cy="4409017"/>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الجنَّة:</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ة هي دار النعيم التي أعد</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ها الله سبحانه و تعالى في الآخرة لعباده الصالحين، الذين آمنوا به، وصد</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قوا رسله، وأطاعوه في الأمر وفي النهي، ثم ماتوا على ذلك.</a:t>
            </a:r>
            <a:endParaRPr kumimoji="0" lang="ar-BH"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82296" marR="0" lvl="0" indent="0" algn="ctr" defTabSz="914400" rtl="1" eaLnBrk="1" fontAlgn="auto" latinLnBrk="0" hangingPunct="1">
              <a:lnSpc>
                <a:spcPct val="100000"/>
              </a:lnSpc>
              <a:spcBef>
                <a:spcPts val="600"/>
              </a:spcBef>
              <a:spcAft>
                <a:spcPts val="0"/>
              </a:spcAft>
              <a:buClr>
                <a:srgbClr val="3891A7"/>
              </a:buClr>
              <a:buSzPct val="80000"/>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9" name="شكل بيضاوي 11"/>
          <p:cNvSpPr/>
          <p:nvPr/>
        </p:nvSpPr>
        <p:spPr>
          <a:xfrm>
            <a:off x="0" y="2056514"/>
            <a:ext cx="6282537" cy="4375321"/>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-النَّار: </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هي دار العذاب والعقاب التي أعد</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ها الله تعالى في الآخرة للكافري</a:t>
            </a:r>
            <a:r>
              <a:rPr kumimoji="0" lang="ar-BH"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ـــــــــــــ</a:t>
            </a:r>
            <a:r>
              <a:rPr kumimoji="0" lang="ps-AF" sz="32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ن و العصاة، الذين كفروا به و برسله عليهم الصلاة والسلام، ولم يطيعوا أوامره ونواهيه، ثم ماتوا على ذلك</a:t>
            </a:r>
            <a:r>
              <a:rPr kumimoji="0" lang="ar-SA"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ar-BH" sz="3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1" name="TextBox 1">
            <a:extLst>
              <a:ext uri="{FF2B5EF4-FFF2-40B4-BE49-F238E27FC236}">
                <a16:creationId xmlns:a16="http://schemas.microsoft.com/office/drawing/2014/main" xmlns="" id="{A6CFD5E2-00A1-4CB3-941F-5BC2E9B7FADC}"/>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0" name="مستطيل مستدير الزوايا 20">
            <a:extLst>
              <a:ext uri="{FF2B5EF4-FFF2-40B4-BE49-F238E27FC236}">
                <a16:creationId xmlns:a16="http://schemas.microsoft.com/office/drawing/2014/main" xmlns="" id="{3C6F980D-9B16-41D7-BCB9-7E871AB3A0B4}"/>
              </a:ext>
            </a:extLst>
          </p:cNvPr>
          <p:cNvSpPr/>
          <p:nvPr/>
        </p:nvSpPr>
        <p:spPr>
          <a:xfrm>
            <a:off x="5791461" y="240906"/>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تقييم ذاتي:</a:t>
            </a:r>
            <a:endParaRPr lang="en-US" sz="2900" b="1" kern="0" dirty="0">
              <a:solidFill>
                <a:prstClr val="black"/>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844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solidFill>
                  <a:srgbClr val="C00000"/>
                </a:solidFill>
                <a:latin typeface="Sakkal Majalla" panose="02000000000000000000" pitchFamily="2" charset="-78"/>
                <a:cs typeface="Sakkal Majalla" panose="02000000000000000000" pitchFamily="2" charset="-78"/>
              </a:rPr>
              <a:t/>
            </a:r>
            <a:br>
              <a:rPr lang="ar-SA" sz="2800" b="1" dirty="0">
                <a:solidFill>
                  <a:srgbClr val="C00000"/>
                </a:solidFill>
                <a:latin typeface="Sakkal Majalla" panose="02000000000000000000" pitchFamily="2" charset="-78"/>
                <a:cs typeface="Sakkal Majalla" panose="02000000000000000000" pitchFamily="2" charset="-78"/>
              </a:rPr>
            </a:br>
            <a:endParaRPr lang="en-US" sz="2800" b="1" dirty="0">
              <a:solidFill>
                <a:srgbClr val="C00000"/>
              </a:solidFill>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914399" y="1171977"/>
            <a:ext cx="10462941" cy="1268068"/>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BH"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تأمل الآيات</a:t>
            </a:r>
            <a:r>
              <a:rPr kumimoji="0" lang="ar-BH" sz="4000" b="1" i="0" u="none" strike="noStrike" kern="0" cap="none" spc="0" normalizeH="0" noProof="0" dirty="0">
                <a:ln>
                  <a:noFill/>
                </a:ln>
                <a:solidFill>
                  <a:prstClr val="black"/>
                </a:solidFill>
                <a:effectLst/>
                <a:uLnTx/>
                <a:uFillTx/>
                <a:latin typeface="Sakkal Majalla" panose="02000000000000000000" pitchFamily="2" charset="-78"/>
                <a:cs typeface="Sakkal Majalla" panose="02000000000000000000" pitchFamily="2" charset="-78"/>
              </a:rPr>
              <a:t> التالية، ثم حدد أسماء الجنة المذكورة فيها.</a:t>
            </a:r>
            <a:endParaRPr kumimoji="0" lang="en-US" sz="40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Calibri" panose="020F0502020204030204"/>
              <a:cs typeface="Arial" panose="020B0604020202020204" pitchFamily="34" charset="0"/>
            </a:endParaRPr>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8" name="شكل بيضاوي 1"/>
          <p:cNvSpPr/>
          <p:nvPr/>
        </p:nvSpPr>
        <p:spPr>
          <a:xfrm>
            <a:off x="9195010" y="3292213"/>
            <a:ext cx="3035122" cy="2765444"/>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lvl="0" algn="r" rtl="1">
              <a:defRPr/>
            </a:pP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1- قال تعالى: </a:t>
            </a:r>
          </a:p>
          <a:p>
            <a:pPr lvl="0" algn="ctr" rtl="1">
              <a:defRPr/>
            </a:pP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BH" sz="3200" b="1" noProof="0" dirty="0">
                <a:latin typeface="nes"/>
              </a:rPr>
              <a:t> </a:t>
            </a:r>
            <a:r>
              <a:rPr lang="ar-BH" sz="3200" b="1" dirty="0">
                <a:latin typeface="Sakkal Majalla" panose="02000000000000000000" pitchFamily="2" charset="-78"/>
                <a:ea typeface="Calibri" panose="020F0502020204030204" pitchFamily="34" charset="0"/>
                <a:cs typeface="Sakkal Majalla" panose="02000000000000000000" pitchFamily="2" charset="-78"/>
              </a:rPr>
              <a:t>ل</a:t>
            </a:r>
            <a:r>
              <a:rPr lang="ar-SA" sz="3200" b="1" dirty="0">
                <a:latin typeface="Sakkal Majalla" panose="02000000000000000000" pitchFamily="2" charset="-78"/>
                <a:ea typeface="Calibri" panose="020F0502020204030204" pitchFamily="34" charset="0"/>
                <a:cs typeface="Sakkal Majalla" panose="02000000000000000000" pitchFamily="2" charset="-78"/>
              </a:rPr>
              <a:t>هُمْ دَارُ السَّلاَمِ عِندَ رَبِّهِمْ</a:t>
            </a:r>
            <a:r>
              <a:rPr kumimoji="0" lang="ar-SA" sz="32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2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82296" marR="0" lvl="0" indent="0" algn="ctr" defTabSz="914400" rtl="1" eaLnBrk="1" fontAlgn="auto" latinLnBrk="0" hangingPunct="1">
              <a:lnSpc>
                <a:spcPct val="100000"/>
              </a:lnSpc>
              <a:spcBef>
                <a:spcPts val="600"/>
              </a:spcBef>
              <a:spcAft>
                <a:spcPts val="0"/>
              </a:spcAft>
              <a:buClr>
                <a:srgbClr val="3891A7"/>
              </a:buClr>
              <a:buSzPct val="80000"/>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9" name="شكل بيضاوي 11"/>
          <p:cNvSpPr/>
          <p:nvPr/>
        </p:nvSpPr>
        <p:spPr>
          <a:xfrm>
            <a:off x="5966199" y="3325639"/>
            <a:ext cx="3504065"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ctr"/>
          <a:lstStyle/>
          <a:p>
            <a:pPr algn="r" rtl="1"/>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algn="r" rtl="1"/>
            <a:r>
              <a:rPr lang="ar-BH" sz="3200" b="1" kern="0" dirty="0">
                <a:solidFill>
                  <a:srgbClr val="FF0000"/>
                </a:solidFill>
                <a:latin typeface="Sakkal Majalla" panose="02000000000000000000" pitchFamily="2" charset="-78"/>
                <a:cs typeface="Sakkal Majalla" panose="02000000000000000000" pitchFamily="2" charset="-78"/>
              </a:rPr>
              <a:t>2</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قال تعالى:</a:t>
            </a:r>
          </a:p>
          <a:p>
            <a:pPr algn="ctr" rtl="1"/>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قُلْ أَذَلِكَ خَيْرٌ أَمْ جَنَّةُ الْخُلْدِ الَّتِي وُعِدَ الْمُتَّقُونَ كَانَتْ لَهُمْ جَزَاء وَمَصِير</a:t>
            </a:r>
            <a:r>
              <a:rPr lang="ar-BH" sz="3200" b="1" dirty="0">
                <a:latin typeface="Times New Roman" panose="02020603050405020304" pitchFamily="18" charset="0"/>
                <a:ea typeface="Times New Roman" panose="02020603050405020304" pitchFamily="18" charset="0"/>
                <a:cs typeface="Sakkal Majalla" panose="02000000000000000000" pitchFamily="2" charset="-78"/>
              </a:rPr>
              <a:t>ًا</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0" name="شكل بيضاوي 11"/>
          <p:cNvSpPr/>
          <p:nvPr/>
        </p:nvSpPr>
        <p:spPr>
          <a:xfrm>
            <a:off x="3123963" y="3325639"/>
            <a:ext cx="3348508" cy="2741221"/>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lvl="0" algn="ctr" rtl="1">
              <a:defRPr/>
            </a:pPr>
            <a:r>
              <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3- قال تعالى: </a:t>
            </a:r>
            <a:r>
              <a:rPr kumimoji="0" lang="ar-SA"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أُولَئِكَ لَهُمْ جَنَّات عَدْنٍ تَجْرِي مِنْ </a:t>
            </a:r>
            <a:r>
              <a:rPr lang="ar-SA" sz="3200" b="1" dirty="0" smtClean="0">
                <a:latin typeface="Times New Roman" panose="02020603050405020304" pitchFamily="18" charset="0"/>
                <a:ea typeface="Times New Roman" panose="02020603050405020304" pitchFamily="18" charset="0"/>
                <a:cs typeface="Sakkal Majalla" panose="02000000000000000000" pitchFamily="2" charset="-78"/>
              </a:rPr>
              <a:t>تَحْتهم</a:t>
            </a:r>
            <a:r>
              <a:rPr lang="ar-BH" sz="3200" b="1" dirty="0" smtClean="0">
                <a:latin typeface="Times New Roman" panose="02020603050405020304" pitchFamily="18" charset="0"/>
                <a:ea typeface="Times New Roman" panose="02020603050405020304" pitchFamily="18" charset="0"/>
                <a:cs typeface="Sakkal Majalla" panose="02000000000000000000" pitchFamily="2" charset="-78"/>
              </a:rPr>
              <a:t>ُ</a:t>
            </a:r>
            <a:r>
              <a:rPr lang="ar-SA" sz="3200" b="1" dirty="0" smtClean="0">
                <a:latin typeface="Times New Roman" panose="02020603050405020304" pitchFamily="18" charset="0"/>
                <a:ea typeface="Times New Roman" panose="02020603050405020304" pitchFamily="18" charset="0"/>
                <a:cs typeface="Sakkal Majalla" panose="02000000000000000000" pitchFamily="2" charset="-78"/>
              </a:rPr>
              <a:t> </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الْأَنْهَا</a:t>
            </a:r>
            <a:r>
              <a:rPr lang="ar-BH" sz="3200" b="1" dirty="0">
                <a:latin typeface="Times New Roman" panose="02020603050405020304" pitchFamily="18" charset="0"/>
                <a:ea typeface="Times New Roman" panose="02020603050405020304" pitchFamily="18" charset="0"/>
                <a:cs typeface="Sakkal Majalla" panose="02000000000000000000" pitchFamily="2" charset="-78"/>
              </a:rPr>
              <a:t>ر</a:t>
            </a:r>
            <a:r>
              <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p:txBody>
      </p:sp>
      <p:sp>
        <p:nvSpPr>
          <p:cNvPr id="11" name="شكل بيضاوي 11"/>
          <p:cNvSpPr/>
          <p:nvPr/>
        </p:nvSpPr>
        <p:spPr>
          <a:xfrm>
            <a:off x="28574" y="3325640"/>
            <a:ext cx="3343276"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lvl="0" algn="r" rtl="1">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lvl="0" algn="r" rtl="1">
              <a:defRPr/>
            </a:pPr>
            <a:r>
              <a:rPr lang="ar-BH" sz="3200" b="1" kern="0" dirty="0">
                <a:solidFill>
                  <a:srgbClr val="FF0000"/>
                </a:solidFill>
                <a:latin typeface="Sakkal Majalla" panose="02000000000000000000" pitchFamily="2" charset="-78"/>
                <a:cs typeface="Sakkal Majalla" panose="02000000000000000000" pitchFamily="2" charset="-78"/>
              </a:rPr>
              <a:t>4</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قال تعالى: </a:t>
            </a:r>
          </a:p>
          <a:p>
            <a:pPr lvl="0" algn="ctr" rtl="1">
              <a:defRPr/>
            </a:pP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BH" sz="3200" b="1" dirty="0">
                <a:latin typeface="Sakkal Majalla" panose="02000000000000000000" pitchFamily="2" charset="-78"/>
                <a:cs typeface="Sakkal Majalla" panose="02000000000000000000" pitchFamily="2" charset="-78"/>
              </a:rPr>
              <a:t>إِنَّ الَّذِينَ آمَنُوا وَعَمِلُوا الصَّالِحَاتِ كَانَتْ لَهُمْ جَنَّاتُ الْفِرْدَوْسِ نُزُلًا</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2" name="TextBox 1">
            <a:extLst>
              <a:ext uri="{FF2B5EF4-FFF2-40B4-BE49-F238E27FC236}">
                <a16:creationId xmlns:a16="http://schemas.microsoft.com/office/drawing/2014/main" xmlns="" id="{D71C94C9-9AAC-4BDF-9C07-A11CF11989A7}"/>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7" name="مستطيل مستدير الزوايا 20">
            <a:extLst>
              <a:ext uri="{FF2B5EF4-FFF2-40B4-BE49-F238E27FC236}">
                <a16:creationId xmlns:a16="http://schemas.microsoft.com/office/drawing/2014/main" xmlns="" id="{29D58050-72A4-4986-9E1A-2FFE6A21853A}"/>
              </a:ext>
            </a:extLst>
          </p:cNvPr>
          <p:cNvSpPr/>
          <p:nvPr/>
        </p:nvSpPr>
        <p:spPr>
          <a:xfrm>
            <a:off x="5975736" y="87953"/>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نشاط:</a:t>
            </a:r>
            <a:endParaRPr lang="en-US" sz="2900" b="1" kern="0" dirty="0">
              <a:solidFill>
                <a:prstClr val="black"/>
              </a:solidFill>
              <a:latin typeface="Sakkal Majalla" panose="02000000000000000000" pitchFamily="2" charset="-78"/>
              <a:cs typeface="Sakkal Majalla" panose="02000000000000000000" pitchFamily="2" charset="-78"/>
            </a:endParaRPr>
          </a:p>
        </p:txBody>
      </p:sp>
      <p:pic>
        <p:nvPicPr>
          <p:cNvPr id="18" name="Picture 17">
            <a:extLst>
              <a:ext uri="{FF2B5EF4-FFF2-40B4-BE49-F238E27FC236}">
                <a16:creationId xmlns:a16="http://schemas.microsoft.com/office/drawing/2014/main" xmlns="" id="{8561F27E-8237-4CDA-93C3-9102087DA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13180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solidFill>
                  <a:srgbClr val="C00000"/>
                </a:solidFill>
                <a:latin typeface="Sakkal Majalla" panose="02000000000000000000" pitchFamily="2" charset="-78"/>
                <a:cs typeface="Sakkal Majalla" panose="02000000000000000000" pitchFamily="2" charset="-78"/>
              </a:rPr>
              <a:t/>
            </a:r>
            <a:br>
              <a:rPr lang="ar-SA" sz="2800" b="1" dirty="0">
                <a:solidFill>
                  <a:srgbClr val="C00000"/>
                </a:solidFill>
                <a:latin typeface="Sakkal Majalla" panose="02000000000000000000" pitchFamily="2" charset="-78"/>
                <a:cs typeface="Sakkal Majalla" panose="02000000000000000000" pitchFamily="2" charset="-78"/>
              </a:rPr>
            </a:br>
            <a:endParaRPr lang="en-US" sz="2800" b="1" dirty="0">
              <a:solidFill>
                <a:srgbClr val="C00000"/>
              </a:solidFill>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914399" y="1171977"/>
            <a:ext cx="10462941" cy="1268068"/>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lvl="0" algn="ctr" rtl="1">
              <a:defRPr/>
            </a:pPr>
            <a:r>
              <a:rPr lang="ar-BH" sz="4000" b="1" kern="0" dirty="0">
                <a:solidFill>
                  <a:prstClr val="black"/>
                </a:solidFill>
                <a:latin typeface="Sakkal Majalla" panose="02000000000000000000" pitchFamily="2" charset="-78"/>
                <a:cs typeface="Sakkal Majalla" panose="02000000000000000000" pitchFamily="2" charset="-78"/>
              </a:rPr>
              <a:t>تأمل الآيات التالية، ثم حدد أسماء الجنة المذكورة فيها.</a:t>
            </a:r>
            <a:endParaRPr lang="en-US" sz="4000" b="1" kern="0" dirty="0">
              <a:solidFill>
                <a:prstClr val="black"/>
              </a:solidFill>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dirty="0">
              <a:ln>
                <a:noFill/>
              </a:ln>
              <a:solidFill>
                <a:prstClr val="black"/>
              </a:solidFill>
              <a:effectLst/>
              <a:uLnTx/>
              <a:uFillTx/>
              <a:latin typeface="Calibri" panose="020F0502020204030204"/>
              <a:cs typeface="Arial" panose="020B0604020202020204" pitchFamily="34" charset="0"/>
            </a:endParaRPr>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ar-BH" sz="2800" b="0" i="0" u="none" strike="noStrike" kern="0" cap="none" spc="0" normalizeH="0" baseline="0" noProof="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8" name="شكل بيضاوي 1"/>
          <p:cNvSpPr/>
          <p:nvPr/>
        </p:nvSpPr>
        <p:spPr>
          <a:xfrm>
            <a:off x="9195010" y="3292213"/>
            <a:ext cx="3035122" cy="2765444"/>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lvl="0" algn="r" rtl="1">
              <a:defRPr/>
            </a:pP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1- قال تعالى: </a:t>
            </a:r>
          </a:p>
          <a:p>
            <a:pPr lvl="0" algn="ctr" rtl="1">
              <a:defRPr/>
            </a:pP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BH" sz="3200" b="1" noProof="0" dirty="0">
                <a:latin typeface="nes"/>
              </a:rPr>
              <a:t> </a:t>
            </a:r>
            <a:r>
              <a:rPr lang="ar-BH" sz="3200" b="1" dirty="0">
                <a:latin typeface="Sakkal Majalla" panose="02000000000000000000" pitchFamily="2" charset="-78"/>
                <a:ea typeface="Calibri" panose="020F0502020204030204" pitchFamily="34" charset="0"/>
                <a:cs typeface="Sakkal Majalla" panose="02000000000000000000" pitchFamily="2" charset="-78"/>
              </a:rPr>
              <a:t>ل</a:t>
            </a:r>
            <a:r>
              <a:rPr lang="ar-SA" sz="3200" b="1" dirty="0">
                <a:latin typeface="Sakkal Majalla" panose="02000000000000000000" pitchFamily="2" charset="-78"/>
                <a:ea typeface="Calibri" panose="020F0502020204030204" pitchFamily="34" charset="0"/>
                <a:cs typeface="Sakkal Majalla" panose="02000000000000000000" pitchFamily="2" charset="-78"/>
              </a:rPr>
              <a:t>هُمْ دَارُ السَّلاَمِ عِندَ رَبِّهِمْ</a:t>
            </a:r>
            <a:r>
              <a:rPr kumimoji="0" lang="ar-SA" sz="32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2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82296" marR="0" lvl="0" indent="0" algn="ctr" defTabSz="914400" rtl="1" eaLnBrk="1" fontAlgn="auto" latinLnBrk="0" hangingPunct="1">
              <a:lnSpc>
                <a:spcPct val="100000"/>
              </a:lnSpc>
              <a:spcBef>
                <a:spcPts val="600"/>
              </a:spcBef>
              <a:spcAft>
                <a:spcPts val="0"/>
              </a:spcAft>
              <a:buClr>
                <a:srgbClr val="3891A7"/>
              </a:buClr>
              <a:buSzPct val="80000"/>
              <a:buFontTx/>
              <a:buNone/>
              <a:tabLst/>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9" name="شكل بيضاوي 11"/>
          <p:cNvSpPr/>
          <p:nvPr/>
        </p:nvSpPr>
        <p:spPr>
          <a:xfrm>
            <a:off x="5966199" y="3325639"/>
            <a:ext cx="3504065"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ctr"/>
          <a:lstStyle/>
          <a:p>
            <a:pPr algn="r" rtl="1"/>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algn="r" rtl="1"/>
            <a:r>
              <a:rPr lang="ar-BH" sz="3200" b="1" kern="0" dirty="0">
                <a:solidFill>
                  <a:srgbClr val="FF0000"/>
                </a:solidFill>
                <a:latin typeface="Sakkal Majalla" panose="02000000000000000000" pitchFamily="2" charset="-78"/>
                <a:cs typeface="Sakkal Majalla" panose="02000000000000000000" pitchFamily="2" charset="-78"/>
              </a:rPr>
              <a:t>2</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قال تعالى:</a:t>
            </a:r>
          </a:p>
          <a:p>
            <a:pPr algn="ctr" rtl="1"/>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قُلْ أَذَلِكَ خَيْرٌ أَمْ جَنَّةُ الْخُلْدِ الَّتِي وُعِدَ الْمُتَّقُونَ كَانَتْ لَهُمْ جَزَاء وَمَصِير</a:t>
            </a:r>
            <a:r>
              <a:rPr lang="ar-BH" sz="3200" b="1" dirty="0">
                <a:latin typeface="Times New Roman" panose="02020603050405020304" pitchFamily="18" charset="0"/>
                <a:ea typeface="Times New Roman" panose="02020603050405020304" pitchFamily="18" charset="0"/>
                <a:cs typeface="Sakkal Majalla" panose="02000000000000000000" pitchFamily="2" charset="-78"/>
              </a:rPr>
              <a:t>ًا</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0" name="شكل بيضاوي 11"/>
          <p:cNvSpPr/>
          <p:nvPr/>
        </p:nvSpPr>
        <p:spPr>
          <a:xfrm>
            <a:off x="3123963" y="3325639"/>
            <a:ext cx="3348508" cy="2741221"/>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lvl="0" algn="ctr" rtl="1">
              <a:defRPr/>
            </a:pPr>
            <a:r>
              <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3- قال تعالى: </a:t>
            </a:r>
            <a:r>
              <a:rPr kumimoji="0" lang="ar-SA"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أُولَئِكَ لَهُمْ جَنَّات عَدْنٍ تَجْرِي مِنْ </a:t>
            </a:r>
            <a:r>
              <a:rPr lang="ar-SA" sz="3200" b="1" dirty="0" smtClean="0">
                <a:latin typeface="Times New Roman" panose="02020603050405020304" pitchFamily="18" charset="0"/>
                <a:ea typeface="Times New Roman" panose="02020603050405020304" pitchFamily="18" charset="0"/>
                <a:cs typeface="Sakkal Majalla" panose="02000000000000000000" pitchFamily="2" charset="-78"/>
              </a:rPr>
              <a:t>تَحْتهم</a:t>
            </a:r>
            <a:r>
              <a:rPr lang="ar-BH" sz="3200" b="1" dirty="0" smtClean="0">
                <a:latin typeface="Times New Roman" panose="02020603050405020304" pitchFamily="18" charset="0"/>
                <a:ea typeface="Times New Roman" panose="02020603050405020304" pitchFamily="18" charset="0"/>
                <a:cs typeface="Sakkal Majalla" panose="02000000000000000000" pitchFamily="2" charset="-78"/>
              </a:rPr>
              <a:t>ُ</a:t>
            </a:r>
            <a:r>
              <a:rPr lang="ar-SA" sz="3200" b="1" dirty="0" smtClean="0">
                <a:latin typeface="Times New Roman" panose="02020603050405020304" pitchFamily="18" charset="0"/>
                <a:ea typeface="Times New Roman" panose="02020603050405020304" pitchFamily="18" charset="0"/>
                <a:cs typeface="Sakkal Majalla" panose="02000000000000000000" pitchFamily="2" charset="-78"/>
              </a:rPr>
              <a:t> </a:t>
            </a:r>
            <a:r>
              <a:rPr lang="ar-SA" sz="3200" b="1" dirty="0">
                <a:latin typeface="Times New Roman" panose="02020603050405020304" pitchFamily="18" charset="0"/>
                <a:ea typeface="Times New Roman" panose="02020603050405020304" pitchFamily="18" charset="0"/>
                <a:cs typeface="Sakkal Majalla" panose="02000000000000000000" pitchFamily="2" charset="-78"/>
              </a:rPr>
              <a:t>الْأَنْهَا</a:t>
            </a:r>
            <a:r>
              <a:rPr lang="ar-BH" sz="3200" b="1" dirty="0">
                <a:latin typeface="Times New Roman" panose="02020603050405020304" pitchFamily="18" charset="0"/>
                <a:ea typeface="Times New Roman" panose="02020603050405020304" pitchFamily="18" charset="0"/>
                <a:cs typeface="Sakkal Majalla" panose="02000000000000000000" pitchFamily="2" charset="-78"/>
              </a:rPr>
              <a:t>ر</a:t>
            </a:r>
            <a:r>
              <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200" b="1" i="0"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p:txBody>
      </p:sp>
      <p:sp>
        <p:nvSpPr>
          <p:cNvPr id="11" name="شكل بيضاوي 11"/>
          <p:cNvSpPr/>
          <p:nvPr/>
        </p:nvSpPr>
        <p:spPr>
          <a:xfrm>
            <a:off x="28574" y="3325640"/>
            <a:ext cx="3343276"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lvl="0" algn="r" rtl="1">
              <a:defRPr/>
            </a:pPr>
            <a:endParaRPr kumimoji="0" lang="ar-BH" sz="28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a:p>
            <a:pPr lvl="0" algn="r" rtl="1">
              <a:defRPr/>
            </a:pPr>
            <a:r>
              <a:rPr lang="ar-BH" sz="3200" b="1" kern="0" dirty="0">
                <a:solidFill>
                  <a:srgbClr val="FF0000"/>
                </a:solidFill>
                <a:latin typeface="Sakkal Majalla" panose="02000000000000000000" pitchFamily="2" charset="-78"/>
                <a:cs typeface="Sakkal Majalla" panose="02000000000000000000" pitchFamily="2" charset="-78"/>
              </a:rPr>
              <a:t>4</a:t>
            </a:r>
            <a:r>
              <a:rPr kumimoji="0" lang="ar-BH" sz="3200" b="1" i="0" u="none" strike="noStrike" kern="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قال تعالى: </a:t>
            </a:r>
          </a:p>
          <a:p>
            <a:pPr lvl="0" algn="ctr" rtl="1">
              <a:defRPr/>
            </a:pP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a:t>
            </a:r>
            <a:r>
              <a:rPr lang="ar-BH" sz="3200" b="1" dirty="0">
                <a:latin typeface="Sakkal Majalla" panose="02000000000000000000" pitchFamily="2" charset="-78"/>
                <a:cs typeface="Sakkal Majalla" panose="02000000000000000000" pitchFamily="2" charset="-78"/>
              </a:rPr>
              <a:t>إِنَّ الَّذِينَ آمَنُوا وَعَمِلُوا الصَّالِحَاتِ كَانَتْ لَهُمْ جَنَّاتُ الْفِرْدَوْسِ نُزُلًا</a:t>
            </a:r>
            <a:r>
              <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r>
              <a:rPr kumimoji="0" lang="ar-SA"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rPr>
              <a:t>}. </a:t>
            </a:r>
            <a:endParaRPr kumimoji="0" lang="ar-BH" sz="3000" b="1" strike="noStrike" kern="0" cap="none" spc="0" normalizeH="0" baseline="0" noProof="0" dirty="0">
              <a:ln>
                <a:noFill/>
              </a:ln>
              <a:effectLst/>
              <a:uLnTx/>
              <a:uFillTx/>
              <a:latin typeface="Sakkal Majalla" panose="02000000000000000000" pitchFamily="2" charset="-78"/>
              <a:cs typeface="Sakkal Majalla" panose="02000000000000000000" pitchFamily="2"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2800" b="1" i="0" u="none" strike="noStrike" kern="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2" name="TextBox 1">
            <a:extLst>
              <a:ext uri="{FF2B5EF4-FFF2-40B4-BE49-F238E27FC236}">
                <a16:creationId xmlns:a16="http://schemas.microsoft.com/office/drawing/2014/main" xmlns="" id="{D71C94C9-9AAC-4BDF-9C07-A11CF11989A7}"/>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sp>
        <p:nvSpPr>
          <p:cNvPr id="13" name="شكل بيضاوي 15">
            <a:extLst>
              <a:ext uri="{FF2B5EF4-FFF2-40B4-BE49-F238E27FC236}">
                <a16:creationId xmlns:a16="http://schemas.microsoft.com/office/drawing/2014/main" xmlns="" id="{A969652D-71D0-4537-9939-457210721175}"/>
              </a:ext>
            </a:extLst>
          </p:cNvPr>
          <p:cNvSpPr/>
          <p:nvPr/>
        </p:nvSpPr>
        <p:spPr>
          <a:xfrm>
            <a:off x="9701282" y="4108174"/>
            <a:ext cx="1271518"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شكل بيضاوي 15">
            <a:extLst>
              <a:ext uri="{FF2B5EF4-FFF2-40B4-BE49-F238E27FC236}">
                <a16:creationId xmlns:a16="http://schemas.microsoft.com/office/drawing/2014/main" xmlns="" id="{4427A700-03B0-4C1E-A98F-7CC0769ECDE8}"/>
              </a:ext>
            </a:extLst>
          </p:cNvPr>
          <p:cNvSpPr/>
          <p:nvPr/>
        </p:nvSpPr>
        <p:spPr>
          <a:xfrm>
            <a:off x="1420601" y="5337543"/>
            <a:ext cx="1271518"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شكل بيضاوي 15">
            <a:extLst>
              <a:ext uri="{FF2B5EF4-FFF2-40B4-BE49-F238E27FC236}">
                <a16:creationId xmlns:a16="http://schemas.microsoft.com/office/drawing/2014/main" xmlns="" id="{2CFB72B4-479B-476C-AF48-02042A4FCFE4}"/>
              </a:ext>
            </a:extLst>
          </p:cNvPr>
          <p:cNvSpPr/>
          <p:nvPr/>
        </p:nvSpPr>
        <p:spPr>
          <a:xfrm>
            <a:off x="4945655" y="4674934"/>
            <a:ext cx="911806"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شكل بيضاوي 15">
            <a:extLst>
              <a:ext uri="{FF2B5EF4-FFF2-40B4-BE49-F238E27FC236}">
                <a16:creationId xmlns:a16="http://schemas.microsoft.com/office/drawing/2014/main" xmlns="" id="{6ACF5B04-BE1A-4E06-958E-7C0492354C40}"/>
              </a:ext>
            </a:extLst>
          </p:cNvPr>
          <p:cNvSpPr/>
          <p:nvPr/>
        </p:nvSpPr>
        <p:spPr>
          <a:xfrm>
            <a:off x="7540074" y="4343630"/>
            <a:ext cx="808796"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xmlns="" id="{C2F2B3BB-0B94-46A0-BDC4-FC5C38D9B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18" name="مستطيل مستدير الزوايا 20">
            <a:extLst>
              <a:ext uri="{FF2B5EF4-FFF2-40B4-BE49-F238E27FC236}">
                <a16:creationId xmlns:a16="http://schemas.microsoft.com/office/drawing/2014/main" xmlns="" id="{4A39C78A-884A-42F5-89EE-27B5245CF2B3}"/>
              </a:ext>
            </a:extLst>
          </p:cNvPr>
          <p:cNvSpPr/>
          <p:nvPr/>
        </p:nvSpPr>
        <p:spPr>
          <a:xfrm>
            <a:off x="5857461" y="83770"/>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تقييم ذاتي:</a:t>
            </a:r>
            <a:endParaRPr lang="en-US" sz="2900" b="1" kern="0" dirty="0">
              <a:solidFill>
                <a:prstClr val="black"/>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2674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2000"/>
                                        <p:tgtEl>
                                          <p:spTgt spid="13"/>
                                        </p:tgtEl>
                                      </p:cBhvr>
                                    </p:animEffect>
                                  </p:childTnLst>
                                </p:cTn>
                              </p:par>
                            </p:childTnLst>
                          </p:cTn>
                        </p:par>
                        <p:par>
                          <p:cTn id="40" fill="hold">
                            <p:stCondLst>
                              <p:cond delay="4000"/>
                            </p:stCondLst>
                            <p:childTnLst>
                              <p:par>
                                <p:cTn id="41" presetID="21"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000"/>
                                        <p:tgtEl>
                                          <p:spTgt spid="14"/>
                                        </p:tgtEl>
                                      </p:cBhvr>
                                    </p:animEffect>
                                  </p:childTnLst>
                                </p:cTn>
                              </p:par>
                            </p:childTnLst>
                          </p:cTn>
                        </p:par>
                        <p:par>
                          <p:cTn id="44" fill="hold">
                            <p:stCondLst>
                              <p:cond delay="6000"/>
                            </p:stCondLst>
                            <p:childTnLst>
                              <p:par>
                                <p:cTn id="45" presetID="21"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par>
                          <p:cTn id="48" fill="hold">
                            <p:stCondLst>
                              <p:cond delay="8000"/>
                            </p:stCondLst>
                            <p:childTnLst>
                              <p:par>
                                <p:cTn id="49" presetID="21"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latin typeface="Sakkal Majalla" panose="02000000000000000000" pitchFamily="2" charset="-78"/>
                <a:cs typeface="Sakkal Majalla" panose="02000000000000000000" pitchFamily="2" charset="-78"/>
              </a:rPr>
              <a:t/>
            </a:r>
            <a:br>
              <a:rPr lang="ar-SA" sz="2800" b="1" dirty="0">
                <a:latin typeface="Sakkal Majalla" panose="02000000000000000000" pitchFamily="2" charset="-78"/>
                <a:cs typeface="Sakkal Majalla" panose="02000000000000000000" pitchFamily="2" charset="-78"/>
              </a:rPr>
            </a:br>
            <a:endParaRPr lang="en-US" sz="2800" b="1" dirty="0">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781878" y="1171977"/>
            <a:ext cx="10779710" cy="106764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algn="ctr" rtl="1"/>
            <a:r>
              <a:rPr lang="ar-SA" sz="3600" b="1" kern="0" dirty="0">
                <a:latin typeface="Sakkal Majalla" panose="02000000000000000000" pitchFamily="2" charset="-78"/>
                <a:cs typeface="Sakkal Majalla" panose="02000000000000000000" pitchFamily="2" charset="-78"/>
              </a:rPr>
              <a:t>للنَّار أسماء متعددة، </a:t>
            </a:r>
            <a:r>
              <a:rPr lang="ar-BH" sz="3600" b="1" kern="0" dirty="0">
                <a:latin typeface="Sakkal Majalla" panose="02000000000000000000" pitchFamily="2" charset="-78"/>
                <a:cs typeface="Sakkal Majalla" panose="02000000000000000000" pitchFamily="2" charset="-78"/>
              </a:rPr>
              <a:t>تأمل الآيات التالية، ثم حدد أسماء النار المذكورة فيها</a:t>
            </a:r>
            <a:r>
              <a:rPr lang="ar-SA" sz="3600" b="1" kern="0" dirty="0">
                <a:latin typeface="Sakkal Majalla" panose="02000000000000000000" pitchFamily="2" charset="-78"/>
                <a:cs typeface="Sakkal Majalla" panose="02000000000000000000" pitchFamily="2" charset="-78"/>
              </a:rPr>
              <a:t>:</a:t>
            </a:r>
            <a:endParaRPr lang="en-US" sz="3600" b="1" kern="0" dirty="0">
              <a:latin typeface="Sakkal Majalla" panose="02000000000000000000" pitchFamily="2" charset="-78"/>
              <a:cs typeface="Sakkal Majalla" panose="02000000000000000000" pitchFamily="2" charset="-78"/>
            </a:endParaRPr>
          </a:p>
          <a:p>
            <a:pPr algn="r" rtl="1"/>
            <a:endParaRPr lang="ar-BH" sz="2800" kern="0" dirty="0"/>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latin typeface="Sakkal Majalla" panose="02000000000000000000" pitchFamily="2" charset="-78"/>
              <a:cs typeface="Sakkal Majalla" panose="02000000000000000000" pitchFamily="2" charset="-78"/>
            </a:endParaRPr>
          </a:p>
        </p:txBody>
      </p:sp>
      <p:sp>
        <p:nvSpPr>
          <p:cNvPr id="8" name="شكل بيضاوي 1"/>
          <p:cNvSpPr/>
          <p:nvPr/>
        </p:nvSpPr>
        <p:spPr>
          <a:xfrm>
            <a:off x="9203089" y="3370555"/>
            <a:ext cx="2988911" cy="2687102"/>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algn="r" rtl="1"/>
            <a:endParaRPr lang="ar-BH" sz="3200" b="1" kern="0" dirty="0">
              <a:latin typeface="Sakkal Majalla" panose="02000000000000000000" pitchFamily="2" charset="-78"/>
              <a:cs typeface="Sakkal Majalla" panose="02000000000000000000" pitchFamily="2" charset="-78"/>
            </a:endParaRPr>
          </a:p>
          <a:p>
            <a:pPr algn="r" rtl="1"/>
            <a:r>
              <a:rPr lang="ar-BH" sz="3200" b="1" kern="0" dirty="0">
                <a:solidFill>
                  <a:srgbClr val="C00000"/>
                </a:solidFill>
                <a:latin typeface="Sakkal Majalla" panose="02000000000000000000" pitchFamily="2" charset="-78"/>
                <a:cs typeface="Sakkal Majalla" panose="02000000000000000000" pitchFamily="2" charset="-78"/>
              </a:rPr>
              <a:t>1- قال تعالى: </a:t>
            </a:r>
          </a:p>
          <a:p>
            <a:pPr algn="ctr" rtl="1"/>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وَإِنَّ جَهَنَّمَ لَمَوْعِدُهُمْ أَجْمَعِينَ</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marL="82296" algn="ctr" rtl="1">
              <a:spcBef>
                <a:spcPts val="600"/>
              </a:spcBef>
              <a:buClr>
                <a:srgbClr val="3891A7"/>
              </a:buClr>
              <a:buSzPct val="80000"/>
            </a:pPr>
            <a:endParaRPr lang="ar-BH" sz="2800" b="1" kern="0" dirty="0">
              <a:latin typeface="Sakkal Majalla" panose="02000000000000000000" pitchFamily="2" charset="-78"/>
              <a:cs typeface="Sakkal Majalla" panose="02000000000000000000" pitchFamily="2" charset="-78"/>
            </a:endParaRPr>
          </a:p>
        </p:txBody>
      </p:sp>
      <p:sp>
        <p:nvSpPr>
          <p:cNvPr id="9" name="شكل بيضاوي 11"/>
          <p:cNvSpPr/>
          <p:nvPr/>
        </p:nvSpPr>
        <p:spPr>
          <a:xfrm>
            <a:off x="5854581" y="3301416"/>
            <a:ext cx="3504065"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2- قال تعالى:</a:t>
            </a:r>
          </a:p>
          <a:p>
            <a:pPr algn="ctr" rtl="1"/>
            <a:r>
              <a:rPr lang="ar-BH" sz="3200" b="1" kern="0" dirty="0">
                <a:latin typeface="Sakkal Majalla" panose="02000000000000000000" pitchFamily="2" charset="-78"/>
                <a:cs typeface="Sakkal Majalla" panose="02000000000000000000" pitchFamily="2" charset="-78"/>
              </a:rPr>
              <a:t> </a:t>
            </a:r>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وَأَعْتَدْنَا لَهُمْ عَذَابَ السَّعِيرِ </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algn="r" rtl="1">
              <a:defRPr/>
            </a:pPr>
            <a:endParaRPr lang="ar-SA" sz="2800" b="1" kern="0" dirty="0">
              <a:latin typeface="Sakkal Majalla" panose="02000000000000000000" pitchFamily="2" charset="-78"/>
              <a:cs typeface="Sakkal Majalla" panose="02000000000000000000" pitchFamily="2" charset="-78"/>
            </a:endParaRPr>
          </a:p>
        </p:txBody>
      </p:sp>
      <p:sp>
        <p:nvSpPr>
          <p:cNvPr id="10" name="شكل بيضاوي 11"/>
          <p:cNvSpPr/>
          <p:nvPr/>
        </p:nvSpPr>
        <p:spPr>
          <a:xfrm>
            <a:off x="3098727" y="3363958"/>
            <a:ext cx="3348508" cy="2741221"/>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3- قال تعالى: </a:t>
            </a:r>
          </a:p>
          <a:p>
            <a:pPr algn="ctr" rtl="1"/>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 وَمَا أَدْرَاكَ مَا الْحُطَمَةُ * نَارُ اللَّهِ الْمُوقَدَةُ</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p:txBody>
      </p:sp>
      <p:sp>
        <p:nvSpPr>
          <p:cNvPr id="11" name="شكل بيضاوي 11"/>
          <p:cNvSpPr/>
          <p:nvPr/>
        </p:nvSpPr>
        <p:spPr>
          <a:xfrm>
            <a:off x="90152" y="3325640"/>
            <a:ext cx="3153508"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4- قال تعالى:</a:t>
            </a:r>
          </a:p>
          <a:p>
            <a:pPr algn="ctr" rtl="1"/>
            <a:r>
              <a:rPr lang="ar-BH" sz="3200" b="1" kern="0" dirty="0">
                <a:latin typeface="Sakkal Majalla" panose="02000000000000000000" pitchFamily="2" charset="-78"/>
                <a:cs typeface="Sakkal Majalla" panose="02000000000000000000" pitchFamily="2" charset="-78"/>
              </a:rPr>
              <a:t> </a:t>
            </a:r>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مَا سَلَكَكُمْ فِي سَقَرَ </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algn="r" rtl="1">
              <a:defRPr/>
            </a:pPr>
            <a:endParaRPr lang="ar-SA" sz="2800" b="1" kern="0" dirty="0">
              <a:latin typeface="Sakkal Majalla" panose="02000000000000000000" pitchFamily="2" charset="-78"/>
              <a:cs typeface="Sakkal Majalla" panose="02000000000000000000" pitchFamily="2" charset="-78"/>
            </a:endParaRPr>
          </a:p>
        </p:txBody>
      </p:sp>
      <p:sp>
        <p:nvSpPr>
          <p:cNvPr id="12" name="TextBox 1">
            <a:extLst>
              <a:ext uri="{FF2B5EF4-FFF2-40B4-BE49-F238E27FC236}">
                <a16:creationId xmlns:a16="http://schemas.microsoft.com/office/drawing/2014/main" xmlns="" id="{1A033A8B-228F-4173-B625-64E0DF268DF5}"/>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endParaRPr>
          </a:p>
        </p:txBody>
      </p:sp>
      <p:pic>
        <p:nvPicPr>
          <p:cNvPr id="13" name="Picture 12">
            <a:extLst>
              <a:ext uri="{FF2B5EF4-FFF2-40B4-BE49-F238E27FC236}">
                <a16:creationId xmlns:a16="http://schemas.microsoft.com/office/drawing/2014/main" xmlns="" id="{B3868F87-9345-49E1-B286-DFD050F98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18" name="مستطيل مستدير الزوايا 20">
            <a:extLst>
              <a:ext uri="{FF2B5EF4-FFF2-40B4-BE49-F238E27FC236}">
                <a16:creationId xmlns:a16="http://schemas.microsoft.com/office/drawing/2014/main" xmlns="" id="{B7D05562-64BD-4122-B8E4-27878BE1B9CF}"/>
              </a:ext>
            </a:extLst>
          </p:cNvPr>
          <p:cNvSpPr/>
          <p:nvPr/>
        </p:nvSpPr>
        <p:spPr>
          <a:xfrm>
            <a:off x="5791461" y="126058"/>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نشاط:</a:t>
            </a:r>
            <a:endParaRPr lang="en-US" sz="2900" b="1" kern="0" dirty="0">
              <a:solidFill>
                <a:prstClr val="black"/>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2323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BD13B5B6-B5E2-4983-B166-42C9A55804F1}"/>
              </a:ext>
            </a:extLst>
          </p:cNvPr>
          <p:cNvSpPr txBox="1">
            <a:spLocks/>
          </p:cNvSpPr>
          <p:nvPr/>
        </p:nvSpPr>
        <p:spPr>
          <a:xfrm>
            <a:off x="1045988" y="1250319"/>
            <a:ext cx="10515600" cy="464300"/>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457200" rtl="1">
              <a:defRPr/>
            </a:pPr>
            <a:r>
              <a:rPr lang="ar-SA" sz="2800" b="1" dirty="0">
                <a:latin typeface="Sakkal Majalla" panose="02000000000000000000" pitchFamily="2" charset="-78"/>
                <a:cs typeface="Sakkal Majalla" panose="02000000000000000000" pitchFamily="2" charset="-78"/>
              </a:rPr>
              <a:t/>
            </a:r>
            <a:br>
              <a:rPr lang="ar-SA" sz="2800" b="1" dirty="0">
                <a:latin typeface="Sakkal Majalla" panose="02000000000000000000" pitchFamily="2" charset="-78"/>
                <a:cs typeface="Sakkal Majalla" panose="02000000000000000000" pitchFamily="2" charset="-78"/>
              </a:rPr>
            </a:br>
            <a:endParaRPr lang="en-US" sz="2800" b="1" dirty="0">
              <a:latin typeface="Sakkal Majalla" panose="02000000000000000000" pitchFamily="2" charset="-78"/>
              <a:cs typeface="Sakkal Majalla" panose="02000000000000000000" pitchFamily="2" charset="-78"/>
            </a:endParaRPr>
          </a:p>
        </p:txBody>
      </p:sp>
      <p:sp>
        <p:nvSpPr>
          <p:cNvPr id="5" name="Rectangle: Rounded Corners 24">
            <a:extLst>
              <a:ext uri="{FF2B5EF4-FFF2-40B4-BE49-F238E27FC236}">
                <a16:creationId xmlns:a16="http://schemas.microsoft.com/office/drawing/2014/main" xmlns="" id="{4254661E-D036-4F31-B915-00C0D8171365}"/>
              </a:ext>
            </a:extLst>
          </p:cNvPr>
          <p:cNvSpPr/>
          <p:nvPr/>
        </p:nvSpPr>
        <p:spPr>
          <a:xfrm>
            <a:off x="781878" y="1171977"/>
            <a:ext cx="10779710" cy="106764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algn="ctr" rtl="1"/>
            <a:r>
              <a:rPr lang="ar-SA" sz="3600" b="1" kern="0" dirty="0">
                <a:latin typeface="Sakkal Majalla" panose="02000000000000000000" pitchFamily="2" charset="-78"/>
                <a:cs typeface="Sakkal Majalla" panose="02000000000000000000" pitchFamily="2" charset="-78"/>
              </a:rPr>
              <a:t>للنَّار أسماء متعددة، </a:t>
            </a:r>
            <a:r>
              <a:rPr lang="ar-BH" sz="3600" b="1" kern="0" dirty="0">
                <a:latin typeface="Sakkal Majalla" panose="02000000000000000000" pitchFamily="2" charset="-78"/>
                <a:cs typeface="Sakkal Majalla" panose="02000000000000000000" pitchFamily="2" charset="-78"/>
              </a:rPr>
              <a:t>تأمل الآيات التالية، ثم حدد أسماء النار المذكورة فيها</a:t>
            </a:r>
            <a:r>
              <a:rPr lang="ar-SA" sz="3600" b="1" kern="0" dirty="0">
                <a:latin typeface="Sakkal Majalla" panose="02000000000000000000" pitchFamily="2" charset="-78"/>
                <a:cs typeface="Sakkal Majalla" panose="02000000000000000000" pitchFamily="2" charset="-78"/>
              </a:rPr>
              <a:t>:</a:t>
            </a:r>
            <a:endParaRPr lang="en-US" sz="3600" b="1" kern="0" dirty="0">
              <a:latin typeface="Sakkal Majalla" panose="02000000000000000000" pitchFamily="2" charset="-78"/>
              <a:cs typeface="Sakkal Majalla" panose="02000000000000000000" pitchFamily="2" charset="-78"/>
            </a:endParaRPr>
          </a:p>
          <a:p>
            <a:pPr algn="r" rtl="1"/>
            <a:endParaRPr lang="ar-BH" sz="2800" kern="0" dirty="0"/>
          </a:p>
        </p:txBody>
      </p:sp>
      <p:sp>
        <p:nvSpPr>
          <p:cNvPr id="6" name="سهم منحني 2"/>
          <p:cNvSpPr/>
          <p:nvPr/>
        </p:nvSpPr>
        <p:spPr>
          <a:xfrm rot="5400000">
            <a:off x="11294782" y="2100330"/>
            <a:ext cx="773744" cy="608629"/>
          </a:xfrm>
          <a:prstGeom prst="bentArrow">
            <a:avLst>
              <a:gd name="adj1" fmla="val 25000"/>
              <a:gd name="adj2" fmla="val 22313"/>
              <a:gd name="adj3" fmla="val 25000"/>
              <a:gd name="adj4" fmla="val 87500"/>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latin typeface="Sakkal Majalla" panose="02000000000000000000" pitchFamily="2" charset="-78"/>
              <a:cs typeface="Sakkal Majalla" panose="02000000000000000000" pitchFamily="2" charset="-78"/>
            </a:endParaRPr>
          </a:p>
        </p:txBody>
      </p:sp>
      <p:sp>
        <p:nvSpPr>
          <p:cNvPr id="7" name="سهم منحني 7"/>
          <p:cNvSpPr/>
          <p:nvPr/>
        </p:nvSpPr>
        <p:spPr>
          <a:xfrm rot="5400000" flipV="1">
            <a:off x="224232" y="1974937"/>
            <a:ext cx="727148" cy="762000"/>
          </a:xfrm>
          <a:prstGeom prst="bentArrow">
            <a:avLst/>
          </a:prstGeom>
          <a:solidFill>
            <a:srgbClr val="5B9BD5"/>
          </a:solidFill>
          <a:ln w="38100" cap="flat" cmpd="sng" algn="ctr">
            <a:solidFill>
              <a:srgbClr val="FF0000"/>
            </a:solidFill>
            <a:prstDash val="sysDash"/>
            <a:miter lim="800000"/>
          </a:ln>
          <a:effectLst/>
        </p:spPr>
        <p:txBody>
          <a:bodyPr rtlCol="1" anchor="ctr"/>
          <a:lstStyle/>
          <a:p>
            <a:pPr algn="r"/>
            <a:endParaRPr lang="ar-BH" sz="2800" kern="0">
              <a:latin typeface="Sakkal Majalla" panose="02000000000000000000" pitchFamily="2" charset="-78"/>
              <a:cs typeface="Sakkal Majalla" panose="02000000000000000000" pitchFamily="2" charset="-78"/>
            </a:endParaRPr>
          </a:p>
        </p:txBody>
      </p:sp>
      <p:sp>
        <p:nvSpPr>
          <p:cNvPr id="8" name="شكل بيضاوي 1"/>
          <p:cNvSpPr/>
          <p:nvPr/>
        </p:nvSpPr>
        <p:spPr>
          <a:xfrm>
            <a:off x="9203089" y="3370555"/>
            <a:ext cx="2988911" cy="2687102"/>
          </a:xfrm>
          <a:prstGeom prst="ellipse">
            <a:avLst/>
          </a:prstGeom>
          <a:solidFill>
            <a:srgbClr val="5B9BD5">
              <a:lumMod val="20000"/>
              <a:lumOff val="80000"/>
            </a:srgbClr>
          </a:solidFill>
          <a:ln w="6350" cap="flat" cmpd="sng" algn="ctr">
            <a:solidFill>
              <a:srgbClr val="5B9BD5"/>
            </a:solidFill>
            <a:prstDash val="solid"/>
            <a:miter lim="800000"/>
          </a:ln>
          <a:effectLst/>
        </p:spPr>
        <p:txBody>
          <a:bodyPr rtlCol="1" anchor="ctr"/>
          <a:lstStyle/>
          <a:p>
            <a:pPr algn="r" rtl="1"/>
            <a:endParaRPr lang="ar-BH" sz="3200" b="1" kern="0" dirty="0">
              <a:latin typeface="Sakkal Majalla" panose="02000000000000000000" pitchFamily="2" charset="-78"/>
              <a:cs typeface="Sakkal Majalla" panose="02000000000000000000" pitchFamily="2" charset="-78"/>
            </a:endParaRPr>
          </a:p>
          <a:p>
            <a:pPr algn="r" rtl="1"/>
            <a:r>
              <a:rPr lang="ar-BH" sz="3200" b="1" kern="0" dirty="0">
                <a:solidFill>
                  <a:srgbClr val="C00000"/>
                </a:solidFill>
                <a:latin typeface="Sakkal Majalla" panose="02000000000000000000" pitchFamily="2" charset="-78"/>
                <a:cs typeface="Sakkal Majalla" panose="02000000000000000000" pitchFamily="2" charset="-78"/>
              </a:rPr>
              <a:t>1- قال تعالى: </a:t>
            </a:r>
          </a:p>
          <a:p>
            <a:pPr algn="ctr" rtl="1"/>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وَإِنَّ </a:t>
            </a:r>
            <a:r>
              <a:rPr lang="ar-BH" sz="3200" b="1" u="sng" kern="0" dirty="0">
                <a:latin typeface="Sakkal Majalla" panose="02000000000000000000" pitchFamily="2" charset="-78"/>
                <a:cs typeface="Sakkal Majalla" panose="02000000000000000000" pitchFamily="2" charset="-78"/>
              </a:rPr>
              <a:t>جَهَنَّمَ</a:t>
            </a:r>
            <a:r>
              <a:rPr lang="ar-BH" sz="3200" b="1" kern="0" dirty="0">
                <a:latin typeface="Sakkal Majalla" panose="02000000000000000000" pitchFamily="2" charset="-78"/>
                <a:cs typeface="Sakkal Majalla" panose="02000000000000000000" pitchFamily="2" charset="-78"/>
              </a:rPr>
              <a:t> لَمَوْعِدُهُمْ أَجْمَعِينَ</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marL="82296" algn="ctr" rtl="1">
              <a:spcBef>
                <a:spcPts val="600"/>
              </a:spcBef>
              <a:buClr>
                <a:srgbClr val="3891A7"/>
              </a:buClr>
              <a:buSzPct val="80000"/>
            </a:pPr>
            <a:endParaRPr lang="ar-BH" sz="2800" b="1" kern="0" dirty="0">
              <a:latin typeface="Sakkal Majalla" panose="02000000000000000000" pitchFamily="2" charset="-78"/>
              <a:cs typeface="Sakkal Majalla" panose="02000000000000000000" pitchFamily="2" charset="-78"/>
            </a:endParaRPr>
          </a:p>
        </p:txBody>
      </p:sp>
      <p:sp>
        <p:nvSpPr>
          <p:cNvPr id="9" name="شكل بيضاوي 11"/>
          <p:cNvSpPr/>
          <p:nvPr/>
        </p:nvSpPr>
        <p:spPr>
          <a:xfrm>
            <a:off x="5854581" y="3301416"/>
            <a:ext cx="3504065" cy="2765444"/>
          </a:xfrm>
          <a:prstGeom prst="ellipse">
            <a:avLst/>
          </a:prstGeom>
          <a:solidFill>
            <a:sysClr val="window" lastClr="FFFFFF">
              <a:lumMod val="95000"/>
            </a:sysClr>
          </a:solidFill>
          <a:ln w="6350" cap="flat" cmpd="sng" algn="ctr">
            <a:solidFill>
              <a:srgbClr val="A5A5A5"/>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2- قال تعالى:</a:t>
            </a:r>
          </a:p>
          <a:p>
            <a:pPr algn="ctr" rtl="1"/>
            <a:r>
              <a:rPr lang="ar-BH" sz="3200" b="1" kern="0" dirty="0">
                <a:latin typeface="Sakkal Majalla" panose="02000000000000000000" pitchFamily="2" charset="-78"/>
                <a:cs typeface="Sakkal Majalla" panose="02000000000000000000" pitchFamily="2" charset="-78"/>
              </a:rPr>
              <a:t> </a:t>
            </a:r>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وَأَعْتَدْنَا لَهُمْ عَذَابَ </a:t>
            </a:r>
            <a:r>
              <a:rPr lang="ar-BH" sz="3200" b="1" u="sng" kern="0" dirty="0">
                <a:latin typeface="Sakkal Majalla" panose="02000000000000000000" pitchFamily="2" charset="-78"/>
                <a:cs typeface="Sakkal Majalla" panose="02000000000000000000" pitchFamily="2" charset="-78"/>
              </a:rPr>
              <a:t>السَّعِيرِ </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algn="r" rtl="1">
              <a:defRPr/>
            </a:pPr>
            <a:endParaRPr lang="ar-SA" sz="2800" b="1" kern="0" dirty="0">
              <a:latin typeface="Sakkal Majalla" panose="02000000000000000000" pitchFamily="2" charset="-78"/>
              <a:cs typeface="Sakkal Majalla" panose="02000000000000000000" pitchFamily="2" charset="-78"/>
            </a:endParaRPr>
          </a:p>
        </p:txBody>
      </p:sp>
      <p:sp>
        <p:nvSpPr>
          <p:cNvPr id="10" name="شكل بيضاوي 11"/>
          <p:cNvSpPr/>
          <p:nvPr/>
        </p:nvSpPr>
        <p:spPr>
          <a:xfrm>
            <a:off x="3098727" y="3363958"/>
            <a:ext cx="3348508" cy="2741221"/>
          </a:xfrm>
          <a:prstGeom prst="ellipse">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3- قال تعالى: </a:t>
            </a:r>
          </a:p>
          <a:p>
            <a:pPr algn="ctr" rtl="1"/>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 وَمَا أَدْرَاكَ مَا </a:t>
            </a:r>
            <a:r>
              <a:rPr lang="ar-BH" sz="3200" b="1" u="sng" kern="0" dirty="0">
                <a:latin typeface="Sakkal Majalla" panose="02000000000000000000" pitchFamily="2" charset="-78"/>
                <a:cs typeface="Sakkal Majalla" panose="02000000000000000000" pitchFamily="2" charset="-78"/>
              </a:rPr>
              <a:t>الْحُطَمَةُ </a:t>
            </a:r>
            <a:r>
              <a:rPr lang="ar-BH" sz="3200" b="1" kern="0" dirty="0">
                <a:latin typeface="Sakkal Majalla" panose="02000000000000000000" pitchFamily="2" charset="-78"/>
                <a:cs typeface="Sakkal Majalla" panose="02000000000000000000" pitchFamily="2" charset="-78"/>
              </a:rPr>
              <a:t>* نَارُ اللَّهِ الْمُوقَدَةُ</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p:txBody>
      </p:sp>
      <p:sp>
        <p:nvSpPr>
          <p:cNvPr id="11" name="شكل بيضاوي 11"/>
          <p:cNvSpPr/>
          <p:nvPr/>
        </p:nvSpPr>
        <p:spPr>
          <a:xfrm>
            <a:off x="90152" y="3325640"/>
            <a:ext cx="3153508" cy="27654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algn="r" rtl="1"/>
            <a:r>
              <a:rPr lang="ar-BH" sz="3200" b="1" kern="0" dirty="0">
                <a:solidFill>
                  <a:srgbClr val="C00000"/>
                </a:solidFill>
                <a:latin typeface="Sakkal Majalla" panose="02000000000000000000" pitchFamily="2" charset="-78"/>
                <a:cs typeface="Sakkal Majalla" panose="02000000000000000000" pitchFamily="2" charset="-78"/>
              </a:rPr>
              <a:t>4- قال تعالى:</a:t>
            </a:r>
          </a:p>
          <a:p>
            <a:pPr algn="ctr" rtl="1"/>
            <a:r>
              <a:rPr lang="ar-BH" sz="3200" b="1" kern="0" dirty="0">
                <a:latin typeface="Sakkal Majalla" panose="02000000000000000000" pitchFamily="2" charset="-78"/>
                <a:cs typeface="Sakkal Majalla" panose="02000000000000000000" pitchFamily="2" charset="-78"/>
              </a:rPr>
              <a:t> </a:t>
            </a:r>
            <a:r>
              <a:rPr lang="ar-SA" sz="3200" b="1" kern="0" dirty="0">
                <a:latin typeface="Sakkal Majalla" panose="02000000000000000000" pitchFamily="2" charset="-78"/>
                <a:cs typeface="Sakkal Majalla" panose="02000000000000000000" pitchFamily="2" charset="-78"/>
              </a:rPr>
              <a:t>{</a:t>
            </a:r>
            <a:r>
              <a:rPr lang="ar-BH" sz="3200" b="1" kern="0" dirty="0">
                <a:latin typeface="Sakkal Majalla" panose="02000000000000000000" pitchFamily="2" charset="-78"/>
                <a:cs typeface="Sakkal Majalla" panose="02000000000000000000" pitchFamily="2" charset="-78"/>
              </a:rPr>
              <a:t>مَا سَلَكَكُمْ فِي </a:t>
            </a:r>
            <a:r>
              <a:rPr lang="ar-BH" sz="3200" b="1" u="sng" kern="0" dirty="0">
                <a:latin typeface="Sakkal Majalla" panose="02000000000000000000" pitchFamily="2" charset="-78"/>
                <a:cs typeface="Sakkal Majalla" panose="02000000000000000000" pitchFamily="2" charset="-78"/>
              </a:rPr>
              <a:t>سَقَرَ</a:t>
            </a:r>
            <a:r>
              <a:rPr lang="ar-BH" sz="3200" b="1" kern="0" dirty="0">
                <a:latin typeface="Sakkal Majalla" panose="02000000000000000000" pitchFamily="2" charset="-78"/>
                <a:cs typeface="Sakkal Majalla" panose="02000000000000000000" pitchFamily="2" charset="-78"/>
              </a:rPr>
              <a:t> </a:t>
            </a:r>
            <a:r>
              <a:rPr lang="ar-SA" sz="3200" b="1" kern="0" dirty="0">
                <a:latin typeface="Sakkal Majalla" panose="02000000000000000000" pitchFamily="2" charset="-78"/>
                <a:cs typeface="Sakkal Majalla" panose="02000000000000000000" pitchFamily="2" charset="-78"/>
              </a:rPr>
              <a:t>}. </a:t>
            </a:r>
            <a:endParaRPr lang="ar-BH" sz="3200" b="1" kern="0" dirty="0">
              <a:latin typeface="Sakkal Majalla" panose="02000000000000000000" pitchFamily="2" charset="-78"/>
              <a:cs typeface="Sakkal Majalla" panose="02000000000000000000" pitchFamily="2" charset="-78"/>
            </a:endParaRPr>
          </a:p>
          <a:p>
            <a:pPr algn="r" rtl="1">
              <a:defRPr/>
            </a:pPr>
            <a:endParaRPr lang="ar-SA" sz="2800" b="1" kern="0" dirty="0">
              <a:latin typeface="Sakkal Majalla" panose="02000000000000000000" pitchFamily="2" charset="-78"/>
              <a:cs typeface="Sakkal Majalla" panose="02000000000000000000" pitchFamily="2" charset="-78"/>
            </a:endParaRPr>
          </a:p>
        </p:txBody>
      </p:sp>
      <p:sp>
        <p:nvSpPr>
          <p:cNvPr id="12" name="TextBox 1">
            <a:extLst>
              <a:ext uri="{FF2B5EF4-FFF2-40B4-BE49-F238E27FC236}">
                <a16:creationId xmlns:a16="http://schemas.microsoft.com/office/drawing/2014/main" xmlns="" id="{1A033A8B-228F-4173-B625-64E0DF268DF5}"/>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schemeClr val="tx1"/>
              </a:solidFill>
              <a:effectLst/>
              <a:uLnTx/>
              <a:uFillTx/>
              <a:latin typeface="Sakkal Majalla" panose="02000000000000000000" pitchFamily="2" charset="-78"/>
              <a:cs typeface="Sakkal Majalla" panose="02000000000000000000" pitchFamily="2" charset="-78"/>
            </a:endParaRPr>
          </a:p>
        </p:txBody>
      </p:sp>
      <p:pic>
        <p:nvPicPr>
          <p:cNvPr id="13" name="Picture 12">
            <a:extLst>
              <a:ext uri="{FF2B5EF4-FFF2-40B4-BE49-F238E27FC236}">
                <a16:creationId xmlns:a16="http://schemas.microsoft.com/office/drawing/2014/main" xmlns="" id="{B3868F87-9345-49E1-B286-DFD050F98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
        <p:nvSpPr>
          <p:cNvPr id="14" name="شكل بيضاوي 15">
            <a:extLst>
              <a:ext uri="{FF2B5EF4-FFF2-40B4-BE49-F238E27FC236}">
                <a16:creationId xmlns:a16="http://schemas.microsoft.com/office/drawing/2014/main" xmlns="" id="{FC63916C-01B9-4981-A298-76308307ED36}"/>
              </a:ext>
            </a:extLst>
          </p:cNvPr>
          <p:cNvSpPr/>
          <p:nvPr/>
        </p:nvSpPr>
        <p:spPr>
          <a:xfrm>
            <a:off x="7301535" y="4582169"/>
            <a:ext cx="808796"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شكل بيضاوي 15">
            <a:extLst>
              <a:ext uri="{FF2B5EF4-FFF2-40B4-BE49-F238E27FC236}">
                <a16:creationId xmlns:a16="http://schemas.microsoft.com/office/drawing/2014/main" xmlns="" id="{149C7F57-D2D2-4E7F-8136-E5A89594354B}"/>
              </a:ext>
            </a:extLst>
          </p:cNvPr>
          <p:cNvSpPr/>
          <p:nvPr/>
        </p:nvSpPr>
        <p:spPr>
          <a:xfrm>
            <a:off x="4558748" y="4555664"/>
            <a:ext cx="1192695"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شكل بيضاوي 15">
            <a:extLst>
              <a:ext uri="{FF2B5EF4-FFF2-40B4-BE49-F238E27FC236}">
                <a16:creationId xmlns:a16="http://schemas.microsoft.com/office/drawing/2014/main" xmlns="" id="{AD193BC0-2019-434A-A08F-2893380BFF0E}"/>
              </a:ext>
            </a:extLst>
          </p:cNvPr>
          <p:cNvSpPr/>
          <p:nvPr/>
        </p:nvSpPr>
        <p:spPr>
          <a:xfrm>
            <a:off x="1379241" y="4718530"/>
            <a:ext cx="808796"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شكل بيضاوي 15">
            <a:extLst>
              <a:ext uri="{FF2B5EF4-FFF2-40B4-BE49-F238E27FC236}">
                <a16:creationId xmlns:a16="http://schemas.microsoft.com/office/drawing/2014/main" xmlns="" id="{CEB386D5-BDCB-4DFA-89DD-482EEC353DCB}"/>
              </a:ext>
            </a:extLst>
          </p:cNvPr>
          <p:cNvSpPr/>
          <p:nvPr/>
        </p:nvSpPr>
        <p:spPr>
          <a:xfrm>
            <a:off x="9935712" y="4071960"/>
            <a:ext cx="808796" cy="66260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مستطيل مستدير الزوايا 20">
            <a:extLst>
              <a:ext uri="{FF2B5EF4-FFF2-40B4-BE49-F238E27FC236}">
                <a16:creationId xmlns:a16="http://schemas.microsoft.com/office/drawing/2014/main" xmlns="" id="{8C6659C7-1603-4C46-804D-8BEE8AFC8A6C}"/>
              </a:ext>
            </a:extLst>
          </p:cNvPr>
          <p:cNvSpPr/>
          <p:nvPr/>
        </p:nvSpPr>
        <p:spPr>
          <a:xfrm>
            <a:off x="5791461" y="126058"/>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تقييم ذاتي:</a:t>
            </a:r>
            <a:endParaRPr lang="en-US" sz="2900" b="1" kern="0" dirty="0">
              <a:solidFill>
                <a:prstClr val="black"/>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7180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par>
                          <p:cTn id="36" fill="hold">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heel(1)">
                                      <p:cBhvr>
                                        <p:cTn id="39" dur="2000"/>
                                        <p:tgtEl>
                                          <p:spTgt spid="14"/>
                                        </p:tgtEl>
                                      </p:cBhvr>
                                    </p:animEffect>
                                  </p:childTnLst>
                                </p:cTn>
                              </p:par>
                            </p:childTnLst>
                          </p:cTn>
                        </p:par>
                        <p:par>
                          <p:cTn id="40" fill="hold">
                            <p:stCondLst>
                              <p:cond delay="4000"/>
                            </p:stCondLst>
                            <p:childTnLst>
                              <p:par>
                                <p:cTn id="41" presetID="21" presetClass="entr" presetSubtype="1"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par>
                          <p:cTn id="44" fill="hold">
                            <p:stCondLst>
                              <p:cond delay="6000"/>
                            </p:stCondLst>
                            <p:childTnLst>
                              <p:par>
                                <p:cTn id="45" presetID="21"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2000"/>
                                        <p:tgtEl>
                                          <p:spTgt spid="16"/>
                                        </p:tgtEl>
                                      </p:cBhvr>
                                    </p:animEffect>
                                  </p:childTnLst>
                                </p:cTn>
                              </p:par>
                            </p:childTnLst>
                          </p:cTn>
                        </p:par>
                        <p:par>
                          <p:cTn id="48" fill="hold">
                            <p:stCondLst>
                              <p:cond delay="8000"/>
                            </p:stCondLst>
                            <p:childTnLst>
                              <p:par>
                                <p:cTn id="49" presetID="21"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ذو زوايا قطرية مستديرة 12"/>
          <p:cNvSpPr/>
          <p:nvPr/>
        </p:nvSpPr>
        <p:spPr>
          <a:xfrm>
            <a:off x="409622" y="2357342"/>
            <a:ext cx="11632418" cy="4000383"/>
          </a:xfrm>
          <a:prstGeom prst="round2DiagRect">
            <a:avLst>
              <a:gd name="adj1" fmla="val 9682"/>
              <a:gd name="adj2" fmla="val 0"/>
            </a:avLst>
          </a:prstGeom>
          <a:noFill/>
          <a:ln w="38100" cap="flat" cmpd="sng" algn="ctr">
            <a:solidFill>
              <a:srgbClr val="92D050"/>
            </a:solidFill>
            <a:prstDash val="sysDot"/>
            <a:miter lim="800000"/>
          </a:ln>
          <a:effectLst/>
        </p:spPr>
        <p:txBody>
          <a:bodyPr rtlCol="1" anchor="ctr"/>
          <a:lstStyle/>
          <a:p>
            <a:pPr algn="r" rtl="1">
              <a:defRPr/>
            </a:pPr>
            <a:endParaRPr lang="ar-SA" sz="2800" b="1" kern="0" dirty="0">
              <a:solidFill>
                <a:prstClr val="black"/>
              </a:solidFill>
              <a:latin typeface="Sakkal Majalla" panose="02000000000000000000" pitchFamily="2" charset="-78"/>
              <a:cs typeface="Sakkal Majalla" panose="02000000000000000000" pitchFamily="2" charset="-78"/>
            </a:endParaRPr>
          </a:p>
        </p:txBody>
      </p:sp>
      <p:sp>
        <p:nvSpPr>
          <p:cNvPr id="5" name="مستطيل ذو زوايا قطرية مستديرة 11"/>
          <p:cNvSpPr/>
          <p:nvPr/>
        </p:nvSpPr>
        <p:spPr>
          <a:xfrm>
            <a:off x="3164365" y="1262822"/>
            <a:ext cx="5526914" cy="726359"/>
          </a:xfrm>
          <a:prstGeom prst="round2DiagRect">
            <a:avLst>
              <a:gd name="adj1" fmla="val 9682"/>
              <a:gd name="adj2" fmla="val 0"/>
            </a:avLst>
          </a:prstGeom>
          <a:noFill/>
          <a:ln w="38100" cap="flat" cmpd="sng" algn="ctr">
            <a:solidFill>
              <a:srgbClr val="FFC000"/>
            </a:solidFill>
            <a:prstDash val="sysDot"/>
            <a:miter lim="800000"/>
          </a:ln>
          <a:effectLst/>
        </p:spPr>
        <p:txBody>
          <a:bodyPr rtlCol="1" anchor="ctr"/>
          <a:lstStyle/>
          <a:p>
            <a:pPr algn="ctr" rtl="1">
              <a:defRPr/>
            </a:pPr>
            <a:r>
              <a:rPr lang="ar-BH" sz="3200" b="1" kern="0" dirty="0">
                <a:ln w="12700">
                  <a:solidFill>
                    <a:srgbClr val="920049"/>
                  </a:solidFill>
                  <a:prstDash val="solid"/>
                </a:ln>
                <a:solidFill>
                  <a:prstClr val="black"/>
                </a:solidFill>
                <a:latin typeface="Sakkal Majalla" panose="02000000000000000000" pitchFamily="2" charset="-78"/>
                <a:cs typeface="Sakkal Majalla" panose="02000000000000000000" pitchFamily="2" charset="-78"/>
              </a:rPr>
              <a:t>عزيزي الطالب: أجب عن الأسئلة الآتية:</a:t>
            </a:r>
            <a:endParaRPr lang="ar-SA" sz="3200" b="1" kern="0" dirty="0">
              <a:ln w="12700">
                <a:solidFill>
                  <a:srgbClr val="920049"/>
                </a:solidFill>
                <a:prstDash val="solid"/>
              </a:ln>
              <a:solidFill>
                <a:prstClr val="black"/>
              </a:solidFill>
              <a:latin typeface="Sakkal Majalla" panose="02000000000000000000" pitchFamily="2" charset="-78"/>
              <a:cs typeface="Sakkal Majalla" panose="02000000000000000000" pitchFamily="2" charset="-78"/>
            </a:endParaRPr>
          </a:p>
        </p:txBody>
      </p:sp>
      <p:sp>
        <p:nvSpPr>
          <p:cNvPr id="6" name="مستطيل مستدير الزوايا 20"/>
          <p:cNvSpPr/>
          <p:nvPr/>
        </p:nvSpPr>
        <p:spPr>
          <a:xfrm>
            <a:off x="9592128" y="1152816"/>
            <a:ext cx="2514600" cy="736735"/>
          </a:xfrm>
          <a:prstGeom prst="roundRect">
            <a:avLst>
              <a:gd name="adj" fmla="val 50000"/>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solidFill>
              <a:sysClr val="window" lastClr="FFFFFF"/>
            </a:solidFill>
          </a:ln>
          <a:effectLst>
            <a:outerShdw blurRad="57150" dist="19050" dir="5400000" algn="ctr" rotWithShape="0">
              <a:srgbClr val="000000">
                <a:alpha val="63000"/>
              </a:srgbClr>
            </a:outerShdw>
          </a:effectLst>
        </p:spPr>
        <p:txBody>
          <a:bodyPr rtlCol="1" anchor="ctr"/>
          <a:lstStyle/>
          <a:p>
            <a:pPr algn="r" rtl="1">
              <a:spcBef>
                <a:spcPct val="50000"/>
              </a:spcBef>
              <a:defRPr/>
            </a:pPr>
            <a:r>
              <a:rPr lang="ar-BH" sz="3200" b="1" kern="0" dirty="0">
                <a:ln w="1905">
                  <a:noFill/>
                </a:ln>
                <a:solidFill>
                  <a:sysClr val="windowText" lastClr="000000"/>
                </a:solidFill>
                <a:effectLst>
                  <a:innerShdw blurRad="69850" dist="43180" dir="5400000">
                    <a:srgbClr val="000000">
                      <a:alpha val="65000"/>
                    </a:srgbClr>
                  </a:innerShdw>
                </a:effectLst>
                <a:latin typeface="Sakkal Majalla" panose="02000000000000000000" pitchFamily="2" charset="-78"/>
                <a:cs typeface="Sakkal Majalla" panose="02000000000000000000" pitchFamily="2" charset="-78"/>
              </a:rPr>
              <a:t>نشاط:</a:t>
            </a:r>
            <a:endParaRPr lang="en-US" sz="2900" b="1" kern="0" dirty="0">
              <a:solidFill>
                <a:prstClr val="black"/>
              </a:solidFill>
              <a:latin typeface="Sakkal Majalla" panose="02000000000000000000" pitchFamily="2" charset="-78"/>
              <a:cs typeface="Sakkal Majalla" panose="02000000000000000000" pitchFamily="2" charset="-78"/>
            </a:endParaRPr>
          </a:p>
        </p:txBody>
      </p:sp>
      <p:sp>
        <p:nvSpPr>
          <p:cNvPr id="7" name="مستطيل 82"/>
          <p:cNvSpPr/>
          <p:nvPr/>
        </p:nvSpPr>
        <p:spPr>
          <a:xfrm>
            <a:off x="409621" y="2741707"/>
            <a:ext cx="11456197" cy="3231654"/>
          </a:xfrm>
          <a:prstGeom prst="rect">
            <a:avLst/>
          </a:prstGeom>
          <a:solidFill>
            <a:srgbClr val="ED7D31">
              <a:lumMod val="40000"/>
              <a:lumOff val="60000"/>
            </a:srgbClr>
          </a:solidFill>
          <a:ln w="6350" cap="flat" cmpd="sng" algn="ctr">
            <a:solidFill>
              <a:srgbClr val="ED7D31"/>
            </a:solidFill>
            <a:prstDash val="solid"/>
            <a:miter lim="800000"/>
          </a:ln>
          <a:effectLst/>
        </p:spPr>
        <p:txBody>
          <a:bodyPr wrap="square">
            <a:spAutoFit/>
          </a:bodyPr>
          <a:lstStyle/>
          <a:p>
            <a:pPr algn="r" rtl="1">
              <a:defRPr/>
            </a:pPr>
            <a:r>
              <a:rPr lang="ar-BH" sz="3200" kern="0" dirty="0">
                <a:solidFill>
                  <a:prstClr val="black"/>
                </a:solidFill>
                <a:latin typeface="Sakkal Majalla" panose="02000000000000000000" pitchFamily="2" charset="-78"/>
                <a:cs typeface="Sakkal Majalla" panose="02000000000000000000" pitchFamily="2" charset="-78"/>
              </a:rPr>
              <a:t>1- عرّف الجنَّة والنَّار بأسلوبك الخاص.</a:t>
            </a:r>
          </a:p>
          <a:p>
            <a:pPr algn="r" rtl="1">
              <a:defRPr/>
            </a:pPr>
            <a:r>
              <a:rPr lang="ar-BH" sz="2800" kern="0" dirty="0">
                <a:solidFill>
                  <a:prstClr val="black"/>
                </a:solidFill>
                <a:latin typeface="Sakkal Majalla" panose="02000000000000000000" pitchFamily="2" charset="-78"/>
                <a:cs typeface="Sakkal Majalla" panose="02000000000000000000" pitchFamily="2" charset="-78"/>
              </a:rPr>
              <a:t>......................................................................................................................................................................................</a:t>
            </a:r>
          </a:p>
          <a:p>
            <a:pPr algn="r" rtl="1">
              <a:defRPr/>
            </a:pPr>
            <a:r>
              <a:rPr lang="ar-BH" sz="2800" kern="0" dirty="0">
                <a:solidFill>
                  <a:prstClr val="black"/>
                </a:solidFill>
                <a:latin typeface="Sakkal Majalla" panose="02000000000000000000" pitchFamily="2" charset="-78"/>
                <a:cs typeface="Sakkal Majalla" panose="02000000000000000000" pitchFamily="2" charset="-78"/>
              </a:rPr>
              <a:t>.....................................................................................................................................................................................</a:t>
            </a:r>
          </a:p>
          <a:p>
            <a:pPr algn="r" rtl="1">
              <a:defRPr/>
            </a:pPr>
            <a:r>
              <a:rPr lang="ar-BH" sz="3200" kern="0" dirty="0">
                <a:solidFill>
                  <a:prstClr val="black"/>
                </a:solidFill>
                <a:latin typeface="Sakkal Majalla" panose="02000000000000000000" pitchFamily="2" charset="-78"/>
                <a:cs typeface="Sakkal Majalla" panose="02000000000000000000" pitchFamily="2" charset="-78"/>
              </a:rPr>
              <a:t>2- </a:t>
            </a:r>
            <a:r>
              <a:rPr lang="ar-BH" sz="3200" kern="0" dirty="0">
                <a:solidFill>
                  <a:prstClr val="black"/>
                </a:solidFill>
                <a:latin typeface="Times New Roman" panose="02020603050405020304" pitchFamily="18" charset="0"/>
                <a:cs typeface="Sakkal Majalla" panose="02000000000000000000" pitchFamily="2" charset="-78"/>
              </a:rPr>
              <a:t>عدّد ثلاثة أسماء على الأقل للجنَّة والنَّار</a:t>
            </a:r>
            <a:r>
              <a:rPr lang="ar-BH" sz="3200" kern="0" dirty="0">
                <a:solidFill>
                  <a:prstClr val="black"/>
                </a:solidFill>
                <a:latin typeface="Times New Roman" panose="02020603050405020304" pitchFamily="18" charset="0"/>
                <a:ea typeface="Times New Roman" panose="02020603050405020304" pitchFamily="18" charset="0"/>
                <a:cs typeface="Sakkal Majalla" panose="02000000000000000000" pitchFamily="2" charset="-78"/>
              </a:rPr>
              <a:t>.</a:t>
            </a:r>
            <a:r>
              <a:rPr lang="ar-SA" sz="3200" kern="0" dirty="0">
                <a:solidFill>
                  <a:prstClr val="black"/>
                </a:solidFill>
                <a:latin typeface="Times New Roman" panose="02020603050405020304" pitchFamily="18" charset="0"/>
                <a:ea typeface="Times New Roman" panose="02020603050405020304" pitchFamily="18" charset="0"/>
                <a:cs typeface="Sakkal Majalla" panose="02000000000000000000" pitchFamily="2" charset="-78"/>
              </a:rPr>
              <a:t> </a:t>
            </a:r>
            <a:endParaRPr lang="en-US" sz="3200" kern="0" dirty="0">
              <a:solidFill>
                <a:prstClr val="black"/>
              </a:solidFill>
              <a:latin typeface="Times New Roman" panose="02020603050405020304" pitchFamily="18" charset="0"/>
              <a:ea typeface="Times New Roman" panose="02020603050405020304" pitchFamily="18" charset="0"/>
            </a:endParaRPr>
          </a:p>
          <a:p>
            <a:pPr algn="r" rtl="1">
              <a:defRPr/>
            </a:pPr>
            <a:r>
              <a:rPr lang="ar-BH" sz="2800" kern="0" dirty="0">
                <a:solidFill>
                  <a:prstClr val="black"/>
                </a:solidFill>
                <a:latin typeface="Sakkal Majalla" panose="02000000000000000000" pitchFamily="2" charset="-78"/>
                <a:cs typeface="Sakkal Majalla" panose="02000000000000000000" pitchFamily="2" charset="-78"/>
              </a:rPr>
              <a:t>..........................................................................................................................................................................................</a:t>
            </a:r>
          </a:p>
          <a:p>
            <a:pPr algn="r" rtl="1">
              <a:defRPr/>
            </a:pPr>
            <a:r>
              <a:rPr lang="ar-BH" sz="2800" kern="0" dirty="0">
                <a:solidFill>
                  <a:prstClr val="black"/>
                </a:solidFill>
                <a:latin typeface="Sakkal Majalla" panose="02000000000000000000" pitchFamily="2" charset="-78"/>
                <a:cs typeface="Sakkal Majalla" panose="02000000000000000000" pitchFamily="2" charset="-78"/>
              </a:rPr>
              <a:t>..........................................................................................................................................................................................</a:t>
            </a:r>
          </a:p>
          <a:p>
            <a:pPr algn="r" rtl="1">
              <a:defRPr/>
            </a:pPr>
            <a:endParaRPr lang="ar-BH" sz="2800" kern="0" dirty="0">
              <a:solidFill>
                <a:prstClr val="black"/>
              </a:solidFill>
              <a:latin typeface="Sakkal Majalla" panose="02000000000000000000" pitchFamily="2" charset="-78"/>
              <a:cs typeface="Sakkal Majalla" panose="02000000000000000000" pitchFamily="2" charset="-78"/>
            </a:endParaRPr>
          </a:p>
        </p:txBody>
      </p:sp>
      <p:sp>
        <p:nvSpPr>
          <p:cNvPr id="8" name="TextBox 1">
            <a:extLst>
              <a:ext uri="{FF2B5EF4-FFF2-40B4-BE49-F238E27FC236}">
                <a16:creationId xmlns:a16="http://schemas.microsoft.com/office/drawing/2014/main" xmlns="" id="{5960E086-9531-4883-B6E6-5AF5D959AC9D}"/>
              </a:ext>
            </a:extLst>
          </p:cNvPr>
          <p:cNvSpPr txBox="1"/>
          <p:nvPr/>
        </p:nvSpPr>
        <p:spPr>
          <a:xfrm>
            <a:off x="-1" y="108067"/>
            <a:ext cx="3701667" cy="369332"/>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1">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الجنة والنار/سورة الزمر"71-75"- التربية الإسلامية</a:t>
            </a:r>
            <a:endParaRPr kumimoji="0" lang="ar-SA" sz="18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pic>
        <p:nvPicPr>
          <p:cNvPr id="9" name="Picture 8">
            <a:extLst>
              <a:ext uri="{FF2B5EF4-FFF2-40B4-BE49-F238E27FC236}">
                <a16:creationId xmlns:a16="http://schemas.microsoft.com/office/drawing/2014/main" xmlns="" id="{0B36F020-2BDB-4841-9943-637E961E0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spTree>
    <p:extLst>
      <p:ext uri="{BB962C8B-B14F-4D97-AF65-F5344CB8AC3E}">
        <p14:creationId xmlns:p14="http://schemas.microsoft.com/office/powerpoint/2010/main" val="100264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3"/>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2086</Words>
  <Application>Microsoft Office PowerPoint</Application>
  <PresentationFormat>Widescreen</PresentationFormat>
  <Paragraphs>257</Paragraphs>
  <Slides>27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Malgun Gothic</vt:lpstr>
      <vt:lpstr>Arial</vt:lpstr>
      <vt:lpstr>Calibri</vt:lpstr>
      <vt:lpstr>Calibri Light</vt:lpstr>
      <vt:lpstr>conv_original-hafs</vt:lpstr>
      <vt:lpstr>nes</vt:lpstr>
      <vt:lpstr>Sakkal Majalla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Abdulrahim Alsharifi</dc:creator>
  <cp:lastModifiedBy>Mohamed Mahdi Sadiki</cp:lastModifiedBy>
  <cp:revision>133</cp:revision>
  <dcterms:created xsi:type="dcterms:W3CDTF">2021-01-20T05:08:23Z</dcterms:created>
  <dcterms:modified xsi:type="dcterms:W3CDTF">2021-03-30T10:39:51Z</dcterms:modified>
</cp:coreProperties>
</file>