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5"/>
  </p:handoutMasterIdLst>
  <p:sldIdLst>
    <p:sldId id="256" r:id="rId2"/>
    <p:sldId id="259" r:id="rId3"/>
    <p:sldId id="260" r:id="rId4"/>
    <p:sldId id="261" r:id="rId5"/>
    <p:sldId id="262" r:id="rId6"/>
    <p:sldId id="263" r:id="rId7"/>
    <p:sldId id="292" r:id="rId8"/>
    <p:sldId id="268" r:id="rId9"/>
    <p:sldId id="278" r:id="rId10"/>
    <p:sldId id="284" r:id="rId11"/>
    <p:sldId id="269" r:id="rId12"/>
    <p:sldId id="270" r:id="rId13"/>
    <p:sldId id="271" r:id="rId14"/>
    <p:sldId id="286" r:id="rId15"/>
    <p:sldId id="274" r:id="rId16"/>
    <p:sldId id="288" r:id="rId17"/>
    <p:sldId id="289" r:id="rId18"/>
    <p:sldId id="290" r:id="rId19"/>
    <p:sldId id="291" r:id="rId20"/>
    <p:sldId id="293" r:id="rId21"/>
    <p:sldId id="294" r:id="rId22"/>
    <p:sldId id="296" r:id="rId23"/>
    <p:sldId id="28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35" autoAdjust="0"/>
    <p:restoredTop sz="94660"/>
  </p:normalViewPr>
  <p:slideViewPr>
    <p:cSldViewPr snapToGrid="0">
      <p:cViewPr varScale="1">
        <p:scale>
          <a:sx n="63" d="100"/>
          <a:sy n="63" d="100"/>
        </p:scale>
        <p:origin x="102" y="324"/>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356163C2-F34F-455D-A9A6-C2023825FE3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59DF150F-9E8C-4A6C-8DD4-8850281EAC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008DDF-545F-4D6D-9BA3-82813E310C2D}" type="datetimeFigureOut">
              <a:rPr lang="en-US" smtClean="0"/>
              <a:t>4/6/2020</a:t>
            </a:fld>
            <a:endParaRPr lang="en-US"/>
          </a:p>
        </p:txBody>
      </p:sp>
      <p:sp>
        <p:nvSpPr>
          <p:cNvPr id="4" name="Footer Placeholder 3">
            <a:extLst>
              <a:ext uri="{FF2B5EF4-FFF2-40B4-BE49-F238E27FC236}">
                <a16:creationId xmlns:a16="http://schemas.microsoft.com/office/drawing/2014/main" xmlns="" id="{4CD66034-38EF-434E-86EE-42E0AEBDC4F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EA957163-42B1-4EC7-948F-BB0D775603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8F3195-B598-490C-BE15-1AA5F2808CB7}" type="slidenum">
              <a:rPr lang="en-US" smtClean="0"/>
              <a:t>‹#›</a:t>
            </a:fld>
            <a:endParaRPr lang="en-US"/>
          </a:p>
        </p:txBody>
      </p:sp>
    </p:spTree>
    <p:extLst>
      <p:ext uri="{BB962C8B-B14F-4D97-AF65-F5344CB8AC3E}">
        <p14:creationId xmlns:p14="http://schemas.microsoft.com/office/powerpoint/2010/main" val="12451462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2093862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386810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100068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559272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044997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4/6/2020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081820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4/6/2020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2911773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4/6/2020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86870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4/6/2020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980486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4/6/2020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73148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4/6/2020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51829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4/6/2020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dirty="0"/>
          </a:p>
        </p:txBody>
      </p:sp>
    </p:spTree>
    <p:extLst>
      <p:ext uri="{BB962C8B-B14F-4D97-AF65-F5344CB8AC3E}">
        <p14:creationId xmlns:p14="http://schemas.microsoft.com/office/powerpoint/2010/main" val="3499842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edunet.bh/e_content/level_2/stage_7/subject_ID_1/Part_2/e_books/Rawafid-Adabiya-Intermediate-2013/Rawafid%20Adabiya%20Intermediate%202013/files/assets/basic-html/page-54.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438400" y="381000"/>
            <a:ext cx="7162800" cy="1182210"/>
          </a:xfrm>
          <a:prstGeom prst="rect">
            <a:avLst/>
          </a:prstGeom>
        </p:spPr>
      </p:pic>
      <p:sp>
        <p:nvSpPr>
          <p:cNvPr id="5" name="TextBox 4"/>
          <p:cNvSpPr txBox="1"/>
          <p:nvPr/>
        </p:nvSpPr>
        <p:spPr>
          <a:xfrm>
            <a:off x="1290431" y="2073965"/>
            <a:ext cx="9220200" cy="3539430"/>
          </a:xfrm>
          <a:prstGeom prst="rect">
            <a:avLst/>
          </a:prstGeom>
          <a:noFill/>
        </p:spPr>
        <p:txBody>
          <a:bodyPr wrap="square" rtlCol="0">
            <a:spAutoFit/>
          </a:bodyPr>
          <a:lstStyle/>
          <a:p>
            <a:pPr algn="ctr" rtl="1"/>
            <a:r>
              <a:rPr lang="ar-BH" sz="4400" dirty="0">
                <a:solidFill>
                  <a:srgbClr val="7030A0"/>
                </a:solidFill>
                <a:latin typeface="Sakkal Majalla" panose="02000000000000000000" pitchFamily="2" charset="-78"/>
                <a:cs typeface="Sultan normal" pitchFamily="2" charset="-78"/>
              </a:rPr>
              <a:t>درس في مادّة اللغة العربيّة</a:t>
            </a:r>
          </a:p>
          <a:p>
            <a:pPr algn="ctr" rtl="1"/>
            <a:endParaRPr lang="ar-BH" sz="1600" b="1" dirty="0">
              <a:latin typeface="Sakkal Majalla" panose="02000000000000000000" pitchFamily="2" charset="-78"/>
              <a:cs typeface="Sultan normal" pitchFamily="2" charset="-78"/>
            </a:endParaRPr>
          </a:p>
          <a:p>
            <a:pPr algn="ctr" rtl="1"/>
            <a:r>
              <a:rPr lang="ar-BH" sz="3200" b="1" dirty="0">
                <a:latin typeface="Sakkal Majalla" panose="02000000000000000000" pitchFamily="2" charset="-78"/>
                <a:cs typeface="Sultan normal" pitchFamily="2" charset="-78"/>
              </a:rPr>
              <a:t>شرح قصيدة</a:t>
            </a:r>
          </a:p>
          <a:p>
            <a:pPr algn="ctr" rtl="1"/>
            <a:endParaRPr lang="ar-BH" b="1" dirty="0">
              <a:latin typeface="Sakkal Majalla" panose="02000000000000000000" pitchFamily="2" charset="-78"/>
              <a:cs typeface="Sultan normal" pitchFamily="2" charset="-78"/>
            </a:endParaRPr>
          </a:p>
          <a:p>
            <a:pPr algn="ctr" rtl="1"/>
            <a:r>
              <a:rPr lang="ar-BH" sz="5400" b="1" dirty="0">
                <a:solidFill>
                  <a:srgbClr val="FF0000"/>
                </a:solidFill>
                <a:latin typeface="Sakkal Majalla" panose="02000000000000000000" pitchFamily="2" charset="-78"/>
                <a:cs typeface="Sultan normal" pitchFamily="2" charset="-78"/>
              </a:rPr>
              <a:t>يا لائمي في هوى البَحرين</a:t>
            </a:r>
          </a:p>
          <a:p>
            <a:pPr algn="ctr" rtl="1"/>
            <a:endParaRPr lang="ar-BH" sz="2400" b="1" dirty="0">
              <a:latin typeface="Sakkal Majalla" panose="02000000000000000000" pitchFamily="2" charset="-78"/>
              <a:cs typeface="Sultan normal" pitchFamily="2" charset="-78"/>
            </a:endParaRPr>
          </a:p>
          <a:p>
            <a:pPr algn="ctr" rtl="1"/>
            <a:r>
              <a:rPr lang="ar-BH" sz="3200" b="1" dirty="0">
                <a:latin typeface="Sakkal Majalla" panose="02000000000000000000" pitchFamily="2" charset="-78"/>
                <a:cs typeface="Sultan normal" pitchFamily="2" charset="-78"/>
              </a:rPr>
              <a:t>الصفّ الثّالث الإعدادي</a:t>
            </a:r>
          </a:p>
        </p:txBody>
      </p:sp>
    </p:spTree>
    <p:extLst>
      <p:ext uri="{BB962C8B-B14F-4D97-AF65-F5344CB8AC3E}">
        <p14:creationId xmlns:p14="http://schemas.microsoft.com/office/powerpoint/2010/main" val="3255457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xmlns="" id="{FC375157-A039-4DD8-AC2F-ED0B5AA2EA57}"/>
              </a:ext>
            </a:extLst>
          </p:cNvPr>
          <p:cNvSpPr>
            <a:spLocks noGrp="1"/>
          </p:cNvSpPr>
          <p:nvPr>
            <p:ph type="title"/>
          </p:nvPr>
        </p:nvSpPr>
        <p:spPr>
          <a:xfrm>
            <a:off x="1167514" y="1185134"/>
            <a:ext cx="10378442" cy="613847"/>
          </a:xfrm>
        </p:spPr>
        <p:txBody>
          <a:bodyPr>
            <a:noAutofit/>
          </a:bodyPr>
          <a:lstStyle/>
          <a:p>
            <a:pPr algn="r" rtl="1"/>
            <a:r>
              <a:rPr lang="ar-SA" sz="3600" dirty="0">
                <a:solidFill>
                  <a:srgbClr val="7030A0"/>
                </a:solidFill>
                <a:latin typeface="Sakkal Majalla" panose="02000000000000000000" pitchFamily="2" charset="-78"/>
                <a:cs typeface="Sakkal Majalla" panose="02000000000000000000" pitchFamily="2" charset="-78"/>
              </a:rPr>
              <a:t> </a:t>
            </a:r>
            <a:r>
              <a:rPr lang="ar-BH" sz="3600" dirty="0">
                <a:solidFill>
                  <a:srgbClr val="7030A0"/>
                </a:solidFill>
                <a:latin typeface="Sakkal Majalla" panose="02000000000000000000" pitchFamily="2" charset="-78"/>
                <a:cs typeface="Sakkal Majalla" panose="02000000000000000000" pitchFamily="2" charset="-78"/>
              </a:rPr>
              <a:t>أشرح الصّورة الفنيّة الآتية:</a:t>
            </a:r>
            <a:endParaRPr lang="en-US" sz="3600" dirty="0">
              <a:solidFill>
                <a:srgbClr val="7030A0"/>
              </a:solidFill>
              <a:latin typeface="Sakkal Majalla" panose="02000000000000000000" pitchFamily="2" charset="-78"/>
              <a:cs typeface="Sakkal Majalla" panose="02000000000000000000" pitchFamily="2" charset="-78"/>
            </a:endParaRPr>
          </a:p>
        </p:txBody>
      </p:sp>
      <p:graphicFrame>
        <p:nvGraphicFramePr>
          <p:cNvPr id="7" name="Table 4">
            <a:extLst>
              <a:ext uri="{FF2B5EF4-FFF2-40B4-BE49-F238E27FC236}">
                <a16:creationId xmlns:a16="http://schemas.microsoft.com/office/drawing/2014/main" xmlns="" id="{ABEDB4BD-88C4-48F6-8DD2-3327D9365FB5}"/>
              </a:ext>
            </a:extLst>
          </p:cNvPr>
          <p:cNvGraphicFramePr>
            <a:graphicFrameLocks noGrp="1"/>
          </p:cNvGraphicFramePr>
          <p:nvPr>
            <p:ph idx="1"/>
            <p:extLst>
              <p:ext uri="{D42A27DB-BD31-4B8C-83A1-F6EECF244321}">
                <p14:modId xmlns:p14="http://schemas.microsoft.com/office/powerpoint/2010/main" val="119655523"/>
              </p:ext>
            </p:extLst>
          </p:nvPr>
        </p:nvGraphicFramePr>
        <p:xfrm>
          <a:off x="646043" y="2173357"/>
          <a:ext cx="10899913" cy="3043338"/>
        </p:xfrm>
        <a:graphic>
          <a:graphicData uri="http://schemas.openxmlformats.org/drawingml/2006/table">
            <a:tbl>
              <a:tblPr firstRow="1" bandRow="1">
                <a:tableStyleId>{21E4AEA4-8DFA-4A89-87EB-49C32662AFE0}</a:tableStyleId>
              </a:tblPr>
              <a:tblGrid>
                <a:gridCol w="6896410">
                  <a:extLst>
                    <a:ext uri="{9D8B030D-6E8A-4147-A177-3AD203B41FA5}">
                      <a16:colId xmlns:a16="http://schemas.microsoft.com/office/drawing/2014/main" xmlns="" val="1476712579"/>
                    </a:ext>
                  </a:extLst>
                </a:gridCol>
                <a:gridCol w="4003503">
                  <a:extLst>
                    <a:ext uri="{9D8B030D-6E8A-4147-A177-3AD203B41FA5}">
                      <a16:colId xmlns:a16="http://schemas.microsoft.com/office/drawing/2014/main" xmlns="" val="12506917"/>
                    </a:ext>
                  </a:extLst>
                </a:gridCol>
              </a:tblGrid>
              <a:tr h="818298">
                <a:tc>
                  <a:txBody>
                    <a:bodyPr/>
                    <a:lstStyle/>
                    <a:p>
                      <a:pPr algn="ctr"/>
                      <a:r>
                        <a:rPr lang="ar-BH" sz="3200" dirty="0">
                          <a:latin typeface="Sakkal Majalla" panose="02000000000000000000" pitchFamily="2" charset="-78"/>
                          <a:cs typeface="Sakkal Majalla" panose="02000000000000000000" pitchFamily="2" charset="-78"/>
                        </a:rPr>
                        <a:t>شرحها</a:t>
                      </a:r>
                      <a:endParaRPr lang="en-US" sz="3200" dirty="0">
                        <a:latin typeface="Sakkal Majalla" panose="02000000000000000000" pitchFamily="2" charset="-78"/>
                        <a:cs typeface="Sakkal Majalla" panose="02000000000000000000" pitchFamily="2" charset="-78"/>
                      </a:endParaRPr>
                    </a:p>
                  </a:txBody>
                  <a:tcPr marL="107852" marR="107852"/>
                </a:tc>
                <a:tc>
                  <a:txBody>
                    <a:bodyPr/>
                    <a:lstStyle/>
                    <a:p>
                      <a:pPr algn="ctr" rtl="1"/>
                      <a:r>
                        <a:rPr lang="ar-BH" sz="3200" dirty="0">
                          <a:latin typeface="Sakkal Majalla" panose="02000000000000000000" pitchFamily="2" charset="-78"/>
                          <a:cs typeface="Sakkal Majalla" panose="02000000000000000000" pitchFamily="2" charset="-78"/>
                        </a:rPr>
                        <a:t>الصّورة الفنّية</a:t>
                      </a:r>
                      <a:endParaRPr lang="en-US" sz="3200" dirty="0">
                        <a:latin typeface="Sakkal Majalla" panose="02000000000000000000" pitchFamily="2" charset="-78"/>
                        <a:cs typeface="Sakkal Majalla" panose="02000000000000000000" pitchFamily="2" charset="-78"/>
                      </a:endParaRPr>
                    </a:p>
                  </a:txBody>
                  <a:tcPr marL="107852" marR="107852"/>
                </a:tc>
                <a:extLst>
                  <a:ext uri="{0D108BD9-81ED-4DB2-BD59-A6C34878D82A}">
                    <a16:rowId xmlns:a16="http://schemas.microsoft.com/office/drawing/2014/main" xmlns="" val="1058091975"/>
                  </a:ext>
                </a:extLst>
              </a:tr>
              <a:tr h="85444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3600" dirty="0">
                          <a:solidFill>
                            <a:srgbClr val="0070C0"/>
                          </a:solidFill>
                          <a:latin typeface="Sakkal Majalla" panose="02000000000000000000" pitchFamily="2" charset="-78"/>
                          <a:cs typeface="Sakkal Majalla" panose="02000000000000000000" pitchFamily="2" charset="-78"/>
                        </a:rPr>
                        <a:t>شبّه الشّاعرُ كلمة "البحرين" - وهو ينطقها- باللّحن الفريد لجمال حروفها وروعة تناسقها، وهي تقع في النّفس موقعًا أثيرًا، فتُدْخِل عليها البهجة والسّرور. </a:t>
                      </a:r>
                      <a:endParaRPr lang="en-US" sz="3600" dirty="0">
                        <a:solidFill>
                          <a:srgbClr val="0070C0"/>
                        </a:solidFill>
                        <a:latin typeface="Sakkal Majalla" panose="02000000000000000000" pitchFamily="2" charset="-78"/>
                        <a:cs typeface="Sakkal Majalla" panose="02000000000000000000" pitchFamily="2" charset="-78"/>
                      </a:endParaRPr>
                    </a:p>
                    <a:p>
                      <a:endParaRPr lang="en-US" sz="3200" dirty="0">
                        <a:solidFill>
                          <a:srgbClr val="0070C0"/>
                        </a:solidFill>
                        <a:latin typeface="Sakkal Majalla" panose="02000000000000000000" pitchFamily="2" charset="-78"/>
                        <a:cs typeface="Sakkal Majalla" panose="02000000000000000000" pitchFamily="2" charset="-78"/>
                      </a:endParaRPr>
                    </a:p>
                  </a:txBody>
                  <a:tcPr marL="107852" marR="107852"/>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BH" sz="3600" b="0" dirty="0">
                        <a:solidFill>
                          <a:schemeClr val="tx1"/>
                        </a:solidFill>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BH" sz="3600" b="0" dirty="0">
                          <a:solidFill>
                            <a:schemeClr val="tx1"/>
                          </a:solidFill>
                          <a:latin typeface="Sakkal Majalla" panose="02000000000000000000" pitchFamily="2" charset="-78"/>
                          <a:cs typeface="Sakkal Majalla" panose="02000000000000000000" pitchFamily="2" charset="-78"/>
                        </a:rPr>
                        <a:t>صار اسمها بفمي لحنًا فريدًا:</a:t>
                      </a:r>
                    </a:p>
                    <a:p>
                      <a:pPr algn="r" rtl="1"/>
                      <a:endParaRPr lang="en-US" sz="3200" dirty="0">
                        <a:latin typeface="Sakkal Majalla" panose="02000000000000000000" pitchFamily="2" charset="-78"/>
                        <a:cs typeface="Sakkal Majalla" panose="02000000000000000000" pitchFamily="2" charset="-78"/>
                      </a:endParaRPr>
                    </a:p>
                  </a:txBody>
                  <a:tcPr marL="107852" marR="107852"/>
                </a:tc>
                <a:extLst>
                  <a:ext uri="{0D108BD9-81ED-4DB2-BD59-A6C34878D82A}">
                    <a16:rowId xmlns:a16="http://schemas.microsoft.com/office/drawing/2014/main" xmlns="" val="3675487730"/>
                  </a:ext>
                </a:extLst>
              </a:tr>
            </a:tbl>
          </a:graphicData>
        </a:graphic>
      </p:graphicFrame>
      <p:sp>
        <p:nvSpPr>
          <p:cNvPr id="5" name="Title 1">
            <a:extLst>
              <a:ext uri="{FF2B5EF4-FFF2-40B4-BE49-F238E27FC236}">
                <a16:creationId xmlns:a16="http://schemas.microsoft.com/office/drawing/2014/main" xmlns="" id="{45BE7017-FEFE-4C95-9125-232AFD051E5B}"/>
              </a:ext>
            </a:extLst>
          </p:cNvPr>
          <p:cNvSpPr txBox="1">
            <a:spLocks/>
          </p:cNvSpPr>
          <p:nvPr/>
        </p:nvSpPr>
        <p:spPr>
          <a:xfrm>
            <a:off x="1402080" y="261846"/>
            <a:ext cx="10515600" cy="793617"/>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r"/>
            <a:r>
              <a:rPr lang="ar-BH" dirty="0">
                <a:solidFill>
                  <a:srgbClr val="FF0000"/>
                </a:solidFill>
                <a:latin typeface="Sakkal Majalla" panose="02000000000000000000" pitchFamily="2" charset="-78"/>
                <a:cs typeface="Sakkal Majalla" panose="02000000000000000000" pitchFamily="2" charset="-78"/>
              </a:rPr>
              <a:t>النّشاط الثّالثُ</a:t>
            </a:r>
            <a:endParaRPr lang="en-US"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1897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6B9AA4-79EA-4A11-AF71-807C8072EC15}"/>
              </a:ext>
            </a:extLst>
          </p:cNvPr>
          <p:cNvSpPr>
            <a:spLocks noGrp="1"/>
          </p:cNvSpPr>
          <p:nvPr>
            <p:ph type="title"/>
          </p:nvPr>
        </p:nvSpPr>
        <p:spPr>
          <a:xfrm>
            <a:off x="1025938" y="611047"/>
            <a:ext cx="9943098" cy="852998"/>
          </a:xfrm>
        </p:spPr>
        <p:txBody>
          <a:bodyPr>
            <a:normAutofit/>
          </a:bodyPr>
          <a:lstStyle/>
          <a:p>
            <a:pPr algn="r" rtl="1"/>
            <a:r>
              <a:rPr lang="ar-BH" sz="4000" b="1" dirty="0">
                <a:solidFill>
                  <a:srgbClr val="FF0000"/>
                </a:solidFill>
                <a:latin typeface="Sakkal Majalla" panose="02000000000000000000" pitchFamily="2" charset="-78"/>
                <a:cs typeface="Sakkal Majalla" panose="02000000000000000000" pitchFamily="2" charset="-78"/>
              </a:rPr>
              <a:t>5-شرح المقطع الثّاني</a:t>
            </a:r>
            <a:endParaRPr lang="en-US" sz="4000" b="1" dirty="0">
              <a:solidFill>
                <a:srgbClr val="FF0000"/>
              </a:solidFill>
              <a:latin typeface="Sakkal Majalla" panose="02000000000000000000" pitchFamily="2" charset="-78"/>
              <a:cs typeface="Sakkal Majalla" panose="02000000000000000000" pitchFamily="2" charset="-78"/>
            </a:endParaRPr>
          </a:p>
        </p:txBody>
      </p:sp>
      <p:sp>
        <p:nvSpPr>
          <p:cNvPr id="4" name="Content Placeholder 2">
            <a:extLst>
              <a:ext uri="{FF2B5EF4-FFF2-40B4-BE49-F238E27FC236}">
                <a16:creationId xmlns:a16="http://schemas.microsoft.com/office/drawing/2014/main" xmlns="" id="{DE298A54-3758-4073-A9A2-F6E9A290BAB5}"/>
              </a:ext>
            </a:extLst>
          </p:cNvPr>
          <p:cNvSpPr>
            <a:spLocks noGrp="1"/>
          </p:cNvSpPr>
          <p:nvPr>
            <p:ph idx="1"/>
          </p:nvPr>
        </p:nvSpPr>
        <p:spPr>
          <a:xfrm>
            <a:off x="640156" y="1464045"/>
            <a:ext cx="10525906" cy="4504145"/>
          </a:xfrm>
          <a:solidFill>
            <a:schemeClr val="bg1">
              <a:lumMod val="95000"/>
            </a:schemeClr>
          </a:solidFill>
        </p:spPr>
        <p:txBody>
          <a:bodyPr>
            <a:normAutofit/>
          </a:bodyPr>
          <a:lstStyle/>
          <a:p>
            <a:pPr marL="0" indent="0" rtl="1">
              <a:buNone/>
            </a:pPr>
            <a:endParaRPr lang="ar-BH" sz="3400" dirty="0">
              <a:latin typeface="Sakkal Majalla" panose="02000000000000000000" pitchFamily="2" charset="-78"/>
              <a:cs typeface="Sakkal Majalla" panose="02000000000000000000" pitchFamily="2" charset="-78"/>
            </a:endParaRPr>
          </a:p>
          <a:p>
            <a:pPr rtl="1">
              <a:buFont typeface="Courier New" panose="02070309020205020404" pitchFamily="49" charset="0"/>
              <a:buChar char="o"/>
            </a:pPr>
            <a:r>
              <a:rPr lang="ar-BH" sz="3400" dirty="0">
                <a:latin typeface="Sakkal Majalla" panose="02000000000000000000" pitchFamily="2" charset="-78"/>
                <a:cs typeface="Sakkal Majalla" panose="02000000000000000000" pitchFamily="2" charset="-78"/>
              </a:rPr>
              <a:t>  يتوجّه الشّاعرُ إلى البحرين بالخطاب في أسلوب شائقٍ قائمٍ على التّشخيص، ويورد من العبارات ما يرسّخ تفرّد هذا الوطن، فهو موطن </a:t>
            </a:r>
            <a:r>
              <a:rPr lang="ar-BH" sz="3400" b="1" dirty="0">
                <a:solidFill>
                  <a:srgbClr val="0070C0"/>
                </a:solidFill>
                <a:latin typeface="Sakkal Majalla" panose="02000000000000000000" pitchFamily="2" charset="-78"/>
                <a:cs typeface="Sakkal Majalla" panose="02000000000000000000" pitchFamily="2" charset="-78"/>
              </a:rPr>
              <a:t>السّادة الأحرار</a:t>
            </a:r>
            <a:r>
              <a:rPr lang="ar-BH" sz="3400" dirty="0">
                <a:latin typeface="Sakkal Majalla" panose="02000000000000000000" pitchFamily="2" charset="-78"/>
                <a:cs typeface="Sakkal Majalla" panose="02000000000000000000" pitchFamily="2" charset="-78"/>
              </a:rPr>
              <a:t>، وكلتا الكلمتين تدلّ على الرّفعة والسموّ.</a:t>
            </a:r>
          </a:p>
          <a:p>
            <a:pPr marL="0" indent="0" rtl="1">
              <a:buNone/>
            </a:pPr>
            <a:endParaRPr lang="ar-BH" sz="3400" dirty="0">
              <a:latin typeface="Sakkal Majalla" panose="02000000000000000000" pitchFamily="2" charset="-78"/>
              <a:cs typeface="Sakkal Majalla" panose="02000000000000000000" pitchFamily="2" charset="-78"/>
            </a:endParaRPr>
          </a:p>
          <a:p>
            <a:pPr rtl="1">
              <a:buFont typeface="Courier New" panose="02070309020205020404" pitchFamily="49" charset="0"/>
              <a:buChar char="o"/>
            </a:pPr>
            <a:r>
              <a:rPr lang="ar-BH" sz="3400" dirty="0">
                <a:latin typeface="Sakkal Majalla" panose="02000000000000000000" pitchFamily="2" charset="-78"/>
                <a:cs typeface="Sakkal Majalla" panose="02000000000000000000" pitchFamily="2" charset="-78"/>
              </a:rPr>
              <a:t>   اختار الشّاعرُ من العباراتِ ما يدلُّ على الماضِي المجيدِ للبحرينِ، وعلى تجذّرِ القيمِ العربيّةِ فيها، فمن عادةِ العربِ الافتخارُ </a:t>
            </a:r>
            <a:r>
              <a:rPr lang="ar-BH" sz="3400" dirty="0">
                <a:solidFill>
                  <a:srgbClr val="0070C0"/>
                </a:solidFill>
                <a:latin typeface="Sakkal Majalla" panose="02000000000000000000" pitchFamily="2" charset="-78"/>
                <a:cs typeface="Sakkal Majalla" panose="02000000000000000000" pitchFamily="2" charset="-78"/>
              </a:rPr>
              <a:t>بـالسّيفِ</a:t>
            </a:r>
            <a:r>
              <a:rPr lang="ar-BH" sz="3400" dirty="0">
                <a:latin typeface="Sakkal Majalla" panose="02000000000000000000" pitchFamily="2" charset="-78"/>
                <a:cs typeface="Sakkal Majalla" panose="02000000000000000000" pitchFamily="2" charset="-78"/>
              </a:rPr>
              <a:t> باعتباره رمزًا للبطولاتِ الخالدةِ، و</a:t>
            </a:r>
            <a:r>
              <a:rPr lang="ar-BH" sz="3400" dirty="0">
                <a:solidFill>
                  <a:srgbClr val="0070C0"/>
                </a:solidFill>
                <a:latin typeface="Sakkal Majalla" panose="02000000000000000000" pitchFamily="2" charset="-78"/>
                <a:cs typeface="Sakkal Majalla" panose="02000000000000000000" pitchFamily="2" charset="-78"/>
              </a:rPr>
              <a:t>بالقلمِ</a:t>
            </a:r>
            <a:r>
              <a:rPr lang="ar-BH" sz="3400" dirty="0">
                <a:latin typeface="Sakkal Majalla" panose="02000000000000000000" pitchFamily="2" charset="-78"/>
                <a:cs typeface="Sakkal Majalla" panose="02000000000000000000" pitchFamily="2" charset="-78"/>
              </a:rPr>
              <a:t> بوصفه رمزًا للعلمِ والتقدّمِ.</a:t>
            </a:r>
          </a:p>
        </p:txBody>
      </p:sp>
    </p:spTree>
    <p:extLst>
      <p:ext uri="{BB962C8B-B14F-4D97-AF65-F5344CB8AC3E}">
        <p14:creationId xmlns:p14="http://schemas.microsoft.com/office/powerpoint/2010/main" val="319097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500" fill="hold"/>
                                        <p:tgtEl>
                                          <p:spTgt spid="4">
                                            <p:bg/>
                                          </p:spTgt>
                                        </p:tgtEl>
                                        <p:attrNameLst>
                                          <p:attrName>ppt_x</p:attrName>
                                        </p:attrNameLst>
                                      </p:cBhvr>
                                      <p:tavLst>
                                        <p:tav tm="0">
                                          <p:val>
                                            <p:strVal val="1+#ppt_w/2"/>
                                          </p:val>
                                        </p:tav>
                                        <p:tav tm="100000">
                                          <p:val>
                                            <p:strVal val="#ppt_x"/>
                                          </p:val>
                                        </p:tav>
                                      </p:tavLst>
                                    </p:anim>
                                    <p:anim calcmode="lin" valueType="num">
                                      <p:cBhvr additive="base">
                                        <p:cTn id="13" dur="500" fill="hold"/>
                                        <p:tgtEl>
                                          <p:spTgt spid="4">
                                            <p:bg/>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additive="base">
                                        <p:cTn id="24"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43350019-13D4-4BEC-ACB1-D968C51D861B}"/>
              </a:ext>
            </a:extLst>
          </p:cNvPr>
          <p:cNvSpPr>
            <a:spLocks noGrp="1"/>
          </p:cNvSpPr>
          <p:nvPr>
            <p:ph idx="1"/>
          </p:nvPr>
        </p:nvSpPr>
        <p:spPr>
          <a:xfrm>
            <a:off x="833047" y="901170"/>
            <a:ext cx="10525906" cy="5181578"/>
          </a:xfrm>
          <a:solidFill>
            <a:schemeClr val="bg1">
              <a:lumMod val="95000"/>
            </a:schemeClr>
          </a:solidFill>
        </p:spPr>
        <p:txBody>
          <a:bodyPr>
            <a:normAutofit fontScale="85000" lnSpcReduction="20000"/>
          </a:bodyPr>
          <a:lstStyle/>
          <a:p>
            <a:pPr rtl="1">
              <a:buFont typeface="Courier New" panose="02070309020205020404" pitchFamily="49" charset="0"/>
              <a:buChar char="o"/>
            </a:pPr>
            <a:endParaRPr lang="ar-BH" sz="3200" dirty="0">
              <a:latin typeface="Sakkal Majalla" panose="02000000000000000000" pitchFamily="2" charset="-78"/>
              <a:cs typeface="Sakkal Majalla" panose="02000000000000000000" pitchFamily="2" charset="-78"/>
            </a:endParaRPr>
          </a:p>
          <a:p>
            <a:pPr rtl="1">
              <a:lnSpc>
                <a:spcPct val="120000"/>
              </a:lnSpc>
              <a:buFont typeface="Courier New" panose="02070309020205020404" pitchFamily="49" charset="0"/>
              <a:buChar char="o"/>
            </a:pPr>
            <a:r>
              <a:rPr lang="ar-BH" sz="3900" dirty="0">
                <a:latin typeface="Sakkal Majalla" panose="02000000000000000000" pitchFamily="2" charset="-78"/>
                <a:cs typeface="Sakkal Majalla" panose="02000000000000000000" pitchFamily="2" charset="-78"/>
              </a:rPr>
              <a:t>  </a:t>
            </a:r>
            <a:r>
              <a:rPr lang="ar-BH" sz="4000" dirty="0">
                <a:latin typeface="Sakkal Majalla" panose="02000000000000000000" pitchFamily="2" charset="-78"/>
                <a:cs typeface="Sakkal Majalla" panose="02000000000000000000" pitchFamily="2" charset="-78"/>
              </a:rPr>
              <a:t>شَادَ جلالةُ الـملك حمد  </a:t>
            </a:r>
            <a:r>
              <a:rPr lang="ar-BH" sz="4000" dirty="0" smtClean="0">
                <a:latin typeface="Sakkal Majalla" panose="02000000000000000000" pitchFamily="2" charset="-78"/>
                <a:cs typeface="Sakkal Majalla" panose="02000000000000000000" pitchFamily="2" charset="-78"/>
              </a:rPr>
              <a:t>بن عيسى آل خليفة حفظه الله ورعاه للبحرين </a:t>
            </a:r>
            <a:r>
              <a:rPr lang="ar-BH" sz="4000" dirty="0">
                <a:latin typeface="Sakkal Majalla" panose="02000000000000000000" pitchFamily="2" charset="-78"/>
                <a:cs typeface="Sakkal Majalla" panose="02000000000000000000" pitchFamily="2" charset="-78"/>
              </a:rPr>
              <a:t>مسيرةَ نهضتِها، وهيّأَ لها أسبابَ التقدّمِ والتطوّرِ، حتّى أصبحت منارةً بين الأمم، ونبراسًا من ضوئِه تستلهمُ الشّعوبُ معاني الرّفعةِ والسموِّ، ووظّف الشّاعرُ كلمات تؤكّدُ معانيَ الرّفعةِ والعلوِّ </a:t>
            </a:r>
            <a:r>
              <a:rPr lang="ar-BH" sz="4000" dirty="0">
                <a:solidFill>
                  <a:srgbClr val="0070C0"/>
                </a:solidFill>
                <a:latin typeface="Sakkal Majalla" panose="02000000000000000000" pitchFamily="2" charset="-78"/>
                <a:cs typeface="Sakkal Majalla" panose="02000000000000000000" pitchFamily="2" charset="-78"/>
              </a:rPr>
              <a:t>(تسمو/ شامخ)، </a:t>
            </a:r>
            <a:r>
              <a:rPr lang="ar-BH" sz="4000" dirty="0">
                <a:latin typeface="Sakkal Majalla" panose="02000000000000000000" pitchFamily="2" charset="-78"/>
                <a:cs typeface="Sakkal Majalla" panose="02000000000000000000" pitchFamily="2" charset="-78"/>
              </a:rPr>
              <a:t>ومثّلت العزيمةُ الرّاسخةُ والرّؤيةُ الثّاقبةُ والإرادةُ القويّةُ أدوات تحقيقِ هذه النّهضةِ الخالدةِ.</a:t>
            </a:r>
          </a:p>
          <a:p>
            <a:pPr marL="0" indent="0" rtl="1">
              <a:lnSpc>
                <a:spcPct val="120000"/>
              </a:lnSpc>
              <a:buNone/>
            </a:pPr>
            <a:endParaRPr lang="ar-BH" sz="4000" dirty="0">
              <a:latin typeface="Sakkal Majalla" panose="02000000000000000000" pitchFamily="2" charset="-78"/>
              <a:cs typeface="Sakkal Majalla" panose="02000000000000000000" pitchFamily="2" charset="-78"/>
            </a:endParaRPr>
          </a:p>
          <a:p>
            <a:pPr rtl="1">
              <a:lnSpc>
                <a:spcPct val="120000"/>
              </a:lnSpc>
              <a:buFont typeface="Courier New" panose="02070309020205020404" pitchFamily="49" charset="0"/>
              <a:buChar char="o"/>
            </a:pPr>
            <a:r>
              <a:rPr lang="ar-BH" sz="4000" dirty="0">
                <a:latin typeface="Sakkal Majalla" panose="02000000000000000000" pitchFamily="2" charset="-78"/>
                <a:cs typeface="Sakkal Majalla" panose="02000000000000000000" pitchFamily="2" charset="-78"/>
              </a:rPr>
              <a:t> وظّف الشّاعرُ الفعل </a:t>
            </a:r>
            <a:r>
              <a:rPr lang="ar-BH" sz="4000" b="1" dirty="0">
                <a:solidFill>
                  <a:srgbClr val="0070C0"/>
                </a:solidFill>
                <a:latin typeface="Sakkal Majalla" panose="02000000000000000000" pitchFamily="2" charset="-78"/>
                <a:cs typeface="Sakkal Majalla" panose="02000000000000000000" pitchFamily="2" charset="-78"/>
              </a:rPr>
              <a:t>(شاد) </a:t>
            </a:r>
            <a:r>
              <a:rPr lang="ar-BH" sz="4000" dirty="0">
                <a:latin typeface="Sakkal Majalla" panose="02000000000000000000" pitchFamily="2" charset="-78"/>
                <a:cs typeface="Sakkal Majalla" panose="02000000000000000000" pitchFamily="2" charset="-78"/>
              </a:rPr>
              <a:t>لتأكيدِ معاني البناءِ والإعلاءِ والتّطويرِ والتّقدّمِ، وهذه المعاني تؤكّدُ عظمةَ مسيرةِ النّهضةِ التي جعلت البحْرين في طليعةِ الأممِ المتقدّمةِ.</a:t>
            </a:r>
          </a:p>
          <a:p>
            <a:pPr rtl="1">
              <a:buFont typeface="Courier New" panose="02070309020205020404" pitchFamily="49" charset="0"/>
              <a:buChar char="o"/>
            </a:pPr>
            <a:endParaRPr lang="ar-BH" sz="3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20764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AEEDDBA0-F056-4F8D-AFF8-D61136910017}"/>
              </a:ext>
            </a:extLst>
          </p:cNvPr>
          <p:cNvSpPr txBox="1">
            <a:spLocks/>
          </p:cNvSpPr>
          <p:nvPr/>
        </p:nvSpPr>
        <p:spPr>
          <a:xfrm>
            <a:off x="833047" y="940927"/>
            <a:ext cx="10525906" cy="5075560"/>
          </a:xfrm>
          <a:prstGeom prst="rect">
            <a:avLst/>
          </a:prstGeom>
          <a:solidFill>
            <a:schemeClr val="bg1">
              <a:lumMod val="95000"/>
            </a:schemeClr>
          </a:solidFill>
        </p:spPr>
        <p:txBody>
          <a:bodyPr vert="horz" lIns="91440" tIns="45720" rIns="91440" bIns="45720" rtlCol="0">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ar-BH" sz="3600" dirty="0">
              <a:latin typeface="Sakkal Majalla" panose="02000000000000000000" pitchFamily="2" charset="-78"/>
              <a:cs typeface="Sakkal Majalla" panose="02000000000000000000" pitchFamily="2" charset="-78"/>
            </a:endParaRPr>
          </a:p>
          <a:p>
            <a:pPr marL="571500" indent="-571500" algn="r">
              <a:lnSpc>
                <a:spcPct val="100000"/>
              </a:lnSpc>
              <a:buFont typeface="Courier New" panose="02070309020205020404" pitchFamily="49" charset="0"/>
              <a:buChar char="o"/>
            </a:pPr>
            <a:r>
              <a:rPr lang="ar-BH" sz="3400" dirty="0">
                <a:latin typeface="Sakkal Majalla" panose="02000000000000000000" pitchFamily="2" charset="-78"/>
                <a:cs typeface="Sakkal Majalla" panose="02000000000000000000" pitchFamily="2" charset="-78"/>
              </a:rPr>
              <a:t>أورد الشّاعرُ عبارة </a:t>
            </a:r>
            <a:r>
              <a:rPr lang="ar-BH" sz="3400" dirty="0">
                <a:solidFill>
                  <a:srgbClr val="0070C0"/>
                </a:solidFill>
                <a:latin typeface="Sakkal Majalla" panose="02000000000000000000" pitchFamily="2" charset="-78"/>
                <a:cs typeface="Sakkal Majalla" panose="02000000000000000000" pitchFamily="2" charset="-78"/>
              </a:rPr>
              <a:t>" شامخ العَلَم"</a:t>
            </a:r>
            <a:r>
              <a:rPr lang="ar-BH" sz="3400" dirty="0">
                <a:latin typeface="Sakkal Majalla" panose="02000000000000000000" pitchFamily="2" charset="-78"/>
                <a:cs typeface="Sakkal Majalla" panose="02000000000000000000" pitchFamily="2" charset="-78"/>
              </a:rPr>
              <a:t> للتّأكيد على علوّ مكانة البحرين وسموّها بين الأمم، ويرمزُ </a:t>
            </a:r>
            <a:r>
              <a:rPr lang="ar-BH" sz="3400" dirty="0">
                <a:solidFill>
                  <a:srgbClr val="0070C0"/>
                </a:solidFill>
                <a:latin typeface="Sakkal Majalla" panose="02000000000000000000" pitchFamily="2" charset="-78"/>
                <a:cs typeface="Sakkal Majalla" panose="02000000000000000000" pitchFamily="2" charset="-78"/>
              </a:rPr>
              <a:t>"العلَمُ"  </a:t>
            </a:r>
            <a:r>
              <a:rPr lang="ar-BH" sz="3400" dirty="0">
                <a:latin typeface="Sakkal Majalla" panose="02000000000000000000" pitchFamily="2" charset="-78"/>
                <a:cs typeface="Sakkal Majalla" panose="02000000000000000000" pitchFamily="2" charset="-78"/>
              </a:rPr>
              <a:t>إلى المنجزات الحضاريّة والإنسانيّة العظيمة للبحرين على مدار تاريخها العريق الذي يمتدّ لآلاف السّنين.</a:t>
            </a:r>
          </a:p>
          <a:p>
            <a:pPr algn="r">
              <a:lnSpc>
                <a:spcPct val="100000"/>
              </a:lnSpc>
              <a:buFont typeface="Courier New" panose="02070309020205020404" pitchFamily="49" charset="0"/>
              <a:buChar char="o"/>
            </a:pPr>
            <a:endParaRPr lang="ar-BH" sz="1800" dirty="0">
              <a:latin typeface="Sakkal Majalla" panose="02000000000000000000" pitchFamily="2" charset="-78"/>
              <a:cs typeface="Sakkal Majalla" panose="02000000000000000000" pitchFamily="2" charset="-78"/>
            </a:endParaRPr>
          </a:p>
          <a:p>
            <a:pPr algn="r">
              <a:lnSpc>
                <a:spcPct val="100000"/>
              </a:lnSpc>
            </a:pPr>
            <a:endParaRPr lang="ar-BH" sz="100" dirty="0">
              <a:latin typeface="Sakkal Majalla" panose="02000000000000000000" pitchFamily="2" charset="-78"/>
              <a:cs typeface="Sakkal Majalla" panose="02000000000000000000" pitchFamily="2" charset="-78"/>
            </a:endParaRPr>
          </a:p>
          <a:p>
            <a:pPr algn="r">
              <a:lnSpc>
                <a:spcPct val="100000"/>
              </a:lnSpc>
              <a:buFont typeface="Courier New" panose="02070309020205020404" pitchFamily="49" charset="0"/>
              <a:buChar char="o"/>
            </a:pPr>
            <a:r>
              <a:rPr lang="ar-BH" sz="3400" dirty="0">
                <a:latin typeface="Sakkal Majalla" panose="02000000000000000000" pitchFamily="2" charset="-78"/>
                <a:cs typeface="Sakkal Majalla" panose="02000000000000000000" pitchFamily="2" charset="-78"/>
              </a:rPr>
              <a:t>    وظّف الشّاعرُ كلمةَ </a:t>
            </a:r>
            <a:r>
              <a:rPr lang="ar-BH" sz="3400" dirty="0">
                <a:solidFill>
                  <a:srgbClr val="0070C0"/>
                </a:solidFill>
                <a:latin typeface="Sakkal Majalla" panose="02000000000000000000" pitchFamily="2" charset="-78"/>
                <a:cs typeface="Sakkal Majalla" panose="02000000000000000000" pitchFamily="2" charset="-78"/>
              </a:rPr>
              <a:t>(</a:t>
            </a:r>
            <a:r>
              <a:rPr lang="ar-BH" sz="3400" b="1" dirty="0">
                <a:solidFill>
                  <a:srgbClr val="0070C0"/>
                </a:solidFill>
                <a:latin typeface="Sakkal Majalla" panose="02000000000000000000" pitchFamily="2" charset="-78"/>
                <a:cs typeface="Sakkal Majalla" panose="02000000000000000000" pitchFamily="2" charset="-78"/>
              </a:rPr>
              <a:t>مجد</a:t>
            </a:r>
            <a:r>
              <a:rPr lang="ar-BH" sz="3400" dirty="0">
                <a:solidFill>
                  <a:srgbClr val="0070C0"/>
                </a:solidFill>
                <a:latin typeface="Sakkal Majalla" panose="02000000000000000000" pitchFamily="2" charset="-78"/>
                <a:cs typeface="Sakkal Majalla" panose="02000000000000000000" pitchFamily="2" charset="-78"/>
              </a:rPr>
              <a:t>) </a:t>
            </a:r>
            <a:r>
              <a:rPr lang="ar-BH" sz="3400" dirty="0">
                <a:latin typeface="Sakkal Majalla" panose="02000000000000000000" pitchFamily="2" charset="-78"/>
                <a:cs typeface="Sakkal Majalla" panose="02000000000000000000" pitchFamily="2" charset="-78"/>
              </a:rPr>
              <a:t>مرّتين في الـمقطعِ الثّاني، وفي ذلك تأكيدٌ على كثرةِ صروحِ التّقدّم الّتي شيّدتها البحرينُ في مسيرتها الرّائدة. ويمنح تَكرارُ </a:t>
            </a:r>
            <a:r>
              <a:rPr lang="en-US" sz="3400" dirty="0">
                <a:latin typeface="Sakkal Majalla" panose="02000000000000000000" pitchFamily="2" charset="-78"/>
                <a:cs typeface="Sakkal Majalla" panose="02000000000000000000" pitchFamily="2" charset="-78"/>
              </a:rPr>
              <a:t> </a:t>
            </a:r>
            <a:r>
              <a:rPr lang="ar-BH" sz="3400" dirty="0">
                <a:latin typeface="Sakkal Majalla" panose="02000000000000000000" pitchFamily="2" charset="-78"/>
                <a:cs typeface="Sakkal Majalla" panose="02000000000000000000" pitchFamily="2" charset="-78"/>
              </a:rPr>
              <a:t>هذه اللّفظةِ القصيدةَ جرسًا موسيقيّا مؤثّرا في نفس السّامعِ.</a:t>
            </a:r>
          </a:p>
          <a:p>
            <a:pPr algn="r">
              <a:lnSpc>
                <a:spcPct val="100000"/>
              </a:lnSpc>
              <a:buFont typeface="Courier New" panose="02070309020205020404" pitchFamily="49" charset="0"/>
              <a:buChar char="o"/>
            </a:pPr>
            <a:endParaRPr lang="ar-BH" sz="3600" dirty="0">
              <a:latin typeface="Sakkal Majalla" panose="02000000000000000000" pitchFamily="2" charset="-78"/>
              <a:cs typeface="Sakkal Majalla" panose="02000000000000000000" pitchFamily="2" charset="-78"/>
            </a:endParaRPr>
          </a:p>
          <a:p>
            <a:pPr algn="r">
              <a:buFont typeface="Courier New" panose="02070309020205020404" pitchFamily="49" charset="0"/>
              <a:buChar char="o"/>
            </a:pPr>
            <a:endParaRPr lang="ar-BH" sz="3600" dirty="0">
              <a:latin typeface="Sakkal Majalla" panose="02000000000000000000" pitchFamily="2" charset="-78"/>
              <a:cs typeface="Sakkal Majalla" panose="02000000000000000000" pitchFamily="2" charset="-78"/>
            </a:endParaRPr>
          </a:p>
          <a:p>
            <a:pPr algn="r">
              <a:buFont typeface="Courier New" panose="02070309020205020404" pitchFamily="49" charset="0"/>
              <a:buChar char="o"/>
            </a:pPr>
            <a:endParaRPr lang="ar-BH" sz="3600" dirty="0">
              <a:latin typeface="Sakkal Majalla" panose="02000000000000000000" pitchFamily="2" charset="-78"/>
              <a:cs typeface="Sakkal Majalla" panose="02000000000000000000" pitchFamily="2" charset="-78"/>
            </a:endParaRPr>
          </a:p>
          <a:p>
            <a:pPr algn="r">
              <a:buFont typeface="Courier New" panose="02070309020205020404" pitchFamily="49" charset="0"/>
              <a:buChar char="o"/>
            </a:pPr>
            <a:endParaRPr lang="ar-BH" sz="3600" dirty="0">
              <a:latin typeface="Sakkal Majalla" panose="02000000000000000000" pitchFamily="2" charset="-78"/>
              <a:cs typeface="Sakkal Majalla" panose="02000000000000000000" pitchFamily="2" charset="-78"/>
            </a:endParaRPr>
          </a:p>
          <a:p>
            <a:pPr algn="r">
              <a:buFont typeface="Courier New" panose="02070309020205020404" pitchFamily="49" charset="0"/>
              <a:buChar char="o"/>
            </a:pPr>
            <a:endParaRPr lang="ar-BH" sz="3600" dirty="0">
              <a:latin typeface="Sakkal Majalla" panose="02000000000000000000" pitchFamily="2" charset="-78"/>
              <a:cs typeface="Sakkal Majalla" panose="02000000000000000000" pitchFamily="2" charset="-78"/>
            </a:endParaRPr>
          </a:p>
          <a:p>
            <a:pPr algn="r">
              <a:buFont typeface="Courier New" panose="02070309020205020404" pitchFamily="49" charset="0"/>
              <a:buChar char="o"/>
            </a:pPr>
            <a:endParaRPr lang="ar-BH" sz="3600" dirty="0">
              <a:latin typeface="Sakkal Majalla" panose="02000000000000000000" pitchFamily="2" charset="-78"/>
              <a:cs typeface="Sakkal Majalla" panose="02000000000000000000" pitchFamily="2" charset="-78"/>
            </a:endParaRPr>
          </a:p>
          <a:p>
            <a:pPr algn="r">
              <a:buFont typeface="Courier New" panose="02070309020205020404" pitchFamily="49" charset="0"/>
              <a:buChar char="o"/>
            </a:pPr>
            <a:endParaRPr lang="ar-BH" sz="3600" dirty="0">
              <a:latin typeface="Sakkal Majalla" panose="02000000000000000000" pitchFamily="2" charset="-78"/>
              <a:cs typeface="Sakkal Majalla" panose="02000000000000000000" pitchFamily="2" charset="-78"/>
            </a:endParaRPr>
          </a:p>
          <a:p>
            <a:pPr algn="r">
              <a:buFont typeface="Courier New" panose="02070309020205020404" pitchFamily="49" charset="0"/>
              <a:buChar char="o"/>
            </a:pPr>
            <a:endParaRPr lang="ar-BH" sz="3600" dirty="0">
              <a:latin typeface="Sakkal Majalla" panose="02000000000000000000" pitchFamily="2" charset="-78"/>
              <a:cs typeface="Sakkal Majalla" panose="02000000000000000000" pitchFamily="2" charset="-78"/>
            </a:endParaRPr>
          </a:p>
          <a:p>
            <a:pPr algn="r">
              <a:buFont typeface="Courier New" panose="02070309020205020404" pitchFamily="49" charset="0"/>
              <a:buChar char="o"/>
            </a:pPr>
            <a:endParaRPr lang="ar-BH" sz="3600" dirty="0">
              <a:latin typeface="Sakkal Majalla" panose="02000000000000000000" pitchFamily="2" charset="-78"/>
              <a:cs typeface="Sakkal Majalla" panose="02000000000000000000" pitchFamily="2" charset="-78"/>
            </a:endParaRPr>
          </a:p>
          <a:p>
            <a:pPr>
              <a:buFont typeface="Courier New" panose="02070309020205020404" pitchFamily="49" charset="0"/>
              <a:buChar char="o"/>
            </a:pPr>
            <a:endParaRPr lang="ar-BH" sz="36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447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585979E-1C4B-4617-B0A0-466F8A085283}"/>
              </a:ext>
            </a:extLst>
          </p:cNvPr>
          <p:cNvSpPr>
            <a:spLocks noGrp="1"/>
          </p:cNvSpPr>
          <p:nvPr>
            <p:ph type="title"/>
          </p:nvPr>
        </p:nvSpPr>
        <p:spPr>
          <a:xfrm>
            <a:off x="2235379" y="1015231"/>
            <a:ext cx="8911687" cy="613847"/>
          </a:xfrm>
        </p:spPr>
        <p:txBody>
          <a:bodyPr>
            <a:noAutofit/>
          </a:bodyPr>
          <a:lstStyle/>
          <a:p>
            <a:pPr algn="r" rtl="1"/>
            <a:r>
              <a:rPr lang="ar-SA" sz="3600" dirty="0">
                <a:solidFill>
                  <a:srgbClr val="7030A0"/>
                </a:solidFill>
                <a:latin typeface="Sakkal Majalla" panose="02000000000000000000" pitchFamily="2" charset="-78"/>
                <a:cs typeface="Sakkal Majalla" panose="02000000000000000000" pitchFamily="2" charset="-78"/>
              </a:rPr>
              <a:t> </a:t>
            </a:r>
            <a:r>
              <a:rPr lang="ar-BH" sz="3600" dirty="0">
                <a:solidFill>
                  <a:srgbClr val="7030A0"/>
                </a:solidFill>
                <a:latin typeface="Sakkal Majalla" panose="02000000000000000000" pitchFamily="2" charset="-78"/>
                <a:cs typeface="Sakkal Majalla" panose="02000000000000000000" pitchFamily="2" charset="-78"/>
              </a:rPr>
              <a:t>أشرح المفردات الآتية مستعينًا بالسّياق الذي وردت فيه.</a:t>
            </a:r>
            <a:endParaRPr lang="en-US" sz="3600" dirty="0">
              <a:solidFill>
                <a:srgbClr val="7030A0"/>
              </a:solidFill>
              <a:latin typeface="Sakkal Majalla" panose="02000000000000000000" pitchFamily="2" charset="-78"/>
              <a:cs typeface="Sakkal Majalla" panose="02000000000000000000" pitchFamily="2" charset="-78"/>
            </a:endParaRPr>
          </a:p>
        </p:txBody>
      </p:sp>
      <p:sp>
        <p:nvSpPr>
          <p:cNvPr id="2" name="Rectangle 1">
            <a:extLst>
              <a:ext uri="{FF2B5EF4-FFF2-40B4-BE49-F238E27FC236}">
                <a16:creationId xmlns:a16="http://schemas.microsoft.com/office/drawing/2014/main" xmlns="" id="{24D06F40-6B03-4626-A19C-C2D46AF35596}"/>
              </a:ext>
            </a:extLst>
          </p:cNvPr>
          <p:cNvSpPr/>
          <p:nvPr/>
        </p:nvSpPr>
        <p:spPr>
          <a:xfrm>
            <a:off x="2053469" y="290932"/>
            <a:ext cx="9064087" cy="792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BH" sz="4800" dirty="0">
                <a:solidFill>
                  <a:srgbClr val="FF0000"/>
                </a:solidFill>
                <a:latin typeface="Sakkal Majalla" panose="02000000000000000000" pitchFamily="2" charset="-78"/>
                <a:cs typeface="Sakkal Majalla" panose="02000000000000000000" pitchFamily="2" charset="-78"/>
              </a:rPr>
              <a:t>النّشاط الرّابعُ</a:t>
            </a:r>
            <a:endParaRPr lang="en-US" sz="4800" dirty="0">
              <a:solidFill>
                <a:srgbClr val="FF0000"/>
              </a:solidFill>
              <a:latin typeface="Sakkal Majalla" panose="02000000000000000000" pitchFamily="2" charset="-78"/>
              <a:cs typeface="Sakkal Majalla" panose="02000000000000000000" pitchFamily="2" charset="-78"/>
            </a:endParaRPr>
          </a:p>
        </p:txBody>
      </p:sp>
      <p:graphicFrame>
        <p:nvGraphicFramePr>
          <p:cNvPr id="7" name="Table 7">
            <a:extLst>
              <a:ext uri="{FF2B5EF4-FFF2-40B4-BE49-F238E27FC236}">
                <a16:creationId xmlns:a16="http://schemas.microsoft.com/office/drawing/2014/main" xmlns="" id="{533C6836-20A8-4316-A4F0-092DC34B7514}"/>
              </a:ext>
            </a:extLst>
          </p:cNvPr>
          <p:cNvGraphicFramePr>
            <a:graphicFrameLocks noGrp="1"/>
          </p:cNvGraphicFramePr>
          <p:nvPr>
            <p:ph idx="1"/>
            <p:extLst>
              <p:ext uri="{D42A27DB-BD31-4B8C-83A1-F6EECF244321}">
                <p14:modId xmlns:p14="http://schemas.microsoft.com/office/powerpoint/2010/main" val="707836482"/>
              </p:ext>
            </p:extLst>
          </p:nvPr>
        </p:nvGraphicFramePr>
        <p:xfrm>
          <a:off x="1226843" y="1718568"/>
          <a:ext cx="10103766" cy="4006371"/>
        </p:xfrm>
        <a:graphic>
          <a:graphicData uri="http://schemas.openxmlformats.org/drawingml/2006/table">
            <a:tbl>
              <a:tblPr firstRow="1" bandRow="1">
                <a:tableStyleId>{21E4AEA4-8DFA-4A89-87EB-49C32662AFE0}</a:tableStyleId>
              </a:tblPr>
              <a:tblGrid>
                <a:gridCol w="5051883">
                  <a:extLst>
                    <a:ext uri="{9D8B030D-6E8A-4147-A177-3AD203B41FA5}">
                      <a16:colId xmlns:a16="http://schemas.microsoft.com/office/drawing/2014/main" xmlns="" val="2969805070"/>
                    </a:ext>
                  </a:extLst>
                </a:gridCol>
                <a:gridCol w="5051883">
                  <a:extLst>
                    <a:ext uri="{9D8B030D-6E8A-4147-A177-3AD203B41FA5}">
                      <a16:colId xmlns:a16="http://schemas.microsoft.com/office/drawing/2014/main" xmlns="" val="912273141"/>
                    </a:ext>
                  </a:extLst>
                </a:gridCol>
              </a:tblGrid>
              <a:tr h="716812">
                <a:tc>
                  <a:txBody>
                    <a:bodyPr/>
                    <a:lstStyle/>
                    <a:p>
                      <a:pPr algn="ctr"/>
                      <a:r>
                        <a:rPr lang="ar-BH" sz="3200" dirty="0">
                          <a:latin typeface="Sakkal Majalla" panose="02000000000000000000" pitchFamily="2" charset="-78"/>
                          <a:cs typeface="Sakkal Majalla" panose="02000000000000000000" pitchFamily="2" charset="-78"/>
                        </a:rPr>
                        <a:t>معانيها</a:t>
                      </a:r>
                      <a:endParaRPr lang="en-US" sz="3200" dirty="0">
                        <a:latin typeface="Sakkal Majalla" panose="02000000000000000000" pitchFamily="2" charset="-78"/>
                        <a:cs typeface="Sakkal Majalla" panose="02000000000000000000" pitchFamily="2" charset="-78"/>
                      </a:endParaRPr>
                    </a:p>
                  </a:txBody>
                  <a:tcPr/>
                </a:tc>
                <a:tc>
                  <a:txBody>
                    <a:bodyPr/>
                    <a:lstStyle/>
                    <a:p>
                      <a:pPr algn="ctr"/>
                      <a:r>
                        <a:rPr lang="ar-BH" sz="3200" dirty="0">
                          <a:latin typeface="Sakkal Majalla" panose="02000000000000000000" pitchFamily="2" charset="-78"/>
                          <a:cs typeface="Sakkal Majalla" panose="02000000000000000000" pitchFamily="2" charset="-78"/>
                        </a:rPr>
                        <a:t>المفردات</a:t>
                      </a:r>
                      <a:endParaRPr lang="en-US" sz="3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xmlns="" val="3982817575"/>
                  </a:ext>
                </a:extLst>
              </a:tr>
              <a:tr h="716812">
                <a:tc>
                  <a:txBody>
                    <a:bodyPr/>
                    <a:lstStyle/>
                    <a:p>
                      <a:pPr algn="ctr"/>
                      <a:endParaRPr lang="en-US" sz="3200" dirty="0">
                        <a:latin typeface="Sakkal Majalla" panose="02000000000000000000" pitchFamily="2" charset="-78"/>
                        <a:cs typeface="Sakkal Majalla" panose="02000000000000000000" pitchFamily="2" charset="-78"/>
                      </a:endParaRPr>
                    </a:p>
                  </a:txBody>
                  <a:tcPr/>
                </a:tc>
                <a:tc>
                  <a:txBody>
                    <a:bodyPr/>
                    <a:lstStyle/>
                    <a:p>
                      <a:pPr algn="ctr"/>
                      <a:r>
                        <a:rPr lang="ar-BH" sz="3200" dirty="0">
                          <a:latin typeface="Sakkal Majalla" panose="02000000000000000000" pitchFamily="2" charset="-78"/>
                          <a:cs typeface="Sakkal Majalla" panose="02000000000000000000" pitchFamily="2" charset="-78"/>
                        </a:rPr>
                        <a:t>قرين</a:t>
                      </a:r>
                      <a:endParaRPr lang="en-US" sz="3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xmlns="" val="2613162973"/>
                  </a:ext>
                </a:extLst>
              </a:tr>
              <a:tr h="71681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3200" dirty="0">
                        <a:latin typeface="Sakkal Majalla" panose="02000000000000000000" pitchFamily="2" charset="-78"/>
                        <a:cs typeface="Sakkal Majalla" panose="02000000000000000000" pitchFamily="2" charset="-78"/>
                      </a:endParaRPr>
                    </a:p>
                  </a:txBody>
                  <a:tcPr/>
                </a:tc>
                <a:tc>
                  <a:txBody>
                    <a:bodyPr/>
                    <a:lstStyle/>
                    <a:p>
                      <a:pPr algn="ctr"/>
                      <a:r>
                        <a:rPr lang="ar-BH" sz="3200" dirty="0">
                          <a:latin typeface="Sakkal Majalla" panose="02000000000000000000" pitchFamily="2" charset="-78"/>
                          <a:cs typeface="Sakkal Majalla" panose="02000000000000000000" pitchFamily="2" charset="-78"/>
                        </a:rPr>
                        <a:t>يفيّئه</a:t>
                      </a:r>
                      <a:endParaRPr lang="en-US" sz="3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xmlns="" val="1948368221"/>
                  </a:ext>
                </a:extLst>
              </a:tr>
              <a:tr h="1047237">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3200" dirty="0">
                        <a:latin typeface="Sakkal Majalla" panose="02000000000000000000" pitchFamily="2" charset="-78"/>
                        <a:cs typeface="Sakkal Majalla" panose="020000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3200" dirty="0">
                          <a:latin typeface="Sakkal Majalla" panose="02000000000000000000" pitchFamily="2" charset="-78"/>
                          <a:cs typeface="Sakkal Majalla" panose="02000000000000000000" pitchFamily="2" charset="-78"/>
                        </a:rPr>
                        <a:t>شامخ</a:t>
                      </a:r>
                      <a:endParaRPr lang="en-US" sz="3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xmlns="" val="3957846253"/>
                  </a:ext>
                </a:extLst>
              </a:tr>
              <a:tr h="808698">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3200" dirty="0">
                        <a:latin typeface="Sakkal Majalla" panose="02000000000000000000" pitchFamily="2" charset="-78"/>
                        <a:cs typeface="Sakkal Majalla" panose="020000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3200" dirty="0">
                          <a:latin typeface="Sakkal Majalla" panose="02000000000000000000" pitchFamily="2" charset="-78"/>
                          <a:cs typeface="Sakkal Majalla" panose="02000000000000000000" pitchFamily="2" charset="-78"/>
                        </a:rPr>
                        <a:t>شاد</a:t>
                      </a:r>
                      <a:endParaRPr lang="en-US" sz="3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xmlns="" val="538417914"/>
                  </a:ext>
                </a:extLst>
              </a:tr>
            </a:tbl>
          </a:graphicData>
        </a:graphic>
      </p:graphicFrame>
      <p:sp>
        <p:nvSpPr>
          <p:cNvPr id="4" name="Rectangle 3">
            <a:extLst>
              <a:ext uri="{FF2B5EF4-FFF2-40B4-BE49-F238E27FC236}">
                <a16:creationId xmlns:a16="http://schemas.microsoft.com/office/drawing/2014/main" xmlns="" id="{6529CDB0-EC75-4435-9867-9D3DB1068A3A}"/>
              </a:ext>
            </a:extLst>
          </p:cNvPr>
          <p:cNvSpPr/>
          <p:nvPr/>
        </p:nvSpPr>
        <p:spPr>
          <a:xfrm>
            <a:off x="2544231" y="2420296"/>
            <a:ext cx="2212465" cy="646331"/>
          </a:xfrm>
          <a:prstGeom prst="rect">
            <a:avLst/>
          </a:prstGeom>
        </p:spPr>
        <p:txBody>
          <a:bodyPr wrap="none">
            <a:spAutoFit/>
          </a:bodyPr>
          <a:lstStyle/>
          <a:p>
            <a:pPr algn="ctr"/>
            <a:r>
              <a:rPr lang="ar-BH" sz="3600" b="1" dirty="0">
                <a:solidFill>
                  <a:srgbClr val="0070C0"/>
                </a:solidFill>
                <a:latin typeface="Sakkal Majalla" panose="02000000000000000000" pitchFamily="2" charset="-78"/>
                <a:cs typeface="Sakkal Majalla" panose="02000000000000000000" pitchFamily="2" charset="-78"/>
              </a:rPr>
              <a:t>مصاحب، ملازمٌ</a:t>
            </a:r>
            <a:endParaRPr lang="en-US" sz="3600" b="1" dirty="0">
              <a:solidFill>
                <a:srgbClr val="0070C0"/>
              </a:solidFill>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xmlns="" id="{5B43622D-1438-4234-B048-3D4BB0787603}"/>
              </a:ext>
            </a:extLst>
          </p:cNvPr>
          <p:cNvSpPr/>
          <p:nvPr/>
        </p:nvSpPr>
        <p:spPr>
          <a:xfrm>
            <a:off x="1907803" y="3216664"/>
            <a:ext cx="3485322" cy="646331"/>
          </a:xfrm>
          <a:prstGeom prst="rect">
            <a:avLst/>
          </a:prstGeom>
        </p:spPr>
        <p:txBody>
          <a:bodyPr wrap="square">
            <a:spAutoFit/>
          </a:bodyPr>
          <a:lstStyle/>
          <a:p>
            <a:pPr lvl="0" algn="ctr" rtl="1">
              <a:defRPr/>
            </a:pPr>
            <a:r>
              <a:rPr lang="ar-BH" sz="3600" b="1" dirty="0">
                <a:solidFill>
                  <a:srgbClr val="0070C0"/>
                </a:solidFill>
                <a:latin typeface="Sakkal Majalla" panose="02000000000000000000" pitchFamily="2" charset="-78"/>
                <a:cs typeface="Sakkal Majalla" panose="02000000000000000000" pitchFamily="2" charset="-78"/>
              </a:rPr>
              <a:t>يمدّه، يبسطه.</a:t>
            </a:r>
            <a:endParaRPr lang="en-US" sz="3600" b="1" dirty="0">
              <a:solidFill>
                <a:srgbClr val="0070C0"/>
              </a:solidFill>
              <a:latin typeface="Sakkal Majalla" panose="02000000000000000000" pitchFamily="2" charset="-78"/>
              <a:cs typeface="Sakkal Majalla" panose="02000000000000000000" pitchFamily="2" charset="-78"/>
            </a:endParaRPr>
          </a:p>
        </p:txBody>
      </p:sp>
      <p:sp>
        <p:nvSpPr>
          <p:cNvPr id="8" name="Rectangle 7">
            <a:extLst>
              <a:ext uri="{FF2B5EF4-FFF2-40B4-BE49-F238E27FC236}">
                <a16:creationId xmlns:a16="http://schemas.microsoft.com/office/drawing/2014/main" xmlns="" id="{46716192-4AD9-4A24-BAE8-25FEE25B2E21}"/>
              </a:ext>
            </a:extLst>
          </p:cNvPr>
          <p:cNvSpPr/>
          <p:nvPr/>
        </p:nvSpPr>
        <p:spPr>
          <a:xfrm>
            <a:off x="1907803" y="4015677"/>
            <a:ext cx="3485322" cy="646331"/>
          </a:xfrm>
          <a:prstGeom prst="rect">
            <a:avLst/>
          </a:prstGeom>
        </p:spPr>
        <p:txBody>
          <a:bodyPr wrap="square">
            <a:spAutoFit/>
          </a:bodyPr>
          <a:lstStyle/>
          <a:p>
            <a:pPr algn="ctr" rtl="1">
              <a:defRPr/>
            </a:pPr>
            <a:r>
              <a:rPr lang="ar-BH" sz="3600" b="1" dirty="0">
                <a:solidFill>
                  <a:srgbClr val="0070C0"/>
                </a:solidFill>
                <a:latin typeface="Sakkal Majalla" panose="02000000000000000000" pitchFamily="2" charset="-78"/>
                <a:cs typeface="Sakkal Majalla" panose="02000000000000000000" pitchFamily="2" charset="-78"/>
              </a:rPr>
              <a:t>عالٍ، مرتفع</a:t>
            </a:r>
            <a:endParaRPr lang="en-US" sz="3600" b="1" dirty="0">
              <a:solidFill>
                <a:srgbClr val="0070C0"/>
              </a:solidFill>
              <a:latin typeface="Sakkal Majalla" panose="02000000000000000000" pitchFamily="2" charset="-78"/>
              <a:cs typeface="Sakkal Majalla" panose="02000000000000000000" pitchFamily="2" charset="-78"/>
            </a:endParaRPr>
          </a:p>
        </p:txBody>
      </p:sp>
      <p:sp>
        <p:nvSpPr>
          <p:cNvPr id="9" name="Rectangle 8">
            <a:extLst>
              <a:ext uri="{FF2B5EF4-FFF2-40B4-BE49-F238E27FC236}">
                <a16:creationId xmlns:a16="http://schemas.microsoft.com/office/drawing/2014/main" xmlns="" id="{0BFA5778-A7DB-4011-8F59-70FDB61E0682}"/>
              </a:ext>
            </a:extLst>
          </p:cNvPr>
          <p:cNvSpPr/>
          <p:nvPr/>
        </p:nvSpPr>
        <p:spPr>
          <a:xfrm>
            <a:off x="2053469" y="4977379"/>
            <a:ext cx="3485322" cy="646331"/>
          </a:xfrm>
          <a:prstGeom prst="rect">
            <a:avLst/>
          </a:prstGeom>
        </p:spPr>
        <p:txBody>
          <a:bodyPr wrap="square">
            <a:spAutoFit/>
          </a:bodyPr>
          <a:lstStyle/>
          <a:p>
            <a:pPr lvl="0" algn="ctr" rtl="1">
              <a:defRPr/>
            </a:pPr>
            <a:r>
              <a:rPr lang="ar-BH" sz="3600" b="1" dirty="0">
                <a:solidFill>
                  <a:srgbClr val="0070C0"/>
                </a:solidFill>
                <a:latin typeface="Sakkal Majalla" panose="02000000000000000000" pitchFamily="2" charset="-78"/>
                <a:cs typeface="Sakkal Majalla" panose="02000000000000000000" pitchFamily="2" charset="-78"/>
              </a:rPr>
              <a:t>بنَـــــــى، أقامَ</a:t>
            </a:r>
            <a:endParaRPr lang="en-US" sz="3600" b="1" dirty="0">
              <a:solidFill>
                <a:srgbClr val="0070C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8187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 calcmode="lin" valueType="num">
                                      <p:cBhvr additive="base">
                                        <p:cTn id="30"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 calcmode="lin" valueType="num">
                                      <p:cBhvr additive="base">
                                        <p:cTn id="36"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 calcmode="lin" valueType="num">
                                      <p:cBhvr additive="base">
                                        <p:cTn id="42"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C1D3AE-8C7D-4492-A462-E85F7A1EAA26}"/>
              </a:ext>
            </a:extLst>
          </p:cNvPr>
          <p:cNvSpPr>
            <a:spLocks noGrp="1"/>
          </p:cNvSpPr>
          <p:nvPr>
            <p:ph type="title"/>
          </p:nvPr>
        </p:nvSpPr>
        <p:spPr>
          <a:xfrm>
            <a:off x="2259501" y="1113279"/>
            <a:ext cx="8911687" cy="606964"/>
          </a:xfrm>
        </p:spPr>
        <p:txBody>
          <a:bodyPr>
            <a:normAutofit/>
          </a:bodyPr>
          <a:lstStyle/>
          <a:p>
            <a:pPr algn="r" rtl="1"/>
            <a:r>
              <a:rPr lang="ar-BH" sz="3600" b="1" dirty="0">
                <a:solidFill>
                  <a:srgbClr val="7030A0"/>
                </a:solidFill>
                <a:latin typeface="Sakkal Majalla" panose="02000000000000000000" pitchFamily="2" charset="-78"/>
                <a:cs typeface="Sakkal Majalla" panose="02000000000000000000" pitchFamily="2" charset="-78"/>
              </a:rPr>
              <a:t>أشرح الصّورة الفنّيّة الآتية:</a:t>
            </a:r>
            <a:endParaRPr lang="en-US" sz="3600" b="1" dirty="0">
              <a:solidFill>
                <a:srgbClr val="7030A0"/>
              </a:solidFill>
              <a:latin typeface="Sakkal Majalla" panose="02000000000000000000" pitchFamily="2" charset="-78"/>
              <a:cs typeface="Sakkal Majalla" panose="02000000000000000000" pitchFamily="2" charset="-78"/>
            </a:endParaRPr>
          </a:p>
        </p:txBody>
      </p:sp>
      <p:graphicFrame>
        <p:nvGraphicFramePr>
          <p:cNvPr id="4" name="Table 4">
            <a:extLst>
              <a:ext uri="{FF2B5EF4-FFF2-40B4-BE49-F238E27FC236}">
                <a16:creationId xmlns:a16="http://schemas.microsoft.com/office/drawing/2014/main" xmlns="" id="{7EB0E00C-A542-47D4-AD8B-8F32DC3F86C6}"/>
              </a:ext>
            </a:extLst>
          </p:cNvPr>
          <p:cNvGraphicFramePr>
            <a:graphicFrameLocks noGrp="1"/>
          </p:cNvGraphicFramePr>
          <p:nvPr>
            <p:ph idx="1"/>
            <p:extLst>
              <p:ext uri="{D42A27DB-BD31-4B8C-83A1-F6EECF244321}">
                <p14:modId xmlns:p14="http://schemas.microsoft.com/office/powerpoint/2010/main" val="1372163979"/>
              </p:ext>
            </p:extLst>
          </p:nvPr>
        </p:nvGraphicFramePr>
        <p:xfrm>
          <a:off x="838200" y="1895872"/>
          <a:ext cx="10515600" cy="3066255"/>
        </p:xfrm>
        <a:graphic>
          <a:graphicData uri="http://schemas.openxmlformats.org/drawingml/2006/table">
            <a:tbl>
              <a:tblPr firstRow="1" bandRow="1">
                <a:tableStyleId>{21E4AEA4-8DFA-4A89-87EB-49C32662AFE0}</a:tableStyleId>
              </a:tblPr>
              <a:tblGrid>
                <a:gridCol w="6653254">
                  <a:extLst>
                    <a:ext uri="{9D8B030D-6E8A-4147-A177-3AD203B41FA5}">
                      <a16:colId xmlns:a16="http://schemas.microsoft.com/office/drawing/2014/main" xmlns="" val="1476712579"/>
                    </a:ext>
                  </a:extLst>
                </a:gridCol>
                <a:gridCol w="3862346">
                  <a:extLst>
                    <a:ext uri="{9D8B030D-6E8A-4147-A177-3AD203B41FA5}">
                      <a16:colId xmlns:a16="http://schemas.microsoft.com/office/drawing/2014/main" xmlns="" val="12506917"/>
                    </a:ext>
                  </a:extLst>
                </a:gridCol>
              </a:tblGrid>
              <a:tr h="753051">
                <a:tc>
                  <a:txBody>
                    <a:bodyPr/>
                    <a:lstStyle/>
                    <a:p>
                      <a:pPr algn="ctr"/>
                      <a:r>
                        <a:rPr lang="ar-BH" sz="3200" dirty="0">
                          <a:latin typeface="Sakkal Majalla" panose="02000000000000000000" pitchFamily="2" charset="-78"/>
                          <a:cs typeface="Sakkal Majalla" panose="02000000000000000000" pitchFamily="2" charset="-78"/>
                        </a:rPr>
                        <a:t>شرحها</a:t>
                      </a:r>
                      <a:endParaRPr lang="en-US" sz="3200" dirty="0">
                        <a:latin typeface="Sakkal Majalla" panose="02000000000000000000" pitchFamily="2" charset="-78"/>
                        <a:cs typeface="Sakkal Majalla" panose="02000000000000000000" pitchFamily="2" charset="-78"/>
                      </a:endParaRPr>
                    </a:p>
                  </a:txBody>
                  <a:tcPr marL="107852" marR="107852"/>
                </a:tc>
                <a:tc>
                  <a:txBody>
                    <a:bodyPr/>
                    <a:lstStyle/>
                    <a:p>
                      <a:pPr algn="ctr" rtl="1"/>
                      <a:r>
                        <a:rPr lang="ar-BH" sz="3200" dirty="0">
                          <a:latin typeface="Sakkal Majalla" panose="02000000000000000000" pitchFamily="2" charset="-78"/>
                          <a:cs typeface="Sakkal Majalla" panose="02000000000000000000" pitchFamily="2" charset="-78"/>
                        </a:rPr>
                        <a:t>الصّورة الفنّية</a:t>
                      </a:r>
                      <a:endParaRPr lang="en-US" sz="3200" dirty="0">
                        <a:latin typeface="Sakkal Majalla" panose="02000000000000000000" pitchFamily="2" charset="-78"/>
                        <a:cs typeface="Sakkal Majalla" panose="02000000000000000000" pitchFamily="2" charset="-78"/>
                      </a:endParaRPr>
                    </a:p>
                  </a:txBody>
                  <a:tcPr marL="107852" marR="107852"/>
                </a:tc>
                <a:extLst>
                  <a:ext uri="{0D108BD9-81ED-4DB2-BD59-A6C34878D82A}">
                    <a16:rowId xmlns:a16="http://schemas.microsoft.com/office/drawing/2014/main" xmlns="" val="1058091975"/>
                  </a:ext>
                </a:extLst>
              </a:tr>
              <a:tr h="2313204">
                <a:tc>
                  <a:txBody>
                    <a:bodyPr/>
                    <a:lstStyle/>
                    <a:p>
                      <a:endParaRPr lang="ar-BH" sz="3200" dirty="0">
                        <a:solidFill>
                          <a:srgbClr val="0070C0"/>
                        </a:solidFill>
                        <a:latin typeface="Sakkal Majalla" panose="02000000000000000000" pitchFamily="2" charset="-78"/>
                        <a:cs typeface="Sakkal Majalla" panose="02000000000000000000" pitchFamily="2" charset="-78"/>
                      </a:endParaRPr>
                    </a:p>
                  </a:txBody>
                  <a:tcPr marL="107852" marR="107852"/>
                </a:tc>
                <a:tc>
                  <a:txBody>
                    <a:bodyPr/>
                    <a:lstStyle/>
                    <a:p>
                      <a:pPr algn="r" rtl="1"/>
                      <a:endParaRPr lang="ar-BH" sz="3200" dirty="0">
                        <a:latin typeface="Sakkal Majalla" panose="02000000000000000000" pitchFamily="2" charset="-78"/>
                        <a:cs typeface="Sakkal Majalla" panose="02000000000000000000" pitchFamily="2" charset="-78"/>
                      </a:endParaRPr>
                    </a:p>
                    <a:p>
                      <a:pPr algn="ctr" rtl="1"/>
                      <a:r>
                        <a:rPr lang="ar-BH" sz="3200" dirty="0">
                          <a:latin typeface="Sakkal Majalla" panose="02000000000000000000" pitchFamily="2" charset="-78"/>
                          <a:cs typeface="Sakkal Majalla" panose="02000000000000000000" pitchFamily="2" charset="-78"/>
                        </a:rPr>
                        <a:t>أنت لنا رفيق درب</a:t>
                      </a:r>
                      <a:endParaRPr lang="en-US" sz="3200" dirty="0">
                        <a:latin typeface="Sakkal Majalla" panose="02000000000000000000" pitchFamily="2" charset="-78"/>
                        <a:cs typeface="Sakkal Majalla" panose="02000000000000000000" pitchFamily="2" charset="-78"/>
                      </a:endParaRPr>
                    </a:p>
                  </a:txBody>
                  <a:tcPr marL="107852" marR="107852"/>
                </a:tc>
                <a:extLst>
                  <a:ext uri="{0D108BD9-81ED-4DB2-BD59-A6C34878D82A}">
                    <a16:rowId xmlns:a16="http://schemas.microsoft.com/office/drawing/2014/main" xmlns="" val="3675487730"/>
                  </a:ext>
                </a:extLst>
              </a:tr>
            </a:tbl>
          </a:graphicData>
        </a:graphic>
      </p:graphicFrame>
      <p:sp>
        <p:nvSpPr>
          <p:cNvPr id="3" name="Rectangle 2">
            <a:extLst>
              <a:ext uri="{FF2B5EF4-FFF2-40B4-BE49-F238E27FC236}">
                <a16:creationId xmlns:a16="http://schemas.microsoft.com/office/drawing/2014/main" xmlns="" id="{4521391D-C869-45B2-ACFA-E9D28C8A55D3}"/>
              </a:ext>
            </a:extLst>
          </p:cNvPr>
          <p:cNvSpPr/>
          <p:nvPr/>
        </p:nvSpPr>
        <p:spPr>
          <a:xfrm>
            <a:off x="2926348" y="0"/>
            <a:ext cx="8244840" cy="111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4400" dirty="0">
                <a:solidFill>
                  <a:srgbClr val="FF0000"/>
                </a:solidFill>
                <a:latin typeface="Sakkal Majalla" panose="02000000000000000000" pitchFamily="2" charset="-78"/>
                <a:cs typeface="Sakkal Majalla" panose="02000000000000000000" pitchFamily="2" charset="-78"/>
              </a:rPr>
              <a:t>النّشاط الخامسُ</a:t>
            </a:r>
            <a:endParaRPr lang="en-US" sz="4400" dirty="0">
              <a:solidFill>
                <a:srgbClr val="FF0000"/>
              </a:solidFill>
              <a:latin typeface="Sakkal Majalla" panose="02000000000000000000" pitchFamily="2" charset="-78"/>
              <a:cs typeface="Sakkal Majalla" panose="02000000000000000000" pitchFamily="2" charset="-78"/>
            </a:endParaRPr>
          </a:p>
        </p:txBody>
      </p:sp>
      <p:sp>
        <p:nvSpPr>
          <p:cNvPr id="7" name="Rectangle 6">
            <a:extLst>
              <a:ext uri="{FF2B5EF4-FFF2-40B4-BE49-F238E27FC236}">
                <a16:creationId xmlns:a16="http://schemas.microsoft.com/office/drawing/2014/main" xmlns="" id="{1B5366D5-4E5C-406B-9B94-C2FB102EB32F}"/>
              </a:ext>
            </a:extLst>
          </p:cNvPr>
          <p:cNvSpPr/>
          <p:nvPr/>
        </p:nvSpPr>
        <p:spPr>
          <a:xfrm>
            <a:off x="1341120" y="2724834"/>
            <a:ext cx="6096000" cy="2062103"/>
          </a:xfrm>
          <a:prstGeom prst="rect">
            <a:avLst/>
          </a:prstGeom>
        </p:spPr>
        <p:txBody>
          <a:bodyPr>
            <a:spAutoFit/>
          </a:bodyPr>
          <a:lstStyle/>
          <a:p>
            <a:pPr algn="r" rtl="1"/>
            <a:r>
              <a:rPr lang="ar-BH" sz="3200" dirty="0">
                <a:solidFill>
                  <a:srgbClr val="0070C0"/>
                </a:solidFill>
                <a:latin typeface="Sakkal Majalla" panose="02000000000000000000" pitchFamily="2" charset="-78"/>
                <a:cs typeface="Sakkal Majalla" panose="02000000000000000000" pitchFamily="2" charset="-78"/>
              </a:rPr>
              <a:t>شبّه الشّاعر الوطن بالإنسان، وأسند إليه فعل المرافقة. وكلمة "رفيق" تجتمع فيها المعاني الرّائعة، الّتي تكشف ما وجده الشّاعر في البحرين من كرم وحبّ وراحة. </a:t>
            </a:r>
            <a:endParaRPr lang="en-US" sz="3200" dirty="0">
              <a:solidFill>
                <a:srgbClr val="0070C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4767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4D8D4D03-6205-4EA4-B683-E84705F66B5E}"/>
              </a:ext>
            </a:extLst>
          </p:cNvPr>
          <p:cNvSpPr>
            <a:spLocks noGrp="1"/>
          </p:cNvSpPr>
          <p:nvPr>
            <p:ph type="title"/>
          </p:nvPr>
        </p:nvSpPr>
        <p:spPr>
          <a:xfrm>
            <a:off x="1025938" y="611047"/>
            <a:ext cx="9943098" cy="852998"/>
          </a:xfrm>
        </p:spPr>
        <p:txBody>
          <a:bodyPr>
            <a:normAutofit/>
          </a:bodyPr>
          <a:lstStyle/>
          <a:p>
            <a:pPr algn="r" rtl="1"/>
            <a:r>
              <a:rPr lang="ar-BH" sz="4000" b="1" dirty="0">
                <a:solidFill>
                  <a:srgbClr val="FF0000"/>
                </a:solidFill>
                <a:latin typeface="Sakkal Majalla" panose="02000000000000000000" pitchFamily="2" charset="-78"/>
                <a:cs typeface="Sakkal Majalla" panose="02000000000000000000" pitchFamily="2" charset="-78"/>
              </a:rPr>
              <a:t>5-شرح المقطع الثّالث</a:t>
            </a:r>
            <a:endParaRPr lang="en-US" sz="4000" b="1" dirty="0">
              <a:solidFill>
                <a:srgbClr val="FF0000"/>
              </a:solidFill>
              <a:latin typeface="Sakkal Majalla" panose="02000000000000000000" pitchFamily="2" charset="-78"/>
              <a:cs typeface="Sakkal Majalla" panose="02000000000000000000" pitchFamily="2" charset="-78"/>
            </a:endParaRPr>
          </a:p>
        </p:txBody>
      </p:sp>
      <p:sp>
        <p:nvSpPr>
          <p:cNvPr id="5" name="Content Placeholder 2">
            <a:extLst>
              <a:ext uri="{FF2B5EF4-FFF2-40B4-BE49-F238E27FC236}">
                <a16:creationId xmlns:a16="http://schemas.microsoft.com/office/drawing/2014/main" xmlns="" id="{4C75E87A-4072-4868-9DEB-6D10E8E65783}"/>
              </a:ext>
            </a:extLst>
          </p:cNvPr>
          <p:cNvSpPr>
            <a:spLocks noGrp="1"/>
          </p:cNvSpPr>
          <p:nvPr>
            <p:ph idx="1"/>
          </p:nvPr>
        </p:nvSpPr>
        <p:spPr>
          <a:xfrm>
            <a:off x="833047" y="1464045"/>
            <a:ext cx="10525906" cy="4504145"/>
          </a:xfrm>
          <a:solidFill>
            <a:schemeClr val="bg1">
              <a:lumMod val="95000"/>
            </a:schemeClr>
          </a:solidFill>
        </p:spPr>
        <p:txBody>
          <a:bodyPr>
            <a:normAutofit/>
          </a:bodyPr>
          <a:lstStyle/>
          <a:p>
            <a:pPr marL="0" indent="0" rtl="1">
              <a:buNone/>
            </a:pPr>
            <a:endParaRPr lang="ar-BH" sz="3400" dirty="0">
              <a:latin typeface="Sakkal Majalla" panose="02000000000000000000" pitchFamily="2" charset="-78"/>
              <a:cs typeface="Sakkal Majalla" panose="02000000000000000000" pitchFamily="2" charset="-78"/>
            </a:endParaRPr>
          </a:p>
          <a:p>
            <a:pPr rtl="1">
              <a:lnSpc>
                <a:spcPct val="100000"/>
              </a:lnSpc>
              <a:buFont typeface="Courier New" panose="02070309020205020404" pitchFamily="49" charset="0"/>
              <a:buChar char="o"/>
            </a:pPr>
            <a:r>
              <a:rPr lang="ar-BH" sz="3400" dirty="0">
                <a:latin typeface="Sakkal Majalla" panose="02000000000000000000" pitchFamily="2" charset="-78"/>
                <a:cs typeface="Sakkal Majalla" panose="02000000000000000000" pitchFamily="2" charset="-78"/>
              </a:rPr>
              <a:t>  يخاطبُ الشّاعرُ القلب، مشيرًا إلى ما يعتريه من إحساسٍ بالنّشوةِ والبهجةِ، وهو يشدُو للبحرين شدوًا غير منقطع، ويترنّم بها ترنّمًا موصولًا مستمرًّا.</a:t>
            </a:r>
          </a:p>
          <a:p>
            <a:pPr rtl="1">
              <a:lnSpc>
                <a:spcPct val="100000"/>
              </a:lnSpc>
              <a:buFont typeface="Courier New" panose="02070309020205020404" pitchFamily="49" charset="0"/>
              <a:buChar char="o"/>
            </a:pPr>
            <a:endParaRPr lang="ar-BH" sz="3400" dirty="0">
              <a:latin typeface="Sakkal Majalla" panose="02000000000000000000" pitchFamily="2" charset="-78"/>
              <a:cs typeface="Sakkal Majalla" panose="02000000000000000000" pitchFamily="2" charset="-78"/>
            </a:endParaRPr>
          </a:p>
          <a:p>
            <a:pPr rtl="1">
              <a:lnSpc>
                <a:spcPct val="100000"/>
              </a:lnSpc>
              <a:buFont typeface="Courier New" panose="02070309020205020404" pitchFamily="49" charset="0"/>
              <a:buChar char="o"/>
            </a:pPr>
            <a:r>
              <a:rPr lang="ar-BH" sz="3400" dirty="0">
                <a:latin typeface="Sakkal Majalla" panose="02000000000000000000" pitchFamily="2" charset="-78"/>
                <a:cs typeface="Sakkal Majalla" panose="02000000000000000000" pitchFamily="2" charset="-78"/>
              </a:rPr>
              <a:t>  يبيّن الشّاعر روابطَ القرابة وأواصرَ التّاريخِ المشترك التي تشدُّه إلى البحرين، وأورد الشاعرُ كلمة </a:t>
            </a:r>
            <a:r>
              <a:rPr lang="ar-BH" sz="3400" dirty="0">
                <a:solidFill>
                  <a:srgbClr val="0070C0"/>
                </a:solidFill>
                <a:latin typeface="Sakkal Majalla" panose="02000000000000000000" pitchFamily="2" charset="-78"/>
                <a:cs typeface="Sakkal Majalla" panose="02000000000000000000" pitchFamily="2" charset="-78"/>
              </a:rPr>
              <a:t>(أهل)</a:t>
            </a:r>
            <a:r>
              <a:rPr lang="ar-BH" sz="3400" dirty="0">
                <a:latin typeface="Sakkal Majalla" panose="02000000000000000000" pitchFamily="2" charset="-78"/>
                <a:cs typeface="Sakkal Majalla" panose="02000000000000000000" pitchFamily="2" charset="-78"/>
              </a:rPr>
              <a:t> للتّأكيد على متانة العلاقة ورسوخها وقوّتها، إنّها علاقة حبّ خالدة لا يغيّرها الزّمن.</a:t>
            </a:r>
            <a:endParaRPr lang="ar-BH" sz="3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2711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 calcmode="lin" valueType="num">
                                      <p:cBhvr additive="base">
                                        <p:cTn id="12" dur="500" fill="hold"/>
                                        <p:tgtEl>
                                          <p:spTgt spid="5">
                                            <p:bg/>
                                          </p:spTgt>
                                        </p:tgtEl>
                                        <p:attrNameLst>
                                          <p:attrName>ppt_x</p:attrName>
                                        </p:attrNameLst>
                                      </p:cBhvr>
                                      <p:tavLst>
                                        <p:tav tm="0">
                                          <p:val>
                                            <p:strVal val="1+#ppt_w/2"/>
                                          </p:val>
                                        </p:tav>
                                        <p:tav tm="100000">
                                          <p:val>
                                            <p:strVal val="#ppt_x"/>
                                          </p:val>
                                        </p:tav>
                                      </p:tavLst>
                                    </p:anim>
                                    <p:anim calcmode="lin" valueType="num">
                                      <p:cBhvr additive="base">
                                        <p:cTn id="13" dur="500" fill="hold"/>
                                        <p:tgtEl>
                                          <p:spTgt spid="5">
                                            <p:bg/>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additive="base">
                                        <p:cTn id="24"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7AE92E0D-D370-4975-8089-C629DFA0F91A}"/>
              </a:ext>
            </a:extLst>
          </p:cNvPr>
          <p:cNvSpPr>
            <a:spLocks noGrp="1"/>
          </p:cNvSpPr>
          <p:nvPr>
            <p:ph idx="1"/>
          </p:nvPr>
        </p:nvSpPr>
        <p:spPr>
          <a:xfrm>
            <a:off x="833047" y="1022085"/>
            <a:ext cx="10525906" cy="4504145"/>
          </a:xfrm>
          <a:solidFill>
            <a:schemeClr val="bg1">
              <a:lumMod val="95000"/>
            </a:schemeClr>
          </a:solidFill>
        </p:spPr>
        <p:txBody>
          <a:bodyPr>
            <a:normAutofit/>
          </a:bodyPr>
          <a:lstStyle/>
          <a:p>
            <a:pPr marL="0" indent="0" rtl="1">
              <a:buNone/>
            </a:pPr>
            <a:endParaRPr lang="ar-BH" sz="3400" dirty="0">
              <a:latin typeface="Sakkal Majalla" panose="02000000000000000000" pitchFamily="2" charset="-78"/>
              <a:cs typeface="Sakkal Majalla" panose="02000000000000000000" pitchFamily="2" charset="-78"/>
            </a:endParaRPr>
          </a:p>
          <a:p>
            <a:pPr rtl="1">
              <a:lnSpc>
                <a:spcPct val="100000"/>
              </a:lnSpc>
              <a:buFont typeface="Courier New" panose="02070309020205020404" pitchFamily="49" charset="0"/>
              <a:buChar char="o"/>
            </a:pPr>
            <a:r>
              <a:rPr lang="ar-BH" sz="3400" dirty="0">
                <a:latin typeface="Sakkal Majalla" panose="02000000000000000000" pitchFamily="2" charset="-78"/>
                <a:cs typeface="Sakkal Majalla" panose="02000000000000000000" pitchFamily="2" charset="-78"/>
              </a:rPr>
              <a:t>   </a:t>
            </a:r>
            <a:r>
              <a:rPr lang="ar-BH" sz="3400" dirty="0">
                <a:solidFill>
                  <a:srgbClr val="0070C0"/>
                </a:solidFill>
                <a:latin typeface="Sakkal Majalla" panose="02000000000000000000" pitchFamily="2" charset="-78"/>
                <a:cs typeface="Sakkal Majalla" panose="02000000000000000000" pitchFamily="2" charset="-78"/>
              </a:rPr>
              <a:t>"هم الكرام" </a:t>
            </a:r>
            <a:r>
              <a:rPr lang="ar-BH" sz="3400" dirty="0">
                <a:latin typeface="Sakkal Majalla" panose="02000000000000000000" pitchFamily="2" charset="-78"/>
                <a:cs typeface="Sakkal Majalla" panose="02000000000000000000" pitchFamily="2" charset="-78"/>
              </a:rPr>
              <a:t>: وظّف الشّاعر هذه الجملة الاسميّة الّتي تفيد الثّبات والرّسوخ، لوصفِ ما يتحلّى به أهلُ البحرين من شِيَمٍ، فهم معروفُون بين الشّعوبِ بكرمهم الّذي أصبحَ سمةً دالّةً عليهم.</a:t>
            </a:r>
          </a:p>
          <a:p>
            <a:pPr rtl="1">
              <a:lnSpc>
                <a:spcPct val="100000"/>
              </a:lnSpc>
              <a:buFont typeface="Courier New" panose="02070309020205020404" pitchFamily="49" charset="0"/>
              <a:buChar char="o"/>
            </a:pPr>
            <a:endParaRPr lang="ar-BH" sz="1400" dirty="0">
              <a:latin typeface="Sakkal Majalla" panose="02000000000000000000" pitchFamily="2" charset="-78"/>
              <a:cs typeface="Sakkal Majalla" panose="02000000000000000000" pitchFamily="2" charset="-78"/>
            </a:endParaRPr>
          </a:p>
          <a:p>
            <a:pPr>
              <a:lnSpc>
                <a:spcPct val="100000"/>
              </a:lnSpc>
              <a:buFont typeface="Courier New" panose="02070309020205020404" pitchFamily="49" charset="0"/>
              <a:buChar char="o"/>
            </a:pPr>
            <a:r>
              <a:rPr lang="ar-BH" sz="3400" dirty="0">
                <a:latin typeface="Sakkal Majalla" panose="02000000000000000000" pitchFamily="2" charset="-78"/>
                <a:cs typeface="Sakkal Majalla" panose="02000000000000000000" pitchFamily="2" charset="-78"/>
              </a:rPr>
              <a:t>  أكّد الشّاعرُ معنى الكرمِ الّذي يتحلّى به أهلُ البحرين بترديدِ ثلاثِ كلمات تشترك في الجذْر </a:t>
            </a:r>
            <a:r>
              <a:rPr lang="ar-BH" sz="3400" dirty="0">
                <a:solidFill>
                  <a:srgbClr val="0070C0"/>
                </a:solidFill>
                <a:latin typeface="Sakkal Majalla" panose="02000000000000000000" pitchFamily="2" charset="-78"/>
                <a:cs typeface="Sakkal Majalla" panose="02000000000000000000" pitchFamily="2" charset="-78"/>
              </a:rPr>
              <a:t>(كرام / كرم/ المكارم)</a:t>
            </a:r>
            <a:r>
              <a:rPr lang="ar-BH" sz="3400" dirty="0">
                <a:latin typeface="Sakkal Majalla" panose="02000000000000000000" pitchFamily="2" charset="-78"/>
                <a:cs typeface="Sakkal Majalla" panose="02000000000000000000" pitchFamily="2" charset="-78"/>
              </a:rPr>
              <a:t>،</a:t>
            </a:r>
            <a:r>
              <a:rPr lang="ar-BH" sz="3400" dirty="0">
                <a:solidFill>
                  <a:srgbClr val="0070C0"/>
                </a:solidFill>
                <a:latin typeface="Sakkal Majalla" panose="02000000000000000000" pitchFamily="2" charset="-78"/>
                <a:cs typeface="Sakkal Majalla" panose="02000000000000000000" pitchFamily="2" charset="-78"/>
              </a:rPr>
              <a:t> </a:t>
            </a:r>
            <a:r>
              <a:rPr lang="ar-BH" sz="3400" dirty="0">
                <a:latin typeface="Sakkal Majalla" panose="02000000000000000000" pitchFamily="2" charset="-78"/>
                <a:cs typeface="Sakkal Majalla" panose="02000000000000000000" pitchFamily="2" charset="-78"/>
              </a:rPr>
              <a:t>و يمنح هذا التّرديدُ القصيدةَ جرسًا موسيقيًّا، ويضفي عليها مسْحةً من الجمالِ، ويجعلها أكثرَ تأثيرًا في السّامعِ.</a:t>
            </a:r>
            <a:endParaRPr lang="ar-BH" sz="3200" dirty="0">
              <a:latin typeface="Sakkal Majalla" panose="02000000000000000000" pitchFamily="2" charset="-78"/>
              <a:cs typeface="Sakkal Majalla" panose="02000000000000000000" pitchFamily="2" charset="-78"/>
            </a:endParaRPr>
          </a:p>
          <a:p>
            <a:pPr rtl="1">
              <a:buFont typeface="Courier New" panose="02070309020205020404" pitchFamily="49" charset="0"/>
              <a:buChar char="o"/>
            </a:pPr>
            <a:endParaRPr lang="ar-BH" sz="3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1823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inVertic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1ACACA53-EE64-45B3-B6D1-FAE84D7B26E0}"/>
              </a:ext>
            </a:extLst>
          </p:cNvPr>
          <p:cNvSpPr>
            <a:spLocks noGrp="1"/>
          </p:cNvSpPr>
          <p:nvPr>
            <p:ph idx="1"/>
          </p:nvPr>
        </p:nvSpPr>
        <p:spPr>
          <a:xfrm>
            <a:off x="833047" y="262526"/>
            <a:ext cx="10525906" cy="5833473"/>
          </a:xfrm>
          <a:solidFill>
            <a:schemeClr val="bg1">
              <a:lumMod val="95000"/>
            </a:schemeClr>
          </a:solidFill>
        </p:spPr>
        <p:txBody>
          <a:bodyPr>
            <a:normAutofit lnSpcReduction="10000"/>
          </a:bodyPr>
          <a:lstStyle/>
          <a:p>
            <a:pPr marL="0" indent="0" rtl="1">
              <a:buNone/>
            </a:pPr>
            <a:endParaRPr lang="ar-BH" sz="3400" dirty="0">
              <a:latin typeface="Sakkal Majalla" panose="02000000000000000000" pitchFamily="2" charset="-78"/>
              <a:cs typeface="Sakkal Majalla" panose="02000000000000000000" pitchFamily="2" charset="-78"/>
            </a:endParaRPr>
          </a:p>
          <a:p>
            <a:pPr>
              <a:lnSpc>
                <a:spcPct val="100000"/>
              </a:lnSpc>
              <a:buFont typeface="Courier New" panose="02070309020205020404" pitchFamily="49" charset="0"/>
              <a:buChar char="o"/>
            </a:pPr>
            <a:r>
              <a:rPr lang="ar-BH" sz="3400" dirty="0">
                <a:latin typeface="Sakkal Majalla" panose="02000000000000000000" pitchFamily="2" charset="-78"/>
                <a:cs typeface="Sakkal Majalla" panose="02000000000000000000" pitchFamily="2" charset="-78"/>
              </a:rPr>
              <a:t> إنّ  خصلة الكرم عند أهلِ البحرين ليست أمرًا طارئًا عليهم، بل هي جبلّةٌ فيهم، بها خلقُوا، وعليها نشؤوا وشبُّوا. والكرمُ شِيمةٌ توارثَها أهلُ البحرينِ وتناقلُوها فيما بينَهم منذُ الأزمنةِ البعيدةِ.</a:t>
            </a:r>
          </a:p>
          <a:p>
            <a:pPr>
              <a:lnSpc>
                <a:spcPct val="100000"/>
              </a:lnSpc>
              <a:buFont typeface="Courier New" panose="02070309020205020404" pitchFamily="49" charset="0"/>
              <a:buChar char="o"/>
            </a:pPr>
            <a:endParaRPr lang="ar-BH" sz="1600" dirty="0">
              <a:latin typeface="Sakkal Majalla" panose="02000000000000000000" pitchFamily="2" charset="-78"/>
              <a:cs typeface="Sakkal Majalla" panose="02000000000000000000" pitchFamily="2" charset="-78"/>
            </a:endParaRPr>
          </a:p>
          <a:p>
            <a:pPr>
              <a:lnSpc>
                <a:spcPct val="100000"/>
              </a:lnSpc>
              <a:buFont typeface="Courier New" panose="02070309020205020404" pitchFamily="49" charset="0"/>
              <a:buChar char="o"/>
            </a:pPr>
            <a:r>
              <a:rPr lang="ar-BH" sz="3400" dirty="0">
                <a:latin typeface="Sakkal Majalla" panose="02000000000000000000" pitchFamily="2" charset="-78"/>
                <a:cs typeface="Sakkal Majalla" panose="02000000000000000000" pitchFamily="2" charset="-78"/>
              </a:rPr>
              <a:t> يمتاز شعبُ البحرين بعلوِّ الهمّة، وقوّةِ الإرادةِ، وصدقِ العزيمةِ، ورجاحةِ الرّأيِ، وأهّلته هذه الصّفات المحمودةُ والفضائلُ المتميّزةُ لأن يكونَ مثالًا يُحتذى في الخليج العربيّ.</a:t>
            </a:r>
          </a:p>
          <a:p>
            <a:pPr>
              <a:lnSpc>
                <a:spcPct val="100000"/>
              </a:lnSpc>
              <a:buFont typeface="Courier New" panose="02070309020205020404" pitchFamily="49" charset="0"/>
              <a:buChar char="o"/>
            </a:pPr>
            <a:endParaRPr lang="ar-BH" sz="1800" dirty="0">
              <a:latin typeface="Sakkal Majalla" panose="02000000000000000000" pitchFamily="2" charset="-78"/>
              <a:cs typeface="Sakkal Majalla" panose="02000000000000000000" pitchFamily="2" charset="-78"/>
            </a:endParaRPr>
          </a:p>
          <a:p>
            <a:pPr>
              <a:lnSpc>
                <a:spcPct val="100000"/>
              </a:lnSpc>
              <a:buFont typeface="Courier New" panose="02070309020205020404" pitchFamily="49" charset="0"/>
              <a:buChar char="o"/>
            </a:pPr>
            <a:r>
              <a:rPr lang="ar-BH" sz="3400" dirty="0">
                <a:latin typeface="Sakkal Majalla" panose="02000000000000000000" pitchFamily="2" charset="-78"/>
                <a:cs typeface="Sakkal Majalla" panose="02000000000000000000" pitchFamily="2" charset="-78"/>
              </a:rPr>
              <a:t> أوردَ الشّاعرُ كلمة </a:t>
            </a:r>
            <a:r>
              <a:rPr lang="ar-BH" sz="3400" dirty="0">
                <a:solidFill>
                  <a:srgbClr val="0070C0"/>
                </a:solidFill>
                <a:latin typeface="Sakkal Majalla" panose="02000000000000000000" pitchFamily="2" charset="-78"/>
                <a:cs typeface="Sakkal Majalla" panose="02000000000000000000" pitchFamily="2" charset="-78"/>
              </a:rPr>
              <a:t>"دومًا" </a:t>
            </a:r>
            <a:r>
              <a:rPr lang="ar-BH" sz="3400" dirty="0">
                <a:latin typeface="Sakkal Majalla" panose="02000000000000000000" pitchFamily="2" charset="-78"/>
                <a:cs typeface="Sakkal Majalla" panose="02000000000000000000" pitchFamily="2" charset="-78"/>
              </a:rPr>
              <a:t>في البيت الثّالثَ عشَرَ لبيانِ رسوخِ الصّفات المحمودة في شعْبِ البحرينِ، فهي ملازمة له، وثابتة فيه.</a:t>
            </a:r>
          </a:p>
          <a:p>
            <a:pPr>
              <a:lnSpc>
                <a:spcPct val="100000"/>
              </a:lnSpc>
              <a:buFont typeface="Courier New" panose="02070309020205020404" pitchFamily="49" charset="0"/>
              <a:buChar char="o"/>
            </a:pPr>
            <a:endParaRPr lang="ar-BH" sz="3400" dirty="0">
              <a:latin typeface="Sakkal Majalla" panose="02000000000000000000" pitchFamily="2" charset="-78"/>
              <a:cs typeface="Sakkal Majalla" panose="02000000000000000000" pitchFamily="2" charset="-78"/>
            </a:endParaRPr>
          </a:p>
          <a:p>
            <a:pPr>
              <a:buFont typeface="Courier New" panose="02070309020205020404" pitchFamily="49" charset="0"/>
              <a:buChar char="o"/>
            </a:pPr>
            <a:endParaRPr lang="ar-BH" sz="3400" dirty="0">
              <a:latin typeface="Sakkal Majalla" panose="02000000000000000000" pitchFamily="2" charset="-78"/>
              <a:cs typeface="Sakkal Majalla" panose="02000000000000000000" pitchFamily="2" charset="-78"/>
            </a:endParaRPr>
          </a:p>
          <a:p>
            <a:pPr>
              <a:buFont typeface="Courier New" panose="02070309020205020404" pitchFamily="49" charset="0"/>
              <a:buChar char="o"/>
            </a:pPr>
            <a:endParaRPr lang="ar-BH" sz="3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0797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044BF3DF-B1FD-4AC7-9B8E-F6AD939F76A9}"/>
              </a:ext>
            </a:extLst>
          </p:cNvPr>
          <p:cNvSpPr>
            <a:spLocks noGrp="1"/>
          </p:cNvSpPr>
          <p:nvPr>
            <p:ph idx="1"/>
          </p:nvPr>
        </p:nvSpPr>
        <p:spPr>
          <a:xfrm>
            <a:off x="833047" y="1176927"/>
            <a:ext cx="10525906" cy="4504145"/>
          </a:xfrm>
          <a:solidFill>
            <a:schemeClr val="bg1">
              <a:lumMod val="95000"/>
            </a:schemeClr>
          </a:solidFill>
        </p:spPr>
        <p:txBody>
          <a:bodyPr>
            <a:normAutofit/>
          </a:bodyPr>
          <a:lstStyle/>
          <a:p>
            <a:pPr marL="0" indent="0" rtl="1">
              <a:buNone/>
            </a:pPr>
            <a:endParaRPr lang="ar-BH" sz="3400" dirty="0">
              <a:latin typeface="Sakkal Majalla" panose="02000000000000000000" pitchFamily="2" charset="-78"/>
              <a:cs typeface="Sakkal Majalla" panose="02000000000000000000" pitchFamily="2" charset="-78"/>
            </a:endParaRPr>
          </a:p>
          <a:p>
            <a:pPr rtl="1">
              <a:buFont typeface="Courier New" panose="02070309020205020404" pitchFamily="49" charset="0"/>
              <a:buChar char="o"/>
            </a:pPr>
            <a:r>
              <a:rPr lang="ar-BH" sz="3400" dirty="0">
                <a:latin typeface="Sakkal Majalla" panose="02000000000000000000" pitchFamily="2" charset="-78"/>
                <a:cs typeface="Sakkal Majalla" panose="02000000000000000000" pitchFamily="2" charset="-78"/>
              </a:rPr>
              <a:t> يخاطبُ الشّاعرُ في البيتِ الرّابعَ عشرَ  أهلَ البحرينِ، ويعربُ لهم عن الودّ الصّادق الّذي يكنّه لهم، ووصف هذا الودّ بكونه  </a:t>
            </a:r>
            <a:r>
              <a:rPr lang="ar-BH" sz="3400" dirty="0">
                <a:solidFill>
                  <a:srgbClr val="0070C0"/>
                </a:solidFill>
                <a:latin typeface="Sakkal Majalla" panose="02000000000000000000" pitchFamily="2" charset="-78"/>
                <a:cs typeface="Sakkal Majalla" panose="02000000000000000000" pitchFamily="2" charset="-78"/>
              </a:rPr>
              <a:t>"غيرَ منصرم"، </a:t>
            </a:r>
            <a:r>
              <a:rPr lang="ar-BH" sz="3400" dirty="0">
                <a:latin typeface="Sakkal Majalla" panose="02000000000000000000" pitchFamily="2" charset="-78"/>
                <a:cs typeface="Sakkal Majalla" panose="02000000000000000000" pitchFamily="2" charset="-78"/>
              </a:rPr>
              <a:t>فهو ودّ ثابت وراسخٌ ودائمٌ، لا يطرأ عليه تغيير، ولا يؤثّر فيه أمرٌ حادثٌ.</a:t>
            </a:r>
          </a:p>
          <a:p>
            <a:pPr rtl="1">
              <a:buFont typeface="Courier New" panose="02070309020205020404" pitchFamily="49" charset="0"/>
              <a:buChar char="o"/>
            </a:pPr>
            <a:endParaRPr lang="ar-BH" sz="3400" dirty="0">
              <a:latin typeface="Sakkal Majalla" panose="02000000000000000000" pitchFamily="2" charset="-78"/>
              <a:cs typeface="Sakkal Majalla" panose="02000000000000000000" pitchFamily="2" charset="-78"/>
            </a:endParaRPr>
          </a:p>
          <a:p>
            <a:pPr rtl="1">
              <a:buFont typeface="Courier New" panose="02070309020205020404" pitchFamily="49" charset="0"/>
              <a:buChar char="o"/>
            </a:pPr>
            <a:r>
              <a:rPr lang="ar-BH" sz="3400" dirty="0">
                <a:latin typeface="Sakkal Majalla" panose="02000000000000000000" pitchFamily="2" charset="-78"/>
                <a:cs typeface="Sakkal Majalla" panose="02000000000000000000" pitchFamily="2" charset="-78"/>
              </a:rPr>
              <a:t>ختم الشّاعرُ القصيدة بالأمنية في أن تكون البحرين </a:t>
            </a:r>
            <a:r>
              <a:rPr lang="ar-BH" sz="3400" dirty="0">
                <a:solidFill>
                  <a:srgbClr val="0070C0"/>
                </a:solidFill>
                <a:latin typeface="Sakkal Majalla" panose="02000000000000000000" pitchFamily="2" charset="-78"/>
                <a:cs typeface="Sakkal Majalla" panose="02000000000000000000" pitchFamily="2" charset="-78"/>
              </a:rPr>
              <a:t>" درّة الأمم"</a:t>
            </a:r>
            <a:r>
              <a:rPr lang="ar-BH" sz="3400" dirty="0">
                <a:latin typeface="Sakkal Majalla" panose="02000000000000000000" pitchFamily="2" charset="-78"/>
                <a:cs typeface="Sakkal Majalla" panose="02000000000000000000" pitchFamily="2" charset="-78"/>
              </a:rPr>
              <a:t>، وهي جديرة بذلك لأنّها موطن التقدّم العلميّ والسموّ الأخلاقيّ على مدى تاريخها العريق.</a:t>
            </a:r>
            <a:r>
              <a:rPr lang="ar-BH" sz="3400" dirty="0">
                <a:solidFill>
                  <a:srgbClr val="0070C0"/>
                </a:solidFill>
                <a:latin typeface="Sakkal Majalla" panose="02000000000000000000" pitchFamily="2" charset="-78"/>
                <a:cs typeface="Sakkal Majalla" panose="02000000000000000000" pitchFamily="2" charset="-78"/>
              </a:rPr>
              <a:t>  </a:t>
            </a:r>
            <a:endParaRPr lang="ar-BH" sz="3200" dirty="0">
              <a:solidFill>
                <a:srgbClr val="0070C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2439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barn(inVertical)">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arn(inVertical)">
                                      <p:cBhvr>
                                        <p:cTn id="1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5B9931-808A-4AAD-8C04-923BDD951624}"/>
              </a:ext>
            </a:extLst>
          </p:cNvPr>
          <p:cNvSpPr>
            <a:spLocks noGrp="1"/>
          </p:cNvSpPr>
          <p:nvPr>
            <p:ph type="ctrTitle"/>
          </p:nvPr>
        </p:nvSpPr>
        <p:spPr>
          <a:xfrm>
            <a:off x="4974603" y="833362"/>
            <a:ext cx="4341675" cy="1982726"/>
          </a:xfrm>
        </p:spPr>
        <p:txBody>
          <a:bodyPr/>
          <a:lstStyle/>
          <a:p>
            <a:pPr algn="ctr" rtl="1"/>
            <a:r>
              <a:rPr lang="ar-BH" dirty="0">
                <a:solidFill>
                  <a:srgbClr val="FF0000"/>
                </a:solidFill>
                <a:latin typeface="Sakkal Majalla" panose="02000000000000000000" pitchFamily="2" charset="-78"/>
                <a:cs typeface="Sakkal Majalla" panose="02000000000000000000" pitchFamily="2" charset="-78"/>
              </a:rPr>
              <a:t>يا لائمي في هوى البحرين</a:t>
            </a:r>
            <a:endParaRPr lang="en-US" dirty="0">
              <a:solidFill>
                <a:srgbClr val="FF0000"/>
              </a:solidFill>
              <a:latin typeface="Sakkal Majalla" panose="02000000000000000000" pitchFamily="2" charset="-78"/>
              <a:cs typeface="Sakkal Majalla" panose="02000000000000000000" pitchFamily="2" charset="-78"/>
            </a:endParaRPr>
          </a:p>
        </p:txBody>
      </p:sp>
      <p:sp>
        <p:nvSpPr>
          <p:cNvPr id="8" name="Rectangle 7">
            <a:extLst>
              <a:ext uri="{FF2B5EF4-FFF2-40B4-BE49-F238E27FC236}">
                <a16:creationId xmlns:a16="http://schemas.microsoft.com/office/drawing/2014/main" xmlns="" id="{7597EBCF-1580-444D-8264-A219B908839F}"/>
              </a:ext>
            </a:extLst>
          </p:cNvPr>
          <p:cNvSpPr/>
          <p:nvPr/>
        </p:nvSpPr>
        <p:spPr>
          <a:xfrm>
            <a:off x="6297302" y="5089139"/>
            <a:ext cx="3946628" cy="93549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dirty="0">
                <a:solidFill>
                  <a:schemeClr val="tx1"/>
                </a:solidFill>
                <a:latin typeface="Sakkal Majalla" panose="02000000000000000000" pitchFamily="2" charset="-78"/>
                <a:cs typeface="Sakkal Majalla" panose="02000000000000000000" pitchFamily="2" charset="-78"/>
              </a:rPr>
              <a:t>لقراءة القصيدة اضغط على الزرّ</a:t>
            </a:r>
            <a:endParaRPr lang="en-US" sz="2800" dirty="0">
              <a:solidFill>
                <a:schemeClr val="tx1"/>
              </a:solidFill>
              <a:latin typeface="Sakkal Majalla" panose="02000000000000000000" pitchFamily="2" charset="-78"/>
              <a:cs typeface="Sakkal Majalla" panose="02000000000000000000" pitchFamily="2" charset="-78"/>
            </a:endParaRPr>
          </a:p>
        </p:txBody>
      </p:sp>
      <p:sp>
        <p:nvSpPr>
          <p:cNvPr id="4" name="Oval 3">
            <a:extLst>
              <a:ext uri="{FF2B5EF4-FFF2-40B4-BE49-F238E27FC236}">
                <a16:creationId xmlns:a16="http://schemas.microsoft.com/office/drawing/2014/main" xmlns="" id="{5E1F5A82-1B26-4443-AE59-96E085F44ACA}"/>
              </a:ext>
            </a:extLst>
          </p:cNvPr>
          <p:cNvSpPr/>
          <p:nvPr/>
        </p:nvSpPr>
        <p:spPr>
          <a:xfrm>
            <a:off x="3414445" y="4381130"/>
            <a:ext cx="2578057" cy="1982727"/>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hlinkClick r:id="rId4"/>
              </a:rPr>
              <a:t>https://www.edunet.bh/e_content/level_2/stage_7/subject_ID_1/Part_2/e_books/Rawafid-Adabiya-Intermediate-2013/Rawafid%20Adabiya%20Intermediate%202013/files/assets/basic-html/page-54.html</a:t>
            </a:r>
            <a:endParaRPr lang="en-US" sz="1100" dirty="0">
              <a:solidFill>
                <a:schemeClr val="accent4">
                  <a:lumMod val="75000"/>
                </a:schemeClr>
              </a:solidFill>
              <a:latin typeface="Sakkal Majalla" panose="02000000000000000000" pitchFamily="2" charset="-78"/>
              <a:cs typeface="Sakkal Majalla" panose="02000000000000000000" pitchFamily="2" charset="-78"/>
            </a:endParaRPr>
          </a:p>
        </p:txBody>
      </p:sp>
      <p:pic>
        <p:nvPicPr>
          <p:cNvPr id="7" name="Picture 6" descr="A close up of text on a white background&#10;&#10;Description automatically generated">
            <a:extLst>
              <a:ext uri="{FF2B5EF4-FFF2-40B4-BE49-F238E27FC236}">
                <a16:creationId xmlns:a16="http://schemas.microsoft.com/office/drawing/2014/main" xmlns="" id="{1B491218-63F8-4486-ADC3-19C8559307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330" y="494143"/>
            <a:ext cx="3326296" cy="4133698"/>
          </a:xfrm>
          <a:prstGeom prst="rect">
            <a:avLst/>
          </a:prstGeom>
        </p:spPr>
      </p:pic>
      <p:pic>
        <p:nvPicPr>
          <p:cNvPr id="3" name="يا لائمي">
            <a:hlinkClick r:id="" action="ppaction://media"/>
            <a:extLst>
              <a:ext uri="{FF2B5EF4-FFF2-40B4-BE49-F238E27FC236}">
                <a16:creationId xmlns:a16="http://schemas.microsoft.com/office/drawing/2014/main" xmlns="" id="{E3F4BC16-B2A9-428B-B775-205B7EB336B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939130" y="3124200"/>
            <a:ext cx="609600" cy="609600"/>
          </a:xfrm>
          <a:prstGeom prst="rect">
            <a:avLst/>
          </a:prstGeom>
        </p:spPr>
      </p:pic>
    </p:spTree>
    <p:extLst>
      <p:ext uri="{BB962C8B-B14F-4D97-AF65-F5344CB8AC3E}">
        <p14:creationId xmlns:p14="http://schemas.microsoft.com/office/powerpoint/2010/main" val="236065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3368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3"/>
                </p:tgtEl>
              </p:cMediaNode>
            </p:audio>
          </p:childTnLst>
        </p:cTn>
      </p:par>
    </p:tnLst>
    <p:bldLst>
      <p:bldP spid="2" grpId="0"/>
      <p:bldP spid="8"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585979E-1C4B-4617-B0A0-466F8A085283}"/>
              </a:ext>
            </a:extLst>
          </p:cNvPr>
          <p:cNvSpPr>
            <a:spLocks noGrp="1"/>
          </p:cNvSpPr>
          <p:nvPr>
            <p:ph type="title"/>
          </p:nvPr>
        </p:nvSpPr>
        <p:spPr>
          <a:xfrm>
            <a:off x="1768235" y="874626"/>
            <a:ext cx="8911687" cy="613847"/>
          </a:xfrm>
        </p:spPr>
        <p:txBody>
          <a:bodyPr>
            <a:noAutofit/>
          </a:bodyPr>
          <a:lstStyle/>
          <a:p>
            <a:pPr algn="r" rtl="1"/>
            <a:r>
              <a:rPr lang="ar-SA" sz="3600" dirty="0">
                <a:solidFill>
                  <a:srgbClr val="002060"/>
                </a:solidFill>
                <a:latin typeface="Sakkal Majalla" panose="02000000000000000000" pitchFamily="2" charset="-78"/>
                <a:cs typeface="Sakkal Majalla" panose="02000000000000000000" pitchFamily="2" charset="-78"/>
              </a:rPr>
              <a:t> </a:t>
            </a:r>
            <a:r>
              <a:rPr lang="ar-BH" sz="3600" dirty="0">
                <a:solidFill>
                  <a:srgbClr val="002060"/>
                </a:solidFill>
                <a:latin typeface="Sakkal Majalla" panose="02000000000000000000" pitchFamily="2" charset="-78"/>
                <a:cs typeface="Sakkal Majalla" panose="02000000000000000000" pitchFamily="2" charset="-78"/>
              </a:rPr>
              <a:t>أشرح المفردات الآتية مستعينًا بالسّياق الذي وردت فيه.</a:t>
            </a:r>
            <a:endParaRPr lang="en-US" sz="3600" dirty="0">
              <a:solidFill>
                <a:srgbClr val="002060"/>
              </a:solidFill>
              <a:latin typeface="Sakkal Majalla" panose="02000000000000000000" pitchFamily="2" charset="-78"/>
              <a:cs typeface="Sakkal Majalla" panose="02000000000000000000" pitchFamily="2" charset="-78"/>
            </a:endParaRPr>
          </a:p>
        </p:txBody>
      </p:sp>
      <p:sp>
        <p:nvSpPr>
          <p:cNvPr id="2" name="Rectangle 1">
            <a:extLst>
              <a:ext uri="{FF2B5EF4-FFF2-40B4-BE49-F238E27FC236}">
                <a16:creationId xmlns:a16="http://schemas.microsoft.com/office/drawing/2014/main" xmlns="" id="{24D06F40-6B03-4626-A19C-C2D46AF35596}"/>
              </a:ext>
            </a:extLst>
          </p:cNvPr>
          <p:cNvSpPr/>
          <p:nvPr/>
        </p:nvSpPr>
        <p:spPr>
          <a:xfrm>
            <a:off x="2228064" y="192814"/>
            <a:ext cx="9529283" cy="792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BH" sz="4800" b="1" dirty="0">
                <a:solidFill>
                  <a:srgbClr val="FF0000"/>
                </a:solidFill>
                <a:latin typeface="Sakkal Majalla" panose="02000000000000000000" pitchFamily="2" charset="-78"/>
                <a:cs typeface="Sakkal Majalla" panose="02000000000000000000" pitchFamily="2" charset="-78"/>
              </a:rPr>
              <a:t> النّشاط السّادسُ</a:t>
            </a:r>
            <a:endParaRPr lang="en-US" sz="4800" b="1" dirty="0">
              <a:solidFill>
                <a:srgbClr val="FF0000"/>
              </a:solidFill>
              <a:latin typeface="Sakkal Majalla" panose="02000000000000000000" pitchFamily="2" charset="-78"/>
              <a:cs typeface="Sakkal Majalla" panose="02000000000000000000" pitchFamily="2" charset="-78"/>
            </a:endParaRPr>
          </a:p>
        </p:txBody>
      </p:sp>
      <p:graphicFrame>
        <p:nvGraphicFramePr>
          <p:cNvPr id="7" name="Table 7">
            <a:extLst>
              <a:ext uri="{FF2B5EF4-FFF2-40B4-BE49-F238E27FC236}">
                <a16:creationId xmlns:a16="http://schemas.microsoft.com/office/drawing/2014/main" xmlns="" id="{533C6836-20A8-4316-A4F0-092DC34B7514}"/>
              </a:ext>
            </a:extLst>
          </p:cNvPr>
          <p:cNvGraphicFramePr>
            <a:graphicFrameLocks noGrp="1"/>
          </p:cNvGraphicFramePr>
          <p:nvPr>
            <p:ph idx="1"/>
            <p:extLst>
              <p:ext uri="{D42A27DB-BD31-4B8C-83A1-F6EECF244321}">
                <p14:modId xmlns:p14="http://schemas.microsoft.com/office/powerpoint/2010/main" val="1284659952"/>
              </p:ext>
            </p:extLst>
          </p:nvPr>
        </p:nvGraphicFramePr>
        <p:xfrm>
          <a:off x="1393798" y="1444487"/>
          <a:ext cx="9404404" cy="4867342"/>
        </p:xfrm>
        <a:graphic>
          <a:graphicData uri="http://schemas.openxmlformats.org/drawingml/2006/table">
            <a:tbl>
              <a:tblPr firstRow="1" bandRow="1">
                <a:tableStyleId>{21E4AEA4-8DFA-4A89-87EB-49C32662AFE0}</a:tableStyleId>
              </a:tblPr>
              <a:tblGrid>
                <a:gridCol w="4702202">
                  <a:extLst>
                    <a:ext uri="{9D8B030D-6E8A-4147-A177-3AD203B41FA5}">
                      <a16:colId xmlns:a16="http://schemas.microsoft.com/office/drawing/2014/main" xmlns="" val="2969805070"/>
                    </a:ext>
                  </a:extLst>
                </a:gridCol>
                <a:gridCol w="4702202">
                  <a:extLst>
                    <a:ext uri="{9D8B030D-6E8A-4147-A177-3AD203B41FA5}">
                      <a16:colId xmlns:a16="http://schemas.microsoft.com/office/drawing/2014/main" xmlns="" val="912273141"/>
                    </a:ext>
                  </a:extLst>
                </a:gridCol>
              </a:tblGrid>
              <a:tr h="564919">
                <a:tc>
                  <a:txBody>
                    <a:bodyPr/>
                    <a:lstStyle/>
                    <a:p>
                      <a:pPr algn="ctr"/>
                      <a:r>
                        <a:rPr lang="ar-BH" sz="3200" dirty="0">
                          <a:latin typeface="Sakkal Majalla" panose="02000000000000000000" pitchFamily="2" charset="-78"/>
                          <a:cs typeface="Sakkal Majalla" panose="02000000000000000000" pitchFamily="2" charset="-78"/>
                        </a:rPr>
                        <a:t>معانيها</a:t>
                      </a:r>
                      <a:endParaRPr lang="en-US" sz="3200" dirty="0">
                        <a:latin typeface="Sakkal Majalla" panose="02000000000000000000" pitchFamily="2" charset="-78"/>
                        <a:cs typeface="Sakkal Majalla" panose="02000000000000000000" pitchFamily="2" charset="-78"/>
                      </a:endParaRPr>
                    </a:p>
                  </a:txBody>
                  <a:tcPr/>
                </a:tc>
                <a:tc>
                  <a:txBody>
                    <a:bodyPr/>
                    <a:lstStyle/>
                    <a:p>
                      <a:pPr algn="ctr"/>
                      <a:r>
                        <a:rPr lang="ar-BH" sz="3200" dirty="0">
                          <a:latin typeface="Sakkal Majalla" panose="02000000000000000000" pitchFamily="2" charset="-78"/>
                          <a:cs typeface="Sakkal Majalla" panose="02000000000000000000" pitchFamily="2" charset="-78"/>
                        </a:rPr>
                        <a:t>المفردات</a:t>
                      </a:r>
                      <a:endParaRPr lang="en-US" sz="3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xmlns="" val="3982817575"/>
                  </a:ext>
                </a:extLst>
              </a:tr>
              <a:tr h="564919">
                <a:tc>
                  <a:txBody>
                    <a:bodyPr/>
                    <a:lstStyle/>
                    <a:p>
                      <a:pPr algn="ctr"/>
                      <a:endParaRPr lang="en-US" sz="3200" dirty="0">
                        <a:latin typeface="Sakkal Majalla" panose="02000000000000000000" pitchFamily="2" charset="-78"/>
                        <a:cs typeface="Sakkal Majalla" panose="02000000000000000000" pitchFamily="2" charset="-78"/>
                      </a:endParaRPr>
                    </a:p>
                  </a:txBody>
                  <a:tcPr/>
                </a:tc>
                <a:tc>
                  <a:txBody>
                    <a:bodyPr/>
                    <a:lstStyle/>
                    <a:p>
                      <a:pPr algn="ctr"/>
                      <a:r>
                        <a:rPr lang="ar-BH" sz="3200" dirty="0">
                          <a:latin typeface="Sakkal Majalla" panose="02000000000000000000" pitchFamily="2" charset="-78"/>
                          <a:cs typeface="Sakkal Majalla" panose="02000000000000000000" pitchFamily="2" charset="-78"/>
                        </a:rPr>
                        <a:t>منتشِيًا</a:t>
                      </a:r>
                      <a:endParaRPr lang="en-US" sz="3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xmlns="" val="2613162973"/>
                  </a:ext>
                </a:extLst>
              </a:tr>
              <a:tr h="564919">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3200" dirty="0">
                        <a:latin typeface="Sakkal Majalla" panose="02000000000000000000" pitchFamily="2" charset="-78"/>
                        <a:cs typeface="Sakkal Majalla" panose="02000000000000000000" pitchFamily="2" charset="-78"/>
                      </a:endParaRPr>
                    </a:p>
                  </a:txBody>
                  <a:tcPr/>
                </a:tc>
                <a:tc>
                  <a:txBody>
                    <a:bodyPr/>
                    <a:lstStyle/>
                    <a:p>
                      <a:pPr algn="ctr"/>
                      <a:r>
                        <a:rPr lang="ar-BH" sz="3200" dirty="0">
                          <a:latin typeface="Sakkal Majalla" panose="02000000000000000000" pitchFamily="2" charset="-78"/>
                          <a:cs typeface="Sakkal Majalla" panose="02000000000000000000" pitchFamily="2" charset="-78"/>
                        </a:rPr>
                        <a:t>الشّدوَ</a:t>
                      </a:r>
                      <a:endParaRPr lang="en-US" sz="3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xmlns="" val="1948368221"/>
                  </a:ext>
                </a:extLst>
              </a:tr>
              <a:tr h="621527">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3200" dirty="0">
                        <a:latin typeface="Sakkal Majalla" panose="02000000000000000000" pitchFamily="2" charset="-78"/>
                        <a:cs typeface="Sakkal Majalla" panose="020000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3200" dirty="0">
                          <a:latin typeface="Sakkal Majalla" panose="02000000000000000000" pitchFamily="2" charset="-78"/>
                          <a:cs typeface="Sakkal Majalla" panose="02000000000000000000" pitchFamily="2" charset="-78"/>
                        </a:rPr>
                        <a:t>لم تَرِمِ</a:t>
                      </a:r>
                      <a:endParaRPr lang="en-US" sz="3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xmlns="" val="3957846253"/>
                  </a:ext>
                </a:extLst>
              </a:tr>
              <a:tr h="564919">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3200" dirty="0">
                        <a:latin typeface="Sakkal Majalla" panose="02000000000000000000" pitchFamily="2" charset="-78"/>
                        <a:cs typeface="Sakkal Majalla" panose="020000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3200" dirty="0">
                          <a:latin typeface="Sakkal Majalla" panose="02000000000000000000" pitchFamily="2" charset="-78"/>
                          <a:cs typeface="Sakkal Majalla" panose="02000000000000000000" pitchFamily="2" charset="-78"/>
                        </a:rPr>
                        <a:t>فيض</a:t>
                      </a:r>
                    </a:p>
                  </a:txBody>
                  <a:tcPr/>
                </a:tc>
                <a:extLst>
                  <a:ext uri="{0D108BD9-81ED-4DB2-BD59-A6C34878D82A}">
                    <a16:rowId xmlns:a16="http://schemas.microsoft.com/office/drawing/2014/main" xmlns="" val="538417914"/>
                  </a:ext>
                </a:extLst>
              </a:tr>
              <a:tr h="607615">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3200" dirty="0">
                        <a:latin typeface="Sakkal Majalla" panose="02000000000000000000" pitchFamily="2" charset="-78"/>
                        <a:cs typeface="Sakkal Majalla" panose="020000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3200" dirty="0">
                          <a:latin typeface="Sakkal Majalla" panose="02000000000000000000" pitchFamily="2" charset="-78"/>
                          <a:cs typeface="Sakkal Majalla" panose="02000000000000000000" pitchFamily="2" charset="-78"/>
                        </a:rPr>
                        <a:t>الشّيمِ</a:t>
                      </a:r>
                      <a:endParaRPr lang="en-US" sz="3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xmlns="" val="998105578"/>
                  </a:ext>
                </a:extLst>
              </a:tr>
              <a:tr h="66086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3200" dirty="0">
                        <a:latin typeface="Sakkal Majalla" panose="02000000000000000000" pitchFamily="2" charset="-78"/>
                        <a:cs typeface="Sakkal Majalla" panose="020000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3200" dirty="0">
                          <a:latin typeface="Sakkal Majalla" panose="02000000000000000000" pitchFamily="2" charset="-78"/>
                          <a:cs typeface="Sakkal Majalla" panose="02000000000000000000" pitchFamily="2" charset="-78"/>
                        </a:rPr>
                        <a:t>(بين) الجوانح</a:t>
                      </a:r>
                      <a:endParaRPr lang="en-US" sz="3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xmlns="" val="538253467"/>
                  </a:ext>
                </a:extLst>
              </a:tr>
              <a:tr h="66086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3200" dirty="0">
                        <a:latin typeface="Sakkal Majalla" panose="02000000000000000000" pitchFamily="2" charset="-78"/>
                        <a:cs typeface="Sakkal Majalla" panose="020000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3200" dirty="0">
                          <a:latin typeface="Sakkal Majalla" panose="02000000000000000000" pitchFamily="2" charset="-78"/>
                          <a:cs typeface="Sakkal Majalla" panose="02000000000000000000" pitchFamily="2" charset="-78"/>
                        </a:rPr>
                        <a:t>الحِمَى</a:t>
                      </a:r>
                      <a:endParaRPr lang="en-US" sz="3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xmlns="" val="2054433408"/>
                  </a:ext>
                </a:extLst>
              </a:tr>
            </a:tbl>
          </a:graphicData>
        </a:graphic>
      </p:graphicFrame>
      <p:sp>
        <p:nvSpPr>
          <p:cNvPr id="4" name="Rectangle 3">
            <a:extLst>
              <a:ext uri="{FF2B5EF4-FFF2-40B4-BE49-F238E27FC236}">
                <a16:creationId xmlns:a16="http://schemas.microsoft.com/office/drawing/2014/main" xmlns="" id="{6529CDB0-EC75-4435-9867-9D3DB1068A3A}"/>
              </a:ext>
            </a:extLst>
          </p:cNvPr>
          <p:cNvSpPr/>
          <p:nvPr/>
        </p:nvSpPr>
        <p:spPr>
          <a:xfrm>
            <a:off x="2181681" y="2076241"/>
            <a:ext cx="2759090" cy="584775"/>
          </a:xfrm>
          <a:prstGeom prst="rect">
            <a:avLst/>
          </a:prstGeom>
        </p:spPr>
        <p:txBody>
          <a:bodyPr wrap="none">
            <a:spAutoFit/>
          </a:bodyPr>
          <a:lstStyle/>
          <a:p>
            <a:pPr algn="ctr"/>
            <a:r>
              <a:rPr lang="ar-BH" sz="3200" b="1" dirty="0">
                <a:solidFill>
                  <a:srgbClr val="0070C0"/>
                </a:solidFill>
                <a:latin typeface="Sakkal Majalla" panose="02000000000000000000" pitchFamily="2" charset="-78"/>
                <a:cs typeface="Sakkal Majalla" panose="02000000000000000000" pitchFamily="2" charset="-78"/>
              </a:rPr>
              <a:t>فرحًا، مسرورًا، سعيدًا</a:t>
            </a:r>
            <a:endParaRPr lang="en-US" sz="3200" b="1" dirty="0">
              <a:solidFill>
                <a:srgbClr val="0070C0"/>
              </a:solidFill>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xmlns="" id="{5B43622D-1438-4234-B048-3D4BB0787603}"/>
              </a:ext>
            </a:extLst>
          </p:cNvPr>
          <p:cNvSpPr/>
          <p:nvPr/>
        </p:nvSpPr>
        <p:spPr>
          <a:xfrm>
            <a:off x="1907804" y="2607487"/>
            <a:ext cx="3485322" cy="584775"/>
          </a:xfrm>
          <a:prstGeom prst="rect">
            <a:avLst/>
          </a:prstGeom>
        </p:spPr>
        <p:txBody>
          <a:bodyPr wrap="square">
            <a:spAutoFit/>
          </a:bodyPr>
          <a:lstStyle/>
          <a:p>
            <a:pPr lvl="0" algn="ctr" rtl="1">
              <a:defRPr/>
            </a:pPr>
            <a:r>
              <a:rPr lang="ar-BH" sz="3200" b="1" dirty="0">
                <a:solidFill>
                  <a:srgbClr val="0070C0"/>
                </a:solidFill>
                <a:latin typeface="Sakkal Majalla" panose="02000000000000000000" pitchFamily="2" charset="-78"/>
                <a:cs typeface="Sakkal Majalla" panose="02000000000000000000" pitchFamily="2" charset="-78"/>
              </a:rPr>
              <a:t>الترنّم، التّغنّي</a:t>
            </a:r>
            <a:endParaRPr lang="en-US" sz="3200" b="1" dirty="0">
              <a:solidFill>
                <a:srgbClr val="0070C0"/>
              </a:solidFill>
              <a:latin typeface="Sakkal Majalla" panose="02000000000000000000" pitchFamily="2" charset="-78"/>
              <a:cs typeface="Sakkal Majalla" panose="02000000000000000000" pitchFamily="2" charset="-78"/>
            </a:endParaRPr>
          </a:p>
        </p:txBody>
      </p:sp>
      <p:sp>
        <p:nvSpPr>
          <p:cNvPr id="8" name="Rectangle 7">
            <a:extLst>
              <a:ext uri="{FF2B5EF4-FFF2-40B4-BE49-F238E27FC236}">
                <a16:creationId xmlns:a16="http://schemas.microsoft.com/office/drawing/2014/main" xmlns="" id="{46716192-4AD9-4A24-BAE8-25FEE25B2E21}"/>
              </a:ext>
            </a:extLst>
          </p:cNvPr>
          <p:cNvSpPr/>
          <p:nvPr/>
        </p:nvSpPr>
        <p:spPr>
          <a:xfrm>
            <a:off x="1907804" y="3244295"/>
            <a:ext cx="3485322" cy="584775"/>
          </a:xfrm>
          <a:prstGeom prst="rect">
            <a:avLst/>
          </a:prstGeom>
        </p:spPr>
        <p:txBody>
          <a:bodyPr wrap="square">
            <a:spAutoFit/>
          </a:bodyPr>
          <a:lstStyle/>
          <a:p>
            <a:pPr algn="ctr" rtl="1">
              <a:defRPr/>
            </a:pPr>
            <a:r>
              <a:rPr lang="ar-BH" sz="3200" b="1" dirty="0">
                <a:solidFill>
                  <a:srgbClr val="0070C0"/>
                </a:solidFill>
                <a:latin typeface="Sakkal Majalla" panose="02000000000000000000" pitchFamily="2" charset="-78"/>
                <a:cs typeface="Sakkal Majalla" panose="02000000000000000000" pitchFamily="2" charset="-78"/>
              </a:rPr>
              <a:t>لم تبرح، لم تفارق</a:t>
            </a:r>
            <a:endParaRPr lang="en-US" sz="3200" b="1" dirty="0">
              <a:solidFill>
                <a:srgbClr val="0070C0"/>
              </a:solidFill>
              <a:latin typeface="Sakkal Majalla" panose="02000000000000000000" pitchFamily="2" charset="-78"/>
              <a:cs typeface="Sakkal Majalla" panose="02000000000000000000" pitchFamily="2" charset="-78"/>
            </a:endParaRPr>
          </a:p>
        </p:txBody>
      </p:sp>
      <p:sp>
        <p:nvSpPr>
          <p:cNvPr id="9" name="Rectangle 8">
            <a:extLst>
              <a:ext uri="{FF2B5EF4-FFF2-40B4-BE49-F238E27FC236}">
                <a16:creationId xmlns:a16="http://schemas.microsoft.com/office/drawing/2014/main" xmlns="" id="{0BFA5778-A7DB-4011-8F59-70FDB61E0682}"/>
              </a:ext>
            </a:extLst>
          </p:cNvPr>
          <p:cNvSpPr/>
          <p:nvPr/>
        </p:nvSpPr>
        <p:spPr>
          <a:xfrm>
            <a:off x="1907804" y="3881103"/>
            <a:ext cx="3485322" cy="584775"/>
          </a:xfrm>
          <a:prstGeom prst="rect">
            <a:avLst/>
          </a:prstGeom>
        </p:spPr>
        <p:txBody>
          <a:bodyPr wrap="square">
            <a:spAutoFit/>
          </a:bodyPr>
          <a:lstStyle/>
          <a:p>
            <a:pPr lvl="0" algn="ctr" rtl="1">
              <a:defRPr/>
            </a:pPr>
            <a:r>
              <a:rPr lang="ar-BH" sz="3200" b="1" dirty="0">
                <a:solidFill>
                  <a:srgbClr val="0070C0"/>
                </a:solidFill>
                <a:latin typeface="Sakkal Majalla" panose="02000000000000000000" pitchFamily="2" charset="-78"/>
                <a:cs typeface="Sakkal Majalla" panose="02000000000000000000" pitchFamily="2" charset="-78"/>
              </a:rPr>
              <a:t>كثير، غزير</a:t>
            </a:r>
            <a:endParaRPr lang="en-US" sz="3200" b="1" dirty="0">
              <a:solidFill>
                <a:srgbClr val="0070C0"/>
              </a:solidFill>
              <a:latin typeface="Sakkal Majalla" panose="02000000000000000000" pitchFamily="2" charset="-78"/>
              <a:cs typeface="Sakkal Majalla" panose="02000000000000000000" pitchFamily="2" charset="-78"/>
            </a:endParaRPr>
          </a:p>
        </p:txBody>
      </p:sp>
      <p:sp>
        <p:nvSpPr>
          <p:cNvPr id="10" name="Rectangle 9">
            <a:extLst>
              <a:ext uri="{FF2B5EF4-FFF2-40B4-BE49-F238E27FC236}">
                <a16:creationId xmlns:a16="http://schemas.microsoft.com/office/drawing/2014/main" xmlns="" id="{205C0797-12F9-47FD-8DD5-DC8035A110DB}"/>
              </a:ext>
            </a:extLst>
          </p:cNvPr>
          <p:cNvSpPr/>
          <p:nvPr/>
        </p:nvSpPr>
        <p:spPr>
          <a:xfrm>
            <a:off x="1907804" y="4517911"/>
            <a:ext cx="3485322" cy="584775"/>
          </a:xfrm>
          <a:prstGeom prst="rect">
            <a:avLst/>
          </a:prstGeom>
        </p:spPr>
        <p:txBody>
          <a:bodyPr wrap="square">
            <a:spAutoFit/>
          </a:bodyPr>
          <a:lstStyle/>
          <a:p>
            <a:pPr lvl="0" algn="ctr" rtl="1">
              <a:defRPr/>
            </a:pPr>
            <a:r>
              <a:rPr lang="ar-BH" sz="3200" b="1" dirty="0">
                <a:solidFill>
                  <a:srgbClr val="0070C0"/>
                </a:solidFill>
                <a:latin typeface="Sakkal Majalla" panose="02000000000000000000" pitchFamily="2" charset="-78"/>
                <a:cs typeface="Sakkal Majalla" panose="02000000000000000000" pitchFamily="2" charset="-78"/>
              </a:rPr>
              <a:t>الخصال، السّجايا</a:t>
            </a:r>
            <a:endParaRPr lang="en-US" sz="3200" b="1" dirty="0">
              <a:solidFill>
                <a:srgbClr val="0070C0"/>
              </a:solidFill>
              <a:latin typeface="Sakkal Majalla" panose="02000000000000000000" pitchFamily="2" charset="-78"/>
              <a:cs typeface="Sakkal Majalla" panose="02000000000000000000" pitchFamily="2" charset="-78"/>
            </a:endParaRPr>
          </a:p>
        </p:txBody>
      </p:sp>
      <p:sp>
        <p:nvSpPr>
          <p:cNvPr id="11" name="Rectangle 10">
            <a:extLst>
              <a:ext uri="{FF2B5EF4-FFF2-40B4-BE49-F238E27FC236}">
                <a16:creationId xmlns:a16="http://schemas.microsoft.com/office/drawing/2014/main" xmlns="" id="{26CA011E-EFF2-414A-B913-359E936BEBE7}"/>
              </a:ext>
            </a:extLst>
          </p:cNvPr>
          <p:cNvSpPr/>
          <p:nvPr/>
        </p:nvSpPr>
        <p:spPr>
          <a:xfrm>
            <a:off x="1371601" y="5108550"/>
            <a:ext cx="4677508" cy="584775"/>
          </a:xfrm>
          <a:prstGeom prst="rect">
            <a:avLst/>
          </a:prstGeom>
        </p:spPr>
        <p:txBody>
          <a:bodyPr wrap="square">
            <a:spAutoFit/>
          </a:bodyPr>
          <a:lstStyle/>
          <a:p>
            <a:pPr lvl="0" algn="ctr" rtl="1">
              <a:defRPr/>
            </a:pPr>
            <a:r>
              <a:rPr lang="ar-BH" sz="3200" b="1" dirty="0">
                <a:solidFill>
                  <a:srgbClr val="0070C0"/>
                </a:solidFill>
                <a:latin typeface="Sakkal Majalla" panose="02000000000000000000" pitchFamily="2" charset="-78"/>
                <a:cs typeface="Sakkal Majalla" panose="02000000000000000000" pitchFamily="2" charset="-78"/>
              </a:rPr>
              <a:t>القلب، والجانحة هي الضّلع في الصّدر</a:t>
            </a:r>
            <a:endParaRPr lang="en-US" sz="3200" b="1" dirty="0">
              <a:solidFill>
                <a:srgbClr val="0070C0"/>
              </a:solidFill>
              <a:latin typeface="Sakkal Majalla" panose="02000000000000000000" pitchFamily="2" charset="-78"/>
              <a:cs typeface="Sakkal Majalla" panose="02000000000000000000" pitchFamily="2" charset="-78"/>
            </a:endParaRPr>
          </a:p>
        </p:txBody>
      </p:sp>
      <p:sp>
        <p:nvSpPr>
          <p:cNvPr id="12" name="Rectangle 11">
            <a:extLst>
              <a:ext uri="{FF2B5EF4-FFF2-40B4-BE49-F238E27FC236}">
                <a16:creationId xmlns:a16="http://schemas.microsoft.com/office/drawing/2014/main" xmlns="" id="{21220F43-6A14-4A5B-A80D-1F53545B0E22}"/>
              </a:ext>
            </a:extLst>
          </p:cNvPr>
          <p:cNvSpPr/>
          <p:nvPr/>
        </p:nvSpPr>
        <p:spPr>
          <a:xfrm>
            <a:off x="1458249" y="5753070"/>
            <a:ext cx="4637751" cy="584775"/>
          </a:xfrm>
          <a:prstGeom prst="rect">
            <a:avLst/>
          </a:prstGeom>
        </p:spPr>
        <p:txBody>
          <a:bodyPr wrap="square">
            <a:spAutoFit/>
          </a:bodyPr>
          <a:lstStyle/>
          <a:p>
            <a:pPr lvl="0" algn="ctr" rtl="1">
              <a:defRPr/>
            </a:pPr>
            <a:r>
              <a:rPr lang="ar-BH" sz="3200" b="1" dirty="0">
                <a:solidFill>
                  <a:srgbClr val="0070C0"/>
                </a:solidFill>
                <a:latin typeface="Sakkal Majalla" panose="02000000000000000000" pitchFamily="2" charset="-78"/>
                <a:cs typeface="Sakkal Majalla" panose="02000000000000000000" pitchFamily="2" charset="-78"/>
              </a:rPr>
              <a:t>الوطنُ</a:t>
            </a:r>
            <a:endParaRPr lang="en-US" sz="3200" b="1" dirty="0">
              <a:solidFill>
                <a:srgbClr val="0070C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9151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 calcmode="lin" valueType="num">
                                      <p:cBhvr additive="base">
                                        <p:cTn id="30"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 calcmode="lin" valueType="num">
                                      <p:cBhvr additive="base">
                                        <p:cTn id="36"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 calcmode="lin" valueType="num">
                                      <p:cBhvr additive="base">
                                        <p:cTn id="42"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10">
                                            <p:txEl>
                                              <p:pRg st="0" end="0"/>
                                            </p:txEl>
                                          </p:spTgt>
                                        </p:tgtEl>
                                        <p:attrNameLst>
                                          <p:attrName>style.visibility</p:attrName>
                                        </p:attrNameLst>
                                      </p:cBhvr>
                                      <p:to>
                                        <p:strVal val="visible"/>
                                      </p:to>
                                    </p:set>
                                    <p:anim calcmode="lin" valueType="num">
                                      <p:cBhvr additive="base">
                                        <p:cTn id="48"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11">
                                            <p:txEl>
                                              <p:pRg st="0" end="0"/>
                                            </p:txEl>
                                          </p:spTgt>
                                        </p:tgtEl>
                                        <p:attrNameLst>
                                          <p:attrName>style.visibility</p:attrName>
                                        </p:attrNameLst>
                                      </p:cBhvr>
                                      <p:to>
                                        <p:strVal val="visible"/>
                                      </p:to>
                                    </p:set>
                                    <p:anim calcmode="lin" valueType="num">
                                      <p:cBhvr additive="base">
                                        <p:cTn id="54"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nodeType="clickEffect">
                                  <p:stCondLst>
                                    <p:cond delay="0"/>
                                  </p:stCondLst>
                                  <p:childTnLst>
                                    <p:set>
                                      <p:cBhvr>
                                        <p:cTn id="59" dur="1" fill="hold">
                                          <p:stCondLst>
                                            <p:cond delay="0"/>
                                          </p:stCondLst>
                                        </p:cTn>
                                        <p:tgtEl>
                                          <p:spTgt spid="12">
                                            <p:txEl>
                                              <p:pRg st="0" end="0"/>
                                            </p:txEl>
                                          </p:spTgt>
                                        </p:tgtEl>
                                        <p:attrNameLst>
                                          <p:attrName>style.visibility</p:attrName>
                                        </p:attrNameLst>
                                      </p:cBhvr>
                                      <p:to>
                                        <p:strVal val="visible"/>
                                      </p:to>
                                    </p:set>
                                    <p:anim calcmode="lin" valueType="num">
                                      <p:cBhvr additive="base">
                                        <p:cTn id="60"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C1D3AE-8C7D-4492-A462-E85F7A1EAA26}"/>
              </a:ext>
            </a:extLst>
          </p:cNvPr>
          <p:cNvSpPr>
            <a:spLocks noGrp="1"/>
          </p:cNvSpPr>
          <p:nvPr>
            <p:ph type="title"/>
          </p:nvPr>
        </p:nvSpPr>
        <p:spPr>
          <a:xfrm>
            <a:off x="2259501" y="941001"/>
            <a:ext cx="8911687" cy="606964"/>
          </a:xfrm>
        </p:spPr>
        <p:txBody>
          <a:bodyPr>
            <a:normAutofit/>
          </a:bodyPr>
          <a:lstStyle/>
          <a:p>
            <a:pPr algn="r" rtl="1"/>
            <a:r>
              <a:rPr lang="ar-BH" sz="3600" b="1" dirty="0">
                <a:solidFill>
                  <a:srgbClr val="7030A0"/>
                </a:solidFill>
                <a:latin typeface="Sakkal Majalla" panose="02000000000000000000" pitchFamily="2" charset="-78"/>
                <a:cs typeface="Sakkal Majalla" panose="02000000000000000000" pitchFamily="2" charset="-78"/>
              </a:rPr>
              <a:t>أشرح الصّورة الفنّيّة الآتية:</a:t>
            </a:r>
            <a:endParaRPr lang="en-US" sz="3600" b="1" dirty="0">
              <a:solidFill>
                <a:srgbClr val="7030A0"/>
              </a:solidFill>
              <a:latin typeface="Sakkal Majalla" panose="02000000000000000000" pitchFamily="2" charset="-78"/>
              <a:cs typeface="Sakkal Majalla" panose="02000000000000000000" pitchFamily="2" charset="-78"/>
            </a:endParaRPr>
          </a:p>
        </p:txBody>
      </p:sp>
      <p:graphicFrame>
        <p:nvGraphicFramePr>
          <p:cNvPr id="4" name="Table 4">
            <a:extLst>
              <a:ext uri="{FF2B5EF4-FFF2-40B4-BE49-F238E27FC236}">
                <a16:creationId xmlns:a16="http://schemas.microsoft.com/office/drawing/2014/main" xmlns="" id="{7EB0E00C-A542-47D4-AD8B-8F32DC3F86C6}"/>
              </a:ext>
            </a:extLst>
          </p:cNvPr>
          <p:cNvGraphicFramePr>
            <a:graphicFrameLocks noGrp="1"/>
          </p:cNvGraphicFramePr>
          <p:nvPr>
            <p:ph idx="1"/>
            <p:extLst>
              <p:ext uri="{D42A27DB-BD31-4B8C-83A1-F6EECF244321}">
                <p14:modId xmlns:p14="http://schemas.microsoft.com/office/powerpoint/2010/main" val="2611414104"/>
              </p:ext>
            </p:extLst>
          </p:nvPr>
        </p:nvGraphicFramePr>
        <p:xfrm>
          <a:off x="1042021" y="1547965"/>
          <a:ext cx="10515600" cy="3374555"/>
        </p:xfrm>
        <a:graphic>
          <a:graphicData uri="http://schemas.openxmlformats.org/drawingml/2006/table">
            <a:tbl>
              <a:tblPr firstRow="1" bandRow="1">
                <a:tableStyleId>{21E4AEA4-8DFA-4A89-87EB-49C32662AFE0}</a:tableStyleId>
              </a:tblPr>
              <a:tblGrid>
                <a:gridCol w="7126619">
                  <a:extLst>
                    <a:ext uri="{9D8B030D-6E8A-4147-A177-3AD203B41FA5}">
                      <a16:colId xmlns:a16="http://schemas.microsoft.com/office/drawing/2014/main" xmlns="" val="1476712579"/>
                    </a:ext>
                  </a:extLst>
                </a:gridCol>
                <a:gridCol w="3388981">
                  <a:extLst>
                    <a:ext uri="{9D8B030D-6E8A-4147-A177-3AD203B41FA5}">
                      <a16:colId xmlns:a16="http://schemas.microsoft.com/office/drawing/2014/main" xmlns="" val="12506917"/>
                    </a:ext>
                  </a:extLst>
                </a:gridCol>
              </a:tblGrid>
              <a:tr h="1056176">
                <a:tc>
                  <a:txBody>
                    <a:bodyPr/>
                    <a:lstStyle/>
                    <a:p>
                      <a:pPr algn="ctr"/>
                      <a:r>
                        <a:rPr lang="ar-BH" sz="3200" dirty="0">
                          <a:latin typeface="Sakkal Majalla" panose="02000000000000000000" pitchFamily="2" charset="-78"/>
                          <a:cs typeface="Sakkal Majalla" panose="02000000000000000000" pitchFamily="2" charset="-78"/>
                        </a:rPr>
                        <a:t>شرحها</a:t>
                      </a:r>
                      <a:endParaRPr lang="en-US" sz="3200" dirty="0">
                        <a:latin typeface="Sakkal Majalla" panose="02000000000000000000" pitchFamily="2" charset="-78"/>
                        <a:cs typeface="Sakkal Majalla" panose="02000000000000000000" pitchFamily="2" charset="-78"/>
                      </a:endParaRPr>
                    </a:p>
                  </a:txBody>
                  <a:tcPr marL="107852" marR="107852"/>
                </a:tc>
                <a:tc>
                  <a:txBody>
                    <a:bodyPr/>
                    <a:lstStyle/>
                    <a:p>
                      <a:pPr algn="ctr" rtl="1"/>
                      <a:r>
                        <a:rPr lang="ar-BH" sz="3200" dirty="0">
                          <a:latin typeface="Sakkal Majalla" panose="02000000000000000000" pitchFamily="2" charset="-78"/>
                          <a:cs typeface="Sakkal Majalla" panose="02000000000000000000" pitchFamily="2" charset="-78"/>
                        </a:rPr>
                        <a:t>الصّورة الفنّية</a:t>
                      </a:r>
                      <a:endParaRPr lang="en-US" sz="3200" dirty="0">
                        <a:latin typeface="Sakkal Majalla" panose="02000000000000000000" pitchFamily="2" charset="-78"/>
                        <a:cs typeface="Sakkal Majalla" panose="02000000000000000000" pitchFamily="2" charset="-78"/>
                      </a:endParaRPr>
                    </a:p>
                  </a:txBody>
                  <a:tcPr marL="107852" marR="107852"/>
                </a:tc>
                <a:extLst>
                  <a:ext uri="{0D108BD9-81ED-4DB2-BD59-A6C34878D82A}">
                    <a16:rowId xmlns:a16="http://schemas.microsoft.com/office/drawing/2014/main" xmlns="" val="1058091975"/>
                  </a:ext>
                </a:extLst>
              </a:tr>
              <a:tr h="2318379">
                <a:tc>
                  <a:txBody>
                    <a:bodyPr/>
                    <a:lstStyle/>
                    <a:p>
                      <a:endParaRPr lang="en-US" sz="3200" dirty="0">
                        <a:solidFill>
                          <a:srgbClr val="0070C0"/>
                        </a:solidFill>
                        <a:latin typeface="Sakkal Majalla" panose="02000000000000000000" pitchFamily="2" charset="-78"/>
                        <a:cs typeface="Sakkal Majalla" panose="02000000000000000000" pitchFamily="2" charset="-78"/>
                      </a:endParaRPr>
                    </a:p>
                  </a:txBody>
                  <a:tcPr marL="107852" marR="107852"/>
                </a:tc>
                <a:tc>
                  <a:txBody>
                    <a:bodyPr/>
                    <a:lstStyle/>
                    <a:p>
                      <a:pPr algn="ctr" rtl="1"/>
                      <a:endParaRPr lang="ar-BH" sz="3200" dirty="0">
                        <a:latin typeface="Sakkal Majalla" panose="02000000000000000000" pitchFamily="2" charset="-78"/>
                        <a:cs typeface="Sakkal Majalla" panose="02000000000000000000" pitchFamily="2" charset="-78"/>
                      </a:endParaRPr>
                    </a:p>
                    <a:p>
                      <a:pPr algn="ctr" rtl="1"/>
                      <a:r>
                        <a:rPr lang="ar-BH" sz="3200" dirty="0">
                          <a:latin typeface="Sakkal Majalla" panose="02000000000000000000" pitchFamily="2" charset="-78"/>
                          <a:cs typeface="Sakkal Majalla" panose="02000000000000000000" pitchFamily="2" charset="-78"/>
                        </a:rPr>
                        <a:t>تردّدُ الشّدوَ</a:t>
                      </a:r>
                      <a:endParaRPr lang="en-US" sz="3200" dirty="0">
                        <a:latin typeface="Sakkal Majalla" panose="02000000000000000000" pitchFamily="2" charset="-78"/>
                        <a:cs typeface="Sakkal Majalla" panose="02000000000000000000" pitchFamily="2" charset="-78"/>
                      </a:endParaRPr>
                    </a:p>
                  </a:txBody>
                  <a:tcPr marL="107852" marR="107852"/>
                </a:tc>
                <a:extLst>
                  <a:ext uri="{0D108BD9-81ED-4DB2-BD59-A6C34878D82A}">
                    <a16:rowId xmlns:a16="http://schemas.microsoft.com/office/drawing/2014/main" xmlns="" val="3675487730"/>
                  </a:ext>
                </a:extLst>
              </a:tr>
            </a:tbl>
          </a:graphicData>
        </a:graphic>
      </p:graphicFrame>
      <p:sp>
        <p:nvSpPr>
          <p:cNvPr id="3" name="Rectangle 2">
            <a:extLst>
              <a:ext uri="{FF2B5EF4-FFF2-40B4-BE49-F238E27FC236}">
                <a16:creationId xmlns:a16="http://schemas.microsoft.com/office/drawing/2014/main" xmlns="" id="{4521391D-C869-45B2-ACFA-E9D28C8A55D3}"/>
              </a:ext>
            </a:extLst>
          </p:cNvPr>
          <p:cNvSpPr/>
          <p:nvPr/>
        </p:nvSpPr>
        <p:spPr>
          <a:xfrm>
            <a:off x="2926348" y="228020"/>
            <a:ext cx="8244840" cy="6069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4400" dirty="0">
                <a:solidFill>
                  <a:srgbClr val="FF0000"/>
                </a:solidFill>
                <a:latin typeface="Sakkal Majalla" panose="02000000000000000000" pitchFamily="2" charset="-78"/>
                <a:cs typeface="Sakkal Majalla" panose="02000000000000000000" pitchFamily="2" charset="-78"/>
              </a:rPr>
              <a:t>النّشاط السّابعُ</a:t>
            </a:r>
            <a:endParaRPr lang="en-US" sz="4400" dirty="0">
              <a:solidFill>
                <a:srgbClr val="FF0000"/>
              </a:solidFill>
              <a:latin typeface="Sakkal Majalla" panose="02000000000000000000" pitchFamily="2" charset="-78"/>
              <a:cs typeface="Sakkal Majalla" panose="02000000000000000000" pitchFamily="2" charset="-78"/>
            </a:endParaRPr>
          </a:p>
        </p:txBody>
      </p:sp>
      <p:sp>
        <p:nvSpPr>
          <p:cNvPr id="5" name="Rectangle 4">
            <a:extLst>
              <a:ext uri="{FF2B5EF4-FFF2-40B4-BE49-F238E27FC236}">
                <a16:creationId xmlns:a16="http://schemas.microsoft.com/office/drawing/2014/main" xmlns="" id="{83AAF0C6-BF35-4FCD-AEE3-038F000E5340}"/>
              </a:ext>
            </a:extLst>
          </p:cNvPr>
          <p:cNvSpPr/>
          <p:nvPr/>
        </p:nvSpPr>
        <p:spPr>
          <a:xfrm>
            <a:off x="1042020" y="2756714"/>
            <a:ext cx="7065659" cy="1754326"/>
          </a:xfrm>
          <a:prstGeom prst="rect">
            <a:avLst/>
          </a:prstGeom>
        </p:spPr>
        <p:txBody>
          <a:bodyPr wrap="square">
            <a:spAutoFit/>
          </a:bodyPr>
          <a:lstStyle/>
          <a:p>
            <a:pPr algn="r" rtl="1"/>
            <a:r>
              <a:rPr lang="ar-BH" sz="3600" dirty="0">
                <a:solidFill>
                  <a:srgbClr val="0070C0"/>
                </a:solidFill>
                <a:latin typeface="Sakkal Majalla" panose="02000000000000000000" pitchFamily="2" charset="-78"/>
                <a:cs typeface="Sakkal Majalla" panose="02000000000000000000" pitchFamily="2" charset="-78"/>
              </a:rPr>
              <a:t>شبّه الشّاعر القلب بالإنسان الّذي يشدو بالبحرين، ويترنّم بخصال أهلها، ويضفي هذا التشبيه على البيتِ جمَالًا معنويًّا مؤثّرًا في السّامعِ. </a:t>
            </a:r>
            <a:endParaRPr lang="en-US" sz="3600" dirty="0">
              <a:solidFill>
                <a:srgbClr val="0070C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8630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A699C82-85E5-4334-92E4-AA182F3A12F0}"/>
              </a:ext>
            </a:extLst>
          </p:cNvPr>
          <p:cNvSpPr/>
          <p:nvPr/>
        </p:nvSpPr>
        <p:spPr>
          <a:xfrm>
            <a:off x="2926348" y="228020"/>
            <a:ext cx="8244840" cy="6069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4400" dirty="0">
                <a:solidFill>
                  <a:srgbClr val="FF0000"/>
                </a:solidFill>
                <a:latin typeface="Sakkal Majalla" panose="02000000000000000000" pitchFamily="2" charset="-78"/>
                <a:cs typeface="Sakkal Majalla" panose="02000000000000000000" pitchFamily="2" charset="-78"/>
              </a:rPr>
              <a:t>النّشاط التقويمي</a:t>
            </a:r>
            <a:endParaRPr lang="en-US" sz="4400" dirty="0">
              <a:solidFill>
                <a:srgbClr val="FF0000"/>
              </a:solidFill>
              <a:latin typeface="Sakkal Majalla" panose="02000000000000000000" pitchFamily="2" charset="-78"/>
              <a:cs typeface="Sakkal Majalla" panose="02000000000000000000" pitchFamily="2" charset="-78"/>
            </a:endParaRPr>
          </a:p>
        </p:txBody>
      </p:sp>
      <p:sp>
        <p:nvSpPr>
          <p:cNvPr id="5" name="Title 1">
            <a:extLst>
              <a:ext uri="{FF2B5EF4-FFF2-40B4-BE49-F238E27FC236}">
                <a16:creationId xmlns:a16="http://schemas.microsoft.com/office/drawing/2014/main" xmlns="" id="{CB7A91F8-17A0-495C-9AAD-EDEDB46A9AF5}"/>
              </a:ext>
            </a:extLst>
          </p:cNvPr>
          <p:cNvSpPr>
            <a:spLocks noGrp="1"/>
          </p:cNvSpPr>
          <p:nvPr>
            <p:ph type="title"/>
          </p:nvPr>
        </p:nvSpPr>
        <p:spPr>
          <a:xfrm>
            <a:off x="2259501" y="834984"/>
            <a:ext cx="8911687" cy="606964"/>
          </a:xfrm>
        </p:spPr>
        <p:txBody>
          <a:bodyPr>
            <a:normAutofit/>
          </a:bodyPr>
          <a:lstStyle/>
          <a:p>
            <a:pPr algn="r" rtl="1"/>
            <a:r>
              <a:rPr lang="ar-BH" sz="3600" b="1" dirty="0">
                <a:solidFill>
                  <a:srgbClr val="7030A0"/>
                </a:solidFill>
                <a:latin typeface="Sakkal Majalla" panose="02000000000000000000" pitchFamily="2" charset="-78"/>
                <a:cs typeface="Sakkal Majalla" panose="02000000000000000000" pitchFamily="2" charset="-78"/>
              </a:rPr>
              <a:t>أجيبُ عن الأسئلة الآتية، استنادًا إلى ما وردَ في القصيدةِ.</a:t>
            </a:r>
            <a:endParaRPr lang="en-US" sz="3600" b="1" dirty="0">
              <a:solidFill>
                <a:srgbClr val="7030A0"/>
              </a:solidFill>
              <a:latin typeface="Sakkal Majalla" panose="02000000000000000000" pitchFamily="2" charset="-78"/>
              <a:cs typeface="Sakkal Majalla" panose="02000000000000000000" pitchFamily="2" charset="-78"/>
            </a:endParaRPr>
          </a:p>
        </p:txBody>
      </p:sp>
      <p:sp>
        <p:nvSpPr>
          <p:cNvPr id="7" name="Content Placeholder 2">
            <a:extLst>
              <a:ext uri="{FF2B5EF4-FFF2-40B4-BE49-F238E27FC236}">
                <a16:creationId xmlns:a16="http://schemas.microsoft.com/office/drawing/2014/main" xmlns="" id="{94C69F9A-A935-4B9F-9277-EA654C79A821}"/>
              </a:ext>
            </a:extLst>
          </p:cNvPr>
          <p:cNvSpPr>
            <a:spLocks noGrp="1"/>
          </p:cNvSpPr>
          <p:nvPr>
            <p:ph idx="1"/>
          </p:nvPr>
        </p:nvSpPr>
        <p:spPr>
          <a:xfrm>
            <a:off x="675861" y="1441948"/>
            <a:ext cx="10683092" cy="4813078"/>
          </a:xfrm>
          <a:solidFill>
            <a:schemeClr val="bg1">
              <a:lumMod val="95000"/>
            </a:schemeClr>
          </a:solidFill>
        </p:spPr>
        <p:txBody>
          <a:bodyPr>
            <a:normAutofit fontScale="92500" lnSpcReduction="20000"/>
          </a:bodyPr>
          <a:lstStyle/>
          <a:p>
            <a:pPr marL="0" indent="0" rtl="1">
              <a:lnSpc>
                <a:spcPct val="120000"/>
              </a:lnSpc>
              <a:buNone/>
            </a:pPr>
            <a:r>
              <a:rPr lang="ar-BH" sz="3400" dirty="0">
                <a:latin typeface="Sakkal Majalla" panose="02000000000000000000" pitchFamily="2" charset="-78"/>
                <a:cs typeface="Sakkal Majalla" panose="02000000000000000000" pitchFamily="2" charset="-78"/>
              </a:rPr>
              <a:t>1-  ما جمع كلّ كلمة من الكلمات الآتية:   رفيق / مجد/ موطن.</a:t>
            </a:r>
          </a:p>
          <a:p>
            <a:pPr marL="0" indent="0" rtl="1">
              <a:lnSpc>
                <a:spcPct val="120000"/>
              </a:lnSpc>
              <a:buNone/>
            </a:pPr>
            <a:r>
              <a:rPr lang="ar-BH" sz="3400" dirty="0">
                <a:solidFill>
                  <a:srgbClr val="0070C0"/>
                </a:solidFill>
                <a:latin typeface="Sakkal Majalla" panose="02000000000000000000" pitchFamily="2" charset="-78"/>
                <a:cs typeface="Sakkal Majalla" panose="02000000000000000000" pitchFamily="2" charset="-78"/>
              </a:rPr>
              <a:t>رفاقٌ ورفقاء / أمجادٌ  / مواطن.</a:t>
            </a:r>
          </a:p>
          <a:p>
            <a:pPr marL="0" indent="0" rtl="1">
              <a:lnSpc>
                <a:spcPct val="120000"/>
              </a:lnSpc>
              <a:buNone/>
            </a:pPr>
            <a:r>
              <a:rPr lang="ar-BH" sz="3400" dirty="0">
                <a:latin typeface="Sakkal Majalla" panose="02000000000000000000" pitchFamily="2" charset="-78"/>
                <a:cs typeface="Sakkal Majalla" panose="02000000000000000000" pitchFamily="2" charset="-78"/>
              </a:rPr>
              <a:t>2 - لم كرّرَ الشّاعر كلمة "أهل" في القصيدة؟</a:t>
            </a:r>
          </a:p>
          <a:p>
            <a:pPr marL="0" indent="0" rtl="1">
              <a:lnSpc>
                <a:spcPct val="120000"/>
              </a:lnSpc>
              <a:buNone/>
            </a:pPr>
            <a:r>
              <a:rPr lang="ar-BH" sz="3400" dirty="0">
                <a:solidFill>
                  <a:srgbClr val="0070C0"/>
                </a:solidFill>
                <a:latin typeface="Sakkal Majalla" panose="02000000000000000000" pitchFamily="2" charset="-78"/>
                <a:cs typeface="Sakkal Majalla" panose="02000000000000000000" pitchFamily="2" charset="-78"/>
              </a:rPr>
              <a:t>لبيان علاقة الحبّ والقرابة الّتي تربطه بشعب البحرين، فهو ليس غريبًا عنهم.</a:t>
            </a:r>
          </a:p>
          <a:p>
            <a:pPr marL="0" indent="0" rtl="1">
              <a:lnSpc>
                <a:spcPct val="120000"/>
              </a:lnSpc>
              <a:buNone/>
            </a:pPr>
            <a:r>
              <a:rPr lang="ar-BH" sz="3400" dirty="0">
                <a:latin typeface="Sakkal Majalla" panose="02000000000000000000" pitchFamily="2" charset="-78"/>
                <a:cs typeface="Sakkal Majalla" panose="02000000000000000000" pitchFamily="2" charset="-78"/>
              </a:rPr>
              <a:t>3 - دول الخليج تربط بينها أواصرُ قويّة تعود إلى أزمنة بعيدة. ما البيت الدّالّ على ذلك؟</a:t>
            </a:r>
          </a:p>
          <a:p>
            <a:pPr marL="0" indent="0" rtl="1">
              <a:lnSpc>
                <a:spcPct val="120000"/>
              </a:lnSpc>
              <a:buNone/>
            </a:pPr>
            <a:r>
              <a:rPr lang="ar-BH" sz="3400" dirty="0">
                <a:solidFill>
                  <a:srgbClr val="0070C0"/>
                </a:solidFill>
                <a:latin typeface="Sakkal Majalla" panose="02000000000000000000" pitchFamily="2" charset="-78"/>
                <a:cs typeface="Sakkal Majalla" panose="02000000000000000000" pitchFamily="2" charset="-78"/>
              </a:rPr>
              <a:t>البيت التّاسعُ</a:t>
            </a:r>
          </a:p>
          <a:p>
            <a:pPr marL="0" indent="0">
              <a:lnSpc>
                <a:spcPct val="120000"/>
              </a:lnSpc>
              <a:buNone/>
            </a:pPr>
            <a:r>
              <a:rPr lang="ar-BH" sz="3400" dirty="0">
                <a:latin typeface="Sakkal Majalla" panose="02000000000000000000" pitchFamily="2" charset="-78"/>
                <a:cs typeface="Sakkal Majalla" panose="02000000000000000000" pitchFamily="2" charset="-78"/>
              </a:rPr>
              <a:t>4 - </a:t>
            </a:r>
            <a:r>
              <a:rPr lang="ar-BH" sz="3200" dirty="0">
                <a:latin typeface="Sakkal Majalla" panose="02000000000000000000" pitchFamily="2" charset="-78"/>
                <a:cs typeface="Sakkal Majalla" panose="02000000000000000000" pitchFamily="2" charset="-78"/>
              </a:rPr>
              <a:t>ما العاطفةُ الـمسيطرةُ على الشّاعرِ في القصيدةِ؟</a:t>
            </a:r>
          </a:p>
          <a:p>
            <a:pPr marL="0" indent="0">
              <a:lnSpc>
                <a:spcPct val="120000"/>
              </a:lnSpc>
              <a:buNone/>
            </a:pPr>
            <a:r>
              <a:rPr lang="ar-BH" sz="3200" dirty="0">
                <a:solidFill>
                  <a:srgbClr val="0070C0"/>
                </a:solidFill>
                <a:latin typeface="Sakkal Majalla" panose="02000000000000000000" pitchFamily="2" charset="-78"/>
                <a:cs typeface="Sakkal Majalla" panose="02000000000000000000" pitchFamily="2" charset="-78"/>
              </a:rPr>
              <a:t>حبُّ البحرين والافتخارُ بخصال شعبها.</a:t>
            </a:r>
          </a:p>
          <a:p>
            <a:pPr marL="0" indent="0">
              <a:lnSpc>
                <a:spcPct val="120000"/>
              </a:lnSpc>
              <a:buNone/>
            </a:pPr>
            <a:endParaRPr lang="ar-BH" sz="3200" dirty="0">
              <a:latin typeface="Sakkal Majalla" panose="02000000000000000000" pitchFamily="2" charset="-78"/>
              <a:cs typeface="Sakkal Majalla" panose="02000000000000000000" pitchFamily="2" charset="-78"/>
            </a:endParaRPr>
          </a:p>
          <a:p>
            <a:pPr marL="0" indent="0">
              <a:lnSpc>
                <a:spcPct val="150000"/>
              </a:lnSpc>
              <a:buNone/>
            </a:pPr>
            <a:endParaRPr lang="ar-BH" sz="3200" dirty="0">
              <a:latin typeface="Sakkal Majalla" panose="02000000000000000000" pitchFamily="2" charset="-78"/>
              <a:cs typeface="Sakkal Majalla" panose="02000000000000000000" pitchFamily="2" charset="-78"/>
            </a:endParaRPr>
          </a:p>
          <a:p>
            <a:pPr marL="0" indent="0">
              <a:lnSpc>
                <a:spcPct val="150000"/>
              </a:lnSpc>
              <a:buNone/>
            </a:pPr>
            <a:endParaRPr lang="ar-BH" sz="3200" dirty="0">
              <a:latin typeface="Sakkal Majalla" panose="02000000000000000000" pitchFamily="2" charset="-78"/>
              <a:cs typeface="Sakkal Majalla" panose="02000000000000000000" pitchFamily="2" charset="-78"/>
            </a:endParaRPr>
          </a:p>
          <a:p>
            <a:pPr marL="0" indent="0" rtl="1">
              <a:lnSpc>
                <a:spcPct val="150000"/>
              </a:lnSpc>
              <a:buNone/>
            </a:pPr>
            <a:endParaRPr lang="ar-BH" sz="3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25808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bg/>
                                          </p:spTgt>
                                        </p:tgtEl>
                                        <p:attrNameLst>
                                          <p:attrName>style.visibility</p:attrName>
                                        </p:attrNameLst>
                                      </p:cBhvr>
                                      <p:to>
                                        <p:strVal val="visible"/>
                                      </p:to>
                                    </p:set>
                                    <p:anim calcmode="lin" valueType="num">
                                      <p:cBhvr additive="base">
                                        <p:cTn id="24" dur="500" fill="hold"/>
                                        <p:tgtEl>
                                          <p:spTgt spid="7">
                                            <p:bg/>
                                          </p:spTgt>
                                        </p:tgtEl>
                                        <p:attrNameLst>
                                          <p:attrName>ppt_x</p:attrName>
                                        </p:attrNameLst>
                                      </p:cBhvr>
                                      <p:tavLst>
                                        <p:tav tm="0">
                                          <p:val>
                                            <p:strVal val="1+#ppt_w/2"/>
                                          </p:val>
                                        </p:tav>
                                        <p:tav tm="100000">
                                          <p:val>
                                            <p:strVal val="#ppt_x"/>
                                          </p:val>
                                        </p:tav>
                                      </p:tavLst>
                                    </p:anim>
                                    <p:anim calcmode="lin" valueType="num">
                                      <p:cBhvr additive="base">
                                        <p:cTn id="25" dur="500" fill="hold"/>
                                        <p:tgtEl>
                                          <p:spTgt spid="7">
                                            <p:bg/>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 calcmode="lin" valueType="num">
                                      <p:cBhvr additive="base">
                                        <p:cTn id="30"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 calcmode="lin" valueType="num">
                                      <p:cBhvr additive="base">
                                        <p:cTn id="36"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 calcmode="lin" valueType="num">
                                      <p:cBhvr additive="base">
                                        <p:cTn id="42"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7">
                                            <p:txEl>
                                              <p:pRg st="3" end="3"/>
                                            </p:txEl>
                                          </p:spTgt>
                                        </p:tgtEl>
                                        <p:attrNameLst>
                                          <p:attrName>style.visibility</p:attrName>
                                        </p:attrNameLst>
                                      </p:cBhvr>
                                      <p:to>
                                        <p:strVal val="visible"/>
                                      </p:to>
                                    </p:set>
                                    <p:anim calcmode="lin" valueType="num">
                                      <p:cBhvr additive="base">
                                        <p:cTn id="48"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nodeType="clickEffect">
                                  <p:stCondLst>
                                    <p:cond delay="0"/>
                                  </p:stCondLst>
                                  <p:childTnLst>
                                    <p:set>
                                      <p:cBhvr>
                                        <p:cTn id="53" dur="1" fill="hold">
                                          <p:stCondLst>
                                            <p:cond delay="0"/>
                                          </p:stCondLst>
                                        </p:cTn>
                                        <p:tgtEl>
                                          <p:spTgt spid="7">
                                            <p:txEl>
                                              <p:pRg st="4" end="4"/>
                                            </p:txEl>
                                          </p:spTgt>
                                        </p:tgtEl>
                                        <p:attrNameLst>
                                          <p:attrName>style.visibility</p:attrName>
                                        </p:attrNameLst>
                                      </p:cBhvr>
                                      <p:to>
                                        <p:strVal val="visible"/>
                                      </p:to>
                                    </p:set>
                                    <p:anim calcmode="lin" valueType="num">
                                      <p:cBhvr additive="base">
                                        <p:cTn id="54"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nodeType="clickEffect">
                                  <p:stCondLst>
                                    <p:cond delay="0"/>
                                  </p:stCondLst>
                                  <p:childTnLst>
                                    <p:set>
                                      <p:cBhvr>
                                        <p:cTn id="59" dur="1" fill="hold">
                                          <p:stCondLst>
                                            <p:cond delay="0"/>
                                          </p:stCondLst>
                                        </p:cTn>
                                        <p:tgtEl>
                                          <p:spTgt spid="7">
                                            <p:txEl>
                                              <p:pRg st="5" end="5"/>
                                            </p:txEl>
                                          </p:spTgt>
                                        </p:tgtEl>
                                        <p:attrNameLst>
                                          <p:attrName>style.visibility</p:attrName>
                                        </p:attrNameLst>
                                      </p:cBhvr>
                                      <p:to>
                                        <p:strVal val="visible"/>
                                      </p:to>
                                    </p:set>
                                    <p:anim calcmode="lin" valueType="num">
                                      <p:cBhvr additive="base">
                                        <p:cTn id="60"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nodeType="clickEffect">
                                  <p:stCondLst>
                                    <p:cond delay="0"/>
                                  </p:stCondLst>
                                  <p:childTnLst>
                                    <p:set>
                                      <p:cBhvr>
                                        <p:cTn id="65" dur="1" fill="hold">
                                          <p:stCondLst>
                                            <p:cond delay="0"/>
                                          </p:stCondLst>
                                        </p:cTn>
                                        <p:tgtEl>
                                          <p:spTgt spid="7">
                                            <p:txEl>
                                              <p:pRg st="6" end="6"/>
                                            </p:txEl>
                                          </p:spTgt>
                                        </p:tgtEl>
                                        <p:attrNameLst>
                                          <p:attrName>style.visibility</p:attrName>
                                        </p:attrNameLst>
                                      </p:cBhvr>
                                      <p:to>
                                        <p:strVal val="visible"/>
                                      </p:to>
                                    </p:set>
                                    <p:anim calcmode="lin" valueType="num">
                                      <p:cBhvr additive="base">
                                        <p:cTn id="66" dur="500" fill="hold"/>
                                        <p:tgtEl>
                                          <p:spTgt spid="7">
                                            <p:txEl>
                                              <p:pRg st="6" end="6"/>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7">
                                            <p:txEl>
                                              <p:pRg st="7" end="7"/>
                                            </p:txEl>
                                          </p:spTgt>
                                        </p:tgtEl>
                                        <p:attrNameLst>
                                          <p:attrName>style.visibility</p:attrName>
                                        </p:attrNameLst>
                                      </p:cBhvr>
                                      <p:to>
                                        <p:strVal val="visible"/>
                                      </p:to>
                                    </p:set>
                                    <p:anim calcmode="lin" valueType="num">
                                      <p:cBhvr additive="base">
                                        <p:cTn id="72" dur="50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73" dur="5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1">
            <a:extLst>
              <a:ext uri="{FF2B5EF4-FFF2-40B4-BE49-F238E27FC236}">
                <a16:creationId xmlns:a16="http://schemas.microsoft.com/office/drawing/2014/main" xmlns="" id="{6F682150-F0E6-47CE-8EEB-E02C28EA5DC0}"/>
              </a:ext>
            </a:extLst>
          </p:cNvPr>
          <p:cNvSpPr txBox="1">
            <a:spLocks noGrp="1"/>
          </p:cNvSpPr>
          <p:nvPr>
            <p:ph idx="1"/>
          </p:nvPr>
        </p:nvSpPr>
        <p:spPr>
          <a:xfrm>
            <a:off x="838200" y="2922588"/>
            <a:ext cx="10515600" cy="923330"/>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marL="0" indent="0" algn="ctr" rtl="1">
              <a:lnSpc>
                <a:spcPct val="100000"/>
              </a:lnSpc>
              <a:buNone/>
            </a:pPr>
            <a:r>
              <a:rPr lang="ar-BH" sz="5400" dirty="0">
                <a:solidFill>
                  <a:srgbClr val="FF0000"/>
                </a:solidFill>
                <a:latin typeface="Sakkal Majalla" panose="02000000000000000000" pitchFamily="2" charset="-78"/>
                <a:cs typeface="Sakkal Majalla" panose="02000000000000000000" pitchFamily="2" charset="-78"/>
              </a:rPr>
              <a:t>انتهى الدّرسُ</a:t>
            </a:r>
            <a:endParaRPr lang="en-GB" sz="5400"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1311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inVertic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ECF6B01F-2694-41CB-A531-0C4E44593E35}"/>
              </a:ext>
            </a:extLst>
          </p:cNvPr>
          <p:cNvSpPr>
            <a:spLocks noGrp="1"/>
          </p:cNvSpPr>
          <p:nvPr>
            <p:ph type="body" idx="1"/>
          </p:nvPr>
        </p:nvSpPr>
        <p:spPr>
          <a:xfrm>
            <a:off x="-316829" y="711128"/>
            <a:ext cx="11660689" cy="5996609"/>
          </a:xfrm>
        </p:spPr>
        <p:txBody>
          <a:bodyPr>
            <a:normAutofit/>
          </a:bodyPr>
          <a:lstStyle/>
          <a:p>
            <a:pPr algn="r" rtl="1"/>
            <a:r>
              <a:rPr lang="ar-BH" sz="4000" b="1" dirty="0">
                <a:solidFill>
                  <a:srgbClr val="FF0000"/>
                </a:solidFill>
                <a:latin typeface="Sakkal Majalla" panose="02000000000000000000" pitchFamily="2" charset="-78"/>
                <a:cs typeface="Sakkal Majalla" panose="02000000000000000000" pitchFamily="2" charset="-78"/>
              </a:rPr>
              <a:t>1-مقاطع القصيدة:</a:t>
            </a:r>
          </a:p>
          <a:p>
            <a:pPr algn="r" rtl="1"/>
            <a:r>
              <a:rPr lang="ar-BH" sz="3200" b="1" dirty="0">
                <a:solidFill>
                  <a:srgbClr val="7030A0"/>
                </a:solidFill>
                <a:latin typeface="Sakkal Majalla" panose="02000000000000000000" pitchFamily="2" charset="-78"/>
                <a:cs typeface="Sakkal Majalla" panose="02000000000000000000" pitchFamily="2" charset="-78"/>
              </a:rPr>
              <a:t>في القصيدة ثلاثة مقاطع :  </a:t>
            </a:r>
          </a:p>
          <a:p>
            <a:pPr algn="r" rtl="1"/>
            <a:endParaRPr lang="en-US" sz="3200" b="1" dirty="0">
              <a:solidFill>
                <a:srgbClr val="7030A0"/>
              </a:solidFill>
              <a:latin typeface="Sakkal Majalla" panose="02000000000000000000" pitchFamily="2" charset="-78"/>
              <a:cs typeface="Sakkal Majalla" panose="02000000000000000000" pitchFamily="2" charset="-78"/>
            </a:endParaRPr>
          </a:p>
        </p:txBody>
      </p:sp>
      <p:graphicFrame>
        <p:nvGraphicFramePr>
          <p:cNvPr id="6" name="Table 6">
            <a:extLst>
              <a:ext uri="{FF2B5EF4-FFF2-40B4-BE49-F238E27FC236}">
                <a16:creationId xmlns:a16="http://schemas.microsoft.com/office/drawing/2014/main" xmlns="" id="{A028E8EC-3E18-408A-ADD5-EBDED1850817}"/>
              </a:ext>
            </a:extLst>
          </p:cNvPr>
          <p:cNvGraphicFramePr>
            <a:graphicFrameLocks noGrp="1"/>
          </p:cNvGraphicFramePr>
          <p:nvPr>
            <p:extLst>
              <p:ext uri="{D42A27DB-BD31-4B8C-83A1-F6EECF244321}">
                <p14:modId xmlns:p14="http://schemas.microsoft.com/office/powerpoint/2010/main" val="1805104294"/>
              </p:ext>
            </p:extLst>
          </p:nvPr>
        </p:nvGraphicFramePr>
        <p:xfrm>
          <a:off x="490329" y="2172759"/>
          <a:ext cx="10853531" cy="3073345"/>
        </p:xfrm>
        <a:graphic>
          <a:graphicData uri="http://schemas.openxmlformats.org/drawingml/2006/table">
            <a:tbl>
              <a:tblPr firstRow="1" bandRow="1">
                <a:tableStyleId>{21E4AEA4-8DFA-4A89-87EB-49C32662AFE0}</a:tableStyleId>
              </a:tblPr>
              <a:tblGrid>
                <a:gridCol w="4638389">
                  <a:extLst>
                    <a:ext uri="{9D8B030D-6E8A-4147-A177-3AD203B41FA5}">
                      <a16:colId xmlns:a16="http://schemas.microsoft.com/office/drawing/2014/main" xmlns="" val="1077751098"/>
                    </a:ext>
                  </a:extLst>
                </a:gridCol>
                <a:gridCol w="5048566">
                  <a:extLst>
                    <a:ext uri="{9D8B030D-6E8A-4147-A177-3AD203B41FA5}">
                      <a16:colId xmlns:a16="http://schemas.microsoft.com/office/drawing/2014/main" xmlns="" val="4165528892"/>
                    </a:ext>
                  </a:extLst>
                </a:gridCol>
                <a:gridCol w="1166576">
                  <a:extLst>
                    <a:ext uri="{9D8B030D-6E8A-4147-A177-3AD203B41FA5}">
                      <a16:colId xmlns:a16="http://schemas.microsoft.com/office/drawing/2014/main" xmlns="" val="2628484820"/>
                    </a:ext>
                  </a:extLst>
                </a:gridCol>
              </a:tblGrid>
              <a:tr h="499308">
                <a:tc>
                  <a:txBody>
                    <a:bodyPr/>
                    <a:lstStyle/>
                    <a:p>
                      <a:pPr algn="ctr"/>
                      <a:r>
                        <a:rPr lang="ar-BH" sz="3200">
                          <a:latin typeface="Sakkal Majalla" panose="02000000000000000000" pitchFamily="2" charset="-78"/>
                          <a:cs typeface="Sakkal Majalla" panose="02000000000000000000" pitchFamily="2" charset="-78"/>
                        </a:rPr>
                        <a:t>فكرته</a:t>
                      </a:r>
                      <a:endParaRPr lang="en-US" sz="3200" dirty="0">
                        <a:latin typeface="Sakkal Majalla" panose="02000000000000000000" pitchFamily="2" charset="-78"/>
                        <a:cs typeface="Sakkal Majalla" panose="02000000000000000000" pitchFamily="2" charset="-78"/>
                      </a:endParaRPr>
                    </a:p>
                  </a:txBody>
                  <a:tcPr/>
                </a:tc>
                <a:tc>
                  <a:txBody>
                    <a:bodyPr/>
                    <a:lstStyle/>
                    <a:p>
                      <a:pPr algn="ctr"/>
                      <a:r>
                        <a:rPr lang="ar-BH" sz="3200" dirty="0">
                          <a:latin typeface="Sakkal Majalla" panose="02000000000000000000" pitchFamily="2" charset="-78"/>
                          <a:cs typeface="Sakkal Majalla" panose="02000000000000000000" pitchFamily="2" charset="-78"/>
                        </a:rPr>
                        <a:t>حدوده</a:t>
                      </a:r>
                      <a:endParaRPr lang="en-US" sz="3200" dirty="0">
                        <a:latin typeface="Sakkal Majalla" panose="02000000000000000000" pitchFamily="2" charset="-78"/>
                        <a:cs typeface="Sakkal Majalla" panose="02000000000000000000" pitchFamily="2" charset="-78"/>
                      </a:endParaRPr>
                    </a:p>
                  </a:txBody>
                  <a:tcPr/>
                </a:tc>
                <a:tc>
                  <a:txBody>
                    <a:bodyPr/>
                    <a:lstStyle/>
                    <a:p>
                      <a:pPr algn="ctr"/>
                      <a:r>
                        <a:rPr lang="ar-BH" sz="3200" dirty="0">
                          <a:latin typeface="Sakkal Majalla" panose="02000000000000000000" pitchFamily="2" charset="-78"/>
                          <a:cs typeface="Sakkal Majalla" panose="02000000000000000000" pitchFamily="2" charset="-78"/>
                        </a:rPr>
                        <a:t>المقطع</a:t>
                      </a:r>
                      <a:endParaRPr lang="en-US" sz="3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xmlns="" val="2840293784"/>
                  </a:ext>
                </a:extLst>
              </a:tr>
              <a:tr h="811705">
                <a:tc>
                  <a:txBody>
                    <a:bodyPr/>
                    <a:lstStyle/>
                    <a:p>
                      <a:pPr algn="r"/>
                      <a:r>
                        <a:rPr lang="ar-BH" sz="3200" b="1" dirty="0">
                          <a:solidFill>
                            <a:srgbClr val="0070C0"/>
                          </a:solidFill>
                          <a:latin typeface="Sakkal Majalla" panose="02000000000000000000" pitchFamily="2" charset="-78"/>
                          <a:cs typeface="Sakkal Majalla" panose="02000000000000000000" pitchFamily="2" charset="-78"/>
                        </a:rPr>
                        <a:t> تعلّق الشّاعر بالبحرين</a:t>
                      </a:r>
                      <a:endParaRPr lang="en-US" sz="3200" b="1" dirty="0">
                        <a:solidFill>
                          <a:srgbClr val="0070C0"/>
                        </a:solidFill>
                        <a:latin typeface="Sakkal Majalla" panose="02000000000000000000" pitchFamily="2" charset="-78"/>
                        <a:cs typeface="Sakkal Majalla" panose="02000000000000000000" pitchFamily="2" charset="-78"/>
                      </a:endParaRPr>
                    </a:p>
                  </a:txBody>
                  <a:tcPr anchor="ctr"/>
                </a:tc>
                <a:tc>
                  <a:txBody>
                    <a:bodyPr/>
                    <a:lstStyle/>
                    <a:p>
                      <a:pPr algn="r"/>
                      <a:r>
                        <a:rPr lang="ar-BH" sz="3200" b="0" dirty="0">
                          <a:latin typeface="Sakkal Majalla" panose="02000000000000000000" pitchFamily="2" charset="-78"/>
                          <a:cs typeface="Sakkal Majalla" panose="02000000000000000000" pitchFamily="2" charset="-78"/>
                        </a:rPr>
                        <a:t>من البيتِ الأوّل إلى البيت الرّابعِ</a:t>
                      </a:r>
                      <a:endParaRPr lang="en-US" sz="3200" b="0" dirty="0">
                        <a:latin typeface="Sakkal Majalla" panose="02000000000000000000" pitchFamily="2" charset="-78"/>
                        <a:cs typeface="Sakkal Majalla" panose="02000000000000000000" pitchFamily="2" charset="-78"/>
                      </a:endParaRPr>
                    </a:p>
                  </a:txBody>
                  <a:tcPr anchor="ctr"/>
                </a:tc>
                <a:tc>
                  <a:txBody>
                    <a:bodyPr/>
                    <a:lstStyle/>
                    <a:p>
                      <a:pPr algn="ctr" rtl="1"/>
                      <a:r>
                        <a:rPr lang="ar-BH" sz="3200" dirty="0">
                          <a:latin typeface="Sakkal Majalla" panose="02000000000000000000" pitchFamily="2" charset="-78"/>
                          <a:cs typeface="Sakkal Majalla" panose="02000000000000000000" pitchFamily="2" charset="-78"/>
                        </a:rPr>
                        <a:t>الأوّل</a:t>
                      </a:r>
                      <a:endParaRPr lang="en-US" sz="3200" b="1" dirty="0">
                        <a:latin typeface="Sakkal Majalla" panose="02000000000000000000" pitchFamily="2" charset="-78"/>
                        <a:cs typeface="Sakkal Majalla" panose="02000000000000000000" pitchFamily="2" charset="-78"/>
                      </a:endParaRPr>
                    </a:p>
                  </a:txBody>
                  <a:tcPr anchor="ctr"/>
                </a:tc>
                <a:extLst>
                  <a:ext uri="{0D108BD9-81ED-4DB2-BD59-A6C34878D82A}">
                    <a16:rowId xmlns:a16="http://schemas.microsoft.com/office/drawing/2014/main" xmlns="" val="4114619487"/>
                  </a:ext>
                </a:extLst>
              </a:tr>
              <a:tr h="841260">
                <a:tc>
                  <a:txBody>
                    <a:bodyPr/>
                    <a:lstStyle/>
                    <a:p>
                      <a:pPr algn="r"/>
                      <a:r>
                        <a:rPr lang="ar-BH" sz="3200" b="1" dirty="0">
                          <a:solidFill>
                            <a:srgbClr val="0070C0"/>
                          </a:solidFill>
                          <a:latin typeface="Sakkal Majalla" panose="02000000000000000000" pitchFamily="2" charset="-78"/>
                          <a:cs typeface="Sakkal Majalla" panose="02000000000000000000" pitchFamily="2" charset="-78"/>
                        </a:rPr>
                        <a:t>مجد البحرين الخالد</a:t>
                      </a:r>
                      <a:endParaRPr lang="en-US" sz="3200" b="1" dirty="0">
                        <a:solidFill>
                          <a:srgbClr val="0070C0"/>
                        </a:solidFill>
                        <a:latin typeface="Sakkal Majalla" panose="02000000000000000000" pitchFamily="2" charset="-78"/>
                        <a:cs typeface="Sakkal Majalla" panose="02000000000000000000" pitchFamily="2" charset="-78"/>
                      </a:endParaRPr>
                    </a:p>
                  </a:txBody>
                  <a:tcPr anchor="ctr"/>
                </a:tc>
                <a:tc>
                  <a:txBody>
                    <a:bodyPr/>
                    <a:lstStyle/>
                    <a:p>
                      <a:pPr algn="r"/>
                      <a:r>
                        <a:rPr lang="ar-BH" sz="3200" b="0" dirty="0">
                          <a:latin typeface="Sakkal Majalla" panose="02000000000000000000" pitchFamily="2" charset="-78"/>
                          <a:cs typeface="Sakkal Majalla" panose="02000000000000000000" pitchFamily="2" charset="-78"/>
                        </a:rPr>
                        <a:t>من البيتِ الخامسِ إلى البيت السّابعِ</a:t>
                      </a:r>
                      <a:endParaRPr lang="en-US" sz="3200" b="0" dirty="0">
                        <a:latin typeface="Sakkal Majalla" panose="02000000000000000000" pitchFamily="2" charset="-78"/>
                        <a:cs typeface="Sakkal Majalla" panose="02000000000000000000" pitchFamily="2" charset="-78"/>
                      </a:endParaRPr>
                    </a:p>
                  </a:txBody>
                  <a:tcPr anchor="ctr"/>
                </a:tc>
                <a:tc>
                  <a:txBody>
                    <a:bodyPr/>
                    <a:lstStyle/>
                    <a:p>
                      <a:pPr algn="ctr"/>
                      <a:r>
                        <a:rPr lang="ar-BH" sz="3200" dirty="0">
                          <a:latin typeface="Sakkal Majalla" panose="02000000000000000000" pitchFamily="2" charset="-78"/>
                          <a:cs typeface="Sakkal Majalla" panose="02000000000000000000" pitchFamily="2" charset="-78"/>
                        </a:rPr>
                        <a:t>الثّاني</a:t>
                      </a:r>
                      <a:endParaRPr lang="en-US" sz="3200" b="1" dirty="0">
                        <a:latin typeface="Sakkal Majalla" panose="02000000000000000000" pitchFamily="2" charset="-78"/>
                        <a:cs typeface="Sakkal Majalla" panose="02000000000000000000" pitchFamily="2" charset="-78"/>
                      </a:endParaRPr>
                    </a:p>
                  </a:txBody>
                  <a:tcPr anchor="ctr"/>
                </a:tc>
                <a:extLst>
                  <a:ext uri="{0D108BD9-81ED-4DB2-BD59-A6C34878D82A}">
                    <a16:rowId xmlns:a16="http://schemas.microsoft.com/office/drawing/2014/main" xmlns="" val="2645160825"/>
                  </a:ext>
                </a:extLst>
              </a:tr>
              <a:tr h="841260">
                <a:tc>
                  <a:txBody>
                    <a:bodyPr/>
                    <a:lstStyle/>
                    <a:p>
                      <a:pPr algn="r"/>
                      <a:r>
                        <a:rPr lang="ar-BH" sz="3200" b="1" dirty="0">
                          <a:solidFill>
                            <a:srgbClr val="0070C0"/>
                          </a:solidFill>
                          <a:latin typeface="Sakkal Majalla" panose="02000000000000000000" pitchFamily="2" charset="-78"/>
                          <a:cs typeface="Sakkal Majalla" panose="02000000000000000000" pitchFamily="2" charset="-78"/>
                        </a:rPr>
                        <a:t>مكارم أهل البحرين</a:t>
                      </a:r>
                      <a:endParaRPr lang="en-US" sz="3200" b="1" dirty="0">
                        <a:solidFill>
                          <a:srgbClr val="0070C0"/>
                        </a:solidFill>
                        <a:latin typeface="Sakkal Majalla" panose="02000000000000000000" pitchFamily="2" charset="-78"/>
                        <a:cs typeface="Sakkal Majalla" panose="02000000000000000000" pitchFamily="2" charset="-78"/>
                      </a:endParaRPr>
                    </a:p>
                  </a:txBody>
                  <a:tcPr anchor="ctr"/>
                </a:tc>
                <a:tc>
                  <a:txBody>
                    <a:bodyPr/>
                    <a:lstStyle/>
                    <a:p>
                      <a:pPr algn="r"/>
                      <a:r>
                        <a:rPr lang="ar-BH" sz="3200" b="0" dirty="0">
                          <a:latin typeface="Sakkal Majalla" panose="02000000000000000000" pitchFamily="2" charset="-78"/>
                          <a:cs typeface="Sakkal Majalla" panose="02000000000000000000" pitchFamily="2" charset="-78"/>
                        </a:rPr>
                        <a:t>من البيت الثّامنِ إلى البيتِ الخامسَ عشرَ</a:t>
                      </a:r>
                      <a:endParaRPr lang="en-US" sz="3200" b="0" dirty="0">
                        <a:latin typeface="Sakkal Majalla" panose="02000000000000000000" pitchFamily="2" charset="-78"/>
                        <a:cs typeface="Sakkal Majalla" panose="02000000000000000000" pitchFamily="2" charset="-78"/>
                      </a:endParaRPr>
                    </a:p>
                  </a:txBody>
                  <a:tcPr anchor="ctr"/>
                </a:tc>
                <a:tc>
                  <a:txBody>
                    <a:bodyPr/>
                    <a:lstStyle/>
                    <a:p>
                      <a:pPr algn="ctr"/>
                      <a:r>
                        <a:rPr lang="ar-BH" sz="3200" b="0" dirty="0">
                          <a:latin typeface="Sakkal Majalla" panose="02000000000000000000" pitchFamily="2" charset="-78"/>
                          <a:cs typeface="Sakkal Majalla" panose="02000000000000000000" pitchFamily="2" charset="-78"/>
                        </a:rPr>
                        <a:t>الثّالث</a:t>
                      </a:r>
                      <a:endParaRPr lang="en-US" sz="3200" b="0" dirty="0">
                        <a:latin typeface="Sakkal Majalla" panose="02000000000000000000" pitchFamily="2" charset="-78"/>
                        <a:cs typeface="Sakkal Majalla" panose="02000000000000000000" pitchFamily="2" charset="-78"/>
                      </a:endParaRPr>
                    </a:p>
                  </a:txBody>
                  <a:tcPr anchor="ctr"/>
                </a:tc>
                <a:extLst>
                  <a:ext uri="{0D108BD9-81ED-4DB2-BD59-A6C34878D82A}">
                    <a16:rowId xmlns:a16="http://schemas.microsoft.com/office/drawing/2014/main" xmlns="" val="2286223426"/>
                  </a:ext>
                </a:extLst>
              </a:tr>
            </a:tbl>
          </a:graphicData>
        </a:graphic>
      </p:graphicFrame>
    </p:spTree>
    <p:extLst>
      <p:ext uri="{BB962C8B-B14F-4D97-AF65-F5344CB8AC3E}">
        <p14:creationId xmlns:p14="http://schemas.microsoft.com/office/powerpoint/2010/main" val="13440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83A285-B3FA-4CAF-880D-D84B876A888C}"/>
              </a:ext>
            </a:extLst>
          </p:cNvPr>
          <p:cNvSpPr>
            <a:spLocks noGrp="1"/>
          </p:cNvSpPr>
          <p:nvPr>
            <p:ph type="title"/>
          </p:nvPr>
        </p:nvSpPr>
        <p:spPr>
          <a:xfrm>
            <a:off x="2589211" y="1003672"/>
            <a:ext cx="8915399" cy="1373767"/>
          </a:xfrm>
        </p:spPr>
        <p:txBody>
          <a:bodyPr>
            <a:normAutofit/>
          </a:bodyPr>
          <a:lstStyle/>
          <a:p>
            <a:pPr algn="r" rtl="1"/>
            <a:r>
              <a:rPr lang="ar-BH" sz="4400" dirty="0">
                <a:solidFill>
                  <a:srgbClr val="FF0000"/>
                </a:solidFill>
                <a:latin typeface="Sakkal Majalla" panose="02000000000000000000" pitchFamily="2" charset="-78"/>
                <a:cs typeface="Sakkal Majalla" panose="02000000000000000000" pitchFamily="2" charset="-78"/>
              </a:rPr>
              <a:t>2-الفكرة العامّة للقصيدة</a:t>
            </a:r>
            <a:endParaRPr lang="en-US" sz="4400" dirty="0">
              <a:solidFill>
                <a:srgbClr val="FF0000"/>
              </a:solidFill>
              <a:latin typeface="Sakkal Majalla" panose="02000000000000000000" pitchFamily="2" charset="-78"/>
              <a:cs typeface="Sakkal Majalla" panose="02000000000000000000" pitchFamily="2" charset="-78"/>
            </a:endParaRPr>
          </a:p>
        </p:txBody>
      </p:sp>
      <p:sp>
        <p:nvSpPr>
          <p:cNvPr id="3" name="Text Placeholder 2">
            <a:extLst>
              <a:ext uri="{FF2B5EF4-FFF2-40B4-BE49-F238E27FC236}">
                <a16:creationId xmlns:a16="http://schemas.microsoft.com/office/drawing/2014/main" xmlns="" id="{FF5939D9-AD6D-4E45-B440-39CFB52DA115}"/>
              </a:ext>
            </a:extLst>
          </p:cNvPr>
          <p:cNvSpPr>
            <a:spLocks noGrp="1"/>
          </p:cNvSpPr>
          <p:nvPr>
            <p:ph type="body" idx="1"/>
          </p:nvPr>
        </p:nvSpPr>
        <p:spPr>
          <a:xfrm>
            <a:off x="1497498" y="2875722"/>
            <a:ext cx="9715770" cy="874644"/>
          </a:xfrm>
        </p:spPr>
        <p:txBody>
          <a:bodyPr>
            <a:normAutofit fontScale="92500"/>
          </a:bodyPr>
          <a:lstStyle/>
          <a:p>
            <a:pPr algn="r" rtl="1"/>
            <a:r>
              <a:rPr lang="ar-BH" sz="4800" dirty="0">
                <a:solidFill>
                  <a:srgbClr val="0070C0"/>
                </a:solidFill>
                <a:latin typeface="Sakkal Majalla" panose="02000000000000000000" pitchFamily="2" charset="-78"/>
                <a:cs typeface="Sakkal Majalla" panose="02000000000000000000" pitchFamily="2" charset="-78"/>
              </a:rPr>
              <a:t>تعلّق الشّاعر بالبحرين، و افتخارُه بمكارمِ أهلِها و خصالِهم.</a:t>
            </a:r>
            <a:endParaRPr lang="en-US" sz="4800" dirty="0">
              <a:solidFill>
                <a:srgbClr val="0070C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662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69BF37-9694-467A-9538-D0B046EE26AF}"/>
              </a:ext>
            </a:extLst>
          </p:cNvPr>
          <p:cNvSpPr>
            <a:spLocks noGrp="1"/>
          </p:cNvSpPr>
          <p:nvPr>
            <p:ph type="title"/>
          </p:nvPr>
        </p:nvSpPr>
        <p:spPr>
          <a:xfrm>
            <a:off x="700114" y="743936"/>
            <a:ext cx="10791772" cy="687299"/>
          </a:xfrm>
          <a:solidFill>
            <a:schemeClr val="bg1">
              <a:lumMod val="95000"/>
            </a:schemeClr>
          </a:solidFill>
          <a:ln w="3175">
            <a:solidFill>
              <a:schemeClr val="tx1"/>
            </a:solidFill>
          </a:ln>
        </p:spPr>
        <p:txBody>
          <a:bodyPr>
            <a:normAutofit/>
          </a:bodyPr>
          <a:lstStyle/>
          <a:p>
            <a:pPr algn="r" rtl="1"/>
            <a:r>
              <a:rPr lang="ar-BH" sz="4000" dirty="0">
                <a:solidFill>
                  <a:srgbClr val="FF0000"/>
                </a:solidFill>
                <a:latin typeface="Sakkal Majalla" panose="02000000000000000000" pitchFamily="2" charset="-78"/>
                <a:cs typeface="Sakkal Majalla" panose="02000000000000000000" pitchFamily="2" charset="-78"/>
              </a:rPr>
              <a:t>3-شرح المقطع الأوّل</a:t>
            </a:r>
            <a:endParaRPr lang="en-US" sz="4000" dirty="0">
              <a:solidFill>
                <a:srgbClr val="FF0000"/>
              </a:solidFill>
              <a:latin typeface="Sakkal Majalla" panose="02000000000000000000" pitchFamily="2" charset="-78"/>
              <a:cs typeface="Sakkal Majalla" panose="02000000000000000000" pitchFamily="2" charset="-78"/>
            </a:endParaRPr>
          </a:p>
        </p:txBody>
      </p:sp>
      <p:sp>
        <p:nvSpPr>
          <p:cNvPr id="3" name="Content Placeholder 2">
            <a:extLst>
              <a:ext uri="{FF2B5EF4-FFF2-40B4-BE49-F238E27FC236}">
                <a16:creationId xmlns:a16="http://schemas.microsoft.com/office/drawing/2014/main" xmlns="" id="{8EF0A15A-745F-4106-93CB-C871EA5A95B5}"/>
              </a:ext>
            </a:extLst>
          </p:cNvPr>
          <p:cNvSpPr>
            <a:spLocks noGrp="1"/>
          </p:cNvSpPr>
          <p:nvPr>
            <p:ph idx="1"/>
          </p:nvPr>
        </p:nvSpPr>
        <p:spPr>
          <a:xfrm>
            <a:off x="700114" y="1944755"/>
            <a:ext cx="10791772" cy="3604593"/>
          </a:xfrm>
          <a:solidFill>
            <a:schemeClr val="bg1">
              <a:lumMod val="95000"/>
            </a:schemeClr>
          </a:solidFill>
          <a:ln w="3175">
            <a:solidFill>
              <a:schemeClr val="tx1"/>
            </a:solidFill>
          </a:ln>
        </p:spPr>
        <p:txBody>
          <a:bodyPr>
            <a:normAutofit/>
          </a:bodyPr>
          <a:lstStyle/>
          <a:p>
            <a:pPr>
              <a:lnSpc>
                <a:spcPct val="150000"/>
              </a:lnSpc>
              <a:buFont typeface="Courier New" panose="02070309020205020404" pitchFamily="49" charset="0"/>
              <a:buChar char="o"/>
            </a:pPr>
            <a:r>
              <a:rPr lang="ar-BH" sz="3600" dirty="0">
                <a:latin typeface="Sakkal Majalla" panose="02000000000000000000" pitchFamily="2" charset="-78"/>
                <a:cs typeface="Sakkal Majalla" panose="02000000000000000000" pitchFamily="2" charset="-78"/>
              </a:rPr>
              <a:t>تنفتح القصيدة بخطاب يوجّهه الشّاعر إلى من يلومه في حبّ البحرين داعيًا إيّاه إلى الكفّ عن هذا اللّوم، فقلب الشّاعرِ مسكونٌ بحبِّ البحرين، ويأبى هذا الحبّ أن يكون مكتتَمًا، فهو ذائعٌ، وشائعٌ، ومتداولٌ. </a:t>
            </a:r>
            <a:endParaRPr lang="ar-SA" sz="36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8258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Vertical)">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A04CE6-3634-423F-BA9A-57CB7F207E11}"/>
              </a:ext>
            </a:extLst>
          </p:cNvPr>
          <p:cNvSpPr>
            <a:spLocks noGrp="1"/>
          </p:cNvSpPr>
          <p:nvPr>
            <p:ph idx="1"/>
          </p:nvPr>
        </p:nvSpPr>
        <p:spPr>
          <a:xfrm>
            <a:off x="833047" y="1041890"/>
            <a:ext cx="10525906" cy="4993150"/>
          </a:xfrm>
          <a:solidFill>
            <a:schemeClr val="bg1">
              <a:lumMod val="95000"/>
            </a:schemeClr>
          </a:solidFill>
        </p:spPr>
        <p:txBody>
          <a:bodyPr>
            <a:normAutofit fontScale="92500" lnSpcReduction="20000"/>
          </a:bodyPr>
          <a:lstStyle/>
          <a:p>
            <a:pPr marL="0" indent="0" rtl="1">
              <a:buNone/>
            </a:pPr>
            <a:endParaRPr lang="ar-BH" sz="3400" dirty="0">
              <a:latin typeface="Sakkal Majalla" panose="02000000000000000000" pitchFamily="2" charset="-78"/>
              <a:cs typeface="Sakkal Majalla" panose="02000000000000000000" pitchFamily="2" charset="-78"/>
            </a:endParaRPr>
          </a:p>
          <a:p>
            <a:pPr rtl="1">
              <a:lnSpc>
                <a:spcPct val="150000"/>
              </a:lnSpc>
              <a:buFont typeface="Courier New" panose="02070309020205020404" pitchFamily="49" charset="0"/>
              <a:buChar char="o"/>
            </a:pPr>
            <a:r>
              <a:rPr lang="ar-BH" sz="3900" dirty="0">
                <a:latin typeface="Sakkal Majalla" panose="02000000000000000000" pitchFamily="2" charset="-78"/>
                <a:cs typeface="Sakkal Majalla" panose="02000000000000000000" pitchFamily="2" charset="-78"/>
              </a:rPr>
              <a:t>إنّ الكلمات لا تسعفُ الشّاعرَ بالإبانةِ عمّا يجولُ في نفْسه، لأنّ عشقَه للبحرينِ جاوز كلّ الحُدود المألوفَةِ والمعهودةِ بين النّاس. فالكلماتُ عاجزةٌ عن تصويرِ ما يكنّه من مشاعرَ للبحرينِ.</a:t>
            </a:r>
          </a:p>
          <a:p>
            <a:pPr rtl="1">
              <a:lnSpc>
                <a:spcPct val="150000"/>
              </a:lnSpc>
              <a:buFont typeface="Courier New" panose="02070309020205020404" pitchFamily="49" charset="0"/>
              <a:buChar char="o"/>
            </a:pPr>
            <a:endParaRPr lang="ar-BH" sz="2200" dirty="0">
              <a:latin typeface="Sakkal Majalla" panose="02000000000000000000" pitchFamily="2" charset="-78"/>
              <a:cs typeface="Sakkal Majalla" panose="02000000000000000000" pitchFamily="2" charset="-78"/>
            </a:endParaRPr>
          </a:p>
          <a:p>
            <a:pPr rtl="1">
              <a:lnSpc>
                <a:spcPct val="150000"/>
              </a:lnSpc>
              <a:buFont typeface="Courier New" panose="02070309020205020404" pitchFamily="49" charset="0"/>
              <a:buChar char="o"/>
            </a:pPr>
            <a:r>
              <a:rPr lang="ar-BH" sz="3900" dirty="0">
                <a:latin typeface="Sakkal Majalla" panose="02000000000000000000" pitchFamily="2" charset="-78"/>
                <a:cs typeface="Sakkal Majalla" panose="02000000000000000000" pitchFamily="2" charset="-78"/>
              </a:rPr>
              <a:t> بلغ حبُّ الشّاعر للبحرين ذُرْوَتَهُ، فاستحال عشقًا خالدًا، وأصبح اسمُ البحرينِ في فم الشّاعرِ لحنًا جميلًا ساميًا.</a:t>
            </a:r>
          </a:p>
          <a:p>
            <a:pPr marL="0" indent="0" algn="justLow" rtl="1">
              <a:buNone/>
            </a:pPr>
            <a:endParaRPr lang="ar-BH" sz="900" dirty="0">
              <a:latin typeface="Sakkal Majalla" panose="02000000000000000000" pitchFamily="2" charset="-78"/>
              <a:cs typeface="Sakkal Majalla" panose="02000000000000000000" pitchFamily="2" charset="-78"/>
            </a:endParaRPr>
          </a:p>
          <a:p>
            <a:pPr rtl="1">
              <a:buFont typeface="Courier New" panose="02070309020205020404" pitchFamily="49" charset="0"/>
              <a:buChar char="o"/>
            </a:pPr>
            <a:endParaRPr lang="en-US" sz="3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4191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681515C-E2A2-4C91-91D8-8353C53F94CE}"/>
              </a:ext>
            </a:extLst>
          </p:cNvPr>
          <p:cNvSpPr/>
          <p:nvPr/>
        </p:nvSpPr>
        <p:spPr>
          <a:xfrm>
            <a:off x="670560" y="710461"/>
            <a:ext cx="10614991" cy="4939814"/>
          </a:xfrm>
          <a:prstGeom prst="rect">
            <a:avLst/>
          </a:prstGeom>
          <a:ln w="3175">
            <a:solidFill>
              <a:schemeClr val="tx1"/>
            </a:solidFill>
          </a:ln>
        </p:spPr>
        <p:txBody>
          <a:bodyPr wrap="square">
            <a:spAutoFit/>
          </a:bodyPr>
          <a:lstStyle/>
          <a:p>
            <a:pPr algn="r" rtl="1">
              <a:lnSpc>
                <a:spcPct val="150000"/>
              </a:lnSpc>
              <a:buFont typeface="Courier New" panose="02070309020205020404" pitchFamily="49" charset="0"/>
              <a:buChar char="o"/>
            </a:pPr>
            <a:r>
              <a:rPr lang="ar-BH" sz="3600" dirty="0">
                <a:latin typeface="Sakkal Majalla" panose="02000000000000000000" pitchFamily="2" charset="-78"/>
                <a:cs typeface="Sakkal Majalla" panose="02000000000000000000" pitchFamily="2" charset="-78"/>
              </a:rPr>
              <a:t>لا يكفُّ الشّاعرُ عن حبِّ البحرين وَاقِعًا وحُلْمًا، وفي ذلك بيانٌ جليٌّ لمكانتها في نفسِه، وانعكاسٌ لصدقِ مشاعرِه نحوَها، وأورد الشّاعرُ كلمةَ </a:t>
            </a:r>
            <a:r>
              <a:rPr lang="ar-BH" sz="3600" dirty="0">
                <a:solidFill>
                  <a:srgbClr val="0070C0"/>
                </a:solidFill>
                <a:latin typeface="Sakkal Majalla" panose="02000000000000000000" pitchFamily="2" charset="-78"/>
                <a:cs typeface="Sakkal Majalla" panose="02000000000000000000" pitchFamily="2" charset="-78"/>
              </a:rPr>
              <a:t>"أحلام" </a:t>
            </a:r>
            <a:r>
              <a:rPr lang="ar-BH" sz="3600" dirty="0">
                <a:latin typeface="Sakkal Majalla" panose="02000000000000000000" pitchFamily="2" charset="-78"/>
                <a:cs typeface="Sakkal Majalla" panose="02000000000000000000" pitchFamily="2" charset="-78"/>
              </a:rPr>
              <a:t>في صيغة الجمع؛ لإبراز الحضورِ المستمرِّ للبحرين في منامِه ويقظتِه على حدّ السّواءِ.</a:t>
            </a:r>
          </a:p>
          <a:p>
            <a:pPr algn="r" rtl="1">
              <a:lnSpc>
                <a:spcPct val="150000"/>
              </a:lnSpc>
            </a:pPr>
            <a:endParaRPr lang="ar-BH" dirty="0">
              <a:latin typeface="Sakkal Majalla" panose="02000000000000000000" pitchFamily="2" charset="-78"/>
              <a:cs typeface="Sakkal Majalla" panose="02000000000000000000" pitchFamily="2" charset="-78"/>
            </a:endParaRPr>
          </a:p>
          <a:p>
            <a:pPr algn="r" rtl="1">
              <a:lnSpc>
                <a:spcPct val="150000"/>
              </a:lnSpc>
            </a:pPr>
            <a:endParaRPr lang="ar-BH" sz="900" dirty="0">
              <a:latin typeface="Sakkal Majalla" panose="02000000000000000000" pitchFamily="2" charset="-78"/>
              <a:cs typeface="Sakkal Majalla" panose="02000000000000000000" pitchFamily="2" charset="-78"/>
            </a:endParaRPr>
          </a:p>
          <a:p>
            <a:pPr algn="r" rtl="1">
              <a:lnSpc>
                <a:spcPct val="150000"/>
              </a:lnSpc>
              <a:buFont typeface="Courier New" panose="02070309020205020404" pitchFamily="49" charset="0"/>
              <a:buChar char="o"/>
            </a:pPr>
            <a:r>
              <a:rPr lang="ar-BH" sz="3600" dirty="0">
                <a:latin typeface="Sakkal Majalla" panose="02000000000000000000" pitchFamily="2" charset="-78"/>
                <a:cs typeface="Sakkal Majalla" panose="02000000000000000000" pitchFamily="2" charset="-78"/>
              </a:rPr>
              <a:t> ذكرَ الشّاعرُ </a:t>
            </a:r>
            <a:r>
              <a:rPr lang="ar-BH" sz="3600" dirty="0">
                <a:solidFill>
                  <a:srgbClr val="0070C0"/>
                </a:solidFill>
                <a:latin typeface="Sakkal Majalla" panose="02000000000000000000" pitchFamily="2" charset="-78"/>
                <a:cs typeface="Sakkal Majalla" panose="02000000000000000000" pitchFamily="2" charset="-78"/>
              </a:rPr>
              <a:t>النّخيلَ الغضَّ</a:t>
            </a:r>
            <a:r>
              <a:rPr lang="ar-BH" sz="3600" dirty="0">
                <a:latin typeface="Sakkal Majalla" panose="02000000000000000000" pitchFamily="2" charset="-78"/>
                <a:cs typeface="Sakkal Majalla" panose="02000000000000000000" pitchFamily="2" charset="-78"/>
              </a:rPr>
              <a:t> لأنّه سِمَةٌ مميّزةٌ للبحرينِ، فهو جزء من ماضِيها المجيدِ، وحاضرِها المميّزِ.</a:t>
            </a:r>
          </a:p>
        </p:txBody>
      </p:sp>
    </p:spTree>
    <p:extLst>
      <p:ext uri="{BB962C8B-B14F-4D97-AF65-F5344CB8AC3E}">
        <p14:creationId xmlns:p14="http://schemas.microsoft.com/office/powerpoint/2010/main" val="229933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 calcmode="lin" valueType="num">
                                      <p:cBhvr additive="base">
                                        <p:cTn id="18"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585979E-1C4B-4617-B0A0-466F8A085283}"/>
              </a:ext>
            </a:extLst>
          </p:cNvPr>
          <p:cNvSpPr>
            <a:spLocks noGrp="1"/>
          </p:cNvSpPr>
          <p:nvPr>
            <p:ph type="title"/>
          </p:nvPr>
        </p:nvSpPr>
        <p:spPr>
          <a:xfrm>
            <a:off x="1768237" y="1199936"/>
            <a:ext cx="8911687" cy="613847"/>
          </a:xfrm>
        </p:spPr>
        <p:txBody>
          <a:bodyPr>
            <a:noAutofit/>
          </a:bodyPr>
          <a:lstStyle/>
          <a:p>
            <a:pPr algn="r" rtl="1"/>
            <a:r>
              <a:rPr lang="ar-SA" sz="3600" dirty="0">
                <a:solidFill>
                  <a:srgbClr val="7030A0"/>
                </a:solidFill>
                <a:latin typeface="Sakkal Majalla" panose="02000000000000000000" pitchFamily="2" charset="-78"/>
                <a:cs typeface="Sakkal Majalla" panose="02000000000000000000" pitchFamily="2" charset="-78"/>
              </a:rPr>
              <a:t> </a:t>
            </a:r>
            <a:r>
              <a:rPr lang="ar-BH" sz="3600" dirty="0">
                <a:solidFill>
                  <a:srgbClr val="7030A0"/>
                </a:solidFill>
                <a:latin typeface="Sakkal Majalla" panose="02000000000000000000" pitchFamily="2" charset="-78"/>
                <a:cs typeface="Sakkal Majalla" panose="02000000000000000000" pitchFamily="2" charset="-78"/>
              </a:rPr>
              <a:t>أشرح المفردات الآتية مستعينًا بالسّياق الذي وردت فيه.</a:t>
            </a:r>
            <a:endParaRPr lang="en-US" sz="3600" dirty="0">
              <a:solidFill>
                <a:srgbClr val="7030A0"/>
              </a:solidFill>
              <a:latin typeface="Sakkal Majalla" panose="02000000000000000000" pitchFamily="2" charset="-78"/>
              <a:cs typeface="Sakkal Majalla" panose="02000000000000000000" pitchFamily="2" charset="-78"/>
            </a:endParaRPr>
          </a:p>
        </p:txBody>
      </p:sp>
      <p:sp>
        <p:nvSpPr>
          <p:cNvPr id="2" name="Rectangle 1">
            <a:extLst>
              <a:ext uri="{FF2B5EF4-FFF2-40B4-BE49-F238E27FC236}">
                <a16:creationId xmlns:a16="http://schemas.microsoft.com/office/drawing/2014/main" xmlns="" id="{24D06F40-6B03-4626-A19C-C2D46AF35596}"/>
              </a:ext>
            </a:extLst>
          </p:cNvPr>
          <p:cNvSpPr/>
          <p:nvPr/>
        </p:nvSpPr>
        <p:spPr>
          <a:xfrm>
            <a:off x="1226843" y="358705"/>
            <a:ext cx="9529283" cy="792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BH" sz="4800" b="1" dirty="0">
                <a:solidFill>
                  <a:srgbClr val="FF0000"/>
                </a:solidFill>
                <a:latin typeface="Sakkal Majalla" panose="02000000000000000000" pitchFamily="2" charset="-78"/>
                <a:cs typeface="Sakkal Majalla" panose="02000000000000000000" pitchFamily="2" charset="-78"/>
              </a:rPr>
              <a:t> النّشاط الأوّل</a:t>
            </a:r>
            <a:endParaRPr lang="en-US" sz="4800" b="1" dirty="0">
              <a:solidFill>
                <a:srgbClr val="FF0000"/>
              </a:solidFill>
              <a:latin typeface="Sakkal Majalla" panose="02000000000000000000" pitchFamily="2" charset="-78"/>
              <a:cs typeface="Sakkal Majalla" panose="02000000000000000000" pitchFamily="2" charset="-78"/>
            </a:endParaRPr>
          </a:p>
        </p:txBody>
      </p:sp>
      <p:graphicFrame>
        <p:nvGraphicFramePr>
          <p:cNvPr id="7" name="Table 7">
            <a:extLst>
              <a:ext uri="{FF2B5EF4-FFF2-40B4-BE49-F238E27FC236}">
                <a16:creationId xmlns:a16="http://schemas.microsoft.com/office/drawing/2014/main" xmlns="" id="{533C6836-20A8-4316-A4F0-092DC34B7514}"/>
              </a:ext>
            </a:extLst>
          </p:cNvPr>
          <p:cNvGraphicFramePr>
            <a:graphicFrameLocks noGrp="1"/>
          </p:cNvGraphicFramePr>
          <p:nvPr>
            <p:ph idx="1"/>
            <p:extLst>
              <p:ext uri="{D42A27DB-BD31-4B8C-83A1-F6EECF244321}">
                <p14:modId xmlns:p14="http://schemas.microsoft.com/office/powerpoint/2010/main" val="2542235426"/>
              </p:ext>
            </p:extLst>
          </p:nvPr>
        </p:nvGraphicFramePr>
        <p:xfrm>
          <a:off x="1351722" y="2001616"/>
          <a:ext cx="9404404" cy="3826850"/>
        </p:xfrm>
        <a:graphic>
          <a:graphicData uri="http://schemas.openxmlformats.org/drawingml/2006/table">
            <a:tbl>
              <a:tblPr firstRow="1" bandRow="1">
                <a:tableStyleId>{21E4AEA4-8DFA-4A89-87EB-49C32662AFE0}</a:tableStyleId>
              </a:tblPr>
              <a:tblGrid>
                <a:gridCol w="4702202">
                  <a:extLst>
                    <a:ext uri="{9D8B030D-6E8A-4147-A177-3AD203B41FA5}">
                      <a16:colId xmlns:a16="http://schemas.microsoft.com/office/drawing/2014/main" xmlns="" val="2969805070"/>
                    </a:ext>
                  </a:extLst>
                </a:gridCol>
                <a:gridCol w="4702202">
                  <a:extLst>
                    <a:ext uri="{9D8B030D-6E8A-4147-A177-3AD203B41FA5}">
                      <a16:colId xmlns:a16="http://schemas.microsoft.com/office/drawing/2014/main" xmlns="" val="912273141"/>
                    </a:ext>
                  </a:extLst>
                </a:gridCol>
              </a:tblGrid>
              <a:tr h="669734">
                <a:tc>
                  <a:txBody>
                    <a:bodyPr/>
                    <a:lstStyle/>
                    <a:p>
                      <a:pPr algn="ctr"/>
                      <a:r>
                        <a:rPr lang="ar-BH" sz="3200" dirty="0">
                          <a:latin typeface="Sakkal Majalla" panose="02000000000000000000" pitchFamily="2" charset="-78"/>
                          <a:cs typeface="Sakkal Majalla" panose="02000000000000000000" pitchFamily="2" charset="-78"/>
                        </a:rPr>
                        <a:t>معانيها</a:t>
                      </a:r>
                      <a:endParaRPr lang="en-US" sz="3200" dirty="0">
                        <a:latin typeface="Sakkal Majalla" panose="02000000000000000000" pitchFamily="2" charset="-78"/>
                        <a:cs typeface="Sakkal Majalla" panose="02000000000000000000" pitchFamily="2" charset="-78"/>
                      </a:endParaRPr>
                    </a:p>
                  </a:txBody>
                  <a:tcPr/>
                </a:tc>
                <a:tc>
                  <a:txBody>
                    <a:bodyPr/>
                    <a:lstStyle/>
                    <a:p>
                      <a:pPr algn="ctr"/>
                      <a:r>
                        <a:rPr lang="ar-BH" sz="3200" dirty="0">
                          <a:latin typeface="Sakkal Majalla" panose="02000000000000000000" pitchFamily="2" charset="-78"/>
                          <a:cs typeface="Sakkal Majalla" panose="02000000000000000000" pitchFamily="2" charset="-78"/>
                        </a:rPr>
                        <a:t>المفردات</a:t>
                      </a:r>
                      <a:endParaRPr lang="en-US" sz="3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xmlns="" val="3982817575"/>
                  </a:ext>
                </a:extLst>
              </a:tr>
              <a:tr h="641439">
                <a:tc>
                  <a:txBody>
                    <a:bodyPr/>
                    <a:lstStyle/>
                    <a:p>
                      <a:pPr algn="ctr"/>
                      <a:endParaRPr lang="en-US" sz="3200" dirty="0">
                        <a:latin typeface="Sakkal Majalla" panose="02000000000000000000" pitchFamily="2" charset="-78"/>
                        <a:cs typeface="Sakkal Majalla" panose="02000000000000000000" pitchFamily="2" charset="-78"/>
                      </a:endParaRPr>
                    </a:p>
                  </a:txBody>
                  <a:tcPr/>
                </a:tc>
                <a:tc>
                  <a:txBody>
                    <a:bodyPr/>
                    <a:lstStyle/>
                    <a:p>
                      <a:pPr algn="ctr"/>
                      <a:r>
                        <a:rPr lang="ar-BH" sz="3200" dirty="0">
                          <a:latin typeface="Sakkal Majalla" panose="02000000000000000000" pitchFamily="2" charset="-78"/>
                          <a:cs typeface="Sakkal Majalla" panose="02000000000000000000" pitchFamily="2" charset="-78"/>
                        </a:rPr>
                        <a:t>أبديه</a:t>
                      </a:r>
                      <a:endParaRPr lang="en-US" sz="3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xmlns="" val="2613162973"/>
                  </a:ext>
                </a:extLst>
              </a:tr>
              <a:tr h="641439">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3200" dirty="0">
                        <a:latin typeface="Sakkal Majalla" panose="02000000000000000000" pitchFamily="2" charset="-78"/>
                        <a:cs typeface="Sakkal Majalla" panose="02000000000000000000" pitchFamily="2" charset="-78"/>
                      </a:endParaRPr>
                    </a:p>
                  </a:txBody>
                  <a:tcPr/>
                </a:tc>
                <a:tc>
                  <a:txBody>
                    <a:bodyPr/>
                    <a:lstStyle/>
                    <a:p>
                      <a:pPr algn="ctr"/>
                      <a:r>
                        <a:rPr lang="ar-BH" sz="3200" dirty="0">
                          <a:latin typeface="Sakkal Majalla" panose="02000000000000000000" pitchFamily="2" charset="-78"/>
                          <a:cs typeface="Sakkal Majalla" panose="02000000000000000000" pitchFamily="2" charset="-78"/>
                        </a:rPr>
                        <a:t>تملّكه</a:t>
                      </a:r>
                      <a:endParaRPr lang="en-US" sz="3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xmlns="" val="1948368221"/>
                  </a:ext>
                </a:extLst>
              </a:tr>
              <a:tr h="937119">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3200" dirty="0">
                        <a:latin typeface="Sakkal Majalla" panose="02000000000000000000" pitchFamily="2" charset="-78"/>
                        <a:cs typeface="Sakkal Majalla" panose="020000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3200" dirty="0">
                          <a:latin typeface="Sakkal Majalla" panose="02000000000000000000" pitchFamily="2" charset="-78"/>
                          <a:cs typeface="Sakkal Majalla" panose="02000000000000000000" pitchFamily="2" charset="-78"/>
                        </a:rPr>
                        <a:t>تراودني</a:t>
                      </a:r>
                      <a:endParaRPr lang="en-US" sz="3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xmlns="" val="3957846253"/>
                  </a:ext>
                </a:extLst>
              </a:tr>
              <a:tr h="937119">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3200" dirty="0">
                        <a:latin typeface="Sakkal Majalla" panose="02000000000000000000" pitchFamily="2" charset="-78"/>
                        <a:cs typeface="Sakkal Majalla" panose="020000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3200" dirty="0">
                          <a:latin typeface="Sakkal Majalla" panose="02000000000000000000" pitchFamily="2" charset="-78"/>
                          <a:cs typeface="Sakkal Majalla" panose="02000000000000000000" pitchFamily="2" charset="-78"/>
                        </a:rPr>
                        <a:t>الغضّ</a:t>
                      </a:r>
                      <a:endParaRPr lang="en-US" sz="3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xmlns="" val="538417914"/>
                  </a:ext>
                </a:extLst>
              </a:tr>
            </a:tbl>
          </a:graphicData>
        </a:graphic>
      </p:graphicFrame>
      <p:sp>
        <p:nvSpPr>
          <p:cNvPr id="4" name="Rectangle 3">
            <a:extLst>
              <a:ext uri="{FF2B5EF4-FFF2-40B4-BE49-F238E27FC236}">
                <a16:creationId xmlns:a16="http://schemas.microsoft.com/office/drawing/2014/main" xmlns="" id="{6529CDB0-EC75-4435-9867-9D3DB1068A3A}"/>
              </a:ext>
            </a:extLst>
          </p:cNvPr>
          <p:cNvSpPr/>
          <p:nvPr/>
        </p:nvSpPr>
        <p:spPr>
          <a:xfrm>
            <a:off x="1814103" y="2667668"/>
            <a:ext cx="3324949" cy="584775"/>
          </a:xfrm>
          <a:prstGeom prst="rect">
            <a:avLst/>
          </a:prstGeom>
        </p:spPr>
        <p:txBody>
          <a:bodyPr wrap="none">
            <a:spAutoFit/>
          </a:bodyPr>
          <a:lstStyle/>
          <a:p>
            <a:pPr algn="ctr"/>
            <a:r>
              <a:rPr lang="ar-BH" sz="3200" b="1" dirty="0">
                <a:solidFill>
                  <a:srgbClr val="0070C0"/>
                </a:solidFill>
                <a:latin typeface="Sakkal Majalla" panose="02000000000000000000" pitchFamily="2" charset="-78"/>
                <a:cs typeface="Sakkal Majalla" panose="02000000000000000000" pitchFamily="2" charset="-78"/>
              </a:rPr>
              <a:t>أفصح عنه، أُظهِرُه، أعلنه...</a:t>
            </a:r>
            <a:endParaRPr lang="en-US" sz="3200" b="1" dirty="0">
              <a:solidFill>
                <a:srgbClr val="0070C0"/>
              </a:solidFill>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xmlns="" id="{5B43622D-1438-4234-B048-3D4BB0787603}"/>
              </a:ext>
            </a:extLst>
          </p:cNvPr>
          <p:cNvSpPr/>
          <p:nvPr/>
        </p:nvSpPr>
        <p:spPr>
          <a:xfrm>
            <a:off x="1907804" y="3330266"/>
            <a:ext cx="3485322" cy="584775"/>
          </a:xfrm>
          <a:prstGeom prst="rect">
            <a:avLst/>
          </a:prstGeom>
        </p:spPr>
        <p:txBody>
          <a:bodyPr wrap="square">
            <a:spAutoFit/>
          </a:bodyPr>
          <a:lstStyle/>
          <a:p>
            <a:pPr lvl="0" algn="ctr" rtl="1">
              <a:defRPr/>
            </a:pPr>
            <a:r>
              <a:rPr lang="ar-BH" sz="3200" b="1" dirty="0">
                <a:solidFill>
                  <a:srgbClr val="0070C0"/>
                </a:solidFill>
                <a:latin typeface="Sakkal Majalla" panose="02000000000000000000" pitchFamily="2" charset="-78"/>
                <a:cs typeface="Sakkal Majalla" panose="02000000000000000000" pitchFamily="2" charset="-78"/>
              </a:rPr>
              <a:t>سيطر عليه، طغى عليه</a:t>
            </a:r>
            <a:endParaRPr lang="en-US" sz="3200" b="1" dirty="0">
              <a:solidFill>
                <a:srgbClr val="0070C0"/>
              </a:solidFill>
              <a:latin typeface="Sakkal Majalla" panose="02000000000000000000" pitchFamily="2" charset="-78"/>
              <a:cs typeface="Sakkal Majalla" panose="02000000000000000000" pitchFamily="2" charset="-78"/>
            </a:endParaRPr>
          </a:p>
        </p:txBody>
      </p:sp>
      <p:sp>
        <p:nvSpPr>
          <p:cNvPr id="8" name="Rectangle 7">
            <a:extLst>
              <a:ext uri="{FF2B5EF4-FFF2-40B4-BE49-F238E27FC236}">
                <a16:creationId xmlns:a16="http://schemas.microsoft.com/office/drawing/2014/main" xmlns="" id="{46716192-4AD9-4A24-BAE8-25FEE25B2E21}"/>
              </a:ext>
            </a:extLst>
          </p:cNvPr>
          <p:cNvSpPr/>
          <p:nvPr/>
        </p:nvSpPr>
        <p:spPr>
          <a:xfrm>
            <a:off x="1907804" y="4130631"/>
            <a:ext cx="3485322" cy="584775"/>
          </a:xfrm>
          <a:prstGeom prst="rect">
            <a:avLst/>
          </a:prstGeom>
        </p:spPr>
        <p:txBody>
          <a:bodyPr wrap="square">
            <a:spAutoFit/>
          </a:bodyPr>
          <a:lstStyle/>
          <a:p>
            <a:pPr algn="ctr" rtl="1">
              <a:defRPr/>
            </a:pPr>
            <a:r>
              <a:rPr lang="ar-BH" sz="3200" b="1" dirty="0">
                <a:solidFill>
                  <a:srgbClr val="0070C0"/>
                </a:solidFill>
                <a:latin typeface="Sakkal Majalla" panose="02000000000000000000" pitchFamily="2" charset="-78"/>
                <a:cs typeface="Sakkal Majalla" panose="02000000000000000000" pitchFamily="2" charset="-78"/>
              </a:rPr>
              <a:t>تخطر عليّ، تنتابني </a:t>
            </a:r>
            <a:endParaRPr lang="en-US" sz="3200" b="1" dirty="0">
              <a:solidFill>
                <a:srgbClr val="0070C0"/>
              </a:solidFill>
              <a:latin typeface="Sakkal Majalla" panose="02000000000000000000" pitchFamily="2" charset="-78"/>
              <a:cs typeface="Sakkal Majalla" panose="02000000000000000000" pitchFamily="2" charset="-78"/>
            </a:endParaRPr>
          </a:p>
        </p:txBody>
      </p:sp>
      <p:sp>
        <p:nvSpPr>
          <p:cNvPr id="9" name="Rectangle 8">
            <a:extLst>
              <a:ext uri="{FF2B5EF4-FFF2-40B4-BE49-F238E27FC236}">
                <a16:creationId xmlns:a16="http://schemas.microsoft.com/office/drawing/2014/main" xmlns="" id="{0BFA5778-A7DB-4011-8F59-70FDB61E0682}"/>
              </a:ext>
            </a:extLst>
          </p:cNvPr>
          <p:cNvSpPr/>
          <p:nvPr/>
        </p:nvSpPr>
        <p:spPr>
          <a:xfrm>
            <a:off x="2053469" y="5041465"/>
            <a:ext cx="3485322" cy="584775"/>
          </a:xfrm>
          <a:prstGeom prst="rect">
            <a:avLst/>
          </a:prstGeom>
        </p:spPr>
        <p:txBody>
          <a:bodyPr wrap="square">
            <a:spAutoFit/>
          </a:bodyPr>
          <a:lstStyle/>
          <a:p>
            <a:pPr lvl="0" algn="ctr" rtl="1">
              <a:defRPr/>
            </a:pPr>
            <a:r>
              <a:rPr lang="ar-BH" sz="3200" b="1" dirty="0">
                <a:solidFill>
                  <a:srgbClr val="0070C0"/>
                </a:solidFill>
                <a:latin typeface="Sakkal Majalla" panose="02000000000000000000" pitchFamily="2" charset="-78"/>
                <a:cs typeface="Sakkal Majalla" panose="02000000000000000000" pitchFamily="2" charset="-78"/>
              </a:rPr>
              <a:t>الطّريّ، اليانع</a:t>
            </a:r>
            <a:endParaRPr lang="en-US" sz="3200" b="1" dirty="0">
              <a:solidFill>
                <a:srgbClr val="0070C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3342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 calcmode="lin" valueType="num">
                                      <p:cBhvr additive="base">
                                        <p:cTn id="30"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 calcmode="lin" valueType="num">
                                      <p:cBhvr additive="base">
                                        <p:cTn id="36"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 calcmode="lin" valueType="num">
                                      <p:cBhvr additive="base">
                                        <p:cTn id="42"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F1F7B0-07FC-443A-8C1D-319BC3B4FBF9}"/>
              </a:ext>
            </a:extLst>
          </p:cNvPr>
          <p:cNvSpPr>
            <a:spLocks noGrp="1"/>
          </p:cNvSpPr>
          <p:nvPr>
            <p:ph type="title"/>
          </p:nvPr>
        </p:nvSpPr>
        <p:spPr>
          <a:xfrm>
            <a:off x="1402080" y="261846"/>
            <a:ext cx="10515600" cy="793617"/>
          </a:xfrm>
        </p:spPr>
        <p:txBody>
          <a:bodyPr>
            <a:normAutofit/>
          </a:bodyPr>
          <a:lstStyle/>
          <a:p>
            <a:pPr algn="r"/>
            <a:r>
              <a:rPr lang="ar-BH" dirty="0">
                <a:solidFill>
                  <a:srgbClr val="FF0000"/>
                </a:solidFill>
                <a:latin typeface="Sakkal Majalla" panose="02000000000000000000" pitchFamily="2" charset="-78"/>
                <a:cs typeface="Sakkal Majalla" panose="02000000000000000000" pitchFamily="2" charset="-78"/>
              </a:rPr>
              <a:t>النّشاط الثّاني</a:t>
            </a:r>
            <a:endParaRPr lang="en-US" dirty="0">
              <a:solidFill>
                <a:srgbClr val="FF0000"/>
              </a:solidFill>
              <a:latin typeface="Sakkal Majalla" panose="02000000000000000000" pitchFamily="2" charset="-78"/>
              <a:cs typeface="Sakkal Majalla" panose="02000000000000000000" pitchFamily="2" charset="-78"/>
            </a:endParaRPr>
          </a:p>
        </p:txBody>
      </p:sp>
      <p:graphicFrame>
        <p:nvGraphicFramePr>
          <p:cNvPr id="4" name="Table 6">
            <a:extLst>
              <a:ext uri="{FF2B5EF4-FFF2-40B4-BE49-F238E27FC236}">
                <a16:creationId xmlns:a16="http://schemas.microsoft.com/office/drawing/2014/main" xmlns="" id="{6BE85DB0-77E6-419B-85A9-A9964109B8CA}"/>
              </a:ext>
            </a:extLst>
          </p:cNvPr>
          <p:cNvGraphicFramePr>
            <a:graphicFrameLocks noGrp="1"/>
          </p:cNvGraphicFramePr>
          <p:nvPr>
            <p:extLst>
              <p:ext uri="{D42A27DB-BD31-4B8C-83A1-F6EECF244321}">
                <p14:modId xmlns:p14="http://schemas.microsoft.com/office/powerpoint/2010/main" val="1830771349"/>
              </p:ext>
            </p:extLst>
          </p:nvPr>
        </p:nvGraphicFramePr>
        <p:xfrm>
          <a:off x="940904" y="1981778"/>
          <a:ext cx="10681107" cy="3672840"/>
        </p:xfrm>
        <a:graphic>
          <a:graphicData uri="http://schemas.openxmlformats.org/drawingml/2006/table">
            <a:tbl>
              <a:tblPr firstRow="1" bandRow="1">
                <a:tableStyleId>{21E4AEA4-8DFA-4A89-87EB-49C32662AFE0}</a:tableStyleId>
              </a:tblPr>
              <a:tblGrid>
                <a:gridCol w="4469043">
                  <a:extLst>
                    <a:ext uri="{9D8B030D-6E8A-4147-A177-3AD203B41FA5}">
                      <a16:colId xmlns:a16="http://schemas.microsoft.com/office/drawing/2014/main" xmlns="" val="4197800554"/>
                    </a:ext>
                  </a:extLst>
                </a:gridCol>
                <a:gridCol w="6212064">
                  <a:extLst>
                    <a:ext uri="{9D8B030D-6E8A-4147-A177-3AD203B41FA5}">
                      <a16:colId xmlns:a16="http://schemas.microsoft.com/office/drawing/2014/main" xmlns="" val="3739626947"/>
                    </a:ext>
                  </a:extLst>
                </a:gridCol>
              </a:tblGrid>
              <a:tr h="734568">
                <a:tc>
                  <a:txBody>
                    <a:bodyPr/>
                    <a:lstStyle/>
                    <a:p>
                      <a:pPr algn="ctr"/>
                      <a:r>
                        <a:rPr lang="ar-BH" sz="3200" dirty="0">
                          <a:latin typeface="Sakkal Majalla" panose="02000000000000000000" pitchFamily="2" charset="-78"/>
                          <a:cs typeface="Sakkal Majalla" panose="02000000000000000000" pitchFamily="2" charset="-78"/>
                        </a:rPr>
                        <a:t>نوع الأسلوب</a:t>
                      </a:r>
                      <a:endParaRPr lang="en-US" sz="3200" dirty="0">
                        <a:latin typeface="Sakkal Majalla" panose="02000000000000000000" pitchFamily="2" charset="-78"/>
                        <a:cs typeface="Sakkal Majalla" panose="02000000000000000000" pitchFamily="2" charset="-78"/>
                      </a:endParaRPr>
                    </a:p>
                  </a:txBody>
                  <a:tcPr/>
                </a:tc>
                <a:tc>
                  <a:txBody>
                    <a:bodyPr/>
                    <a:lstStyle/>
                    <a:p>
                      <a:pPr algn="ctr"/>
                      <a:r>
                        <a:rPr lang="ar-BH" sz="3200" dirty="0">
                          <a:latin typeface="Sakkal Majalla" panose="02000000000000000000" pitchFamily="2" charset="-78"/>
                          <a:cs typeface="Sakkal Majalla" panose="02000000000000000000" pitchFamily="2" charset="-78"/>
                        </a:rPr>
                        <a:t>المثال</a:t>
                      </a:r>
                      <a:endParaRPr lang="en-US" sz="3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xmlns="" val="3028257565"/>
                  </a:ext>
                </a:extLst>
              </a:tr>
              <a:tr h="734568">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endParaRPr lang="en-US" sz="3200" dirty="0">
                        <a:latin typeface="Sakkal Majalla" panose="02000000000000000000" pitchFamily="2" charset="-78"/>
                        <a:cs typeface="Sakkal Majalla" panose="02000000000000000000" pitchFamily="2" charset="-78"/>
                      </a:endParaRP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BH" sz="3200" dirty="0">
                          <a:latin typeface="Sakkal Majalla" panose="02000000000000000000" pitchFamily="2" charset="-78"/>
                          <a:cs typeface="Sakkal Majalla" panose="02000000000000000000" pitchFamily="2" charset="-78"/>
                        </a:rPr>
                        <a:t>يا لائمي في هوى البحرين</a:t>
                      </a:r>
                      <a:endParaRPr lang="en-US" sz="3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xmlns="" val="1931693004"/>
                  </a:ext>
                </a:extLst>
              </a:tr>
              <a:tr h="734568">
                <a:tc>
                  <a:txBody>
                    <a:bodyPr/>
                    <a:lstStyle/>
                    <a:p>
                      <a:pPr algn="r" rtl="1"/>
                      <a:r>
                        <a:rPr lang="ar-BH" sz="3200" dirty="0">
                          <a:latin typeface="Sakkal Majalla" panose="02000000000000000000" pitchFamily="2" charset="-78"/>
                          <a:cs typeface="Sakkal Majalla" panose="02000000000000000000" pitchFamily="2" charset="-78"/>
                        </a:rPr>
                        <a:t>            </a:t>
                      </a:r>
                      <a:endParaRPr lang="en-US" sz="3200" dirty="0">
                        <a:latin typeface="Sakkal Majalla" panose="02000000000000000000" pitchFamily="2" charset="-78"/>
                        <a:cs typeface="Sakkal Majalla" panose="02000000000000000000" pitchFamily="2" charset="-78"/>
                      </a:endParaRPr>
                    </a:p>
                  </a:txBody>
                  <a:tcPr/>
                </a:tc>
                <a:tc>
                  <a:txBody>
                    <a:bodyPr/>
                    <a:lstStyle/>
                    <a:p>
                      <a:pPr algn="r" rtl="1"/>
                      <a:r>
                        <a:rPr lang="ar-BH" sz="3200" dirty="0">
                          <a:latin typeface="Sakkal Majalla" panose="02000000000000000000" pitchFamily="2" charset="-78"/>
                          <a:cs typeface="Sakkal Majalla" panose="02000000000000000000" pitchFamily="2" charset="-78"/>
                        </a:rPr>
                        <a:t>لا تلمِ</a:t>
                      </a:r>
                      <a:endParaRPr lang="en-US" sz="3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xmlns="" val="182884903"/>
                  </a:ext>
                </a:extLst>
              </a:tr>
              <a:tr h="734568">
                <a:tc>
                  <a:txBody>
                    <a:bodyPr/>
                    <a:lstStyle/>
                    <a:p>
                      <a:pPr algn="r" rtl="1"/>
                      <a:endParaRPr lang="en-US" sz="3200" dirty="0">
                        <a:latin typeface="Sakkal Majalla" panose="02000000000000000000" pitchFamily="2" charset="-78"/>
                        <a:cs typeface="Sakkal Majalla" panose="02000000000000000000" pitchFamily="2" charset="-78"/>
                      </a:endParaRPr>
                    </a:p>
                  </a:txBody>
                  <a:tcPr/>
                </a:tc>
                <a:tc>
                  <a:txBody>
                    <a:bodyPr/>
                    <a:lstStyle/>
                    <a:p>
                      <a:pPr algn="r" rtl="1"/>
                      <a:r>
                        <a:rPr lang="ar-BH" sz="3200" dirty="0">
                          <a:latin typeface="Sakkal Majalla" panose="02000000000000000000" pitchFamily="2" charset="-78"/>
                          <a:cs typeface="Sakkal Majalla" panose="02000000000000000000" pitchFamily="2" charset="-78"/>
                        </a:rPr>
                        <a:t>لقد عشقتُ التي صار اسمها بفمي لحنا فريدًا</a:t>
                      </a:r>
                      <a:endParaRPr lang="en-US" sz="3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xmlns="" val="3292713171"/>
                  </a:ext>
                </a:extLst>
              </a:tr>
              <a:tr h="734568">
                <a:tc>
                  <a:txBody>
                    <a:bodyPr/>
                    <a:lstStyle/>
                    <a:p>
                      <a:pPr algn="r" rtl="1"/>
                      <a:endParaRPr lang="en-US" sz="3200" dirty="0">
                        <a:latin typeface="Sakkal Majalla" panose="02000000000000000000" pitchFamily="2" charset="-78"/>
                        <a:cs typeface="Sakkal Majalla" panose="02000000000000000000" pitchFamily="2" charset="-78"/>
                      </a:endParaRPr>
                    </a:p>
                  </a:txBody>
                  <a:tcPr/>
                </a:tc>
                <a:tc>
                  <a:txBody>
                    <a:bodyPr/>
                    <a:lstStyle/>
                    <a:p>
                      <a:pPr algn="r" rtl="1"/>
                      <a:r>
                        <a:rPr lang="ar-BH" sz="3200" dirty="0">
                          <a:latin typeface="Sakkal Majalla" panose="02000000000000000000" pitchFamily="2" charset="-78"/>
                          <a:cs typeface="Sakkal Majalla" panose="02000000000000000000" pitchFamily="2" charset="-78"/>
                        </a:rPr>
                        <a:t>ما أسماه من نغم</a:t>
                      </a:r>
                      <a:endParaRPr lang="en-US" sz="3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xmlns="" val="232239976"/>
                  </a:ext>
                </a:extLst>
              </a:tr>
            </a:tbl>
          </a:graphicData>
        </a:graphic>
      </p:graphicFrame>
      <p:sp>
        <p:nvSpPr>
          <p:cNvPr id="3" name="Rectangle 2">
            <a:extLst>
              <a:ext uri="{FF2B5EF4-FFF2-40B4-BE49-F238E27FC236}">
                <a16:creationId xmlns:a16="http://schemas.microsoft.com/office/drawing/2014/main" xmlns="" id="{5541B3B1-A8A7-4B93-91AF-74693CDE4C68}"/>
              </a:ext>
            </a:extLst>
          </p:cNvPr>
          <p:cNvSpPr/>
          <p:nvPr/>
        </p:nvSpPr>
        <p:spPr>
          <a:xfrm>
            <a:off x="1965961" y="2806401"/>
            <a:ext cx="326136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b="1" dirty="0">
                <a:solidFill>
                  <a:srgbClr val="0070C0"/>
                </a:solidFill>
                <a:latin typeface="Sakkal Majalla" panose="02000000000000000000" pitchFamily="2" charset="-78"/>
                <a:cs typeface="Sakkal Majalla" panose="02000000000000000000" pitchFamily="2" charset="-78"/>
              </a:rPr>
              <a:t>أسلوب النّداء</a:t>
            </a:r>
            <a:endParaRPr lang="en-US" sz="3200" b="1" dirty="0">
              <a:solidFill>
                <a:srgbClr val="0070C0"/>
              </a:solidFill>
              <a:latin typeface="Sakkal Majalla" panose="02000000000000000000" pitchFamily="2" charset="-78"/>
              <a:cs typeface="Sakkal Majalla" panose="02000000000000000000" pitchFamily="2" charset="-78"/>
            </a:endParaRPr>
          </a:p>
        </p:txBody>
      </p:sp>
      <p:sp>
        <p:nvSpPr>
          <p:cNvPr id="7" name="Rectangle 6">
            <a:extLst>
              <a:ext uri="{FF2B5EF4-FFF2-40B4-BE49-F238E27FC236}">
                <a16:creationId xmlns:a16="http://schemas.microsoft.com/office/drawing/2014/main" xmlns="" id="{B45494AA-CF3D-48BC-9F28-8FA5629F565A}"/>
              </a:ext>
            </a:extLst>
          </p:cNvPr>
          <p:cNvSpPr/>
          <p:nvPr/>
        </p:nvSpPr>
        <p:spPr>
          <a:xfrm>
            <a:off x="1245704" y="4233850"/>
            <a:ext cx="3981617"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b="1" dirty="0">
                <a:solidFill>
                  <a:srgbClr val="0070C0"/>
                </a:solidFill>
                <a:latin typeface="Sakkal Majalla" panose="02000000000000000000" pitchFamily="2" charset="-78"/>
                <a:cs typeface="Sakkal Majalla" panose="02000000000000000000" pitchFamily="2" charset="-78"/>
              </a:rPr>
              <a:t>أسلوب التّحقيق (أي التّأكيد)</a:t>
            </a:r>
            <a:endParaRPr lang="en-US" sz="3200" b="1" dirty="0">
              <a:solidFill>
                <a:srgbClr val="0070C0"/>
              </a:solidFill>
              <a:latin typeface="Sakkal Majalla" panose="02000000000000000000" pitchFamily="2" charset="-78"/>
              <a:cs typeface="Sakkal Majalla" panose="02000000000000000000" pitchFamily="2" charset="-78"/>
            </a:endParaRPr>
          </a:p>
        </p:txBody>
      </p:sp>
      <p:sp>
        <p:nvSpPr>
          <p:cNvPr id="8" name="Rectangle 7">
            <a:extLst>
              <a:ext uri="{FF2B5EF4-FFF2-40B4-BE49-F238E27FC236}">
                <a16:creationId xmlns:a16="http://schemas.microsoft.com/office/drawing/2014/main" xmlns="" id="{D74F0A45-3A76-4BD5-AABC-F6A3DCF51D38}"/>
              </a:ext>
            </a:extLst>
          </p:cNvPr>
          <p:cNvSpPr/>
          <p:nvPr/>
        </p:nvSpPr>
        <p:spPr>
          <a:xfrm>
            <a:off x="2058725" y="5012530"/>
            <a:ext cx="326136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b="1" dirty="0">
                <a:solidFill>
                  <a:srgbClr val="0070C0"/>
                </a:solidFill>
                <a:latin typeface="Sakkal Majalla" panose="02000000000000000000" pitchFamily="2" charset="-78"/>
                <a:cs typeface="Sakkal Majalla" panose="02000000000000000000" pitchFamily="2" charset="-78"/>
              </a:rPr>
              <a:t>أسلوب التّعجّب</a:t>
            </a:r>
            <a:endParaRPr lang="en-US" sz="3200" b="1" dirty="0">
              <a:solidFill>
                <a:srgbClr val="0070C0"/>
              </a:solidFill>
              <a:latin typeface="Sakkal Majalla" panose="02000000000000000000" pitchFamily="2" charset="-78"/>
              <a:cs typeface="Sakkal Majalla" panose="02000000000000000000" pitchFamily="2" charset="-78"/>
            </a:endParaRPr>
          </a:p>
        </p:txBody>
      </p:sp>
      <p:sp>
        <p:nvSpPr>
          <p:cNvPr id="9" name="Rectangle 8">
            <a:extLst>
              <a:ext uri="{FF2B5EF4-FFF2-40B4-BE49-F238E27FC236}">
                <a16:creationId xmlns:a16="http://schemas.microsoft.com/office/drawing/2014/main" xmlns="" id="{9EA67240-ED61-4004-9F37-5B76A7BFE003}"/>
              </a:ext>
            </a:extLst>
          </p:cNvPr>
          <p:cNvSpPr/>
          <p:nvPr/>
        </p:nvSpPr>
        <p:spPr>
          <a:xfrm>
            <a:off x="2058725" y="3543878"/>
            <a:ext cx="326136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b="1" dirty="0">
                <a:solidFill>
                  <a:srgbClr val="0070C0"/>
                </a:solidFill>
                <a:latin typeface="Sakkal Majalla" panose="02000000000000000000" pitchFamily="2" charset="-78"/>
                <a:cs typeface="Sakkal Majalla" panose="02000000000000000000" pitchFamily="2" charset="-78"/>
              </a:rPr>
              <a:t>أسلوب النّهي</a:t>
            </a:r>
            <a:endParaRPr lang="en-US" sz="3200" b="1" dirty="0">
              <a:solidFill>
                <a:srgbClr val="0070C0"/>
              </a:solidFill>
              <a:latin typeface="Sakkal Majalla" panose="02000000000000000000" pitchFamily="2" charset="-78"/>
              <a:cs typeface="Sakkal Majalla" panose="02000000000000000000" pitchFamily="2" charset="-78"/>
            </a:endParaRPr>
          </a:p>
        </p:txBody>
      </p:sp>
      <p:sp>
        <p:nvSpPr>
          <p:cNvPr id="10" name="Title 4">
            <a:extLst>
              <a:ext uri="{FF2B5EF4-FFF2-40B4-BE49-F238E27FC236}">
                <a16:creationId xmlns:a16="http://schemas.microsoft.com/office/drawing/2014/main" xmlns="" id="{4B6B1AB3-ED6F-47BB-A5A9-E0F1E8ABA36C}"/>
              </a:ext>
            </a:extLst>
          </p:cNvPr>
          <p:cNvSpPr txBox="1">
            <a:spLocks/>
          </p:cNvSpPr>
          <p:nvPr/>
        </p:nvSpPr>
        <p:spPr>
          <a:xfrm>
            <a:off x="1706881" y="1181046"/>
            <a:ext cx="10100804" cy="613847"/>
          </a:xfrm>
          <a:prstGeom prst="rect">
            <a:avLst/>
          </a:prstGeom>
        </p:spPr>
        <p:txBody>
          <a:bodyPr vert="horz" lIns="91440" tIns="45720" rIns="91440" bIns="45720" rtlCol="0" anchor="ctr">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3600" dirty="0">
                <a:solidFill>
                  <a:srgbClr val="7030A0"/>
                </a:solidFill>
                <a:latin typeface="Sakkal Majalla" panose="02000000000000000000" pitchFamily="2" charset="-78"/>
                <a:cs typeface="Sakkal Majalla" panose="02000000000000000000" pitchFamily="2" charset="-78"/>
              </a:rPr>
              <a:t> </a:t>
            </a:r>
            <a:r>
              <a:rPr lang="ar-BH" sz="3600" dirty="0">
                <a:solidFill>
                  <a:srgbClr val="7030A0"/>
                </a:solidFill>
                <a:latin typeface="Sakkal Majalla" panose="02000000000000000000" pitchFamily="2" charset="-78"/>
                <a:cs typeface="Sakkal Majalla" panose="02000000000000000000" pitchFamily="2" charset="-78"/>
              </a:rPr>
              <a:t>أبيّن نوع الأسلوب في كلّ مثال ممّا يأتي.</a:t>
            </a:r>
            <a:endParaRPr lang="en-US" sz="3600" dirty="0">
              <a:solidFill>
                <a:srgbClr val="7030A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4549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 calcmode="lin" valueType="num">
                                      <p:cBhvr additive="base">
                                        <p:cTn id="29"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 calcmode="lin" valueType="num">
                                      <p:cBhvr additive="base">
                                        <p:cTn id="35"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 calcmode="lin" valueType="num">
                                      <p:cBhvr additive="base">
                                        <p:cTn id="41"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Lst>
  </p:timing>
</p:sld>
</file>

<file path=ppt/theme/theme1.xml><?xml version="1.0" encoding="utf-8"?>
<a:theme xmlns:a="http://schemas.openxmlformats.org/drawingml/2006/main" name="قالب الدروس">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قالب الدروس</Template>
  <TotalTime>1809</TotalTime>
  <Words>1176</Words>
  <Application>Microsoft Office PowerPoint</Application>
  <PresentationFormat>Widescreen</PresentationFormat>
  <Paragraphs>167</Paragraphs>
  <Slides>23</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Courier New</vt:lpstr>
      <vt:lpstr>Sakkal Majalla</vt:lpstr>
      <vt:lpstr>Sultan normal</vt:lpstr>
      <vt:lpstr>قالب الدروس</vt:lpstr>
      <vt:lpstr>PowerPoint Presentation</vt:lpstr>
      <vt:lpstr>يا لائمي في هوى البحرين</vt:lpstr>
      <vt:lpstr>PowerPoint Presentation</vt:lpstr>
      <vt:lpstr>2-الفكرة العامّة للقصيدة</vt:lpstr>
      <vt:lpstr>3-شرح المقطع الأوّل</vt:lpstr>
      <vt:lpstr>PowerPoint Presentation</vt:lpstr>
      <vt:lpstr>PowerPoint Presentation</vt:lpstr>
      <vt:lpstr> أشرح المفردات الآتية مستعينًا بالسّياق الذي وردت فيه.</vt:lpstr>
      <vt:lpstr>النّشاط الثّاني</vt:lpstr>
      <vt:lpstr> أشرح الصّورة الفنيّة الآتية:</vt:lpstr>
      <vt:lpstr>5-شرح المقطع الثّاني</vt:lpstr>
      <vt:lpstr>PowerPoint Presentation</vt:lpstr>
      <vt:lpstr>PowerPoint Presentation</vt:lpstr>
      <vt:lpstr> أشرح المفردات الآتية مستعينًا بالسّياق الذي وردت فيه.</vt:lpstr>
      <vt:lpstr>أشرح الصّورة الفنّيّة الآتية:</vt:lpstr>
      <vt:lpstr>5-شرح المقطع الثّالث</vt:lpstr>
      <vt:lpstr>PowerPoint Presentation</vt:lpstr>
      <vt:lpstr>PowerPoint Presentation</vt:lpstr>
      <vt:lpstr>PowerPoint Presentation</vt:lpstr>
      <vt:lpstr> أشرح المفردات الآتية مستعينًا بالسّياق الذي وردت فيه.</vt:lpstr>
      <vt:lpstr>أشرح الصّورة الفنّيّة الآتية:</vt:lpstr>
      <vt:lpstr>أجيبُ عن الأسئلة الآتية، استنادًا إلى ما وردَ في القصيدةِ.</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Othman Ben Alsadiq Chriha</dc:creator>
  <cp:lastModifiedBy>user</cp:lastModifiedBy>
  <cp:revision>132</cp:revision>
  <dcterms:created xsi:type="dcterms:W3CDTF">2020-03-04T09:59:41Z</dcterms:created>
  <dcterms:modified xsi:type="dcterms:W3CDTF">2020-04-06T11:18:16Z</dcterms:modified>
</cp:coreProperties>
</file>