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83" r:id="rId5"/>
    <p:sldId id="273" r:id="rId6"/>
    <p:sldId id="285" r:id="rId7"/>
    <p:sldId id="281" r:id="rId8"/>
    <p:sldId id="287" r:id="rId9"/>
    <p:sldId id="274" r:id="rId10"/>
    <p:sldId id="275" r:id="rId11"/>
    <p:sldId id="288" r:id="rId12"/>
    <p:sldId id="289" r:id="rId13"/>
    <p:sldId id="292" r:id="rId14"/>
    <p:sldId id="291" r:id="rId15"/>
    <p:sldId id="290" r:id="rId16"/>
    <p:sldId id="277" r:id="rId17"/>
    <p:sldId id="282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00CC"/>
    <a:srgbClr val="00FF00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1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6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87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7C1F88-9220-4313-8134-F3100533037E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422400" y="304800"/>
            <a:ext cx="10058400" cy="579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367657-A11E-432C-9DD0-04ED5A65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2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ar-B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F85F86-828E-406C-ADA5-4AFB3C19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ar-B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C2DE5-05D6-4D5C-A692-FE78F3FF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ECFCE6C-0313-4050-834D-0C4BFC8DEABE}" type="slidenum">
              <a:rPr lang="ar-SA" altLang="ar-BH"/>
              <a:pPr/>
              <a:t>‹#›</a:t>
            </a:fld>
            <a:endParaRPr lang="en-US" altLang="ar-BH"/>
          </a:p>
        </p:txBody>
      </p:sp>
    </p:spTree>
    <p:extLst>
      <p:ext uri="{BB962C8B-B14F-4D97-AF65-F5344CB8AC3E}">
        <p14:creationId xmlns:p14="http://schemas.microsoft.com/office/powerpoint/2010/main" val="29301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9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1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3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2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7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4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3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4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422564"/>
            <a:ext cx="7162800" cy="11822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09700" y="2569024"/>
            <a:ext cx="9220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5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 في مادّة اللّغة العربيّة</a:t>
            </a:r>
          </a:p>
          <a:p>
            <a:pPr algn="ct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القَواعِد الصّرفيّة </a:t>
            </a:r>
          </a:p>
          <a:p>
            <a:pPr algn="ctr" rtl="1"/>
            <a:endParaRPr lang="ar-BH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مَصَادر الفِعْلِ الثّلاثيّ ال</a:t>
            </a:r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مُجَرّد</a:t>
            </a:r>
            <a:endParaRPr lang="en-US" sz="4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endParaRPr lang="ar-BH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للصّفّ الثّالث الإعداديّ</a:t>
            </a: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>
            <a:extLst>
              <a:ext uri="{FF2B5EF4-FFF2-40B4-BE49-F238E27FC236}">
                <a16:creationId xmlns:a16="http://schemas.microsoft.com/office/drawing/2014/main" id="{34FE14DE-A4A8-4BF0-A002-4CAECDBCC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7729" y="0"/>
            <a:ext cx="5539628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altLang="ar-BH" sz="4400" b="1" dirty="0">
                <a:solidFill>
                  <a:srgbClr val="FF0000"/>
                </a:solidFill>
                <a:latin typeface="+mn-lt"/>
                <a:cs typeface="Sakkal Majalla" panose="02000000000000000000"/>
              </a:rPr>
              <a:t>أُكْمِلُ مَلْءَ الـجَدْوَلِ كَمَا فِي الـمِثَالِ.</a:t>
            </a:r>
            <a:endParaRPr lang="ar-BH" altLang="ar-BH" sz="4400" dirty="0">
              <a:latin typeface="+mn-lt"/>
              <a:cs typeface="Sakkal Majalla" panose="0200000000000000000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D6D3002-1819-4EE0-942D-6B774CB91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9341" y="384720"/>
            <a:ext cx="2615381" cy="557636"/>
          </a:xfrm>
          <a:ln w="31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النّشاط رقم (1)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8D6CFB7-7F44-401C-AC54-79E0875B484A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َطَبِّقُ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E190CA0-8F31-4440-B890-1AEB247E1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102808"/>
              </p:ext>
            </p:extLst>
          </p:nvPr>
        </p:nvGraphicFramePr>
        <p:xfrm>
          <a:off x="0" y="875343"/>
          <a:ext cx="12113340" cy="53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1626">
                  <a:extLst>
                    <a:ext uri="{9D8B030D-6E8A-4147-A177-3AD203B41FA5}">
                      <a16:colId xmlns:a16="http://schemas.microsoft.com/office/drawing/2014/main" val="217053164"/>
                    </a:ext>
                  </a:extLst>
                </a:gridCol>
                <a:gridCol w="3116826">
                  <a:extLst>
                    <a:ext uri="{9D8B030D-6E8A-4147-A177-3AD203B41FA5}">
                      <a16:colId xmlns:a16="http://schemas.microsoft.com/office/drawing/2014/main" val="174904939"/>
                    </a:ext>
                  </a:extLst>
                </a:gridCol>
                <a:gridCol w="5574888">
                  <a:extLst>
                    <a:ext uri="{9D8B030D-6E8A-4147-A177-3AD203B41FA5}">
                      <a16:colId xmlns:a16="http://schemas.microsoft.com/office/drawing/2014/main" val="1035071027"/>
                    </a:ext>
                  </a:extLst>
                </a:gridCol>
              </a:tblGrid>
              <a:tr h="690500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وَزْنُ الـمَصْدَرِ</a:t>
                      </a:r>
                      <a:endParaRPr lang="en-US" sz="4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الـمَصْدَرُ</a:t>
                      </a:r>
                      <a:endParaRPr lang="en-US" sz="4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الجُمْلَةُ</a:t>
                      </a:r>
                      <a:endParaRPr lang="en-US" sz="4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755593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pPr algn="ctr"/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فَعْلٌ</a:t>
                      </a:r>
                    </a:p>
                    <a:p>
                      <a:pPr algn="ctr"/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فَعَالَةٌ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صَوْمٌ</a:t>
                      </a:r>
                    </a:p>
                    <a:p>
                      <a:pPr algn="ctr"/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سَلَامَةٌ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فِ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 الصَّو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مِ س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ام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ةُ الج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سَدِ.</a:t>
                      </a:r>
                      <a:endParaRPr lang="ar-BH" sz="3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877699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pPr algn="ctr"/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لُ الج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ادّ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عُ ص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اح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بَه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د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اتٍ.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560469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endParaRPr lang="en-US" sz="36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يرُ ال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ـ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اه م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عٌ.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071955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endParaRPr lang="en-US" sz="36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يعْملُ ج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مٌ ف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 الـحِي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اكَة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644094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endParaRPr lang="en-US" sz="36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خرُوجُ الع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مّ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ون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ى السّ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اع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الثّ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2993182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endParaRPr lang="en-US" sz="36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عْم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لُ الرّ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لُ ب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اطٍ.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569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491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>
            <a:extLst>
              <a:ext uri="{FF2B5EF4-FFF2-40B4-BE49-F238E27FC236}">
                <a16:creationId xmlns:a16="http://schemas.microsoft.com/office/drawing/2014/main" id="{34FE14DE-A4A8-4BF0-A002-4CAECDBCC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7729" y="0"/>
            <a:ext cx="5539628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altLang="ar-BH" sz="4400" b="1" dirty="0">
                <a:solidFill>
                  <a:srgbClr val="FF0000"/>
                </a:solidFill>
                <a:latin typeface="+mn-lt"/>
                <a:cs typeface="Sakkal Majalla" panose="02000000000000000000"/>
              </a:rPr>
              <a:t>أُكْمِلُ مَلْءَ الـجَدْوَلِ كَمَا فِي الـمِثَالِ.</a:t>
            </a:r>
            <a:endParaRPr lang="ar-BH" altLang="ar-BH" sz="4400" dirty="0">
              <a:latin typeface="+mn-lt"/>
              <a:cs typeface="Sakkal Majalla" panose="0200000000000000000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D6D3002-1819-4EE0-942D-6B774CB91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1215" y="410127"/>
            <a:ext cx="2615381" cy="557636"/>
          </a:xfrm>
          <a:ln w="31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النّشاط رقم (1)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8D6CFB7-7F44-401C-AC54-79E0875B484A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َطَبِّقُ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E190CA0-8F31-4440-B890-1AEB247E1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024946"/>
              </p:ext>
            </p:extLst>
          </p:nvPr>
        </p:nvGraphicFramePr>
        <p:xfrm>
          <a:off x="0" y="875343"/>
          <a:ext cx="12113340" cy="53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1626">
                  <a:extLst>
                    <a:ext uri="{9D8B030D-6E8A-4147-A177-3AD203B41FA5}">
                      <a16:colId xmlns:a16="http://schemas.microsoft.com/office/drawing/2014/main" val="217053164"/>
                    </a:ext>
                  </a:extLst>
                </a:gridCol>
                <a:gridCol w="3116826">
                  <a:extLst>
                    <a:ext uri="{9D8B030D-6E8A-4147-A177-3AD203B41FA5}">
                      <a16:colId xmlns:a16="http://schemas.microsoft.com/office/drawing/2014/main" val="174904939"/>
                    </a:ext>
                  </a:extLst>
                </a:gridCol>
                <a:gridCol w="5574888">
                  <a:extLst>
                    <a:ext uri="{9D8B030D-6E8A-4147-A177-3AD203B41FA5}">
                      <a16:colId xmlns:a16="http://schemas.microsoft.com/office/drawing/2014/main" val="1035071027"/>
                    </a:ext>
                  </a:extLst>
                </a:gridCol>
              </a:tblGrid>
              <a:tr h="690500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وَزْنُ الـمَصْدَرِ</a:t>
                      </a:r>
                      <a:endParaRPr lang="en-US" sz="4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الـمَصْدَرُ</a:t>
                      </a:r>
                      <a:endParaRPr lang="en-US" sz="4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الجُمْلَةُ</a:t>
                      </a:r>
                      <a:endParaRPr lang="en-US" sz="4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755593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pPr algn="ctr"/>
                      <a:r>
                        <a:rPr lang="ar-SA" sz="3600" b="1" kern="1200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فَعْلٌ</a:t>
                      </a:r>
                    </a:p>
                    <a:p>
                      <a:pPr algn="ctr"/>
                      <a:r>
                        <a:rPr lang="ar-SA" sz="3600" b="1" kern="1200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فَعَالَةٌ</a:t>
                      </a:r>
                      <a:endParaRPr lang="en-US" sz="3600" b="1" kern="1200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صَوْمٌ</a:t>
                      </a:r>
                    </a:p>
                    <a:p>
                      <a:pPr algn="ctr"/>
                      <a:r>
                        <a:rPr lang="ar-SA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سَلَامَةٌ</a:t>
                      </a:r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فِ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 الصَّو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مِ س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ام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ةُ الج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سَدِ.</a:t>
                      </a:r>
                      <a:endParaRPr lang="ar-BH" sz="3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877699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لُ الج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ادّ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عُ ص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اح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بَه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د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اتٍ.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560469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يرُ ال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ـ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اه م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عٌ.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071955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يعْملُ ج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مٌ ف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 الـحِي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اكَة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644094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خرُوجُ الع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مّ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ون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ى السّ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اع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الثّ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SA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2993182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عْم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لُ الرّ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لُ ب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</a:t>
                      </a:r>
                      <a:r>
                        <a:rPr kumimoji="0" lang="ar-SA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kumimoji="0" lang="ar-BH" sz="3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اطٍ.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656929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160D1D4-43E3-4AC5-B011-3D7CBB35DA4F}"/>
              </a:ext>
            </a:extLst>
          </p:cNvPr>
          <p:cNvSpPr/>
          <p:nvPr/>
        </p:nvSpPr>
        <p:spPr>
          <a:xfrm>
            <a:off x="4462104" y="2782669"/>
            <a:ext cx="8883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عَمَلٌ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D71EE9-BC2C-4031-8973-AD18798ED41E}"/>
              </a:ext>
            </a:extLst>
          </p:cNvPr>
          <p:cNvSpPr/>
          <p:nvPr/>
        </p:nvSpPr>
        <p:spPr>
          <a:xfrm>
            <a:off x="1323527" y="2782669"/>
            <a:ext cx="7745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فَعَلٌ</a:t>
            </a:r>
            <a:endParaRPr lang="en-US" sz="36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E46381-3CA9-44AF-80B8-DD32A557EFD0}"/>
              </a:ext>
            </a:extLst>
          </p:cNvPr>
          <p:cNvSpPr/>
          <p:nvPr/>
        </p:nvSpPr>
        <p:spPr>
          <a:xfrm>
            <a:off x="4489356" y="3437673"/>
            <a:ext cx="8611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خَرِير</a:t>
            </a:r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endParaRPr lang="en-US" sz="3600" b="1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DF72AA-5CC6-4445-B777-C4D083022BBE}"/>
              </a:ext>
            </a:extLst>
          </p:cNvPr>
          <p:cNvSpPr/>
          <p:nvPr/>
        </p:nvSpPr>
        <p:spPr>
          <a:xfrm>
            <a:off x="1260208" y="3523910"/>
            <a:ext cx="9012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فَعِيل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endParaRPr lang="en-US" sz="36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9289C6-392B-4823-835C-F9BDC13DCC89}"/>
              </a:ext>
            </a:extLst>
          </p:cNvPr>
          <p:cNvSpPr/>
          <p:nvPr/>
        </p:nvSpPr>
        <p:spPr>
          <a:xfrm>
            <a:off x="4430364" y="4161501"/>
            <a:ext cx="9733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حِكَايَة</a:t>
            </a:r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endParaRPr lang="en-US" sz="3600" b="1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D28BA2-27B2-4CBD-AA21-27E48C5EF0E2}"/>
              </a:ext>
            </a:extLst>
          </p:cNvPr>
          <p:cNvSpPr/>
          <p:nvPr/>
        </p:nvSpPr>
        <p:spPr>
          <a:xfrm>
            <a:off x="1177599" y="4233097"/>
            <a:ext cx="9444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فِعَال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endParaRPr lang="en-US" sz="36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4CD0B7-EA20-4D38-8A67-32EE4A4A3E14}"/>
              </a:ext>
            </a:extLst>
          </p:cNvPr>
          <p:cNvSpPr/>
          <p:nvPr/>
        </p:nvSpPr>
        <p:spPr>
          <a:xfrm>
            <a:off x="4423633" y="4807832"/>
            <a:ext cx="9268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خُر</a:t>
            </a:r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وجٌ</a:t>
            </a:r>
            <a:endParaRPr lang="en-US" sz="3600" b="1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AF0F4A-9B7F-481F-A1C5-FFC125541EA4}"/>
              </a:ext>
            </a:extLst>
          </p:cNvPr>
          <p:cNvSpPr/>
          <p:nvPr/>
        </p:nvSpPr>
        <p:spPr>
          <a:xfrm>
            <a:off x="1158418" y="4869596"/>
            <a:ext cx="939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فُعُول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endParaRPr lang="en-US" sz="36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940504-FCE5-4C09-919B-8AD4B284350C}"/>
              </a:ext>
            </a:extLst>
          </p:cNvPr>
          <p:cNvSpPr/>
          <p:nvPr/>
        </p:nvSpPr>
        <p:spPr>
          <a:xfrm>
            <a:off x="4342654" y="5614357"/>
            <a:ext cx="10038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نَشَاط</a:t>
            </a:r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endParaRPr lang="en-US" sz="3600" b="1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63CF27-2894-4C73-825B-1C2DF4698EC7}"/>
              </a:ext>
            </a:extLst>
          </p:cNvPr>
          <p:cNvSpPr/>
          <p:nvPr/>
        </p:nvSpPr>
        <p:spPr>
          <a:xfrm>
            <a:off x="1219331" y="5566356"/>
            <a:ext cx="878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فَعَال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endParaRPr lang="en-US" sz="36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عنوان 1">
            <a:extLst>
              <a:ext uri="{FF2B5EF4-FFF2-40B4-BE49-F238E27FC236}">
                <a16:creationId xmlns:a16="http://schemas.microsoft.com/office/drawing/2014/main" id="{86D27396-E8BA-4AE7-BD93-97F25DA80DFD}"/>
              </a:ext>
            </a:extLst>
          </p:cNvPr>
          <p:cNvSpPr txBox="1">
            <a:spLocks/>
          </p:cNvSpPr>
          <p:nvPr/>
        </p:nvSpPr>
        <p:spPr>
          <a:xfrm>
            <a:off x="92896" y="30786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7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98C7-1B49-4719-A001-BE202DC70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546" y="377310"/>
            <a:ext cx="8908081" cy="894049"/>
          </a:xfrm>
          <a:noFill/>
        </p:spPr>
        <p:txBody>
          <a:bodyPr>
            <a:noAutofit/>
          </a:bodyPr>
          <a:lstStyle/>
          <a:p>
            <a:pPr algn="r"/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أَمْلَأُ الجَدْوَلَ بِمَا يُنَاسِبُ (مَعَ ضَبْطِ الكَلِمَاتِ بِالشَّكْلِ)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B359B8D-110B-4481-B86C-5C4D5A7DE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394414"/>
              </p:ext>
            </p:extLst>
          </p:nvPr>
        </p:nvGraphicFramePr>
        <p:xfrm>
          <a:off x="2959511" y="1439733"/>
          <a:ext cx="7776983" cy="483777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30323">
                  <a:extLst>
                    <a:ext uri="{9D8B030D-6E8A-4147-A177-3AD203B41FA5}">
                      <a16:colId xmlns:a16="http://schemas.microsoft.com/office/drawing/2014/main" val="3935409977"/>
                    </a:ext>
                  </a:extLst>
                </a:gridCol>
                <a:gridCol w="2744126">
                  <a:extLst>
                    <a:ext uri="{9D8B030D-6E8A-4147-A177-3AD203B41FA5}">
                      <a16:colId xmlns:a16="http://schemas.microsoft.com/office/drawing/2014/main" val="36043390"/>
                    </a:ext>
                  </a:extLst>
                </a:gridCol>
                <a:gridCol w="2002534">
                  <a:extLst>
                    <a:ext uri="{9D8B030D-6E8A-4147-A177-3AD203B41FA5}">
                      <a16:colId xmlns:a16="http://schemas.microsoft.com/office/drawing/2014/main" val="2656360880"/>
                    </a:ext>
                  </a:extLst>
                </a:gridCol>
              </a:tblGrid>
              <a:tr h="825457"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وزنه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الـمصدر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149167"/>
                  </a:ext>
                </a:extLst>
              </a:tr>
              <a:tr h="79217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سَقَطَ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33756"/>
                  </a:ext>
                </a:extLst>
              </a:tr>
              <a:tr h="84361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مَدَحَ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672118"/>
                  </a:ext>
                </a:extLst>
              </a:tr>
              <a:tr h="79217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فَرِحَ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999239"/>
                  </a:ext>
                </a:extLst>
              </a:tr>
              <a:tr h="79217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نَصَحَ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880927"/>
                  </a:ext>
                </a:extLst>
              </a:tr>
              <a:tr h="79217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سبَحَ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214935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B5BE307B-B43F-413F-AE01-7B4B282078BA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أُوَظِّفُ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F92D1DFA-3C3B-4AF8-9100-011E3CB48152}"/>
              </a:ext>
            </a:extLst>
          </p:cNvPr>
          <p:cNvSpPr txBox="1">
            <a:spLocks/>
          </p:cNvSpPr>
          <p:nvPr/>
        </p:nvSpPr>
        <p:spPr>
          <a:xfrm>
            <a:off x="9571123" y="904586"/>
            <a:ext cx="2615381" cy="55763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النّشاط رقم (</a:t>
            </a: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3277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98C7-1B49-4719-A001-BE202DC70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959" y="117616"/>
            <a:ext cx="8908081" cy="894049"/>
          </a:xfrm>
          <a:noFill/>
        </p:spPr>
        <p:txBody>
          <a:bodyPr>
            <a:noAutofit/>
          </a:bodyPr>
          <a:lstStyle/>
          <a:p>
            <a:pPr algn="r"/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أَمْلَأُ الجَدْوَلَ بِمَا يُنَاسِبُ (مَعَ ضَبْطِ الكَلِمَاتِ بِالشَّكْلِ)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B359B8D-110B-4481-B86C-5C4D5A7DE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580374"/>
              </p:ext>
            </p:extLst>
          </p:nvPr>
        </p:nvGraphicFramePr>
        <p:xfrm>
          <a:off x="2959511" y="1439733"/>
          <a:ext cx="7776983" cy="49302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30323">
                  <a:extLst>
                    <a:ext uri="{9D8B030D-6E8A-4147-A177-3AD203B41FA5}">
                      <a16:colId xmlns:a16="http://schemas.microsoft.com/office/drawing/2014/main" val="3935409977"/>
                    </a:ext>
                  </a:extLst>
                </a:gridCol>
                <a:gridCol w="2744126">
                  <a:extLst>
                    <a:ext uri="{9D8B030D-6E8A-4147-A177-3AD203B41FA5}">
                      <a16:colId xmlns:a16="http://schemas.microsoft.com/office/drawing/2014/main" val="36043390"/>
                    </a:ext>
                  </a:extLst>
                </a:gridCol>
                <a:gridCol w="2002534">
                  <a:extLst>
                    <a:ext uri="{9D8B030D-6E8A-4147-A177-3AD203B41FA5}">
                      <a16:colId xmlns:a16="http://schemas.microsoft.com/office/drawing/2014/main" val="2656360880"/>
                    </a:ext>
                  </a:extLst>
                </a:gridCol>
              </a:tblGrid>
              <a:tr h="841234"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وزنه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الـمصدر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149167"/>
                  </a:ext>
                </a:extLst>
              </a:tr>
              <a:tr h="807318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سَقَطَ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33756"/>
                  </a:ext>
                </a:extLst>
              </a:tr>
              <a:tr h="85974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مَدَحَ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672118"/>
                  </a:ext>
                </a:extLst>
              </a:tr>
              <a:tr h="807318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فَرِحَ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999239"/>
                  </a:ext>
                </a:extLst>
              </a:tr>
              <a:tr h="807318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نَصَحَ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880927"/>
                  </a:ext>
                </a:extLst>
              </a:tr>
              <a:tr h="807318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سبَحَ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214935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B5BE307B-B43F-413F-AE01-7B4B282078BA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أُوَظِّفُ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F92D1DFA-3C3B-4AF8-9100-011E3CB48152}"/>
              </a:ext>
            </a:extLst>
          </p:cNvPr>
          <p:cNvSpPr txBox="1">
            <a:spLocks/>
          </p:cNvSpPr>
          <p:nvPr/>
        </p:nvSpPr>
        <p:spPr>
          <a:xfrm>
            <a:off x="9571123" y="853216"/>
            <a:ext cx="2615381" cy="55763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النّشاط رقم (</a:t>
            </a: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6F6B1D-1D62-4534-B796-1843172456ED}"/>
              </a:ext>
            </a:extLst>
          </p:cNvPr>
          <p:cNvSpPr/>
          <p:nvPr/>
        </p:nvSpPr>
        <p:spPr>
          <a:xfrm>
            <a:off x="6716972" y="2324999"/>
            <a:ext cx="1141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سُقُوطٌ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5CD9A9-7274-4A29-A1EA-C0CFBF33CBDB}"/>
              </a:ext>
            </a:extLst>
          </p:cNvPr>
          <p:cNvSpPr/>
          <p:nvPr/>
        </p:nvSpPr>
        <p:spPr>
          <a:xfrm>
            <a:off x="4054213" y="2324999"/>
            <a:ext cx="9396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فُعُولٌ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74CC5A-4971-405B-B7B3-04B87D8EB016}"/>
              </a:ext>
            </a:extLst>
          </p:cNvPr>
          <p:cNvSpPr/>
          <p:nvPr/>
        </p:nvSpPr>
        <p:spPr>
          <a:xfrm>
            <a:off x="7063220" y="3105834"/>
            <a:ext cx="7954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مَدْحٌ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74AA33-F69A-4DED-A152-F98AF064AAF8}"/>
              </a:ext>
            </a:extLst>
          </p:cNvPr>
          <p:cNvSpPr/>
          <p:nvPr/>
        </p:nvSpPr>
        <p:spPr>
          <a:xfrm>
            <a:off x="4185357" y="3105834"/>
            <a:ext cx="7745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فَعْلٌ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587711-8258-4215-A0EB-922001AF0E85}"/>
              </a:ext>
            </a:extLst>
          </p:cNvPr>
          <p:cNvSpPr/>
          <p:nvPr/>
        </p:nvSpPr>
        <p:spPr>
          <a:xfrm>
            <a:off x="7157798" y="4074065"/>
            <a:ext cx="7008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فَرَحٌ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B2A48E-B421-4BB8-B0BD-35E23817BE54}"/>
              </a:ext>
            </a:extLst>
          </p:cNvPr>
          <p:cNvSpPr/>
          <p:nvPr/>
        </p:nvSpPr>
        <p:spPr>
          <a:xfrm>
            <a:off x="4219021" y="4077103"/>
            <a:ext cx="7745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فَعَلٌ</a:t>
            </a:r>
            <a:endParaRPr lang="en-US" sz="36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4AC55F-508E-4D8A-8938-2777E6683607}"/>
              </a:ext>
            </a:extLst>
          </p:cNvPr>
          <p:cNvSpPr/>
          <p:nvPr/>
        </p:nvSpPr>
        <p:spPr>
          <a:xfrm>
            <a:off x="7063220" y="4816071"/>
            <a:ext cx="8547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نُصْحٌ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3D9BF0-1C1F-46BC-B704-5FC2CC26DAA4}"/>
              </a:ext>
            </a:extLst>
          </p:cNvPr>
          <p:cNvSpPr/>
          <p:nvPr/>
        </p:nvSpPr>
        <p:spPr>
          <a:xfrm>
            <a:off x="4219020" y="4771767"/>
            <a:ext cx="7745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فُعْلٌ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99B493-FE18-4110-90E5-EC6B831A63E0}"/>
              </a:ext>
            </a:extLst>
          </p:cNvPr>
          <p:cNvSpPr/>
          <p:nvPr/>
        </p:nvSpPr>
        <p:spPr>
          <a:xfrm>
            <a:off x="6898110" y="5606338"/>
            <a:ext cx="1125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سِبَاحَةٌ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5C0FC7-D7CE-417F-97BE-485031412B92}"/>
              </a:ext>
            </a:extLst>
          </p:cNvPr>
          <p:cNvSpPr/>
          <p:nvPr/>
        </p:nvSpPr>
        <p:spPr>
          <a:xfrm>
            <a:off x="4100397" y="5723648"/>
            <a:ext cx="9444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فُعَالَةٌ</a:t>
            </a:r>
            <a:endParaRPr lang="en-US" dirty="0"/>
          </a:p>
        </p:txBody>
      </p:sp>
      <p:sp>
        <p:nvSpPr>
          <p:cNvPr id="16" name="عنوان 1">
            <a:extLst>
              <a:ext uri="{FF2B5EF4-FFF2-40B4-BE49-F238E27FC236}">
                <a16:creationId xmlns:a16="http://schemas.microsoft.com/office/drawing/2014/main" id="{E26CDBE7-B4D3-44DE-B34C-7B5669A37355}"/>
              </a:ext>
            </a:extLst>
          </p:cNvPr>
          <p:cNvSpPr txBox="1">
            <a:spLocks/>
          </p:cNvSpPr>
          <p:nvPr/>
        </p:nvSpPr>
        <p:spPr>
          <a:xfrm>
            <a:off x="0" y="21661"/>
            <a:ext cx="2188396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0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  <p:bldP spid="6" grpId="0"/>
      <p:bldP spid="7" grpId="0"/>
      <p:bldP spid="8" grpId="0"/>
      <p:bldP spid="9" grpId="0"/>
      <p:bldP spid="11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98C7-1B49-4719-A001-BE202DC70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57" y="84219"/>
            <a:ext cx="8763647" cy="894049"/>
          </a:xfrm>
          <a:noFill/>
        </p:spPr>
        <p:txBody>
          <a:bodyPr>
            <a:noAutofit/>
          </a:bodyPr>
          <a:lstStyle/>
          <a:p>
            <a:pPr algn="r"/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أَمْلَأُ الجَدْوَلَ بِمَا يُنَاسِبُ (مَعَ ضَبْطِ الكَلِمَاتِ بِالشَّكْلِ)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B359B8D-110B-4481-B86C-5C4D5A7DE3CD}"/>
              </a:ext>
            </a:extLst>
          </p:cNvPr>
          <p:cNvGraphicFramePr>
            <a:graphicFrameLocks noGrp="1"/>
          </p:cNvGraphicFramePr>
          <p:nvPr/>
        </p:nvGraphicFramePr>
        <p:xfrm>
          <a:off x="2959511" y="1439732"/>
          <a:ext cx="8375431" cy="45186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7462">
                  <a:extLst>
                    <a:ext uri="{9D8B030D-6E8A-4147-A177-3AD203B41FA5}">
                      <a16:colId xmlns:a16="http://schemas.microsoft.com/office/drawing/2014/main" val="4254491282"/>
                    </a:ext>
                  </a:extLst>
                </a:gridCol>
                <a:gridCol w="2802373">
                  <a:extLst>
                    <a:ext uri="{9D8B030D-6E8A-4147-A177-3AD203B41FA5}">
                      <a16:colId xmlns:a16="http://schemas.microsoft.com/office/drawing/2014/main" val="3935409977"/>
                    </a:ext>
                  </a:extLst>
                </a:gridCol>
                <a:gridCol w="1487798">
                  <a:extLst>
                    <a:ext uri="{9D8B030D-6E8A-4147-A177-3AD203B41FA5}">
                      <a16:colId xmlns:a16="http://schemas.microsoft.com/office/drawing/2014/main" val="36043390"/>
                    </a:ext>
                  </a:extLst>
                </a:gridCol>
                <a:gridCol w="1487798">
                  <a:extLst>
                    <a:ext uri="{9D8B030D-6E8A-4147-A177-3AD203B41FA5}">
                      <a16:colId xmlns:a16="http://schemas.microsoft.com/office/drawing/2014/main" val="2656360880"/>
                    </a:ext>
                  </a:extLst>
                </a:gridCol>
              </a:tblGrid>
              <a:tr h="933843"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دلالته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وزنه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الـمصدر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149167"/>
                  </a:ext>
                </a:extLst>
              </a:tr>
              <a:tr h="896193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خَاطَ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33756"/>
                  </a:ext>
                </a:extLst>
              </a:tr>
              <a:tr h="896193"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فَاضَ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672118"/>
                  </a:ext>
                </a:extLst>
              </a:tr>
              <a:tr h="896193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زَأَرَ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999239"/>
                  </a:ext>
                </a:extLst>
              </a:tr>
              <a:tr h="896193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سعَلَ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88092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B5BE307B-B43F-413F-AE01-7B4B282078BA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أُوَظِّفُ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F92D1DFA-3C3B-4AF8-9100-011E3CB48152}"/>
              </a:ext>
            </a:extLst>
          </p:cNvPr>
          <p:cNvSpPr txBox="1">
            <a:spLocks/>
          </p:cNvSpPr>
          <p:nvPr/>
        </p:nvSpPr>
        <p:spPr>
          <a:xfrm>
            <a:off x="9571123" y="853216"/>
            <a:ext cx="2615381" cy="55763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النّشاط رقم (</a:t>
            </a: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5312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98C7-1B49-4719-A001-BE202DC70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199" y="366252"/>
            <a:ext cx="4321787" cy="894049"/>
          </a:xfrm>
          <a:noFill/>
        </p:spPr>
        <p:txBody>
          <a:bodyPr>
            <a:noAutofit/>
          </a:bodyPr>
          <a:lstStyle/>
          <a:p>
            <a:pPr algn="r"/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أَمْلَأُ الجَدْوَلَ بِمَا يُنَاسِبُ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B359B8D-110B-4481-B86C-5C4D5A7DE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238967"/>
              </p:ext>
            </p:extLst>
          </p:nvPr>
        </p:nvGraphicFramePr>
        <p:xfrm>
          <a:off x="2959511" y="1439732"/>
          <a:ext cx="8375431" cy="45186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7462">
                  <a:extLst>
                    <a:ext uri="{9D8B030D-6E8A-4147-A177-3AD203B41FA5}">
                      <a16:colId xmlns:a16="http://schemas.microsoft.com/office/drawing/2014/main" val="4254491282"/>
                    </a:ext>
                  </a:extLst>
                </a:gridCol>
                <a:gridCol w="2802373">
                  <a:extLst>
                    <a:ext uri="{9D8B030D-6E8A-4147-A177-3AD203B41FA5}">
                      <a16:colId xmlns:a16="http://schemas.microsoft.com/office/drawing/2014/main" val="3935409977"/>
                    </a:ext>
                  </a:extLst>
                </a:gridCol>
                <a:gridCol w="1487798">
                  <a:extLst>
                    <a:ext uri="{9D8B030D-6E8A-4147-A177-3AD203B41FA5}">
                      <a16:colId xmlns:a16="http://schemas.microsoft.com/office/drawing/2014/main" val="36043390"/>
                    </a:ext>
                  </a:extLst>
                </a:gridCol>
                <a:gridCol w="1487798">
                  <a:extLst>
                    <a:ext uri="{9D8B030D-6E8A-4147-A177-3AD203B41FA5}">
                      <a16:colId xmlns:a16="http://schemas.microsoft.com/office/drawing/2014/main" val="2656360880"/>
                    </a:ext>
                  </a:extLst>
                </a:gridCol>
              </a:tblGrid>
              <a:tr h="933843"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دلالته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وزنه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الـمصدر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149167"/>
                  </a:ext>
                </a:extLst>
              </a:tr>
              <a:tr h="896193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خَاطَ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33756"/>
                  </a:ext>
                </a:extLst>
              </a:tr>
              <a:tr h="896193"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فَاضَ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672118"/>
                  </a:ext>
                </a:extLst>
              </a:tr>
              <a:tr h="896193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زَأَرَ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999239"/>
                  </a:ext>
                </a:extLst>
              </a:tr>
              <a:tr h="896193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سعَلَ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88092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B5BE307B-B43F-413F-AE01-7B4B282078BA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أُوَظِّفُ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115735F4-95E4-430C-8803-6CEF76B0DFDB}"/>
              </a:ext>
            </a:extLst>
          </p:cNvPr>
          <p:cNvSpPr txBox="1">
            <a:spLocks/>
          </p:cNvSpPr>
          <p:nvPr/>
        </p:nvSpPr>
        <p:spPr>
          <a:xfrm>
            <a:off x="92896" y="30786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أُقَيِّمُ إِجَابَتِي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BFFC03-F8B2-4423-91D6-204318DD881E}"/>
              </a:ext>
            </a:extLst>
          </p:cNvPr>
          <p:cNvSpPr/>
          <p:nvPr/>
        </p:nvSpPr>
        <p:spPr>
          <a:xfrm>
            <a:off x="6461585" y="3375569"/>
            <a:ext cx="10583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فَعَل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َ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ان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31D468-123C-49BE-B8F6-845A3A71D75C}"/>
              </a:ext>
            </a:extLst>
          </p:cNvPr>
          <p:cNvSpPr/>
          <p:nvPr/>
        </p:nvSpPr>
        <p:spPr>
          <a:xfrm>
            <a:off x="2982847" y="3375567"/>
            <a:ext cx="27462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الت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َّ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ق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َ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لّ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ُ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ب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ُ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و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َ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الا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ِ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ض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ْ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ط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ِ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ر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َ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اب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ُ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8BAC5A-DB73-4433-B57E-572395988ED0}"/>
              </a:ext>
            </a:extLst>
          </p:cNvPr>
          <p:cNvSpPr/>
          <p:nvPr/>
        </p:nvSpPr>
        <p:spPr>
          <a:xfrm>
            <a:off x="6520468" y="4317747"/>
            <a:ext cx="9012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ف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َ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ع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ِ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يلٌ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B7EE31-2EFC-41AD-9F06-9B3D616C0E54}"/>
              </a:ext>
            </a:extLst>
          </p:cNvPr>
          <p:cNvSpPr/>
          <p:nvPr/>
        </p:nvSpPr>
        <p:spPr>
          <a:xfrm>
            <a:off x="3979368" y="4279176"/>
            <a:ext cx="12057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الصّ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َ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و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ْ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ت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ُ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4B1F0C-A04B-415C-B452-94EB72CE2569}"/>
              </a:ext>
            </a:extLst>
          </p:cNvPr>
          <p:cNvSpPr/>
          <p:nvPr/>
        </p:nvSpPr>
        <p:spPr>
          <a:xfrm>
            <a:off x="6552741" y="5180716"/>
            <a:ext cx="8787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فُعَالٌ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C6C31E-C2F1-4B94-BA0C-E840906105E4}"/>
              </a:ext>
            </a:extLst>
          </p:cNvPr>
          <p:cNvSpPr/>
          <p:nvPr/>
        </p:nvSpPr>
        <p:spPr>
          <a:xfrm>
            <a:off x="4008862" y="5155672"/>
            <a:ext cx="11727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الـم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َ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ر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َ</a:t>
            </a:r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ض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ُ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714359A-C8EF-46F1-9996-68CBFD28D23A}"/>
              </a:ext>
            </a:extLst>
          </p:cNvPr>
          <p:cNvSpPr/>
          <p:nvPr/>
        </p:nvSpPr>
        <p:spPr>
          <a:xfrm>
            <a:off x="8588987" y="2447073"/>
            <a:ext cx="10903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خِي</a:t>
            </a:r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اط</a:t>
            </a:r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ةٌ</a:t>
            </a:r>
            <a:endParaRPr lang="en-US" sz="3600" b="1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37D175E-3B4E-4966-B31F-4FE2B8C71C7A}"/>
              </a:ext>
            </a:extLst>
          </p:cNvPr>
          <p:cNvSpPr/>
          <p:nvPr/>
        </p:nvSpPr>
        <p:spPr>
          <a:xfrm>
            <a:off x="8515249" y="3375568"/>
            <a:ext cx="11641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فَيضَانٌ</a:t>
            </a:r>
            <a:endParaRPr lang="en-US" sz="3600" b="1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47293D-5956-469E-85E1-DED99424ADF7}"/>
              </a:ext>
            </a:extLst>
          </p:cNvPr>
          <p:cNvSpPr/>
          <p:nvPr/>
        </p:nvSpPr>
        <p:spPr>
          <a:xfrm>
            <a:off x="8806193" y="4238537"/>
            <a:ext cx="6559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BH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</a:t>
            </a:r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ئ</a:t>
            </a:r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ير</a:t>
            </a:r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endParaRPr lang="en-US" sz="3600" b="1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6E70FF-714D-488B-905C-8CEDF1ED5BED}"/>
              </a:ext>
            </a:extLst>
          </p:cNvPr>
          <p:cNvSpPr/>
          <p:nvPr/>
        </p:nvSpPr>
        <p:spPr>
          <a:xfrm>
            <a:off x="8569750" y="5195000"/>
            <a:ext cx="9893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SA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سُعَ</a:t>
            </a:r>
            <a:r>
              <a:rPr lang="ar-BH" sz="3600" b="1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الٌ</a:t>
            </a:r>
            <a:endParaRPr lang="en-US" sz="3600" b="1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F92D1DFA-3C3B-4AF8-9100-011E3CB48152}"/>
              </a:ext>
            </a:extLst>
          </p:cNvPr>
          <p:cNvSpPr txBox="1">
            <a:spLocks/>
          </p:cNvSpPr>
          <p:nvPr/>
        </p:nvSpPr>
        <p:spPr>
          <a:xfrm>
            <a:off x="9571123" y="914860"/>
            <a:ext cx="2615381" cy="55763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النّشاط رقم (</a:t>
            </a: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AA8047-B6B7-4D03-92C1-5AADCBA4650A}"/>
              </a:ext>
            </a:extLst>
          </p:cNvPr>
          <p:cNvSpPr/>
          <p:nvPr/>
        </p:nvSpPr>
        <p:spPr>
          <a:xfrm>
            <a:off x="6487019" y="2472996"/>
            <a:ext cx="9444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فِعَالَةٌ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CBAB05-FF88-4DE4-915A-FD7A0B47FC36}"/>
              </a:ext>
            </a:extLst>
          </p:cNvPr>
          <p:cNvSpPr/>
          <p:nvPr/>
        </p:nvSpPr>
        <p:spPr>
          <a:xfrm>
            <a:off x="3247342" y="2478215"/>
            <a:ext cx="22172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ةُ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/ الـمِهْنَةُ</a:t>
            </a:r>
            <a:endParaRPr lang="en-US" sz="36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73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>
            <a:extLst>
              <a:ext uri="{FF2B5EF4-FFF2-40B4-BE49-F238E27FC236}">
                <a16:creationId xmlns:a16="http://schemas.microsoft.com/office/drawing/2014/main" id="{34FE14DE-A4A8-4BF0-A002-4CAECDBCC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24" y="95427"/>
            <a:ext cx="9679542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altLang="ar-BH" sz="4000" b="1" dirty="0">
                <a:solidFill>
                  <a:srgbClr val="FF0000"/>
                </a:solidFill>
                <a:latin typeface="+mn-lt"/>
                <a:cs typeface="Sakkal Majalla" panose="02000000000000000000"/>
              </a:rPr>
              <a:t>أَضَعُ </a:t>
            </a:r>
            <a:r>
              <a:rPr lang="ar-BH" altLang="ar-BH" sz="4000" b="1" dirty="0">
                <a:solidFill>
                  <a:srgbClr val="FF0000"/>
                </a:solidFill>
                <a:latin typeface="+mn-lt"/>
                <a:cs typeface="Sakkal Majalla" panose="02000000000000000000"/>
              </a:rPr>
              <a:t>في الفَراغِ مَصْدَرًا مِنَ الفِعْل الثّلاثيّ المُجَرّد الوَارِدِ بَين قَوْسَيْن</a:t>
            </a:r>
            <a:r>
              <a:rPr lang="ar-SA" altLang="ar-BH" sz="4000" b="1" dirty="0">
                <a:solidFill>
                  <a:srgbClr val="FF0000"/>
                </a:solidFill>
                <a:latin typeface="+mn-lt"/>
                <a:cs typeface="Sakkal Majalla" panose="02000000000000000000"/>
              </a:rPr>
              <a:t>.</a:t>
            </a:r>
            <a:endParaRPr lang="ar-BH" altLang="ar-BH" sz="4000" b="1" dirty="0">
              <a:solidFill>
                <a:srgbClr val="FF0000"/>
              </a:solidFill>
              <a:latin typeface="+mn-lt"/>
              <a:cs typeface="Sakkal Majalla" panose="0200000000000000000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0448EE-6C7B-4828-93B0-1AF3645AC9A4}"/>
              </a:ext>
            </a:extLst>
          </p:cNvPr>
          <p:cNvSpPr/>
          <p:nvPr/>
        </p:nvSpPr>
        <p:spPr>
          <a:xfrm>
            <a:off x="3863083" y="1582220"/>
            <a:ext cx="8219326" cy="462461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endParaRPr lang="ar-BH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ar-BH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يحبّ عادلٌ  ................ القصص.                </a:t>
            </a:r>
            <a:r>
              <a:rPr lang="ar-SA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(قرأ)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يحرص القاضي على..................</a:t>
            </a:r>
            <a:r>
              <a:rPr lang="ar-SA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(عدَل)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  ............... الكلب.                                         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(نبحَ)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اشتدّ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الرّياحِ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                                      (هبّ)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برعَ الوَلدُ في ................ القرآنِ.                         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(تلا)       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ar-BH" sz="36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ar-BH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A505C91-81AD-4EF1-A274-FA6E4D0B478A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أُوَظِّف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37788BC-C0F6-4E36-AF64-87D0E22755D7}"/>
              </a:ext>
            </a:extLst>
          </p:cNvPr>
          <p:cNvSpPr txBox="1">
            <a:spLocks/>
          </p:cNvSpPr>
          <p:nvPr/>
        </p:nvSpPr>
        <p:spPr>
          <a:xfrm>
            <a:off x="9571123" y="853216"/>
            <a:ext cx="2615381" cy="55763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النّشاط رقم (</a:t>
            </a: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2361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92FC879-30D0-4397-A4AB-88801874D17F}"/>
              </a:ext>
            </a:extLst>
          </p:cNvPr>
          <p:cNvSpPr/>
          <p:nvPr/>
        </p:nvSpPr>
        <p:spPr>
          <a:xfrm>
            <a:off x="3821987" y="1810028"/>
            <a:ext cx="8219326" cy="462461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endParaRPr lang="ar-BH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ar-BH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يحبّ عادلٌ </a:t>
            </a:r>
            <a:r>
              <a:rPr lang="ar-SA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القصص.                </a:t>
            </a:r>
            <a:r>
              <a:rPr lang="ar-SA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SA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(قرأ)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يحرص القاضي على</a:t>
            </a:r>
            <a:r>
              <a:rPr lang="ar-SA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SA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(عدَل)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  </a:t>
            </a:r>
            <a:r>
              <a:rPr lang="ar-SA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الكلب.                                         </a:t>
            </a:r>
            <a:r>
              <a:rPr lang="ar-SA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(نبحَ)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اشتدّ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الرّياحِ</a:t>
            </a:r>
            <a:r>
              <a:rPr lang="ar-SA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(هبّ)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برعَ الوَلدُ </a:t>
            </a:r>
            <a:r>
              <a:rPr lang="ar-SA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القرآنِ.                         </a:t>
            </a:r>
            <a:r>
              <a:rPr lang="ar-SA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(تلا)       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ar-BH" sz="36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ar-BH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: زوايا مستديرة 12">
            <a:extLst>
              <a:ext uri="{FF2B5EF4-FFF2-40B4-BE49-F238E27FC236}">
                <a16:creationId xmlns:a16="http://schemas.microsoft.com/office/drawing/2014/main" id="{4E4E7175-0557-4B23-BAD5-F00EFC64CE35}"/>
              </a:ext>
            </a:extLst>
          </p:cNvPr>
          <p:cNvSpPr/>
          <p:nvPr/>
        </p:nvSpPr>
        <p:spPr>
          <a:xfrm>
            <a:off x="8795299" y="1967967"/>
            <a:ext cx="1280160" cy="4368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اءَةَ</a:t>
            </a:r>
            <a:endParaRPr lang="en-GB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: زوايا مستديرة 12">
            <a:extLst>
              <a:ext uri="{FF2B5EF4-FFF2-40B4-BE49-F238E27FC236}">
                <a16:creationId xmlns:a16="http://schemas.microsoft.com/office/drawing/2014/main" id="{50E4361F-26F8-4036-9EEC-0A479CC38A4C}"/>
              </a:ext>
            </a:extLst>
          </p:cNvPr>
          <p:cNvSpPr/>
          <p:nvPr/>
        </p:nvSpPr>
        <p:spPr>
          <a:xfrm>
            <a:off x="7650118" y="2831790"/>
            <a:ext cx="1280160" cy="4368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العَدْلِ</a:t>
            </a:r>
            <a:endParaRPr lang="en-GB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: زوايا مستديرة 12">
            <a:extLst>
              <a:ext uri="{FF2B5EF4-FFF2-40B4-BE49-F238E27FC236}">
                <a16:creationId xmlns:a16="http://schemas.microsoft.com/office/drawing/2014/main" id="{BE6F5DC7-1B28-45B3-AA43-CC51FB2CF6EF}"/>
              </a:ext>
            </a:extLst>
          </p:cNvPr>
          <p:cNvSpPr/>
          <p:nvPr/>
        </p:nvSpPr>
        <p:spPr>
          <a:xfrm>
            <a:off x="9890234" y="3582714"/>
            <a:ext cx="1280160" cy="4368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نُب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احُ</a:t>
            </a:r>
            <a:endParaRPr lang="en-GB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ستطيل: زوايا مستديرة 12">
            <a:extLst>
              <a:ext uri="{FF2B5EF4-FFF2-40B4-BE49-F238E27FC236}">
                <a16:creationId xmlns:a16="http://schemas.microsoft.com/office/drawing/2014/main" id="{29DEAFD7-DAEA-4817-937A-89F197551327}"/>
              </a:ext>
            </a:extLst>
          </p:cNvPr>
          <p:cNvSpPr/>
          <p:nvPr/>
        </p:nvSpPr>
        <p:spPr>
          <a:xfrm>
            <a:off x="9566645" y="4421298"/>
            <a:ext cx="1280160" cy="4368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وبُ</a:t>
            </a:r>
            <a:endParaRPr lang="en-GB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ستطيل: زوايا مستديرة 12">
            <a:extLst>
              <a:ext uri="{FF2B5EF4-FFF2-40B4-BE49-F238E27FC236}">
                <a16:creationId xmlns:a16="http://schemas.microsoft.com/office/drawing/2014/main" id="{B0BE4CDE-EAE0-4359-B403-0F666DCA8242}"/>
              </a:ext>
            </a:extLst>
          </p:cNvPr>
          <p:cNvSpPr/>
          <p:nvPr/>
        </p:nvSpPr>
        <p:spPr>
          <a:xfrm>
            <a:off x="9187451" y="5207735"/>
            <a:ext cx="1280160" cy="43688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BH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اوةِ</a:t>
            </a:r>
            <a:endParaRPr lang="en-GB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A586F4DC-00F6-4D80-89A2-642CF5BD8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24" y="95427"/>
            <a:ext cx="9679542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altLang="ar-BH" sz="4000" b="1" dirty="0">
                <a:solidFill>
                  <a:srgbClr val="FF0000"/>
                </a:solidFill>
                <a:latin typeface="+mn-lt"/>
                <a:cs typeface="Sakkal Majalla" panose="02000000000000000000"/>
              </a:rPr>
              <a:t>أَضَعُ </a:t>
            </a:r>
            <a:r>
              <a:rPr lang="ar-BH" altLang="ar-BH" sz="4000" b="1" dirty="0">
                <a:solidFill>
                  <a:srgbClr val="FF0000"/>
                </a:solidFill>
                <a:latin typeface="+mn-lt"/>
                <a:cs typeface="Sakkal Majalla" panose="02000000000000000000"/>
              </a:rPr>
              <a:t>في الفَراغِ مَصْدَرًا مِنَ الفِعْل الثّلاثيّ المُجَرّد الوَارِدِ بَين قَوْسَيْن</a:t>
            </a:r>
            <a:r>
              <a:rPr lang="ar-SA" altLang="ar-BH" sz="4000" b="1" dirty="0">
                <a:solidFill>
                  <a:srgbClr val="FF0000"/>
                </a:solidFill>
                <a:latin typeface="+mn-lt"/>
                <a:cs typeface="Sakkal Majalla" panose="02000000000000000000"/>
              </a:rPr>
              <a:t>.</a:t>
            </a:r>
            <a:endParaRPr lang="ar-BH" altLang="ar-BH" sz="4000" b="1" dirty="0">
              <a:solidFill>
                <a:srgbClr val="FF0000"/>
              </a:solidFill>
              <a:latin typeface="+mn-lt"/>
              <a:cs typeface="Sakkal Majalla" panose="0200000000000000000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31AA76-E013-464C-9C10-755D64082A27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أُوَظِّف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6D629951-6063-46CA-ACA2-1E237D3E2601}"/>
              </a:ext>
            </a:extLst>
          </p:cNvPr>
          <p:cNvSpPr txBox="1">
            <a:spLocks/>
          </p:cNvSpPr>
          <p:nvPr/>
        </p:nvSpPr>
        <p:spPr>
          <a:xfrm>
            <a:off x="9844650" y="955956"/>
            <a:ext cx="2341854" cy="55763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النّشاط رقم (</a:t>
            </a: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عنوان 1">
            <a:extLst>
              <a:ext uri="{FF2B5EF4-FFF2-40B4-BE49-F238E27FC236}">
                <a16:creationId xmlns:a16="http://schemas.microsoft.com/office/drawing/2014/main" id="{E7C08811-6B94-42AC-BB59-595B54C96A48}"/>
              </a:ext>
            </a:extLst>
          </p:cNvPr>
          <p:cNvSpPr txBox="1">
            <a:spLocks/>
          </p:cNvSpPr>
          <p:nvPr/>
        </p:nvSpPr>
        <p:spPr>
          <a:xfrm>
            <a:off x="0" y="734353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أُقَيِّمُ إِجَابَتِي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544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5CD32C3D-DCA3-4062-8797-DA56E50C9ED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14337" y="2886493"/>
            <a:ext cx="4363326" cy="861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انــــتهى الدّرسُ</a:t>
            </a:r>
            <a:endParaRPr lang="en-US" sz="5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471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>
            <a:extLst>
              <a:ext uri="{FF2B5EF4-FFF2-40B4-BE49-F238E27FC236}">
                <a16:creationId xmlns:a16="http://schemas.microsoft.com/office/drawing/2014/main" id="{43ED8D6C-148A-4274-A1AB-3F14B71E9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98" y="3763699"/>
            <a:ext cx="112188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rtl="1"/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الأَفْعَالَ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SA" alt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دَاسَتْ، خَطَوْنَا، رَدَّدَتْ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lang="ar-SA" alt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أَ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لّ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كُلُّ وَاحِدٍ مِنْهَا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ى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ح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 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َّ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اض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BH" altLang="ar-BH" sz="32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عنوان 1">
            <a:extLst>
              <a:ext uri="{FF2B5EF4-FFF2-40B4-BE49-F238E27FC236}">
                <a16:creationId xmlns:a16="http://schemas.microsoft.com/office/drawing/2014/main" id="{B4239DA4-29F3-4B28-A88F-5FBE244A2008}"/>
              </a:ext>
            </a:extLst>
          </p:cNvPr>
          <p:cNvSpPr txBox="1">
            <a:spLocks/>
          </p:cNvSpPr>
          <p:nvPr/>
        </p:nvSpPr>
        <p:spPr>
          <a:xfrm>
            <a:off x="2802672" y="-113068"/>
            <a:ext cx="5537481" cy="9985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أَقْرَأُ الفِقْرَةَ، وَأُلَاحِظُ الأَفْعَالَ الـمُلَوَّنَةَ.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3124EF-9B90-418D-B37E-D02FD87300F1}"/>
              </a:ext>
            </a:extLst>
          </p:cNvPr>
          <p:cNvSpPr/>
          <p:nvPr/>
        </p:nvSpPr>
        <p:spPr>
          <a:xfrm>
            <a:off x="282497" y="676436"/>
            <a:ext cx="10936306" cy="256224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هَذَا الثَّرَى الَّذِي 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دَاسَتْ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هُ أَقْدَامُنَا، أَطْفَالًا عِنْدَمَا 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خَطَوْنَا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خُطُوَاتِنَا الأُولَى الـمُتَعَثِّرَةَ، وَ</a:t>
            </a:r>
            <a:r>
              <a:rPr lang="ar-SA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رَدَّدَتْ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أَجْوَاؤُهُ صَدَى ضِحْكَاتِنَا صِغَارًا. </a:t>
            </a:r>
            <a:r>
              <a:rPr lang="ar-SA" sz="3200" dirty="0">
                <a:solidFill>
                  <a:srgbClr val="33CC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تَرْوِي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أَرْجَاؤُهُ قِصَّةَ </a:t>
            </a:r>
            <a:r>
              <a:rPr lang="ar-SA" sz="3200" dirty="0">
                <a:solidFill>
                  <a:schemeClr val="accent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طُمُوحِ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نَا وَ</a:t>
            </a:r>
            <a:r>
              <a:rPr lang="ar-SA" sz="3200" dirty="0">
                <a:solidFill>
                  <a:schemeClr val="accent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نَجَاحِ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نَا كِبَارًا.</a:t>
            </a:r>
          </a:p>
          <a:p>
            <a:pPr algn="r" rtl="1">
              <a:lnSpc>
                <a:spcPct val="150000"/>
              </a:lnSpc>
            </a:pP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هَذَا الوَطَنُ الَّذِي </a:t>
            </a:r>
            <a:r>
              <a:rPr lang="ar-SA" sz="3200" dirty="0">
                <a:solidFill>
                  <a:srgbClr val="33CC33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نُحِسُّ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أَنَّنَا مِنْهُ، وَمِنْ تُرَابِهِ جُبِلْنَا، وَإِلَى تُرَابِهِ </a:t>
            </a:r>
            <a:r>
              <a:rPr lang="ar-SA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نَعُودُ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مَا أَقْوَى حُبَّهُ!</a:t>
            </a:r>
          </a:p>
          <a:p>
            <a:pPr algn="r" rtl="1">
              <a:lnSpc>
                <a:spcPct val="150000"/>
              </a:lnSpc>
            </a:pPr>
            <a:endParaRPr lang="ar-SA" sz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A1A6D3-96B5-46D9-A0D1-1912C91D2E53}"/>
              </a:ext>
            </a:extLst>
          </p:cNvPr>
          <p:cNvSpPr/>
          <p:nvPr/>
        </p:nvSpPr>
        <p:spPr>
          <a:xfrm>
            <a:off x="9617400" y="3234746"/>
            <a:ext cx="13837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أُلَاحِظُ أَنَّ:</a:t>
            </a:r>
            <a:endParaRPr lang="en-US" sz="3200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BC35A007-05CC-49CE-8A37-7E00F59EB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497" y="4464809"/>
            <a:ext cx="112188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rtl="1"/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الأَفْعَالَ (</a:t>
            </a:r>
            <a:r>
              <a:rPr lang="ar-SA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تَرْوِي، نُحِسُّ، نَعُودُ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أَ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لّ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كُلُّ وَاحِدٍ مِنْهَا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ى 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 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</a:t>
            </a:r>
            <a:r>
              <a:rPr lang="ar-SA" alt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ـحَاضِر.</a:t>
            </a:r>
            <a:endParaRPr lang="ar-BH" altLang="ar-BH" sz="32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AutoShape 24">
            <a:extLst>
              <a:ext uri="{FF2B5EF4-FFF2-40B4-BE49-F238E27FC236}">
                <a16:creationId xmlns:a16="http://schemas.microsoft.com/office/drawing/2014/main" id="{4F20BB85-6862-48D6-8D8F-E08AE34D6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1288" y="5125575"/>
            <a:ext cx="6949220" cy="1239223"/>
          </a:xfrm>
          <a:prstGeom prst="plaque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1"/>
            <a:r>
              <a:rPr lang="ar-SA" alt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دَاسَتْ، خَطَوْنَا، رَدَّدَتْ،</a:t>
            </a:r>
            <a:r>
              <a:rPr lang="ar-SA" alt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تَرْوِي، نُحِسُّ، نَعُودُ</a:t>
            </a:r>
          </a:p>
          <a:p>
            <a:pPr algn="r" rtl="1"/>
            <a:r>
              <a:rPr lang="ar-SA" alt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أَفْعَالٌ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لّ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كُلُّ وَاحِدٍ مِنْهَا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ى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انٍ.</a:t>
            </a:r>
          </a:p>
        </p:txBody>
      </p:sp>
      <p:sp>
        <p:nvSpPr>
          <p:cNvPr id="16" name="عنوان 1">
            <a:extLst>
              <a:ext uri="{FF2B5EF4-FFF2-40B4-BE49-F238E27FC236}">
                <a16:creationId xmlns:a16="http://schemas.microsoft.com/office/drawing/2014/main" id="{A3F13896-ED0E-4A47-A69F-0A9DB44F77DB}"/>
              </a:ext>
            </a:extLst>
          </p:cNvPr>
          <p:cNvSpPr txBox="1">
            <a:spLocks/>
          </p:cNvSpPr>
          <p:nvPr/>
        </p:nvSpPr>
        <p:spPr>
          <a:xfrm>
            <a:off x="462010" y="2783960"/>
            <a:ext cx="3682660" cy="5126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SA" sz="2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كتاب اللّغة العربيّة، من نصّ "الوطن" ص31.</a:t>
            </a:r>
          </a:p>
        </p:txBody>
      </p:sp>
    </p:spTree>
    <p:extLst>
      <p:ext uri="{BB962C8B-B14F-4D97-AF65-F5344CB8AC3E}">
        <p14:creationId xmlns:p14="http://schemas.microsoft.com/office/powerpoint/2010/main" val="113629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4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>
            <a:extLst>
              <a:ext uri="{FF2B5EF4-FFF2-40B4-BE49-F238E27FC236}">
                <a16:creationId xmlns:a16="http://schemas.microsoft.com/office/drawing/2014/main" id="{C69729AA-ACFC-4ABD-9E69-CC5B4500C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801" y="1130350"/>
            <a:ext cx="421690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lvl="0" algn="r" rtl="1"/>
            <a:r>
              <a:rPr lang="ar-BH" altLang="ar-BH" sz="4000" b="1" dirty="0">
                <a:cs typeface="Sakkal Majalla" panose="02000000000000000000"/>
              </a:rPr>
              <a:t>حدث</a:t>
            </a:r>
            <a:r>
              <a:rPr lang="ar-SA" altLang="ar-BH" sz="4000" b="1" dirty="0">
                <a:cs typeface="Sakkal Majalla" panose="02000000000000000000"/>
              </a:rPr>
              <a:t>َان </a:t>
            </a: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غير</a:t>
            </a:r>
            <a:r>
              <a:rPr lang="ar-SA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</a:t>
            </a:r>
            <a:r>
              <a:rPr lang="ar-SA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قْت</a:t>
            </a:r>
            <a:r>
              <a:rPr lang="ar-SA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َيْنِ</a:t>
            </a: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</a:t>
            </a:r>
            <a:r>
              <a:rPr lang="ar-SA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ز</a:t>
            </a:r>
            <a:r>
              <a:rPr lang="ar-SA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SA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انٍ</a:t>
            </a:r>
            <a:r>
              <a:rPr lang="ar-SA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altLang="ar-BH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BEAC834C-3CF0-408C-9D24-ED461B49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657" y="2157582"/>
            <a:ext cx="6255704" cy="168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lvl="0" algn="r" rtl="1">
              <a:lnSpc>
                <a:spcPct val="150000"/>
              </a:lnSpc>
            </a:pPr>
            <a:r>
              <a:rPr lang="ar-SA" altLang="ar-BH" sz="3600" b="1" dirty="0">
                <a:solidFill>
                  <a:srgbClr val="FF0000"/>
                </a:solidFill>
                <a:cs typeface="Sakkal Majalla" panose="02000000000000000000"/>
              </a:rPr>
              <a:t>طُمُوحٌ</a:t>
            </a:r>
            <a:r>
              <a:rPr lang="ar-SA" altLang="ar-BH" sz="3600" b="1" dirty="0">
                <a:cs typeface="Sakkal Majalla" panose="02000000000000000000"/>
              </a:rPr>
              <a:t>: </a:t>
            </a:r>
            <a:r>
              <a:rPr lang="ar-BH" altLang="ar-BH" sz="3600" b="1" dirty="0">
                <a:cs typeface="Sakkal Majalla" panose="02000000000000000000"/>
              </a:rPr>
              <a:t>م</a:t>
            </a:r>
            <a:r>
              <a:rPr lang="ar-SA" altLang="ar-BH" sz="3600" b="1" dirty="0">
                <a:cs typeface="Sakkal Majalla" panose="02000000000000000000"/>
              </a:rPr>
              <a:t>َ</a:t>
            </a:r>
            <a:r>
              <a:rPr lang="ar-BH" altLang="ar-BH" sz="3600" b="1" dirty="0">
                <a:cs typeface="Sakkal Majalla" panose="02000000000000000000"/>
              </a:rPr>
              <a:t>ص</a:t>
            </a:r>
            <a:r>
              <a:rPr lang="ar-SA" altLang="ar-BH" sz="3600" b="1" dirty="0">
                <a:cs typeface="Sakkal Majalla" panose="02000000000000000000"/>
              </a:rPr>
              <a:t>ْ</a:t>
            </a:r>
            <a:r>
              <a:rPr lang="ar-BH" altLang="ar-BH" sz="3600" b="1" dirty="0">
                <a:cs typeface="Sakkal Majalla" panose="02000000000000000000"/>
              </a:rPr>
              <a:t>د</a:t>
            </a:r>
            <a:r>
              <a:rPr lang="ar-SA" altLang="ar-BH" sz="3600" b="1" dirty="0">
                <a:cs typeface="Sakkal Majalla" panose="02000000000000000000"/>
              </a:rPr>
              <a:t>َ</a:t>
            </a:r>
            <a:r>
              <a:rPr lang="ar-BH" altLang="ar-BH" sz="3600" b="1" dirty="0">
                <a:cs typeface="Sakkal Majalla" panose="02000000000000000000"/>
              </a:rPr>
              <a:t>ر</a:t>
            </a:r>
            <a:r>
              <a:rPr lang="ar-SA" altLang="ar-BH" sz="3600" b="1" dirty="0">
                <a:cs typeface="Sakkal Majalla" panose="02000000000000000000"/>
              </a:rPr>
              <a:t>ٌ </a:t>
            </a:r>
            <a:r>
              <a:rPr lang="ar-BH" altLang="ar-BH" sz="3600" b="1" dirty="0">
                <a:cs typeface="Sakkal Majalla" panose="02000000000000000000"/>
              </a:rPr>
              <a:t>م</a:t>
            </a:r>
            <a:r>
              <a:rPr lang="ar-SA" altLang="ar-BH" sz="3600" b="1" dirty="0">
                <a:cs typeface="Sakkal Majalla" panose="02000000000000000000"/>
              </a:rPr>
              <a:t>ِ</a:t>
            </a:r>
            <a:r>
              <a:rPr lang="ar-BH" altLang="ar-BH" sz="3600" b="1" dirty="0">
                <a:cs typeface="Sakkal Majalla" panose="02000000000000000000"/>
              </a:rPr>
              <a:t>ن</a:t>
            </a:r>
            <a:r>
              <a:rPr lang="ar-SA" altLang="ar-BH" sz="3600" b="1" dirty="0">
                <a:cs typeface="Sakkal Majalla" panose="02000000000000000000"/>
              </a:rPr>
              <a:t>ْ</a:t>
            </a:r>
            <a:r>
              <a:rPr lang="ar-BH" altLang="ar-BH" sz="3600" b="1" dirty="0">
                <a:cs typeface="Sakkal Majalla" panose="02000000000000000000"/>
              </a:rPr>
              <a:t> </a:t>
            </a:r>
            <a:r>
              <a:rPr lang="ar-SA" altLang="ar-BH" sz="3600" b="1" dirty="0">
                <a:cs typeface="Sakkal Majalla" panose="02000000000000000000"/>
              </a:rPr>
              <a:t>لَفْظِ </a:t>
            </a:r>
            <a:r>
              <a:rPr lang="ar-BH" altLang="ar-BH" sz="3600" b="1" dirty="0">
                <a:cs typeface="Sakkal Majalla" panose="02000000000000000000"/>
              </a:rPr>
              <a:t>الف</a:t>
            </a:r>
            <a:r>
              <a:rPr lang="ar-SA" altLang="ar-BH" sz="3600" b="1" dirty="0">
                <a:cs typeface="Sakkal Majalla" panose="02000000000000000000"/>
              </a:rPr>
              <a:t>ِ</a:t>
            </a:r>
            <a:r>
              <a:rPr lang="ar-BH" altLang="ar-BH" sz="3600" b="1" dirty="0">
                <a:cs typeface="Sakkal Majalla" panose="02000000000000000000"/>
              </a:rPr>
              <a:t>ع</a:t>
            </a:r>
            <a:r>
              <a:rPr lang="ar-SA" altLang="ar-BH" sz="3600" b="1" dirty="0">
                <a:cs typeface="Sakkal Majalla" panose="02000000000000000000"/>
              </a:rPr>
              <a:t>ْ</a:t>
            </a:r>
            <a:r>
              <a:rPr lang="ar-BH" altLang="ar-BH" sz="3600" b="1" dirty="0">
                <a:cs typeface="Sakkal Majalla" panose="02000000000000000000"/>
              </a:rPr>
              <a:t>ل</a:t>
            </a:r>
            <a:r>
              <a:rPr lang="ar-SA" altLang="ar-BH" sz="3600" b="1" dirty="0">
                <a:cs typeface="Sakkal Majalla" panose="02000000000000000000"/>
              </a:rPr>
              <a:t>ِ (طَمَحَ).</a:t>
            </a:r>
          </a:p>
          <a:p>
            <a:pPr lvl="0" algn="r" rtl="1">
              <a:lnSpc>
                <a:spcPct val="150000"/>
              </a:lnSpc>
            </a:pPr>
            <a:r>
              <a:rPr lang="ar-SA" altLang="ar-BH" sz="3600" b="1" dirty="0">
                <a:solidFill>
                  <a:srgbClr val="FF0000"/>
                </a:solidFill>
                <a:cs typeface="Sakkal Majalla" panose="02000000000000000000"/>
              </a:rPr>
              <a:t>نَجَاحٌ</a:t>
            </a:r>
            <a:r>
              <a:rPr lang="ar-SA" altLang="ar-BH" sz="3600" b="1" dirty="0">
                <a:cs typeface="Sakkal Majalla" panose="02000000000000000000"/>
              </a:rPr>
              <a:t>:</a:t>
            </a:r>
            <a:r>
              <a:rPr lang="ar-BH" altLang="ar-BH" sz="3600" b="1" dirty="0">
                <a:cs typeface="Sakkal Majalla" panose="02000000000000000000"/>
              </a:rPr>
              <a:t> مصدر</a:t>
            </a:r>
            <a:r>
              <a:rPr lang="ar-SA" altLang="ar-BH" sz="3600" b="1" dirty="0">
                <a:cs typeface="Sakkal Majalla" panose="02000000000000000000"/>
              </a:rPr>
              <a:t> </a:t>
            </a:r>
            <a:r>
              <a:rPr lang="ar-BH" altLang="ar-BH" sz="3600" b="1" dirty="0">
                <a:cs typeface="Sakkal Majalla" panose="02000000000000000000"/>
              </a:rPr>
              <a:t>من </a:t>
            </a:r>
            <a:r>
              <a:rPr lang="ar-SA" altLang="ar-BH" sz="3600" b="1" dirty="0">
                <a:cs typeface="Sakkal Majalla" panose="02000000000000000000"/>
              </a:rPr>
              <a:t>لفظ </a:t>
            </a:r>
            <a:r>
              <a:rPr lang="ar-BH" altLang="ar-BH" sz="3600" b="1" dirty="0">
                <a:cs typeface="Sakkal Majalla" panose="02000000000000000000"/>
              </a:rPr>
              <a:t>الفعل</a:t>
            </a:r>
            <a:r>
              <a:rPr lang="ar-SA" altLang="ar-BH" sz="3600" b="1" dirty="0">
                <a:cs typeface="Sakkal Majalla" panose="02000000000000000000"/>
              </a:rPr>
              <a:t> (نَجَحَ).</a:t>
            </a:r>
            <a:endParaRPr lang="en-US" altLang="ar-BH" sz="3600" b="1" dirty="0">
              <a:cs typeface="Sakkal Majalla" panose="02000000000000000000"/>
            </a:endParaRPr>
          </a:p>
        </p:txBody>
      </p:sp>
      <p:sp>
        <p:nvSpPr>
          <p:cNvPr id="9233" name="Rectangle 17">
            <a:extLst>
              <a:ext uri="{FF2B5EF4-FFF2-40B4-BE49-F238E27FC236}">
                <a16:creationId xmlns:a16="http://schemas.microsoft.com/office/drawing/2014/main" id="{B73E4631-CE23-497E-9CF3-A05446D09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933" y="5137908"/>
            <a:ext cx="10375755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anchor="ctr">
            <a:spAutoFit/>
          </a:bodyPr>
          <a:lstStyle/>
          <a:p>
            <a:pPr lvl="0" algn="r" rtl="1"/>
            <a:r>
              <a:rPr lang="ar-BH" altLang="ar-BH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الـمصْدَر</a:t>
            </a:r>
            <a:r>
              <a:rPr lang="ar-SA" altLang="ar-BH" sz="4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altLang="ar-BH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اسْم مِن لَفْظ الفِعْل</a:t>
            </a:r>
            <a:r>
              <a:rPr lang="ar-SA" altLang="ar-BH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altLang="ar-BH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يَدُلّ على حَدَثٍ</a:t>
            </a:r>
            <a:r>
              <a:rPr lang="ar-SA" altLang="ar-BH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altLang="ar-BH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غير مُقْترن بِزَمان</a:t>
            </a:r>
            <a:r>
              <a:rPr lang="ar-SA" altLang="ar-BH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altLang="ar-BH" sz="4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D7CDE47-2374-40E7-B2DD-3C8E082C9EEA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AutoShape 13">
            <a:extLst>
              <a:ext uri="{FF2B5EF4-FFF2-40B4-BE49-F238E27FC236}">
                <a16:creationId xmlns:a16="http://schemas.microsoft.com/office/drawing/2014/main" id="{7AC5F38F-4ADA-47F2-86C7-D93DC4CC9F6B}"/>
              </a:ext>
            </a:extLst>
          </p:cNvPr>
          <p:cNvSpPr>
            <a:spLocks noChangeArrowheads="1"/>
          </p:cNvSpPr>
          <p:nvPr/>
        </p:nvSpPr>
        <p:spPr bwMode="auto">
          <a:xfrm rot="10628756">
            <a:off x="6570502" y="1165544"/>
            <a:ext cx="816529" cy="685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ar-BH"/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16FCA883-0448-4D55-B1A3-4E20F8B99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9641" y="4430022"/>
            <a:ext cx="220804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rtl="1"/>
            <a:r>
              <a:rPr lang="ar-SA" alt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أَسْتَنْتِجُ أَنَّ:</a:t>
            </a:r>
            <a:endParaRPr lang="en-US" altLang="ar-BH" sz="4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A58EE1-EF12-4A69-AC4E-E8EF77B5EE4C}"/>
              </a:ext>
            </a:extLst>
          </p:cNvPr>
          <p:cNvSpPr/>
          <p:nvPr/>
        </p:nvSpPr>
        <p:spPr>
          <a:xfrm>
            <a:off x="7520683" y="1161257"/>
            <a:ext cx="21883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(طُمُوحٌ/ نَجَاحٌ)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721B19-8A95-469F-96B6-586607EB63A4}"/>
              </a:ext>
            </a:extLst>
          </p:cNvPr>
          <p:cNvSpPr/>
          <p:nvPr/>
        </p:nvSpPr>
        <p:spPr>
          <a:xfrm>
            <a:off x="8410190" y="168125"/>
            <a:ext cx="16834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أُلَاحِظُ أَنَّ: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831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  <p:bldP spid="9233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78" name="Group 438">
            <a:extLst>
              <a:ext uri="{FF2B5EF4-FFF2-40B4-BE49-F238E27FC236}">
                <a16:creationId xmlns:a16="http://schemas.microsoft.com/office/drawing/2014/main" id="{1149B289-20D6-41FD-9ADF-785A77DED252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4934480"/>
              </p:ext>
            </p:extLst>
          </p:nvPr>
        </p:nvGraphicFramePr>
        <p:xfrm>
          <a:off x="88490" y="1007275"/>
          <a:ext cx="12103510" cy="4543632"/>
        </p:xfrm>
        <a:graphic>
          <a:graphicData uri="http://schemas.openxmlformats.org/drawingml/2006/table">
            <a:tbl>
              <a:tblPr rtl="1">
                <a:tableStyleId>{5DA37D80-6434-44D0-A028-1B22A696006F}</a:tableStyleId>
              </a:tblPr>
              <a:tblGrid>
                <a:gridCol w="2527700">
                  <a:extLst>
                    <a:ext uri="{9D8B030D-6E8A-4147-A177-3AD203B41FA5}">
                      <a16:colId xmlns:a16="http://schemas.microsoft.com/office/drawing/2014/main" val="903558492"/>
                    </a:ext>
                  </a:extLst>
                </a:gridCol>
                <a:gridCol w="2808555">
                  <a:extLst>
                    <a:ext uri="{9D8B030D-6E8A-4147-A177-3AD203B41FA5}">
                      <a16:colId xmlns:a16="http://schemas.microsoft.com/office/drawing/2014/main" val="2442017909"/>
                    </a:ext>
                  </a:extLst>
                </a:gridCol>
                <a:gridCol w="3229839">
                  <a:extLst>
                    <a:ext uri="{9D8B030D-6E8A-4147-A177-3AD203B41FA5}">
                      <a16:colId xmlns:a16="http://schemas.microsoft.com/office/drawing/2014/main" val="4008535842"/>
                    </a:ext>
                  </a:extLst>
                </a:gridCol>
                <a:gridCol w="3537416">
                  <a:extLst>
                    <a:ext uri="{9D8B030D-6E8A-4147-A177-3AD203B41FA5}">
                      <a16:colId xmlns:a16="http://schemas.microsoft.com/office/drawing/2014/main" val="1993708850"/>
                    </a:ext>
                  </a:extLst>
                </a:gridCol>
              </a:tblGrid>
              <a:tr h="81609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4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kumimoji="0" lang="ar-SA" altLang="ar-BH" sz="44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ـ</a:t>
                      </a:r>
                      <a:r>
                        <a:rPr kumimoji="0" lang="ar-BH" altLang="ar-BH" sz="44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مصدر</a:t>
                      </a:r>
                      <a:endParaRPr kumimoji="0" lang="ar-BH" altLang="ar-BH" sz="4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4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وزنه</a:t>
                      </a:r>
                      <a:endParaRPr kumimoji="0" lang="ar-BH" altLang="ar-BH" sz="4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4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</a:t>
                      </a:r>
                      <a:endParaRPr kumimoji="0" lang="ar-BH" altLang="ar-BH" sz="4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4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وزنه</a:t>
                      </a:r>
                      <a:endParaRPr kumimoji="0" lang="ar-BH" altLang="ar-BH" sz="4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774526194"/>
                  </a:ext>
                </a:extLst>
              </a:tr>
              <a:tr h="7455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36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شَرْحٌ</a:t>
                      </a:r>
                      <a:endParaRPr kumimoji="0" lang="ar-BH" altLang="ar-BH" sz="3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568977583"/>
                  </a:ext>
                </a:extLst>
              </a:tr>
              <a:tr h="7455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36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طُغْيانٌ</a:t>
                      </a:r>
                      <a:endParaRPr kumimoji="0" lang="ar-BH" altLang="ar-BH" sz="3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468254602"/>
                  </a:ext>
                </a:extLst>
              </a:tr>
              <a:tr h="7455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3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حِفْظٌ</a:t>
                      </a:r>
                      <a:endParaRPr kumimoji="0" lang="ar-BH" altLang="ar-BH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191456242"/>
                  </a:ext>
                </a:extLst>
              </a:tr>
              <a:tr h="7455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3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نُز</a:t>
                      </a:r>
                      <a:r>
                        <a:rPr kumimoji="0" lang="ar-SA" altLang="ar-BH" sz="3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altLang="ar-BH" sz="3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ولٌ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536600196"/>
                  </a:ext>
                </a:extLst>
              </a:tr>
              <a:tr h="745507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BH" sz="3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سَعَادَةٌ</a:t>
                      </a:r>
                      <a:endParaRPr kumimoji="0" lang="ar-BH" altLang="ar-BH" sz="3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4004772503"/>
                  </a:ext>
                </a:extLst>
              </a:tr>
            </a:tbl>
          </a:graphicData>
        </a:graphic>
      </p:graphicFrame>
      <p:sp>
        <p:nvSpPr>
          <p:cNvPr id="10640" name="Text Box 400">
            <a:extLst>
              <a:ext uri="{FF2B5EF4-FFF2-40B4-BE49-F238E27FC236}">
                <a16:creationId xmlns:a16="http://schemas.microsoft.com/office/drawing/2014/main" id="{8A38A0B3-BA93-4FCC-A9CE-86DE0BA4C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556" y="1822393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شَرَحَ</a:t>
            </a:r>
            <a:endParaRPr lang="en-US" altLang="ar-BH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641" name="Text Box 401">
            <a:extLst>
              <a:ext uri="{FF2B5EF4-FFF2-40B4-BE49-F238E27FC236}">
                <a16:creationId xmlns:a16="http://schemas.microsoft.com/office/drawing/2014/main" id="{ED2D2061-E051-4E74-B315-78BDD4ACC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408" y="1876916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فَعْلٌ</a:t>
            </a:r>
            <a:endParaRPr lang="en-US" altLang="ar-BH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642" name="Text Box 402">
            <a:extLst>
              <a:ext uri="{FF2B5EF4-FFF2-40B4-BE49-F238E27FC236}">
                <a16:creationId xmlns:a16="http://schemas.microsoft.com/office/drawing/2014/main" id="{DB6A0D0A-64CE-4531-9CBC-5ED73BACA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002" y="1915197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فَـعَـلَ</a:t>
            </a:r>
            <a:endParaRPr lang="en-US" altLang="ar-BH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43083BC4-DEBF-400A-BB02-2B50075EECB8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عنوان 1">
            <a:extLst>
              <a:ext uri="{FF2B5EF4-FFF2-40B4-BE49-F238E27FC236}">
                <a16:creationId xmlns:a16="http://schemas.microsoft.com/office/drawing/2014/main" id="{FAD4EF73-1AB8-4661-BE09-AADDF8F3582A}"/>
              </a:ext>
            </a:extLst>
          </p:cNvPr>
          <p:cNvSpPr txBox="1">
            <a:spLocks/>
          </p:cNvSpPr>
          <p:nvPr/>
        </p:nvSpPr>
        <p:spPr>
          <a:xfrm>
            <a:off x="3283974" y="-136191"/>
            <a:ext cx="7036621" cy="9985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أُكْمِلُ مَلْءَ الـجَدْوَلِ بِمَا يُنَاسِبُ كَمَا فِي الـمِثَالِ. </a:t>
            </a:r>
          </a:p>
        </p:txBody>
      </p:sp>
    </p:spTree>
    <p:extLst>
      <p:ext uri="{BB962C8B-B14F-4D97-AF65-F5344CB8AC3E}">
        <p14:creationId xmlns:p14="http://schemas.microsoft.com/office/powerpoint/2010/main" val="219734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78" name="Group 438">
            <a:extLst>
              <a:ext uri="{FF2B5EF4-FFF2-40B4-BE49-F238E27FC236}">
                <a16:creationId xmlns:a16="http://schemas.microsoft.com/office/drawing/2014/main" id="{1149B289-20D6-41FD-9ADF-785A77DED252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545855696"/>
              </p:ext>
            </p:extLst>
          </p:nvPr>
        </p:nvGraphicFramePr>
        <p:xfrm>
          <a:off x="88490" y="1007275"/>
          <a:ext cx="12103510" cy="4543632"/>
        </p:xfrm>
        <a:graphic>
          <a:graphicData uri="http://schemas.openxmlformats.org/drawingml/2006/table">
            <a:tbl>
              <a:tblPr rtl="1">
                <a:tableStyleId>{5DA37D80-6434-44D0-A028-1B22A696006F}</a:tableStyleId>
              </a:tblPr>
              <a:tblGrid>
                <a:gridCol w="2527700">
                  <a:extLst>
                    <a:ext uri="{9D8B030D-6E8A-4147-A177-3AD203B41FA5}">
                      <a16:colId xmlns:a16="http://schemas.microsoft.com/office/drawing/2014/main" val="903558492"/>
                    </a:ext>
                  </a:extLst>
                </a:gridCol>
                <a:gridCol w="2808555">
                  <a:extLst>
                    <a:ext uri="{9D8B030D-6E8A-4147-A177-3AD203B41FA5}">
                      <a16:colId xmlns:a16="http://schemas.microsoft.com/office/drawing/2014/main" val="2442017909"/>
                    </a:ext>
                  </a:extLst>
                </a:gridCol>
                <a:gridCol w="3229839">
                  <a:extLst>
                    <a:ext uri="{9D8B030D-6E8A-4147-A177-3AD203B41FA5}">
                      <a16:colId xmlns:a16="http://schemas.microsoft.com/office/drawing/2014/main" val="4008535842"/>
                    </a:ext>
                  </a:extLst>
                </a:gridCol>
                <a:gridCol w="3537416">
                  <a:extLst>
                    <a:ext uri="{9D8B030D-6E8A-4147-A177-3AD203B41FA5}">
                      <a16:colId xmlns:a16="http://schemas.microsoft.com/office/drawing/2014/main" val="1993708850"/>
                    </a:ext>
                  </a:extLst>
                </a:gridCol>
              </a:tblGrid>
              <a:tr h="81609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4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kumimoji="0" lang="ar-SA" altLang="ar-BH" sz="44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ـ</a:t>
                      </a:r>
                      <a:r>
                        <a:rPr kumimoji="0" lang="ar-BH" altLang="ar-BH" sz="44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مصدر</a:t>
                      </a:r>
                      <a:endParaRPr kumimoji="0" lang="ar-BH" altLang="ar-BH" sz="4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4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وزنه</a:t>
                      </a:r>
                      <a:endParaRPr kumimoji="0" lang="ar-BH" altLang="ar-BH" sz="4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4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</a:t>
                      </a:r>
                      <a:endParaRPr kumimoji="0" lang="ar-BH" altLang="ar-BH" sz="4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4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وزنه</a:t>
                      </a:r>
                      <a:endParaRPr kumimoji="0" lang="ar-BH" altLang="ar-BH" sz="4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774526194"/>
                  </a:ext>
                </a:extLst>
              </a:tr>
              <a:tr h="7455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36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شَرْحٌ</a:t>
                      </a:r>
                      <a:endParaRPr kumimoji="0" lang="ar-BH" altLang="ar-BH" sz="3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568977583"/>
                  </a:ext>
                </a:extLst>
              </a:tr>
              <a:tr h="7455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36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طُغْيانٌ</a:t>
                      </a:r>
                      <a:endParaRPr kumimoji="0" lang="ar-BH" altLang="ar-BH" sz="3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468254602"/>
                  </a:ext>
                </a:extLst>
              </a:tr>
              <a:tr h="7455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3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حِفْظٌ</a:t>
                      </a:r>
                      <a:endParaRPr kumimoji="0" lang="ar-BH" altLang="ar-BH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191456242"/>
                  </a:ext>
                </a:extLst>
              </a:tr>
              <a:tr h="7455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3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نُز</a:t>
                      </a:r>
                      <a:r>
                        <a:rPr kumimoji="0" lang="ar-SA" altLang="ar-BH" sz="3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kumimoji="0" lang="ar-BH" altLang="ar-BH" sz="3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ولٌ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536600196"/>
                  </a:ext>
                </a:extLst>
              </a:tr>
              <a:tr h="745507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ar-BH" sz="3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سَعَادَةٌ</a:t>
                      </a:r>
                      <a:endParaRPr kumimoji="0" lang="ar-BH" altLang="ar-BH" sz="3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818163942"/>
                  </a:ext>
                </a:extLst>
              </a:tr>
            </a:tbl>
          </a:graphicData>
        </a:graphic>
      </p:graphicFrame>
      <p:sp>
        <p:nvSpPr>
          <p:cNvPr id="10640" name="Text Box 400">
            <a:extLst>
              <a:ext uri="{FF2B5EF4-FFF2-40B4-BE49-F238E27FC236}">
                <a16:creationId xmlns:a16="http://schemas.microsoft.com/office/drawing/2014/main" id="{8A38A0B3-BA93-4FCC-A9CE-86DE0BA4C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556" y="1822393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شَرَحَ</a:t>
            </a:r>
            <a:endParaRPr lang="en-US" altLang="ar-BH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641" name="Text Box 401">
            <a:extLst>
              <a:ext uri="{FF2B5EF4-FFF2-40B4-BE49-F238E27FC236}">
                <a16:creationId xmlns:a16="http://schemas.microsoft.com/office/drawing/2014/main" id="{ED2D2061-E051-4E74-B315-78BDD4ACC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408" y="1876916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فَعْلٌ</a:t>
            </a:r>
            <a:endParaRPr lang="en-US" altLang="ar-BH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642" name="Text Box 402">
            <a:extLst>
              <a:ext uri="{FF2B5EF4-FFF2-40B4-BE49-F238E27FC236}">
                <a16:creationId xmlns:a16="http://schemas.microsoft.com/office/drawing/2014/main" id="{DB6A0D0A-64CE-4531-9CBC-5ED73BACA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002" y="1915197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فَـعَـلَ</a:t>
            </a:r>
            <a:endParaRPr lang="en-US" altLang="ar-BH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648" name="Text Box 408">
            <a:extLst>
              <a:ext uri="{FF2B5EF4-FFF2-40B4-BE49-F238E27FC236}">
                <a16:creationId xmlns:a16="http://schemas.microsoft.com/office/drawing/2014/main" id="{DD4F2FBA-3F2D-4D3B-AA2B-245AE8366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9408" y="2632588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فُعْلانٌ</a:t>
            </a:r>
            <a:endParaRPr lang="en-US" altLang="ar-BH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650" name="Text Box 410">
            <a:extLst>
              <a:ext uri="{FF2B5EF4-FFF2-40B4-BE49-F238E27FC236}">
                <a16:creationId xmlns:a16="http://schemas.microsoft.com/office/drawing/2014/main" id="{E32C21DE-55CB-47C8-9622-ABE20DB42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705" y="3342501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فِعْلٌ</a:t>
            </a:r>
            <a:endParaRPr lang="en-US" altLang="ar-BH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652" name="Text Box 412">
            <a:extLst>
              <a:ext uri="{FF2B5EF4-FFF2-40B4-BE49-F238E27FC236}">
                <a16:creationId xmlns:a16="http://schemas.microsoft.com/office/drawing/2014/main" id="{242A9FB4-0921-4765-B5FE-1664C9045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705" y="4119197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فُع</a:t>
            </a:r>
            <a:r>
              <a:rPr lang="ar-SA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ولٌ</a:t>
            </a:r>
            <a:endParaRPr lang="en-US" altLang="ar-BH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656" name="Text Box 416">
            <a:extLst>
              <a:ext uri="{FF2B5EF4-FFF2-40B4-BE49-F238E27FC236}">
                <a16:creationId xmlns:a16="http://schemas.microsoft.com/office/drawing/2014/main" id="{D6D90CFA-4F59-4E1C-A065-22D0BA5AA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556" y="2586814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طَغَى</a:t>
            </a:r>
            <a:endParaRPr lang="en-US" altLang="ar-BH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658" name="Text Box 418">
            <a:extLst>
              <a:ext uri="{FF2B5EF4-FFF2-40B4-BE49-F238E27FC236}">
                <a16:creationId xmlns:a16="http://schemas.microsoft.com/office/drawing/2014/main" id="{A02A53D8-518F-438B-8C57-8615F0E06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556" y="3341413"/>
            <a:ext cx="121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حَفِظَ</a:t>
            </a:r>
            <a:endParaRPr lang="en-US" altLang="ar-BH" sz="4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660" name="Text Box 420">
            <a:extLst>
              <a:ext uri="{FF2B5EF4-FFF2-40B4-BE49-F238E27FC236}">
                <a16:creationId xmlns:a16="http://schemas.microsoft.com/office/drawing/2014/main" id="{2CB18ACC-42ED-480A-9BDB-C42C65A93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8242" y="4060222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نزَلَ</a:t>
            </a:r>
            <a:endParaRPr lang="en-US" altLang="ar-BH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662" name="Text Box 422">
            <a:extLst>
              <a:ext uri="{FF2B5EF4-FFF2-40B4-BE49-F238E27FC236}">
                <a16:creationId xmlns:a16="http://schemas.microsoft.com/office/drawing/2014/main" id="{673BC5CC-0553-45A5-9D0E-AB812B9D6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828" y="2622482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فَعَلَ</a:t>
            </a:r>
            <a:endParaRPr lang="en-US" altLang="ar-BH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664" name="Text Box 424">
            <a:extLst>
              <a:ext uri="{FF2B5EF4-FFF2-40B4-BE49-F238E27FC236}">
                <a16:creationId xmlns:a16="http://schemas.microsoft.com/office/drawing/2014/main" id="{29B32ADB-3647-48C2-ADDF-2011112F5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828" y="3300609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فَعِلَ</a:t>
            </a:r>
            <a:endParaRPr lang="en-US" altLang="ar-BH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666" name="Text Box 426">
            <a:extLst>
              <a:ext uri="{FF2B5EF4-FFF2-40B4-BE49-F238E27FC236}">
                <a16:creationId xmlns:a16="http://schemas.microsoft.com/office/drawing/2014/main" id="{8921B537-A4E3-4695-9F3D-80EB9458E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828" y="4100637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فَعَلَ</a:t>
            </a:r>
            <a:endParaRPr lang="en-US" altLang="ar-BH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43083BC4-DEBF-400A-BB02-2B50075EECB8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عنوان 1">
            <a:extLst>
              <a:ext uri="{FF2B5EF4-FFF2-40B4-BE49-F238E27FC236}">
                <a16:creationId xmlns:a16="http://schemas.microsoft.com/office/drawing/2014/main" id="{3CE0DF8E-C2AF-4F38-8660-9DE72ECEBDB5}"/>
              </a:ext>
            </a:extLst>
          </p:cNvPr>
          <p:cNvSpPr txBox="1">
            <a:spLocks/>
          </p:cNvSpPr>
          <p:nvPr/>
        </p:nvSpPr>
        <p:spPr>
          <a:xfrm>
            <a:off x="3283974" y="-136191"/>
            <a:ext cx="7036621" cy="9985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أُكْمِلُ مَلْءَ الـجَدْوَلِ بِمَا يُنَاسِبُ كَمَا فِي الـمِثَالِ. </a:t>
            </a:r>
          </a:p>
        </p:txBody>
      </p:sp>
      <p:sp>
        <p:nvSpPr>
          <p:cNvPr id="32" name="Text Box 412">
            <a:extLst>
              <a:ext uri="{FF2B5EF4-FFF2-40B4-BE49-F238E27FC236}">
                <a16:creationId xmlns:a16="http://schemas.microsoft.com/office/drawing/2014/main" id="{B27C6A5E-AFEF-4304-B9EA-D0A6D66A2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705" y="4826011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َا</a:t>
            </a: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SA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َةٌ</a:t>
            </a:r>
            <a:endParaRPr lang="en-US" altLang="ar-BH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3" name="Text Box 420">
            <a:extLst>
              <a:ext uri="{FF2B5EF4-FFF2-40B4-BE49-F238E27FC236}">
                <a16:creationId xmlns:a16="http://schemas.microsoft.com/office/drawing/2014/main" id="{DA986CCF-DF97-4EEF-883D-099774BDD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900" y="4767036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سَعِدَ</a:t>
            </a:r>
            <a:endParaRPr lang="en-US" altLang="ar-BH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4" name="Text Box 426">
            <a:extLst>
              <a:ext uri="{FF2B5EF4-FFF2-40B4-BE49-F238E27FC236}">
                <a16:creationId xmlns:a16="http://schemas.microsoft.com/office/drawing/2014/main" id="{BC2DC3BF-B107-4525-9FB2-00CAAABC9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828" y="4807451"/>
            <a:ext cx="1219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فَع</a:t>
            </a:r>
            <a:r>
              <a:rPr lang="ar-SA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alt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لَ</a:t>
            </a:r>
            <a:endParaRPr lang="en-US" altLang="ar-BH" sz="4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عنوان 1">
            <a:extLst>
              <a:ext uri="{FF2B5EF4-FFF2-40B4-BE49-F238E27FC236}">
                <a16:creationId xmlns:a16="http://schemas.microsoft.com/office/drawing/2014/main" id="{A28A1E53-E538-4019-BCAC-626B76231665}"/>
              </a:ext>
            </a:extLst>
          </p:cNvPr>
          <p:cNvSpPr txBox="1">
            <a:spLocks/>
          </p:cNvSpPr>
          <p:nvPr/>
        </p:nvSpPr>
        <p:spPr>
          <a:xfrm>
            <a:off x="129007" y="22755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95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8" grpId="0"/>
      <p:bldP spid="10650" grpId="0"/>
      <p:bldP spid="10652" grpId="0"/>
      <p:bldP spid="10656" grpId="0"/>
      <p:bldP spid="10658" grpId="0"/>
      <p:bldP spid="10660" grpId="0"/>
      <p:bldP spid="10662" grpId="0"/>
      <p:bldP spid="10664" grpId="0"/>
      <p:bldP spid="10666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3DE6DFA-B799-40B1-BDB6-2EE8D886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3510" y="1300988"/>
            <a:ext cx="2623231" cy="780620"/>
          </a:xfrm>
        </p:spPr>
        <p:txBody>
          <a:bodyPr>
            <a:noAutofit/>
          </a:bodyPr>
          <a:lstStyle/>
          <a:p>
            <a:pPr algn="r" rtl="1"/>
            <a:r>
              <a:rPr lang="ar-BH" sz="4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أسْتَنْتِجُ أ</a:t>
            </a:r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نّ</a:t>
            </a:r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4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582192-7EAA-4C5E-A69F-9E5F4BDA18A6}"/>
              </a:ext>
            </a:extLst>
          </p:cNvPr>
          <p:cNvSpPr/>
          <p:nvPr/>
        </p:nvSpPr>
        <p:spPr>
          <a:xfrm>
            <a:off x="736897" y="2247713"/>
            <a:ext cx="10598045" cy="236257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1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BH" altLang="ar-BH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Sakkal Majalla" panose="02000000000000000000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مَصادِرَ الأَفْعالِ الثّ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ُ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ل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اث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ِ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يّ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ة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ِ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 ال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ـ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م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ُ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ج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رّ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د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ة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ِ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 تَرِدُ ع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ل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ى صُوَرٍ م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ُ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ت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ع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دّ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ِ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د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ة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ٍ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، و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ل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ي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ْ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س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ت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ْ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 ه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ُ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ن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اك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 ق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اع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ِ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د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ة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ٌ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 تُق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اسُ ع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ل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ي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ْـ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ه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ا، و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إ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ِ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نّ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م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ا تُعْرَفُ ب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ِ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السّ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م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َ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اع</a:t>
            </a:r>
            <a:r>
              <a:rPr kumimoji="0" lang="ar-SA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ِ</a:t>
            </a:r>
            <a:r>
              <a:rPr kumimoji="0" lang="ar-BH" altLang="ar-BH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Sakkal Majalla" panose="02000000000000000000"/>
              </a:rPr>
              <a:t>.</a:t>
            </a:r>
          </a:p>
          <a:p>
            <a:pPr marL="0" marR="0" lvl="0" indent="0" algn="r" defTabSz="914400" rtl="1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endParaRPr kumimoji="0" lang="ar-BH" altLang="ar-BH" sz="5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Sakkal Majalla" panose="02000000000000000000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BH" altLang="ar-BH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Sakkal Majalla" panose="0200000000000000000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2A3CA40-268C-4FCD-A889-194277D29C31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583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98C7-1B49-4719-A001-BE202DC70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220" y="249836"/>
            <a:ext cx="5385620" cy="894049"/>
          </a:xfrm>
          <a:noFill/>
        </p:spPr>
        <p:txBody>
          <a:bodyPr>
            <a:normAutofit/>
          </a:bodyPr>
          <a:lstStyle/>
          <a:p>
            <a:pPr algn="r"/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أُكْمِلُ مَلْءَ الجَدْوَلِ كَمَا فِي الـمِثَال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B359B8D-110B-4481-B86C-5C4D5A7DE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475376"/>
              </p:ext>
            </p:extLst>
          </p:nvPr>
        </p:nvGraphicFramePr>
        <p:xfrm>
          <a:off x="186813" y="1277979"/>
          <a:ext cx="11936361" cy="4883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03544">
                  <a:extLst>
                    <a:ext uri="{9D8B030D-6E8A-4147-A177-3AD203B41FA5}">
                      <a16:colId xmlns:a16="http://schemas.microsoft.com/office/drawing/2014/main" val="4254491282"/>
                    </a:ext>
                  </a:extLst>
                </a:gridCol>
                <a:gridCol w="3348379">
                  <a:extLst>
                    <a:ext uri="{9D8B030D-6E8A-4147-A177-3AD203B41FA5}">
                      <a16:colId xmlns:a16="http://schemas.microsoft.com/office/drawing/2014/main" val="3935409977"/>
                    </a:ext>
                  </a:extLst>
                </a:gridCol>
                <a:gridCol w="5484438">
                  <a:extLst>
                    <a:ext uri="{9D8B030D-6E8A-4147-A177-3AD203B41FA5}">
                      <a16:colId xmlns:a16="http://schemas.microsoft.com/office/drawing/2014/main" val="36043390"/>
                    </a:ext>
                  </a:extLst>
                </a:gridCol>
              </a:tblGrid>
              <a:tr h="697020"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دلالتها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أوزانها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الـمصادر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149167"/>
                  </a:ext>
                </a:extLst>
              </a:tr>
              <a:tr h="697020"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</a:t>
                      </a:r>
                      <a:r>
                        <a:rPr lang="ar-SA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SA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</a:t>
                      </a:r>
                      <a:r>
                        <a:rPr lang="ar-SA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ةُ</a:t>
                      </a:r>
                      <a:r>
                        <a:rPr lang="ar-SA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الـمِهْنَةُ</a:t>
                      </a:r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solidFill>
                            <a:srgbClr val="7030A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فِعَالَةٌ</a:t>
                      </a:r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اح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ةٌ / نِج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ةٌ / ز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اع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خِي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اط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ةٌ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33756"/>
                  </a:ext>
                </a:extLst>
              </a:tr>
              <a:tr h="69702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خ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فَق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غ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يَان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/ فَوَر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ٌ/فَيضَانٌ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672118"/>
                  </a:ext>
                </a:extLst>
              </a:tr>
              <a:tr h="69702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حُم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رَة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صُف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/ زُر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خُض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8527445"/>
                  </a:ext>
                </a:extLst>
              </a:tr>
              <a:tr h="69702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صَه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ع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ن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َـ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ز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ئ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999239"/>
                  </a:ext>
                </a:extLst>
              </a:tr>
              <a:tr h="69702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عُو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اء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صُر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اخ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مُو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اء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ٌ/ثُغَاءٌ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500434"/>
                  </a:ext>
                </a:extLst>
              </a:tr>
              <a:tr h="69702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سُعَالٌ / هُز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الٌ / عُط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88092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B5BE307B-B43F-413F-AE01-7B4B282078BA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6013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98C7-1B49-4719-A001-BE202DC70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1626" y="249836"/>
            <a:ext cx="6054214" cy="894049"/>
          </a:xfrm>
          <a:noFill/>
        </p:spPr>
        <p:txBody>
          <a:bodyPr>
            <a:noAutofit/>
          </a:bodyPr>
          <a:lstStyle/>
          <a:p>
            <a:pPr algn="r"/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أُكْمِلُ مَلْءَ الجَدْوَلِ كَمَا فِي الـمِثَال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B359B8D-110B-4481-B86C-5C4D5A7DE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937702"/>
              </p:ext>
            </p:extLst>
          </p:nvPr>
        </p:nvGraphicFramePr>
        <p:xfrm>
          <a:off x="186813" y="1277979"/>
          <a:ext cx="11936361" cy="4883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03544">
                  <a:extLst>
                    <a:ext uri="{9D8B030D-6E8A-4147-A177-3AD203B41FA5}">
                      <a16:colId xmlns:a16="http://schemas.microsoft.com/office/drawing/2014/main" val="4254491282"/>
                    </a:ext>
                  </a:extLst>
                </a:gridCol>
                <a:gridCol w="3348379">
                  <a:extLst>
                    <a:ext uri="{9D8B030D-6E8A-4147-A177-3AD203B41FA5}">
                      <a16:colId xmlns:a16="http://schemas.microsoft.com/office/drawing/2014/main" val="3935409977"/>
                    </a:ext>
                  </a:extLst>
                </a:gridCol>
                <a:gridCol w="5484438">
                  <a:extLst>
                    <a:ext uri="{9D8B030D-6E8A-4147-A177-3AD203B41FA5}">
                      <a16:colId xmlns:a16="http://schemas.microsoft.com/office/drawing/2014/main" val="36043390"/>
                    </a:ext>
                  </a:extLst>
                </a:gridCol>
              </a:tblGrid>
              <a:tr h="697020"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دلالتها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أوزانها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الـمصادر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149167"/>
                  </a:ext>
                </a:extLst>
              </a:tr>
              <a:tr h="697020"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</a:t>
                      </a:r>
                      <a:r>
                        <a:rPr lang="ar-SA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SA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</a:t>
                      </a:r>
                      <a:r>
                        <a:rPr lang="ar-SA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ةُ</a:t>
                      </a:r>
                      <a:r>
                        <a:rPr lang="ar-SA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الـمِهْنَةُ</a:t>
                      </a:r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solidFill>
                            <a:srgbClr val="7030A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فِعَالَةٌ</a:t>
                      </a:r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اح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ةٌ / نِج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ةٌ / ز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اع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33756"/>
                  </a:ext>
                </a:extLst>
              </a:tr>
              <a:tr h="697020"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solidFill>
                            <a:srgbClr val="0070C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خ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فَق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غ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يَان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/ فَوَر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0672118"/>
                  </a:ext>
                </a:extLst>
              </a:tr>
              <a:tr h="69702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حُم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رَة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صُف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/ زُر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خُض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8527445"/>
                  </a:ext>
                </a:extLst>
              </a:tr>
              <a:tr h="69702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صَه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ع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يل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ن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َـ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999239"/>
                  </a:ext>
                </a:extLst>
              </a:tr>
              <a:tr h="69702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عُو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اء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صُر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اخ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مُو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اء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ٌ/ثُغَاءٌ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500434"/>
                  </a:ext>
                </a:extLst>
              </a:tr>
              <a:tr h="69702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0070C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هُز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الٌ / عُط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</a:t>
                      </a:r>
                      <a:r>
                        <a:rPr lang="ar-SA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ٌ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88092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B5BE307B-B43F-413F-AE01-7B4B282078BA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115735F4-95E4-430C-8803-6CEF76B0DFDB}"/>
              </a:ext>
            </a:extLst>
          </p:cNvPr>
          <p:cNvSpPr txBox="1">
            <a:spLocks/>
          </p:cNvSpPr>
          <p:nvPr/>
        </p:nvSpPr>
        <p:spPr>
          <a:xfrm>
            <a:off x="92896" y="30786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BFFC03-F8B2-4423-91D6-204318DD881E}"/>
              </a:ext>
            </a:extLst>
          </p:cNvPr>
          <p:cNvSpPr/>
          <p:nvPr/>
        </p:nvSpPr>
        <p:spPr>
          <a:xfrm>
            <a:off x="4416474" y="2683048"/>
            <a:ext cx="10583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فَعَل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31D468-123C-49BE-B8F6-845A3A71D75C}"/>
              </a:ext>
            </a:extLst>
          </p:cNvPr>
          <p:cNvSpPr/>
          <p:nvPr/>
        </p:nvSpPr>
        <p:spPr>
          <a:xfrm>
            <a:off x="416338" y="2683047"/>
            <a:ext cx="27462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لّ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اب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DAAA2A-AD75-4BEE-A97F-E20026AC7C2D}"/>
              </a:ext>
            </a:extLst>
          </p:cNvPr>
          <p:cNvSpPr/>
          <p:nvPr/>
        </p:nvSpPr>
        <p:spPr>
          <a:xfrm>
            <a:off x="4323706" y="3433424"/>
            <a:ext cx="9685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فُعْلَة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endParaRPr lang="en-US" sz="36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8B7C29-2E34-4B27-84D7-BF9D19C407F0}"/>
              </a:ext>
            </a:extLst>
          </p:cNvPr>
          <p:cNvSpPr/>
          <p:nvPr/>
        </p:nvSpPr>
        <p:spPr>
          <a:xfrm>
            <a:off x="1342830" y="3396393"/>
            <a:ext cx="912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US" sz="36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8BAC5A-DB73-4433-B57E-572395988ED0}"/>
              </a:ext>
            </a:extLst>
          </p:cNvPr>
          <p:cNvSpPr/>
          <p:nvPr/>
        </p:nvSpPr>
        <p:spPr>
          <a:xfrm>
            <a:off x="4495021" y="4079755"/>
            <a:ext cx="9012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يلٌ</a:t>
            </a:r>
            <a:endParaRPr lang="en-US" sz="36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B7EE31-2EFC-41AD-9F06-9B3D616C0E54}"/>
              </a:ext>
            </a:extLst>
          </p:cNvPr>
          <p:cNvSpPr/>
          <p:nvPr/>
        </p:nvSpPr>
        <p:spPr>
          <a:xfrm>
            <a:off x="1197558" y="4065420"/>
            <a:ext cx="12057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الصّ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US" sz="36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67C81A-1826-4B23-9092-66A11867F0AF}"/>
              </a:ext>
            </a:extLst>
          </p:cNvPr>
          <p:cNvSpPr/>
          <p:nvPr/>
        </p:nvSpPr>
        <p:spPr>
          <a:xfrm>
            <a:off x="4596010" y="4734448"/>
            <a:ext cx="878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فُعَال</a:t>
            </a:r>
            <a:r>
              <a:rPr lang="ar-SA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ٌ</a:t>
            </a:r>
            <a:endParaRPr lang="en-US" sz="36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BED47-D6C4-458B-9FD1-3945492BFC6E}"/>
              </a:ext>
            </a:extLst>
          </p:cNvPr>
          <p:cNvSpPr/>
          <p:nvPr/>
        </p:nvSpPr>
        <p:spPr>
          <a:xfrm>
            <a:off x="1197558" y="4734448"/>
            <a:ext cx="12057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الصّ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US" sz="36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4B1F0C-A04B-415C-B452-94EB72CE2569}"/>
              </a:ext>
            </a:extLst>
          </p:cNvPr>
          <p:cNvSpPr/>
          <p:nvPr/>
        </p:nvSpPr>
        <p:spPr>
          <a:xfrm>
            <a:off x="4596009" y="5514808"/>
            <a:ext cx="878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فُعَالٌ</a:t>
            </a:r>
            <a:endParaRPr lang="en-US" sz="36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C6C31E-C2F1-4B94-BA0C-E840906105E4}"/>
              </a:ext>
            </a:extLst>
          </p:cNvPr>
          <p:cNvSpPr/>
          <p:nvPr/>
        </p:nvSpPr>
        <p:spPr>
          <a:xfrm>
            <a:off x="1273338" y="5465228"/>
            <a:ext cx="11705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1"/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الـم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</a:t>
            </a:r>
            <a:r>
              <a:rPr lang="ar-SA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US" sz="36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134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3DE6DFA-B799-40B1-BDB6-2EE8D886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2781" y="1119676"/>
            <a:ext cx="2165930" cy="780620"/>
          </a:xfrm>
        </p:spPr>
        <p:txBody>
          <a:bodyPr>
            <a:normAutofit/>
          </a:bodyPr>
          <a:lstStyle/>
          <a:p>
            <a:pPr algn="r" rtl="1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أسْتَنْتِجُ أنّ:</a:t>
            </a:r>
            <a:endParaRPr lang="en-US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582192-7EAA-4C5E-A69F-9E5F4BDA18A6}"/>
              </a:ext>
            </a:extLst>
          </p:cNvPr>
          <p:cNvSpPr/>
          <p:nvPr/>
        </p:nvSpPr>
        <p:spPr>
          <a:xfrm>
            <a:off x="127819" y="1917665"/>
            <a:ext cx="11936361" cy="407338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buFont typeface="Symbol" panose="05050102010706020507" pitchFamily="18" charset="2"/>
              <a:buNone/>
            </a:pPr>
            <a:endParaRPr lang="ar-BH" altLang="ar-BH" sz="500" b="1" dirty="0">
              <a:solidFill>
                <a:srgbClr val="00B0F0"/>
              </a:solidFill>
              <a:latin typeface="Tahoma" panose="020B0604030504040204" pitchFamily="34" charset="0"/>
              <a:cs typeface="Sakkal Majalla" panose="02000000000000000000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ه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ُ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ن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اك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 أ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و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ْ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ز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ان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ًا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 ل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ِـ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م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ص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اد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ِ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ر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 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 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ت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غ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ْ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ل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ُ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ب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ُ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 ع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ل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ي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ْـ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ه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ا د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ل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ال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ة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ٌ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 م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ُ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ع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يّ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ن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ة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ٌ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، م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ِ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ث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ْ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ل</a:t>
            </a:r>
            <a:r>
              <a:rPr lang="ar-SA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40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:</a:t>
            </a:r>
          </a:p>
          <a:p>
            <a:pPr marL="571500" indent="-571500" algn="r" rtl="1">
              <a:buFont typeface="Courier New" panose="02070309020205020404" pitchFamily="49" charset="0"/>
              <a:buChar char="o"/>
            </a:pP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م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ا د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لّ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 ع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ل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ى ح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ِ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ر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ْ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ف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ة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ٍ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 ( فِعَالَة).</a:t>
            </a:r>
          </a:p>
          <a:p>
            <a:pPr marL="571500" indent="-571500" algn="r" rtl="1">
              <a:buFont typeface="Courier New" panose="02070309020205020404" pitchFamily="49" charset="0"/>
              <a:buChar char="o"/>
            </a:pP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م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ا د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لّ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 ع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ل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ى الا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ِ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ض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ْ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ط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ِ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ر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اب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ِ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 و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الت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َّ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ق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لّ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ُ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ب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ِ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 (ف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ع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ل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ان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ٌ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)</a:t>
            </a:r>
          </a:p>
          <a:p>
            <a:pPr marL="571500" indent="-571500" algn="r" rtl="1">
              <a:buFont typeface="Courier New" panose="02070309020205020404" pitchFamily="49" charset="0"/>
              <a:buChar char="o"/>
            </a:pP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م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ا د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لّ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 ع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ل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ى اللّ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و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ْ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ن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ِ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 ( فُع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ْ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ل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ة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ٌ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)</a:t>
            </a:r>
          </a:p>
          <a:p>
            <a:pPr marL="571500" indent="-571500" algn="r" rtl="1">
              <a:buFont typeface="Courier New" panose="02070309020205020404" pitchFamily="49" charset="0"/>
              <a:buChar char="o"/>
            </a:pP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م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ا د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لّ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 ع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ل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ى الصّ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و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ْ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ت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ِ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 (فُع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ال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ٌ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) و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(ف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ع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ِ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يل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ٌ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)</a:t>
            </a:r>
          </a:p>
          <a:p>
            <a:pPr marL="571500" indent="-571500" algn="r" rtl="1">
              <a:buFont typeface="Courier New" panose="02070309020205020404" pitchFamily="49" charset="0"/>
              <a:buChar char="o"/>
            </a:pP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م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ا د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لّ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 ع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ل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ى الـم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ر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ض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ِ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 (فُع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ال</a:t>
            </a:r>
            <a:r>
              <a:rPr lang="ar-SA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ٌ</a:t>
            </a:r>
            <a:r>
              <a:rPr lang="ar-BH" altLang="ar-BH" sz="36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F13DB4E-3557-41B6-BF73-3674CBC6BCD0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087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3665</TotalTime>
  <Words>1773</Words>
  <Application>Microsoft Office PowerPoint</Application>
  <PresentationFormat>Widescreen</PresentationFormat>
  <Paragraphs>260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Sakkal Majalla</vt:lpstr>
      <vt:lpstr>Symbol</vt:lpstr>
      <vt:lpstr>Tahoma</vt:lpstr>
      <vt:lpstr>قالب الدروس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أسْتَنْتِجُ أَنَّ:</vt:lpstr>
      <vt:lpstr>أُكْمِلُ مَلْءَ الجَدْوَلِ كَمَا فِي الـمِثَال.</vt:lpstr>
      <vt:lpstr>أُكْمِلُ مَلْءَ الجَدْوَلِ كَمَا فِي الـمِثَال.</vt:lpstr>
      <vt:lpstr>  أسْتَنْتِجُ أنّ:</vt:lpstr>
      <vt:lpstr>النّشاط رقم (1)</vt:lpstr>
      <vt:lpstr>النّشاط رقم (1)</vt:lpstr>
      <vt:lpstr>أَمْلَأُ الجَدْوَلَ بِمَا يُنَاسِبُ (مَعَ ضَبْطِ الكَلِمَاتِ بِالشَّكْلِ).</vt:lpstr>
      <vt:lpstr>أَمْلَأُ الجَدْوَلَ بِمَا يُنَاسِبُ (مَعَ ضَبْطِ الكَلِمَاتِ بِالشَّكْلِ).</vt:lpstr>
      <vt:lpstr>أَمْلَأُ الجَدْوَلَ بِمَا يُنَاسِبُ (مَعَ ضَبْطِ الكَلِمَاتِ بِالشَّكْلِ).</vt:lpstr>
      <vt:lpstr>أَمْلَأُ الجَدْوَلَ بِمَا يُنَاسِبُ.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Othman Ben Alsadiq Chriha</dc:creator>
  <cp:lastModifiedBy>Othman Ben Alsadiq Chriha</cp:lastModifiedBy>
  <cp:revision>152</cp:revision>
  <dcterms:created xsi:type="dcterms:W3CDTF">2020-03-04T09:57:32Z</dcterms:created>
  <dcterms:modified xsi:type="dcterms:W3CDTF">2020-03-27T14:44:21Z</dcterms:modified>
</cp:coreProperties>
</file>