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34" r:id="rId3"/>
    <p:sldId id="333" r:id="rId4"/>
    <p:sldId id="257" r:id="rId5"/>
    <p:sldId id="258" r:id="rId6"/>
    <p:sldId id="335" r:id="rId7"/>
    <p:sldId id="336" r:id="rId8"/>
    <p:sldId id="337" r:id="rId9"/>
    <p:sldId id="340" r:id="rId10"/>
    <p:sldId id="366" r:id="rId11"/>
    <p:sldId id="338" r:id="rId12"/>
    <p:sldId id="339" r:id="rId13"/>
    <p:sldId id="342" r:id="rId14"/>
    <p:sldId id="341" r:id="rId15"/>
    <p:sldId id="364" r:id="rId16"/>
    <p:sldId id="343" r:id="rId17"/>
    <p:sldId id="365" r:id="rId18"/>
    <p:sldId id="275"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4337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57054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698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solidFill>
                  <a:prstClr val="black">
                    <a:tint val="75000"/>
                  </a:prstClr>
                </a:solidFill>
              </a:rPr>
              <a:pPr/>
              <a:t>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0212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solidFill>
                  <a:prstClr val="black">
                    <a:tint val="75000"/>
                  </a:prstClr>
                </a:solidFill>
              </a:rPr>
              <a:pPr/>
              <a:t>2/9/2021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6067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solidFill>
                  <a:prstClr val="black">
                    <a:tint val="75000"/>
                  </a:prstClr>
                </a:solidFill>
              </a:rPr>
              <a:pPr/>
              <a:t>2/9/2021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4157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solidFill>
                  <a:prstClr val="black">
                    <a:tint val="75000"/>
                  </a:prstClr>
                </a:solidFill>
              </a:rPr>
              <a:pPr/>
              <a:t>2/9/2021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453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solidFill>
                  <a:prstClr val="black">
                    <a:tint val="75000"/>
                  </a:prstClr>
                </a:solidFill>
              </a:rPr>
              <a:pPr/>
              <a:t>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08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solidFill>
                  <a:prstClr val="black">
                    <a:tint val="75000"/>
                  </a:prstClr>
                </a:solidFill>
              </a:rPr>
              <a:pPr/>
              <a:t>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9933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709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5674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solidFill>
                  <a:prstClr val="black">
                    <a:tint val="75000"/>
                  </a:prstClr>
                </a:solidFill>
              </a:rPr>
              <a:pPr/>
              <a:t>2/9/2021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0472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438400" y="381000"/>
            <a:ext cx="7162800" cy="1182210"/>
          </a:xfrm>
          <a:prstGeom prst="rect">
            <a:avLst/>
          </a:prstGeom>
        </p:spPr>
      </p:pic>
      <p:cxnSp>
        <p:nvCxnSpPr>
          <p:cNvPr id="3" name="Straight Connector 2"/>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6670E114-CF97-4025-B6F8-262D541DA1E8}"/>
              </a:ext>
            </a:extLst>
          </p:cNvPr>
          <p:cNvSpPr txBox="1"/>
          <p:nvPr/>
        </p:nvSpPr>
        <p:spPr>
          <a:xfrm>
            <a:off x="2716696" y="1531713"/>
            <a:ext cx="6096000" cy="1200329"/>
          </a:xfrm>
          <a:prstGeom prst="rect">
            <a:avLst/>
          </a:prstGeom>
          <a:noFill/>
        </p:spPr>
        <p:txBody>
          <a:bodyPr wrap="square">
            <a:spAutoFit/>
          </a:bodyPr>
          <a:lstStyle/>
          <a:p>
            <a:pPr algn="ctr" rtl="1"/>
            <a:r>
              <a:rPr lang="ar-BH" sz="3600" dirty="0">
                <a:solidFill>
                  <a:srgbClr val="7030A0"/>
                </a:solidFill>
                <a:latin typeface="Sakkal Majalla" panose="02000000000000000000" pitchFamily="2" charset="-78"/>
                <a:cs typeface="Sultan normal" pitchFamily="2" charset="-78"/>
              </a:rPr>
              <a:t>درس في مادّة اللّغة العربيّة</a:t>
            </a:r>
          </a:p>
          <a:p>
            <a:pPr algn="ctr" rtl="1"/>
            <a:r>
              <a:rPr lang="ar-BH" sz="3600" dirty="0">
                <a:latin typeface="Sakkal Majalla" panose="02000000000000000000" pitchFamily="2" charset="-78"/>
                <a:cs typeface="Sultan normal" pitchFamily="2" charset="-78"/>
              </a:rPr>
              <a:t>الإنتاج الكتابي</a:t>
            </a:r>
          </a:p>
        </p:txBody>
      </p:sp>
      <p:sp>
        <p:nvSpPr>
          <p:cNvPr id="9" name="TextBox 8">
            <a:extLst>
              <a:ext uri="{FF2B5EF4-FFF2-40B4-BE49-F238E27FC236}">
                <a16:creationId xmlns:a16="http://schemas.microsoft.com/office/drawing/2014/main" id="{419013E8-B876-4B89-8D36-6B121F11225D}"/>
              </a:ext>
            </a:extLst>
          </p:cNvPr>
          <p:cNvSpPr txBox="1"/>
          <p:nvPr/>
        </p:nvSpPr>
        <p:spPr>
          <a:xfrm>
            <a:off x="2971799" y="5326287"/>
            <a:ext cx="6096000" cy="892552"/>
          </a:xfrm>
          <a:prstGeom prst="rect">
            <a:avLst/>
          </a:prstGeom>
          <a:noFill/>
        </p:spPr>
        <p:txBody>
          <a:bodyPr wrap="square">
            <a:spAutoFit/>
          </a:bodyPr>
          <a:lstStyle/>
          <a:p>
            <a:pPr algn="ctr" rtl="1"/>
            <a:r>
              <a:rPr lang="ar-BH" sz="2800" b="1" dirty="0">
                <a:latin typeface="Sakkal Majalla" panose="02000000000000000000" pitchFamily="2" charset="-78"/>
                <a:cs typeface="Sultan normal" pitchFamily="2" charset="-78"/>
              </a:rPr>
              <a:t>للصفّ الثّالث الإعداديّ</a:t>
            </a:r>
            <a:endParaRPr lang="en-GB" sz="2800" b="1" dirty="0">
              <a:latin typeface="Sakkal Majalla" panose="02000000000000000000" pitchFamily="2" charset="-78"/>
              <a:cs typeface="Sultan normal" pitchFamily="2" charset="-78"/>
            </a:endParaRPr>
          </a:p>
          <a:p>
            <a:pPr algn="ctr" rtl="1"/>
            <a:r>
              <a:rPr lang="ar-BH" sz="2400" b="1" dirty="0">
                <a:latin typeface="Sakkal Majalla" panose="02000000000000000000" pitchFamily="2" charset="-78"/>
                <a:cs typeface="Sultan normal" pitchFamily="2" charset="-78"/>
              </a:rPr>
              <a:t>الفصل الدراسيّ الثاني</a:t>
            </a:r>
          </a:p>
        </p:txBody>
      </p:sp>
      <p:sp>
        <p:nvSpPr>
          <p:cNvPr id="8" name="TextBox 7">
            <a:extLst>
              <a:ext uri="{FF2B5EF4-FFF2-40B4-BE49-F238E27FC236}">
                <a16:creationId xmlns:a16="http://schemas.microsoft.com/office/drawing/2014/main" id="{860E219C-C454-4ADF-88F6-0EDFA902BC82}"/>
              </a:ext>
            </a:extLst>
          </p:cNvPr>
          <p:cNvSpPr txBox="1"/>
          <p:nvPr/>
        </p:nvSpPr>
        <p:spPr>
          <a:xfrm>
            <a:off x="1303682" y="2808117"/>
            <a:ext cx="9220200" cy="2123658"/>
          </a:xfrm>
          <a:prstGeom prst="rect">
            <a:avLst/>
          </a:prstGeom>
          <a:noFill/>
        </p:spPr>
        <p:txBody>
          <a:bodyPr wrap="square" rtlCol="0">
            <a:spAutoFit/>
          </a:bodyPr>
          <a:lstStyle/>
          <a:p>
            <a:pPr algn="ctr"/>
            <a:r>
              <a:rPr lang="ar-BH" sz="6400" b="1" dirty="0">
                <a:effectLst>
                  <a:outerShdw blurRad="38100" dist="38100" dir="2700000" algn="tl">
                    <a:srgbClr val="000000">
                      <a:alpha val="43137"/>
                    </a:srgbClr>
                  </a:outerShdw>
                </a:effectLst>
                <a:cs typeface="Sultan bold" pitchFamily="2" charset="-78"/>
              </a:rPr>
              <a:t>تفكيك الموضوع الإنشائي الحجاجي إلى عناصره</a:t>
            </a:r>
            <a:endParaRPr lang="en-US" sz="6400" b="1" dirty="0">
              <a:effectLst>
                <a:outerShdw blurRad="38100" dist="38100" dir="2700000" algn="tl">
                  <a:srgbClr val="000000">
                    <a:alpha val="43137"/>
                  </a:srgbClr>
                </a:outerShdw>
              </a:effectLst>
              <a:cs typeface="Sultan bold" pitchFamily="2" charset="-78"/>
            </a:endParaRPr>
          </a:p>
        </p:txBody>
      </p:sp>
    </p:spTree>
    <p:extLst>
      <p:ext uri="{BB962C8B-B14F-4D97-AF65-F5344CB8AC3E}">
        <p14:creationId xmlns:p14="http://schemas.microsoft.com/office/powerpoint/2010/main" val="424983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78000">
              <a:srgbClr val="ECECEC">
                <a:alpha val="56000"/>
              </a:srgbClr>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837FE1AC-2E1B-4493-A351-5B2EF8E05799}"/>
              </a:ext>
            </a:extLst>
          </p:cNvPr>
          <p:cNvSpPr txBox="1">
            <a:spLocks/>
          </p:cNvSpPr>
          <p:nvPr/>
        </p:nvSpPr>
        <p:spPr>
          <a:xfrm>
            <a:off x="279044" y="304968"/>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3" name="Rectangle 12">
            <a:extLst>
              <a:ext uri="{FF2B5EF4-FFF2-40B4-BE49-F238E27FC236}">
                <a16:creationId xmlns:a16="http://schemas.microsoft.com/office/drawing/2014/main" id="{53EA763E-D783-4972-ACF0-7616DFF49C41}"/>
              </a:ext>
            </a:extLst>
          </p:cNvPr>
          <p:cNvSpPr/>
          <p:nvPr/>
        </p:nvSpPr>
        <p:spPr>
          <a:xfrm>
            <a:off x="8547652" y="520556"/>
            <a:ext cx="1511568" cy="7029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أستنتج</a:t>
            </a:r>
          </a:p>
        </p:txBody>
      </p:sp>
      <p:sp>
        <p:nvSpPr>
          <p:cNvPr id="18" name="Rectangle 17">
            <a:extLst>
              <a:ext uri="{FF2B5EF4-FFF2-40B4-BE49-F238E27FC236}">
                <a16:creationId xmlns:a16="http://schemas.microsoft.com/office/drawing/2014/main" id="{56619DB7-F9F1-4B75-8DAF-E208A9278E53}"/>
              </a:ext>
            </a:extLst>
          </p:cNvPr>
          <p:cNvSpPr/>
          <p:nvPr/>
        </p:nvSpPr>
        <p:spPr>
          <a:xfrm>
            <a:off x="1146194" y="1265512"/>
            <a:ext cx="9319236" cy="471121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indent="-457200" algn="r" rtl="1">
              <a:buFont typeface="Wingdings" panose="05000000000000000000" pitchFamily="2" charset="2"/>
              <a:buChar char="v"/>
            </a:pPr>
            <a:r>
              <a:rPr lang="ar-BH" sz="3400" dirty="0">
                <a:solidFill>
                  <a:schemeClr val="tx1"/>
                </a:solidFill>
                <a:latin typeface="Sakkal Majalla" panose="02000000000000000000" pitchFamily="2" charset="-78"/>
                <a:cs typeface="Sakkal Majalla" panose="02000000000000000000" pitchFamily="2" charset="-78"/>
              </a:rPr>
              <a:t>يقوم الموضوع الحجاجي أساسا على الأفكار خلافا للمواضيع السردية أو المواضيع الوصفية.</a:t>
            </a:r>
          </a:p>
          <a:p>
            <a:pPr marL="457200" indent="-457200" algn="r" rtl="1">
              <a:buFont typeface="Wingdings" panose="05000000000000000000" pitchFamily="2" charset="2"/>
              <a:buChar char="v"/>
            </a:pPr>
            <a:r>
              <a:rPr lang="ar-BH" sz="3400" dirty="0">
                <a:solidFill>
                  <a:schemeClr val="tx1"/>
                </a:solidFill>
                <a:latin typeface="Sakkal Majalla" panose="02000000000000000000" pitchFamily="2" charset="-78"/>
                <a:cs typeface="Sakkal Majalla" panose="02000000000000000000" pitchFamily="2" charset="-78"/>
              </a:rPr>
              <a:t>قد يكون الإطار السرديّ مؤطّرا وممهّدا للوضعيّة الحجاجيّة. </a:t>
            </a:r>
          </a:p>
          <a:p>
            <a:pPr marL="457200" indent="-457200" algn="r" rtl="1">
              <a:buFont typeface="Wingdings" panose="05000000000000000000" pitchFamily="2" charset="2"/>
              <a:buChar char="v"/>
            </a:pPr>
            <a:r>
              <a:rPr lang="ar-BH" sz="3400" dirty="0">
                <a:solidFill>
                  <a:schemeClr val="tx1"/>
                </a:solidFill>
                <a:latin typeface="Sakkal Majalla" panose="02000000000000000000" pitchFamily="2" charset="-78"/>
                <a:cs typeface="Sakkal Majalla" panose="02000000000000000000" pitchFamily="2" charset="-78"/>
              </a:rPr>
              <a:t>تنتظم الفقرة الحجاجيّة وفق بنية ثلاثيّة: </a:t>
            </a:r>
          </a:p>
          <a:p>
            <a:pPr marL="914400" lvl="1" indent="-457200" algn="r" rtl="1">
              <a:buFont typeface="Wingdings" panose="05000000000000000000" pitchFamily="2" charset="2"/>
              <a:buChar char="q"/>
            </a:pPr>
            <a:r>
              <a:rPr lang="ar-BH" sz="3400" dirty="0">
                <a:solidFill>
                  <a:schemeClr val="tx1"/>
                </a:solidFill>
                <a:latin typeface="Sakkal Majalla" panose="02000000000000000000" pitchFamily="2" charset="-78"/>
                <a:cs typeface="Sakkal Majalla" panose="02000000000000000000" pitchFamily="2" charset="-78"/>
              </a:rPr>
              <a:t>أطروحة (مدعومة أو مدحوضة)</a:t>
            </a:r>
          </a:p>
          <a:p>
            <a:pPr marL="914400" lvl="1" indent="-457200" algn="r" rtl="1">
              <a:buFont typeface="Wingdings" panose="05000000000000000000" pitchFamily="2" charset="2"/>
              <a:buChar char="q"/>
            </a:pPr>
            <a:r>
              <a:rPr lang="ar-BH" sz="3400" dirty="0">
                <a:solidFill>
                  <a:schemeClr val="tx1"/>
                </a:solidFill>
                <a:latin typeface="Sakkal Majalla" panose="02000000000000000000" pitchFamily="2" charset="-78"/>
                <a:cs typeface="Sakkal Majalla" panose="02000000000000000000" pitchFamily="2" charset="-78"/>
              </a:rPr>
              <a:t> سيرورة الحجاج (تنظيم الحجج المستعملة للإقناع)</a:t>
            </a:r>
          </a:p>
          <a:p>
            <a:pPr marL="914400" lvl="1" indent="-457200" algn="r" rtl="1">
              <a:buFont typeface="Wingdings" panose="05000000000000000000" pitchFamily="2" charset="2"/>
              <a:buChar char="q"/>
            </a:pPr>
            <a:r>
              <a:rPr lang="ar-BH" sz="3400" dirty="0">
                <a:solidFill>
                  <a:schemeClr val="tx1"/>
                </a:solidFill>
                <a:latin typeface="Sakkal Majalla" panose="02000000000000000000" pitchFamily="2" charset="-78"/>
                <a:cs typeface="Sakkal Majalla" panose="02000000000000000000" pitchFamily="2" charset="-78"/>
              </a:rPr>
              <a:t>النتيجة (مآل الحجاج).</a:t>
            </a:r>
          </a:p>
        </p:txBody>
      </p:sp>
    </p:spTree>
    <p:extLst>
      <p:ext uri="{BB962C8B-B14F-4D97-AF65-F5344CB8AC3E}">
        <p14:creationId xmlns:p14="http://schemas.microsoft.com/office/powerpoint/2010/main" val="367484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fade">
                                      <p:cBhvr>
                                        <p:cTn id="17" dur="1000"/>
                                        <p:tgtEl>
                                          <p:spTgt spid="18">
                                            <p:txEl>
                                              <p:pRg st="0" end="0"/>
                                            </p:txEl>
                                          </p:spTgt>
                                        </p:tgtEl>
                                      </p:cBhvr>
                                    </p:animEffect>
                                    <p:anim calcmode="lin" valueType="num">
                                      <p:cBhvr>
                                        <p:cTn id="18"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8">
                                            <p:txEl>
                                              <p:pRg st="1" end="1"/>
                                            </p:txEl>
                                          </p:spTgt>
                                        </p:tgtEl>
                                        <p:attrNameLst>
                                          <p:attrName>style.visibility</p:attrName>
                                        </p:attrNameLst>
                                      </p:cBhvr>
                                      <p:to>
                                        <p:strVal val="visible"/>
                                      </p:to>
                                    </p:set>
                                    <p:animEffect transition="in" filter="fade">
                                      <p:cBhvr>
                                        <p:cTn id="24" dur="1000"/>
                                        <p:tgtEl>
                                          <p:spTgt spid="18">
                                            <p:txEl>
                                              <p:pRg st="1" end="1"/>
                                            </p:txEl>
                                          </p:spTgt>
                                        </p:tgtEl>
                                      </p:cBhvr>
                                    </p:animEffect>
                                    <p:anim calcmode="lin" valueType="num">
                                      <p:cBhvr>
                                        <p:cTn id="25"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8">
                                            <p:txEl>
                                              <p:pRg st="2" end="2"/>
                                            </p:txEl>
                                          </p:spTgt>
                                        </p:tgtEl>
                                        <p:attrNameLst>
                                          <p:attrName>style.visibility</p:attrName>
                                        </p:attrNameLst>
                                      </p:cBhvr>
                                      <p:to>
                                        <p:strVal val="visible"/>
                                      </p:to>
                                    </p:set>
                                    <p:animEffect transition="in" filter="fade">
                                      <p:cBhvr>
                                        <p:cTn id="31" dur="1000"/>
                                        <p:tgtEl>
                                          <p:spTgt spid="18">
                                            <p:txEl>
                                              <p:pRg st="2" end="2"/>
                                            </p:txEl>
                                          </p:spTgt>
                                        </p:tgtEl>
                                      </p:cBhvr>
                                    </p:animEffect>
                                    <p:anim calcmode="lin" valueType="num">
                                      <p:cBhvr>
                                        <p:cTn id="32"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8">
                                            <p:txEl>
                                              <p:pRg st="3" end="3"/>
                                            </p:txEl>
                                          </p:spTgt>
                                        </p:tgtEl>
                                        <p:attrNameLst>
                                          <p:attrName>style.visibility</p:attrName>
                                        </p:attrNameLst>
                                      </p:cBhvr>
                                      <p:to>
                                        <p:strVal val="visible"/>
                                      </p:to>
                                    </p:set>
                                    <p:animEffect transition="in" filter="fade">
                                      <p:cBhvr>
                                        <p:cTn id="38" dur="1000"/>
                                        <p:tgtEl>
                                          <p:spTgt spid="18">
                                            <p:txEl>
                                              <p:pRg st="3" end="3"/>
                                            </p:txEl>
                                          </p:spTgt>
                                        </p:tgtEl>
                                      </p:cBhvr>
                                    </p:animEffect>
                                    <p:anim calcmode="lin" valueType="num">
                                      <p:cBhvr>
                                        <p:cTn id="39" dur="10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8">
                                            <p:txEl>
                                              <p:pRg st="4" end="4"/>
                                            </p:txEl>
                                          </p:spTgt>
                                        </p:tgtEl>
                                        <p:attrNameLst>
                                          <p:attrName>style.visibility</p:attrName>
                                        </p:attrNameLst>
                                      </p:cBhvr>
                                      <p:to>
                                        <p:strVal val="visible"/>
                                      </p:to>
                                    </p:set>
                                    <p:animEffect transition="in" filter="fade">
                                      <p:cBhvr>
                                        <p:cTn id="45" dur="1000"/>
                                        <p:tgtEl>
                                          <p:spTgt spid="18">
                                            <p:txEl>
                                              <p:pRg st="4" end="4"/>
                                            </p:txEl>
                                          </p:spTgt>
                                        </p:tgtEl>
                                      </p:cBhvr>
                                    </p:animEffect>
                                    <p:anim calcmode="lin" valueType="num">
                                      <p:cBhvr>
                                        <p:cTn id="46" dur="10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18">
                                            <p:txEl>
                                              <p:pRg st="5" end="5"/>
                                            </p:txEl>
                                          </p:spTgt>
                                        </p:tgtEl>
                                        <p:attrNameLst>
                                          <p:attrName>style.visibility</p:attrName>
                                        </p:attrNameLst>
                                      </p:cBhvr>
                                      <p:to>
                                        <p:strVal val="visible"/>
                                      </p:to>
                                    </p:set>
                                    <p:animEffect transition="in" filter="fade">
                                      <p:cBhvr>
                                        <p:cTn id="52" dur="1000"/>
                                        <p:tgtEl>
                                          <p:spTgt spid="18">
                                            <p:txEl>
                                              <p:pRg st="5" end="5"/>
                                            </p:txEl>
                                          </p:spTgt>
                                        </p:tgtEl>
                                      </p:cBhvr>
                                    </p:animEffect>
                                    <p:anim calcmode="lin" valueType="num">
                                      <p:cBhvr>
                                        <p:cTn id="53" dur="10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837FE1AC-2E1B-4493-A351-5B2EF8E05799}"/>
              </a:ext>
            </a:extLst>
          </p:cNvPr>
          <p:cNvSpPr txBox="1">
            <a:spLocks/>
          </p:cNvSpPr>
          <p:nvPr/>
        </p:nvSpPr>
        <p:spPr>
          <a:xfrm>
            <a:off x="189716" y="135190"/>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3" name="Rectangle 12">
            <a:extLst>
              <a:ext uri="{FF2B5EF4-FFF2-40B4-BE49-F238E27FC236}">
                <a16:creationId xmlns:a16="http://schemas.microsoft.com/office/drawing/2014/main" id="{53EA763E-D783-4972-ACF0-7616DFF49C41}"/>
              </a:ext>
            </a:extLst>
          </p:cNvPr>
          <p:cNvSpPr/>
          <p:nvPr/>
        </p:nvSpPr>
        <p:spPr>
          <a:xfrm>
            <a:off x="8680174" y="237990"/>
            <a:ext cx="1379046" cy="70291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أطبّق</a:t>
            </a:r>
          </a:p>
        </p:txBody>
      </p:sp>
      <p:sp>
        <p:nvSpPr>
          <p:cNvPr id="14" name="TextBox 13">
            <a:extLst>
              <a:ext uri="{FF2B5EF4-FFF2-40B4-BE49-F238E27FC236}">
                <a16:creationId xmlns:a16="http://schemas.microsoft.com/office/drawing/2014/main" id="{D6AB4696-E521-409E-9829-6CE748029353}"/>
              </a:ext>
            </a:extLst>
          </p:cNvPr>
          <p:cNvSpPr txBox="1"/>
          <p:nvPr/>
        </p:nvSpPr>
        <p:spPr>
          <a:xfrm>
            <a:off x="1908313" y="990290"/>
            <a:ext cx="8680174" cy="615553"/>
          </a:xfrm>
          <a:prstGeom prst="rect">
            <a:avLst/>
          </a:prstGeom>
          <a:noFill/>
        </p:spPr>
        <p:txBody>
          <a:bodyPr wrap="square" rtlCol="0">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أَقرأُ الموضوع جيّدا ثمّ أجيب عن الأسئلة:                         (5دق)</a:t>
            </a:r>
            <a:endParaRPr lang="en-US" sz="3400" b="1" dirty="0">
              <a:solidFill>
                <a:srgbClr val="FF0000"/>
              </a:solidFill>
              <a:latin typeface="Sakkal Majalla" panose="02000000000000000000" pitchFamily="2" charset="-78"/>
              <a:cs typeface="Sakkal Majalla" panose="02000000000000000000" pitchFamily="2" charset="-78"/>
            </a:endParaRPr>
          </a:p>
        </p:txBody>
      </p:sp>
      <p:sp>
        <p:nvSpPr>
          <p:cNvPr id="15" name="Title 6">
            <a:extLst>
              <a:ext uri="{FF2B5EF4-FFF2-40B4-BE49-F238E27FC236}">
                <a16:creationId xmlns:a16="http://schemas.microsoft.com/office/drawing/2014/main" id="{71BDD3B9-2196-41E1-A4E7-7775A086B823}"/>
              </a:ext>
            </a:extLst>
          </p:cNvPr>
          <p:cNvSpPr txBox="1">
            <a:spLocks/>
          </p:cNvSpPr>
          <p:nvPr/>
        </p:nvSpPr>
        <p:spPr>
          <a:xfrm>
            <a:off x="583097" y="1712746"/>
            <a:ext cx="10005390" cy="1394644"/>
          </a:xfrm>
          <a:prstGeom prst="rect">
            <a:avLst/>
          </a:prstGeom>
          <a:solidFill>
            <a:schemeClr val="accent2">
              <a:lumMod val="20000"/>
              <a:lumOff val="80000"/>
            </a:schemeClr>
          </a:solidFill>
          <a:ln>
            <a:solidFill>
              <a:schemeClr val="tx1"/>
            </a:solidFill>
          </a:ln>
        </p:spPr>
        <p:txBody>
          <a:bodyP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dirty="0">
                <a:latin typeface="Sakkal Majalla" panose="02000000000000000000" pitchFamily="2" charset="-78"/>
                <a:cs typeface="Sakkal Majalla" panose="02000000000000000000" pitchFamily="2" charset="-78"/>
              </a:rPr>
              <a:t>تستهوي صديقك أخبار الحروب، وينفق الكثير من وقته في جمع صور لمختلف وسائل الدمار والخراب. فأزعجك منه هذا السلوك، وأردت إقناعه بتهديدات الحرب وويلاتها.</a:t>
            </a:r>
            <a:br>
              <a:rPr lang="ar-BH" sz="2000" dirty="0">
                <a:latin typeface="Sakkal Majalla" panose="02000000000000000000" pitchFamily="2" charset="-78"/>
                <a:cs typeface="Sakkal Majalla" panose="02000000000000000000" pitchFamily="2" charset="-78"/>
              </a:rPr>
            </a:br>
            <a:r>
              <a:rPr lang="ar-BH" sz="3200" dirty="0">
                <a:latin typeface="Sakkal Majalla" panose="02000000000000000000" pitchFamily="2" charset="-78"/>
                <a:cs typeface="Sakkal Majalla" panose="02000000000000000000" pitchFamily="2" charset="-78"/>
              </a:rPr>
              <a:t>تحدّث عن ذلك مبرزا ما اعتمدته من آراء وحجج لإقناعه بمخاطر هذه الآفة.</a:t>
            </a:r>
            <a:endParaRPr lang="en-US" sz="2000" dirty="0">
              <a:solidFill>
                <a:srgbClr val="FF0000"/>
              </a:solidFill>
              <a:latin typeface="Sakkal Majalla" panose="02000000000000000000" pitchFamily="2" charset="-78"/>
              <a:cs typeface="Sakkal Majalla" panose="02000000000000000000" pitchFamily="2" charset="-78"/>
            </a:endParaRPr>
          </a:p>
        </p:txBody>
      </p:sp>
      <p:sp>
        <p:nvSpPr>
          <p:cNvPr id="12" name="Rectangle 11">
            <a:extLst>
              <a:ext uri="{FF2B5EF4-FFF2-40B4-BE49-F238E27FC236}">
                <a16:creationId xmlns:a16="http://schemas.microsoft.com/office/drawing/2014/main" id="{EC40F699-AECE-4171-977C-D60FBC829CCA}"/>
              </a:ext>
            </a:extLst>
          </p:cNvPr>
          <p:cNvSpPr/>
          <p:nvPr/>
        </p:nvSpPr>
        <p:spPr>
          <a:xfrm>
            <a:off x="583096" y="3429000"/>
            <a:ext cx="10005391" cy="5892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a:t>
            </a:r>
            <a:r>
              <a:rPr lang="ar-BH" sz="3200" b="1" dirty="0">
                <a:solidFill>
                  <a:srgbClr val="FF0000"/>
                </a:solidFill>
                <a:latin typeface="Sakkal Majalla" panose="02000000000000000000" pitchFamily="2" charset="-78"/>
                <a:cs typeface="Sakkal Majalla" panose="02000000000000000000" pitchFamily="2" charset="-78"/>
              </a:rPr>
              <a:t>1- </a:t>
            </a:r>
            <a:r>
              <a:rPr lang="ar-BH" sz="3200" dirty="0">
                <a:solidFill>
                  <a:srgbClr val="FF0000"/>
                </a:solidFill>
                <a:latin typeface="Sakkal Majalla" panose="02000000000000000000" pitchFamily="2" charset="-78"/>
                <a:cs typeface="Sakkal Majalla" panose="02000000000000000000" pitchFamily="2" charset="-78"/>
              </a:rPr>
              <a:t>أُكملُ الجدول بوضع حدود المعطى والمطلوب في الموضوع السابق: </a:t>
            </a:r>
          </a:p>
        </p:txBody>
      </p:sp>
      <p:graphicFrame>
        <p:nvGraphicFramePr>
          <p:cNvPr id="2" name="Table 2">
            <a:extLst>
              <a:ext uri="{FF2B5EF4-FFF2-40B4-BE49-F238E27FC236}">
                <a16:creationId xmlns:a16="http://schemas.microsoft.com/office/drawing/2014/main" id="{2E3EAA4A-9533-47D7-8FED-20FF252229B6}"/>
              </a:ext>
            </a:extLst>
          </p:cNvPr>
          <p:cNvGraphicFramePr>
            <a:graphicFrameLocks noGrp="1"/>
          </p:cNvGraphicFramePr>
          <p:nvPr>
            <p:extLst>
              <p:ext uri="{D42A27DB-BD31-4B8C-83A1-F6EECF244321}">
                <p14:modId xmlns:p14="http://schemas.microsoft.com/office/powerpoint/2010/main" val="3000037306"/>
              </p:ext>
            </p:extLst>
          </p:nvPr>
        </p:nvGraphicFramePr>
        <p:xfrm>
          <a:off x="1822174" y="4434839"/>
          <a:ext cx="8128000" cy="1645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165451497"/>
                    </a:ext>
                  </a:extLst>
                </a:gridCol>
                <a:gridCol w="4064000">
                  <a:extLst>
                    <a:ext uri="{9D8B030D-6E8A-4147-A177-3AD203B41FA5}">
                      <a16:colId xmlns:a16="http://schemas.microsoft.com/office/drawing/2014/main" val="416888100"/>
                    </a:ext>
                  </a:extLst>
                </a:gridCol>
              </a:tblGrid>
              <a:tr h="370840">
                <a:tc>
                  <a:txBody>
                    <a:bodyPr/>
                    <a:lstStyle/>
                    <a:p>
                      <a:pPr algn="ctr"/>
                      <a:r>
                        <a:rPr lang="ar-BH" sz="3200" dirty="0">
                          <a:latin typeface="Sakkal Majalla" panose="02000000000000000000" pitchFamily="2" charset="-78"/>
                          <a:cs typeface="Sakkal Majalla" panose="02000000000000000000" pitchFamily="2" charset="-78"/>
                        </a:rPr>
                        <a:t>المطلوب</a:t>
                      </a:r>
                      <a:endParaRPr lang="en-GB" sz="3200" dirty="0">
                        <a:latin typeface="Sakkal Majalla" panose="02000000000000000000" pitchFamily="2" charset="-78"/>
                        <a:cs typeface="Sakkal Majalla" panose="02000000000000000000" pitchFamily="2" charset="-78"/>
                      </a:endParaRPr>
                    </a:p>
                  </a:txBody>
                  <a:tcPr/>
                </a:tc>
                <a:tc>
                  <a:txBody>
                    <a:bodyPr/>
                    <a:lstStyle/>
                    <a:p>
                      <a:pPr algn="ctr"/>
                      <a:r>
                        <a:rPr lang="ar-BH" sz="3200" dirty="0">
                          <a:latin typeface="Sakkal Majalla" panose="02000000000000000000" pitchFamily="2" charset="-78"/>
                          <a:cs typeface="Sakkal Majalla" panose="02000000000000000000" pitchFamily="2" charset="-78"/>
                        </a:rPr>
                        <a:t>المعطى</a:t>
                      </a:r>
                      <a:endParaRPr lang="en-GB" sz="320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153952906"/>
                  </a:ext>
                </a:extLst>
              </a:tr>
              <a:tr h="370840">
                <a:tc>
                  <a:txBody>
                    <a:bodyPr/>
                    <a:lstStyle/>
                    <a:p>
                      <a:pPr algn="r" rtl="1"/>
                      <a:r>
                        <a:rPr lang="ar-BH" sz="3200" dirty="0">
                          <a:latin typeface="Sakkal Majalla" panose="02000000000000000000" pitchFamily="2" charset="-78"/>
                          <a:cs typeface="Sakkal Majalla" panose="02000000000000000000" pitchFamily="2" charset="-78"/>
                        </a:rPr>
                        <a:t>   من </a:t>
                      </a:r>
                    </a:p>
                    <a:p>
                      <a:pPr algn="r" rtl="1"/>
                      <a:r>
                        <a:rPr lang="ar-BH" sz="3200" dirty="0">
                          <a:latin typeface="Sakkal Majalla" panose="02000000000000000000" pitchFamily="2" charset="-78"/>
                          <a:cs typeface="Sakkal Majalla" panose="02000000000000000000" pitchFamily="2" charset="-78"/>
                        </a:rPr>
                        <a:t>   إلى</a:t>
                      </a:r>
                      <a:endParaRPr lang="en-GB" sz="2800" b="1" kern="1200" dirty="0">
                        <a:solidFill>
                          <a:schemeClr val="tx1">
                            <a:lumMod val="95000"/>
                            <a:lumOff val="5000"/>
                          </a:schemeClr>
                        </a:solidFill>
                        <a:latin typeface="Sakkal Majalla" panose="02000000000000000000" pitchFamily="2" charset="-78"/>
                        <a:ea typeface="+mn-ea"/>
                        <a:cs typeface="Sakkal Majalla" panose="02000000000000000000" pitchFamily="2" charset="-78"/>
                      </a:endParaRPr>
                    </a:p>
                  </a:txBody>
                  <a:tcPr/>
                </a:tc>
                <a:tc>
                  <a:txBody>
                    <a:bodyPr/>
                    <a:lstStyle/>
                    <a:p>
                      <a:pPr algn="r" rtl="1"/>
                      <a:r>
                        <a:rPr lang="ar-BH" sz="3200" dirty="0">
                          <a:latin typeface="Sakkal Majalla" panose="02000000000000000000" pitchFamily="2" charset="-78"/>
                          <a:cs typeface="Sakkal Majalla" panose="02000000000000000000" pitchFamily="2" charset="-78"/>
                        </a:rPr>
                        <a:t>    من </a:t>
                      </a:r>
                    </a:p>
                    <a:p>
                      <a:pPr algn="r" rtl="1"/>
                      <a:r>
                        <a:rPr lang="ar-BH" sz="3200" dirty="0">
                          <a:latin typeface="Sakkal Majalla" panose="02000000000000000000" pitchFamily="2" charset="-78"/>
                          <a:cs typeface="Sakkal Majalla" panose="02000000000000000000" pitchFamily="2" charset="-78"/>
                        </a:rPr>
                        <a:t>    إلى</a:t>
                      </a:r>
                      <a:endParaRPr lang="en-GB" sz="2800" b="1" kern="1200" dirty="0">
                        <a:solidFill>
                          <a:schemeClr val="tx1">
                            <a:lumMod val="95000"/>
                            <a:lumOff val="5000"/>
                          </a:schemeClr>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646208313"/>
                  </a:ext>
                </a:extLst>
              </a:tr>
            </a:tbl>
          </a:graphicData>
        </a:graphic>
      </p:graphicFrame>
      <p:sp>
        <p:nvSpPr>
          <p:cNvPr id="16" name="TextBox 15">
            <a:extLst>
              <a:ext uri="{FF2B5EF4-FFF2-40B4-BE49-F238E27FC236}">
                <a16:creationId xmlns:a16="http://schemas.microsoft.com/office/drawing/2014/main" id="{99D4DF66-1965-4F16-B540-113CF1D268FD}"/>
              </a:ext>
            </a:extLst>
          </p:cNvPr>
          <p:cNvSpPr txBox="1"/>
          <p:nvPr/>
        </p:nvSpPr>
        <p:spPr>
          <a:xfrm>
            <a:off x="174528" y="634034"/>
            <a:ext cx="2160105" cy="523220"/>
          </a:xfrm>
          <a:prstGeom prst="rect">
            <a:avLst/>
          </a:prstGeom>
          <a:solidFill>
            <a:schemeClr val="accent6">
              <a:lumMod val="40000"/>
              <a:lumOff val="60000"/>
            </a:schemeClr>
          </a:solidFill>
        </p:spPr>
        <p:txBody>
          <a:bodyPr wrap="square" rtlCol="0">
            <a:spAutoFit/>
          </a:bodyPr>
          <a:lstStyle/>
          <a:p>
            <a:pPr algn="ctr" rtl="1"/>
            <a:r>
              <a:rPr lang="ar-BH" sz="2800" b="1" dirty="0">
                <a:solidFill>
                  <a:srgbClr val="FF0000"/>
                </a:solidFill>
                <a:latin typeface="Sakkal Majalla" panose="02000000000000000000" pitchFamily="2" charset="-78"/>
                <a:cs typeface="Sakkal Majalla" panose="02000000000000000000" pitchFamily="2" charset="-78"/>
              </a:rPr>
              <a:t>أتحقّق من إجابتي</a:t>
            </a:r>
            <a:endParaRPr lang="en-US" sz="3200" b="1" dirty="0">
              <a:solidFill>
                <a:srgbClr val="FF0000"/>
              </a:solidFill>
              <a:latin typeface="Sakkal Majalla" panose="02000000000000000000" pitchFamily="2" charset="-78"/>
              <a:cs typeface="Sakkal Majalla" panose="02000000000000000000" pitchFamily="2" charset="-78"/>
            </a:endParaRPr>
          </a:p>
        </p:txBody>
      </p:sp>
      <p:sp>
        <p:nvSpPr>
          <p:cNvPr id="20" name="Rectangle 19">
            <a:extLst>
              <a:ext uri="{FF2B5EF4-FFF2-40B4-BE49-F238E27FC236}">
                <a16:creationId xmlns:a16="http://schemas.microsoft.com/office/drawing/2014/main" id="{4C6B9255-0E29-45CD-8DA5-70D02294ACED}"/>
              </a:ext>
            </a:extLst>
          </p:cNvPr>
          <p:cNvSpPr/>
          <p:nvPr/>
        </p:nvSpPr>
        <p:spPr>
          <a:xfrm>
            <a:off x="6514079" y="4937640"/>
            <a:ext cx="2855618" cy="702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200" b="1" dirty="0">
                <a:solidFill>
                  <a:srgbClr val="FF0000"/>
                </a:solidFill>
                <a:cs typeface="Sultan normal" pitchFamily="2" charset="-78"/>
              </a:rPr>
              <a:t> </a:t>
            </a:r>
            <a:r>
              <a:rPr lang="ar-BH" sz="2800" b="1" dirty="0">
                <a:solidFill>
                  <a:srgbClr val="FF0000"/>
                </a:solidFill>
                <a:latin typeface="Sakkal Majalla" panose="02000000000000000000" pitchFamily="2" charset="-78"/>
                <a:cs typeface="Sakkal Majalla" panose="02000000000000000000" pitchFamily="2" charset="-78"/>
              </a:rPr>
              <a:t>تستهوي صديقك</a:t>
            </a:r>
            <a:endParaRPr lang="ar-BH" sz="3200" b="1" dirty="0">
              <a:solidFill>
                <a:srgbClr val="FF0000"/>
              </a:solidFill>
              <a:latin typeface="Sakkal Majalla" panose="02000000000000000000" pitchFamily="2" charset="-78"/>
              <a:cs typeface="Sakkal Majalla" panose="02000000000000000000" pitchFamily="2" charset="-78"/>
            </a:endParaRPr>
          </a:p>
        </p:txBody>
      </p:sp>
      <p:sp>
        <p:nvSpPr>
          <p:cNvPr id="22" name="Rectangle 21">
            <a:extLst>
              <a:ext uri="{FF2B5EF4-FFF2-40B4-BE49-F238E27FC236}">
                <a16:creationId xmlns:a16="http://schemas.microsoft.com/office/drawing/2014/main" id="{AF35B53C-7B2E-4A50-A0A4-32E7DB3248E1}"/>
              </a:ext>
            </a:extLst>
          </p:cNvPr>
          <p:cNvSpPr/>
          <p:nvPr/>
        </p:nvSpPr>
        <p:spPr>
          <a:xfrm>
            <a:off x="6731901" y="5469548"/>
            <a:ext cx="2637796" cy="702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200" b="1" dirty="0">
                <a:solidFill>
                  <a:srgbClr val="FF0000"/>
                </a:solidFill>
                <a:latin typeface="Sakkal Majalla" panose="02000000000000000000" pitchFamily="2" charset="-78"/>
                <a:cs typeface="Sakkal Majalla" panose="02000000000000000000" pitchFamily="2" charset="-78"/>
              </a:rPr>
              <a:t>الحرب وويلاتها</a:t>
            </a:r>
          </a:p>
        </p:txBody>
      </p:sp>
      <p:sp>
        <p:nvSpPr>
          <p:cNvPr id="23" name="Rectangle 22">
            <a:extLst>
              <a:ext uri="{FF2B5EF4-FFF2-40B4-BE49-F238E27FC236}">
                <a16:creationId xmlns:a16="http://schemas.microsoft.com/office/drawing/2014/main" id="{549CE6CD-4E18-4910-8F94-60B0C081F79E}"/>
              </a:ext>
            </a:extLst>
          </p:cNvPr>
          <p:cNvSpPr/>
          <p:nvPr/>
        </p:nvSpPr>
        <p:spPr>
          <a:xfrm>
            <a:off x="2415763" y="5448299"/>
            <a:ext cx="2855618" cy="702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200" b="1" dirty="0">
                <a:solidFill>
                  <a:srgbClr val="FF0000"/>
                </a:solidFill>
                <a:cs typeface="Sultan normal" pitchFamily="2" charset="-78"/>
              </a:rPr>
              <a:t> </a:t>
            </a:r>
            <a:r>
              <a:rPr lang="ar-BH" sz="2800" b="1" dirty="0">
                <a:solidFill>
                  <a:srgbClr val="FF0000"/>
                </a:solidFill>
                <a:latin typeface="Sakkal Majalla" panose="02000000000000000000" pitchFamily="2" charset="-78"/>
                <a:cs typeface="Sakkal Majalla" panose="02000000000000000000" pitchFamily="2" charset="-78"/>
              </a:rPr>
              <a:t>هذه الآفة</a:t>
            </a:r>
            <a:endParaRPr lang="ar-BH" sz="3200" b="1" dirty="0">
              <a:solidFill>
                <a:srgbClr val="FF0000"/>
              </a:solidFill>
              <a:latin typeface="Sakkal Majalla" panose="02000000000000000000" pitchFamily="2" charset="-78"/>
              <a:cs typeface="Sakkal Majalla" panose="02000000000000000000" pitchFamily="2" charset="-78"/>
            </a:endParaRPr>
          </a:p>
        </p:txBody>
      </p:sp>
      <p:sp>
        <p:nvSpPr>
          <p:cNvPr id="24" name="Rectangle 23">
            <a:extLst>
              <a:ext uri="{FF2B5EF4-FFF2-40B4-BE49-F238E27FC236}">
                <a16:creationId xmlns:a16="http://schemas.microsoft.com/office/drawing/2014/main" id="{1072F5FB-6295-485F-94FF-EC3A8CF59553}"/>
              </a:ext>
            </a:extLst>
          </p:cNvPr>
          <p:cNvSpPr/>
          <p:nvPr/>
        </p:nvSpPr>
        <p:spPr>
          <a:xfrm>
            <a:off x="2415763" y="4906342"/>
            <a:ext cx="2855618" cy="702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200" b="1" dirty="0">
                <a:solidFill>
                  <a:srgbClr val="FF0000"/>
                </a:solidFill>
                <a:cs typeface="Sultan normal" pitchFamily="2" charset="-78"/>
              </a:rPr>
              <a:t> </a:t>
            </a:r>
            <a:r>
              <a:rPr lang="ar-BH" sz="2800" b="1" dirty="0">
                <a:solidFill>
                  <a:srgbClr val="FF0000"/>
                </a:solidFill>
                <a:latin typeface="Sakkal Majalla" panose="02000000000000000000" pitchFamily="2" charset="-78"/>
                <a:cs typeface="Sakkal Majalla" panose="02000000000000000000" pitchFamily="2" charset="-78"/>
              </a:rPr>
              <a:t>تحدّث عن</a:t>
            </a:r>
            <a:endParaRPr lang="ar-BH" sz="32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9635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ppt_x"/>
                                          </p:val>
                                        </p:tav>
                                        <p:tav tm="100000">
                                          <p:val>
                                            <p:strVal val="#ppt_x"/>
                                          </p:val>
                                        </p:tav>
                                      </p:tavLst>
                                    </p:anim>
                                    <p:anim calcmode="lin" valueType="num">
                                      <p:cBhvr additive="base">
                                        <p:cTn id="4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1000"/>
                                        <p:tgtEl>
                                          <p:spTgt spid="24"/>
                                        </p:tgtEl>
                                      </p:cBhvr>
                                    </p:animEffect>
                                    <p:anim calcmode="lin" valueType="num">
                                      <p:cBhvr>
                                        <p:cTn id="61" dur="1000" fill="hold"/>
                                        <p:tgtEl>
                                          <p:spTgt spid="24"/>
                                        </p:tgtEl>
                                        <p:attrNameLst>
                                          <p:attrName>ppt_x</p:attrName>
                                        </p:attrNameLst>
                                      </p:cBhvr>
                                      <p:tavLst>
                                        <p:tav tm="0">
                                          <p:val>
                                            <p:strVal val="#ppt_x"/>
                                          </p:val>
                                        </p:tav>
                                        <p:tav tm="100000">
                                          <p:val>
                                            <p:strVal val="#ppt_x"/>
                                          </p:val>
                                        </p:tav>
                                      </p:tavLst>
                                    </p:anim>
                                    <p:anim calcmode="lin" valueType="num">
                                      <p:cBhvr>
                                        <p:cTn id="6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1000"/>
                                        <p:tgtEl>
                                          <p:spTgt spid="23"/>
                                        </p:tgtEl>
                                      </p:cBhvr>
                                    </p:animEffect>
                                    <p:anim calcmode="lin" valueType="num">
                                      <p:cBhvr>
                                        <p:cTn id="68" dur="1000" fill="hold"/>
                                        <p:tgtEl>
                                          <p:spTgt spid="23"/>
                                        </p:tgtEl>
                                        <p:attrNameLst>
                                          <p:attrName>ppt_x</p:attrName>
                                        </p:attrNameLst>
                                      </p:cBhvr>
                                      <p:tavLst>
                                        <p:tav tm="0">
                                          <p:val>
                                            <p:strVal val="#ppt_x"/>
                                          </p:val>
                                        </p:tav>
                                        <p:tav tm="100000">
                                          <p:val>
                                            <p:strVal val="#ppt_x"/>
                                          </p:val>
                                        </p:tav>
                                      </p:tavLst>
                                    </p:anim>
                                    <p:anim calcmode="lin" valueType="num">
                                      <p:cBhvr>
                                        <p:cTn id="6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2" grpId="0" animBg="1"/>
      <p:bldP spid="16" grpId="0" animBg="1"/>
      <p:bldP spid="20" grpId="0"/>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837FE1AC-2E1B-4493-A351-5B2EF8E05799}"/>
              </a:ext>
            </a:extLst>
          </p:cNvPr>
          <p:cNvSpPr txBox="1">
            <a:spLocks/>
          </p:cNvSpPr>
          <p:nvPr/>
        </p:nvSpPr>
        <p:spPr>
          <a:xfrm>
            <a:off x="189716" y="135190"/>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3" name="Rectangle 12">
            <a:extLst>
              <a:ext uri="{FF2B5EF4-FFF2-40B4-BE49-F238E27FC236}">
                <a16:creationId xmlns:a16="http://schemas.microsoft.com/office/drawing/2014/main" id="{53EA763E-D783-4972-ACF0-7616DFF49C41}"/>
              </a:ext>
            </a:extLst>
          </p:cNvPr>
          <p:cNvSpPr/>
          <p:nvPr/>
        </p:nvSpPr>
        <p:spPr>
          <a:xfrm>
            <a:off x="8680174" y="237990"/>
            <a:ext cx="1379046" cy="70291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أطبّق</a:t>
            </a:r>
          </a:p>
        </p:txBody>
      </p:sp>
      <p:sp>
        <p:nvSpPr>
          <p:cNvPr id="15" name="Title 6">
            <a:extLst>
              <a:ext uri="{FF2B5EF4-FFF2-40B4-BE49-F238E27FC236}">
                <a16:creationId xmlns:a16="http://schemas.microsoft.com/office/drawing/2014/main" id="{71BDD3B9-2196-41E1-A4E7-7775A086B823}"/>
              </a:ext>
            </a:extLst>
          </p:cNvPr>
          <p:cNvSpPr txBox="1">
            <a:spLocks/>
          </p:cNvSpPr>
          <p:nvPr/>
        </p:nvSpPr>
        <p:spPr>
          <a:xfrm>
            <a:off x="504709" y="1974018"/>
            <a:ext cx="10005390" cy="1000486"/>
          </a:xfrm>
          <a:prstGeom prst="rect">
            <a:avLst/>
          </a:prstGeom>
          <a:solidFill>
            <a:schemeClr val="accent2">
              <a:lumMod val="20000"/>
              <a:lumOff val="80000"/>
            </a:schemeClr>
          </a:solidFill>
          <a:ln>
            <a:solidFill>
              <a:schemeClr val="tx1"/>
            </a:solidFill>
          </a:ln>
        </p:spPr>
        <p:txBody>
          <a:bodyP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dirty="0">
                <a:latin typeface="Sakkal Majalla" panose="02000000000000000000" pitchFamily="2" charset="-78"/>
                <a:cs typeface="Sakkal Majalla" panose="02000000000000000000" pitchFamily="2" charset="-78"/>
              </a:rPr>
              <a:t>تستهوي صديقك أخبار الحروب وينفق الكثير من وقته في جمع صور لمختلف وسائل الدمار والخراب فأزعجك منه هذا السلوك وأردت إقناعه بتهديدات الحرب وويلاتها .</a:t>
            </a:r>
            <a:endParaRPr lang="en-US" sz="2000" dirty="0">
              <a:solidFill>
                <a:srgbClr val="FF0000"/>
              </a:solidFill>
              <a:latin typeface="Sakkal Majalla" panose="02000000000000000000" pitchFamily="2" charset="-78"/>
              <a:cs typeface="Sakkal Majalla" panose="02000000000000000000" pitchFamily="2" charset="-78"/>
            </a:endParaRPr>
          </a:p>
        </p:txBody>
      </p:sp>
      <p:sp>
        <p:nvSpPr>
          <p:cNvPr id="12" name="Rectangle 11">
            <a:extLst>
              <a:ext uri="{FF2B5EF4-FFF2-40B4-BE49-F238E27FC236}">
                <a16:creationId xmlns:a16="http://schemas.microsoft.com/office/drawing/2014/main" id="{EC40F699-AECE-4171-977C-D60FBC829CCA}"/>
              </a:ext>
            </a:extLst>
          </p:cNvPr>
          <p:cNvSpPr/>
          <p:nvPr/>
        </p:nvSpPr>
        <p:spPr>
          <a:xfrm>
            <a:off x="504708" y="1123536"/>
            <a:ext cx="10005391" cy="5892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a:t>
            </a:r>
            <a:r>
              <a:rPr lang="ar-BH" sz="3200" b="1" dirty="0">
                <a:solidFill>
                  <a:srgbClr val="FF0000"/>
                </a:solidFill>
                <a:latin typeface="Sakkal Majalla" panose="02000000000000000000" pitchFamily="2" charset="-78"/>
                <a:cs typeface="Sakkal Majalla" panose="02000000000000000000" pitchFamily="2" charset="-78"/>
              </a:rPr>
              <a:t>2- </a:t>
            </a:r>
            <a:r>
              <a:rPr lang="ar-BH" sz="3200" dirty="0">
                <a:solidFill>
                  <a:srgbClr val="FF0000"/>
                </a:solidFill>
                <a:latin typeface="Sakkal Majalla" panose="02000000000000000000" pitchFamily="2" charset="-78"/>
                <a:cs typeface="Sakkal Majalla" panose="02000000000000000000" pitchFamily="2" charset="-78"/>
              </a:rPr>
              <a:t>ما الكلمات المفاتيح في المعطى والمطلوب؟                                         </a:t>
            </a:r>
            <a:r>
              <a:rPr lang="ar-BH" sz="3200" b="1" dirty="0">
                <a:solidFill>
                  <a:srgbClr val="FF0000"/>
                </a:solidFill>
                <a:latin typeface="Sakkal Majalla" panose="02000000000000000000" pitchFamily="2" charset="-78"/>
                <a:cs typeface="Sakkal Majalla" panose="02000000000000000000" pitchFamily="2" charset="-78"/>
              </a:rPr>
              <a:t>(5دق)</a:t>
            </a:r>
            <a:endParaRPr lang="ar-BH" sz="3200" dirty="0">
              <a:solidFill>
                <a:srgbClr val="FF0000"/>
              </a:solidFill>
              <a:latin typeface="Sakkal Majalla" panose="02000000000000000000" pitchFamily="2" charset="-78"/>
              <a:cs typeface="Sakkal Majalla" panose="02000000000000000000" pitchFamily="2" charset="-78"/>
            </a:endParaRPr>
          </a:p>
        </p:txBody>
      </p:sp>
      <p:sp>
        <p:nvSpPr>
          <p:cNvPr id="16" name="TextBox 15">
            <a:extLst>
              <a:ext uri="{FF2B5EF4-FFF2-40B4-BE49-F238E27FC236}">
                <a16:creationId xmlns:a16="http://schemas.microsoft.com/office/drawing/2014/main" id="{99D4DF66-1965-4F16-B540-113CF1D268FD}"/>
              </a:ext>
            </a:extLst>
          </p:cNvPr>
          <p:cNvSpPr txBox="1"/>
          <p:nvPr/>
        </p:nvSpPr>
        <p:spPr>
          <a:xfrm>
            <a:off x="174528" y="634034"/>
            <a:ext cx="2160105" cy="523220"/>
          </a:xfrm>
          <a:prstGeom prst="rect">
            <a:avLst/>
          </a:prstGeom>
          <a:solidFill>
            <a:schemeClr val="accent6">
              <a:lumMod val="40000"/>
              <a:lumOff val="60000"/>
            </a:schemeClr>
          </a:solidFill>
        </p:spPr>
        <p:txBody>
          <a:bodyPr wrap="square" rtlCol="0">
            <a:spAutoFit/>
          </a:bodyPr>
          <a:lstStyle/>
          <a:p>
            <a:pPr algn="ctr" rtl="1"/>
            <a:r>
              <a:rPr lang="ar-BH" sz="2800" b="1" dirty="0">
                <a:solidFill>
                  <a:srgbClr val="FF0000"/>
                </a:solidFill>
                <a:latin typeface="Sakkal Majalla" panose="02000000000000000000" pitchFamily="2" charset="-78"/>
                <a:cs typeface="Sakkal Majalla" panose="02000000000000000000" pitchFamily="2" charset="-78"/>
              </a:rPr>
              <a:t>أتحقّق من إجابتي</a:t>
            </a:r>
            <a:endParaRPr lang="en-US" sz="3200" b="1" dirty="0">
              <a:solidFill>
                <a:srgbClr val="FF0000"/>
              </a:solidFill>
              <a:latin typeface="Sakkal Majalla" panose="02000000000000000000" pitchFamily="2" charset="-78"/>
              <a:cs typeface="Sakkal Majalla" panose="02000000000000000000" pitchFamily="2" charset="-78"/>
            </a:endParaRPr>
          </a:p>
        </p:txBody>
      </p:sp>
      <p:sp>
        <p:nvSpPr>
          <p:cNvPr id="17" name="Title 6">
            <a:extLst>
              <a:ext uri="{FF2B5EF4-FFF2-40B4-BE49-F238E27FC236}">
                <a16:creationId xmlns:a16="http://schemas.microsoft.com/office/drawing/2014/main" id="{54C2CB4F-58C7-4472-AF5A-CA172E16C131}"/>
              </a:ext>
            </a:extLst>
          </p:cNvPr>
          <p:cNvSpPr txBox="1">
            <a:spLocks/>
          </p:cNvSpPr>
          <p:nvPr/>
        </p:nvSpPr>
        <p:spPr>
          <a:xfrm>
            <a:off x="504709" y="3257580"/>
            <a:ext cx="10005390" cy="513416"/>
          </a:xfrm>
          <a:prstGeom prst="rect">
            <a:avLst/>
          </a:prstGeom>
          <a:solidFill>
            <a:schemeClr val="accent2">
              <a:lumMod val="20000"/>
              <a:lumOff val="80000"/>
            </a:schemeClr>
          </a:solidFill>
          <a:ln>
            <a:solidFill>
              <a:schemeClr val="tx1"/>
            </a:solidFill>
          </a:ln>
        </p:spPr>
        <p:txBody>
          <a:bodyP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dirty="0">
                <a:latin typeface="Sakkal Majalla" panose="02000000000000000000" pitchFamily="2" charset="-78"/>
                <a:cs typeface="Sakkal Majalla" panose="02000000000000000000" pitchFamily="2" charset="-78"/>
              </a:rPr>
              <a:t>تحدّث عن ذلك مبرزا ما اعتمدته من آراء وحجج لإقناعه بمخاطر هذه الآفة.</a:t>
            </a:r>
            <a:endParaRPr lang="en-US" sz="2000" dirty="0">
              <a:solidFill>
                <a:srgbClr val="FF0000"/>
              </a:solidFill>
              <a:latin typeface="Sakkal Majalla" panose="02000000000000000000" pitchFamily="2" charset="-78"/>
              <a:cs typeface="Sakkal Majalla" panose="02000000000000000000" pitchFamily="2" charset="-78"/>
            </a:endParaRPr>
          </a:p>
        </p:txBody>
      </p:sp>
      <p:sp>
        <p:nvSpPr>
          <p:cNvPr id="18" name="Rectangle 17">
            <a:extLst>
              <a:ext uri="{FF2B5EF4-FFF2-40B4-BE49-F238E27FC236}">
                <a16:creationId xmlns:a16="http://schemas.microsoft.com/office/drawing/2014/main" id="{06920313-ED6E-425A-8EF6-2EDBF7E92259}"/>
              </a:ext>
            </a:extLst>
          </p:cNvPr>
          <p:cNvSpPr/>
          <p:nvPr/>
        </p:nvSpPr>
        <p:spPr>
          <a:xfrm>
            <a:off x="9541565" y="1974018"/>
            <a:ext cx="968534" cy="475087"/>
          </a:xfrm>
          <a:prstGeom prst="rect">
            <a:avLst/>
          </a:prstGeom>
          <a:noFill/>
          <a:ln w="38100"/>
        </p:spPr>
        <p:style>
          <a:lnRef idx="2">
            <a:schemeClr val="accent1"/>
          </a:lnRef>
          <a:fillRef idx="1">
            <a:schemeClr val="lt1"/>
          </a:fillRef>
          <a:effectRef idx="0">
            <a:schemeClr val="accent1"/>
          </a:effectRef>
          <a:fontRef idx="minor">
            <a:schemeClr val="dk1"/>
          </a:fontRef>
        </p:style>
        <p:txBody>
          <a:bodyPr rtlCol="1" anchor="ctr"/>
          <a:lstStyle/>
          <a:p>
            <a:pPr algn="ctr"/>
            <a:endParaRPr lang="ar-BH"/>
          </a:p>
        </p:txBody>
      </p:sp>
      <p:sp>
        <p:nvSpPr>
          <p:cNvPr id="19" name="Rectangle 18">
            <a:extLst>
              <a:ext uri="{FF2B5EF4-FFF2-40B4-BE49-F238E27FC236}">
                <a16:creationId xmlns:a16="http://schemas.microsoft.com/office/drawing/2014/main" id="{55C525B5-9727-4570-B5DA-2CE2B60389EE}"/>
              </a:ext>
            </a:extLst>
          </p:cNvPr>
          <p:cNvSpPr/>
          <p:nvPr/>
        </p:nvSpPr>
        <p:spPr>
          <a:xfrm>
            <a:off x="6897652" y="1974018"/>
            <a:ext cx="968534" cy="475087"/>
          </a:xfrm>
          <a:prstGeom prst="rect">
            <a:avLst/>
          </a:prstGeom>
          <a:noFill/>
          <a:ln w="38100"/>
        </p:spPr>
        <p:style>
          <a:lnRef idx="2">
            <a:schemeClr val="accent1"/>
          </a:lnRef>
          <a:fillRef idx="1">
            <a:schemeClr val="lt1"/>
          </a:fillRef>
          <a:effectRef idx="0">
            <a:schemeClr val="accent1"/>
          </a:effectRef>
          <a:fontRef idx="minor">
            <a:schemeClr val="dk1"/>
          </a:fontRef>
        </p:style>
        <p:txBody>
          <a:bodyPr rtlCol="1" anchor="ctr"/>
          <a:lstStyle/>
          <a:p>
            <a:pPr algn="ctr"/>
            <a:endParaRPr lang="ar-BH"/>
          </a:p>
        </p:txBody>
      </p:sp>
      <p:sp>
        <p:nvSpPr>
          <p:cNvPr id="21" name="Rectangle 20">
            <a:extLst>
              <a:ext uri="{FF2B5EF4-FFF2-40B4-BE49-F238E27FC236}">
                <a16:creationId xmlns:a16="http://schemas.microsoft.com/office/drawing/2014/main" id="{66197F5D-DCBA-49F8-A522-07A804CC3B3E}"/>
              </a:ext>
            </a:extLst>
          </p:cNvPr>
          <p:cNvSpPr/>
          <p:nvPr/>
        </p:nvSpPr>
        <p:spPr>
          <a:xfrm>
            <a:off x="7646505" y="2429949"/>
            <a:ext cx="849160" cy="475087"/>
          </a:xfrm>
          <a:prstGeom prst="rect">
            <a:avLst/>
          </a:prstGeom>
          <a:noFill/>
          <a:ln w="38100"/>
        </p:spPr>
        <p:style>
          <a:lnRef idx="2">
            <a:schemeClr val="accent1"/>
          </a:lnRef>
          <a:fillRef idx="1">
            <a:schemeClr val="lt1"/>
          </a:fillRef>
          <a:effectRef idx="0">
            <a:schemeClr val="accent1"/>
          </a:effectRef>
          <a:fontRef idx="minor">
            <a:schemeClr val="dk1"/>
          </a:fontRef>
        </p:style>
        <p:txBody>
          <a:bodyPr rtlCol="1" anchor="ctr"/>
          <a:lstStyle/>
          <a:p>
            <a:pPr algn="ctr"/>
            <a:endParaRPr lang="ar-BH"/>
          </a:p>
        </p:txBody>
      </p:sp>
      <p:sp>
        <p:nvSpPr>
          <p:cNvPr id="25" name="Rectangle 24">
            <a:extLst>
              <a:ext uri="{FF2B5EF4-FFF2-40B4-BE49-F238E27FC236}">
                <a16:creationId xmlns:a16="http://schemas.microsoft.com/office/drawing/2014/main" id="{92699149-15FE-446C-AE18-28D5F2E4E21F}"/>
              </a:ext>
            </a:extLst>
          </p:cNvPr>
          <p:cNvSpPr/>
          <p:nvPr/>
        </p:nvSpPr>
        <p:spPr>
          <a:xfrm>
            <a:off x="4154099" y="2429949"/>
            <a:ext cx="849160" cy="475087"/>
          </a:xfrm>
          <a:prstGeom prst="rect">
            <a:avLst/>
          </a:prstGeom>
          <a:noFill/>
          <a:ln w="38100"/>
        </p:spPr>
        <p:style>
          <a:lnRef idx="2">
            <a:schemeClr val="accent1"/>
          </a:lnRef>
          <a:fillRef idx="1">
            <a:schemeClr val="lt1"/>
          </a:fillRef>
          <a:effectRef idx="0">
            <a:schemeClr val="accent1"/>
          </a:effectRef>
          <a:fontRef idx="minor">
            <a:schemeClr val="dk1"/>
          </a:fontRef>
        </p:style>
        <p:txBody>
          <a:bodyPr rtlCol="1" anchor="ctr"/>
          <a:lstStyle/>
          <a:p>
            <a:pPr algn="ctr"/>
            <a:endParaRPr lang="ar-BH"/>
          </a:p>
        </p:txBody>
      </p:sp>
      <p:sp>
        <p:nvSpPr>
          <p:cNvPr id="26" name="Rectangle 25">
            <a:extLst>
              <a:ext uri="{FF2B5EF4-FFF2-40B4-BE49-F238E27FC236}">
                <a16:creationId xmlns:a16="http://schemas.microsoft.com/office/drawing/2014/main" id="{8A350930-526D-479D-92A6-B657089DB6CE}"/>
              </a:ext>
            </a:extLst>
          </p:cNvPr>
          <p:cNvSpPr/>
          <p:nvPr/>
        </p:nvSpPr>
        <p:spPr>
          <a:xfrm>
            <a:off x="5102087" y="3248866"/>
            <a:ext cx="1259977" cy="475087"/>
          </a:xfrm>
          <a:prstGeom prst="rect">
            <a:avLst/>
          </a:prstGeom>
          <a:noFill/>
          <a:ln w="38100"/>
        </p:spPr>
        <p:style>
          <a:lnRef idx="2">
            <a:schemeClr val="accent1"/>
          </a:lnRef>
          <a:fillRef idx="1">
            <a:schemeClr val="lt1"/>
          </a:fillRef>
          <a:effectRef idx="0">
            <a:schemeClr val="accent1"/>
          </a:effectRef>
          <a:fontRef idx="minor">
            <a:schemeClr val="dk1"/>
          </a:fontRef>
        </p:style>
        <p:txBody>
          <a:bodyPr rtlCol="1" anchor="ctr"/>
          <a:lstStyle/>
          <a:p>
            <a:pPr algn="ctr"/>
            <a:endParaRPr lang="ar-BH"/>
          </a:p>
        </p:txBody>
      </p:sp>
      <p:sp>
        <p:nvSpPr>
          <p:cNvPr id="27" name="Rectangle 26">
            <a:extLst>
              <a:ext uri="{FF2B5EF4-FFF2-40B4-BE49-F238E27FC236}">
                <a16:creationId xmlns:a16="http://schemas.microsoft.com/office/drawing/2014/main" id="{2E807E00-4B08-4B2E-8A72-DA73AE550F82}"/>
              </a:ext>
            </a:extLst>
          </p:cNvPr>
          <p:cNvSpPr/>
          <p:nvPr/>
        </p:nvSpPr>
        <p:spPr>
          <a:xfrm>
            <a:off x="4267199" y="3276744"/>
            <a:ext cx="736059" cy="475087"/>
          </a:xfrm>
          <a:prstGeom prst="rect">
            <a:avLst/>
          </a:prstGeom>
          <a:noFill/>
          <a:ln w="38100"/>
        </p:spPr>
        <p:style>
          <a:lnRef idx="2">
            <a:schemeClr val="accent1"/>
          </a:lnRef>
          <a:fillRef idx="1">
            <a:schemeClr val="lt1"/>
          </a:fillRef>
          <a:effectRef idx="0">
            <a:schemeClr val="accent1"/>
          </a:effectRef>
          <a:fontRef idx="minor">
            <a:schemeClr val="dk1"/>
          </a:fontRef>
        </p:style>
        <p:txBody>
          <a:bodyPr rtlCol="1" anchor="ctr"/>
          <a:lstStyle/>
          <a:p>
            <a:pPr algn="ctr"/>
            <a:endParaRPr lang="ar-BH"/>
          </a:p>
        </p:txBody>
      </p:sp>
      <p:sp>
        <p:nvSpPr>
          <p:cNvPr id="28" name="Rectangle 27">
            <a:extLst>
              <a:ext uri="{FF2B5EF4-FFF2-40B4-BE49-F238E27FC236}">
                <a16:creationId xmlns:a16="http://schemas.microsoft.com/office/drawing/2014/main" id="{49FE0758-C033-4593-81B4-F1271F04B2B0}"/>
              </a:ext>
            </a:extLst>
          </p:cNvPr>
          <p:cNvSpPr/>
          <p:nvPr/>
        </p:nvSpPr>
        <p:spPr>
          <a:xfrm>
            <a:off x="504707" y="4263124"/>
            <a:ext cx="10005391" cy="5892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a:t>
            </a:r>
            <a:r>
              <a:rPr lang="ar-BH" sz="3200" b="1" dirty="0">
                <a:solidFill>
                  <a:srgbClr val="FF0000"/>
                </a:solidFill>
                <a:latin typeface="Sakkal Majalla" panose="02000000000000000000" pitchFamily="2" charset="-78"/>
                <a:cs typeface="Sakkal Majalla" panose="02000000000000000000" pitchFamily="2" charset="-78"/>
              </a:rPr>
              <a:t>3- </a:t>
            </a:r>
            <a:r>
              <a:rPr lang="ar-BH" sz="3200" dirty="0">
                <a:solidFill>
                  <a:srgbClr val="FF0000"/>
                </a:solidFill>
                <a:latin typeface="Sakkal Majalla" panose="02000000000000000000" pitchFamily="2" charset="-78"/>
                <a:cs typeface="Sakkal Majalla" panose="02000000000000000000" pitchFamily="2" charset="-78"/>
              </a:rPr>
              <a:t>من طرفا الحجاج في هذا الموضوع؟</a:t>
            </a:r>
          </a:p>
        </p:txBody>
      </p:sp>
      <p:sp>
        <p:nvSpPr>
          <p:cNvPr id="29" name="Rectangle 28">
            <a:extLst>
              <a:ext uri="{FF2B5EF4-FFF2-40B4-BE49-F238E27FC236}">
                <a16:creationId xmlns:a16="http://schemas.microsoft.com/office/drawing/2014/main" id="{95E87040-CF88-42E4-BFAA-CBC863AA93E8}"/>
              </a:ext>
            </a:extLst>
          </p:cNvPr>
          <p:cNvSpPr/>
          <p:nvPr/>
        </p:nvSpPr>
        <p:spPr>
          <a:xfrm>
            <a:off x="504708" y="5197718"/>
            <a:ext cx="10005391" cy="5892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1028700" lvl="1" indent="-571500" algn="r" rtl="1">
              <a:buFont typeface="Wingdings" panose="05000000000000000000" pitchFamily="2" charset="2"/>
              <a:buChar char="Ø"/>
            </a:pPr>
            <a:r>
              <a:rPr lang="ar-BH" sz="3200" dirty="0">
                <a:solidFill>
                  <a:schemeClr val="tx1">
                    <a:lumMod val="95000"/>
                    <a:lumOff val="5000"/>
                  </a:schemeClr>
                </a:solidFill>
                <a:latin typeface="Sakkal Majalla" panose="02000000000000000000" pitchFamily="2" charset="-78"/>
                <a:cs typeface="Sakkal Majalla" panose="02000000000000000000" pitchFamily="2" charset="-78"/>
              </a:rPr>
              <a:t>  طرفا الحجاج: أنا (المحاجّ) وصديقي (المحاجَجُ).</a:t>
            </a:r>
          </a:p>
        </p:txBody>
      </p:sp>
    </p:spTree>
    <p:extLst>
      <p:ext uri="{BB962C8B-B14F-4D97-AF65-F5344CB8AC3E}">
        <p14:creationId xmlns:p14="http://schemas.microsoft.com/office/powerpoint/2010/main" val="53776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0"/>
                                        <p:tgtEl>
                                          <p:spTgt spid="28"/>
                                        </p:tgtEl>
                                      </p:cBhvr>
                                    </p:animEffect>
                                    <p:anim calcmode="lin" valueType="num">
                                      <p:cBhvr>
                                        <p:cTn id="29" dur="1000" fill="hold"/>
                                        <p:tgtEl>
                                          <p:spTgt spid="28"/>
                                        </p:tgtEl>
                                        <p:attrNameLst>
                                          <p:attrName>ppt_x</p:attrName>
                                        </p:attrNameLst>
                                      </p:cBhvr>
                                      <p:tavLst>
                                        <p:tav tm="0">
                                          <p:val>
                                            <p:strVal val="#ppt_x"/>
                                          </p:val>
                                        </p:tav>
                                        <p:tav tm="100000">
                                          <p:val>
                                            <p:strVal val="#ppt_x"/>
                                          </p:val>
                                        </p:tav>
                                      </p:tavLst>
                                    </p:anim>
                                    <p:anim calcmode="lin" valueType="num">
                                      <p:cBhvr>
                                        <p:cTn id="30"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ppt_x"/>
                                          </p:val>
                                        </p:tav>
                                        <p:tav tm="100000">
                                          <p:val>
                                            <p:strVal val="#ppt_x"/>
                                          </p:val>
                                        </p:tav>
                                      </p:tavLst>
                                    </p:anim>
                                    <p:anim calcmode="lin" valueType="num">
                                      <p:cBhvr additive="base">
                                        <p:cTn id="5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additive="base">
                                        <p:cTn id="59" dur="500" fill="hold"/>
                                        <p:tgtEl>
                                          <p:spTgt spid="25"/>
                                        </p:tgtEl>
                                        <p:attrNameLst>
                                          <p:attrName>ppt_x</p:attrName>
                                        </p:attrNameLst>
                                      </p:cBhvr>
                                      <p:tavLst>
                                        <p:tav tm="0">
                                          <p:val>
                                            <p:strVal val="#ppt_x"/>
                                          </p:val>
                                        </p:tav>
                                        <p:tav tm="100000">
                                          <p:val>
                                            <p:strVal val="#ppt_x"/>
                                          </p:val>
                                        </p:tav>
                                      </p:tavLst>
                                    </p:anim>
                                    <p:anim calcmode="lin" valueType="num">
                                      <p:cBhvr additive="base">
                                        <p:cTn id="6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500" fill="hold"/>
                                        <p:tgtEl>
                                          <p:spTgt spid="26"/>
                                        </p:tgtEl>
                                        <p:attrNameLst>
                                          <p:attrName>ppt_x</p:attrName>
                                        </p:attrNameLst>
                                      </p:cBhvr>
                                      <p:tavLst>
                                        <p:tav tm="0">
                                          <p:val>
                                            <p:strVal val="#ppt_x"/>
                                          </p:val>
                                        </p:tav>
                                        <p:tav tm="100000">
                                          <p:val>
                                            <p:strVal val="#ppt_x"/>
                                          </p:val>
                                        </p:tav>
                                      </p:tavLst>
                                    </p:anim>
                                    <p:anim calcmode="lin" valueType="num">
                                      <p:cBhvr additive="base">
                                        <p:cTn id="6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ppt_x"/>
                                          </p:val>
                                        </p:tav>
                                        <p:tav tm="100000">
                                          <p:val>
                                            <p:strVal val="#ppt_x"/>
                                          </p:val>
                                        </p:tav>
                                      </p:tavLst>
                                    </p:anim>
                                    <p:anim calcmode="lin" valueType="num">
                                      <p:cBhvr additive="base">
                                        <p:cTn id="7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ipe(down)">
                                      <p:cBhvr>
                                        <p:cTn id="7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animBg="1"/>
      <p:bldP spid="16" grpId="0" animBg="1"/>
      <p:bldP spid="17" grpId="0" animBg="1"/>
      <p:bldP spid="18" grpId="0" animBg="1"/>
      <p:bldP spid="19" grpId="0" animBg="1"/>
      <p:bldP spid="21" grpId="0" animBg="1"/>
      <p:bldP spid="25" grpId="0" animBg="1"/>
      <p:bldP spid="26" grpId="0" animBg="1"/>
      <p:bldP spid="27" grpId="0" animBg="1"/>
      <p:bldP spid="28" grpId="0" animBg="1"/>
      <p:bldP spid="2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837FE1AC-2E1B-4493-A351-5B2EF8E05799}"/>
              </a:ext>
            </a:extLst>
          </p:cNvPr>
          <p:cNvSpPr txBox="1">
            <a:spLocks/>
          </p:cNvSpPr>
          <p:nvPr/>
        </p:nvSpPr>
        <p:spPr>
          <a:xfrm>
            <a:off x="189716" y="135190"/>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3" name="Rectangle 12">
            <a:extLst>
              <a:ext uri="{FF2B5EF4-FFF2-40B4-BE49-F238E27FC236}">
                <a16:creationId xmlns:a16="http://schemas.microsoft.com/office/drawing/2014/main" id="{53EA763E-D783-4972-ACF0-7616DFF49C41}"/>
              </a:ext>
            </a:extLst>
          </p:cNvPr>
          <p:cNvSpPr/>
          <p:nvPr/>
        </p:nvSpPr>
        <p:spPr>
          <a:xfrm>
            <a:off x="8680174" y="237990"/>
            <a:ext cx="1379046" cy="70291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أطبّق</a:t>
            </a:r>
          </a:p>
        </p:txBody>
      </p:sp>
      <p:sp>
        <p:nvSpPr>
          <p:cNvPr id="12" name="Rectangle 11">
            <a:extLst>
              <a:ext uri="{FF2B5EF4-FFF2-40B4-BE49-F238E27FC236}">
                <a16:creationId xmlns:a16="http://schemas.microsoft.com/office/drawing/2014/main" id="{EC40F699-AECE-4171-977C-D60FBC829CCA}"/>
              </a:ext>
            </a:extLst>
          </p:cNvPr>
          <p:cNvSpPr/>
          <p:nvPr/>
        </p:nvSpPr>
        <p:spPr>
          <a:xfrm>
            <a:off x="390465" y="1196087"/>
            <a:ext cx="10005391" cy="5892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a:t>
            </a:r>
            <a:r>
              <a:rPr lang="ar-BH" sz="3200" b="1" dirty="0">
                <a:solidFill>
                  <a:srgbClr val="FF0000"/>
                </a:solidFill>
                <a:latin typeface="Sakkal Majalla" panose="02000000000000000000" pitchFamily="2" charset="-78"/>
                <a:cs typeface="Sakkal Majalla" panose="02000000000000000000" pitchFamily="2" charset="-78"/>
              </a:rPr>
              <a:t>4- ما موقف صديقك من أخبار الحروب؟ </a:t>
            </a:r>
          </a:p>
        </p:txBody>
      </p:sp>
      <p:sp>
        <p:nvSpPr>
          <p:cNvPr id="16" name="TextBox 15">
            <a:extLst>
              <a:ext uri="{FF2B5EF4-FFF2-40B4-BE49-F238E27FC236}">
                <a16:creationId xmlns:a16="http://schemas.microsoft.com/office/drawing/2014/main" id="{99D4DF66-1965-4F16-B540-113CF1D268FD}"/>
              </a:ext>
            </a:extLst>
          </p:cNvPr>
          <p:cNvSpPr txBox="1"/>
          <p:nvPr/>
        </p:nvSpPr>
        <p:spPr>
          <a:xfrm>
            <a:off x="174528" y="634034"/>
            <a:ext cx="2160105" cy="523220"/>
          </a:xfrm>
          <a:prstGeom prst="rect">
            <a:avLst/>
          </a:prstGeom>
          <a:solidFill>
            <a:schemeClr val="accent6">
              <a:lumMod val="40000"/>
              <a:lumOff val="60000"/>
            </a:schemeClr>
          </a:solidFill>
        </p:spPr>
        <p:txBody>
          <a:bodyPr wrap="square" rtlCol="0">
            <a:spAutoFit/>
          </a:bodyPr>
          <a:lstStyle/>
          <a:p>
            <a:pPr algn="ctr" rtl="1"/>
            <a:r>
              <a:rPr lang="ar-BH" sz="2800" b="1" dirty="0">
                <a:solidFill>
                  <a:srgbClr val="FF0000"/>
                </a:solidFill>
                <a:latin typeface="Sakkal Majalla" panose="02000000000000000000" pitchFamily="2" charset="-78"/>
                <a:cs typeface="Sakkal Majalla" panose="02000000000000000000" pitchFamily="2" charset="-78"/>
              </a:rPr>
              <a:t>أتحقّق من إجابتي</a:t>
            </a:r>
            <a:endParaRPr lang="en-US" sz="3200" b="1" dirty="0">
              <a:solidFill>
                <a:srgbClr val="FF0000"/>
              </a:solidFill>
              <a:latin typeface="Sakkal Majalla" panose="02000000000000000000" pitchFamily="2" charset="-78"/>
              <a:cs typeface="Sakkal Majalla" panose="02000000000000000000" pitchFamily="2" charset="-78"/>
            </a:endParaRPr>
          </a:p>
        </p:txBody>
      </p:sp>
      <p:sp>
        <p:nvSpPr>
          <p:cNvPr id="18" name="Rectangle 17">
            <a:extLst>
              <a:ext uri="{FF2B5EF4-FFF2-40B4-BE49-F238E27FC236}">
                <a16:creationId xmlns:a16="http://schemas.microsoft.com/office/drawing/2014/main" id="{6C7803B5-C82E-4E0F-BC79-F46DB3831FCD}"/>
              </a:ext>
            </a:extLst>
          </p:cNvPr>
          <p:cNvSpPr/>
          <p:nvPr/>
        </p:nvSpPr>
        <p:spPr>
          <a:xfrm>
            <a:off x="490330" y="2803710"/>
            <a:ext cx="10005391" cy="5892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a:t>
            </a:r>
            <a:r>
              <a:rPr lang="ar-BH" sz="3200" b="1" dirty="0">
                <a:solidFill>
                  <a:srgbClr val="FF0000"/>
                </a:solidFill>
                <a:latin typeface="Sakkal Majalla" panose="02000000000000000000" pitchFamily="2" charset="-78"/>
                <a:cs typeface="Sakkal Majalla" panose="02000000000000000000" pitchFamily="2" charset="-78"/>
              </a:rPr>
              <a:t>5- ما موقفك أنت من اهتمامه المبالغ فيه بأخبار الحروب والدمار؟ </a:t>
            </a:r>
          </a:p>
        </p:txBody>
      </p:sp>
      <p:sp>
        <p:nvSpPr>
          <p:cNvPr id="19" name="Rectangle 18">
            <a:extLst>
              <a:ext uri="{FF2B5EF4-FFF2-40B4-BE49-F238E27FC236}">
                <a16:creationId xmlns:a16="http://schemas.microsoft.com/office/drawing/2014/main" id="{74DB543F-957F-4D09-B30B-9054EC59CF62}"/>
              </a:ext>
            </a:extLst>
          </p:cNvPr>
          <p:cNvSpPr/>
          <p:nvPr/>
        </p:nvSpPr>
        <p:spPr>
          <a:xfrm>
            <a:off x="490330" y="4561111"/>
            <a:ext cx="10005391" cy="5892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a:t>
            </a:r>
            <a:r>
              <a:rPr lang="ar-BH" sz="3200" b="1" dirty="0">
                <a:solidFill>
                  <a:srgbClr val="FF0000"/>
                </a:solidFill>
                <a:latin typeface="Sakkal Majalla" panose="02000000000000000000" pitchFamily="2" charset="-78"/>
                <a:cs typeface="Sakkal Majalla" panose="02000000000000000000" pitchFamily="2" charset="-78"/>
              </a:rPr>
              <a:t>6- بم حاولت إقناعه؟ </a:t>
            </a:r>
          </a:p>
        </p:txBody>
      </p:sp>
      <p:sp>
        <p:nvSpPr>
          <p:cNvPr id="21" name="Rectangle 20">
            <a:extLst>
              <a:ext uri="{FF2B5EF4-FFF2-40B4-BE49-F238E27FC236}">
                <a16:creationId xmlns:a16="http://schemas.microsoft.com/office/drawing/2014/main" id="{40E650F1-4A59-49DE-AB9C-8697FBDAFA11}"/>
              </a:ext>
            </a:extLst>
          </p:cNvPr>
          <p:cNvSpPr/>
          <p:nvPr/>
        </p:nvSpPr>
        <p:spPr>
          <a:xfrm>
            <a:off x="655509" y="1995413"/>
            <a:ext cx="10005391" cy="5892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1028700" lvl="1" indent="-571500" algn="r" rtl="1">
              <a:buFont typeface="Wingdings" panose="05000000000000000000" pitchFamily="2" charset="2"/>
              <a:buChar char="Ø"/>
            </a:pPr>
            <a:r>
              <a:rPr lang="ar-BH" sz="3200" dirty="0">
                <a:solidFill>
                  <a:schemeClr val="tx1">
                    <a:lumMod val="95000"/>
                    <a:lumOff val="5000"/>
                  </a:schemeClr>
                </a:solidFill>
                <a:latin typeface="Sakkal Majalla" panose="02000000000000000000" pitchFamily="2" charset="-78"/>
                <a:cs typeface="Sakkal Majalla" panose="02000000000000000000" pitchFamily="2" charset="-78"/>
              </a:rPr>
              <a:t>  يحبّ صديقي أخبار الحروب، وينفق وقتا طويلا في متابعتها.</a:t>
            </a:r>
          </a:p>
        </p:txBody>
      </p:sp>
      <p:sp>
        <p:nvSpPr>
          <p:cNvPr id="25" name="Rectangle 24">
            <a:extLst>
              <a:ext uri="{FF2B5EF4-FFF2-40B4-BE49-F238E27FC236}">
                <a16:creationId xmlns:a16="http://schemas.microsoft.com/office/drawing/2014/main" id="{DC96F817-76E7-4D69-8661-32B605F6D9CF}"/>
              </a:ext>
            </a:extLst>
          </p:cNvPr>
          <p:cNvSpPr/>
          <p:nvPr/>
        </p:nvSpPr>
        <p:spPr>
          <a:xfrm>
            <a:off x="655508" y="3661388"/>
            <a:ext cx="10005391" cy="5892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1028700" lvl="1" indent="-571500" algn="r" rtl="1">
              <a:buFont typeface="Wingdings" panose="05000000000000000000" pitchFamily="2" charset="2"/>
              <a:buChar char="Ø"/>
            </a:pPr>
            <a:r>
              <a:rPr lang="ar-BH" sz="3200" dirty="0">
                <a:solidFill>
                  <a:schemeClr val="tx1">
                    <a:lumMod val="95000"/>
                    <a:lumOff val="5000"/>
                  </a:schemeClr>
                </a:solidFill>
                <a:latin typeface="Sakkal Majalla" panose="02000000000000000000" pitchFamily="2" charset="-78"/>
                <a:cs typeface="Sakkal Majalla" panose="02000000000000000000" pitchFamily="2" charset="-78"/>
              </a:rPr>
              <a:t>  أرفض سلوكه وأنزعج منه.</a:t>
            </a:r>
          </a:p>
        </p:txBody>
      </p:sp>
      <p:sp>
        <p:nvSpPr>
          <p:cNvPr id="28" name="Rectangle 27">
            <a:extLst>
              <a:ext uri="{FF2B5EF4-FFF2-40B4-BE49-F238E27FC236}">
                <a16:creationId xmlns:a16="http://schemas.microsoft.com/office/drawing/2014/main" id="{6068DFCD-0528-4A43-A899-3A2F84D100AA}"/>
              </a:ext>
            </a:extLst>
          </p:cNvPr>
          <p:cNvSpPr/>
          <p:nvPr/>
        </p:nvSpPr>
        <p:spPr>
          <a:xfrm>
            <a:off x="782018" y="5364442"/>
            <a:ext cx="10005391" cy="5892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1028700" lvl="1" indent="-571500" algn="r" rtl="1">
              <a:buFont typeface="Wingdings" panose="05000000000000000000" pitchFamily="2" charset="2"/>
              <a:buChar char="Ø"/>
            </a:pPr>
            <a:r>
              <a:rPr lang="ar-BH" sz="3200" dirty="0">
                <a:solidFill>
                  <a:schemeClr val="tx1">
                    <a:lumMod val="95000"/>
                    <a:lumOff val="5000"/>
                  </a:schemeClr>
                </a:solidFill>
                <a:latin typeface="Sakkal Majalla" panose="02000000000000000000" pitchFamily="2" charset="-78"/>
                <a:cs typeface="Sakkal Majalla" panose="02000000000000000000" pitchFamily="2" charset="-78"/>
              </a:rPr>
              <a:t>  حاولت إقناعه بمخاطر الحرب وويلاتها.</a:t>
            </a:r>
          </a:p>
        </p:txBody>
      </p:sp>
    </p:spTree>
    <p:extLst>
      <p:ext uri="{BB962C8B-B14F-4D97-AF65-F5344CB8AC3E}">
        <p14:creationId xmlns:p14="http://schemas.microsoft.com/office/powerpoint/2010/main" val="147919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1000"/>
                                        <p:tgtEl>
                                          <p:spTgt spid="19"/>
                                        </p:tgtEl>
                                      </p:cBhvr>
                                    </p:animEffect>
                                    <p:anim calcmode="lin" valueType="num">
                                      <p:cBhvr>
                                        <p:cTn id="28" dur="1000" fill="hold"/>
                                        <p:tgtEl>
                                          <p:spTgt spid="19"/>
                                        </p:tgtEl>
                                        <p:attrNameLst>
                                          <p:attrName>ppt_x</p:attrName>
                                        </p:attrNameLst>
                                      </p:cBhvr>
                                      <p:tavLst>
                                        <p:tav tm="0">
                                          <p:val>
                                            <p:strVal val="#ppt_x"/>
                                          </p:val>
                                        </p:tav>
                                        <p:tav tm="100000">
                                          <p:val>
                                            <p:strVal val="#ppt_x"/>
                                          </p:val>
                                        </p:tav>
                                      </p:tavLst>
                                    </p:anim>
                                    <p:anim calcmode="lin" valueType="num">
                                      <p:cBhvr>
                                        <p:cTn id="2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barn(inVertical)">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down)">
                                      <p:cBhvr>
                                        <p:cTn id="45" dur="500"/>
                                        <p:tgtEl>
                                          <p:spTgt spid="25"/>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circle(in)">
                                      <p:cBhvr>
                                        <p:cTn id="50"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6" grpId="0" animBg="1"/>
      <p:bldP spid="18" grpId="0" animBg="1"/>
      <p:bldP spid="19" grpId="0" animBg="1"/>
      <p:bldP spid="21" grpId="0" animBg="1"/>
      <p:bldP spid="25" grpId="0" animBg="1"/>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
            <a:extLst>
              <a:ext uri="{FF2B5EF4-FFF2-40B4-BE49-F238E27FC236}">
                <a16:creationId xmlns:a16="http://schemas.microsoft.com/office/drawing/2014/main" id="{314D3F24-B9DD-44DE-B5F3-65168B630BB6}"/>
              </a:ext>
            </a:extLst>
          </p:cNvPr>
          <p:cNvSpPr/>
          <p:nvPr/>
        </p:nvSpPr>
        <p:spPr>
          <a:xfrm>
            <a:off x="1832947" y="1856265"/>
            <a:ext cx="9130792" cy="113877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BH" sz="2800" b="1" dirty="0">
                <a:latin typeface="Sakkal Majalla" panose="02000000000000000000" pitchFamily="2" charset="-78"/>
                <a:cs typeface="Sakkal Majalla" panose="02000000000000000000" pitchFamily="2" charset="-78"/>
              </a:rPr>
              <a:t>- يتكوّن الموضوع الإنشائي الحجاجي من:</a:t>
            </a:r>
          </a:p>
          <a:p>
            <a:pPr algn="r" rtl="1"/>
            <a:endParaRPr lang="ar-BH" sz="1200" b="1" dirty="0">
              <a:latin typeface="Sakkal Majalla" panose="02000000000000000000" pitchFamily="2" charset="-78"/>
              <a:cs typeface="Sakkal Majalla" panose="02000000000000000000" pitchFamily="2" charset="-78"/>
            </a:endParaRPr>
          </a:p>
          <a:p>
            <a:pPr algn="r" rtl="1"/>
            <a:r>
              <a:rPr lang="ar-BH" sz="2800" b="1" dirty="0">
                <a:latin typeface="Sakkal Majalla" panose="02000000000000000000" pitchFamily="2" charset="-78"/>
                <a:cs typeface="Sakkal Majalla" panose="02000000000000000000" pitchFamily="2" charset="-78"/>
              </a:rPr>
              <a:t>أ.  معطى                                                  ب.   مطلوب                               ج.   معطى ومطلوب معا</a:t>
            </a:r>
          </a:p>
        </p:txBody>
      </p:sp>
      <p:sp>
        <p:nvSpPr>
          <p:cNvPr id="20" name="Arc 2">
            <a:extLst>
              <a:ext uri="{FF2B5EF4-FFF2-40B4-BE49-F238E27FC236}">
                <a16:creationId xmlns:a16="http://schemas.microsoft.com/office/drawing/2014/main" id="{86D0BD1D-E32D-44FC-A09A-E4BB185B5171}"/>
              </a:ext>
            </a:extLst>
          </p:cNvPr>
          <p:cNvSpPr/>
          <p:nvPr/>
        </p:nvSpPr>
        <p:spPr>
          <a:xfrm>
            <a:off x="4154055" y="2511819"/>
            <a:ext cx="303953" cy="471231"/>
          </a:xfrm>
          <a:prstGeom prst="arc">
            <a:avLst>
              <a:gd name="adj1" fmla="val 16200000"/>
              <a:gd name="adj2" fmla="val 16136284"/>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Rectangle 12">
            <a:extLst>
              <a:ext uri="{FF2B5EF4-FFF2-40B4-BE49-F238E27FC236}">
                <a16:creationId xmlns:a16="http://schemas.microsoft.com/office/drawing/2014/main" id="{1EC41303-7090-408C-AC91-8D03A2750457}"/>
              </a:ext>
            </a:extLst>
          </p:cNvPr>
          <p:cNvSpPr/>
          <p:nvPr/>
        </p:nvSpPr>
        <p:spPr>
          <a:xfrm>
            <a:off x="1816734" y="1033722"/>
            <a:ext cx="9130792"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BH" sz="3600" b="1" dirty="0">
                <a:solidFill>
                  <a:srgbClr val="FF0000"/>
                </a:solidFill>
                <a:latin typeface="Sakkal Majalla" panose="02000000000000000000" pitchFamily="2" charset="-78"/>
                <a:cs typeface="Sakkal Majalla" panose="02000000000000000000" pitchFamily="2" charset="-78"/>
              </a:rPr>
              <a:t>1- أختارُ الإجابة الصّحيحة ممّا يأتي:                                                 (3دق)</a:t>
            </a:r>
          </a:p>
        </p:txBody>
      </p:sp>
      <p:sp>
        <p:nvSpPr>
          <p:cNvPr id="33" name="Rectangle 1">
            <a:extLst>
              <a:ext uri="{FF2B5EF4-FFF2-40B4-BE49-F238E27FC236}">
                <a16:creationId xmlns:a16="http://schemas.microsoft.com/office/drawing/2014/main" id="{8055F1E8-94C4-4A76-814F-BDBD2E0335F2}"/>
              </a:ext>
            </a:extLst>
          </p:cNvPr>
          <p:cNvSpPr/>
          <p:nvPr/>
        </p:nvSpPr>
        <p:spPr>
          <a:xfrm>
            <a:off x="1800522" y="3183136"/>
            <a:ext cx="9163217" cy="113877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BH" sz="2800" b="1" dirty="0">
                <a:latin typeface="Sakkal Majalla" panose="02000000000000000000" pitchFamily="2" charset="-78"/>
                <a:cs typeface="Sakkal Majalla" panose="02000000000000000000" pitchFamily="2" charset="-78"/>
              </a:rPr>
              <a:t>- يحدّد المطلوب في الموضوع الحجاجي:</a:t>
            </a:r>
          </a:p>
          <a:p>
            <a:pPr algn="r" rtl="1"/>
            <a:endParaRPr lang="ar-BH" sz="1200" b="1" dirty="0">
              <a:latin typeface="Sakkal Majalla" panose="02000000000000000000" pitchFamily="2" charset="-78"/>
              <a:cs typeface="Sakkal Majalla" panose="02000000000000000000" pitchFamily="2" charset="-78"/>
            </a:endParaRPr>
          </a:p>
          <a:p>
            <a:pPr algn="r" rtl="1"/>
            <a:r>
              <a:rPr lang="ar-BH" sz="2800" b="1" dirty="0">
                <a:latin typeface="Sakkal Majalla" panose="02000000000000000000" pitchFamily="2" charset="-78"/>
                <a:cs typeface="Sakkal Majalla" panose="02000000000000000000" pitchFamily="2" charset="-78"/>
              </a:rPr>
              <a:t>أ. أطراف الحجاج.                              ب. نمط الكتابة وشكل الخطاب.         ج. عدد الحُجج</a:t>
            </a:r>
          </a:p>
        </p:txBody>
      </p:sp>
      <p:sp>
        <p:nvSpPr>
          <p:cNvPr id="34" name="Arc 2">
            <a:extLst>
              <a:ext uri="{FF2B5EF4-FFF2-40B4-BE49-F238E27FC236}">
                <a16:creationId xmlns:a16="http://schemas.microsoft.com/office/drawing/2014/main" id="{7F630526-83BE-4DB7-A89C-9A7C90FD4417}"/>
              </a:ext>
            </a:extLst>
          </p:cNvPr>
          <p:cNvSpPr/>
          <p:nvPr/>
        </p:nvSpPr>
        <p:spPr>
          <a:xfrm>
            <a:off x="7180361" y="3822876"/>
            <a:ext cx="303953" cy="471231"/>
          </a:xfrm>
          <a:prstGeom prst="arc">
            <a:avLst>
              <a:gd name="adj1" fmla="val 16200000"/>
              <a:gd name="adj2" fmla="val 16136284"/>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Rectangle 1">
            <a:extLst>
              <a:ext uri="{FF2B5EF4-FFF2-40B4-BE49-F238E27FC236}">
                <a16:creationId xmlns:a16="http://schemas.microsoft.com/office/drawing/2014/main" id="{9BF12A9A-7F35-4270-8415-732C7465B299}"/>
              </a:ext>
            </a:extLst>
          </p:cNvPr>
          <p:cNvSpPr/>
          <p:nvPr/>
        </p:nvSpPr>
        <p:spPr>
          <a:xfrm>
            <a:off x="1800522" y="4578197"/>
            <a:ext cx="9163217" cy="113877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BH" sz="2800" b="1" dirty="0">
                <a:latin typeface="Sakkal Majalla" panose="02000000000000000000" pitchFamily="2" charset="-78"/>
                <a:cs typeface="Sakkal Majalla" panose="02000000000000000000" pitchFamily="2" charset="-78"/>
              </a:rPr>
              <a:t>- تكون الفقرة </a:t>
            </a:r>
            <a:r>
              <a:rPr lang="ar-BH" sz="2800" b="1" dirty="0" err="1">
                <a:latin typeface="Sakkal Majalla" panose="02000000000000000000" pitchFamily="2" charset="-78"/>
                <a:cs typeface="Sakkal Majalla" panose="02000000000000000000" pitchFamily="2" charset="-78"/>
              </a:rPr>
              <a:t>الحجاجية</a:t>
            </a:r>
            <a:r>
              <a:rPr lang="ar-BH" sz="2800" b="1" dirty="0">
                <a:latin typeface="Sakkal Majalla" panose="02000000000000000000" pitchFamily="2" charset="-78"/>
                <a:cs typeface="Sakkal Majalla" panose="02000000000000000000" pitchFamily="2" charset="-78"/>
              </a:rPr>
              <a:t> ذات بنية ثلاثية تتكوّن من:</a:t>
            </a:r>
          </a:p>
          <a:p>
            <a:pPr algn="r" rtl="1"/>
            <a:endParaRPr lang="ar-BH" sz="1200" b="1" dirty="0">
              <a:latin typeface="Sakkal Majalla" panose="02000000000000000000" pitchFamily="2" charset="-78"/>
              <a:cs typeface="Sakkal Majalla" panose="02000000000000000000" pitchFamily="2" charset="-78"/>
            </a:endParaRPr>
          </a:p>
          <a:p>
            <a:pPr algn="r" rtl="1"/>
            <a:r>
              <a:rPr lang="ar-BH" sz="2800" b="1" dirty="0">
                <a:latin typeface="Sakkal Majalla" panose="02000000000000000000" pitchFamily="2" charset="-78"/>
                <a:cs typeface="Sakkal Majalla" panose="02000000000000000000" pitchFamily="2" charset="-78"/>
              </a:rPr>
              <a:t>أ. وضع بداية، سياق تحوّل، وضع ختام.                ب. أطروحة، سيرورة حجاج، نتيجة.                              </a:t>
            </a:r>
          </a:p>
        </p:txBody>
      </p:sp>
      <p:sp>
        <p:nvSpPr>
          <p:cNvPr id="36" name="Arc 2">
            <a:extLst>
              <a:ext uri="{FF2B5EF4-FFF2-40B4-BE49-F238E27FC236}">
                <a16:creationId xmlns:a16="http://schemas.microsoft.com/office/drawing/2014/main" id="{56F3E88D-4C50-4B99-B869-E1FD68135E5D}"/>
              </a:ext>
            </a:extLst>
          </p:cNvPr>
          <p:cNvSpPr/>
          <p:nvPr/>
        </p:nvSpPr>
        <p:spPr>
          <a:xfrm>
            <a:off x="5764198" y="5211275"/>
            <a:ext cx="303953" cy="471231"/>
          </a:xfrm>
          <a:prstGeom prst="arc">
            <a:avLst>
              <a:gd name="adj1" fmla="val 16200000"/>
              <a:gd name="adj2" fmla="val 16136284"/>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D6FDCF7-7DB3-47BE-8DC1-66EDDF9A157A}"/>
              </a:ext>
            </a:extLst>
          </p:cNvPr>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807E1A9A-8176-4036-AD78-836A7B0420FE}"/>
              </a:ext>
            </a:extLst>
          </p:cNvPr>
          <p:cNvSpPr>
            <a:spLocks/>
          </p:cNvSpPr>
          <p:nvPr/>
        </p:nvSpPr>
        <p:spPr>
          <a:xfrm>
            <a:off x="8349483" y="6385719"/>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مربع نص 2">
            <a:extLst>
              <a:ext uri="{FF2B5EF4-FFF2-40B4-BE49-F238E27FC236}">
                <a16:creationId xmlns:a16="http://schemas.microsoft.com/office/drawing/2014/main" id="{5607F323-54FB-4AF1-8AF9-BA5625237671}"/>
              </a:ext>
            </a:extLst>
          </p:cNvPr>
          <p:cNvSpPr txBox="1"/>
          <p:nvPr/>
        </p:nvSpPr>
        <p:spPr>
          <a:xfrm>
            <a:off x="4668449" y="343959"/>
            <a:ext cx="2063452" cy="646331"/>
          </a:xfrm>
          <a:prstGeom prst="rect">
            <a:avLst/>
          </a:prstGeom>
          <a:solidFill>
            <a:schemeClr val="accent1"/>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rtl="1"/>
            <a:r>
              <a:rPr lang="ar-BH" sz="3600" b="1" dirty="0">
                <a:solidFill>
                  <a:schemeClr val="bg1"/>
                </a:solidFill>
                <a:latin typeface="Sakkal Majalla" panose="02000000000000000000" pitchFamily="2" charset="-78"/>
                <a:cs typeface="Sakkal Majalla" panose="02000000000000000000" pitchFamily="2" charset="-78"/>
              </a:rPr>
              <a:t>نشاط ختاميّ</a:t>
            </a:r>
            <a:endParaRPr lang="en-GB" sz="3600" b="1" dirty="0">
              <a:solidFill>
                <a:schemeClr val="bg1"/>
              </a:solidFill>
              <a:latin typeface="Sakkal Majalla" panose="02000000000000000000" pitchFamily="2" charset="-78"/>
              <a:cs typeface="Sakkal Majalla" panose="02000000000000000000" pitchFamily="2" charset="-78"/>
            </a:endParaRPr>
          </a:p>
        </p:txBody>
      </p:sp>
      <p:sp>
        <p:nvSpPr>
          <p:cNvPr id="15" name="Title 1">
            <a:extLst>
              <a:ext uri="{FF2B5EF4-FFF2-40B4-BE49-F238E27FC236}">
                <a16:creationId xmlns:a16="http://schemas.microsoft.com/office/drawing/2014/main" id="{4483AB43-C822-49E3-8952-F2E7F65DDA99}"/>
              </a:ext>
            </a:extLst>
          </p:cNvPr>
          <p:cNvSpPr txBox="1">
            <a:spLocks/>
          </p:cNvSpPr>
          <p:nvPr/>
        </p:nvSpPr>
        <p:spPr>
          <a:xfrm>
            <a:off x="189716" y="135190"/>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6" name="TextBox 15">
            <a:extLst>
              <a:ext uri="{FF2B5EF4-FFF2-40B4-BE49-F238E27FC236}">
                <a16:creationId xmlns:a16="http://schemas.microsoft.com/office/drawing/2014/main" id="{F1AE1349-AC92-4201-AF4E-47740362D9F7}"/>
              </a:ext>
            </a:extLst>
          </p:cNvPr>
          <p:cNvSpPr txBox="1"/>
          <p:nvPr/>
        </p:nvSpPr>
        <p:spPr>
          <a:xfrm>
            <a:off x="174528" y="634034"/>
            <a:ext cx="2160105" cy="523220"/>
          </a:xfrm>
          <a:prstGeom prst="rect">
            <a:avLst/>
          </a:prstGeom>
          <a:solidFill>
            <a:schemeClr val="accent6">
              <a:lumMod val="40000"/>
              <a:lumOff val="60000"/>
            </a:schemeClr>
          </a:solidFill>
        </p:spPr>
        <p:txBody>
          <a:bodyPr wrap="square" rtlCol="0">
            <a:spAutoFit/>
          </a:bodyPr>
          <a:lstStyle/>
          <a:p>
            <a:pPr algn="ctr" rtl="1"/>
            <a:r>
              <a:rPr lang="ar-BH" sz="2800" b="1" dirty="0">
                <a:solidFill>
                  <a:srgbClr val="FF0000"/>
                </a:solidFill>
                <a:latin typeface="Sakkal Majalla" panose="02000000000000000000" pitchFamily="2" charset="-78"/>
                <a:cs typeface="Sakkal Majalla" panose="02000000000000000000" pitchFamily="2" charset="-78"/>
              </a:rPr>
              <a:t>أتحقّق من إجابتي</a:t>
            </a:r>
            <a:endParaRPr lang="en-US" sz="32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4061852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1000"/>
                                        <p:tgtEl>
                                          <p:spTgt spid="27"/>
                                        </p:tgtEl>
                                      </p:cBhvr>
                                    </p:animEffect>
                                    <p:anim calcmode="lin" valueType="num">
                                      <p:cBhvr>
                                        <p:cTn id="14" dur="1000" fill="hold"/>
                                        <p:tgtEl>
                                          <p:spTgt spid="27"/>
                                        </p:tgtEl>
                                        <p:attrNameLst>
                                          <p:attrName>ppt_x</p:attrName>
                                        </p:attrNameLst>
                                      </p:cBhvr>
                                      <p:tavLst>
                                        <p:tav tm="0">
                                          <p:val>
                                            <p:strVal val="#ppt_x"/>
                                          </p:val>
                                        </p:tav>
                                        <p:tav tm="100000">
                                          <p:val>
                                            <p:strVal val="#ppt_x"/>
                                          </p:val>
                                        </p:tav>
                                      </p:tavLst>
                                    </p:anim>
                                    <p:anim calcmode="lin" valueType="num">
                                      <p:cBhvr>
                                        <p:cTn id="1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1000"/>
                                        <p:tgtEl>
                                          <p:spTgt spid="18"/>
                                        </p:tgtEl>
                                      </p:cBhvr>
                                    </p:animEffect>
                                    <p:anim calcmode="lin" valueType="num">
                                      <p:cBhvr>
                                        <p:cTn id="21" dur="1000" fill="hold"/>
                                        <p:tgtEl>
                                          <p:spTgt spid="18"/>
                                        </p:tgtEl>
                                        <p:attrNameLst>
                                          <p:attrName>ppt_x</p:attrName>
                                        </p:attrNameLst>
                                      </p:cBhvr>
                                      <p:tavLst>
                                        <p:tav tm="0">
                                          <p:val>
                                            <p:strVal val="#ppt_x"/>
                                          </p:val>
                                        </p:tav>
                                        <p:tav tm="100000">
                                          <p:val>
                                            <p:strVal val="#ppt_x"/>
                                          </p:val>
                                        </p:tav>
                                      </p:tavLst>
                                    </p:anim>
                                    <p:anim calcmode="lin" valueType="num">
                                      <p:cBhvr>
                                        <p:cTn id="2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Effect transition="in" filter="fade">
                                      <p:cBhvr>
                                        <p:cTn id="27" dur="1000"/>
                                        <p:tgtEl>
                                          <p:spTgt spid="18">
                                            <p:txEl>
                                              <p:pRg st="0" end="0"/>
                                            </p:txEl>
                                          </p:spTgt>
                                        </p:tgtEl>
                                      </p:cBhvr>
                                    </p:animEffect>
                                    <p:anim calcmode="lin" valueType="num">
                                      <p:cBhvr>
                                        <p:cTn id="28"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nodeType="afterEffect">
                                  <p:stCondLst>
                                    <p:cond delay="0"/>
                                  </p:stCondLst>
                                  <p:childTnLst>
                                    <p:set>
                                      <p:cBhvr>
                                        <p:cTn id="32" dur="1" fill="hold">
                                          <p:stCondLst>
                                            <p:cond delay="0"/>
                                          </p:stCondLst>
                                        </p:cTn>
                                        <p:tgtEl>
                                          <p:spTgt spid="18">
                                            <p:txEl>
                                              <p:pRg st="2" end="2"/>
                                            </p:txEl>
                                          </p:spTgt>
                                        </p:tgtEl>
                                        <p:attrNameLst>
                                          <p:attrName>style.visibility</p:attrName>
                                        </p:attrNameLst>
                                      </p:cBhvr>
                                      <p:to>
                                        <p:strVal val="visible"/>
                                      </p:to>
                                    </p:set>
                                    <p:animEffect transition="in" filter="fade">
                                      <p:cBhvr>
                                        <p:cTn id="33" dur="1000"/>
                                        <p:tgtEl>
                                          <p:spTgt spid="18">
                                            <p:txEl>
                                              <p:pRg st="2" end="2"/>
                                            </p:txEl>
                                          </p:spTgt>
                                        </p:tgtEl>
                                      </p:cBhvr>
                                    </p:animEffect>
                                    <p:anim calcmode="lin" valueType="num">
                                      <p:cBhvr>
                                        <p:cTn id="34"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1000"/>
                                        <p:tgtEl>
                                          <p:spTgt spid="33"/>
                                        </p:tgtEl>
                                      </p:cBhvr>
                                    </p:animEffect>
                                    <p:anim calcmode="lin" valueType="num">
                                      <p:cBhvr>
                                        <p:cTn id="41" dur="1000" fill="hold"/>
                                        <p:tgtEl>
                                          <p:spTgt spid="33"/>
                                        </p:tgtEl>
                                        <p:attrNameLst>
                                          <p:attrName>ppt_x</p:attrName>
                                        </p:attrNameLst>
                                      </p:cBhvr>
                                      <p:tavLst>
                                        <p:tav tm="0">
                                          <p:val>
                                            <p:strVal val="#ppt_x"/>
                                          </p:val>
                                        </p:tav>
                                        <p:tav tm="100000">
                                          <p:val>
                                            <p:strVal val="#ppt_x"/>
                                          </p:val>
                                        </p:tav>
                                      </p:tavLst>
                                    </p:anim>
                                    <p:anim calcmode="lin" valueType="num">
                                      <p:cBhvr>
                                        <p:cTn id="42"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3">
                                            <p:txEl>
                                              <p:pRg st="0" end="0"/>
                                            </p:txEl>
                                          </p:spTgt>
                                        </p:tgtEl>
                                        <p:attrNameLst>
                                          <p:attrName>style.visibility</p:attrName>
                                        </p:attrNameLst>
                                      </p:cBhvr>
                                      <p:to>
                                        <p:strVal val="visible"/>
                                      </p:to>
                                    </p:set>
                                    <p:animEffect transition="in" filter="fade">
                                      <p:cBhvr>
                                        <p:cTn id="47" dur="1000"/>
                                        <p:tgtEl>
                                          <p:spTgt spid="33">
                                            <p:txEl>
                                              <p:pRg st="0" end="0"/>
                                            </p:txEl>
                                          </p:spTgt>
                                        </p:tgtEl>
                                      </p:cBhvr>
                                    </p:animEffect>
                                    <p:anim calcmode="lin" valueType="num">
                                      <p:cBhvr>
                                        <p:cTn id="48" dur="1000" fill="hold"/>
                                        <p:tgtEl>
                                          <p:spTgt spid="33">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33">
                                            <p:txEl>
                                              <p:pRg st="0" end="0"/>
                                            </p:txEl>
                                          </p:spTgt>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42" presetClass="entr" presetSubtype="0" fill="hold" nodeType="afterEffect">
                                  <p:stCondLst>
                                    <p:cond delay="0"/>
                                  </p:stCondLst>
                                  <p:childTnLst>
                                    <p:set>
                                      <p:cBhvr>
                                        <p:cTn id="52" dur="1" fill="hold">
                                          <p:stCondLst>
                                            <p:cond delay="0"/>
                                          </p:stCondLst>
                                        </p:cTn>
                                        <p:tgtEl>
                                          <p:spTgt spid="33">
                                            <p:txEl>
                                              <p:pRg st="2" end="2"/>
                                            </p:txEl>
                                          </p:spTgt>
                                        </p:tgtEl>
                                        <p:attrNameLst>
                                          <p:attrName>style.visibility</p:attrName>
                                        </p:attrNameLst>
                                      </p:cBhvr>
                                      <p:to>
                                        <p:strVal val="visible"/>
                                      </p:to>
                                    </p:set>
                                    <p:animEffect transition="in" filter="fade">
                                      <p:cBhvr>
                                        <p:cTn id="53" dur="1000"/>
                                        <p:tgtEl>
                                          <p:spTgt spid="33">
                                            <p:txEl>
                                              <p:pRg st="2" end="2"/>
                                            </p:txEl>
                                          </p:spTgt>
                                        </p:tgtEl>
                                      </p:cBhvr>
                                    </p:animEffect>
                                    <p:anim calcmode="lin" valueType="num">
                                      <p:cBhvr>
                                        <p:cTn id="54" dur="1000" fill="hold"/>
                                        <p:tgtEl>
                                          <p:spTgt spid="33">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3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1000"/>
                                        <p:tgtEl>
                                          <p:spTgt spid="35"/>
                                        </p:tgtEl>
                                      </p:cBhvr>
                                    </p:animEffect>
                                    <p:anim calcmode="lin" valueType="num">
                                      <p:cBhvr>
                                        <p:cTn id="61" dur="1000" fill="hold"/>
                                        <p:tgtEl>
                                          <p:spTgt spid="35"/>
                                        </p:tgtEl>
                                        <p:attrNameLst>
                                          <p:attrName>ppt_x</p:attrName>
                                        </p:attrNameLst>
                                      </p:cBhvr>
                                      <p:tavLst>
                                        <p:tav tm="0">
                                          <p:val>
                                            <p:strVal val="#ppt_x"/>
                                          </p:val>
                                        </p:tav>
                                        <p:tav tm="100000">
                                          <p:val>
                                            <p:strVal val="#ppt_x"/>
                                          </p:val>
                                        </p:tav>
                                      </p:tavLst>
                                    </p:anim>
                                    <p:anim calcmode="lin" valueType="num">
                                      <p:cBhvr>
                                        <p:cTn id="6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35">
                                            <p:txEl>
                                              <p:pRg st="0" end="0"/>
                                            </p:txEl>
                                          </p:spTgt>
                                        </p:tgtEl>
                                        <p:attrNameLst>
                                          <p:attrName>style.visibility</p:attrName>
                                        </p:attrNameLst>
                                      </p:cBhvr>
                                      <p:to>
                                        <p:strVal val="visible"/>
                                      </p:to>
                                    </p:set>
                                    <p:animEffect transition="in" filter="fade">
                                      <p:cBhvr>
                                        <p:cTn id="67" dur="1000"/>
                                        <p:tgtEl>
                                          <p:spTgt spid="35">
                                            <p:txEl>
                                              <p:pRg st="0" end="0"/>
                                            </p:txEl>
                                          </p:spTgt>
                                        </p:tgtEl>
                                      </p:cBhvr>
                                    </p:animEffect>
                                    <p:anim calcmode="lin" valueType="num">
                                      <p:cBhvr>
                                        <p:cTn id="68"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42" presetClass="entr" presetSubtype="0" fill="hold" nodeType="afterEffect">
                                  <p:stCondLst>
                                    <p:cond delay="0"/>
                                  </p:stCondLst>
                                  <p:childTnLst>
                                    <p:set>
                                      <p:cBhvr>
                                        <p:cTn id="72" dur="1" fill="hold">
                                          <p:stCondLst>
                                            <p:cond delay="0"/>
                                          </p:stCondLst>
                                        </p:cTn>
                                        <p:tgtEl>
                                          <p:spTgt spid="35">
                                            <p:txEl>
                                              <p:pRg st="2" end="2"/>
                                            </p:txEl>
                                          </p:spTgt>
                                        </p:tgtEl>
                                        <p:attrNameLst>
                                          <p:attrName>style.visibility</p:attrName>
                                        </p:attrNameLst>
                                      </p:cBhvr>
                                      <p:to>
                                        <p:strVal val="visible"/>
                                      </p:to>
                                    </p:set>
                                    <p:animEffect transition="in" filter="fade">
                                      <p:cBhvr>
                                        <p:cTn id="73" dur="1000"/>
                                        <p:tgtEl>
                                          <p:spTgt spid="35">
                                            <p:txEl>
                                              <p:pRg st="2" end="2"/>
                                            </p:txEl>
                                          </p:spTgt>
                                        </p:tgtEl>
                                      </p:cBhvr>
                                    </p:animEffect>
                                    <p:anim calcmode="lin" valueType="num">
                                      <p:cBhvr>
                                        <p:cTn id="74" dur="1000" fill="hold"/>
                                        <p:tgtEl>
                                          <p:spTgt spid="35">
                                            <p:txEl>
                                              <p:pRg st="2" end="2"/>
                                            </p:txEl>
                                          </p:spTgt>
                                        </p:tgtEl>
                                        <p:attrNameLst>
                                          <p:attrName>ppt_x</p:attrName>
                                        </p:attrNameLst>
                                      </p:cBhvr>
                                      <p:tavLst>
                                        <p:tav tm="0">
                                          <p:val>
                                            <p:strVal val="#ppt_x"/>
                                          </p:val>
                                        </p:tav>
                                        <p:tav tm="100000">
                                          <p:val>
                                            <p:strVal val="#ppt_x"/>
                                          </p:val>
                                        </p:tav>
                                      </p:tavLst>
                                    </p:anim>
                                    <p:anim calcmode="lin" valueType="num">
                                      <p:cBhvr>
                                        <p:cTn id="75" dur="1000" fill="hold"/>
                                        <p:tgtEl>
                                          <p:spTgt spid="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6"/>
                                        </p:tgtEl>
                                        <p:attrNameLst>
                                          <p:attrName>style.visibility</p:attrName>
                                        </p:attrNameLst>
                                      </p:cBhvr>
                                      <p:to>
                                        <p:strVal val="visible"/>
                                      </p:to>
                                    </p:set>
                                    <p:anim calcmode="lin" valueType="num">
                                      <p:cBhvr additive="base">
                                        <p:cTn id="80" dur="500" fill="hold"/>
                                        <p:tgtEl>
                                          <p:spTgt spid="16"/>
                                        </p:tgtEl>
                                        <p:attrNameLst>
                                          <p:attrName>ppt_x</p:attrName>
                                        </p:attrNameLst>
                                      </p:cBhvr>
                                      <p:tavLst>
                                        <p:tav tm="0">
                                          <p:val>
                                            <p:strVal val="#ppt_x"/>
                                          </p:val>
                                        </p:tav>
                                        <p:tav tm="100000">
                                          <p:val>
                                            <p:strVal val="#ppt_x"/>
                                          </p:val>
                                        </p:tav>
                                      </p:tavLst>
                                    </p:anim>
                                    <p:anim calcmode="lin" valueType="num">
                                      <p:cBhvr additive="base">
                                        <p:cTn id="8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animEffect transition="in" filter="fade">
                                      <p:cBhvr>
                                        <p:cTn id="86" dur="1000"/>
                                        <p:tgtEl>
                                          <p:spTgt spid="20"/>
                                        </p:tgtEl>
                                      </p:cBhvr>
                                    </p:animEffect>
                                    <p:anim calcmode="lin" valueType="num">
                                      <p:cBhvr>
                                        <p:cTn id="87" dur="1000" fill="hold"/>
                                        <p:tgtEl>
                                          <p:spTgt spid="20"/>
                                        </p:tgtEl>
                                        <p:attrNameLst>
                                          <p:attrName>ppt_x</p:attrName>
                                        </p:attrNameLst>
                                      </p:cBhvr>
                                      <p:tavLst>
                                        <p:tav tm="0">
                                          <p:val>
                                            <p:strVal val="#ppt_x"/>
                                          </p:val>
                                        </p:tav>
                                        <p:tav tm="100000">
                                          <p:val>
                                            <p:strVal val="#ppt_x"/>
                                          </p:val>
                                        </p:tav>
                                      </p:tavLst>
                                    </p:anim>
                                    <p:anim calcmode="lin" valueType="num">
                                      <p:cBhvr>
                                        <p:cTn id="8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fade">
                                      <p:cBhvr>
                                        <p:cTn id="93" dur="1000"/>
                                        <p:tgtEl>
                                          <p:spTgt spid="34"/>
                                        </p:tgtEl>
                                      </p:cBhvr>
                                    </p:animEffect>
                                    <p:anim calcmode="lin" valueType="num">
                                      <p:cBhvr>
                                        <p:cTn id="94" dur="1000" fill="hold"/>
                                        <p:tgtEl>
                                          <p:spTgt spid="34"/>
                                        </p:tgtEl>
                                        <p:attrNameLst>
                                          <p:attrName>ppt_x</p:attrName>
                                        </p:attrNameLst>
                                      </p:cBhvr>
                                      <p:tavLst>
                                        <p:tav tm="0">
                                          <p:val>
                                            <p:strVal val="#ppt_x"/>
                                          </p:val>
                                        </p:tav>
                                        <p:tav tm="100000">
                                          <p:val>
                                            <p:strVal val="#ppt_x"/>
                                          </p:val>
                                        </p:tav>
                                      </p:tavLst>
                                    </p:anim>
                                    <p:anim calcmode="lin" valueType="num">
                                      <p:cBhvr>
                                        <p:cTn id="95"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36"/>
                                        </p:tgtEl>
                                        <p:attrNameLst>
                                          <p:attrName>style.visibility</p:attrName>
                                        </p:attrNameLst>
                                      </p:cBhvr>
                                      <p:to>
                                        <p:strVal val="visible"/>
                                      </p:to>
                                    </p:set>
                                    <p:animEffect transition="in" filter="fade">
                                      <p:cBhvr>
                                        <p:cTn id="100" dur="1000"/>
                                        <p:tgtEl>
                                          <p:spTgt spid="36"/>
                                        </p:tgtEl>
                                      </p:cBhvr>
                                    </p:animEffect>
                                    <p:anim calcmode="lin" valueType="num">
                                      <p:cBhvr>
                                        <p:cTn id="101" dur="1000" fill="hold"/>
                                        <p:tgtEl>
                                          <p:spTgt spid="36"/>
                                        </p:tgtEl>
                                        <p:attrNameLst>
                                          <p:attrName>ppt_x</p:attrName>
                                        </p:attrNameLst>
                                      </p:cBhvr>
                                      <p:tavLst>
                                        <p:tav tm="0">
                                          <p:val>
                                            <p:strVal val="#ppt_x"/>
                                          </p:val>
                                        </p:tav>
                                        <p:tav tm="100000">
                                          <p:val>
                                            <p:strVal val="#ppt_x"/>
                                          </p:val>
                                        </p:tav>
                                      </p:tavLst>
                                    </p:anim>
                                    <p:anim calcmode="lin" valueType="num">
                                      <p:cBhvr>
                                        <p:cTn id="102"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7" grpId="0" animBg="1"/>
      <p:bldP spid="33" grpId="0" animBg="1"/>
      <p:bldP spid="34" grpId="0" animBg="1"/>
      <p:bldP spid="35" grpId="0" animBg="1"/>
      <p:bldP spid="36" grpId="0" animBg="1"/>
      <p:bldP spid="14"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837FE1AC-2E1B-4493-A351-5B2EF8E05799}"/>
              </a:ext>
            </a:extLst>
          </p:cNvPr>
          <p:cNvSpPr txBox="1">
            <a:spLocks/>
          </p:cNvSpPr>
          <p:nvPr/>
        </p:nvSpPr>
        <p:spPr>
          <a:xfrm>
            <a:off x="189716" y="135190"/>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id="{D6AB4696-E521-409E-9829-6CE748029353}"/>
              </a:ext>
            </a:extLst>
          </p:cNvPr>
          <p:cNvSpPr txBox="1"/>
          <p:nvPr/>
        </p:nvSpPr>
        <p:spPr>
          <a:xfrm>
            <a:off x="1908313" y="990290"/>
            <a:ext cx="8680174" cy="615553"/>
          </a:xfrm>
          <a:prstGeom prst="rect">
            <a:avLst/>
          </a:prstGeom>
          <a:noFill/>
        </p:spPr>
        <p:txBody>
          <a:bodyPr wrap="square" rtlCol="0">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أقرأ الموضوع جيّدا ثمّ أجيب عن الأسئلة:                         (5دق)</a:t>
            </a:r>
            <a:endParaRPr lang="en-US" sz="3400" b="1" dirty="0">
              <a:solidFill>
                <a:srgbClr val="FF0000"/>
              </a:solidFill>
              <a:latin typeface="Sakkal Majalla" panose="02000000000000000000" pitchFamily="2" charset="-78"/>
              <a:cs typeface="Sakkal Majalla" panose="02000000000000000000" pitchFamily="2" charset="-78"/>
            </a:endParaRPr>
          </a:p>
        </p:txBody>
      </p:sp>
      <p:sp>
        <p:nvSpPr>
          <p:cNvPr id="15" name="Title 6">
            <a:extLst>
              <a:ext uri="{FF2B5EF4-FFF2-40B4-BE49-F238E27FC236}">
                <a16:creationId xmlns:a16="http://schemas.microsoft.com/office/drawing/2014/main" id="{71BDD3B9-2196-41E1-A4E7-7775A086B823}"/>
              </a:ext>
            </a:extLst>
          </p:cNvPr>
          <p:cNvSpPr txBox="1">
            <a:spLocks/>
          </p:cNvSpPr>
          <p:nvPr/>
        </p:nvSpPr>
        <p:spPr>
          <a:xfrm>
            <a:off x="583095" y="1712746"/>
            <a:ext cx="11019291" cy="1394644"/>
          </a:xfrm>
          <a:prstGeom prst="rect">
            <a:avLst/>
          </a:prstGeom>
          <a:solidFill>
            <a:schemeClr val="accent2">
              <a:lumMod val="20000"/>
              <a:lumOff val="80000"/>
            </a:schemeClr>
          </a:solidFill>
          <a:ln>
            <a:solidFill>
              <a:schemeClr val="tx1"/>
            </a:solidFill>
          </a:ln>
        </p:spPr>
        <p:txBody>
          <a:bodyP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dirty="0">
                <a:latin typeface="Sakkal Majalla" panose="02000000000000000000" pitchFamily="2" charset="-78"/>
                <a:cs typeface="Sakkal Majalla" panose="02000000000000000000" pitchFamily="2" charset="-78"/>
              </a:rPr>
              <a:t>اختلف أصدقاؤك في جدوى عمل المرأة؛ فمنهم من يرى أنّ العمل حقّ لها مثل الرّجل، وأنّها متقنة في ما تقوم به من مهامّ، ومنهم من يعتقد أنّ دورها الرئسيّ ينحصر في البيت مع أولادها.</a:t>
            </a:r>
            <a:br>
              <a:rPr lang="ar-BH" sz="2000" dirty="0">
                <a:latin typeface="Sakkal Majalla" panose="02000000000000000000" pitchFamily="2" charset="-78"/>
                <a:cs typeface="Sakkal Majalla" panose="02000000000000000000" pitchFamily="2" charset="-78"/>
              </a:rPr>
            </a:br>
            <a:r>
              <a:rPr lang="ar-BH" sz="3200" dirty="0">
                <a:latin typeface="Sakkal Majalla" panose="02000000000000000000" pitchFamily="2" charset="-78"/>
                <a:cs typeface="Sakkal Majalla" panose="02000000000000000000" pitchFamily="2" charset="-78"/>
              </a:rPr>
              <a:t>اكتب موضوعا توضّح فيه رأي كلّ فريق وحججهم، ثمّ بيّن موقفك الشخصيّ.</a:t>
            </a:r>
            <a:endParaRPr lang="en-US" sz="2000" dirty="0">
              <a:solidFill>
                <a:srgbClr val="FF0000"/>
              </a:solidFill>
              <a:latin typeface="Sakkal Majalla" panose="02000000000000000000" pitchFamily="2" charset="-78"/>
              <a:cs typeface="Sakkal Majalla" panose="02000000000000000000" pitchFamily="2" charset="-78"/>
            </a:endParaRPr>
          </a:p>
        </p:txBody>
      </p:sp>
      <p:sp>
        <p:nvSpPr>
          <p:cNvPr id="12" name="Rectangle 11">
            <a:extLst>
              <a:ext uri="{FF2B5EF4-FFF2-40B4-BE49-F238E27FC236}">
                <a16:creationId xmlns:a16="http://schemas.microsoft.com/office/drawing/2014/main" id="{EC40F699-AECE-4171-977C-D60FBC829CCA}"/>
              </a:ext>
            </a:extLst>
          </p:cNvPr>
          <p:cNvSpPr/>
          <p:nvPr/>
        </p:nvSpPr>
        <p:spPr>
          <a:xfrm>
            <a:off x="1543457" y="3456006"/>
            <a:ext cx="10005391" cy="5892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400" b="1" dirty="0">
                <a:solidFill>
                  <a:srgbClr val="FF0000"/>
                </a:solidFill>
                <a:cs typeface="Sultan normal" pitchFamily="2" charset="-78"/>
              </a:rPr>
              <a:t> </a:t>
            </a:r>
            <a:r>
              <a:rPr lang="ar-BH" sz="3400" b="1" dirty="0">
                <a:solidFill>
                  <a:srgbClr val="FF0000"/>
                </a:solidFill>
                <a:latin typeface="Sakkal Majalla" panose="02000000000000000000" pitchFamily="2" charset="-78"/>
                <a:cs typeface="Sakkal Majalla" panose="02000000000000000000" pitchFamily="2" charset="-78"/>
              </a:rPr>
              <a:t>1- في الموضوع السّابق أطروحتان، أحدّد كلّا منها: </a:t>
            </a:r>
          </a:p>
        </p:txBody>
      </p:sp>
      <p:graphicFrame>
        <p:nvGraphicFramePr>
          <p:cNvPr id="2" name="Table 2">
            <a:extLst>
              <a:ext uri="{FF2B5EF4-FFF2-40B4-BE49-F238E27FC236}">
                <a16:creationId xmlns:a16="http://schemas.microsoft.com/office/drawing/2014/main" id="{2E3EAA4A-9533-47D7-8FED-20FF252229B6}"/>
              </a:ext>
            </a:extLst>
          </p:cNvPr>
          <p:cNvGraphicFramePr>
            <a:graphicFrameLocks noGrp="1"/>
          </p:cNvGraphicFramePr>
          <p:nvPr>
            <p:extLst>
              <p:ext uri="{D42A27DB-BD31-4B8C-83A1-F6EECF244321}">
                <p14:modId xmlns:p14="http://schemas.microsoft.com/office/powerpoint/2010/main" val="486806375"/>
              </p:ext>
            </p:extLst>
          </p:nvPr>
        </p:nvGraphicFramePr>
        <p:xfrm>
          <a:off x="583096" y="4317507"/>
          <a:ext cx="11019290" cy="1645920"/>
        </p:xfrm>
        <a:graphic>
          <a:graphicData uri="http://schemas.openxmlformats.org/drawingml/2006/table">
            <a:tbl>
              <a:tblPr firstRow="1" bandRow="1">
                <a:tableStyleId>{5C22544A-7EE6-4342-B048-85BDC9FD1C3A}</a:tableStyleId>
              </a:tblPr>
              <a:tblGrid>
                <a:gridCol w="5509645">
                  <a:extLst>
                    <a:ext uri="{9D8B030D-6E8A-4147-A177-3AD203B41FA5}">
                      <a16:colId xmlns:a16="http://schemas.microsoft.com/office/drawing/2014/main" val="4165451497"/>
                    </a:ext>
                  </a:extLst>
                </a:gridCol>
                <a:gridCol w="5509645">
                  <a:extLst>
                    <a:ext uri="{9D8B030D-6E8A-4147-A177-3AD203B41FA5}">
                      <a16:colId xmlns:a16="http://schemas.microsoft.com/office/drawing/2014/main" val="416888100"/>
                    </a:ext>
                  </a:extLst>
                </a:gridCol>
              </a:tblGrid>
              <a:tr h="370840">
                <a:tc>
                  <a:txBody>
                    <a:bodyPr/>
                    <a:lstStyle/>
                    <a:p>
                      <a:pPr algn="ctr"/>
                      <a:r>
                        <a:rPr lang="ar-BH" sz="3200" dirty="0">
                          <a:latin typeface="Sakkal Majalla" panose="02000000000000000000" pitchFamily="2" charset="-78"/>
                          <a:cs typeface="Sakkal Majalla" panose="02000000000000000000" pitchFamily="2" charset="-78"/>
                        </a:rPr>
                        <a:t>الأطروحة الثانية</a:t>
                      </a:r>
                      <a:endParaRPr lang="en-GB" sz="3200" dirty="0">
                        <a:latin typeface="Sakkal Majalla" panose="02000000000000000000" pitchFamily="2" charset="-78"/>
                        <a:cs typeface="Sakkal Majalla" panose="02000000000000000000" pitchFamily="2" charset="-78"/>
                      </a:endParaRPr>
                    </a:p>
                  </a:txBody>
                  <a:tcPr/>
                </a:tc>
                <a:tc>
                  <a:txBody>
                    <a:bodyPr/>
                    <a:lstStyle/>
                    <a:p>
                      <a:pPr algn="ctr"/>
                      <a:r>
                        <a:rPr lang="ar-BH" sz="3200" dirty="0">
                          <a:latin typeface="Sakkal Majalla" panose="02000000000000000000" pitchFamily="2" charset="-78"/>
                          <a:cs typeface="Sakkal Majalla" panose="02000000000000000000" pitchFamily="2" charset="-78"/>
                        </a:rPr>
                        <a:t>الأطروحة الأولى</a:t>
                      </a:r>
                      <a:endParaRPr lang="en-GB" sz="3200" dirty="0">
                        <a:latin typeface="Sakkal Majalla" panose="02000000000000000000" pitchFamily="2" charset="-78"/>
                        <a:cs typeface="Sakkal Majalla" panose="02000000000000000000" pitchFamily="2" charset="-78"/>
                      </a:endParaRPr>
                    </a:p>
                  </a:txBody>
                  <a:tcPr/>
                </a:tc>
                <a:extLst>
                  <a:ext uri="{0D108BD9-81ED-4DB2-BD59-A6C34878D82A}">
                    <a16:rowId xmlns:a16="http://schemas.microsoft.com/office/drawing/2014/main" val="1153952906"/>
                  </a:ext>
                </a:extLst>
              </a:tr>
              <a:tr h="370840">
                <a:tc>
                  <a:txBody>
                    <a:bodyPr/>
                    <a:lstStyle/>
                    <a:p>
                      <a:pPr algn="r" rtl="1"/>
                      <a:r>
                        <a:rPr lang="ar-BH" sz="3200" dirty="0">
                          <a:latin typeface="Sakkal Majalla" panose="02000000000000000000" pitchFamily="2" charset="-78"/>
                          <a:cs typeface="Sakkal Majalla" panose="02000000000000000000" pitchFamily="2" charset="-78"/>
                        </a:rPr>
                        <a:t>   </a:t>
                      </a:r>
                      <a:endParaRPr lang="en-GB" sz="2800" b="1" kern="1200" dirty="0">
                        <a:solidFill>
                          <a:schemeClr val="tx1">
                            <a:lumMod val="95000"/>
                            <a:lumOff val="5000"/>
                          </a:schemeClr>
                        </a:solidFill>
                        <a:latin typeface="Sakkal Majalla" panose="02000000000000000000" pitchFamily="2" charset="-78"/>
                        <a:ea typeface="+mn-ea"/>
                        <a:cs typeface="Sakkal Majalla" panose="02000000000000000000" pitchFamily="2" charset="-78"/>
                      </a:endParaRPr>
                    </a:p>
                  </a:txBody>
                  <a:tcPr/>
                </a:tc>
                <a:tc>
                  <a:txBody>
                    <a:bodyPr/>
                    <a:lstStyle/>
                    <a:p>
                      <a:pPr algn="r" rtl="1"/>
                      <a:r>
                        <a:rPr lang="ar-BH" sz="3200" dirty="0">
                          <a:latin typeface="Sakkal Majalla" panose="02000000000000000000" pitchFamily="2" charset="-78"/>
                          <a:cs typeface="Sakkal Majalla" panose="02000000000000000000" pitchFamily="2" charset="-78"/>
                        </a:rPr>
                        <a:t>     </a:t>
                      </a:r>
                    </a:p>
                    <a:p>
                      <a:pPr algn="r" rtl="1"/>
                      <a:r>
                        <a:rPr lang="ar-BH" sz="3200" dirty="0">
                          <a:latin typeface="Sakkal Majalla" panose="02000000000000000000" pitchFamily="2" charset="-78"/>
                          <a:cs typeface="Sakkal Majalla" panose="02000000000000000000" pitchFamily="2" charset="-78"/>
                        </a:rPr>
                        <a:t>    </a:t>
                      </a:r>
                      <a:endParaRPr lang="en-GB" sz="2800" b="1" kern="1200" dirty="0">
                        <a:solidFill>
                          <a:schemeClr val="tx1">
                            <a:lumMod val="95000"/>
                            <a:lumOff val="5000"/>
                          </a:schemeClr>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646208313"/>
                  </a:ext>
                </a:extLst>
              </a:tr>
            </a:tbl>
          </a:graphicData>
        </a:graphic>
      </p:graphicFrame>
      <p:sp>
        <p:nvSpPr>
          <p:cNvPr id="16" name="TextBox 15">
            <a:extLst>
              <a:ext uri="{FF2B5EF4-FFF2-40B4-BE49-F238E27FC236}">
                <a16:creationId xmlns:a16="http://schemas.microsoft.com/office/drawing/2014/main" id="{99D4DF66-1965-4F16-B540-113CF1D268FD}"/>
              </a:ext>
            </a:extLst>
          </p:cNvPr>
          <p:cNvSpPr txBox="1"/>
          <p:nvPr/>
        </p:nvSpPr>
        <p:spPr>
          <a:xfrm>
            <a:off x="174528" y="634034"/>
            <a:ext cx="2160105" cy="523220"/>
          </a:xfrm>
          <a:prstGeom prst="rect">
            <a:avLst/>
          </a:prstGeom>
          <a:solidFill>
            <a:schemeClr val="accent6">
              <a:lumMod val="40000"/>
              <a:lumOff val="60000"/>
            </a:schemeClr>
          </a:solidFill>
        </p:spPr>
        <p:txBody>
          <a:bodyPr wrap="square" rtlCol="0">
            <a:spAutoFit/>
          </a:bodyPr>
          <a:lstStyle/>
          <a:p>
            <a:pPr algn="ctr" rtl="1"/>
            <a:r>
              <a:rPr lang="ar-BH" sz="2800" b="1" dirty="0">
                <a:solidFill>
                  <a:srgbClr val="FF0000"/>
                </a:solidFill>
                <a:latin typeface="Sakkal Majalla" panose="02000000000000000000" pitchFamily="2" charset="-78"/>
                <a:cs typeface="Sakkal Majalla" panose="02000000000000000000" pitchFamily="2" charset="-78"/>
              </a:rPr>
              <a:t>أتحقّق من إجابتي</a:t>
            </a:r>
            <a:endParaRPr lang="en-US" sz="3200" b="1" dirty="0">
              <a:solidFill>
                <a:srgbClr val="FF0000"/>
              </a:solidFill>
              <a:latin typeface="Sakkal Majalla" panose="02000000000000000000" pitchFamily="2" charset="-78"/>
              <a:cs typeface="Sakkal Majalla" panose="02000000000000000000" pitchFamily="2" charset="-78"/>
            </a:endParaRPr>
          </a:p>
        </p:txBody>
      </p:sp>
      <p:sp>
        <p:nvSpPr>
          <p:cNvPr id="20" name="Rectangle 19">
            <a:extLst>
              <a:ext uri="{FF2B5EF4-FFF2-40B4-BE49-F238E27FC236}">
                <a16:creationId xmlns:a16="http://schemas.microsoft.com/office/drawing/2014/main" id="{4C6B9255-0E29-45CD-8DA5-70D02294ACED}"/>
              </a:ext>
            </a:extLst>
          </p:cNvPr>
          <p:cNvSpPr/>
          <p:nvPr/>
        </p:nvSpPr>
        <p:spPr>
          <a:xfrm>
            <a:off x="6019799" y="4969521"/>
            <a:ext cx="5506385" cy="99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3200" dirty="0">
                <a:solidFill>
                  <a:schemeClr val="accent1">
                    <a:lumMod val="50000"/>
                  </a:schemeClr>
                </a:solidFill>
                <a:latin typeface="Sakkal Majalla" panose="02000000000000000000" pitchFamily="2" charset="-78"/>
                <a:cs typeface="Sakkal Majalla" panose="02000000000000000000" pitchFamily="2" charset="-78"/>
              </a:rPr>
              <a:t>للمرأة الحقّ في العمل وهي متقنة لما تقوم به</a:t>
            </a:r>
          </a:p>
        </p:txBody>
      </p:sp>
      <p:sp>
        <p:nvSpPr>
          <p:cNvPr id="23" name="Rectangle 22">
            <a:extLst>
              <a:ext uri="{FF2B5EF4-FFF2-40B4-BE49-F238E27FC236}">
                <a16:creationId xmlns:a16="http://schemas.microsoft.com/office/drawing/2014/main" id="{549CE6CD-4E18-4910-8F94-60B0C081F79E}"/>
              </a:ext>
            </a:extLst>
          </p:cNvPr>
          <p:cNvSpPr/>
          <p:nvPr/>
        </p:nvSpPr>
        <p:spPr>
          <a:xfrm>
            <a:off x="270641" y="5096873"/>
            <a:ext cx="5506385" cy="786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200" dirty="0">
                <a:solidFill>
                  <a:schemeClr val="accent1">
                    <a:lumMod val="50000"/>
                  </a:schemeClr>
                </a:solidFill>
                <a:latin typeface="Sakkal Majalla" panose="02000000000000000000" pitchFamily="2" charset="-78"/>
                <a:cs typeface="Sakkal Majalla" panose="02000000000000000000" pitchFamily="2" charset="-78"/>
              </a:rPr>
              <a:t>دور المرأة الرئيس في تربية أولادها في البيت</a:t>
            </a:r>
          </a:p>
        </p:txBody>
      </p:sp>
      <p:sp>
        <p:nvSpPr>
          <p:cNvPr id="17" name="مربع نص 2">
            <a:extLst>
              <a:ext uri="{FF2B5EF4-FFF2-40B4-BE49-F238E27FC236}">
                <a16:creationId xmlns:a16="http://schemas.microsoft.com/office/drawing/2014/main" id="{5AAC4D51-2C3A-49AC-BE13-0433FD963414}"/>
              </a:ext>
            </a:extLst>
          </p:cNvPr>
          <p:cNvSpPr txBox="1"/>
          <p:nvPr/>
        </p:nvSpPr>
        <p:spPr>
          <a:xfrm>
            <a:off x="4668449" y="343959"/>
            <a:ext cx="2063452" cy="646331"/>
          </a:xfrm>
          <a:prstGeom prst="rect">
            <a:avLst/>
          </a:prstGeom>
          <a:solidFill>
            <a:schemeClr val="accent1"/>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rtl="1"/>
            <a:r>
              <a:rPr lang="ar-BH" sz="3600" b="1" dirty="0">
                <a:solidFill>
                  <a:schemeClr val="bg1"/>
                </a:solidFill>
                <a:latin typeface="Sakkal Majalla" panose="02000000000000000000" pitchFamily="2" charset="-78"/>
                <a:cs typeface="Sakkal Majalla" panose="02000000000000000000" pitchFamily="2" charset="-78"/>
              </a:rPr>
              <a:t>نشاط ختاميّ</a:t>
            </a:r>
            <a:endParaRPr lang="en-GB" sz="36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3519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500" fill="hold"/>
                                        <p:tgtEl>
                                          <p:spTgt spid="16"/>
                                        </p:tgtEl>
                                        <p:attrNameLst>
                                          <p:attrName>ppt_x</p:attrName>
                                        </p:attrNameLst>
                                      </p:cBhvr>
                                      <p:tavLst>
                                        <p:tav tm="0">
                                          <p:val>
                                            <p:strVal val="#ppt_x"/>
                                          </p:val>
                                        </p:tav>
                                        <p:tav tm="100000">
                                          <p:val>
                                            <p:strVal val="#ppt_x"/>
                                          </p:val>
                                        </p:tav>
                                      </p:tavLst>
                                    </p:anim>
                                    <p:anim calcmode="lin" valueType="num">
                                      <p:cBhvr additive="base">
                                        <p:cTn id="3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1000"/>
                                        <p:tgtEl>
                                          <p:spTgt spid="20"/>
                                        </p:tgtEl>
                                      </p:cBhvr>
                                    </p:animEffect>
                                    <p:anim calcmode="lin" valueType="num">
                                      <p:cBhvr>
                                        <p:cTn id="45" dur="1000" fill="hold"/>
                                        <p:tgtEl>
                                          <p:spTgt spid="20"/>
                                        </p:tgtEl>
                                        <p:attrNameLst>
                                          <p:attrName>ppt_x</p:attrName>
                                        </p:attrNameLst>
                                      </p:cBhvr>
                                      <p:tavLst>
                                        <p:tav tm="0">
                                          <p:val>
                                            <p:strVal val="#ppt_x"/>
                                          </p:val>
                                        </p:tav>
                                        <p:tav tm="100000">
                                          <p:val>
                                            <p:strVal val="#ppt_x"/>
                                          </p:val>
                                        </p:tav>
                                      </p:tavLst>
                                    </p:anim>
                                    <p:anim calcmode="lin" valueType="num">
                                      <p:cBhvr>
                                        <p:cTn id="4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2" grpId="0" animBg="1"/>
      <p:bldP spid="16" grpId="0" animBg="1"/>
      <p:bldP spid="20" grpId="0"/>
      <p:bldP spid="23" grpId="0"/>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837FE1AC-2E1B-4493-A351-5B2EF8E05799}"/>
              </a:ext>
            </a:extLst>
          </p:cNvPr>
          <p:cNvSpPr txBox="1">
            <a:spLocks/>
          </p:cNvSpPr>
          <p:nvPr/>
        </p:nvSpPr>
        <p:spPr>
          <a:xfrm>
            <a:off x="189716" y="135190"/>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id="{D6AB4696-E521-409E-9829-6CE748029353}"/>
              </a:ext>
            </a:extLst>
          </p:cNvPr>
          <p:cNvSpPr txBox="1"/>
          <p:nvPr/>
        </p:nvSpPr>
        <p:spPr>
          <a:xfrm>
            <a:off x="270641" y="1199296"/>
            <a:ext cx="11498317" cy="584775"/>
          </a:xfrm>
          <a:prstGeom prst="rect">
            <a:avLst/>
          </a:prstGeom>
          <a:noFill/>
        </p:spPr>
        <p:txBody>
          <a:bodyPr wrap="square" rtlCol="0">
            <a:spAutoFit/>
          </a:bodyPr>
          <a:lstStyle/>
          <a:p>
            <a:pPr algn="r" rtl="1"/>
            <a:r>
              <a:rPr lang="ar-BH" sz="3200" b="1" dirty="0">
                <a:solidFill>
                  <a:srgbClr val="FF0000"/>
                </a:solidFill>
                <a:latin typeface="Sakkal Majalla" panose="02000000000000000000" pitchFamily="2" charset="-78"/>
                <a:cs typeface="Sakkal Majalla" panose="02000000000000000000" pitchFamily="2" charset="-78"/>
              </a:rPr>
              <a:t>أكتب فقرة حجاجية في سبعة أسطر  تدعم الأطروحة الأولى مستعينا بالحجج المناسبة:       (5دق)</a:t>
            </a:r>
            <a:endParaRPr lang="en-US" sz="3200" b="1" dirty="0">
              <a:solidFill>
                <a:srgbClr val="FF0000"/>
              </a:solidFill>
              <a:latin typeface="Sakkal Majalla" panose="02000000000000000000" pitchFamily="2" charset="-78"/>
              <a:cs typeface="Sakkal Majalla" panose="02000000000000000000" pitchFamily="2" charset="-78"/>
            </a:endParaRPr>
          </a:p>
        </p:txBody>
      </p:sp>
      <p:sp>
        <p:nvSpPr>
          <p:cNvPr id="16" name="TextBox 15">
            <a:extLst>
              <a:ext uri="{FF2B5EF4-FFF2-40B4-BE49-F238E27FC236}">
                <a16:creationId xmlns:a16="http://schemas.microsoft.com/office/drawing/2014/main" id="{99D4DF66-1965-4F16-B540-113CF1D268FD}"/>
              </a:ext>
            </a:extLst>
          </p:cNvPr>
          <p:cNvSpPr txBox="1"/>
          <p:nvPr/>
        </p:nvSpPr>
        <p:spPr>
          <a:xfrm>
            <a:off x="174528" y="634034"/>
            <a:ext cx="2160105" cy="523220"/>
          </a:xfrm>
          <a:prstGeom prst="rect">
            <a:avLst/>
          </a:prstGeom>
          <a:solidFill>
            <a:schemeClr val="accent6">
              <a:lumMod val="40000"/>
              <a:lumOff val="60000"/>
            </a:schemeClr>
          </a:solidFill>
        </p:spPr>
        <p:txBody>
          <a:bodyPr wrap="square" rtlCol="0">
            <a:spAutoFit/>
          </a:bodyPr>
          <a:lstStyle/>
          <a:p>
            <a:pPr algn="ctr" rtl="1"/>
            <a:r>
              <a:rPr lang="ar-BH" sz="2800" b="1" dirty="0">
                <a:solidFill>
                  <a:srgbClr val="FF0000"/>
                </a:solidFill>
                <a:latin typeface="Sakkal Majalla" panose="02000000000000000000" pitchFamily="2" charset="-78"/>
                <a:cs typeface="Sakkal Majalla" panose="02000000000000000000" pitchFamily="2" charset="-78"/>
              </a:rPr>
              <a:t>أتحقّق من إجابتي</a:t>
            </a:r>
            <a:endParaRPr lang="en-US" sz="3200" b="1" dirty="0">
              <a:solidFill>
                <a:srgbClr val="FF0000"/>
              </a:solidFill>
              <a:latin typeface="Sakkal Majalla" panose="02000000000000000000" pitchFamily="2" charset="-78"/>
              <a:cs typeface="Sakkal Majalla" panose="02000000000000000000" pitchFamily="2" charset="-78"/>
            </a:endParaRPr>
          </a:p>
        </p:txBody>
      </p:sp>
      <p:sp>
        <p:nvSpPr>
          <p:cNvPr id="20" name="Rectangle 19">
            <a:extLst>
              <a:ext uri="{FF2B5EF4-FFF2-40B4-BE49-F238E27FC236}">
                <a16:creationId xmlns:a16="http://schemas.microsoft.com/office/drawing/2014/main" id="{4C6B9255-0E29-45CD-8DA5-70D02294ACED}"/>
              </a:ext>
            </a:extLst>
          </p:cNvPr>
          <p:cNvSpPr/>
          <p:nvPr/>
        </p:nvSpPr>
        <p:spPr>
          <a:xfrm>
            <a:off x="1414073" y="1831209"/>
            <a:ext cx="10068393" cy="843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3200" dirty="0">
                <a:solidFill>
                  <a:schemeClr val="accent1">
                    <a:lumMod val="50000"/>
                  </a:schemeClr>
                </a:solidFill>
                <a:latin typeface="Sakkal Majalla" panose="02000000000000000000" pitchFamily="2" charset="-78"/>
                <a:cs typeface="Sakkal Majalla" panose="02000000000000000000" pitchFamily="2" charset="-78"/>
              </a:rPr>
              <a:t>الأطروحة الأولى: للمرأة الحقّ في العمل وهي متقنة لما تقوم به</a:t>
            </a:r>
          </a:p>
        </p:txBody>
      </p:sp>
      <p:sp>
        <p:nvSpPr>
          <p:cNvPr id="17" name="مربع نص 2">
            <a:extLst>
              <a:ext uri="{FF2B5EF4-FFF2-40B4-BE49-F238E27FC236}">
                <a16:creationId xmlns:a16="http://schemas.microsoft.com/office/drawing/2014/main" id="{5AAC4D51-2C3A-49AC-BE13-0433FD963414}"/>
              </a:ext>
            </a:extLst>
          </p:cNvPr>
          <p:cNvSpPr txBox="1"/>
          <p:nvPr/>
        </p:nvSpPr>
        <p:spPr>
          <a:xfrm>
            <a:off x="4668449" y="343959"/>
            <a:ext cx="2063452" cy="646331"/>
          </a:xfrm>
          <a:prstGeom prst="rect">
            <a:avLst/>
          </a:prstGeom>
          <a:solidFill>
            <a:schemeClr val="accent1"/>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rtl="1"/>
            <a:r>
              <a:rPr lang="ar-BH" sz="3600" b="1" dirty="0">
                <a:solidFill>
                  <a:schemeClr val="bg1"/>
                </a:solidFill>
                <a:latin typeface="Sakkal Majalla" panose="02000000000000000000" pitchFamily="2" charset="-78"/>
                <a:cs typeface="Sakkal Majalla" panose="02000000000000000000" pitchFamily="2" charset="-78"/>
              </a:rPr>
              <a:t>نشاط ختاميّ</a:t>
            </a:r>
            <a:endParaRPr lang="en-GB" sz="3600" b="1" dirty="0">
              <a:solidFill>
                <a:schemeClr val="bg1"/>
              </a:solidFill>
              <a:latin typeface="Sakkal Majalla" panose="02000000000000000000" pitchFamily="2" charset="-78"/>
              <a:cs typeface="Sakkal Majalla" panose="02000000000000000000" pitchFamily="2" charset="-78"/>
            </a:endParaRPr>
          </a:p>
        </p:txBody>
      </p:sp>
      <p:sp>
        <p:nvSpPr>
          <p:cNvPr id="18" name="TextBox 17">
            <a:extLst>
              <a:ext uri="{FF2B5EF4-FFF2-40B4-BE49-F238E27FC236}">
                <a16:creationId xmlns:a16="http://schemas.microsoft.com/office/drawing/2014/main" id="{2D83BEF7-84B0-43CE-8AC3-99750F554907}"/>
              </a:ext>
            </a:extLst>
          </p:cNvPr>
          <p:cNvSpPr txBox="1"/>
          <p:nvPr/>
        </p:nvSpPr>
        <p:spPr>
          <a:xfrm>
            <a:off x="1394086" y="3279451"/>
            <a:ext cx="10088380" cy="2677656"/>
          </a:xfrm>
          <a:prstGeom prst="rect">
            <a:avLst/>
          </a:prstGeom>
          <a:noFill/>
        </p:spPr>
        <p:txBody>
          <a:bodyPr wrap="square" rtlCol="0">
            <a:spAutoFit/>
          </a:bodyPr>
          <a:lstStyle/>
          <a:p>
            <a:pPr algn="r" rtl="1"/>
            <a:r>
              <a:rPr lang="ar-BH" sz="2400" dirty="0">
                <a:solidFill>
                  <a:srgbClr val="FF0000"/>
                </a:solidFill>
                <a:latin typeface="Sakkal Majalla" panose="02000000000000000000" pitchFamily="2" charset="-78"/>
                <a:cs typeface="Sakkal Majalla" panose="02000000000000000000" pitchFamily="2" charset="-78"/>
              </a:rPr>
              <a:t>................................................................................................................................................................................................................................................................................................................................................................................................................. .................................................................................................................................................................................................................................................................................................................................................................................................................</a:t>
            </a:r>
            <a:endParaRPr lang="en-US" sz="2400" dirty="0">
              <a:solidFill>
                <a:srgbClr val="FF0000"/>
              </a:solidFill>
              <a:latin typeface="Sakkal Majalla" panose="02000000000000000000" pitchFamily="2" charset="-78"/>
              <a:cs typeface="Sakkal Majalla" panose="02000000000000000000" pitchFamily="2" charset="-78"/>
            </a:endParaRPr>
          </a:p>
          <a:p>
            <a:pPr algn="r" rtl="1"/>
            <a:r>
              <a:rPr lang="ar-BH" sz="2400" dirty="0">
                <a:solidFill>
                  <a:srgbClr val="FF0000"/>
                </a:solidFill>
                <a:latin typeface="Sakkal Majalla" panose="02000000000000000000" pitchFamily="2" charset="-78"/>
                <a:cs typeface="Sakkal Majalla" panose="02000000000000000000" pitchFamily="2" charset="-78"/>
              </a:rPr>
              <a:t>.........................................................................................................................................................................................................</a:t>
            </a:r>
          </a:p>
          <a:p>
            <a:pPr algn="r" rtl="1"/>
            <a:r>
              <a:rPr lang="ar-BH" sz="2400" dirty="0">
                <a:solidFill>
                  <a:srgbClr val="FF0000"/>
                </a:solidFill>
                <a:latin typeface="Sakkal Majalla" panose="02000000000000000000" pitchFamily="2" charset="-78"/>
                <a:cs typeface="Sakkal Majalla" panose="02000000000000000000" pitchFamily="2" charset="-78"/>
              </a:rPr>
              <a:t>.................................................................................................................................................................................................................................................................................................................................................................................................................</a:t>
            </a:r>
            <a:endParaRPr lang="en-US" sz="2400" dirty="0">
              <a:solidFill>
                <a:srgbClr val="FF0000"/>
              </a:solidFill>
              <a:latin typeface="Sakkal Majalla" panose="02000000000000000000" pitchFamily="2" charset="-78"/>
              <a:cs typeface="Sakkal Majalla" panose="02000000000000000000" pitchFamily="2" charset="-78"/>
            </a:endParaRPr>
          </a:p>
        </p:txBody>
      </p:sp>
      <p:sp>
        <p:nvSpPr>
          <p:cNvPr id="12" name="Rectangle 11">
            <a:extLst>
              <a:ext uri="{FF2B5EF4-FFF2-40B4-BE49-F238E27FC236}">
                <a16:creationId xmlns:a16="http://schemas.microsoft.com/office/drawing/2014/main" id="{A9D567BA-EF96-4CED-A0D4-32AE5389B7B4}"/>
              </a:ext>
            </a:extLst>
          </p:cNvPr>
          <p:cNvSpPr/>
          <p:nvPr/>
        </p:nvSpPr>
        <p:spPr>
          <a:xfrm>
            <a:off x="824459" y="2800735"/>
            <a:ext cx="10658007" cy="338118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rtl="1"/>
            <a:r>
              <a:rPr lang="ar-BH" sz="3200" dirty="0">
                <a:solidFill>
                  <a:schemeClr val="tx1"/>
                </a:solidFill>
                <a:latin typeface="Sakkal Majalla" panose="02000000000000000000" pitchFamily="2" charset="-78"/>
                <a:cs typeface="Sakkal Majalla" panose="02000000000000000000" pitchFamily="2" charset="-78"/>
              </a:rPr>
              <a:t>أعتقد أنّ للمرأة الحقَّ في العمل مثل الرّجل تماما؛ ذلك أنّ المرأة مواطنة تتمتّع بجميع حقوقها المدنية ومنها الحقّ في العمل. أضف إلى ذلك أنّ العمل يحفظ كرامة الإنسان ويمنحه استقلاليّة فلا تبقى المرأة رهينة لغيرها. كما يمكنها بعملها أن تعول نفسها وأولادها وأبويها. وبالنظر إلى الواقع فقد كذّبت المرأة أقوال المشككين في عدم قدرتها على أداء بعض المهن، بل بالعكس تراها تميّزت في كلّ موضع وكل خطة أسندت إليها في عملها. </a:t>
            </a:r>
          </a:p>
          <a:p>
            <a:pPr algn="justLow" rtl="1"/>
            <a:r>
              <a:rPr lang="ar-BH" sz="3200" dirty="0">
                <a:solidFill>
                  <a:schemeClr val="tx1"/>
                </a:solidFill>
                <a:latin typeface="Sakkal Majalla" panose="02000000000000000000" pitchFamily="2" charset="-78"/>
                <a:cs typeface="Sakkal Majalla" panose="02000000000000000000" pitchFamily="2" charset="-78"/>
              </a:rPr>
              <a:t>   لذا فإنني أرى أنّ من حقّ المرأة أن تعمل فهي الشطر الثاني للمجتمع ومعا نكمّل بعضنا ونبني حاضرنا ومستقبلنا.    </a:t>
            </a:r>
          </a:p>
        </p:txBody>
      </p:sp>
    </p:spTree>
    <p:extLst>
      <p:ext uri="{BB962C8B-B14F-4D97-AF65-F5344CB8AC3E}">
        <p14:creationId xmlns:p14="http://schemas.microsoft.com/office/powerpoint/2010/main" val="30729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1000"/>
                                        <p:tgtEl>
                                          <p:spTgt spid="20"/>
                                        </p:tgtEl>
                                      </p:cBhvr>
                                    </p:animEffect>
                                    <p:anim calcmode="lin" valueType="num">
                                      <p:cBhvr>
                                        <p:cTn id="25" dur="1000" fill="hold"/>
                                        <p:tgtEl>
                                          <p:spTgt spid="20"/>
                                        </p:tgtEl>
                                        <p:attrNameLst>
                                          <p:attrName>ppt_x</p:attrName>
                                        </p:attrNameLst>
                                      </p:cBhvr>
                                      <p:tavLst>
                                        <p:tav tm="0">
                                          <p:val>
                                            <p:strVal val="#ppt_x"/>
                                          </p:val>
                                        </p:tav>
                                        <p:tav tm="100000">
                                          <p:val>
                                            <p:strVal val="#ppt_x"/>
                                          </p:val>
                                        </p:tav>
                                      </p:tavLst>
                                    </p:anim>
                                    <p:anim calcmode="lin" valueType="num">
                                      <p:cBhvr>
                                        <p:cTn id="2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barn(inVertical)">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20" grpId="0" animBg="1"/>
      <p:bldP spid="17" grpId="0" animBg="1"/>
      <p:bldP spid="18" grpId="0"/>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6000"/>
              </a:lnSpc>
              <a:spcBef>
                <a:spcPts val="0"/>
              </a:spcBef>
              <a:spcAft>
                <a:spcPts val="800"/>
              </a:spcAft>
              <a:buClrTx/>
              <a:buSzTx/>
              <a:buFontTx/>
              <a:buNone/>
              <a:tabLst/>
              <a:defRPr/>
            </a:pPr>
            <a:r>
              <a:rPr kumimoji="0" lang="ar-BH" sz="1400" b="1"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Sakkal Majalla" panose="02000000000000000000" pitchFamily="2" charset="-78"/>
              </a:rPr>
              <a:t>وزارة التربية والتعليم –الفصل الدراسي الثاني 2020-2021م</a:t>
            </a:r>
            <a:endParaRPr kumimoji="0" lang="en-US" sz="11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endParaRPr>
          </a:p>
        </p:txBody>
      </p:sp>
      <p:sp>
        <p:nvSpPr>
          <p:cNvPr id="4" name="TextBox 6">
            <a:extLst>
              <a:ext uri="{FF2B5EF4-FFF2-40B4-BE49-F238E27FC236}">
                <a16:creationId xmlns:a16="http://schemas.microsoft.com/office/drawing/2014/main" id="{5CD32C3D-DCA3-4062-8797-DA56E50C9ED3}"/>
              </a:ext>
            </a:extLst>
          </p:cNvPr>
          <p:cNvSpPr txBox="1">
            <a:spLocks/>
          </p:cNvSpPr>
          <p:nvPr/>
        </p:nvSpPr>
        <p:spPr>
          <a:xfrm>
            <a:off x="416024" y="1710467"/>
            <a:ext cx="10515600" cy="2925032"/>
          </a:xfrm>
          <a:prstGeom prst="rect">
            <a:avLst/>
          </a:prstGeom>
          <a:solidFill>
            <a:schemeClr val="bg1">
              <a:lumMod val="95000"/>
            </a:schemeClr>
          </a:solidFill>
        </p:spPr>
        <p:txBody>
          <a:bodyPr vert="horz" wrap="square" lIns="91440" tIns="45720" rIns="91440" bIns="45720" rtlCol="0">
            <a:spAutoFit/>
          </a:bodyPr>
          <a:lstStyle>
            <a:defPPr>
              <a:defRPr lang="en-US"/>
            </a:defPPr>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ar-BH" sz="19900" b="0" i="0" u="none" strike="noStrike" kern="1200" cap="none" spc="0" normalizeH="0" baseline="0" noProof="0" dirty="0">
                <a:ln>
                  <a:noFill/>
                </a:ln>
                <a:solidFill>
                  <a:srgbClr val="FF0000"/>
                </a:solidFill>
                <a:effectLst/>
                <a:uLnTx/>
                <a:uFillTx/>
                <a:latin typeface="Calibri" panose="020F0502020204030204"/>
                <a:ea typeface="+mn-ea"/>
                <a:cs typeface="Sultan normal" pitchFamily="2" charset="-78"/>
              </a:rPr>
              <a:t>انتهى الدّرسُ</a:t>
            </a:r>
            <a:endParaRPr kumimoji="0" lang="en-US" sz="19900" b="0" i="0" u="none" strike="noStrike" kern="1200" cap="none" spc="0" normalizeH="0" baseline="0" noProof="0" dirty="0">
              <a:ln>
                <a:noFill/>
              </a:ln>
              <a:solidFill>
                <a:srgbClr val="FF0000"/>
              </a:solidFill>
              <a:effectLst/>
              <a:uLnTx/>
              <a:uFillTx/>
              <a:latin typeface="Calibri" panose="020F0502020204030204"/>
              <a:ea typeface="+mn-ea"/>
              <a:cs typeface="Sultan normal" pitchFamily="2" charset="-78"/>
            </a:endParaRPr>
          </a:p>
        </p:txBody>
      </p:sp>
      <p:pic>
        <p:nvPicPr>
          <p:cNvPr id="6" name="Picture 5">
            <a:extLst>
              <a:ext uri="{FF2B5EF4-FFF2-40B4-BE49-F238E27FC236}">
                <a16:creationId xmlns:a16="http://schemas.microsoft.com/office/drawing/2014/main" id="{35372056-0DC9-4694-AC14-D803D1DBB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7889" y="-79512"/>
            <a:ext cx="1646183" cy="1268068"/>
          </a:xfrm>
          <a:prstGeom prst="rect">
            <a:avLst/>
          </a:prstGeom>
        </p:spPr>
      </p:pic>
    </p:spTree>
    <p:extLst>
      <p:ext uri="{BB962C8B-B14F-4D97-AF65-F5344CB8AC3E}">
        <p14:creationId xmlns:p14="http://schemas.microsoft.com/office/powerpoint/2010/main" val="200470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itle 1">
            <a:extLst>
              <a:ext uri="{FF2B5EF4-FFF2-40B4-BE49-F238E27FC236}">
                <a16:creationId xmlns:a16="http://schemas.microsoft.com/office/drawing/2014/main" id="{519DCBB7-A85D-4CEC-B39A-27B160E35CCA}"/>
              </a:ext>
            </a:extLst>
          </p:cNvPr>
          <p:cNvSpPr txBox="1">
            <a:spLocks/>
          </p:cNvSpPr>
          <p:nvPr/>
        </p:nvSpPr>
        <p:spPr>
          <a:xfrm>
            <a:off x="279044" y="304968"/>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4" name="Rectangle 3">
            <a:extLst>
              <a:ext uri="{FF2B5EF4-FFF2-40B4-BE49-F238E27FC236}">
                <a16:creationId xmlns:a16="http://schemas.microsoft.com/office/drawing/2014/main" id="{0D4F76DF-BC92-4955-B3F8-714F6A7F165B}"/>
              </a:ext>
            </a:extLst>
          </p:cNvPr>
          <p:cNvSpPr/>
          <p:nvPr/>
        </p:nvSpPr>
        <p:spPr>
          <a:xfrm>
            <a:off x="475890" y="4481029"/>
            <a:ext cx="9338918"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BH" sz="3600" dirty="0">
                <a:latin typeface="Sakkal Majalla" panose="02000000000000000000" pitchFamily="2" charset="-78"/>
                <a:cs typeface="Sakkal Majalla" panose="02000000000000000000" pitchFamily="2" charset="-78"/>
              </a:rPr>
              <a:t>3) </a:t>
            </a:r>
            <a:r>
              <a:rPr lang="ar-BH" sz="3600" dirty="0">
                <a:solidFill>
                  <a:srgbClr val="FF0000"/>
                </a:solidFill>
                <a:latin typeface="Sakkal Majalla" panose="02000000000000000000" pitchFamily="2" charset="-78"/>
                <a:cs typeface="Sakkal Majalla" panose="02000000000000000000" pitchFamily="2" charset="-78"/>
              </a:rPr>
              <a:t>كتابة فقرة حجاجية في ضوء عناصر الموضوع.</a:t>
            </a:r>
          </a:p>
        </p:txBody>
      </p:sp>
      <p:sp>
        <p:nvSpPr>
          <p:cNvPr id="15" name="مربع نص 13">
            <a:extLst>
              <a:ext uri="{FF2B5EF4-FFF2-40B4-BE49-F238E27FC236}">
                <a16:creationId xmlns:a16="http://schemas.microsoft.com/office/drawing/2014/main" id="{D2F2F82F-1C32-4C93-BF2D-1805D5FA6A72}"/>
              </a:ext>
            </a:extLst>
          </p:cNvPr>
          <p:cNvSpPr txBox="1"/>
          <p:nvPr/>
        </p:nvSpPr>
        <p:spPr>
          <a:xfrm>
            <a:off x="8255770" y="1304009"/>
            <a:ext cx="2857188" cy="830997"/>
          </a:xfrm>
          <a:prstGeom prst="rect">
            <a:avLst/>
          </a:prstGeom>
          <a:solidFill>
            <a:schemeClr val="accent2">
              <a:lumMod val="75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r"/>
            <a:r>
              <a:rPr lang="ar-BH" sz="4800" b="1" dirty="0">
                <a:solidFill>
                  <a:schemeClr val="accent4">
                    <a:lumMod val="40000"/>
                    <a:lumOff val="60000"/>
                  </a:schemeClr>
                </a:solidFill>
                <a:latin typeface="Sakkal Majalla" panose="02000000000000000000" pitchFamily="2" charset="-78"/>
                <a:cs typeface="Sakkal Majalla" panose="02000000000000000000" pitchFamily="2" charset="-78"/>
              </a:rPr>
              <a:t>أهدافُ الدَّرسِ</a:t>
            </a:r>
          </a:p>
        </p:txBody>
      </p:sp>
      <p:sp>
        <p:nvSpPr>
          <p:cNvPr id="16" name="Rectangle 3">
            <a:extLst>
              <a:ext uri="{FF2B5EF4-FFF2-40B4-BE49-F238E27FC236}">
                <a16:creationId xmlns:a16="http://schemas.microsoft.com/office/drawing/2014/main" id="{BD21CFBF-E000-4AB5-A403-B3CBBA23896F}"/>
              </a:ext>
            </a:extLst>
          </p:cNvPr>
          <p:cNvSpPr/>
          <p:nvPr/>
        </p:nvSpPr>
        <p:spPr>
          <a:xfrm>
            <a:off x="475890" y="3576607"/>
            <a:ext cx="9338918"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ar-BH" sz="3600" dirty="0">
                <a:latin typeface="Sakkal Majalla" panose="02000000000000000000" pitchFamily="2" charset="-78"/>
                <a:cs typeface="Sakkal Majalla" panose="02000000000000000000" pitchFamily="2" charset="-78"/>
              </a:rPr>
              <a:t>2) </a:t>
            </a:r>
            <a:r>
              <a:rPr lang="ar-BH" sz="3600" dirty="0">
                <a:solidFill>
                  <a:srgbClr val="FF0000"/>
                </a:solidFill>
                <a:latin typeface="Sakkal Majalla" panose="02000000000000000000" pitchFamily="2" charset="-78"/>
                <a:cs typeface="Sakkal Majalla" panose="02000000000000000000" pitchFamily="2" charset="-78"/>
              </a:rPr>
              <a:t>تَحديد عناصرِ الموضوعِ الإنشائي الحجاجي مع مراعاة نمط الكتابة فيه.</a:t>
            </a:r>
            <a:r>
              <a:rPr lang="ar-BH" sz="3600" dirty="0">
                <a:latin typeface="Sakkal Majalla" panose="02000000000000000000" pitchFamily="2" charset="-78"/>
                <a:cs typeface="Sakkal Majalla" panose="02000000000000000000" pitchFamily="2" charset="-78"/>
              </a:rPr>
              <a:t> </a:t>
            </a:r>
          </a:p>
        </p:txBody>
      </p:sp>
      <p:sp>
        <p:nvSpPr>
          <p:cNvPr id="17" name="Rectangle 3">
            <a:extLst>
              <a:ext uri="{FF2B5EF4-FFF2-40B4-BE49-F238E27FC236}">
                <a16:creationId xmlns:a16="http://schemas.microsoft.com/office/drawing/2014/main" id="{792359DB-66C2-440F-903B-E7543BCC20EF}"/>
              </a:ext>
            </a:extLst>
          </p:cNvPr>
          <p:cNvSpPr/>
          <p:nvPr/>
        </p:nvSpPr>
        <p:spPr>
          <a:xfrm>
            <a:off x="475891" y="2685039"/>
            <a:ext cx="9338917"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en-GB" sz="3600" dirty="0">
                <a:latin typeface="Sakkal Majalla" panose="02000000000000000000" pitchFamily="2" charset="-78"/>
                <a:cs typeface="Sakkal Majalla" panose="02000000000000000000" pitchFamily="2" charset="-78"/>
              </a:rPr>
              <a:t>1</a:t>
            </a:r>
            <a:r>
              <a:rPr lang="ar-BH" sz="3600" dirty="0">
                <a:latin typeface="Sakkal Majalla" panose="02000000000000000000" pitchFamily="2" charset="-78"/>
                <a:cs typeface="Sakkal Majalla" panose="02000000000000000000" pitchFamily="2" charset="-78"/>
              </a:rPr>
              <a:t>) </a:t>
            </a:r>
            <a:r>
              <a:rPr lang="ar-BH" sz="3600" dirty="0">
                <a:solidFill>
                  <a:srgbClr val="FF0000"/>
                </a:solidFill>
                <a:latin typeface="Sakkal Majalla" panose="02000000000000000000" pitchFamily="2" charset="-78"/>
                <a:cs typeface="Sakkal Majalla" panose="02000000000000000000" pitchFamily="2" charset="-78"/>
              </a:rPr>
              <a:t>فهم الموضوع الإنشائي الحجاجي.</a:t>
            </a:r>
            <a:endParaRPr lang="ar-SA" sz="3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6936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F28269FE-F6C1-4E5D-97AD-22A327C72559}"/>
              </a:ext>
            </a:extLst>
          </p:cNvPr>
          <p:cNvSpPr/>
          <p:nvPr/>
        </p:nvSpPr>
        <p:spPr>
          <a:xfrm>
            <a:off x="8198649" y="237990"/>
            <a:ext cx="1860571" cy="7029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أتذكّرُ</a:t>
            </a:r>
          </a:p>
        </p:txBody>
      </p:sp>
      <p:sp>
        <p:nvSpPr>
          <p:cNvPr id="9" name="Title 1">
            <a:extLst>
              <a:ext uri="{FF2B5EF4-FFF2-40B4-BE49-F238E27FC236}">
                <a16:creationId xmlns:a16="http://schemas.microsoft.com/office/drawing/2014/main" id="{7B19A3DF-BDAE-4B1A-B6D6-1AF5D4133581}"/>
              </a:ext>
            </a:extLst>
          </p:cNvPr>
          <p:cNvSpPr txBox="1">
            <a:spLocks/>
          </p:cNvSpPr>
          <p:nvPr/>
        </p:nvSpPr>
        <p:spPr>
          <a:xfrm>
            <a:off x="279044" y="304968"/>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2" name="Oval 1">
            <a:extLst>
              <a:ext uri="{FF2B5EF4-FFF2-40B4-BE49-F238E27FC236}">
                <a16:creationId xmlns:a16="http://schemas.microsoft.com/office/drawing/2014/main" id="{3C0DBD9C-CB6C-4FE7-A71C-1290FA9F0EB9}"/>
              </a:ext>
            </a:extLst>
          </p:cNvPr>
          <p:cNvSpPr/>
          <p:nvPr/>
        </p:nvSpPr>
        <p:spPr>
          <a:xfrm>
            <a:off x="3756875" y="755358"/>
            <a:ext cx="4376690" cy="87007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chemeClr val="tx1"/>
                </a:solidFill>
                <a:latin typeface="Sakkal Majalla" panose="02000000000000000000" pitchFamily="2" charset="-78"/>
                <a:cs typeface="Sakkal Majalla" panose="02000000000000000000" pitchFamily="2" charset="-78"/>
              </a:rPr>
              <a:t>الموضوع الإنشائيّ</a:t>
            </a:r>
            <a:endParaRPr lang="en-GB" sz="3600" b="1" dirty="0">
              <a:solidFill>
                <a:schemeClr val="tx1"/>
              </a:solidFill>
              <a:latin typeface="Sakkal Majalla" panose="02000000000000000000" pitchFamily="2" charset="-78"/>
              <a:cs typeface="Sakkal Majalla" panose="02000000000000000000" pitchFamily="2" charset="-78"/>
            </a:endParaRPr>
          </a:p>
        </p:txBody>
      </p:sp>
      <p:sp>
        <p:nvSpPr>
          <p:cNvPr id="11" name="Oval 10">
            <a:extLst>
              <a:ext uri="{FF2B5EF4-FFF2-40B4-BE49-F238E27FC236}">
                <a16:creationId xmlns:a16="http://schemas.microsoft.com/office/drawing/2014/main" id="{92EC50EC-1F2C-492B-A0E6-2E35E5945096}"/>
              </a:ext>
            </a:extLst>
          </p:cNvPr>
          <p:cNvSpPr/>
          <p:nvPr/>
        </p:nvSpPr>
        <p:spPr>
          <a:xfrm>
            <a:off x="1656442" y="1929433"/>
            <a:ext cx="2551043" cy="87007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chemeClr val="tx1"/>
                </a:solidFill>
                <a:latin typeface="Sakkal Majalla" panose="02000000000000000000" pitchFamily="2" charset="-78"/>
                <a:cs typeface="Sakkal Majalla" panose="02000000000000000000" pitchFamily="2" charset="-78"/>
              </a:rPr>
              <a:t>المطلوب</a:t>
            </a:r>
            <a:endParaRPr lang="en-GB" sz="3200" dirty="0">
              <a:solidFill>
                <a:schemeClr val="tx1"/>
              </a:solidFill>
              <a:latin typeface="Sakkal Majalla" panose="02000000000000000000" pitchFamily="2" charset="-78"/>
              <a:cs typeface="Sakkal Majalla" panose="02000000000000000000" pitchFamily="2" charset="-78"/>
            </a:endParaRPr>
          </a:p>
        </p:txBody>
      </p:sp>
      <p:sp>
        <p:nvSpPr>
          <p:cNvPr id="12" name="Oval 11">
            <a:extLst>
              <a:ext uri="{FF2B5EF4-FFF2-40B4-BE49-F238E27FC236}">
                <a16:creationId xmlns:a16="http://schemas.microsoft.com/office/drawing/2014/main" id="{24E87DF9-C9F7-459D-A311-5FCF7CA53D65}"/>
              </a:ext>
            </a:extLst>
          </p:cNvPr>
          <p:cNvSpPr/>
          <p:nvPr/>
        </p:nvSpPr>
        <p:spPr>
          <a:xfrm>
            <a:off x="7929771" y="2048603"/>
            <a:ext cx="2534477" cy="87007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chemeClr val="tx1"/>
                </a:solidFill>
                <a:latin typeface="Sakkal Majalla" panose="02000000000000000000" pitchFamily="2" charset="-78"/>
                <a:cs typeface="Sakkal Majalla" panose="02000000000000000000" pitchFamily="2" charset="-78"/>
              </a:rPr>
              <a:t>المعطى</a:t>
            </a:r>
            <a:endParaRPr lang="en-GB" sz="3200" dirty="0">
              <a:solidFill>
                <a:schemeClr val="tx1"/>
              </a:solidFill>
              <a:latin typeface="Sakkal Majalla" panose="02000000000000000000" pitchFamily="2" charset="-78"/>
              <a:cs typeface="Sakkal Majalla" panose="02000000000000000000" pitchFamily="2" charset="-78"/>
            </a:endParaRPr>
          </a:p>
        </p:txBody>
      </p:sp>
      <p:sp>
        <p:nvSpPr>
          <p:cNvPr id="4" name="Rectangle: Rounded Corners 3">
            <a:extLst>
              <a:ext uri="{FF2B5EF4-FFF2-40B4-BE49-F238E27FC236}">
                <a16:creationId xmlns:a16="http://schemas.microsoft.com/office/drawing/2014/main" id="{4E219985-5309-40AE-987A-74BD11C793F0}"/>
              </a:ext>
            </a:extLst>
          </p:cNvPr>
          <p:cNvSpPr/>
          <p:nvPr/>
        </p:nvSpPr>
        <p:spPr>
          <a:xfrm>
            <a:off x="6785115" y="3374735"/>
            <a:ext cx="4823790" cy="122602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dirty="0">
                <a:solidFill>
                  <a:schemeClr val="tx1"/>
                </a:solidFill>
                <a:latin typeface="Sakkal Majalla" panose="02000000000000000000" pitchFamily="2" charset="-78"/>
                <a:cs typeface="Sakkal Majalla" panose="02000000000000000000" pitchFamily="2" charset="-78"/>
              </a:rPr>
              <a:t>وهو الواقعةُ أو الحادثةُ أو المناسبةُ أو الأفكارُ التي يُطلبُ منَ الطالبِ أن يكتبَ فيها.</a:t>
            </a:r>
            <a:endParaRPr lang="en-US" sz="2800" dirty="0">
              <a:solidFill>
                <a:schemeClr val="tx1"/>
              </a:solidFill>
              <a:latin typeface="Sakkal Majalla" panose="02000000000000000000" pitchFamily="2" charset="-78"/>
              <a:cs typeface="Sakkal Majalla" panose="02000000000000000000" pitchFamily="2" charset="-78"/>
            </a:endParaRPr>
          </a:p>
        </p:txBody>
      </p:sp>
      <p:sp>
        <p:nvSpPr>
          <p:cNvPr id="13" name="Rectangle: Rounded Corners 12">
            <a:extLst>
              <a:ext uri="{FF2B5EF4-FFF2-40B4-BE49-F238E27FC236}">
                <a16:creationId xmlns:a16="http://schemas.microsoft.com/office/drawing/2014/main" id="{1CF8A096-79E2-4D0B-AA56-51B3148E94D6}"/>
              </a:ext>
            </a:extLst>
          </p:cNvPr>
          <p:cNvSpPr/>
          <p:nvPr/>
        </p:nvSpPr>
        <p:spPr>
          <a:xfrm>
            <a:off x="450575" y="3374735"/>
            <a:ext cx="4956312" cy="122602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800" dirty="0">
                <a:solidFill>
                  <a:schemeClr val="tx1"/>
                </a:solidFill>
                <a:latin typeface="Sakkal Majalla" panose="02000000000000000000" pitchFamily="2" charset="-78"/>
                <a:cs typeface="Sakkal Majalla" panose="02000000000000000000" pitchFamily="2" charset="-78"/>
              </a:rPr>
              <a:t>وهو</a:t>
            </a:r>
            <a:r>
              <a:rPr lang="ar-BH" sz="2800" b="1" dirty="0"/>
              <a:t> </a:t>
            </a:r>
            <a:r>
              <a:rPr lang="ar-BH" sz="2800" dirty="0">
                <a:solidFill>
                  <a:schemeClr val="tx1"/>
                </a:solidFill>
                <a:latin typeface="Sakkal Majalla" panose="02000000000000000000" pitchFamily="2" charset="-78"/>
                <a:cs typeface="Sakkal Majalla" panose="02000000000000000000" pitchFamily="2" charset="-78"/>
              </a:rPr>
              <a:t>السؤالُ الذي يَرِدُ لبيانِ نمطِ الكتابةِ (سرد، حجاج..) أو تكميل بعض المعلومات المطلوبة.</a:t>
            </a:r>
            <a:endParaRPr lang="en-US" sz="2800" dirty="0">
              <a:solidFill>
                <a:schemeClr val="tx1"/>
              </a:solidFill>
              <a:latin typeface="Sakkal Majalla" panose="02000000000000000000" pitchFamily="2" charset="-78"/>
              <a:cs typeface="Sakkal Majalla" panose="02000000000000000000" pitchFamily="2" charset="-78"/>
            </a:endParaRPr>
          </a:p>
        </p:txBody>
      </p:sp>
      <p:sp>
        <p:nvSpPr>
          <p:cNvPr id="14" name="Rectangle: Rounded Corners 13">
            <a:extLst>
              <a:ext uri="{FF2B5EF4-FFF2-40B4-BE49-F238E27FC236}">
                <a16:creationId xmlns:a16="http://schemas.microsoft.com/office/drawing/2014/main" id="{45EA775C-9529-4C51-B8A8-81F87EEA32A3}"/>
              </a:ext>
            </a:extLst>
          </p:cNvPr>
          <p:cNvSpPr/>
          <p:nvPr/>
        </p:nvSpPr>
        <p:spPr>
          <a:xfrm>
            <a:off x="1325218" y="4868389"/>
            <a:ext cx="8832100" cy="122602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3200" b="1" dirty="0">
                <a:solidFill>
                  <a:schemeClr val="tx1"/>
                </a:solidFill>
                <a:latin typeface="Sakkal Majalla" panose="02000000000000000000" pitchFamily="2" charset="-78"/>
                <a:cs typeface="Sakkal Majalla" panose="02000000000000000000" pitchFamily="2" charset="-78"/>
              </a:rPr>
              <a:t>مرضت أمّك ولزمت الفراش، فاختلّ نظام البيت، واضطربت حياة الأسرة.</a:t>
            </a:r>
          </a:p>
          <a:p>
            <a:pPr algn="ctr" rtl="1"/>
            <a:r>
              <a:rPr lang="ar-BH" sz="3200" b="1" dirty="0">
                <a:solidFill>
                  <a:schemeClr val="tx1"/>
                </a:solidFill>
                <a:latin typeface="Sakkal Majalla" panose="02000000000000000000" pitchFamily="2" charset="-78"/>
                <a:cs typeface="Sakkal Majalla" panose="02000000000000000000" pitchFamily="2" charset="-78"/>
              </a:rPr>
              <a:t>اسردْ ما حدث مبرزا ما قام به أفراد الأسرة لإعادة توازن البيت.</a:t>
            </a:r>
            <a:endParaRPr lang="en-US" sz="3200" b="1" dirty="0">
              <a:solidFill>
                <a:schemeClr val="tx1"/>
              </a:solidFill>
              <a:latin typeface="Sakkal Majalla" panose="02000000000000000000" pitchFamily="2" charset="-78"/>
              <a:cs typeface="Sakkal Majalla" panose="02000000000000000000" pitchFamily="2" charset="-78"/>
            </a:endParaRPr>
          </a:p>
        </p:txBody>
      </p:sp>
      <p:cxnSp>
        <p:nvCxnSpPr>
          <p:cNvPr id="16" name="Straight Arrow Connector 15">
            <a:extLst>
              <a:ext uri="{FF2B5EF4-FFF2-40B4-BE49-F238E27FC236}">
                <a16:creationId xmlns:a16="http://schemas.microsoft.com/office/drawing/2014/main" id="{9BBAB8CF-3121-4C60-BB40-5E8C8CF57CEA}"/>
              </a:ext>
            </a:extLst>
          </p:cNvPr>
          <p:cNvCxnSpPr>
            <a:stCxn id="2" idx="4"/>
            <a:endCxn id="12" idx="0"/>
          </p:cNvCxnSpPr>
          <p:nvPr/>
        </p:nvCxnSpPr>
        <p:spPr>
          <a:xfrm>
            <a:off x="5945220" y="1625432"/>
            <a:ext cx="3251790" cy="423171"/>
          </a:xfrm>
          <a:prstGeom prst="straightConnector1">
            <a:avLst/>
          </a:prstGeom>
          <a:ln>
            <a:headEnd type="none"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17" name="Straight Arrow Connector 16">
            <a:extLst>
              <a:ext uri="{FF2B5EF4-FFF2-40B4-BE49-F238E27FC236}">
                <a16:creationId xmlns:a16="http://schemas.microsoft.com/office/drawing/2014/main" id="{0546C7BB-8E2C-4157-8AFC-3883475CFA68}"/>
              </a:ext>
            </a:extLst>
          </p:cNvPr>
          <p:cNvCxnSpPr>
            <a:cxnSpLocks/>
            <a:stCxn id="2" idx="4"/>
            <a:endCxn id="11" idx="0"/>
          </p:cNvCxnSpPr>
          <p:nvPr/>
        </p:nvCxnSpPr>
        <p:spPr>
          <a:xfrm flipH="1">
            <a:off x="2931964" y="1625432"/>
            <a:ext cx="3013256" cy="304001"/>
          </a:xfrm>
          <a:prstGeom prst="straightConnector1">
            <a:avLst/>
          </a:prstGeom>
          <a:ln>
            <a:headEnd type="none"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27" name="Straight Arrow Connector 26">
            <a:extLst>
              <a:ext uri="{FF2B5EF4-FFF2-40B4-BE49-F238E27FC236}">
                <a16:creationId xmlns:a16="http://schemas.microsoft.com/office/drawing/2014/main" id="{7CF4F364-F54B-45C8-9FFE-D8473D94582C}"/>
              </a:ext>
            </a:extLst>
          </p:cNvPr>
          <p:cNvCxnSpPr>
            <a:stCxn id="12" idx="4"/>
            <a:endCxn id="4" idx="0"/>
          </p:cNvCxnSpPr>
          <p:nvPr/>
        </p:nvCxnSpPr>
        <p:spPr>
          <a:xfrm>
            <a:off x="9197010" y="2918677"/>
            <a:ext cx="0" cy="456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A968CE3-3465-435F-9F8E-33D7FB24E56E}"/>
              </a:ext>
            </a:extLst>
          </p:cNvPr>
          <p:cNvCxnSpPr>
            <a:stCxn id="11" idx="4"/>
            <a:endCxn id="13" idx="0"/>
          </p:cNvCxnSpPr>
          <p:nvPr/>
        </p:nvCxnSpPr>
        <p:spPr>
          <a:xfrm flipH="1">
            <a:off x="2928731" y="2799507"/>
            <a:ext cx="3233" cy="575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A5FC0FD0-E52D-43B8-81C4-31C845A9255D}"/>
              </a:ext>
            </a:extLst>
          </p:cNvPr>
          <p:cNvSpPr/>
          <p:nvPr/>
        </p:nvSpPr>
        <p:spPr>
          <a:xfrm>
            <a:off x="10464248" y="5124919"/>
            <a:ext cx="920487" cy="7029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latin typeface="Sakkal Majalla" panose="02000000000000000000" pitchFamily="2" charset="-78"/>
                <a:cs typeface="Sakkal Majalla" panose="02000000000000000000" pitchFamily="2" charset="-78"/>
              </a:rPr>
              <a:t>مثال</a:t>
            </a:r>
          </a:p>
        </p:txBody>
      </p:sp>
    </p:spTree>
    <p:extLst>
      <p:ext uri="{BB962C8B-B14F-4D97-AF65-F5344CB8AC3E}">
        <p14:creationId xmlns:p14="http://schemas.microsoft.com/office/powerpoint/2010/main" val="105651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anim calcmode="lin" valueType="num">
                                      <p:cBhvr>
                                        <p:cTn id="21" dur="1000" fill="hold"/>
                                        <p:tgtEl>
                                          <p:spTgt spid="16"/>
                                        </p:tgtEl>
                                        <p:attrNameLst>
                                          <p:attrName>ppt_x</p:attrName>
                                        </p:attrNameLst>
                                      </p:cBhvr>
                                      <p:tavLst>
                                        <p:tav tm="0">
                                          <p:val>
                                            <p:strVal val="#ppt_x"/>
                                          </p:val>
                                        </p:tav>
                                        <p:tav tm="100000">
                                          <p:val>
                                            <p:strVal val="#ppt_x"/>
                                          </p:val>
                                        </p:tav>
                                      </p:tavLst>
                                    </p:anim>
                                    <p:anim calcmode="lin" valueType="num">
                                      <p:cBhvr>
                                        <p:cTn id="2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1000"/>
                                        <p:tgtEl>
                                          <p:spTgt spid="29"/>
                                        </p:tgtEl>
                                      </p:cBhvr>
                                    </p:animEffect>
                                    <p:anim calcmode="lin" valueType="num">
                                      <p:cBhvr>
                                        <p:cTn id="52" dur="1000" fill="hold"/>
                                        <p:tgtEl>
                                          <p:spTgt spid="29"/>
                                        </p:tgtEl>
                                        <p:attrNameLst>
                                          <p:attrName>ppt_x</p:attrName>
                                        </p:attrNameLst>
                                      </p:cBhvr>
                                      <p:tavLst>
                                        <p:tav tm="0">
                                          <p:val>
                                            <p:strVal val="#ppt_x"/>
                                          </p:val>
                                        </p:tav>
                                        <p:tav tm="100000">
                                          <p:val>
                                            <p:strVal val="#ppt_x"/>
                                          </p:val>
                                        </p:tav>
                                      </p:tavLst>
                                    </p:anim>
                                    <p:anim calcmode="lin" valueType="num">
                                      <p:cBhvr>
                                        <p:cTn id="53"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barn(inVertical)">
                                      <p:cBhvr>
                                        <p:cTn id="58" dur="500"/>
                                        <p:tgtEl>
                                          <p:spTgt spid="4"/>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barn(inVertical)">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barn(inVertical)">
                                      <p:cBhvr>
                                        <p:cTn id="68" dur="500"/>
                                        <p:tgtEl>
                                          <p:spTgt spid="30"/>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circle(in)">
                                      <p:cBhvr>
                                        <p:cTn id="7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11" grpId="0" animBg="1"/>
      <p:bldP spid="12" grpId="0" animBg="1"/>
      <p:bldP spid="4" grpId="0" animBg="1"/>
      <p:bldP spid="13" grpId="0" animBg="1"/>
      <p:bldP spid="14"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78000">
              <a:srgbClr val="ECECEC">
                <a:alpha val="56000"/>
              </a:srgbClr>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837FE1AC-2E1B-4493-A351-5B2EF8E05799}"/>
              </a:ext>
            </a:extLst>
          </p:cNvPr>
          <p:cNvSpPr txBox="1">
            <a:spLocks/>
          </p:cNvSpPr>
          <p:nvPr/>
        </p:nvSpPr>
        <p:spPr>
          <a:xfrm>
            <a:off x="279044" y="304968"/>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3" name="Rectangle 12">
            <a:extLst>
              <a:ext uri="{FF2B5EF4-FFF2-40B4-BE49-F238E27FC236}">
                <a16:creationId xmlns:a16="http://schemas.microsoft.com/office/drawing/2014/main" id="{53EA763E-D783-4972-ACF0-7616DFF49C41}"/>
              </a:ext>
            </a:extLst>
          </p:cNvPr>
          <p:cNvSpPr/>
          <p:nvPr/>
        </p:nvSpPr>
        <p:spPr>
          <a:xfrm>
            <a:off x="8349483" y="237990"/>
            <a:ext cx="1709737" cy="7029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أكتشف</a:t>
            </a:r>
          </a:p>
        </p:txBody>
      </p:sp>
      <p:sp>
        <p:nvSpPr>
          <p:cNvPr id="14" name="TextBox 13">
            <a:extLst>
              <a:ext uri="{FF2B5EF4-FFF2-40B4-BE49-F238E27FC236}">
                <a16:creationId xmlns:a16="http://schemas.microsoft.com/office/drawing/2014/main" id="{D6AB4696-E521-409E-9829-6CE748029353}"/>
              </a:ext>
            </a:extLst>
          </p:cNvPr>
          <p:cNvSpPr txBox="1"/>
          <p:nvPr/>
        </p:nvSpPr>
        <p:spPr>
          <a:xfrm>
            <a:off x="1247261" y="990290"/>
            <a:ext cx="9148596" cy="615553"/>
          </a:xfrm>
          <a:prstGeom prst="rect">
            <a:avLst/>
          </a:prstGeom>
          <a:noFill/>
        </p:spPr>
        <p:txBody>
          <a:bodyPr wrap="square" rtlCol="0">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1- أقرأ الموضوع الإنشائيّ الآتي وأفكّكه إلى معطى ومطلوب</a:t>
            </a:r>
            <a:endParaRPr lang="en-US" sz="3400" b="1" dirty="0">
              <a:solidFill>
                <a:srgbClr val="FF0000"/>
              </a:solidFill>
              <a:latin typeface="Sakkal Majalla" panose="02000000000000000000" pitchFamily="2" charset="-78"/>
              <a:cs typeface="Sakkal Majalla" panose="02000000000000000000" pitchFamily="2" charset="-78"/>
            </a:endParaRPr>
          </a:p>
        </p:txBody>
      </p:sp>
      <p:sp>
        <p:nvSpPr>
          <p:cNvPr id="15" name="Title 6">
            <a:extLst>
              <a:ext uri="{FF2B5EF4-FFF2-40B4-BE49-F238E27FC236}">
                <a16:creationId xmlns:a16="http://schemas.microsoft.com/office/drawing/2014/main" id="{71BDD3B9-2196-41E1-A4E7-7775A086B823}"/>
              </a:ext>
            </a:extLst>
          </p:cNvPr>
          <p:cNvSpPr txBox="1">
            <a:spLocks/>
          </p:cNvSpPr>
          <p:nvPr/>
        </p:nvSpPr>
        <p:spPr>
          <a:xfrm>
            <a:off x="384889" y="4310329"/>
            <a:ext cx="10202197" cy="968808"/>
          </a:xfrm>
          <a:prstGeom prst="rect">
            <a:avLst/>
          </a:prstGeom>
          <a:solidFill>
            <a:schemeClr val="accent4">
              <a:lumMod val="40000"/>
              <a:lumOff val="60000"/>
            </a:schemeClr>
          </a:solidFill>
          <a:ln>
            <a:solidFill>
              <a:schemeClr val="tx1"/>
            </a:solidFill>
          </a:ln>
        </p:spPr>
        <p:txBody>
          <a:bodyP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dirty="0">
                <a:solidFill>
                  <a:srgbClr val="FF0000"/>
                </a:solidFill>
                <a:latin typeface="Sakkal Majalla" panose="02000000000000000000" pitchFamily="2" charset="-78"/>
                <a:cs typeface="Sakkal Majalla" panose="02000000000000000000" pitchFamily="2" charset="-78"/>
              </a:rPr>
              <a:t>المعطى</a:t>
            </a:r>
            <a:r>
              <a:rPr lang="ar-BH" sz="2400" dirty="0">
                <a:solidFill>
                  <a:srgbClr val="FF0000"/>
                </a:solidFill>
                <a:latin typeface="Sakkal Majalla" panose="02000000000000000000" pitchFamily="2" charset="-78"/>
                <a:cs typeface="Sakkal Majalla" panose="02000000000000000000" pitchFamily="2" charset="-78"/>
              </a:rPr>
              <a:t>:</a:t>
            </a:r>
            <a:r>
              <a:rPr lang="ar-BH" sz="3200" dirty="0">
                <a:latin typeface="Sakkal Majalla" panose="02000000000000000000" pitchFamily="2" charset="-78"/>
                <a:cs typeface="Sakkal Majalla" panose="02000000000000000000" pitchFamily="2" charset="-78"/>
              </a:rPr>
              <a:t> </a:t>
            </a:r>
            <a:r>
              <a:rPr lang="ar-BH" sz="2800" dirty="0">
                <a:latin typeface="Sakkal Majalla" panose="02000000000000000000" pitchFamily="2" charset="-78"/>
                <a:cs typeface="Sakkal Majalla" panose="02000000000000000000" pitchFamily="2" charset="-78"/>
              </a:rPr>
              <a:t>كنت في حجرتك تشاهد شريطا سينمائيا أجنبيا حتّى وقت متأخر من الليل، وفجأة حضر والدك فقطع عليك الفرجة معتبرا أنّ في ذلك إفسادا للأخلاق ومضيعة للوقت.فحاولت إقناعه بعكس ذلك.</a:t>
            </a:r>
            <a:endParaRPr lang="en-US" sz="2800" dirty="0">
              <a:latin typeface="Sakkal Majalla" panose="02000000000000000000" pitchFamily="2" charset="-78"/>
              <a:cs typeface="Sakkal Majalla" panose="02000000000000000000" pitchFamily="2" charset="-78"/>
            </a:endParaRPr>
          </a:p>
          <a:p>
            <a:pPr algn="r"/>
            <a:endParaRPr lang="en-US" sz="3100" dirty="0">
              <a:solidFill>
                <a:srgbClr val="FF0000"/>
              </a:solidFill>
              <a:latin typeface="Sakkal Majalla" panose="02000000000000000000" pitchFamily="2" charset="-78"/>
              <a:cs typeface="Sakkal Majalla" panose="02000000000000000000" pitchFamily="2" charset="-78"/>
            </a:endParaRPr>
          </a:p>
        </p:txBody>
      </p:sp>
      <p:sp>
        <p:nvSpPr>
          <p:cNvPr id="16" name="Rectangle 15">
            <a:extLst>
              <a:ext uri="{FF2B5EF4-FFF2-40B4-BE49-F238E27FC236}">
                <a16:creationId xmlns:a16="http://schemas.microsoft.com/office/drawing/2014/main" id="{AF75DE20-0DA3-4677-B91E-672DA05045C0}"/>
              </a:ext>
            </a:extLst>
          </p:cNvPr>
          <p:cNvSpPr/>
          <p:nvPr/>
        </p:nvSpPr>
        <p:spPr>
          <a:xfrm>
            <a:off x="384889" y="3450878"/>
            <a:ext cx="10202197" cy="70291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200" dirty="0">
                <a:solidFill>
                  <a:schemeClr val="tx1"/>
                </a:solidFill>
                <a:latin typeface="Sakkal Majalla" panose="02000000000000000000" pitchFamily="2" charset="-78"/>
                <a:cs typeface="Sakkal Majalla" panose="02000000000000000000" pitchFamily="2" charset="-78"/>
              </a:rPr>
              <a:t>ينقسم نصّ الموضوع إلى: </a:t>
            </a:r>
          </a:p>
        </p:txBody>
      </p:sp>
      <p:sp>
        <p:nvSpPr>
          <p:cNvPr id="17" name="Title 6">
            <a:extLst>
              <a:ext uri="{FF2B5EF4-FFF2-40B4-BE49-F238E27FC236}">
                <a16:creationId xmlns:a16="http://schemas.microsoft.com/office/drawing/2014/main" id="{A73AEAA7-8F55-4F73-9815-B1FAD1A37B7A}"/>
              </a:ext>
            </a:extLst>
          </p:cNvPr>
          <p:cNvSpPr txBox="1">
            <a:spLocks/>
          </p:cNvSpPr>
          <p:nvPr/>
        </p:nvSpPr>
        <p:spPr>
          <a:xfrm>
            <a:off x="411393" y="5484546"/>
            <a:ext cx="10202197" cy="593374"/>
          </a:xfrm>
          <a:prstGeom prst="rect">
            <a:avLst/>
          </a:prstGeom>
          <a:solidFill>
            <a:schemeClr val="accent4">
              <a:lumMod val="40000"/>
              <a:lumOff val="60000"/>
            </a:schemeClr>
          </a:solidFill>
          <a:ln>
            <a:solidFill>
              <a:schemeClr val="tx1"/>
            </a:solidFill>
          </a:ln>
        </p:spPr>
        <p:txBody>
          <a:bodyP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dirty="0">
                <a:solidFill>
                  <a:srgbClr val="FF0000"/>
                </a:solidFill>
                <a:latin typeface="Sakkal Majalla" panose="02000000000000000000" pitchFamily="2" charset="-78"/>
                <a:cs typeface="Sakkal Majalla" panose="02000000000000000000" pitchFamily="2" charset="-78"/>
              </a:rPr>
              <a:t>المطلوب: </a:t>
            </a:r>
            <a:r>
              <a:rPr lang="ar-BH" sz="3200" dirty="0">
                <a:latin typeface="Sakkal Majalla" panose="02000000000000000000" pitchFamily="2" charset="-78"/>
                <a:cs typeface="Sakkal Majalla" panose="02000000000000000000" pitchFamily="2" charset="-78"/>
              </a:rPr>
              <a:t>اكتب نصّا حجاجيّا تدعَمُ فيه موقفك بما تراه مناسبا من حجج.</a:t>
            </a:r>
            <a:endParaRPr lang="en-US" sz="3200" dirty="0">
              <a:latin typeface="Sakkal Majalla" panose="02000000000000000000" pitchFamily="2" charset="-78"/>
              <a:cs typeface="Sakkal Majalla" panose="02000000000000000000" pitchFamily="2" charset="-78"/>
            </a:endParaRPr>
          </a:p>
        </p:txBody>
      </p:sp>
      <p:sp>
        <p:nvSpPr>
          <p:cNvPr id="18" name="Rectangle: Rounded Corners 17">
            <a:extLst>
              <a:ext uri="{FF2B5EF4-FFF2-40B4-BE49-F238E27FC236}">
                <a16:creationId xmlns:a16="http://schemas.microsoft.com/office/drawing/2014/main" id="{60EFA56B-E16D-4A23-B729-96866AC81772}"/>
              </a:ext>
            </a:extLst>
          </p:cNvPr>
          <p:cNvSpPr/>
          <p:nvPr/>
        </p:nvSpPr>
        <p:spPr>
          <a:xfrm>
            <a:off x="384889" y="1612618"/>
            <a:ext cx="10228701" cy="163620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BH" sz="3000" dirty="0">
                <a:solidFill>
                  <a:schemeClr val="tx1"/>
                </a:solidFill>
                <a:latin typeface="Sakkal Majalla" panose="02000000000000000000" pitchFamily="2" charset="-78"/>
                <a:cs typeface="Sakkal Majalla" panose="02000000000000000000" pitchFamily="2" charset="-78"/>
              </a:rPr>
              <a:t>كنت في حجرتك تشاهد شريطا سينمائيا أجنبيا لوقت طويل، وفجأة حضر والدك فقطع عليك الفرجة معتبرا أنّ في ذلك إفسادا للأخلاق ومضيعة للوقت. فحاولت إقناعه بعكس ذلك.</a:t>
            </a:r>
            <a:endParaRPr lang="en-US" sz="3000" dirty="0">
              <a:solidFill>
                <a:schemeClr val="tx1"/>
              </a:solidFill>
              <a:latin typeface="Sakkal Majalla" panose="02000000000000000000" pitchFamily="2" charset="-78"/>
              <a:cs typeface="Sakkal Majalla" panose="02000000000000000000" pitchFamily="2" charset="-78"/>
            </a:endParaRPr>
          </a:p>
          <a:p>
            <a:pPr algn="r" rtl="1"/>
            <a:r>
              <a:rPr lang="ar-BH" sz="3000" dirty="0">
                <a:solidFill>
                  <a:schemeClr val="tx1"/>
                </a:solidFill>
                <a:latin typeface="Sakkal Majalla" panose="02000000000000000000" pitchFamily="2" charset="-78"/>
                <a:cs typeface="Sakkal Majalla" panose="02000000000000000000" pitchFamily="2" charset="-78"/>
              </a:rPr>
              <a:t>اكتب نصّا حجاجيّا تدعَمُ فيه موقفك بما تراه مناسبا من حجج.</a:t>
            </a:r>
            <a:endParaRPr lang="en-US" sz="30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1896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arn(inVertical)">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
                                          </p:val>
                                        </p:tav>
                                        <p:tav tm="100000">
                                          <p:val>
                                            <p:strVal val="#ppt_x"/>
                                          </p:val>
                                        </p:tav>
                                      </p:tavLst>
                                    </p:anim>
                                    <p:anim calcmode="lin" valueType="num">
                                      <p:cBhvr>
                                        <p:cTn id="2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78000">
              <a:srgbClr val="ECECEC">
                <a:alpha val="56000"/>
              </a:srgbClr>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837FE1AC-2E1B-4493-A351-5B2EF8E05799}"/>
              </a:ext>
            </a:extLst>
          </p:cNvPr>
          <p:cNvSpPr txBox="1">
            <a:spLocks/>
          </p:cNvSpPr>
          <p:nvPr/>
        </p:nvSpPr>
        <p:spPr>
          <a:xfrm>
            <a:off x="279044" y="304968"/>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2" name="Rectangle: Rounded Corners 11">
            <a:extLst>
              <a:ext uri="{FF2B5EF4-FFF2-40B4-BE49-F238E27FC236}">
                <a16:creationId xmlns:a16="http://schemas.microsoft.com/office/drawing/2014/main" id="{AC4FD193-1647-4164-93E8-189258BF61C8}"/>
              </a:ext>
            </a:extLst>
          </p:cNvPr>
          <p:cNvSpPr/>
          <p:nvPr/>
        </p:nvSpPr>
        <p:spPr>
          <a:xfrm>
            <a:off x="808381" y="1527554"/>
            <a:ext cx="10538437" cy="163620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BH" sz="3200" dirty="0">
                <a:solidFill>
                  <a:schemeClr val="tx1"/>
                </a:solidFill>
                <a:latin typeface="Sakkal Majalla" panose="02000000000000000000" pitchFamily="2" charset="-78"/>
                <a:cs typeface="Sakkal Majalla" panose="02000000000000000000" pitchFamily="2" charset="-78"/>
              </a:rPr>
              <a:t>كنت في حجرتك تشاهد شريطا سينمائيا أجنبيا لوقت طويل، وفجأة حضر والدك فقطع عليك الفرجة معتبرا أنّ في ذلك إفسادا للأخلاق ومضيعة للوقت.فحاولت إقناعه بعكس ذلك.</a:t>
            </a:r>
            <a:endParaRPr lang="en-US" sz="3200" dirty="0">
              <a:solidFill>
                <a:schemeClr val="tx1"/>
              </a:solidFill>
              <a:latin typeface="Sakkal Majalla" panose="02000000000000000000" pitchFamily="2" charset="-78"/>
              <a:cs typeface="Sakkal Majalla" panose="02000000000000000000" pitchFamily="2" charset="-78"/>
            </a:endParaRPr>
          </a:p>
          <a:p>
            <a:pPr algn="r" rtl="1"/>
            <a:r>
              <a:rPr lang="ar-BH" sz="3200" dirty="0">
                <a:solidFill>
                  <a:schemeClr val="tx1"/>
                </a:solidFill>
                <a:latin typeface="Sakkal Majalla" panose="02000000000000000000" pitchFamily="2" charset="-78"/>
                <a:cs typeface="Sakkal Majalla" panose="02000000000000000000" pitchFamily="2" charset="-78"/>
              </a:rPr>
              <a:t>اكتب نصّا حجاجيّا تدعَمُ فيه موقفك بما تراه مناسبا من حجج، واذكر مآل الحجاج.</a:t>
            </a:r>
            <a:endParaRPr lang="en-US" sz="3200" dirty="0">
              <a:solidFill>
                <a:schemeClr val="tx1"/>
              </a:solidFill>
              <a:latin typeface="Sakkal Majalla" panose="02000000000000000000" pitchFamily="2" charset="-78"/>
              <a:cs typeface="Sakkal Majalla" panose="02000000000000000000" pitchFamily="2" charset="-78"/>
            </a:endParaRPr>
          </a:p>
        </p:txBody>
      </p:sp>
      <p:sp>
        <p:nvSpPr>
          <p:cNvPr id="13" name="Rectangle 12">
            <a:extLst>
              <a:ext uri="{FF2B5EF4-FFF2-40B4-BE49-F238E27FC236}">
                <a16:creationId xmlns:a16="http://schemas.microsoft.com/office/drawing/2014/main" id="{53EA763E-D783-4972-ACF0-7616DFF49C41}"/>
              </a:ext>
            </a:extLst>
          </p:cNvPr>
          <p:cNvSpPr/>
          <p:nvPr/>
        </p:nvSpPr>
        <p:spPr>
          <a:xfrm>
            <a:off x="8349483" y="237990"/>
            <a:ext cx="1709737" cy="7029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أكتشف</a:t>
            </a:r>
          </a:p>
        </p:txBody>
      </p:sp>
      <p:sp>
        <p:nvSpPr>
          <p:cNvPr id="14" name="TextBox 13">
            <a:extLst>
              <a:ext uri="{FF2B5EF4-FFF2-40B4-BE49-F238E27FC236}">
                <a16:creationId xmlns:a16="http://schemas.microsoft.com/office/drawing/2014/main" id="{D6AB4696-E521-409E-9829-6CE748029353}"/>
              </a:ext>
            </a:extLst>
          </p:cNvPr>
          <p:cNvSpPr txBox="1"/>
          <p:nvPr/>
        </p:nvSpPr>
        <p:spPr>
          <a:xfrm>
            <a:off x="149960" y="930330"/>
            <a:ext cx="10438527" cy="615553"/>
          </a:xfrm>
          <a:prstGeom prst="rect">
            <a:avLst/>
          </a:prstGeom>
          <a:noFill/>
        </p:spPr>
        <p:txBody>
          <a:bodyPr wrap="square" rtlCol="0">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2- أقرأ الموضوع جيّدا وأضع خطّا تحت الكلمات المفاتيح في كلّ من المعطى والمطلوب</a:t>
            </a:r>
            <a:endParaRPr lang="en-US" sz="3400" b="1" dirty="0">
              <a:solidFill>
                <a:srgbClr val="FF0000"/>
              </a:solidFill>
              <a:latin typeface="Sakkal Majalla" panose="02000000000000000000" pitchFamily="2" charset="-78"/>
              <a:cs typeface="Sakkal Majalla" panose="02000000000000000000" pitchFamily="2" charset="-78"/>
            </a:endParaRPr>
          </a:p>
        </p:txBody>
      </p:sp>
      <p:sp>
        <p:nvSpPr>
          <p:cNvPr id="15" name="Title 6">
            <a:extLst>
              <a:ext uri="{FF2B5EF4-FFF2-40B4-BE49-F238E27FC236}">
                <a16:creationId xmlns:a16="http://schemas.microsoft.com/office/drawing/2014/main" id="{71BDD3B9-2196-41E1-A4E7-7775A086B823}"/>
              </a:ext>
            </a:extLst>
          </p:cNvPr>
          <p:cNvSpPr txBox="1">
            <a:spLocks/>
          </p:cNvSpPr>
          <p:nvPr/>
        </p:nvSpPr>
        <p:spPr>
          <a:xfrm>
            <a:off x="808383" y="4079659"/>
            <a:ext cx="10538436" cy="968808"/>
          </a:xfrm>
          <a:prstGeom prst="rect">
            <a:avLst/>
          </a:prstGeom>
          <a:solidFill>
            <a:schemeClr val="accent4">
              <a:lumMod val="40000"/>
              <a:lumOff val="60000"/>
            </a:schemeClr>
          </a:solidFill>
          <a:ln>
            <a:solidFill>
              <a:schemeClr val="tx1"/>
            </a:solidFill>
          </a:ln>
        </p:spPr>
        <p:txBody>
          <a:bodyP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b="1" dirty="0">
                <a:solidFill>
                  <a:schemeClr val="accent1">
                    <a:lumMod val="75000"/>
                  </a:schemeClr>
                </a:solidFill>
                <a:latin typeface="Sakkal Majalla" panose="02000000000000000000" pitchFamily="2" charset="-78"/>
                <a:cs typeface="Sakkal Majalla" panose="02000000000000000000" pitchFamily="2" charset="-78"/>
              </a:rPr>
              <a:t>المعطى</a:t>
            </a:r>
            <a:r>
              <a:rPr lang="ar-BH" sz="2400" b="1" dirty="0">
                <a:solidFill>
                  <a:schemeClr val="accent1">
                    <a:lumMod val="75000"/>
                  </a:schemeClr>
                </a:solidFill>
                <a:latin typeface="Sakkal Majalla" panose="02000000000000000000" pitchFamily="2" charset="-78"/>
                <a:cs typeface="Sakkal Majalla" panose="02000000000000000000" pitchFamily="2" charset="-78"/>
              </a:rPr>
              <a:t>:</a:t>
            </a:r>
            <a:r>
              <a:rPr lang="ar-BH" sz="3200" b="1" dirty="0">
                <a:solidFill>
                  <a:schemeClr val="accent1">
                    <a:lumMod val="75000"/>
                  </a:schemeClr>
                </a:solidFill>
                <a:latin typeface="Sakkal Majalla" panose="02000000000000000000" pitchFamily="2" charset="-78"/>
                <a:cs typeface="Sakkal Majalla" panose="02000000000000000000" pitchFamily="2" charset="-78"/>
              </a:rPr>
              <a:t> </a:t>
            </a:r>
            <a:r>
              <a:rPr lang="ar-BH" sz="2900" dirty="0">
                <a:latin typeface="Sakkal Majalla" panose="02000000000000000000" pitchFamily="2" charset="-78"/>
                <a:cs typeface="Sakkal Majalla" panose="02000000000000000000" pitchFamily="2" charset="-78"/>
              </a:rPr>
              <a:t>كنت في حجرتك تشاهد </a:t>
            </a:r>
            <a:r>
              <a:rPr lang="ar-BH" sz="2900" u="sng" dirty="0">
                <a:solidFill>
                  <a:srgbClr val="FF0000"/>
                </a:solidFill>
                <a:latin typeface="Sakkal Majalla" panose="02000000000000000000" pitchFamily="2" charset="-78"/>
                <a:cs typeface="Sakkal Majalla" panose="02000000000000000000" pitchFamily="2" charset="-78"/>
              </a:rPr>
              <a:t>شريطا سينمائيا أجنبيا </a:t>
            </a:r>
            <a:r>
              <a:rPr lang="ar-BH" sz="2900" dirty="0">
                <a:solidFill>
                  <a:srgbClr val="FF0000"/>
                </a:solidFill>
                <a:latin typeface="Sakkal Majalla" panose="02000000000000000000" pitchFamily="2" charset="-78"/>
                <a:cs typeface="Sakkal Majalla" panose="02000000000000000000" pitchFamily="2" charset="-78"/>
              </a:rPr>
              <a:t> </a:t>
            </a:r>
            <a:r>
              <a:rPr lang="ar-BH" sz="2900" dirty="0">
                <a:latin typeface="Sakkal Majalla" panose="02000000000000000000" pitchFamily="2" charset="-78"/>
                <a:cs typeface="Sakkal Majalla" panose="02000000000000000000" pitchFamily="2" charset="-78"/>
              </a:rPr>
              <a:t>لوقت طويل، وفجأة حضر والدك ف</a:t>
            </a:r>
            <a:r>
              <a:rPr lang="ar-BH" sz="2900" u="sng" dirty="0">
                <a:solidFill>
                  <a:srgbClr val="FF0000"/>
                </a:solidFill>
                <a:latin typeface="Sakkal Majalla" panose="02000000000000000000" pitchFamily="2" charset="-78"/>
                <a:cs typeface="Sakkal Majalla" panose="02000000000000000000" pitchFamily="2" charset="-78"/>
              </a:rPr>
              <a:t>قطع </a:t>
            </a:r>
            <a:r>
              <a:rPr lang="ar-BH" sz="2900" dirty="0">
                <a:latin typeface="Sakkal Majalla" panose="02000000000000000000" pitchFamily="2" charset="-78"/>
                <a:cs typeface="Sakkal Majalla" panose="02000000000000000000" pitchFamily="2" charset="-78"/>
              </a:rPr>
              <a:t>عليك الفرجة معتبرا أنّ في ذلك</a:t>
            </a:r>
            <a:r>
              <a:rPr lang="ar-BH" sz="2900" u="sng" dirty="0">
                <a:solidFill>
                  <a:srgbClr val="FF0000"/>
                </a:solidFill>
                <a:latin typeface="Sakkal Majalla" panose="02000000000000000000" pitchFamily="2" charset="-78"/>
                <a:cs typeface="Sakkal Majalla" panose="02000000000000000000" pitchFamily="2" charset="-78"/>
              </a:rPr>
              <a:t> إفسادا </a:t>
            </a:r>
            <a:r>
              <a:rPr lang="ar-BH" sz="2900" dirty="0">
                <a:latin typeface="Sakkal Majalla" panose="02000000000000000000" pitchFamily="2" charset="-78"/>
                <a:cs typeface="Sakkal Majalla" panose="02000000000000000000" pitchFamily="2" charset="-78"/>
              </a:rPr>
              <a:t>للأخلاق و</a:t>
            </a:r>
            <a:r>
              <a:rPr lang="ar-BH" sz="2900" u="sng" dirty="0">
                <a:solidFill>
                  <a:srgbClr val="FF0000"/>
                </a:solidFill>
                <a:latin typeface="Sakkal Majalla" panose="02000000000000000000" pitchFamily="2" charset="-78"/>
                <a:cs typeface="Sakkal Majalla" panose="02000000000000000000" pitchFamily="2" charset="-78"/>
              </a:rPr>
              <a:t>مضيعة</a:t>
            </a:r>
            <a:r>
              <a:rPr lang="ar-BH" sz="2900" dirty="0">
                <a:solidFill>
                  <a:srgbClr val="FF0000"/>
                </a:solidFill>
                <a:latin typeface="Sakkal Majalla" panose="02000000000000000000" pitchFamily="2" charset="-78"/>
                <a:cs typeface="Sakkal Majalla" panose="02000000000000000000" pitchFamily="2" charset="-78"/>
              </a:rPr>
              <a:t> </a:t>
            </a:r>
            <a:r>
              <a:rPr lang="ar-BH" sz="2900" dirty="0">
                <a:latin typeface="Sakkal Majalla" panose="02000000000000000000" pitchFamily="2" charset="-78"/>
                <a:cs typeface="Sakkal Majalla" panose="02000000000000000000" pitchFamily="2" charset="-78"/>
              </a:rPr>
              <a:t>للوقت. فحاولت </a:t>
            </a:r>
            <a:r>
              <a:rPr lang="ar-BH" sz="2900" u="sng" dirty="0">
                <a:solidFill>
                  <a:srgbClr val="FF0000"/>
                </a:solidFill>
                <a:latin typeface="Sakkal Majalla" panose="02000000000000000000" pitchFamily="2" charset="-78"/>
                <a:cs typeface="Sakkal Majalla" panose="02000000000000000000" pitchFamily="2" charset="-78"/>
              </a:rPr>
              <a:t>إقناعه</a:t>
            </a:r>
            <a:r>
              <a:rPr lang="ar-BH" sz="2900" dirty="0">
                <a:latin typeface="Sakkal Majalla" panose="02000000000000000000" pitchFamily="2" charset="-78"/>
                <a:cs typeface="Sakkal Majalla" panose="02000000000000000000" pitchFamily="2" charset="-78"/>
              </a:rPr>
              <a:t> بعكس ذلك</a:t>
            </a:r>
            <a:endParaRPr lang="en-US" sz="2900" dirty="0">
              <a:solidFill>
                <a:srgbClr val="FF0000"/>
              </a:solidFill>
              <a:latin typeface="Sakkal Majalla" panose="02000000000000000000" pitchFamily="2" charset="-78"/>
              <a:cs typeface="Sakkal Majalla" panose="02000000000000000000" pitchFamily="2" charset="-78"/>
            </a:endParaRPr>
          </a:p>
        </p:txBody>
      </p:sp>
      <p:sp>
        <p:nvSpPr>
          <p:cNvPr id="16" name="Rectangle 15">
            <a:extLst>
              <a:ext uri="{FF2B5EF4-FFF2-40B4-BE49-F238E27FC236}">
                <a16:creationId xmlns:a16="http://schemas.microsoft.com/office/drawing/2014/main" id="{AF75DE20-0DA3-4677-B91E-672DA05045C0}"/>
              </a:ext>
            </a:extLst>
          </p:cNvPr>
          <p:cNvSpPr/>
          <p:nvPr/>
        </p:nvSpPr>
        <p:spPr>
          <a:xfrm>
            <a:off x="808383" y="3274236"/>
            <a:ext cx="10538436" cy="70291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200" dirty="0">
                <a:solidFill>
                  <a:schemeClr val="tx1"/>
                </a:solidFill>
                <a:latin typeface="Sakkal Majalla" panose="02000000000000000000" pitchFamily="2" charset="-78"/>
                <a:cs typeface="Sakkal Majalla" panose="02000000000000000000" pitchFamily="2" charset="-78"/>
              </a:rPr>
              <a:t>الكلمات المفاتيح:</a:t>
            </a:r>
          </a:p>
        </p:txBody>
      </p:sp>
      <p:sp>
        <p:nvSpPr>
          <p:cNvPr id="17" name="Title 6">
            <a:extLst>
              <a:ext uri="{FF2B5EF4-FFF2-40B4-BE49-F238E27FC236}">
                <a16:creationId xmlns:a16="http://schemas.microsoft.com/office/drawing/2014/main" id="{A73AEAA7-8F55-4F73-9815-B1FAD1A37B7A}"/>
              </a:ext>
            </a:extLst>
          </p:cNvPr>
          <p:cNvSpPr txBox="1">
            <a:spLocks/>
          </p:cNvSpPr>
          <p:nvPr/>
        </p:nvSpPr>
        <p:spPr>
          <a:xfrm>
            <a:off x="808383" y="5219311"/>
            <a:ext cx="10538436" cy="968808"/>
          </a:xfrm>
          <a:prstGeom prst="rect">
            <a:avLst/>
          </a:prstGeom>
          <a:solidFill>
            <a:schemeClr val="accent4">
              <a:lumMod val="40000"/>
              <a:lumOff val="60000"/>
            </a:schemeClr>
          </a:solidFill>
          <a:ln>
            <a:solidFill>
              <a:schemeClr val="tx1"/>
            </a:solidFill>
          </a:ln>
        </p:spPr>
        <p:txBody>
          <a:bodyP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b="1" dirty="0">
                <a:solidFill>
                  <a:schemeClr val="accent1">
                    <a:lumMod val="75000"/>
                  </a:schemeClr>
                </a:solidFill>
                <a:latin typeface="Sakkal Majalla" panose="02000000000000000000" pitchFamily="2" charset="-78"/>
                <a:cs typeface="Sakkal Majalla" panose="02000000000000000000" pitchFamily="2" charset="-78"/>
              </a:rPr>
              <a:t>المطلوب: </a:t>
            </a:r>
            <a:r>
              <a:rPr lang="ar-BH" sz="3200" dirty="0">
                <a:latin typeface="Sakkal Majalla" panose="02000000000000000000" pitchFamily="2" charset="-78"/>
                <a:cs typeface="Sakkal Majalla" panose="02000000000000000000" pitchFamily="2" charset="-78"/>
              </a:rPr>
              <a:t>اكتب نصّا </a:t>
            </a:r>
            <a:r>
              <a:rPr lang="ar-BH" sz="3200" u="sng" dirty="0">
                <a:solidFill>
                  <a:srgbClr val="FF0000"/>
                </a:solidFill>
                <a:latin typeface="Sakkal Majalla" panose="02000000000000000000" pitchFamily="2" charset="-78"/>
                <a:cs typeface="Sakkal Majalla" panose="02000000000000000000" pitchFamily="2" charset="-78"/>
              </a:rPr>
              <a:t>حجاجيّا</a:t>
            </a:r>
            <a:r>
              <a:rPr lang="ar-BH" sz="3200" dirty="0">
                <a:solidFill>
                  <a:srgbClr val="FF0000"/>
                </a:solidFill>
                <a:latin typeface="Sakkal Majalla" panose="02000000000000000000" pitchFamily="2" charset="-78"/>
                <a:cs typeface="Sakkal Majalla" panose="02000000000000000000" pitchFamily="2" charset="-78"/>
              </a:rPr>
              <a:t> </a:t>
            </a:r>
            <a:r>
              <a:rPr lang="ar-BH" sz="3200" u="sng" dirty="0">
                <a:solidFill>
                  <a:srgbClr val="FF0000"/>
                </a:solidFill>
                <a:latin typeface="Sakkal Majalla" panose="02000000000000000000" pitchFamily="2" charset="-78"/>
                <a:cs typeface="Sakkal Majalla" panose="02000000000000000000" pitchFamily="2" charset="-78"/>
              </a:rPr>
              <a:t> تدعَمُ</a:t>
            </a:r>
            <a:r>
              <a:rPr lang="ar-BH" sz="3200" dirty="0">
                <a:solidFill>
                  <a:srgbClr val="FF0000"/>
                </a:solidFill>
                <a:latin typeface="Sakkal Majalla" panose="02000000000000000000" pitchFamily="2" charset="-78"/>
                <a:cs typeface="Sakkal Majalla" panose="02000000000000000000" pitchFamily="2" charset="-78"/>
              </a:rPr>
              <a:t> </a:t>
            </a:r>
            <a:r>
              <a:rPr lang="ar-BH" sz="3200" dirty="0">
                <a:latin typeface="Sakkal Majalla" panose="02000000000000000000" pitchFamily="2" charset="-78"/>
                <a:cs typeface="Sakkal Majalla" panose="02000000000000000000" pitchFamily="2" charset="-78"/>
              </a:rPr>
              <a:t>فيه موقفك بما تراه مناسبا من </a:t>
            </a:r>
            <a:r>
              <a:rPr lang="ar-BH" sz="3200" u="sng" dirty="0">
                <a:solidFill>
                  <a:srgbClr val="FF0000"/>
                </a:solidFill>
                <a:latin typeface="Sakkal Majalla" panose="02000000000000000000" pitchFamily="2" charset="-78"/>
                <a:cs typeface="Sakkal Majalla" panose="02000000000000000000" pitchFamily="2" charset="-78"/>
              </a:rPr>
              <a:t>حجج</a:t>
            </a:r>
            <a:r>
              <a:rPr lang="ar-BH" sz="3200" dirty="0">
                <a:latin typeface="Sakkal Majalla" panose="02000000000000000000" pitchFamily="2" charset="-78"/>
                <a:cs typeface="Sakkal Majalla" panose="02000000000000000000" pitchFamily="2" charset="-78"/>
              </a:rPr>
              <a:t>، واذكر </a:t>
            </a:r>
            <a:r>
              <a:rPr lang="ar-BH" sz="3200" u="sng" dirty="0">
                <a:solidFill>
                  <a:srgbClr val="FF0000"/>
                </a:solidFill>
                <a:latin typeface="Sakkal Majalla" panose="02000000000000000000" pitchFamily="2" charset="-78"/>
                <a:cs typeface="Sakkal Majalla" panose="02000000000000000000" pitchFamily="2" charset="-78"/>
              </a:rPr>
              <a:t>مآل</a:t>
            </a:r>
            <a:r>
              <a:rPr lang="ar-BH" sz="3200" dirty="0">
                <a:latin typeface="Sakkal Majalla" panose="02000000000000000000" pitchFamily="2" charset="-78"/>
                <a:cs typeface="Sakkal Majalla" panose="02000000000000000000" pitchFamily="2" charset="-78"/>
              </a:rPr>
              <a:t> الحجاج.</a:t>
            </a:r>
            <a:endParaRPr lang="en-US"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7313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anim calcmode="lin" valueType="num">
                                      <p:cBhvr>
                                        <p:cTn id="26" dur="1000" fill="hold"/>
                                        <p:tgtEl>
                                          <p:spTgt spid="16"/>
                                        </p:tgtEl>
                                        <p:attrNameLst>
                                          <p:attrName>ppt_x</p:attrName>
                                        </p:attrNameLst>
                                      </p:cBhvr>
                                      <p:tavLst>
                                        <p:tav tm="0">
                                          <p:val>
                                            <p:strVal val="#ppt_x"/>
                                          </p:val>
                                        </p:tav>
                                        <p:tav tm="100000">
                                          <p:val>
                                            <p:strVal val="#ppt_x"/>
                                          </p:val>
                                        </p:tav>
                                      </p:tavLst>
                                    </p:anim>
                                    <p:anim calcmode="lin" valueType="num">
                                      <p:cBhvr>
                                        <p:cTn id="2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78000">
              <a:srgbClr val="ECECEC">
                <a:alpha val="56000"/>
              </a:srgbClr>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837FE1AC-2E1B-4493-A351-5B2EF8E05799}"/>
              </a:ext>
            </a:extLst>
          </p:cNvPr>
          <p:cNvSpPr txBox="1">
            <a:spLocks/>
          </p:cNvSpPr>
          <p:nvPr/>
        </p:nvSpPr>
        <p:spPr>
          <a:xfrm>
            <a:off x="279044" y="304968"/>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3" name="Rectangle 12">
            <a:extLst>
              <a:ext uri="{FF2B5EF4-FFF2-40B4-BE49-F238E27FC236}">
                <a16:creationId xmlns:a16="http://schemas.microsoft.com/office/drawing/2014/main" id="{53EA763E-D783-4972-ACF0-7616DFF49C41}"/>
              </a:ext>
            </a:extLst>
          </p:cNvPr>
          <p:cNvSpPr/>
          <p:nvPr/>
        </p:nvSpPr>
        <p:spPr>
          <a:xfrm>
            <a:off x="8349483" y="237990"/>
            <a:ext cx="1709737" cy="7029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أكتشف</a:t>
            </a:r>
          </a:p>
        </p:txBody>
      </p:sp>
      <p:sp>
        <p:nvSpPr>
          <p:cNvPr id="14" name="TextBox 13">
            <a:extLst>
              <a:ext uri="{FF2B5EF4-FFF2-40B4-BE49-F238E27FC236}">
                <a16:creationId xmlns:a16="http://schemas.microsoft.com/office/drawing/2014/main" id="{D6AB4696-E521-409E-9829-6CE748029353}"/>
              </a:ext>
            </a:extLst>
          </p:cNvPr>
          <p:cNvSpPr txBox="1"/>
          <p:nvPr/>
        </p:nvSpPr>
        <p:spPr>
          <a:xfrm>
            <a:off x="149960" y="990290"/>
            <a:ext cx="10438527" cy="615553"/>
          </a:xfrm>
          <a:prstGeom prst="rect">
            <a:avLst/>
          </a:prstGeom>
          <a:noFill/>
        </p:spPr>
        <p:txBody>
          <a:bodyPr wrap="square" rtlCol="0">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3- أقرأ المعطى جيّدا وأحدّد المستوى السردي والمستوى الحجاجي للموضوع:</a:t>
            </a:r>
            <a:endParaRPr lang="en-US" sz="3400" b="1" dirty="0">
              <a:solidFill>
                <a:srgbClr val="FF0000"/>
              </a:solidFill>
              <a:latin typeface="Sakkal Majalla" panose="02000000000000000000" pitchFamily="2" charset="-78"/>
              <a:cs typeface="Sakkal Majalla" panose="02000000000000000000" pitchFamily="2" charset="-78"/>
            </a:endParaRPr>
          </a:p>
        </p:txBody>
      </p:sp>
      <p:sp>
        <p:nvSpPr>
          <p:cNvPr id="15" name="Title 6">
            <a:extLst>
              <a:ext uri="{FF2B5EF4-FFF2-40B4-BE49-F238E27FC236}">
                <a16:creationId xmlns:a16="http://schemas.microsoft.com/office/drawing/2014/main" id="{71BDD3B9-2196-41E1-A4E7-7775A086B823}"/>
              </a:ext>
            </a:extLst>
          </p:cNvPr>
          <p:cNvSpPr txBox="1">
            <a:spLocks/>
          </p:cNvSpPr>
          <p:nvPr/>
        </p:nvSpPr>
        <p:spPr>
          <a:xfrm>
            <a:off x="945090" y="1545883"/>
            <a:ext cx="10239745" cy="1612150"/>
          </a:xfrm>
          <a:prstGeom prst="rect">
            <a:avLst/>
          </a:prstGeom>
          <a:solidFill>
            <a:schemeClr val="accent4">
              <a:lumMod val="40000"/>
              <a:lumOff val="60000"/>
            </a:schemeClr>
          </a:solidFill>
          <a:ln>
            <a:solidFill>
              <a:schemeClr val="tx1"/>
            </a:solidFill>
          </a:ln>
        </p:spPr>
        <p:txBody>
          <a:bodyP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dirty="0">
                <a:solidFill>
                  <a:srgbClr val="FF0000"/>
                </a:solidFill>
                <a:latin typeface="Sakkal Majalla" panose="02000000000000000000" pitchFamily="2" charset="-78"/>
                <a:cs typeface="Sakkal Majalla" panose="02000000000000000000" pitchFamily="2" charset="-78"/>
              </a:rPr>
              <a:t>المعطى</a:t>
            </a:r>
            <a:r>
              <a:rPr lang="ar-BH" sz="2400" dirty="0">
                <a:solidFill>
                  <a:srgbClr val="FF0000"/>
                </a:solidFill>
                <a:latin typeface="Sakkal Majalla" panose="02000000000000000000" pitchFamily="2" charset="-78"/>
                <a:cs typeface="Sakkal Majalla" panose="02000000000000000000" pitchFamily="2" charset="-78"/>
              </a:rPr>
              <a:t>:</a:t>
            </a:r>
            <a:r>
              <a:rPr lang="ar-BH" sz="3200" dirty="0">
                <a:latin typeface="Sakkal Majalla" panose="02000000000000000000" pitchFamily="2" charset="-78"/>
                <a:cs typeface="Sakkal Majalla" panose="02000000000000000000" pitchFamily="2" charset="-78"/>
              </a:rPr>
              <a:t> </a:t>
            </a:r>
          </a:p>
          <a:p>
            <a:pPr algn="r"/>
            <a:r>
              <a:rPr lang="ar-BH" sz="3100" dirty="0">
                <a:latin typeface="Sakkal Majalla" panose="02000000000000000000" pitchFamily="2" charset="-78"/>
                <a:cs typeface="Sakkal Majalla" panose="02000000000000000000" pitchFamily="2" charset="-78"/>
              </a:rPr>
              <a:t>بقيت في حجرتك تشاهد شريطا سينمائيا أجنبيا لوقت طويل، وفجأة حضر والدك فقطع عليك الفرجة معتبرا أنّ في ذلك إفسادا للأخلاق ومضيعة للوقت.فحاولت إقناعه بعكس ذلك.</a:t>
            </a:r>
            <a:endParaRPr lang="en-US" sz="3100" dirty="0">
              <a:solidFill>
                <a:srgbClr val="FF0000"/>
              </a:solidFill>
              <a:latin typeface="Sakkal Majalla" panose="02000000000000000000" pitchFamily="2" charset="-78"/>
              <a:cs typeface="Sakkal Majalla" panose="02000000000000000000" pitchFamily="2" charset="-78"/>
            </a:endParaRPr>
          </a:p>
        </p:txBody>
      </p:sp>
      <p:sp>
        <p:nvSpPr>
          <p:cNvPr id="18" name="Rectangle 17">
            <a:extLst>
              <a:ext uri="{FF2B5EF4-FFF2-40B4-BE49-F238E27FC236}">
                <a16:creationId xmlns:a16="http://schemas.microsoft.com/office/drawing/2014/main" id="{56619DB7-F9F1-4B75-8DAF-E208A9278E53}"/>
              </a:ext>
            </a:extLst>
          </p:cNvPr>
          <p:cNvSpPr/>
          <p:nvPr/>
        </p:nvSpPr>
        <p:spPr>
          <a:xfrm>
            <a:off x="945090" y="3333689"/>
            <a:ext cx="10239746" cy="126259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a:t>
            </a:r>
            <a:r>
              <a:rPr lang="ar-BH" sz="3200" b="1" dirty="0">
                <a:solidFill>
                  <a:srgbClr val="FF0000"/>
                </a:solidFill>
                <a:latin typeface="Sakkal Majalla" panose="02000000000000000000" pitchFamily="2" charset="-78"/>
                <a:cs typeface="Sakkal Majalla" panose="02000000000000000000" pitchFamily="2" charset="-78"/>
              </a:rPr>
              <a:t>المستوى السرديّ: </a:t>
            </a:r>
          </a:p>
          <a:p>
            <a:pPr algn="r" rtl="1"/>
            <a:r>
              <a:rPr lang="ar-BH" sz="3100" dirty="0">
                <a:solidFill>
                  <a:schemeClr val="tx1"/>
                </a:solidFill>
                <a:latin typeface="Sakkal Majalla" panose="02000000000000000000" pitchFamily="2" charset="-78"/>
                <a:ea typeface="+mj-ea"/>
                <a:cs typeface="Sakkal Majalla" panose="02000000000000000000" pitchFamily="2" charset="-78"/>
              </a:rPr>
              <a:t>المكان: البيت / الزمان: الماضي/ الشخصيات: أنت والأب/ الأحداث: مشاهدة شريط سينمائي، حضور الأب،.../ عنصر المفاجأة (فجأة) والتشويق (قطع عليك الفرجة).</a:t>
            </a:r>
          </a:p>
        </p:txBody>
      </p:sp>
      <p:sp>
        <p:nvSpPr>
          <p:cNvPr id="19" name="Rectangle 18">
            <a:extLst>
              <a:ext uri="{FF2B5EF4-FFF2-40B4-BE49-F238E27FC236}">
                <a16:creationId xmlns:a16="http://schemas.microsoft.com/office/drawing/2014/main" id="{5FA4B62A-8D56-4D17-9439-5F4B6EFB730A}"/>
              </a:ext>
            </a:extLst>
          </p:cNvPr>
          <p:cNvSpPr/>
          <p:nvPr/>
        </p:nvSpPr>
        <p:spPr>
          <a:xfrm>
            <a:off x="945090" y="4741955"/>
            <a:ext cx="10239745" cy="145495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a:t>
            </a:r>
            <a:r>
              <a:rPr lang="ar-BH" sz="3200" b="1" dirty="0">
                <a:solidFill>
                  <a:srgbClr val="FF0000"/>
                </a:solidFill>
                <a:latin typeface="Sakkal Majalla" panose="02000000000000000000" pitchFamily="2" charset="-78"/>
                <a:cs typeface="Sakkal Majalla" panose="02000000000000000000" pitchFamily="2" charset="-78"/>
              </a:rPr>
              <a:t>المستوى الحجاجيّ:</a:t>
            </a:r>
          </a:p>
          <a:p>
            <a:pPr algn="r" rtl="1"/>
            <a:r>
              <a:rPr lang="ar-BH" sz="3100" dirty="0">
                <a:solidFill>
                  <a:schemeClr val="tx1"/>
                </a:solidFill>
                <a:latin typeface="Sakkal Majalla" panose="02000000000000000000" pitchFamily="2" charset="-78"/>
                <a:ea typeface="+mj-ea"/>
                <a:cs typeface="Sakkal Majalla" panose="02000000000000000000" pitchFamily="2" charset="-78"/>
              </a:rPr>
              <a:t>موضوع الحجاج: مشاهدة الأفلام الأجنبية/ أطراف الحجاج: الطفل (مُحاجّ) والأب (محاجَجٌ)/ اختلاف في وجهة النظر إلى الأفلام الأجنبية بين الوالد والولد.</a:t>
            </a:r>
          </a:p>
        </p:txBody>
      </p:sp>
    </p:spTree>
    <p:extLst>
      <p:ext uri="{BB962C8B-B14F-4D97-AF65-F5344CB8AC3E}">
        <p14:creationId xmlns:p14="http://schemas.microsoft.com/office/powerpoint/2010/main" val="416644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78000">
              <a:srgbClr val="ECECEC">
                <a:alpha val="56000"/>
              </a:srgbClr>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837FE1AC-2E1B-4493-A351-5B2EF8E05799}"/>
              </a:ext>
            </a:extLst>
          </p:cNvPr>
          <p:cNvSpPr txBox="1">
            <a:spLocks/>
          </p:cNvSpPr>
          <p:nvPr/>
        </p:nvSpPr>
        <p:spPr>
          <a:xfrm>
            <a:off x="279044" y="304968"/>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3" name="Rectangle 12">
            <a:extLst>
              <a:ext uri="{FF2B5EF4-FFF2-40B4-BE49-F238E27FC236}">
                <a16:creationId xmlns:a16="http://schemas.microsoft.com/office/drawing/2014/main" id="{53EA763E-D783-4972-ACF0-7616DFF49C41}"/>
              </a:ext>
            </a:extLst>
          </p:cNvPr>
          <p:cNvSpPr/>
          <p:nvPr/>
        </p:nvSpPr>
        <p:spPr>
          <a:xfrm>
            <a:off x="8349483" y="237990"/>
            <a:ext cx="1709737" cy="7029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أكتشف</a:t>
            </a:r>
          </a:p>
        </p:txBody>
      </p:sp>
      <p:sp>
        <p:nvSpPr>
          <p:cNvPr id="14" name="TextBox 13">
            <a:extLst>
              <a:ext uri="{FF2B5EF4-FFF2-40B4-BE49-F238E27FC236}">
                <a16:creationId xmlns:a16="http://schemas.microsoft.com/office/drawing/2014/main" id="{D6AB4696-E521-409E-9829-6CE748029353}"/>
              </a:ext>
            </a:extLst>
          </p:cNvPr>
          <p:cNvSpPr txBox="1"/>
          <p:nvPr/>
        </p:nvSpPr>
        <p:spPr>
          <a:xfrm>
            <a:off x="149960" y="990290"/>
            <a:ext cx="10438527" cy="615553"/>
          </a:xfrm>
          <a:prstGeom prst="rect">
            <a:avLst/>
          </a:prstGeom>
          <a:noFill/>
        </p:spPr>
        <p:txBody>
          <a:bodyPr wrap="square" rtlCol="0">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4- أقرأُ المعطى مرّة أخرى، ثمّ أجيب عن الأسئلة:</a:t>
            </a:r>
            <a:endParaRPr lang="en-US" sz="3400" b="1" dirty="0">
              <a:solidFill>
                <a:srgbClr val="FF0000"/>
              </a:solidFill>
              <a:latin typeface="Sakkal Majalla" panose="02000000000000000000" pitchFamily="2" charset="-78"/>
              <a:cs typeface="Sakkal Majalla" panose="02000000000000000000" pitchFamily="2" charset="-78"/>
            </a:endParaRPr>
          </a:p>
        </p:txBody>
      </p:sp>
      <p:sp>
        <p:nvSpPr>
          <p:cNvPr id="18" name="Rectangle 17">
            <a:extLst>
              <a:ext uri="{FF2B5EF4-FFF2-40B4-BE49-F238E27FC236}">
                <a16:creationId xmlns:a16="http://schemas.microsoft.com/office/drawing/2014/main" id="{56619DB7-F9F1-4B75-8DAF-E208A9278E53}"/>
              </a:ext>
            </a:extLst>
          </p:cNvPr>
          <p:cNvSpPr/>
          <p:nvPr/>
        </p:nvSpPr>
        <p:spPr>
          <a:xfrm>
            <a:off x="1269251" y="2680217"/>
            <a:ext cx="9319236" cy="35290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indent="-457200" algn="r" rtl="1">
              <a:buFont typeface="Wingdings" panose="05000000000000000000" pitchFamily="2" charset="2"/>
              <a:buChar char="v"/>
            </a:pPr>
            <a:r>
              <a:rPr lang="ar-BH" sz="3200" dirty="0">
                <a:solidFill>
                  <a:srgbClr val="FF0000"/>
                </a:solidFill>
                <a:latin typeface="Sakkal Majalla" panose="02000000000000000000" pitchFamily="2" charset="-78"/>
                <a:cs typeface="Sakkal Majalla" panose="02000000000000000000" pitchFamily="2" charset="-78"/>
              </a:rPr>
              <a:t>ما موقف الأب من مشاهدة الأفلام الأجنبية؟</a:t>
            </a:r>
          </a:p>
          <a:p>
            <a:pPr marL="914400" lvl="1" indent="-457200" algn="r" rtl="1">
              <a:buFont typeface="Wingdings" panose="05000000000000000000" pitchFamily="2" charset="2"/>
              <a:buChar char="ü"/>
            </a:pPr>
            <a:r>
              <a:rPr lang="ar-BH" sz="3200" dirty="0">
                <a:solidFill>
                  <a:schemeClr val="tx1"/>
                </a:solidFill>
                <a:latin typeface="Sakkal Majalla" panose="02000000000000000000" pitchFamily="2" charset="-78"/>
                <a:ea typeface="+mj-ea"/>
                <a:cs typeface="Sakkal Majalla" panose="02000000000000000000" pitchFamily="2" charset="-78"/>
              </a:rPr>
              <a:t>يرفض الأب مشاهدتها. (وهي أطروحة مدحوضة خفيّة )</a:t>
            </a:r>
          </a:p>
          <a:p>
            <a:pPr marL="457200" indent="-457200" algn="r" rtl="1">
              <a:buFont typeface="Wingdings" panose="05000000000000000000" pitchFamily="2" charset="2"/>
              <a:buChar char="v"/>
            </a:pPr>
            <a:r>
              <a:rPr lang="ar-BH" sz="3200" dirty="0">
                <a:solidFill>
                  <a:srgbClr val="FF0000"/>
                </a:solidFill>
                <a:latin typeface="Sakkal Majalla" panose="02000000000000000000" pitchFamily="2" charset="-78"/>
                <a:cs typeface="Sakkal Majalla" panose="02000000000000000000" pitchFamily="2" charset="-78"/>
              </a:rPr>
              <a:t>ما موقف الابن من مشاهدة الأفلام الأجنبية؟</a:t>
            </a:r>
          </a:p>
          <a:p>
            <a:pPr marL="914400" lvl="1" indent="-457200" algn="r" rtl="1">
              <a:buFont typeface="Wingdings" panose="05000000000000000000" pitchFamily="2" charset="2"/>
              <a:buChar char="ü"/>
            </a:pPr>
            <a:r>
              <a:rPr lang="ar-BH" sz="3200" dirty="0">
                <a:solidFill>
                  <a:schemeClr val="tx1"/>
                </a:solidFill>
                <a:latin typeface="Sakkal Majalla" panose="02000000000000000000" pitchFamily="2" charset="-78"/>
                <a:cs typeface="Sakkal Majalla" panose="02000000000000000000" pitchFamily="2" charset="-78"/>
              </a:rPr>
              <a:t>يحبّ مشاهدتها؛ ويمثّل موقفه الأطروحة المدعومة.</a:t>
            </a:r>
          </a:p>
          <a:p>
            <a:pPr marL="457200" indent="-457200" algn="r" rtl="1">
              <a:buFont typeface="Wingdings" panose="05000000000000000000" pitchFamily="2" charset="2"/>
              <a:buChar char="v"/>
            </a:pPr>
            <a:r>
              <a:rPr lang="ar-BH" sz="3200" dirty="0">
                <a:solidFill>
                  <a:srgbClr val="FF0000"/>
                </a:solidFill>
                <a:latin typeface="Sakkal Majalla" panose="02000000000000000000" pitchFamily="2" charset="-78"/>
                <a:cs typeface="Sakkal Majalla" panose="02000000000000000000" pitchFamily="2" charset="-78"/>
              </a:rPr>
              <a:t>ما نتيجة الحجاج المتوقّعة؟</a:t>
            </a:r>
          </a:p>
          <a:p>
            <a:pPr marL="914400" lvl="1" indent="-457200" algn="r" rtl="1">
              <a:buFont typeface="Wingdings" panose="05000000000000000000" pitchFamily="2" charset="2"/>
              <a:buChar char="ü"/>
            </a:pPr>
            <a:r>
              <a:rPr lang="ar-BH" sz="3200" dirty="0">
                <a:solidFill>
                  <a:schemeClr val="tx1"/>
                </a:solidFill>
                <a:latin typeface="Sakkal Majalla" panose="02000000000000000000" pitchFamily="2" charset="-78"/>
                <a:cs typeface="Sakkal Majalla" panose="02000000000000000000" pitchFamily="2" charset="-78"/>
              </a:rPr>
              <a:t>اقتناع الأب، لكن بشرط اختيار الأفلام الجيدة والوقت المناسب.</a:t>
            </a:r>
            <a:endParaRPr lang="ar-BH" sz="3200" dirty="0">
              <a:solidFill>
                <a:schemeClr val="tx1"/>
              </a:solidFill>
              <a:latin typeface="Sakkal Majalla" panose="02000000000000000000" pitchFamily="2" charset="-78"/>
              <a:ea typeface="+mj-ea"/>
              <a:cs typeface="Sakkal Majalla" panose="02000000000000000000" pitchFamily="2" charset="-78"/>
            </a:endParaRPr>
          </a:p>
        </p:txBody>
      </p:sp>
      <p:sp>
        <p:nvSpPr>
          <p:cNvPr id="16" name="Title 6">
            <a:extLst>
              <a:ext uri="{FF2B5EF4-FFF2-40B4-BE49-F238E27FC236}">
                <a16:creationId xmlns:a16="http://schemas.microsoft.com/office/drawing/2014/main" id="{4B10D705-E4FC-4FA4-BF31-2C007B361726}"/>
              </a:ext>
            </a:extLst>
          </p:cNvPr>
          <p:cNvSpPr txBox="1">
            <a:spLocks/>
          </p:cNvSpPr>
          <p:nvPr/>
        </p:nvSpPr>
        <p:spPr>
          <a:xfrm>
            <a:off x="848139" y="1566087"/>
            <a:ext cx="10173486" cy="1072088"/>
          </a:xfrm>
          <a:prstGeom prst="rect">
            <a:avLst/>
          </a:prstGeom>
          <a:solidFill>
            <a:schemeClr val="accent4">
              <a:lumMod val="40000"/>
              <a:lumOff val="60000"/>
            </a:schemeClr>
          </a:solidFill>
          <a:ln>
            <a:solidFill>
              <a:schemeClr val="tx1"/>
            </a:solidFill>
          </a:ln>
        </p:spPr>
        <p:txBody>
          <a:bodyP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100" dirty="0">
                <a:latin typeface="Sakkal Majalla" panose="02000000000000000000" pitchFamily="2" charset="-78"/>
                <a:cs typeface="Sakkal Majalla" panose="02000000000000000000" pitchFamily="2" charset="-78"/>
              </a:rPr>
              <a:t>بقيت في حجرتك تشاهد شريطا سينمائيا أجنبيا لوقت طويل، وفجأة حضر والدك فقطع عليك الفرجة معتبرا أنّ في ذلك إفسادا للأخلاق ومضيعة للوقت.فحاولت إقناعه بعكس ذلك.</a:t>
            </a:r>
            <a:endParaRPr lang="en-US" sz="3100"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52346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animEffect transition="in" filter="fade">
                                      <p:cBhvr>
                                        <p:cTn id="33" dur="1000"/>
                                        <p:tgtEl>
                                          <p:spTgt spid="18">
                                            <p:txEl>
                                              <p:pRg st="0" end="0"/>
                                            </p:txEl>
                                          </p:spTgt>
                                        </p:tgtEl>
                                      </p:cBhvr>
                                    </p:animEffect>
                                    <p:anim calcmode="lin" valueType="num">
                                      <p:cBhvr>
                                        <p:cTn id="34"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18">
                                            <p:txEl>
                                              <p:pRg st="1" end="1"/>
                                            </p:txEl>
                                          </p:spTgt>
                                        </p:tgtEl>
                                        <p:attrNameLst>
                                          <p:attrName>style.visibility</p:attrName>
                                        </p:attrNameLst>
                                      </p:cBhvr>
                                      <p:to>
                                        <p:strVal val="visible"/>
                                      </p:to>
                                    </p:set>
                                    <p:animEffect transition="in" filter="barn(inVertical)">
                                      <p:cBhvr>
                                        <p:cTn id="40" dur="500"/>
                                        <p:tgtEl>
                                          <p:spTgt spid="18">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8">
                                            <p:txEl>
                                              <p:pRg st="2" end="2"/>
                                            </p:txEl>
                                          </p:spTgt>
                                        </p:tgtEl>
                                        <p:attrNameLst>
                                          <p:attrName>style.visibility</p:attrName>
                                        </p:attrNameLst>
                                      </p:cBhvr>
                                      <p:to>
                                        <p:strVal val="visible"/>
                                      </p:to>
                                    </p:set>
                                    <p:animEffect transition="in" filter="fade">
                                      <p:cBhvr>
                                        <p:cTn id="45" dur="1000"/>
                                        <p:tgtEl>
                                          <p:spTgt spid="18">
                                            <p:txEl>
                                              <p:pRg st="2" end="2"/>
                                            </p:txEl>
                                          </p:spTgt>
                                        </p:tgtEl>
                                      </p:cBhvr>
                                    </p:animEffect>
                                    <p:anim calcmode="lin" valueType="num">
                                      <p:cBhvr>
                                        <p:cTn id="46"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8">
                                            <p:txEl>
                                              <p:pRg st="3" end="3"/>
                                            </p:txEl>
                                          </p:spTgt>
                                        </p:tgtEl>
                                        <p:attrNameLst>
                                          <p:attrName>style.visibility</p:attrName>
                                        </p:attrNameLst>
                                      </p:cBhvr>
                                      <p:to>
                                        <p:strVal val="visible"/>
                                      </p:to>
                                    </p:set>
                                    <p:animEffect transition="in" filter="wipe(down)">
                                      <p:cBhvr>
                                        <p:cTn id="52" dur="500"/>
                                        <p:tgtEl>
                                          <p:spTgt spid="18">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18">
                                            <p:txEl>
                                              <p:pRg st="4" end="4"/>
                                            </p:txEl>
                                          </p:spTgt>
                                        </p:tgtEl>
                                        <p:attrNameLst>
                                          <p:attrName>style.visibility</p:attrName>
                                        </p:attrNameLst>
                                      </p:cBhvr>
                                      <p:to>
                                        <p:strVal val="visible"/>
                                      </p:to>
                                    </p:set>
                                    <p:animEffect transition="in" filter="fade">
                                      <p:cBhvr>
                                        <p:cTn id="57" dur="1000"/>
                                        <p:tgtEl>
                                          <p:spTgt spid="18">
                                            <p:txEl>
                                              <p:pRg st="4" end="4"/>
                                            </p:txEl>
                                          </p:spTgt>
                                        </p:tgtEl>
                                      </p:cBhvr>
                                    </p:animEffect>
                                    <p:anim calcmode="lin" valueType="num">
                                      <p:cBhvr>
                                        <p:cTn id="58" dur="10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59" dur="10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8">
                                            <p:txEl>
                                              <p:pRg st="5" end="5"/>
                                            </p:txEl>
                                          </p:spTgt>
                                        </p:tgtEl>
                                        <p:attrNameLst>
                                          <p:attrName>style.visibility</p:attrName>
                                        </p:attrNameLst>
                                      </p:cBhvr>
                                      <p:to>
                                        <p:strVal val="visible"/>
                                      </p:to>
                                    </p:set>
                                    <p:animEffect transition="in" filter="fade">
                                      <p:cBhvr>
                                        <p:cTn id="64" dur="500"/>
                                        <p:tgtEl>
                                          <p:spTgt spid="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8"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78000">
              <a:srgbClr val="ECECEC">
                <a:alpha val="56000"/>
              </a:srgbClr>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837FE1AC-2E1B-4493-A351-5B2EF8E05799}"/>
              </a:ext>
            </a:extLst>
          </p:cNvPr>
          <p:cNvSpPr txBox="1">
            <a:spLocks/>
          </p:cNvSpPr>
          <p:nvPr/>
        </p:nvSpPr>
        <p:spPr>
          <a:xfrm>
            <a:off x="279044" y="304968"/>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3" name="Rectangle 12">
            <a:extLst>
              <a:ext uri="{FF2B5EF4-FFF2-40B4-BE49-F238E27FC236}">
                <a16:creationId xmlns:a16="http://schemas.microsoft.com/office/drawing/2014/main" id="{53EA763E-D783-4972-ACF0-7616DFF49C41}"/>
              </a:ext>
            </a:extLst>
          </p:cNvPr>
          <p:cNvSpPr/>
          <p:nvPr/>
        </p:nvSpPr>
        <p:spPr>
          <a:xfrm>
            <a:off x="8349483" y="237990"/>
            <a:ext cx="1709737" cy="7029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أكتشف</a:t>
            </a:r>
          </a:p>
        </p:txBody>
      </p:sp>
      <p:sp>
        <p:nvSpPr>
          <p:cNvPr id="14" name="TextBox 13">
            <a:extLst>
              <a:ext uri="{FF2B5EF4-FFF2-40B4-BE49-F238E27FC236}">
                <a16:creationId xmlns:a16="http://schemas.microsoft.com/office/drawing/2014/main" id="{D6AB4696-E521-409E-9829-6CE748029353}"/>
              </a:ext>
            </a:extLst>
          </p:cNvPr>
          <p:cNvSpPr txBox="1"/>
          <p:nvPr/>
        </p:nvSpPr>
        <p:spPr>
          <a:xfrm>
            <a:off x="149960" y="990290"/>
            <a:ext cx="10438527" cy="615553"/>
          </a:xfrm>
          <a:prstGeom prst="rect">
            <a:avLst/>
          </a:prstGeom>
          <a:noFill/>
        </p:spPr>
        <p:txBody>
          <a:bodyPr wrap="square" rtlCol="0">
            <a:spAutoFit/>
          </a:bodyPr>
          <a:lstStyle/>
          <a:p>
            <a:pPr algn="r" rtl="1"/>
            <a:r>
              <a:rPr lang="ar-BH" sz="3400" b="1" dirty="0">
                <a:solidFill>
                  <a:srgbClr val="FF0000"/>
                </a:solidFill>
                <a:latin typeface="Sakkal Majalla" panose="02000000000000000000" pitchFamily="2" charset="-78"/>
                <a:cs typeface="Sakkal Majalla" panose="02000000000000000000" pitchFamily="2" charset="-78"/>
              </a:rPr>
              <a:t>5- أقرأُ المطلوب جيّدا، ثمّ أجيب عن الأسئلة:</a:t>
            </a:r>
            <a:endParaRPr lang="en-US" sz="3400" b="1" dirty="0">
              <a:solidFill>
                <a:srgbClr val="FF0000"/>
              </a:solidFill>
              <a:latin typeface="Sakkal Majalla" panose="02000000000000000000" pitchFamily="2" charset="-78"/>
              <a:cs typeface="Sakkal Majalla" panose="02000000000000000000" pitchFamily="2" charset="-78"/>
            </a:endParaRPr>
          </a:p>
        </p:txBody>
      </p:sp>
      <p:sp>
        <p:nvSpPr>
          <p:cNvPr id="18" name="Rectangle 17">
            <a:extLst>
              <a:ext uri="{FF2B5EF4-FFF2-40B4-BE49-F238E27FC236}">
                <a16:creationId xmlns:a16="http://schemas.microsoft.com/office/drawing/2014/main" id="{56619DB7-F9F1-4B75-8DAF-E208A9278E53}"/>
              </a:ext>
            </a:extLst>
          </p:cNvPr>
          <p:cNvSpPr/>
          <p:nvPr/>
        </p:nvSpPr>
        <p:spPr>
          <a:xfrm>
            <a:off x="1323738" y="2258358"/>
            <a:ext cx="9319236" cy="39637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indent="-457200" algn="r" rtl="1">
              <a:buFont typeface="Wingdings" panose="05000000000000000000" pitchFamily="2" charset="2"/>
              <a:buChar char="v"/>
            </a:pPr>
            <a:r>
              <a:rPr lang="ar-BH" sz="3200" dirty="0">
                <a:solidFill>
                  <a:srgbClr val="FF0000"/>
                </a:solidFill>
                <a:latin typeface="Sakkal Majalla" panose="02000000000000000000" pitchFamily="2" charset="-78"/>
                <a:cs typeface="Sakkal Majalla" panose="02000000000000000000" pitchFamily="2" charset="-78"/>
              </a:rPr>
              <a:t>ما نمط الكتابة المسيطر على الموضوع؟</a:t>
            </a:r>
          </a:p>
          <a:p>
            <a:pPr marL="914400" lvl="1" indent="-457200" algn="r" rtl="1">
              <a:buFont typeface="Wingdings" panose="05000000000000000000" pitchFamily="2" charset="2"/>
              <a:buChar char="ü"/>
            </a:pPr>
            <a:r>
              <a:rPr lang="ar-BH" sz="3200" dirty="0">
                <a:solidFill>
                  <a:schemeClr val="tx1"/>
                </a:solidFill>
                <a:latin typeface="Sakkal Majalla" panose="02000000000000000000" pitchFamily="2" charset="-78"/>
                <a:ea typeface="+mj-ea"/>
                <a:cs typeface="Sakkal Majalla" panose="02000000000000000000" pitchFamily="2" charset="-78"/>
              </a:rPr>
              <a:t>نمط الكتابة المسيطر على الموضوع هو الحجاج.</a:t>
            </a:r>
          </a:p>
          <a:p>
            <a:pPr marL="457200" indent="-457200" algn="r" rtl="1">
              <a:buFont typeface="Wingdings" panose="05000000000000000000" pitchFamily="2" charset="2"/>
              <a:buChar char="v"/>
            </a:pPr>
            <a:r>
              <a:rPr lang="ar-BH" sz="3200" dirty="0">
                <a:solidFill>
                  <a:srgbClr val="FF0000"/>
                </a:solidFill>
                <a:latin typeface="Sakkal Majalla" panose="02000000000000000000" pitchFamily="2" charset="-78"/>
                <a:cs typeface="Sakkal Majalla" panose="02000000000000000000" pitchFamily="2" charset="-78"/>
              </a:rPr>
              <a:t>ما غاية المحاجّ (الابن)؟</a:t>
            </a:r>
          </a:p>
          <a:p>
            <a:pPr marL="914400" lvl="1" indent="-457200" algn="r" rtl="1">
              <a:buFont typeface="Wingdings" panose="05000000000000000000" pitchFamily="2" charset="2"/>
              <a:buChar char="ü"/>
            </a:pPr>
            <a:r>
              <a:rPr lang="ar-BH" sz="3200" dirty="0">
                <a:solidFill>
                  <a:schemeClr val="tx1"/>
                </a:solidFill>
                <a:latin typeface="Sakkal Majalla" panose="02000000000000000000" pitchFamily="2" charset="-78"/>
                <a:cs typeface="Sakkal Majalla" panose="02000000000000000000" pitchFamily="2" charset="-78"/>
              </a:rPr>
              <a:t>إقناع الأب بوجهة نظره. (دعم أطروحته)</a:t>
            </a:r>
          </a:p>
          <a:p>
            <a:pPr marL="457200" indent="-457200" algn="r" rtl="1">
              <a:buFont typeface="Wingdings" panose="05000000000000000000" pitchFamily="2" charset="2"/>
              <a:buChar char="v"/>
            </a:pPr>
            <a:r>
              <a:rPr lang="ar-BH" sz="3200" dirty="0">
                <a:solidFill>
                  <a:srgbClr val="FF0000"/>
                </a:solidFill>
                <a:latin typeface="Sakkal Majalla" panose="02000000000000000000" pitchFamily="2" charset="-78"/>
                <a:cs typeface="Sakkal Majalla" panose="02000000000000000000" pitchFamily="2" charset="-78"/>
              </a:rPr>
              <a:t>ما وسيلة الابن (المحاجّ) في الإقناع؟</a:t>
            </a:r>
          </a:p>
          <a:p>
            <a:pPr marL="914400" lvl="1" indent="-457200" algn="r" rtl="1">
              <a:buFont typeface="Wingdings" panose="05000000000000000000" pitchFamily="2" charset="2"/>
              <a:buChar char="ü"/>
            </a:pPr>
            <a:r>
              <a:rPr lang="ar-BH" sz="3200" dirty="0">
                <a:solidFill>
                  <a:schemeClr val="tx1"/>
                </a:solidFill>
                <a:latin typeface="Sakkal Majalla" panose="02000000000000000000" pitchFamily="2" charset="-78"/>
                <a:cs typeface="Sakkal Majalla" panose="02000000000000000000" pitchFamily="2" charset="-78"/>
              </a:rPr>
              <a:t>وسيلته الحجج والأدلّة على صحّة رأيه.</a:t>
            </a:r>
            <a:endParaRPr lang="ar-BH" sz="3200" dirty="0">
              <a:solidFill>
                <a:schemeClr val="tx1"/>
              </a:solidFill>
              <a:latin typeface="Sakkal Majalla" panose="02000000000000000000" pitchFamily="2" charset="-78"/>
              <a:ea typeface="+mj-ea"/>
              <a:cs typeface="Sakkal Majalla" panose="02000000000000000000" pitchFamily="2" charset="-78"/>
            </a:endParaRPr>
          </a:p>
          <a:p>
            <a:pPr marL="457200" indent="-457200" algn="r" rtl="1">
              <a:buFont typeface="Wingdings" panose="05000000000000000000" pitchFamily="2" charset="2"/>
              <a:buChar char="v"/>
            </a:pPr>
            <a:r>
              <a:rPr lang="ar-BH" sz="3200" dirty="0">
                <a:solidFill>
                  <a:srgbClr val="FF0000"/>
                </a:solidFill>
                <a:latin typeface="Sakkal Majalla" panose="02000000000000000000" pitchFamily="2" charset="-78"/>
                <a:cs typeface="Sakkal Majalla" panose="02000000000000000000" pitchFamily="2" charset="-78"/>
              </a:rPr>
              <a:t>ما وظيفة السرد في هذا الموضوع؟</a:t>
            </a:r>
          </a:p>
          <a:p>
            <a:pPr marL="914400" lvl="1" indent="-457200" algn="r" rtl="1">
              <a:buFont typeface="Wingdings" panose="05000000000000000000" pitchFamily="2" charset="2"/>
              <a:buChar char="ü"/>
            </a:pPr>
            <a:r>
              <a:rPr lang="ar-BH" sz="3200" dirty="0">
                <a:solidFill>
                  <a:schemeClr val="tx1"/>
                </a:solidFill>
                <a:latin typeface="Sakkal Majalla" panose="02000000000000000000" pitchFamily="2" charset="-78"/>
                <a:cs typeface="Sakkal Majalla" panose="02000000000000000000" pitchFamily="2" charset="-78"/>
              </a:rPr>
              <a:t>السرد هنا مجرّد تأطير للموضوع.</a:t>
            </a:r>
            <a:endParaRPr lang="ar-BH" sz="3200" dirty="0">
              <a:solidFill>
                <a:srgbClr val="FF0000"/>
              </a:solidFill>
              <a:latin typeface="Sakkal Majalla" panose="02000000000000000000" pitchFamily="2" charset="-78"/>
              <a:cs typeface="Sakkal Majalla" panose="02000000000000000000" pitchFamily="2" charset="-78"/>
            </a:endParaRPr>
          </a:p>
        </p:txBody>
      </p:sp>
      <p:sp>
        <p:nvSpPr>
          <p:cNvPr id="12" name="Title 6">
            <a:extLst>
              <a:ext uri="{FF2B5EF4-FFF2-40B4-BE49-F238E27FC236}">
                <a16:creationId xmlns:a16="http://schemas.microsoft.com/office/drawing/2014/main" id="{27CDC348-8AAE-44C0-AE4E-B43C1A43ECD4}"/>
              </a:ext>
            </a:extLst>
          </p:cNvPr>
          <p:cNvSpPr txBox="1">
            <a:spLocks/>
          </p:cNvSpPr>
          <p:nvPr/>
        </p:nvSpPr>
        <p:spPr>
          <a:xfrm>
            <a:off x="279044" y="1513531"/>
            <a:ext cx="10636561" cy="593374"/>
          </a:xfrm>
          <a:prstGeom prst="rect">
            <a:avLst/>
          </a:prstGeom>
          <a:solidFill>
            <a:schemeClr val="accent4">
              <a:lumMod val="40000"/>
              <a:lumOff val="60000"/>
            </a:schemeClr>
          </a:solidFill>
          <a:ln>
            <a:solidFill>
              <a:schemeClr val="tx1"/>
            </a:solidFill>
          </a:ln>
        </p:spPr>
        <p:txBody>
          <a:bodyP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ar-BH" sz="3200" dirty="0">
                <a:solidFill>
                  <a:srgbClr val="FF0000"/>
                </a:solidFill>
                <a:latin typeface="Sakkal Majalla" panose="02000000000000000000" pitchFamily="2" charset="-78"/>
                <a:cs typeface="Sakkal Majalla" panose="02000000000000000000" pitchFamily="2" charset="-78"/>
              </a:rPr>
              <a:t>المطلوب: </a:t>
            </a:r>
            <a:r>
              <a:rPr lang="ar-BH" sz="3200" dirty="0">
                <a:latin typeface="Sakkal Majalla" panose="02000000000000000000" pitchFamily="2" charset="-78"/>
                <a:cs typeface="Sakkal Majalla" panose="02000000000000000000" pitchFamily="2" charset="-78"/>
              </a:rPr>
              <a:t>اكتب نصّا </a:t>
            </a:r>
            <a:r>
              <a:rPr lang="ar-BH" sz="3200" u="sng" dirty="0">
                <a:latin typeface="Sakkal Majalla" panose="02000000000000000000" pitchFamily="2" charset="-78"/>
                <a:cs typeface="Sakkal Majalla" panose="02000000000000000000" pitchFamily="2" charset="-78"/>
              </a:rPr>
              <a:t>حجاجيّا</a:t>
            </a:r>
            <a:r>
              <a:rPr lang="ar-BH" sz="3200" dirty="0">
                <a:latin typeface="Sakkal Majalla" panose="02000000000000000000" pitchFamily="2" charset="-78"/>
                <a:cs typeface="Sakkal Majalla" panose="02000000000000000000" pitchFamily="2" charset="-78"/>
              </a:rPr>
              <a:t> </a:t>
            </a:r>
            <a:r>
              <a:rPr lang="ar-BH" sz="3200" u="sng" dirty="0">
                <a:latin typeface="Sakkal Majalla" panose="02000000000000000000" pitchFamily="2" charset="-78"/>
                <a:cs typeface="Sakkal Majalla" panose="02000000000000000000" pitchFamily="2" charset="-78"/>
              </a:rPr>
              <a:t> تدعَمُ</a:t>
            </a:r>
            <a:r>
              <a:rPr lang="ar-BH" sz="3200" dirty="0">
                <a:latin typeface="Sakkal Majalla" panose="02000000000000000000" pitchFamily="2" charset="-78"/>
                <a:cs typeface="Sakkal Majalla" panose="02000000000000000000" pitchFamily="2" charset="-78"/>
              </a:rPr>
              <a:t> فيه موقفك بما تراه مناسبا من </a:t>
            </a:r>
            <a:r>
              <a:rPr lang="ar-BH" sz="3200" u="sng" dirty="0">
                <a:latin typeface="Sakkal Majalla" panose="02000000000000000000" pitchFamily="2" charset="-78"/>
                <a:cs typeface="Sakkal Majalla" panose="02000000000000000000" pitchFamily="2" charset="-78"/>
              </a:rPr>
              <a:t>حجج</a:t>
            </a:r>
            <a:r>
              <a:rPr lang="ar-BH" sz="3200" dirty="0">
                <a:latin typeface="Sakkal Majalla" panose="02000000000000000000" pitchFamily="2" charset="-78"/>
                <a:cs typeface="Sakkal Majalla" panose="02000000000000000000" pitchFamily="2" charset="-78"/>
              </a:rPr>
              <a:t>، واذكر مآل الحجاج.</a:t>
            </a:r>
            <a:endParaRPr lang="en-US" sz="32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430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anim calcmode="lin" valueType="num">
                                      <p:cBhvr additive="base">
                                        <p:cTn id="33"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18">
                                            <p:txEl>
                                              <p:pRg st="1" end="1"/>
                                            </p:txEl>
                                          </p:spTgt>
                                        </p:tgtEl>
                                        <p:attrNameLst>
                                          <p:attrName>style.visibility</p:attrName>
                                        </p:attrNameLst>
                                      </p:cBhvr>
                                      <p:to>
                                        <p:strVal val="visible"/>
                                      </p:to>
                                    </p:set>
                                    <p:animEffect transition="in" filter="barn(inVertical)">
                                      <p:cBhvr>
                                        <p:cTn id="39" dur="500"/>
                                        <p:tgtEl>
                                          <p:spTgt spid="18">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8">
                                            <p:txEl>
                                              <p:pRg st="2" end="2"/>
                                            </p:txEl>
                                          </p:spTgt>
                                        </p:tgtEl>
                                        <p:attrNameLst>
                                          <p:attrName>style.visibility</p:attrName>
                                        </p:attrNameLst>
                                      </p:cBhvr>
                                      <p:to>
                                        <p:strVal val="visible"/>
                                      </p:to>
                                    </p:set>
                                    <p:anim calcmode="lin" valueType="num">
                                      <p:cBhvr additive="base">
                                        <p:cTn id="44"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18">
                                            <p:txEl>
                                              <p:pRg st="3" end="3"/>
                                            </p:txEl>
                                          </p:spTgt>
                                        </p:tgtEl>
                                        <p:attrNameLst>
                                          <p:attrName>style.visibility</p:attrName>
                                        </p:attrNameLst>
                                      </p:cBhvr>
                                      <p:to>
                                        <p:strVal val="visible"/>
                                      </p:to>
                                    </p:set>
                                    <p:animEffect transition="in" filter="barn(inVertical)">
                                      <p:cBhvr>
                                        <p:cTn id="50" dur="500"/>
                                        <p:tgtEl>
                                          <p:spTgt spid="18">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8">
                                            <p:txEl>
                                              <p:pRg st="4" end="4"/>
                                            </p:txEl>
                                          </p:spTgt>
                                        </p:tgtEl>
                                        <p:attrNameLst>
                                          <p:attrName>style.visibility</p:attrName>
                                        </p:attrNameLst>
                                      </p:cBhvr>
                                      <p:to>
                                        <p:strVal val="visible"/>
                                      </p:to>
                                    </p:set>
                                    <p:anim calcmode="lin" valueType="num">
                                      <p:cBhvr additive="base">
                                        <p:cTn id="55"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18">
                                            <p:txEl>
                                              <p:pRg st="5" end="5"/>
                                            </p:txEl>
                                          </p:spTgt>
                                        </p:tgtEl>
                                        <p:attrNameLst>
                                          <p:attrName>style.visibility</p:attrName>
                                        </p:attrNameLst>
                                      </p:cBhvr>
                                      <p:to>
                                        <p:strVal val="visible"/>
                                      </p:to>
                                    </p:set>
                                    <p:animEffect transition="in" filter="barn(inVertical)">
                                      <p:cBhvr>
                                        <p:cTn id="61" dur="500"/>
                                        <p:tgtEl>
                                          <p:spTgt spid="18">
                                            <p:txEl>
                                              <p:pRg st="5" end="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18">
                                            <p:txEl>
                                              <p:pRg st="6" end="6"/>
                                            </p:txEl>
                                          </p:spTgt>
                                        </p:tgtEl>
                                        <p:attrNameLst>
                                          <p:attrName>style.visibility</p:attrName>
                                        </p:attrNameLst>
                                      </p:cBhvr>
                                      <p:to>
                                        <p:strVal val="visible"/>
                                      </p:to>
                                    </p:set>
                                    <p:anim calcmode="lin" valueType="num">
                                      <p:cBhvr additive="base">
                                        <p:cTn id="66"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18">
                                            <p:txEl>
                                              <p:pRg st="7" end="7"/>
                                            </p:txEl>
                                          </p:spTgt>
                                        </p:tgtEl>
                                        <p:attrNameLst>
                                          <p:attrName>style.visibility</p:attrName>
                                        </p:attrNameLst>
                                      </p:cBhvr>
                                      <p:to>
                                        <p:strVal val="visible"/>
                                      </p:to>
                                    </p:set>
                                    <p:animEffect transition="in" filter="wipe(down)">
                                      <p:cBhvr>
                                        <p:cTn id="72" dur="500"/>
                                        <p:tgtEl>
                                          <p:spTgt spid="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8"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78000">
              <a:srgbClr val="ECECEC">
                <a:alpha val="56000"/>
              </a:srgbClr>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7" name="Straight Connector 6"/>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837FE1AC-2E1B-4493-A351-5B2EF8E05799}"/>
              </a:ext>
            </a:extLst>
          </p:cNvPr>
          <p:cNvSpPr txBox="1">
            <a:spLocks/>
          </p:cNvSpPr>
          <p:nvPr/>
        </p:nvSpPr>
        <p:spPr>
          <a:xfrm>
            <a:off x="279044" y="304968"/>
            <a:ext cx="2144917" cy="431176"/>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2200" b="1" dirty="0">
                <a:solidFill>
                  <a:schemeClr val="bg1"/>
                </a:solidFill>
                <a:latin typeface="Sakkal Majalla" panose="02000000000000000000" pitchFamily="2" charset="-78"/>
                <a:cs typeface="Sakkal Majalla" panose="02000000000000000000" pitchFamily="2" charset="-78"/>
              </a:rPr>
              <a:t>لُغة عربية / إنتاج كتابي</a:t>
            </a:r>
            <a:endParaRPr lang="en-GB" sz="2200" b="1" dirty="0">
              <a:solidFill>
                <a:schemeClr val="bg1"/>
              </a:solidFill>
              <a:latin typeface="Sakkal Majalla" panose="02000000000000000000" pitchFamily="2" charset="-78"/>
              <a:cs typeface="Sakkal Majalla" panose="02000000000000000000" pitchFamily="2" charset="-78"/>
            </a:endParaRPr>
          </a:p>
        </p:txBody>
      </p:sp>
      <p:sp>
        <p:nvSpPr>
          <p:cNvPr id="13" name="Rectangle 12">
            <a:extLst>
              <a:ext uri="{FF2B5EF4-FFF2-40B4-BE49-F238E27FC236}">
                <a16:creationId xmlns:a16="http://schemas.microsoft.com/office/drawing/2014/main" id="{53EA763E-D783-4972-ACF0-7616DFF49C41}"/>
              </a:ext>
            </a:extLst>
          </p:cNvPr>
          <p:cNvSpPr/>
          <p:nvPr/>
        </p:nvSpPr>
        <p:spPr>
          <a:xfrm>
            <a:off x="8547652" y="520556"/>
            <a:ext cx="1511568" cy="7029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BH" sz="3600" b="1" dirty="0">
                <a:solidFill>
                  <a:srgbClr val="FF0000"/>
                </a:solidFill>
                <a:cs typeface="Sultan normal" pitchFamily="2" charset="-78"/>
              </a:rPr>
              <a:t> أستنتج</a:t>
            </a:r>
          </a:p>
        </p:txBody>
      </p:sp>
      <p:sp>
        <p:nvSpPr>
          <p:cNvPr id="18" name="Rectangle 17">
            <a:extLst>
              <a:ext uri="{FF2B5EF4-FFF2-40B4-BE49-F238E27FC236}">
                <a16:creationId xmlns:a16="http://schemas.microsoft.com/office/drawing/2014/main" id="{56619DB7-F9F1-4B75-8DAF-E208A9278E53}"/>
              </a:ext>
            </a:extLst>
          </p:cNvPr>
          <p:cNvSpPr/>
          <p:nvPr/>
        </p:nvSpPr>
        <p:spPr>
          <a:xfrm>
            <a:off x="1146194" y="1265512"/>
            <a:ext cx="9319236" cy="451132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endParaRPr lang="ar-BH" sz="3400" dirty="0">
              <a:solidFill>
                <a:schemeClr val="tx1"/>
              </a:solidFill>
              <a:latin typeface="Sakkal Majalla" panose="02000000000000000000" pitchFamily="2" charset="-78"/>
              <a:cs typeface="Sakkal Majalla" panose="02000000000000000000" pitchFamily="2" charset="-78"/>
            </a:endParaRPr>
          </a:p>
          <a:p>
            <a:pPr marL="457200" indent="-457200" algn="r" rtl="1">
              <a:buFont typeface="Wingdings" panose="05000000000000000000" pitchFamily="2" charset="2"/>
              <a:buChar char="v"/>
            </a:pPr>
            <a:r>
              <a:rPr lang="ar-BH" sz="3400" dirty="0">
                <a:solidFill>
                  <a:schemeClr val="tx1"/>
                </a:solidFill>
                <a:latin typeface="Sakkal Majalla" panose="02000000000000000000" pitchFamily="2" charset="-78"/>
                <a:cs typeface="Sakkal Majalla" panose="02000000000000000000" pitchFamily="2" charset="-78"/>
              </a:rPr>
              <a:t>يتكوّن الموضوع الإنشائي الحجاجي من معطى ومطلوب.</a:t>
            </a:r>
          </a:p>
          <a:p>
            <a:pPr marL="457200" indent="-457200" algn="r" rtl="1">
              <a:buFont typeface="Wingdings" panose="05000000000000000000" pitchFamily="2" charset="2"/>
              <a:buChar char="v"/>
            </a:pPr>
            <a:r>
              <a:rPr lang="ar-BH" sz="3400" dirty="0">
                <a:solidFill>
                  <a:schemeClr val="tx1"/>
                </a:solidFill>
                <a:latin typeface="Sakkal Majalla" panose="02000000000000000000" pitchFamily="2" charset="-78"/>
                <a:cs typeface="Sakkal Majalla" panose="02000000000000000000" pitchFamily="2" charset="-78"/>
              </a:rPr>
              <a:t>يحدّد المعطى أطراف الحجاج (المحاجُّ والمُحاجَجُ)، وموضوع الحجاج، ونوع الأطروحة فيه (مدعومة أو مدحوضة). </a:t>
            </a:r>
          </a:p>
          <a:p>
            <a:pPr marL="457200" indent="-457200" algn="r" rtl="1">
              <a:buFont typeface="Wingdings" panose="05000000000000000000" pitchFamily="2" charset="2"/>
              <a:buChar char="v"/>
            </a:pPr>
            <a:r>
              <a:rPr lang="ar-BH" sz="3400" dirty="0">
                <a:solidFill>
                  <a:schemeClr val="tx1"/>
                </a:solidFill>
                <a:latin typeface="Sakkal Majalla" panose="02000000000000000000" pitchFamily="2" charset="-78"/>
                <a:cs typeface="Sakkal Majalla" panose="02000000000000000000" pitchFamily="2" charset="-78"/>
              </a:rPr>
              <a:t>يحدّد المطلوب نمط الكتابة وشكل الخطاب.</a:t>
            </a:r>
          </a:p>
          <a:p>
            <a:pPr marL="457200" indent="-457200" algn="r" rtl="1">
              <a:buFont typeface="Wingdings" panose="05000000000000000000" pitchFamily="2" charset="2"/>
              <a:buChar char="v"/>
            </a:pPr>
            <a:r>
              <a:rPr lang="ar-BH" sz="3400" dirty="0">
                <a:solidFill>
                  <a:schemeClr val="tx1"/>
                </a:solidFill>
                <a:latin typeface="Sakkal Majalla" panose="02000000000000000000" pitchFamily="2" charset="-78"/>
                <a:cs typeface="Sakkal Majalla" panose="02000000000000000000" pitchFamily="2" charset="-78"/>
              </a:rPr>
              <a:t>قد يساعد المطلوب على معرفة مآل الحجاج. </a:t>
            </a:r>
          </a:p>
          <a:p>
            <a:pPr marL="457200" indent="-457200" algn="r" rtl="1">
              <a:buFont typeface="Wingdings" panose="05000000000000000000" pitchFamily="2" charset="2"/>
              <a:buChar char="v"/>
            </a:pPr>
            <a:r>
              <a:rPr lang="ar-BH" sz="3400" dirty="0">
                <a:solidFill>
                  <a:schemeClr val="tx1"/>
                </a:solidFill>
                <a:latin typeface="Sakkal Majalla" panose="02000000000000000000" pitchFamily="2" charset="-78"/>
                <a:cs typeface="Sakkal Majalla" panose="02000000000000000000" pitchFamily="2" charset="-78"/>
              </a:rPr>
              <a:t>يروم الموضوع الحجاجي الدفاع عن فكرة (أطروحة) يسعى صاحبها إلى إقامة الدليل على صحّتها.</a:t>
            </a:r>
          </a:p>
          <a:p>
            <a:pPr marL="457200" indent="-457200" algn="r" rtl="1">
              <a:buFont typeface="Wingdings" panose="05000000000000000000" pitchFamily="2" charset="2"/>
              <a:buChar char="v"/>
            </a:pPr>
            <a:endParaRPr lang="ar-BH" sz="34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7735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
                                            <p:txEl>
                                              <p:pRg st="1" end="1"/>
                                            </p:txEl>
                                          </p:spTgt>
                                        </p:tgtEl>
                                        <p:attrNameLst>
                                          <p:attrName>style.visibility</p:attrName>
                                        </p:attrNameLst>
                                      </p:cBhvr>
                                      <p:to>
                                        <p:strVal val="visible"/>
                                      </p:to>
                                    </p:set>
                                    <p:anim calcmode="lin" valueType="num">
                                      <p:cBhvr additive="base">
                                        <p:cTn id="17"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18">
                                            <p:txEl>
                                              <p:pRg st="2" end="2"/>
                                            </p:txEl>
                                          </p:spTgt>
                                        </p:tgtEl>
                                        <p:attrNameLst>
                                          <p:attrName>style.visibility</p:attrName>
                                        </p:attrNameLst>
                                      </p:cBhvr>
                                      <p:to>
                                        <p:strVal val="visible"/>
                                      </p:to>
                                    </p:set>
                                    <p:animEffect transition="in" filter="fade">
                                      <p:cBhvr>
                                        <p:cTn id="23" dur="1000"/>
                                        <p:tgtEl>
                                          <p:spTgt spid="18">
                                            <p:txEl>
                                              <p:pRg st="2" end="2"/>
                                            </p:txEl>
                                          </p:spTgt>
                                        </p:tgtEl>
                                      </p:cBhvr>
                                    </p:animEffect>
                                    <p:anim calcmode="lin" valueType="num">
                                      <p:cBhvr>
                                        <p:cTn id="24"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18">
                                            <p:txEl>
                                              <p:pRg st="3" end="3"/>
                                            </p:txEl>
                                          </p:spTgt>
                                        </p:tgtEl>
                                        <p:attrNameLst>
                                          <p:attrName>style.visibility</p:attrName>
                                        </p:attrNameLst>
                                      </p:cBhvr>
                                      <p:to>
                                        <p:strVal val="visible"/>
                                      </p:to>
                                    </p:set>
                                    <p:animEffect transition="in" filter="fade">
                                      <p:cBhvr>
                                        <p:cTn id="30" dur="1000"/>
                                        <p:tgtEl>
                                          <p:spTgt spid="18">
                                            <p:txEl>
                                              <p:pRg st="3" end="3"/>
                                            </p:txEl>
                                          </p:spTgt>
                                        </p:tgtEl>
                                      </p:cBhvr>
                                    </p:animEffect>
                                    <p:anim calcmode="lin" valueType="num">
                                      <p:cBhvr>
                                        <p:cTn id="31" dur="10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1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18">
                                            <p:txEl>
                                              <p:pRg st="4" end="4"/>
                                            </p:txEl>
                                          </p:spTgt>
                                        </p:tgtEl>
                                        <p:attrNameLst>
                                          <p:attrName>style.visibility</p:attrName>
                                        </p:attrNameLst>
                                      </p:cBhvr>
                                      <p:to>
                                        <p:strVal val="visible"/>
                                      </p:to>
                                    </p:set>
                                    <p:animEffect transition="in" filter="fade">
                                      <p:cBhvr>
                                        <p:cTn id="37" dur="1000"/>
                                        <p:tgtEl>
                                          <p:spTgt spid="18">
                                            <p:txEl>
                                              <p:pRg st="4" end="4"/>
                                            </p:txEl>
                                          </p:spTgt>
                                        </p:tgtEl>
                                      </p:cBhvr>
                                    </p:animEffect>
                                    <p:anim calcmode="lin" valueType="num">
                                      <p:cBhvr>
                                        <p:cTn id="38" dur="10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18">
                                            <p:txEl>
                                              <p:pRg st="5" end="5"/>
                                            </p:txEl>
                                          </p:spTgt>
                                        </p:tgtEl>
                                        <p:attrNameLst>
                                          <p:attrName>style.visibility</p:attrName>
                                        </p:attrNameLst>
                                      </p:cBhvr>
                                      <p:to>
                                        <p:strVal val="visible"/>
                                      </p:to>
                                    </p:set>
                                    <p:animEffect transition="in" filter="fade">
                                      <p:cBhvr>
                                        <p:cTn id="44" dur="1000"/>
                                        <p:tgtEl>
                                          <p:spTgt spid="18">
                                            <p:txEl>
                                              <p:pRg st="5" end="5"/>
                                            </p:txEl>
                                          </p:spTgt>
                                        </p:tgtEl>
                                      </p:cBhvr>
                                    </p:animEffect>
                                    <p:anim calcmode="lin" valueType="num">
                                      <p:cBhvr>
                                        <p:cTn id="45" dur="10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docProps/app.xml><?xml version="1.0" encoding="utf-8"?>
<Properties xmlns="http://schemas.openxmlformats.org/officeDocument/2006/extended-properties" xmlns:vt="http://schemas.openxmlformats.org/officeDocument/2006/docPropsVTypes">
  <Template>PPT TMPLT.potx</Template>
  <TotalTime>494</TotalTime>
  <Words>1514</Words>
  <Application>Microsoft Office PowerPoint</Application>
  <PresentationFormat>Widescreen</PresentationFormat>
  <Paragraphs>170</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Calibri Light</vt:lpstr>
      <vt:lpstr>Sakkal Majalla</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ALTHABET</dc:creator>
  <cp:lastModifiedBy>حمد عليّ النفيعيّ</cp:lastModifiedBy>
  <cp:revision>42</cp:revision>
  <cp:lastPrinted>2021-01-17T11:49:49Z</cp:lastPrinted>
  <dcterms:created xsi:type="dcterms:W3CDTF">2020-03-04T10:47:58Z</dcterms:created>
  <dcterms:modified xsi:type="dcterms:W3CDTF">2021-02-09T08:07:03Z</dcterms:modified>
</cp:coreProperties>
</file>