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6" r:id="rId3"/>
    <p:sldId id="271" r:id="rId4"/>
    <p:sldId id="285" r:id="rId5"/>
    <p:sldId id="293" r:id="rId6"/>
    <p:sldId id="294" r:id="rId7"/>
    <p:sldId id="297" r:id="rId8"/>
    <p:sldId id="295" r:id="rId9"/>
    <p:sldId id="317" r:id="rId10"/>
    <p:sldId id="275" r:id="rId11"/>
    <p:sldId id="299" r:id="rId12"/>
    <p:sldId id="300" r:id="rId13"/>
    <p:sldId id="301" r:id="rId14"/>
    <p:sldId id="318" r:id="rId15"/>
    <p:sldId id="289" r:id="rId16"/>
    <p:sldId id="303" r:id="rId17"/>
    <p:sldId id="277" r:id="rId18"/>
    <p:sldId id="304" r:id="rId19"/>
    <p:sldId id="315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EEEE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09" autoAdjust="0"/>
    <p:restoredTop sz="94660"/>
  </p:normalViewPr>
  <p:slideViewPr>
    <p:cSldViewPr snapToGrid="0">
      <p:cViewPr varScale="1">
        <p:scale>
          <a:sx n="92" d="100"/>
          <a:sy n="92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xmlns="" id="{2C7C1F88-9220-4313-8134-F3100533037E}"/>
              </a:ext>
            </a:extLst>
          </p:cNvPr>
          <p:cNvSpPr>
            <a:spLocks noGrp="1"/>
          </p:cNvSpPr>
          <p:nvPr>
            <p:ph/>
          </p:nvPr>
        </p:nvSpPr>
        <p:spPr>
          <a:xfrm>
            <a:off x="1422400" y="304800"/>
            <a:ext cx="10058400" cy="579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BH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7367657-A11E-432C-9DD0-04ED5A65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422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ar-BH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FFF85F86-828E-406C-ADA5-4AFB3C198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ar-BH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5AC2DE5-05D6-4D5C-A692-FE78F3FF6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08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0ECFCE6C-0313-4050-834D-0C4BFC8DEABE}" type="slidenum">
              <a:rPr lang="ar-SA" altLang="ar-BH"/>
              <a:pPr/>
              <a:t>‹#›</a:t>
            </a:fld>
            <a:endParaRPr lang="en-US" altLang="ar-BH"/>
          </a:p>
        </p:txBody>
      </p:sp>
    </p:spTree>
    <p:extLst>
      <p:ext uri="{BB962C8B-B14F-4D97-AF65-F5344CB8AC3E}">
        <p14:creationId xmlns:p14="http://schemas.microsoft.com/office/powerpoint/2010/main" val="3194993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54EE-DF0D-4FA1-B48F-C292469C25C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54EE-DF0D-4FA1-B48F-C292469C25C4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26AE73C5-85B0-48E8-90FC-6A5472E8700E}"/>
              </a:ext>
            </a:extLst>
          </p:cNvPr>
          <p:cNvSpPr/>
          <p:nvPr/>
        </p:nvSpPr>
        <p:spPr>
          <a:xfrm>
            <a:off x="255639" y="1937440"/>
            <a:ext cx="11680721" cy="744634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>
              <a:defRPr/>
            </a:pP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الحَلْقَةُ </a:t>
            </a:r>
            <a:r>
              <a:rPr kumimoji="0" lang="ar-B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الثالثة</a:t>
            </a:r>
            <a:r>
              <a:rPr kumimoji="0" lang="ar-SA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 - </a:t>
            </a:r>
            <a:r>
              <a:rPr kumimoji="0" lang="ar-B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اللُّغَةُ العَرَبيّةُ </a:t>
            </a:r>
            <a:r>
              <a:rPr lang="ar-BH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                                   </a:t>
            </a:r>
            <a:r>
              <a:rPr kumimoji="0" lang="ar-B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الصَّفُّ </a:t>
            </a:r>
            <a:r>
              <a:rPr lang="ar-BH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الثالث الإعدادي/</a:t>
            </a:r>
            <a:r>
              <a:rPr kumimoji="0" lang="ar-BH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الفَصْلُ الدِّراسيُّ </a:t>
            </a:r>
            <a:r>
              <a:rPr lang="ar-BH" sz="32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الثّاني</a:t>
            </a:r>
            <a:endParaRPr kumimoji="0" lang="ar-SA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7234A91-4753-4EB9-B082-97A455650390}"/>
              </a:ext>
            </a:extLst>
          </p:cNvPr>
          <p:cNvSpPr/>
          <p:nvPr/>
        </p:nvSpPr>
        <p:spPr>
          <a:xfrm>
            <a:off x="355475" y="3105834"/>
            <a:ext cx="114810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4800" b="1" dirty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kumimoji="0" lang="ar-BH" sz="48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itchFamily="2" charset="-78"/>
              <a:ea typeface="+mn-ea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>
            <a:extLst>
              <a:ext uri="{FF2B5EF4-FFF2-40B4-BE49-F238E27FC236}">
                <a16:creationId xmlns:a16="http://schemas.microsoft.com/office/drawing/2014/main" xmlns="" id="{34FE14DE-A4A8-4BF0-A002-4CAECDBCC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98" y="942356"/>
            <a:ext cx="7192924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BH" altLang="ar-BH" sz="4000" b="1" dirty="0">
                <a:solidFill>
                  <a:srgbClr val="FF0000"/>
                </a:solidFill>
                <a:latin typeface="+mn-lt"/>
                <a:cs typeface="Sakkal Majalla" panose="02000000000000000000"/>
              </a:rPr>
              <a:t>أستخرجُ كلّ مصدر لفعل مزيد بحرفين ثمّ أَزنه:</a:t>
            </a:r>
            <a:endParaRPr lang="ar-BH" altLang="ar-BH" sz="4000" dirty="0">
              <a:latin typeface="+mn-lt"/>
              <a:cs typeface="Sakkal Majalla" panose="02000000000000000000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BD6D3002-1819-4EE0-942D-6B774CB91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96832" y="322374"/>
            <a:ext cx="2615381" cy="557636"/>
          </a:xfrm>
          <a:ln w="31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النّشاط رقم (1)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A8D6CFB7-7F44-401C-AC54-79E0875B484A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طَبِّقُ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5E190CA0-8F31-4440-B890-1AEB247E1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1107709"/>
              </p:ext>
            </p:extLst>
          </p:nvPr>
        </p:nvGraphicFramePr>
        <p:xfrm>
          <a:off x="0" y="1760246"/>
          <a:ext cx="12113340" cy="3961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1626">
                  <a:extLst>
                    <a:ext uri="{9D8B030D-6E8A-4147-A177-3AD203B41FA5}">
                      <a16:colId xmlns:a16="http://schemas.microsoft.com/office/drawing/2014/main" xmlns="" val="217053164"/>
                    </a:ext>
                  </a:extLst>
                </a:gridCol>
                <a:gridCol w="3116826">
                  <a:extLst>
                    <a:ext uri="{9D8B030D-6E8A-4147-A177-3AD203B41FA5}">
                      <a16:colId xmlns:a16="http://schemas.microsoft.com/office/drawing/2014/main" xmlns="" val="174904939"/>
                    </a:ext>
                  </a:extLst>
                </a:gridCol>
                <a:gridCol w="5574888">
                  <a:extLst>
                    <a:ext uri="{9D8B030D-6E8A-4147-A177-3AD203B41FA5}">
                      <a16:colId xmlns:a16="http://schemas.microsoft.com/office/drawing/2014/main" xmlns="" val="1035071027"/>
                    </a:ext>
                  </a:extLst>
                </a:gridCol>
              </a:tblGrid>
              <a:tr h="690500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وَزْنُ الـمَصْدَرِ</a:t>
                      </a:r>
                      <a:endParaRPr lang="en-US" sz="4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الـمَصْدَرُ</a:t>
                      </a:r>
                      <a:endParaRPr lang="en-US" sz="4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الجُمْلَةُ</a:t>
                      </a:r>
                      <a:endParaRPr lang="en-US" sz="4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8755593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pPr algn="ctr"/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توحيد</a:t>
                      </a:r>
                      <a:r>
                        <a:rPr lang="ar-BH" sz="36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جهود أبناء الخليج يزيد من قوتهم.</a:t>
                      </a:r>
                      <a:endParaRPr lang="ar-BH" sz="3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8877699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pPr algn="ctr"/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600" b="1" kern="12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أُعجب الرجل باخضرار الأشجار.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2560469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endParaRPr lang="en-US" sz="36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مظاهر التقارب </a:t>
                      </a:r>
                      <a:r>
                        <a:rPr lang="ar-BH" sz="36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بين أبناء الخليج التشابه في العادات والتقاليد.</a:t>
                      </a:r>
                      <a:endParaRPr lang="ar-BH" sz="3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6071955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endParaRPr lang="en-US" sz="36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شاهدت</a:t>
                      </a:r>
                      <a:r>
                        <a:rPr lang="ar-BH" sz="36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انصهار الحديد في المصنع.</a:t>
                      </a:r>
                      <a:endParaRPr lang="ar-BH" sz="3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91644094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EC32E8FA-7BB5-4501-8286-F09F9ECA07A7}"/>
              </a:ext>
            </a:extLst>
          </p:cNvPr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3346CF4C-C6CC-4A9D-8532-ECA279F86BA7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283527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8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80491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xmlns="" id="{BD6D3002-1819-4EE0-942D-6B774CB91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29341" y="384720"/>
            <a:ext cx="2615381" cy="557636"/>
          </a:xfrm>
          <a:ln w="31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pPr algn="r" rtl="1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النّشاط رقم (1)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xmlns="" id="{5E190CA0-8F31-4440-B890-1AEB247E1A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491597"/>
              </p:ext>
            </p:extLst>
          </p:nvPr>
        </p:nvGraphicFramePr>
        <p:xfrm>
          <a:off x="0" y="2043825"/>
          <a:ext cx="12113340" cy="39612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1626">
                  <a:extLst>
                    <a:ext uri="{9D8B030D-6E8A-4147-A177-3AD203B41FA5}">
                      <a16:colId xmlns:a16="http://schemas.microsoft.com/office/drawing/2014/main" xmlns="" val="217053164"/>
                    </a:ext>
                  </a:extLst>
                </a:gridCol>
                <a:gridCol w="3116826">
                  <a:extLst>
                    <a:ext uri="{9D8B030D-6E8A-4147-A177-3AD203B41FA5}">
                      <a16:colId xmlns:a16="http://schemas.microsoft.com/office/drawing/2014/main" xmlns="" val="174904939"/>
                    </a:ext>
                  </a:extLst>
                </a:gridCol>
                <a:gridCol w="5574888">
                  <a:extLst>
                    <a:ext uri="{9D8B030D-6E8A-4147-A177-3AD203B41FA5}">
                      <a16:colId xmlns:a16="http://schemas.microsoft.com/office/drawing/2014/main" xmlns="" val="1035071027"/>
                    </a:ext>
                  </a:extLst>
                </a:gridCol>
              </a:tblGrid>
              <a:tr h="690500"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وَزْنُ الـمَصْدَرِ</a:t>
                      </a:r>
                      <a:endParaRPr lang="en-US" sz="4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الـمَصْدَرُ</a:t>
                      </a:r>
                      <a:endParaRPr lang="en-US" sz="4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الجُمْلَةُ</a:t>
                      </a:r>
                      <a:endParaRPr lang="en-US" sz="40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818755593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تفعيل</a:t>
                      </a:r>
                      <a:endParaRPr lang="en-US" sz="36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توحيد</a:t>
                      </a:r>
                      <a:endParaRPr lang="en-US" sz="36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توحيد</a:t>
                      </a:r>
                      <a:r>
                        <a:rPr lang="ar-BH" sz="36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جهود أبناء الخليج يزيد من قوتهم</a:t>
                      </a:r>
                      <a:endParaRPr lang="ar-BH" sz="3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58877699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 err="1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افعلال</a:t>
                      </a:r>
                      <a:endParaRPr lang="en-US" sz="36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اخضرار</a:t>
                      </a:r>
                      <a:endParaRPr lang="en-US" sz="3600" b="1" kern="1200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أُعجب الرجل باخضرار الأشجار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22560469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تفاعُل</a:t>
                      </a:r>
                    </a:p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تفاعُل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600" b="1" kern="12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تقارب</a:t>
                      </a:r>
                    </a:p>
                    <a:p>
                      <a:pPr algn="ctr" rtl="1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تشابُه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3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مظاهر التقارب </a:t>
                      </a:r>
                      <a:r>
                        <a:rPr lang="ar-BH" sz="3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بين أبناء الخليج التشابه في العادات والتقاليد</a:t>
                      </a:r>
                      <a:endParaRPr lang="ar-BH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36071955"/>
                  </a:ext>
                </a:extLst>
              </a:tr>
              <a:tr h="690500"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انفعال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انصهار</a:t>
                      </a:r>
                      <a:endParaRPr lang="en-US" sz="3600" b="1" dirty="0">
                        <a:solidFill>
                          <a:srgbClr val="00B05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BH" sz="36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شاهدت</a:t>
                      </a:r>
                      <a:r>
                        <a:rPr lang="ar-BH" sz="36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انصهار الحديد في المصنع</a:t>
                      </a:r>
                      <a:endParaRPr lang="ar-BH" sz="36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691644094"/>
                  </a:ext>
                </a:extLst>
              </a:tr>
            </a:tbl>
          </a:graphicData>
        </a:graphic>
      </p:graphicFrame>
      <p:sp>
        <p:nvSpPr>
          <p:cNvPr id="6" name="عنوان 1">
            <a:extLst>
              <a:ext uri="{FF2B5EF4-FFF2-40B4-BE49-F238E27FC236}">
                <a16:creationId xmlns:a16="http://schemas.microsoft.com/office/drawing/2014/main" xmlns="" id="{E26CDBE7-B4D3-44DE-B34C-7B5669A37355}"/>
              </a:ext>
            </a:extLst>
          </p:cNvPr>
          <p:cNvSpPr txBox="1">
            <a:spLocks/>
          </p:cNvSpPr>
          <p:nvPr/>
        </p:nvSpPr>
        <p:spPr>
          <a:xfrm>
            <a:off x="4104409" y="84006"/>
            <a:ext cx="2188396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CBF8396-7914-4F07-827E-B8686522DE75}"/>
              </a:ext>
            </a:extLst>
          </p:cNvPr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9F09A160-5A41-4B4A-8269-843C9D7E4A63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xmlns="" id="{98BD216F-26FA-2181-FFEC-82599F2388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198" y="942356"/>
            <a:ext cx="7192924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BH" altLang="ar-BH" sz="4000" b="1" dirty="0">
                <a:solidFill>
                  <a:srgbClr val="FF0000"/>
                </a:solidFill>
                <a:latin typeface="+mn-lt"/>
                <a:cs typeface="Sakkal Majalla" panose="02000000000000000000"/>
              </a:rPr>
              <a:t>أستخرجُ كلّ مصدر لفعل مزيد بحرفين ثمّ أَزنه:</a:t>
            </a:r>
            <a:endParaRPr lang="ar-BH" altLang="ar-BH" sz="4000" dirty="0">
              <a:latin typeface="+mn-lt"/>
              <a:cs typeface="Sakkal Majalla" panose="0200000000000000000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283527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8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98827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542080" y="2626148"/>
            <a:ext cx="7590539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BH" sz="48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ثالثا:</a:t>
            </a:r>
            <a:endParaRPr lang="ar-BH" sz="4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مَصَادر الفِعْلِ الثّلاثيّ ال</a:t>
            </a:r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مَزيد بثلاثة أحرف</a:t>
            </a:r>
            <a:endParaRPr lang="en-GB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C3ACE9E-67E3-4254-AFC6-02388AADE6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817" y="-100154"/>
            <a:ext cx="1646183" cy="126806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A3CAD3E1-D5AA-46F1-BD3E-026D0B391868}"/>
              </a:ext>
            </a:extLst>
          </p:cNvPr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9FE291A6-ED31-437E-B7E9-0FB8299AF207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283527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8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400314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860328" y="14934"/>
            <a:ext cx="1331672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BH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عنوان 1">
            <a:extLst>
              <a:ext uri="{FF2B5EF4-FFF2-40B4-BE49-F238E27FC236}">
                <a16:creationId xmlns:a16="http://schemas.microsoft.com/office/drawing/2014/main" xmlns="" id="{B4239DA4-29F3-4B28-A88F-5FBE244A2008}"/>
              </a:ext>
            </a:extLst>
          </p:cNvPr>
          <p:cNvSpPr txBox="1">
            <a:spLocks/>
          </p:cNvSpPr>
          <p:nvPr/>
        </p:nvSpPr>
        <p:spPr>
          <a:xfrm>
            <a:off x="2997771" y="216095"/>
            <a:ext cx="5537481" cy="9985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أَقْرَأُ الفِقْرَةَ، وَأُلَاحِظُ 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المَصَادِرَ 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الـمُلَوَّنَةَ.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F3124EF-9B90-418D-B37E-D02FD87300F1}"/>
              </a:ext>
            </a:extLst>
          </p:cNvPr>
          <p:cNvSpPr/>
          <p:nvPr/>
        </p:nvSpPr>
        <p:spPr>
          <a:xfrm>
            <a:off x="443250" y="1171273"/>
            <a:ext cx="10936306" cy="224676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لا تَتَوانى دُوَل مجلس التعاون لدول الخليج العَربيّة في تَقْدِيمِ العَونِ عِنْدَ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اسْتِنْجَادِ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أيّ دَوْلَةٍ شَقِيقَةٍ أوْ صَدِيقةٍ بها. كما تبذل هذه الدول جهودا عظيمة ليعمّ الأمن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والاستقرار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في منطقة الخليج العربي عموما.</a:t>
            </a:r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AA1A6D3-96B5-46D9-A0D1-1912C91D2E53}"/>
              </a:ext>
            </a:extLst>
          </p:cNvPr>
          <p:cNvSpPr/>
          <p:nvPr/>
        </p:nvSpPr>
        <p:spPr>
          <a:xfrm>
            <a:off x="9995843" y="3788445"/>
            <a:ext cx="13837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أُلَاحِظُ أَنَّ:</a:t>
            </a:r>
            <a:endParaRPr lang="en-US" sz="32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87E52F4B-DF2D-461E-8F72-ABA4CCC252E9}"/>
              </a:ext>
            </a:extLst>
          </p:cNvPr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AF075257-4BFC-4B6C-98DA-686D3AC25199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E0600B98-42CB-360C-4E16-6E62B5160D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1665" y="4648816"/>
            <a:ext cx="100505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rtl="1"/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المصدر (</a:t>
            </a:r>
            <a:r>
              <a:rPr lang="ar-BH" alt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استنجاد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على وزن 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استفعال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والفعل منه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استنجد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على وزن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استفعل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xmlns="" id="{F7EB8936-D9CA-A7D5-BDB2-2546BC4CB9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788" y="5403794"/>
            <a:ext cx="100505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rtl="1"/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المصدر (</a:t>
            </a:r>
            <a:r>
              <a:rPr lang="ar-BH" alt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استقرار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على وزن 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استفعال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والفعل منه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استقرّ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على وزن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استفعل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283527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8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34230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63DE6DFA-B799-40B1-BDB6-2EE8D886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9768" y="290556"/>
            <a:ext cx="2623231" cy="780620"/>
          </a:xfrm>
        </p:spPr>
        <p:txBody>
          <a:bodyPr>
            <a:noAutofit/>
          </a:bodyPr>
          <a:lstStyle/>
          <a:p>
            <a:pPr algn="r" rtl="1"/>
            <a:r>
              <a:rPr lang="ar-BH" sz="4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أسْتَنْتِجُ أ</a:t>
            </a:r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نّ</a:t>
            </a:r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4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B2A3CA40-268C-4FCD-A889-194277D29C31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6E82A818-3D3F-4347-835F-516847511739}"/>
              </a:ext>
            </a:extLst>
          </p:cNvPr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CBC9466-2B74-4ADB-A34F-2AD45B07A493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xmlns="" id="{0D24FD05-7D76-E667-96C3-76F5B5CE6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730" y="1502428"/>
            <a:ext cx="10050540" cy="1508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57200" lvl="0" indent="-4572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وزن (استِفعال) ويرد على وزن الفعل (استفعل) مع كسر الحرف الثالث وزيادة ألف قبل الحرف الأخير، مثل: </a:t>
            </a:r>
            <a:r>
              <a:rPr lang="ar-BH" altLang="ar-BH" sz="32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مثال: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 (</a:t>
            </a:r>
            <a:r>
              <a:rPr lang="ar-BH" altLang="ar-BH" sz="32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cs typeface="Sakkal Majalla" panose="02000000000000000000"/>
              </a:rPr>
              <a:t>استَنتجَ - استِنتاجٌ ) 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/ (</a:t>
            </a:r>
            <a:r>
              <a:rPr lang="ar-BH" altLang="ar-BH" sz="32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cs typeface="Sakkal Majalla" panose="02000000000000000000"/>
              </a:rPr>
              <a:t>استَعمل - استِعمال)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.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5A8C8D4-6A56-76E6-883B-5146A8AF26FA}"/>
              </a:ext>
            </a:extLst>
          </p:cNvPr>
          <p:cNvSpPr/>
          <p:nvPr/>
        </p:nvSpPr>
        <p:spPr>
          <a:xfrm>
            <a:off x="4010340" y="633905"/>
            <a:ext cx="677942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>
              <a:lnSpc>
                <a:spcPct val="200000"/>
              </a:lnSpc>
              <a:defRPr/>
            </a:pPr>
            <a:r>
              <a:rPr lang="ar-BH" altLang="ar-BH" sz="3200" b="1" dirty="0">
                <a:latin typeface="Tahoma" panose="020B0604030504040204" pitchFamily="34" charset="0"/>
                <a:cs typeface="Sakkal Majalla" panose="02000000000000000000"/>
              </a:rPr>
              <a:t>مَصادِرَ الفعلِ الثّ</a:t>
            </a:r>
            <a:r>
              <a:rPr lang="ar-SA" altLang="ar-BH" sz="3200" b="1" dirty="0">
                <a:latin typeface="Tahoma" panose="020B0604030504040204" pitchFamily="34" charset="0"/>
                <a:cs typeface="Sakkal Majalla" panose="02000000000000000000"/>
              </a:rPr>
              <a:t>ُ</a:t>
            </a:r>
            <a:r>
              <a:rPr lang="ar-BH" altLang="ar-BH" sz="3200" b="1" dirty="0">
                <a:latin typeface="Tahoma" panose="020B0604030504040204" pitchFamily="34" charset="0"/>
                <a:cs typeface="Sakkal Majalla" panose="02000000000000000000"/>
              </a:rPr>
              <a:t>ل</a:t>
            </a:r>
            <a:r>
              <a:rPr lang="ar-SA" altLang="ar-BH" sz="3200" b="1" dirty="0"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200" b="1" dirty="0">
                <a:latin typeface="Tahoma" panose="020B0604030504040204" pitchFamily="34" charset="0"/>
                <a:cs typeface="Sakkal Majalla" panose="02000000000000000000"/>
              </a:rPr>
              <a:t>اث</a:t>
            </a:r>
            <a:r>
              <a:rPr lang="ar-SA" altLang="ar-BH" sz="3200" b="1" dirty="0">
                <a:latin typeface="Tahoma" panose="020B0604030504040204" pitchFamily="34" charset="0"/>
                <a:cs typeface="Sakkal Majalla" panose="02000000000000000000"/>
              </a:rPr>
              <a:t>ِ</a:t>
            </a:r>
            <a:r>
              <a:rPr lang="ar-BH" altLang="ar-BH" sz="3200" b="1" dirty="0">
                <a:latin typeface="Tahoma" panose="020B0604030504040204" pitchFamily="34" charset="0"/>
                <a:cs typeface="Sakkal Majalla" panose="02000000000000000000"/>
              </a:rPr>
              <a:t>يِّ ال</a:t>
            </a:r>
            <a:r>
              <a:rPr lang="ar-SA" altLang="ar-BH" sz="3200" b="1" dirty="0">
                <a:latin typeface="Tahoma" panose="020B0604030504040204" pitchFamily="34" charset="0"/>
                <a:cs typeface="Sakkal Majalla" panose="02000000000000000000"/>
              </a:rPr>
              <a:t>ـ</a:t>
            </a:r>
            <a:r>
              <a:rPr lang="ar-BH" altLang="ar-BH" sz="3200" b="1" dirty="0">
                <a:latin typeface="Tahoma" panose="020B0604030504040204" pitchFamily="34" charset="0"/>
                <a:cs typeface="Sakkal Majalla" panose="02000000000000000000"/>
              </a:rPr>
              <a:t>مَزيدِ بثلاثة حروف قياسيّةٌ، ومنها:</a:t>
            </a:r>
            <a:endParaRPr kumimoji="0" lang="ar-BH" altLang="ar-BH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+mn-ea"/>
              <a:cs typeface="Sakkal Majalla" panose="02000000000000000000"/>
            </a:endParaRPr>
          </a:p>
        </p:txBody>
      </p:sp>
      <p:sp>
        <p:nvSpPr>
          <p:cNvPr id="10" name="Rectangle 6">
            <a:extLst>
              <a:ext uri="{FF2B5EF4-FFF2-40B4-BE49-F238E27FC236}">
                <a16:creationId xmlns:a16="http://schemas.microsoft.com/office/drawing/2014/main" xmlns="" id="{E58E740F-DA39-0DE2-737F-2AFAA6A6C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923" y="3428833"/>
            <a:ext cx="10413347" cy="1331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57200" lvl="0" indent="-4572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BH" altLang="ar-BH" sz="28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إذا كانت لام الفعل الثلاثيّ المزيد بثلاثة أحرف ألفا فإنّها تنقلب في المصدر همزة:</a:t>
            </a:r>
          </a:p>
          <a:p>
            <a:pPr lvl="0" algn="r" rtl="1">
              <a:lnSpc>
                <a:spcPct val="150000"/>
              </a:lnSpc>
              <a:defRPr/>
            </a:pPr>
            <a:r>
              <a:rPr lang="ar-BH" altLang="ar-BH" sz="28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 </a:t>
            </a:r>
            <a:r>
              <a:rPr lang="ar-BH" altLang="ar-BH" sz="28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مثال:</a:t>
            </a:r>
            <a:r>
              <a:rPr lang="ar-BH" altLang="ar-BH" sz="28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 (</a:t>
            </a:r>
            <a:r>
              <a:rPr lang="ar-BH" altLang="ar-BH" sz="28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cs typeface="Sakkal Majalla" panose="02000000000000000000"/>
              </a:rPr>
              <a:t>استثنى-استثناء) </a:t>
            </a:r>
            <a:r>
              <a:rPr lang="ar-BH" altLang="ar-BH" sz="28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/ (</a:t>
            </a:r>
            <a:r>
              <a:rPr lang="ar-BH" altLang="ar-BH" sz="28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cs typeface="Sakkal Majalla" panose="02000000000000000000"/>
              </a:rPr>
              <a:t>استَدعى - استِدعاء)</a:t>
            </a:r>
            <a:r>
              <a:rPr lang="ar-BH" altLang="ar-BH" sz="28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.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45EE3FEA-6526-8271-086E-D9C06B91F30A}"/>
              </a:ext>
            </a:extLst>
          </p:cNvPr>
          <p:cNvSpPr/>
          <p:nvPr/>
        </p:nvSpPr>
        <p:spPr>
          <a:xfrm>
            <a:off x="10244578" y="2975361"/>
            <a:ext cx="10903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ملاحظة</a:t>
            </a:r>
            <a:endParaRPr lang="en-US" sz="3200" dirty="0"/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2D6599EA-C542-7C22-8F11-645C854377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4709" y="4759967"/>
            <a:ext cx="10413347" cy="13311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marL="457200" lvl="0" indent="-4572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BH" altLang="ar-BH" sz="28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إذا كانت عين الفعل الثلاثيّ المزيد بثلاثة أحرف ألفا فنضيف إلى آخر المصدر  تاء مربوطة:</a:t>
            </a:r>
          </a:p>
          <a:p>
            <a:pPr lvl="0" algn="r" rtl="1">
              <a:lnSpc>
                <a:spcPct val="150000"/>
              </a:lnSpc>
              <a:defRPr/>
            </a:pPr>
            <a:r>
              <a:rPr lang="ar-BH" altLang="ar-BH" sz="28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 </a:t>
            </a:r>
            <a:r>
              <a:rPr lang="ar-BH" altLang="ar-BH" sz="28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مثال:</a:t>
            </a:r>
            <a:r>
              <a:rPr lang="ar-BH" altLang="ar-BH" sz="28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 (</a:t>
            </a:r>
            <a:r>
              <a:rPr lang="ar-BH" altLang="ar-BH" sz="28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cs typeface="Sakkal Majalla" panose="02000000000000000000"/>
              </a:rPr>
              <a:t>استعان-استعانة) </a:t>
            </a:r>
            <a:r>
              <a:rPr lang="ar-BH" altLang="ar-BH" sz="28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/ (</a:t>
            </a:r>
            <a:r>
              <a:rPr lang="ar-BH" altLang="ar-BH" sz="28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cs typeface="Sakkal Majalla" panose="02000000000000000000"/>
              </a:rPr>
              <a:t>استشار-استشارة)</a:t>
            </a:r>
            <a:r>
              <a:rPr lang="ar-BH" altLang="ar-BH" sz="28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.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283527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8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48823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998C7-1B49-4719-A001-BE202DC70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804" y="1662951"/>
            <a:ext cx="8908081" cy="894049"/>
          </a:xfrm>
          <a:noFill/>
        </p:spPr>
        <p:txBody>
          <a:bodyPr>
            <a:noAutofit/>
          </a:bodyPr>
          <a:lstStyle/>
          <a:p>
            <a:pPr algn="r"/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أَمْلَأُ الجَدْوَلَ بِمَا يُنَاسِبُ (مَعَ ضَبْطِ الكَلِمَاتِ بِالشَّكْلِ)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0B359B8D-110B-4481-B86C-5C4D5A7DE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975328"/>
              </p:ext>
            </p:extLst>
          </p:nvPr>
        </p:nvGraphicFramePr>
        <p:xfrm>
          <a:off x="2282237" y="2629740"/>
          <a:ext cx="7776983" cy="3253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30323">
                  <a:extLst>
                    <a:ext uri="{9D8B030D-6E8A-4147-A177-3AD203B41FA5}">
                      <a16:colId xmlns:a16="http://schemas.microsoft.com/office/drawing/2014/main" xmlns="" val="3935409977"/>
                    </a:ext>
                  </a:extLst>
                </a:gridCol>
                <a:gridCol w="2744126">
                  <a:extLst>
                    <a:ext uri="{9D8B030D-6E8A-4147-A177-3AD203B41FA5}">
                      <a16:colId xmlns:a16="http://schemas.microsoft.com/office/drawing/2014/main" xmlns="" val="36043390"/>
                    </a:ext>
                  </a:extLst>
                </a:gridCol>
                <a:gridCol w="2002534">
                  <a:extLst>
                    <a:ext uri="{9D8B030D-6E8A-4147-A177-3AD203B41FA5}">
                      <a16:colId xmlns:a16="http://schemas.microsoft.com/office/drawing/2014/main" xmlns="" val="2656360880"/>
                    </a:ext>
                  </a:extLst>
                </a:gridCol>
              </a:tblGrid>
              <a:tr h="825457"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وزنه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الـمصدر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61149167"/>
                  </a:ext>
                </a:extLst>
              </a:tr>
              <a:tr h="79217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استكبر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733756"/>
                  </a:ext>
                </a:extLst>
              </a:tr>
              <a:tr h="84361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استهدى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10672118"/>
                  </a:ext>
                </a:extLst>
              </a:tr>
              <a:tr h="792176">
                <a:tc>
                  <a:txBody>
                    <a:bodyPr/>
                    <a:lstStyle/>
                    <a:p>
                      <a:pPr algn="ctr"/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استعظم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7999239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B5BE307B-B43F-413F-AE01-7B4B282078BA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أُوَظِّفُ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F92D1DFA-3C3B-4AF8-9100-011E3CB48152}"/>
              </a:ext>
            </a:extLst>
          </p:cNvPr>
          <p:cNvSpPr txBox="1">
            <a:spLocks/>
          </p:cNvSpPr>
          <p:nvPr/>
        </p:nvSpPr>
        <p:spPr>
          <a:xfrm>
            <a:off x="9453136" y="1032575"/>
            <a:ext cx="2615381" cy="55763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النّشاط رقم (</a:t>
            </a: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7FA16D47-130C-4A35-AA31-6F89F4943FA2}"/>
              </a:ext>
            </a:extLst>
          </p:cNvPr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529CF2C-F099-4084-B710-3CA138176D88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283527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8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4932770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D998C7-1B49-4719-A001-BE202DC70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3042" y="1103320"/>
            <a:ext cx="8908081" cy="894049"/>
          </a:xfrm>
          <a:noFill/>
        </p:spPr>
        <p:txBody>
          <a:bodyPr>
            <a:noAutofit/>
          </a:bodyPr>
          <a:lstStyle/>
          <a:p>
            <a:pPr algn="r"/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أَمْلَأُ الجَدْوَلَ بِمَا يُنَاسِبُ (مَعَ ضَبْطِ الكَلِمَاتِ بِالشَّكْلِ)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</a:t>
            </a:r>
            <a:endParaRPr lang="en-US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xmlns="" id="{0B359B8D-110B-4481-B86C-5C4D5A7DE3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283905"/>
              </p:ext>
            </p:extLst>
          </p:nvPr>
        </p:nvGraphicFramePr>
        <p:xfrm>
          <a:off x="1916322" y="2215891"/>
          <a:ext cx="7776983" cy="325342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30323">
                  <a:extLst>
                    <a:ext uri="{9D8B030D-6E8A-4147-A177-3AD203B41FA5}">
                      <a16:colId xmlns:a16="http://schemas.microsoft.com/office/drawing/2014/main" xmlns="" val="3935409977"/>
                    </a:ext>
                  </a:extLst>
                </a:gridCol>
                <a:gridCol w="2744126">
                  <a:extLst>
                    <a:ext uri="{9D8B030D-6E8A-4147-A177-3AD203B41FA5}">
                      <a16:colId xmlns:a16="http://schemas.microsoft.com/office/drawing/2014/main" xmlns="" val="36043390"/>
                    </a:ext>
                  </a:extLst>
                </a:gridCol>
                <a:gridCol w="2002534">
                  <a:extLst>
                    <a:ext uri="{9D8B030D-6E8A-4147-A177-3AD203B41FA5}">
                      <a16:colId xmlns:a16="http://schemas.microsoft.com/office/drawing/2014/main" xmlns="" val="2656360880"/>
                    </a:ext>
                  </a:extLst>
                </a:gridCol>
              </a:tblGrid>
              <a:tr h="825457"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وزنه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الـمصدر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SA" sz="40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</a:t>
                      </a:r>
                      <a:endParaRPr lang="en-US" sz="40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4061149167"/>
                  </a:ext>
                </a:extLst>
              </a:tr>
              <a:tr h="792176"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solidFill>
                            <a:srgbClr val="7030A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استفعَال</a:t>
                      </a:r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اسْتِكبار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استكبر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52733756"/>
                  </a:ext>
                </a:extLst>
              </a:tr>
              <a:tr h="843616"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solidFill>
                            <a:srgbClr val="7030A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استفعَال</a:t>
                      </a:r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اسْتِهداء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استهدى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10672118"/>
                  </a:ext>
                </a:extLst>
              </a:tr>
              <a:tr h="792176"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solidFill>
                            <a:srgbClr val="7030A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استفعَال</a:t>
                      </a:r>
                      <a:endParaRPr lang="en-US" sz="3600" b="1" dirty="0">
                        <a:solidFill>
                          <a:srgbClr val="7030A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اسْتِعظام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استعظم</a:t>
                      </a:r>
                      <a:endParaRPr lang="en-US" sz="3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17999239"/>
                  </a:ext>
                </a:extLst>
              </a:tr>
            </a:tbl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xmlns="" id="{B5BE307B-B43F-413F-AE01-7B4B282078BA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أُوَظِّفُ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xmlns="" id="{F92D1DFA-3C3B-4AF8-9100-011E3CB48152}"/>
              </a:ext>
            </a:extLst>
          </p:cNvPr>
          <p:cNvSpPr txBox="1">
            <a:spLocks/>
          </p:cNvSpPr>
          <p:nvPr/>
        </p:nvSpPr>
        <p:spPr>
          <a:xfrm>
            <a:off x="9571123" y="904586"/>
            <a:ext cx="2615381" cy="55763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النّشاط رقم (</a:t>
            </a: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xmlns="" id="{E26CDBE7-B4D3-44DE-B34C-7B5669A37355}"/>
              </a:ext>
            </a:extLst>
          </p:cNvPr>
          <p:cNvSpPr txBox="1">
            <a:spLocks/>
          </p:cNvSpPr>
          <p:nvPr/>
        </p:nvSpPr>
        <p:spPr>
          <a:xfrm>
            <a:off x="4904509" y="0"/>
            <a:ext cx="2188396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8B8C4D25-385A-419C-B23E-6C8DDBBC3AA7}"/>
              </a:ext>
            </a:extLst>
          </p:cNvPr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AAFC6927-5A06-4A0F-9E51-D34AF659208C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283527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8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760115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>
            <a:extLst>
              <a:ext uri="{FF2B5EF4-FFF2-40B4-BE49-F238E27FC236}">
                <a16:creationId xmlns:a16="http://schemas.microsoft.com/office/drawing/2014/main" xmlns="" id="{34FE14DE-A4A8-4BF0-A002-4CAECDBCC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24" y="95427"/>
            <a:ext cx="9679542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altLang="ar-BH" sz="4000" b="1" dirty="0">
                <a:solidFill>
                  <a:srgbClr val="FF0000"/>
                </a:solidFill>
                <a:latin typeface="+mn-lt"/>
                <a:cs typeface="Sakkal Majalla" panose="02000000000000000000"/>
              </a:rPr>
              <a:t>أَضَعُ </a:t>
            </a:r>
            <a:r>
              <a:rPr lang="ar-BH" altLang="ar-BH" sz="4000" b="1" dirty="0">
                <a:solidFill>
                  <a:srgbClr val="FF0000"/>
                </a:solidFill>
                <a:latin typeface="+mn-lt"/>
                <a:cs typeface="Sakkal Majalla" panose="02000000000000000000"/>
              </a:rPr>
              <a:t>في الفَراغِ مَصْدَرًا مِنَ الفِعْل الوَارِدِ بَين قَوْسَيْن</a:t>
            </a:r>
            <a:r>
              <a:rPr lang="ar-SA" altLang="ar-BH" sz="4000" b="1" dirty="0">
                <a:solidFill>
                  <a:srgbClr val="FF0000"/>
                </a:solidFill>
                <a:latin typeface="+mn-lt"/>
                <a:cs typeface="Sakkal Majalla" panose="02000000000000000000"/>
              </a:rPr>
              <a:t>.</a:t>
            </a:r>
            <a:endParaRPr lang="ar-BH" altLang="ar-BH" sz="4000" b="1" dirty="0">
              <a:solidFill>
                <a:srgbClr val="FF0000"/>
              </a:solidFill>
              <a:latin typeface="+mn-lt"/>
              <a:cs typeface="Sakkal Majalla" panose="0200000000000000000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00448EE-6C7B-4828-93B0-1AF3645AC9A4}"/>
              </a:ext>
            </a:extLst>
          </p:cNvPr>
          <p:cNvSpPr/>
          <p:nvPr/>
        </p:nvSpPr>
        <p:spPr>
          <a:xfrm>
            <a:off x="1928465" y="1675738"/>
            <a:ext cx="10060426" cy="4624617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endParaRPr lang="ar-BH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ar-BH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يحرِص عادلٌ على ................ الضعيف.                        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(أغاث)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يجب على المسلم ..................إلى الجار.                    </a:t>
            </a:r>
            <a:r>
              <a:rPr lang="ar-SA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(أحسن)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لاحظنا ................... أسعار الفاكهة في الأسواق.      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 انخفض)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..................... يزيد من معلوماتك .                             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(استفسر)       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ar-BH" sz="3600" b="1" dirty="0">
              <a:solidFill>
                <a:srgbClr val="0070C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ar-BH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0A505C91-81AD-4EF1-A274-FA6E4D0B478A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أُوَظِّف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C37788BC-C0F6-4E36-AF64-87D0E22755D7}"/>
              </a:ext>
            </a:extLst>
          </p:cNvPr>
          <p:cNvSpPr txBox="1">
            <a:spLocks/>
          </p:cNvSpPr>
          <p:nvPr/>
        </p:nvSpPr>
        <p:spPr>
          <a:xfrm>
            <a:off x="9576619" y="1081816"/>
            <a:ext cx="2615381" cy="55763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النّشاط رقم (3)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3DFA31F2-8358-479B-B341-C7E058595A88}"/>
              </a:ext>
            </a:extLst>
          </p:cNvPr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D46DB74-B3A3-4DB5-8C06-7E854DE8D6B7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670464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623612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4" name="Rectangle 6">
            <a:extLst>
              <a:ext uri="{FF2B5EF4-FFF2-40B4-BE49-F238E27FC236}">
                <a16:creationId xmlns:a16="http://schemas.microsoft.com/office/drawing/2014/main" xmlns="" id="{34FE14DE-A4A8-4BF0-A002-4CAECDBCC6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724" y="95427"/>
            <a:ext cx="9679542" cy="7078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anchor="ctr">
            <a:spAutoFit/>
          </a:bodyPr>
          <a:lstStyle>
            <a:lvl1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10382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rtl="1"/>
            <a:r>
              <a:rPr lang="ar-SA" altLang="ar-BH" sz="4000" b="1" dirty="0">
                <a:solidFill>
                  <a:srgbClr val="FF0000"/>
                </a:solidFill>
                <a:latin typeface="+mn-lt"/>
                <a:cs typeface="Sakkal Majalla" panose="02000000000000000000"/>
              </a:rPr>
              <a:t>أَضَعُ </a:t>
            </a:r>
            <a:r>
              <a:rPr lang="ar-BH" altLang="ar-BH" sz="4000" b="1" dirty="0">
                <a:solidFill>
                  <a:srgbClr val="FF0000"/>
                </a:solidFill>
                <a:latin typeface="+mn-lt"/>
                <a:cs typeface="Sakkal Majalla" panose="02000000000000000000"/>
              </a:rPr>
              <a:t>في الفَراغِ مَصْدَرًا مِنَ الفِعْل الوَارِدِ بَين قَوْسَيْن</a:t>
            </a:r>
            <a:r>
              <a:rPr lang="ar-SA" altLang="ar-BH" sz="4000" b="1" dirty="0">
                <a:solidFill>
                  <a:srgbClr val="FF0000"/>
                </a:solidFill>
                <a:latin typeface="+mn-lt"/>
                <a:cs typeface="Sakkal Majalla" panose="02000000000000000000"/>
              </a:rPr>
              <a:t>.</a:t>
            </a:r>
            <a:endParaRPr lang="ar-BH" altLang="ar-BH" sz="4000" b="1" dirty="0">
              <a:solidFill>
                <a:srgbClr val="FF0000"/>
              </a:solidFill>
              <a:latin typeface="+mn-lt"/>
              <a:cs typeface="Sakkal Majalla" panose="02000000000000000000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D00448EE-6C7B-4828-93B0-1AF3645AC9A4}"/>
              </a:ext>
            </a:extLst>
          </p:cNvPr>
          <p:cNvSpPr/>
          <p:nvPr/>
        </p:nvSpPr>
        <p:spPr>
          <a:xfrm>
            <a:off x="989586" y="1506076"/>
            <a:ext cx="10060426" cy="4350743"/>
          </a:xfrm>
          <a:prstGeom prst="rect">
            <a:avLst/>
          </a:prstGeom>
          <a:noFill/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>
              <a:lnSpc>
                <a:spcPct val="150000"/>
              </a:lnSpc>
            </a:pPr>
            <a:endParaRPr lang="ar-BH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r" rtl="1">
              <a:lnSpc>
                <a:spcPct val="150000"/>
              </a:lnSpc>
            </a:pPr>
            <a:endParaRPr lang="ar-BH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يحرص عادلٌ على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إغاثة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الضعيف.                      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(أغاث)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يجب على المسلم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الإحسان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إلى الجار.    </a:t>
            </a:r>
            <a:r>
              <a:rPr lang="ar-SA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</a:t>
            </a:r>
            <a:r>
              <a:rPr lang="ar-SA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SA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(أحسن)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لاحظنا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انخفاض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أسعار الفاكهة في الأسواق.   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(انخفض)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الاستفسار</a:t>
            </a: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يزيد من معلوماتك .                           </a:t>
            </a:r>
            <a:r>
              <a:rPr lang="ar-BH" sz="3600" b="1" dirty="0">
                <a:solidFill>
                  <a:srgbClr val="0070C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(استفسر)       </a:t>
            </a:r>
          </a:p>
          <a:p>
            <a:pPr algn="r" rtl="1">
              <a:lnSpc>
                <a:spcPct val="150000"/>
              </a:lnSpc>
            </a:pPr>
            <a:r>
              <a:rPr lang="ar-BH" sz="3600" b="1" dirty="0">
                <a:solidFill>
                  <a:schemeClr val="tx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                          </a:t>
            </a:r>
          </a:p>
          <a:p>
            <a:pPr marL="571500" indent="-571500" algn="r" rtl="1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ar-BH" sz="3600" b="1" dirty="0">
              <a:solidFill>
                <a:schemeClr val="tx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0A505C91-81AD-4EF1-A274-FA6E4D0B478A}"/>
              </a:ext>
            </a:extLst>
          </p:cNvPr>
          <p:cNvSpPr txBox="1">
            <a:spLocks/>
          </p:cNvSpPr>
          <p:nvPr/>
        </p:nvSpPr>
        <p:spPr>
          <a:xfrm>
            <a:off x="10477885" y="1"/>
            <a:ext cx="1714115" cy="75658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 lnSpcReduction="1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SA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أُوَظِّف</a:t>
            </a:r>
            <a:endParaRPr kumimoji="0" lang="en-GB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C37788BC-C0F6-4E36-AF64-87D0E22755D7}"/>
              </a:ext>
            </a:extLst>
          </p:cNvPr>
          <p:cNvSpPr txBox="1">
            <a:spLocks/>
          </p:cNvSpPr>
          <p:nvPr/>
        </p:nvSpPr>
        <p:spPr>
          <a:xfrm>
            <a:off x="9571123" y="853216"/>
            <a:ext cx="2615381" cy="55763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النّشاط رقم (3)</a:t>
            </a:r>
            <a:endParaRPr lang="en-US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xmlns="" id="{E26CDBE7-B4D3-44DE-B34C-7B5669A37355}"/>
              </a:ext>
            </a:extLst>
          </p:cNvPr>
          <p:cNvSpPr txBox="1">
            <a:spLocks/>
          </p:cNvSpPr>
          <p:nvPr/>
        </p:nvSpPr>
        <p:spPr>
          <a:xfrm>
            <a:off x="207819" y="759415"/>
            <a:ext cx="2188396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0A08DF27-8D6B-423C-95A4-E3E0EB429B66}"/>
              </a:ext>
            </a:extLst>
          </p:cNvPr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8DBD070-0D6B-4F81-92CD-AD5D4A365F85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2670464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4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4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915231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xmlns="" id="{6FD81C88-FE2B-451C-8F54-250B6053AE91}"/>
              </a:ext>
            </a:extLst>
          </p:cNvPr>
          <p:cNvSpPr/>
          <p:nvPr/>
        </p:nvSpPr>
        <p:spPr>
          <a:xfrm>
            <a:off x="3160771" y="2456575"/>
            <a:ext cx="6153174" cy="1640880"/>
          </a:xfrm>
          <a:prstGeom prst="roundRect">
            <a:avLst/>
          </a:prstGeom>
          <a:solidFill>
            <a:schemeClr val="bg1">
              <a:lumMod val="95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6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anose="02000000000000000000" pitchFamily="2" charset="-78"/>
                <a:ea typeface="+mn-ea"/>
                <a:cs typeface="Sakkal Majalla" panose="02000000000000000000" pitchFamily="2" charset="-78"/>
              </a:rPr>
              <a:t>انْتَهى الدَّرْسُ</a:t>
            </a: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Sakkal Majalla" panose="02000000000000000000" pitchFamily="2" charset="-78"/>
              <a:ea typeface="+mn-ea"/>
              <a:cs typeface="Sakkal Majalla" panose="02000000000000000000" pitchFamily="2" charset="-78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F66B0DC-5FF2-430A-918B-007BC980EA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9" name="Rectangle 8"/>
          <p:cNvSpPr>
            <a:spLocks/>
          </p:cNvSpPr>
          <p:nvPr/>
        </p:nvSpPr>
        <p:spPr>
          <a:xfrm>
            <a:off x="8182057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4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C79ADB7C-411E-4DA9-9A71-28150D74E22B}"/>
              </a:ext>
            </a:extLst>
          </p:cNvPr>
          <p:cNvSpPr/>
          <p:nvPr/>
        </p:nvSpPr>
        <p:spPr>
          <a:xfrm>
            <a:off x="2555355" y="2056304"/>
            <a:ext cx="6450804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rtl="1"/>
            <a:r>
              <a:rPr lang="ar-BH" sz="4800" b="1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أولاً:</a:t>
            </a:r>
            <a:endParaRPr lang="ar-BH" sz="48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مَصَادر الفِعْلِ الثّلاثيّ ال</a:t>
            </a:r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مَزيد بِحَرف</a:t>
            </a:r>
            <a:endParaRPr lang="en-GB" sz="48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283527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8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5112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860328" y="14934"/>
            <a:ext cx="1331672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BH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عنوان 1">
            <a:extLst>
              <a:ext uri="{FF2B5EF4-FFF2-40B4-BE49-F238E27FC236}">
                <a16:creationId xmlns:a16="http://schemas.microsoft.com/office/drawing/2014/main" xmlns="" id="{B4239DA4-29F3-4B28-A88F-5FBE244A2008}"/>
              </a:ext>
            </a:extLst>
          </p:cNvPr>
          <p:cNvSpPr txBox="1">
            <a:spLocks/>
          </p:cNvSpPr>
          <p:nvPr/>
        </p:nvSpPr>
        <p:spPr>
          <a:xfrm>
            <a:off x="2968275" y="-50104"/>
            <a:ext cx="5537481" cy="9985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أَقْرَأُ الفِقْرَةَ، وَأُلَاحِظُ 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المَصَادِرَ 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الـمُلَوَّنَةَ.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F3124EF-9B90-418D-B37E-D02FD87300F1}"/>
              </a:ext>
            </a:extLst>
          </p:cNvPr>
          <p:cNvSpPr/>
          <p:nvPr/>
        </p:nvSpPr>
        <p:spPr>
          <a:xfrm>
            <a:off x="518160" y="830158"/>
            <a:ext cx="11008004" cy="2246769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نَجَحَت دُوَلُ مَجْلِسِ التّعاوُنِ لِدولِ الخَليجِ العَرَبِيّةِ في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إقامَةِ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قُوّاتِ دِرْع الجَزيرَةِ ،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ومُسايَرَةِ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النُّظُم الحَديثَةِ في مجَالِ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التَّدْريبِ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والتّسَلُّحِ، لِيَكونَ هذا الجَيْشُ عُدّةَ أبْناءِ هذه المِنْطَقَةِ زَمَنَ السّلْمِ والحَرْبِ ويَحْرِصُ الـمَسْؤولونَ على إعْدادِه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إعْدادًا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يُؤَهّلُه لِبُلوغِ مُسْتوى الجيوشِ الحَديثَةِ في العالَمِ المُتَقَدّم.</a:t>
            </a:r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AA1A6D3-96B5-46D9-A0D1-1912C91D2E53}"/>
              </a:ext>
            </a:extLst>
          </p:cNvPr>
          <p:cNvSpPr/>
          <p:nvPr/>
        </p:nvSpPr>
        <p:spPr>
          <a:xfrm>
            <a:off x="10216875" y="3351279"/>
            <a:ext cx="10214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أُلَاحِظُ:</a:t>
            </a:r>
            <a:endParaRPr lang="en-US" sz="3200" dirty="0"/>
          </a:p>
        </p:txBody>
      </p:sp>
      <p:sp>
        <p:nvSpPr>
          <p:cNvPr id="14" name="Rectangle 6">
            <a:extLst>
              <a:ext uri="{FF2B5EF4-FFF2-40B4-BE49-F238E27FC236}">
                <a16:creationId xmlns:a16="http://schemas.microsoft.com/office/drawing/2014/main" xmlns="" id="{BC35A007-05CC-49CE-8A37-7E00F59EB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721" y="3921868"/>
            <a:ext cx="98416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rtl="1"/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المصدر (</a:t>
            </a:r>
            <a:r>
              <a:rPr lang="ar-BH" alt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إقامة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على وزن 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إفعلة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والفعل منه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أقام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على وزن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أفعل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30471418-F05A-4021-92FC-268AF29D4CEA}"/>
              </a:ext>
            </a:extLst>
          </p:cNvPr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8A6C4C89-B43E-4FA2-AD7A-6BA6CAF35A1B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A55EA9EF-47A4-143E-FE17-3AC1F7B97D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721" y="4534032"/>
            <a:ext cx="98416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rtl="1"/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المصدر (</a:t>
            </a:r>
            <a:r>
              <a:rPr lang="ar-BH" alt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مسايرة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على وزن 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مفاعلة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والفعل منه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سايرَ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على وزن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فاعلَ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xmlns="" id="{26BED655-F290-6DAE-CACF-816F00B4E4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721" y="5124757"/>
            <a:ext cx="98416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rtl="1"/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المصدر (</a:t>
            </a:r>
            <a:r>
              <a:rPr lang="ar-BH" alt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تدريب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على وزن 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تفعيل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والفعل منه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درّب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على وزن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فعّلَ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xmlns="" id="{18E78650-704D-CC19-D06C-715C71E199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721" y="5709532"/>
            <a:ext cx="98416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rtl="1"/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المصدر (</a:t>
            </a:r>
            <a:r>
              <a:rPr lang="ar-BH" alt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إعداد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على وزن 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إفعال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والفعل منه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أَعَدَّ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على وزن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أَفعلَ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283527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8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36290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2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63DE6DFA-B799-40B1-BDB6-2EE8D886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83510" y="1300988"/>
            <a:ext cx="2623231" cy="780620"/>
          </a:xfrm>
        </p:spPr>
        <p:txBody>
          <a:bodyPr>
            <a:noAutofit/>
          </a:bodyPr>
          <a:lstStyle/>
          <a:p>
            <a:pPr algn="r" rtl="1"/>
            <a:r>
              <a:rPr lang="ar-BH" sz="4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أسْتَنْتِجُ أ</a:t>
            </a:r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نّ</a:t>
            </a:r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4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6582192-7EAA-4C5E-A69F-9E5F4BDA18A6}"/>
              </a:ext>
            </a:extLst>
          </p:cNvPr>
          <p:cNvSpPr/>
          <p:nvPr/>
        </p:nvSpPr>
        <p:spPr>
          <a:xfrm>
            <a:off x="1084627" y="3123476"/>
            <a:ext cx="10598045" cy="2759689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r" defTabSz="914400" rtl="1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BH" altLang="ar-BH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Sakkal Majalla" panose="02000000000000000000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ar-BH" alt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مَصادِرَ الأَفْعالِ الثّ</a:t>
            </a:r>
            <a:r>
              <a:rPr lang="ar-SA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ُ</a:t>
            </a:r>
            <a:r>
              <a:rPr kumimoji="0" lang="ar-BH" alt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ل</a:t>
            </a:r>
            <a:r>
              <a:rPr kumimoji="0" lang="ar-SA" alt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kumimoji="0" lang="ar-BH" alt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اث</a:t>
            </a:r>
            <a:r>
              <a:rPr kumimoji="0" lang="ar-SA" alt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ِ</a:t>
            </a:r>
            <a:r>
              <a:rPr kumimoji="0" lang="ar-BH" alt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يّ</a:t>
            </a:r>
            <a:r>
              <a:rPr kumimoji="0" lang="ar-SA" alt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kumimoji="0" lang="ar-BH" alt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ة</a:t>
            </a:r>
            <a:r>
              <a:rPr kumimoji="0" lang="ar-SA" alt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ِ</a:t>
            </a:r>
            <a:r>
              <a:rPr kumimoji="0" lang="ar-BH" alt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 ال</a:t>
            </a:r>
            <a:r>
              <a:rPr kumimoji="0" lang="ar-SA" alt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ـ</a:t>
            </a:r>
            <a:r>
              <a:rPr kumimoji="0" lang="ar-BH" alt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م</a:t>
            </a:r>
            <a:r>
              <a:rPr lang="ar-BH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kumimoji="0" lang="ar-BH" alt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زيد</a:t>
            </a:r>
            <a:r>
              <a:rPr kumimoji="0" lang="ar-SA" alt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kumimoji="0" lang="ar-BH" altLang="ar-BH" sz="36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ة بحرف قياسيّةٌ، وذلك على النحو الآتي :</a:t>
            </a:r>
          </a:p>
          <a:p>
            <a:pPr lvl="0" algn="r" rtl="1">
              <a:lnSpc>
                <a:spcPct val="200000"/>
              </a:lnSpc>
              <a:defRPr/>
            </a:pP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1- المزيد بهمزة: </a:t>
            </a:r>
            <a:r>
              <a:rPr lang="ar-BH" altLang="ar-BH" sz="32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أَ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فعل : إِفعال - إفعَلة                              </a:t>
            </a:r>
            <a:r>
              <a:rPr lang="ar-BH" altLang="ar-BH" sz="32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مثال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  أعدّ :إعداد           أقام : إقامة </a:t>
            </a:r>
          </a:p>
          <a:p>
            <a:pPr marR="0" lvl="0" algn="r" defTabSz="914400" rtl="1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ar-BH" altLang="ar-BH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2- المزيد بالألف:</a:t>
            </a:r>
            <a:r>
              <a:rPr kumimoji="0" lang="ar-BH" altLang="ar-BH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 </a:t>
            </a:r>
            <a:r>
              <a:rPr kumimoji="0" lang="ar-BH" altLang="ar-BH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ف</a:t>
            </a:r>
            <a:r>
              <a:rPr kumimoji="0" lang="ar-BH" altLang="ar-BH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ا</a:t>
            </a:r>
            <a:r>
              <a:rPr kumimoji="0" lang="ar-BH" altLang="ar-BH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عل:</a:t>
            </a:r>
            <a:r>
              <a:rPr kumimoji="0" lang="ar-BH" altLang="ar-BH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 مفاعلة  - فِعال                         </a:t>
            </a:r>
            <a:r>
              <a:rPr kumimoji="0" lang="ar-BH" altLang="ar-BH" sz="3200" b="1" i="0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مثال</a:t>
            </a:r>
            <a:r>
              <a:rPr kumimoji="0" lang="ar-BH" altLang="ar-BH" sz="3200" b="1" i="0" u="none" strike="noStrike" kern="1200" cap="none" spc="0" normalizeH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 جادل : مجادلة - جِدال</a:t>
            </a:r>
          </a:p>
          <a:p>
            <a:pPr marR="0" lvl="0" algn="r" defTabSz="914400" rtl="1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ar-BH" altLang="ar-BH" sz="3200" b="1" baseline="0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3- المزيد بمضاعفة العين: ف</a:t>
            </a:r>
            <a:r>
              <a:rPr lang="ar-BH" altLang="ar-BH" sz="3200" b="1" baseline="0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عّ</a:t>
            </a:r>
            <a:r>
              <a:rPr lang="ar-BH" altLang="ar-BH" sz="3200" b="1" baseline="0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ل: تفعيل-تفعِلة              </a:t>
            </a:r>
            <a:r>
              <a:rPr lang="ar-BH" altLang="ar-BH" sz="3200" b="1" baseline="0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مثال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   درّب :تدريب   ربّى : تربية</a:t>
            </a:r>
            <a:endParaRPr lang="ar-BH" altLang="ar-BH" sz="3200" b="1" baseline="0" dirty="0">
              <a:solidFill>
                <a:srgbClr val="0070C0"/>
              </a:solidFill>
              <a:latin typeface="Tahoma" panose="020B0604030504040204" pitchFamily="34" charset="0"/>
              <a:cs typeface="Sakkal Majalla" panose="02000000000000000000"/>
            </a:endParaRPr>
          </a:p>
          <a:p>
            <a:pPr marR="0" lvl="0" algn="r" defTabSz="914400" rtl="1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ar-BH" altLang="ar-BH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Sakkal Majalla" panose="02000000000000000000"/>
            </a:endParaRPr>
          </a:p>
          <a:p>
            <a:pPr marL="0" marR="0" lvl="0" indent="0" algn="r" defTabSz="914400" rtl="1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endParaRPr kumimoji="0" lang="ar-BH" altLang="ar-BH" sz="5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Sakkal Majalla" panose="02000000000000000000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BH" altLang="ar-BH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Sakkal Majalla" panose="0200000000000000000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B2A3CA40-268C-4FCD-A889-194277D29C31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6E82A818-3D3F-4347-835F-516847511739}"/>
              </a:ext>
            </a:extLst>
          </p:cNvPr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CBC9466-2B74-4ADB-A34F-2AD45B07A493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283527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8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45838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78" name="Group 438">
            <a:extLst>
              <a:ext uri="{FF2B5EF4-FFF2-40B4-BE49-F238E27FC236}">
                <a16:creationId xmlns:a16="http://schemas.microsoft.com/office/drawing/2014/main" xmlns="" id="{1149B289-20D6-41FD-9ADF-785A77DED252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3647496614"/>
              </p:ext>
            </p:extLst>
          </p:nvPr>
        </p:nvGraphicFramePr>
        <p:xfrm>
          <a:off x="88490" y="1007275"/>
          <a:ext cx="12103510" cy="4621085"/>
        </p:xfrm>
        <a:graphic>
          <a:graphicData uri="http://schemas.openxmlformats.org/drawingml/2006/table">
            <a:tbl>
              <a:tblPr rtl="1">
                <a:tableStyleId>{5DA37D80-6434-44D0-A028-1B22A696006F}</a:tableStyleId>
              </a:tblPr>
              <a:tblGrid>
                <a:gridCol w="2527700">
                  <a:extLst>
                    <a:ext uri="{9D8B030D-6E8A-4147-A177-3AD203B41FA5}">
                      <a16:colId xmlns:a16="http://schemas.microsoft.com/office/drawing/2014/main" xmlns="" val="903558492"/>
                    </a:ext>
                  </a:extLst>
                </a:gridCol>
                <a:gridCol w="2808555">
                  <a:extLst>
                    <a:ext uri="{9D8B030D-6E8A-4147-A177-3AD203B41FA5}">
                      <a16:colId xmlns:a16="http://schemas.microsoft.com/office/drawing/2014/main" xmlns="" val="2442017909"/>
                    </a:ext>
                  </a:extLst>
                </a:gridCol>
                <a:gridCol w="3229839">
                  <a:extLst>
                    <a:ext uri="{9D8B030D-6E8A-4147-A177-3AD203B41FA5}">
                      <a16:colId xmlns:a16="http://schemas.microsoft.com/office/drawing/2014/main" xmlns="" val="4008535842"/>
                    </a:ext>
                  </a:extLst>
                </a:gridCol>
                <a:gridCol w="3537416">
                  <a:extLst>
                    <a:ext uri="{9D8B030D-6E8A-4147-A177-3AD203B41FA5}">
                      <a16:colId xmlns:a16="http://schemas.microsoft.com/office/drawing/2014/main" xmlns="" val="1993708850"/>
                    </a:ext>
                  </a:extLst>
                </a:gridCol>
              </a:tblGrid>
              <a:tr h="81609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4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kumimoji="0" lang="ar-SA" altLang="ar-BH" sz="44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ـ</a:t>
                      </a:r>
                      <a:r>
                        <a:rPr kumimoji="0" lang="ar-BH" altLang="ar-BH" sz="44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مصدر</a:t>
                      </a:r>
                      <a:endParaRPr kumimoji="0" lang="ar-BH" altLang="ar-BH" sz="4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4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وزنه</a:t>
                      </a:r>
                      <a:endParaRPr kumimoji="0" lang="ar-BH" altLang="ar-BH" sz="4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4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</a:t>
                      </a:r>
                      <a:endParaRPr kumimoji="0" lang="ar-BH" altLang="ar-BH" sz="4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4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وزنه</a:t>
                      </a:r>
                      <a:endParaRPr kumimoji="0" lang="ar-BH" altLang="ar-BH" sz="4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2774526194"/>
                  </a:ext>
                </a:extLst>
              </a:tr>
              <a:tr h="7455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تهنئة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dirty="0"/>
                        <a:t>تفعِلة</a:t>
                      </a:r>
                      <a:endParaRPr lang="en-GB" sz="3600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dirty="0"/>
                        <a:t>هنّأ</a:t>
                      </a:r>
                      <a:endParaRPr lang="en-GB" sz="3600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600" dirty="0"/>
                        <a:t>فعّل</a:t>
                      </a:r>
                      <a:endParaRPr lang="en-GB" sz="3600"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568977583"/>
                  </a:ext>
                </a:extLst>
              </a:tr>
              <a:tr h="7455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3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خِصام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468254602"/>
                  </a:ext>
                </a:extLst>
              </a:tr>
              <a:tr h="7455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إحسان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2191456242"/>
                  </a:ext>
                </a:extLst>
              </a:tr>
              <a:tr h="7455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3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توفير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536600196"/>
                  </a:ext>
                </a:extLst>
              </a:tr>
              <a:tr h="745507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3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مشاركة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ar-BH" altLang="ar-BH" sz="32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4004772503"/>
                  </a:ext>
                </a:extLst>
              </a:tr>
            </a:tbl>
          </a:graphicData>
        </a:graphic>
      </p:graphicFrame>
      <p:sp>
        <p:nvSpPr>
          <p:cNvPr id="30" name="Title 1">
            <a:extLst>
              <a:ext uri="{FF2B5EF4-FFF2-40B4-BE49-F238E27FC236}">
                <a16:creationId xmlns:a16="http://schemas.microsoft.com/office/drawing/2014/main" xmlns="" id="{43083BC4-DEBF-400A-BB02-2B50075EECB8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تدرّب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3" name="عنوان 1">
            <a:extLst>
              <a:ext uri="{FF2B5EF4-FFF2-40B4-BE49-F238E27FC236}">
                <a16:creationId xmlns:a16="http://schemas.microsoft.com/office/drawing/2014/main" xmlns="" id="{FAD4EF73-1AB8-4661-BE09-AADDF8F3582A}"/>
              </a:ext>
            </a:extLst>
          </p:cNvPr>
          <p:cNvSpPr txBox="1">
            <a:spLocks/>
          </p:cNvSpPr>
          <p:nvPr/>
        </p:nvSpPr>
        <p:spPr>
          <a:xfrm>
            <a:off x="3283974" y="-136191"/>
            <a:ext cx="7036621" cy="9985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أُكْمِلُ الـجَدْوَل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الآتي:</a:t>
            </a: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385B5DBD-1F42-41E3-9198-94EA7B01BCB5}"/>
              </a:ext>
            </a:extLst>
          </p:cNvPr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B83B53F-F6B2-46C3-B77B-C4E260315876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283527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8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705632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678" name="Group 438">
            <a:extLst>
              <a:ext uri="{FF2B5EF4-FFF2-40B4-BE49-F238E27FC236}">
                <a16:creationId xmlns:a16="http://schemas.microsoft.com/office/drawing/2014/main" xmlns="" id="{1149B289-20D6-41FD-9ADF-785A77DED252}"/>
              </a:ext>
            </a:extLst>
          </p:cNvPr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985106463"/>
              </p:ext>
            </p:extLst>
          </p:nvPr>
        </p:nvGraphicFramePr>
        <p:xfrm>
          <a:off x="88490" y="1007275"/>
          <a:ext cx="12103510" cy="4621085"/>
        </p:xfrm>
        <a:graphic>
          <a:graphicData uri="http://schemas.openxmlformats.org/drawingml/2006/table">
            <a:tbl>
              <a:tblPr rtl="1">
                <a:tableStyleId>{5DA37D80-6434-44D0-A028-1B22A696006F}</a:tableStyleId>
              </a:tblPr>
              <a:tblGrid>
                <a:gridCol w="2527700">
                  <a:extLst>
                    <a:ext uri="{9D8B030D-6E8A-4147-A177-3AD203B41FA5}">
                      <a16:colId xmlns:a16="http://schemas.microsoft.com/office/drawing/2014/main" xmlns="" val="903558492"/>
                    </a:ext>
                  </a:extLst>
                </a:gridCol>
                <a:gridCol w="2808555">
                  <a:extLst>
                    <a:ext uri="{9D8B030D-6E8A-4147-A177-3AD203B41FA5}">
                      <a16:colId xmlns:a16="http://schemas.microsoft.com/office/drawing/2014/main" xmlns="" val="2442017909"/>
                    </a:ext>
                  </a:extLst>
                </a:gridCol>
                <a:gridCol w="3229839">
                  <a:extLst>
                    <a:ext uri="{9D8B030D-6E8A-4147-A177-3AD203B41FA5}">
                      <a16:colId xmlns:a16="http://schemas.microsoft.com/office/drawing/2014/main" xmlns="" val="4008535842"/>
                    </a:ext>
                  </a:extLst>
                </a:gridCol>
                <a:gridCol w="3537416">
                  <a:extLst>
                    <a:ext uri="{9D8B030D-6E8A-4147-A177-3AD203B41FA5}">
                      <a16:colId xmlns:a16="http://schemas.microsoft.com/office/drawing/2014/main" xmlns="" val="1993708850"/>
                    </a:ext>
                  </a:extLst>
                </a:gridCol>
              </a:tblGrid>
              <a:tr h="81609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4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</a:t>
                      </a:r>
                      <a:r>
                        <a:rPr kumimoji="0" lang="ar-SA" altLang="ar-BH" sz="44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ـ</a:t>
                      </a:r>
                      <a:r>
                        <a:rPr kumimoji="0" lang="ar-BH" altLang="ar-BH" sz="4400" b="1" u="none" strike="noStrike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مصدر</a:t>
                      </a:r>
                      <a:endParaRPr kumimoji="0" lang="ar-BH" altLang="ar-BH" sz="4400" b="1" i="0" u="none" strike="noStrike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4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وزنه</a:t>
                      </a:r>
                      <a:endParaRPr kumimoji="0" lang="ar-BH" altLang="ar-BH" sz="4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4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</a:t>
                      </a:r>
                      <a:endParaRPr kumimoji="0" lang="ar-BH" altLang="ar-BH" sz="4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400" b="1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وزنه</a:t>
                      </a:r>
                      <a:endParaRPr kumimoji="0" lang="ar-BH" altLang="ar-BH" sz="44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Sakkal Majalla" panose="02000000000000000000" pitchFamily="2" charset="-78"/>
                        <a:ea typeface="Times New Roman" panose="02020603050405020304" pitchFamily="18" charset="0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2774526194"/>
                  </a:ext>
                </a:extLst>
              </a:tr>
              <a:tr h="7455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تهنئة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4000" dirty="0"/>
                        <a:t>تفعِلة</a:t>
                      </a:r>
                      <a:endParaRPr lang="en-GB" sz="4000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/>
                        <a:t>هنّأ</a:t>
                      </a:r>
                      <a:endParaRPr lang="en-GB" sz="4000" dirty="0"/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4000" dirty="0"/>
                        <a:t>فعّل</a:t>
                      </a:r>
                      <a:endParaRPr lang="en-GB" sz="4000" dirty="0"/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568977583"/>
                  </a:ext>
                </a:extLst>
              </a:tr>
              <a:tr h="7455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3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خِصام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فِعال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خاصَم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فاعَل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468254602"/>
                  </a:ext>
                </a:extLst>
              </a:tr>
              <a:tr h="7455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3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إحسان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0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إفعال</a:t>
                      </a:r>
                      <a:endParaRPr kumimoji="0" lang="ar-BH" altLang="ar-BH" sz="4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أحسَن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أفعَل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2191456242"/>
                  </a:ext>
                </a:extLst>
              </a:tr>
              <a:tr h="745507"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3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توفير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تفعيل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وفَّر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marL="342900" indent="-3429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lr>
                          <a:schemeClr val="tx1"/>
                        </a:buClr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lr>
                          <a:schemeClr val="tx1"/>
                        </a:buClr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anose="020B0604030504040204" pitchFamily="34" charset="0"/>
                          <a:cs typeface="Arial" panose="020B0604020202020204" pitchFamily="34" charset="0"/>
                        </a:defRPr>
                      </a:lvl9pPr>
                    </a:lstStyle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فَعّل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1536600196"/>
                  </a:ext>
                </a:extLst>
              </a:tr>
              <a:tr h="745507"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36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CC"/>
                          </a:solidFill>
                          <a:effectLst/>
                          <a:latin typeface="Sakkal Majalla" panose="02000000000000000000" pitchFamily="2" charset="-78"/>
                          <a:ea typeface="Times New Roman" panose="02020603050405020304" pitchFamily="18" charset="0"/>
                          <a:cs typeface="Sakkal Majalla" panose="02000000000000000000" pitchFamily="2" charset="-78"/>
                        </a:rPr>
                        <a:t>مُشاركة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مُفاعلة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شارك</a:t>
                      </a:r>
                    </a:p>
                  </a:txBody>
                  <a:tcPr horzOverflow="overflow"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BH" altLang="ar-BH" sz="4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فاعَل</a:t>
                      </a: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xmlns="" val="4004772503"/>
                  </a:ext>
                </a:extLst>
              </a:tr>
            </a:tbl>
          </a:graphicData>
        </a:graphic>
      </p:graphicFrame>
      <p:sp>
        <p:nvSpPr>
          <p:cNvPr id="30" name="Title 1">
            <a:extLst>
              <a:ext uri="{FF2B5EF4-FFF2-40B4-BE49-F238E27FC236}">
                <a16:creationId xmlns:a16="http://schemas.microsoft.com/office/drawing/2014/main" xmlns="" id="{43083BC4-DEBF-400A-BB02-2B50075EECB8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5" name="عنوان 1">
            <a:extLst>
              <a:ext uri="{FF2B5EF4-FFF2-40B4-BE49-F238E27FC236}">
                <a16:creationId xmlns:a16="http://schemas.microsoft.com/office/drawing/2014/main" xmlns="" id="{A28A1E53-E538-4019-BCAC-626B76231665}"/>
              </a:ext>
            </a:extLst>
          </p:cNvPr>
          <p:cNvSpPr txBox="1">
            <a:spLocks/>
          </p:cNvSpPr>
          <p:nvPr/>
        </p:nvSpPr>
        <p:spPr>
          <a:xfrm>
            <a:off x="3952860" y="0"/>
            <a:ext cx="2634975" cy="8708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عنوان 1">
            <a:extLst>
              <a:ext uri="{FF2B5EF4-FFF2-40B4-BE49-F238E27FC236}">
                <a16:creationId xmlns:a16="http://schemas.microsoft.com/office/drawing/2014/main" xmlns="" id="{81489B6C-3E9B-43BE-8313-FBE1B6F5118D}"/>
              </a:ext>
            </a:extLst>
          </p:cNvPr>
          <p:cNvSpPr txBox="1">
            <a:spLocks/>
          </p:cNvSpPr>
          <p:nvPr/>
        </p:nvSpPr>
        <p:spPr>
          <a:xfrm>
            <a:off x="3283974" y="-136191"/>
            <a:ext cx="7036621" cy="9985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أُكْمِلُ الـجَدْوَل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الآتيَ:</a:t>
            </a:r>
            <a:r>
              <a:rPr lang="ar-SA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xmlns="" id="{F97A13AD-A260-4A8E-92D5-764DF034B13E}"/>
              </a:ext>
            </a:extLst>
          </p:cNvPr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40DC324-D8E9-4630-9407-C97365683421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283527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8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63449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3743" y="2626148"/>
            <a:ext cx="6667210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ثانيًا</a:t>
            </a:r>
          </a:p>
          <a:p>
            <a:pPr algn="ctr"/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مَصَادرُ الفِعْلِ الثّلاثيّ ال</a:t>
            </a:r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ـ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مَزيد بحرفين</a:t>
            </a:r>
            <a:endParaRPr lang="en-GB" sz="4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15A8EA5-A5CF-4FF5-A54D-D29D2EA88D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41817" y="-100154"/>
            <a:ext cx="1646183" cy="1268068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xmlns="" id="{5ABF6144-F03E-4033-BC2C-F858605A4A99}"/>
              </a:ext>
            </a:extLst>
          </p:cNvPr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56480790-03E7-42B7-83BA-B44CB417F5DA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283527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8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7402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860328" y="14934"/>
            <a:ext cx="1331672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BH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28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28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عنوان 1">
            <a:extLst>
              <a:ext uri="{FF2B5EF4-FFF2-40B4-BE49-F238E27FC236}">
                <a16:creationId xmlns:a16="http://schemas.microsoft.com/office/drawing/2014/main" xmlns="" id="{B4239DA4-29F3-4B28-A88F-5FBE244A2008}"/>
              </a:ext>
            </a:extLst>
          </p:cNvPr>
          <p:cNvSpPr txBox="1">
            <a:spLocks/>
          </p:cNvSpPr>
          <p:nvPr/>
        </p:nvSpPr>
        <p:spPr>
          <a:xfrm>
            <a:off x="2968274" y="-73867"/>
            <a:ext cx="5537481" cy="9985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>
              <a:lnSpc>
                <a:spcPct val="150000"/>
              </a:lnSpc>
            </a:pP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أَقْرَأُ الفِقْرَةَ، وَأُلَاحِظُ 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المَصَادِرَ </a:t>
            </a:r>
            <a:r>
              <a:rPr lang="ar-SA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الـمُلَوَّنَةَ.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F3124EF-9B90-418D-B37E-D02FD87300F1}"/>
              </a:ext>
            </a:extLst>
          </p:cNvPr>
          <p:cNvSpPr/>
          <p:nvPr/>
        </p:nvSpPr>
        <p:spPr>
          <a:xfrm>
            <a:off x="929148" y="921828"/>
            <a:ext cx="10279626" cy="2985433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  وَرَدَ ذِكْرُ الخَليجِ العَرَبِيّ في كُتُبِ اليُونانِ، فَأَشارَتْ إلى أنّ الإسْكَنْدَرَ أخَذَ يُرْسِلُ البُعوثَ الصّغيرَةَ  لِكَشْفِ سَواحِلِه وجُزُرِه،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لاعْتِقِادِه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أنّها لا تَقِلُّ ثَرْوَةً عَنْ ثَرْوَةِ بِلادِ الفينيقيّين. وفي عَهْدِ الرّومانِ، قَلّتْ أَهَمّيّةُ الخَليج؛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لانْصِرافِهِم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عَنْه إلى مَناطِقَ أُخْرى، </a:t>
            </a:r>
            <a:r>
              <a:rPr lang="ar-BH" sz="32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وتَعاظُمِ</a:t>
            </a:r>
            <a:r>
              <a:rPr lang="ar-BH" sz="32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الخِلافِ بَيْنَهم وبَيْنَ الفُرْسِ، وَتحوّلِ التّجارَةِ إلى مِنْطَقَةِ البحْرِ الأحْمَر.</a:t>
            </a:r>
            <a:endParaRPr lang="ar-SA" sz="32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8AA1A6D3-96B5-46D9-A0D1-1912C91D2E53}"/>
              </a:ext>
            </a:extLst>
          </p:cNvPr>
          <p:cNvSpPr/>
          <p:nvPr/>
        </p:nvSpPr>
        <p:spPr>
          <a:xfrm>
            <a:off x="10567482" y="4038066"/>
            <a:ext cx="138371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 rtl="1"/>
            <a:r>
              <a:rPr lang="ar-SA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أُلَاحِظُ أَنَّ:</a:t>
            </a:r>
            <a:endParaRPr lang="en-US" sz="3200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E65255EC-E0A2-48FB-A273-68EDA6909E85}"/>
              </a:ext>
            </a:extLst>
          </p:cNvPr>
          <p:cNvCxnSpPr/>
          <p:nvPr/>
        </p:nvCxnSpPr>
        <p:spPr>
          <a:xfrm flipV="1">
            <a:off x="162244" y="6280232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277AFF61-585A-4F1D-9B2F-FEFA0182E239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6">
            <a:extLst>
              <a:ext uri="{FF2B5EF4-FFF2-40B4-BE49-F238E27FC236}">
                <a16:creationId xmlns:a16="http://schemas.microsoft.com/office/drawing/2014/main" xmlns="" id="{EC829256-0398-BBA6-C2C6-2638AFB4EA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599" y="4648816"/>
            <a:ext cx="98416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rtl="1"/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المصدر (</a:t>
            </a:r>
            <a:r>
              <a:rPr lang="ar-BH" alt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اعتقاد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على وزن 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افتعال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والفعل منه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اعتقد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على وزن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افتعل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</a:p>
        </p:txBody>
      </p:sp>
      <p:sp>
        <p:nvSpPr>
          <p:cNvPr id="13" name="Rectangle 6">
            <a:extLst>
              <a:ext uri="{FF2B5EF4-FFF2-40B4-BE49-F238E27FC236}">
                <a16:creationId xmlns:a16="http://schemas.microsoft.com/office/drawing/2014/main" xmlns="" id="{31D142F7-83EC-7281-8F95-654954C076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18458" y="5172136"/>
            <a:ext cx="98416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rtl="1"/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المصدر (</a:t>
            </a:r>
            <a:r>
              <a:rPr lang="ar-BH" alt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انصراف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على وزن 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انفعال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والفعل منه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انصرف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على وزن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انفعل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</a:p>
        </p:txBody>
      </p:sp>
      <p:sp>
        <p:nvSpPr>
          <p:cNvPr id="16" name="Rectangle 6">
            <a:extLst>
              <a:ext uri="{FF2B5EF4-FFF2-40B4-BE49-F238E27FC236}">
                <a16:creationId xmlns:a16="http://schemas.microsoft.com/office/drawing/2014/main" xmlns="" id="{B84F85D3-A911-F776-1B49-6FB1BD444B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7156" y="5777727"/>
            <a:ext cx="984160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r" rtl="1"/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المصدر (</a:t>
            </a:r>
            <a:r>
              <a:rPr lang="ar-BH" altLang="ar-BH" sz="32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تعاظُم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) على وزن </a:t>
            </a:r>
            <a:r>
              <a:rPr lang="ar-SA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تفاعُل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والفعل منه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تعاظَم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على وزن 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(</a:t>
            </a:r>
            <a:r>
              <a:rPr lang="ar-BH" altLang="ar-BH" sz="3200" b="1" dirty="0">
                <a:solidFill>
                  <a:srgbClr val="00B05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تفاعَل</a:t>
            </a:r>
            <a:r>
              <a:rPr lang="ar-BH" altLang="ar-BH" sz="32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)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283527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8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7987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xmlns="" id="{63DE6DFA-B799-40B1-BDB6-2EE8D8866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8183" y="644270"/>
            <a:ext cx="2623231" cy="780620"/>
          </a:xfrm>
        </p:spPr>
        <p:txBody>
          <a:bodyPr>
            <a:noAutofit/>
          </a:bodyPr>
          <a:lstStyle/>
          <a:p>
            <a:pPr algn="r" rtl="1"/>
            <a:r>
              <a:rPr lang="ar-BH" sz="4800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أسْتَنْتِجُ أ</a:t>
            </a:r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نّ</a:t>
            </a:r>
            <a:r>
              <a:rPr lang="ar-SA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8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:</a:t>
            </a:r>
            <a:endParaRPr lang="en-US" sz="4800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26582192-7EAA-4C5E-A69F-9E5F4BDA18A6}"/>
              </a:ext>
            </a:extLst>
          </p:cNvPr>
          <p:cNvSpPr/>
          <p:nvPr/>
        </p:nvSpPr>
        <p:spPr>
          <a:xfrm>
            <a:off x="185584" y="2538296"/>
            <a:ext cx="11820832" cy="3521087"/>
          </a:xfrm>
          <a:prstGeom prst="rect">
            <a:avLst/>
          </a:prstGeom>
          <a:solidFill>
            <a:schemeClr val="bg1">
              <a:lumMod val="95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r" rtl="1">
              <a:lnSpc>
                <a:spcPct val="150000"/>
              </a:lnSpc>
              <a:buFont typeface="Arial" panose="020B0604020202020204" pitchFamily="34" charset="0"/>
              <a:buChar char="•"/>
              <a:defRPr/>
            </a:pPr>
            <a:r>
              <a:rPr lang="ar-BH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مَصادِرَ الأَفْعالِ الثّ</a:t>
            </a:r>
            <a:r>
              <a:rPr lang="ar-SA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ُ</a:t>
            </a:r>
            <a:r>
              <a:rPr lang="ar-BH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ل</a:t>
            </a:r>
            <a:r>
              <a:rPr lang="ar-SA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اث</a:t>
            </a:r>
            <a:r>
              <a:rPr lang="ar-SA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ِ</a:t>
            </a:r>
            <a:r>
              <a:rPr lang="ar-BH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يّ</a:t>
            </a:r>
            <a:r>
              <a:rPr lang="ar-SA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ة</a:t>
            </a:r>
            <a:r>
              <a:rPr lang="ar-SA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ِ</a:t>
            </a:r>
            <a:r>
              <a:rPr lang="ar-BH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 ال</a:t>
            </a:r>
            <a:r>
              <a:rPr lang="ar-SA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ـ</a:t>
            </a:r>
            <a:r>
              <a:rPr lang="ar-BH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مَزيد</a:t>
            </a:r>
            <a:r>
              <a:rPr lang="ar-SA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َ</a:t>
            </a:r>
            <a:r>
              <a:rPr lang="ar-BH" altLang="ar-BH" sz="36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ة بحرفين قياسيّةٌ، وذلك على النحو الآتي:</a:t>
            </a:r>
          </a:p>
          <a:p>
            <a:pPr lvl="0" algn="r" rtl="1">
              <a:lnSpc>
                <a:spcPct val="150000"/>
              </a:lnSpc>
              <a:defRPr/>
            </a:pPr>
            <a:r>
              <a:rPr lang="ar-BH" altLang="ar-BH" sz="3600" dirty="0">
                <a:solidFill>
                  <a:prstClr val="black"/>
                </a:solidFill>
                <a:latin typeface="Tahoma" panose="020B0604030504040204" pitchFamily="34" charset="0"/>
                <a:cs typeface="Sakkal Majalla" panose="02000000000000000000"/>
              </a:rPr>
              <a:t>1- 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إذا كان الفعل على وزن (</a:t>
            </a:r>
            <a:r>
              <a:rPr lang="ar-BH" altLang="ar-BH" sz="3200" b="1" dirty="0">
                <a:solidFill>
                  <a:srgbClr val="7030A0"/>
                </a:solidFill>
                <a:latin typeface="Tahoma" panose="020B0604030504040204" pitchFamily="34" charset="0"/>
                <a:cs typeface="Sakkal Majalla" panose="02000000000000000000"/>
              </a:rPr>
              <a:t>تفَعَّل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) أو (</a:t>
            </a:r>
            <a:r>
              <a:rPr lang="ar-BH" altLang="ar-BH" sz="3200" b="1" dirty="0">
                <a:solidFill>
                  <a:srgbClr val="7030A0"/>
                </a:solidFill>
                <a:latin typeface="Tahoma" panose="020B0604030504040204" pitchFamily="34" charset="0"/>
                <a:cs typeface="Sakkal Majalla" panose="02000000000000000000"/>
              </a:rPr>
              <a:t>تفاعَلَ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)، يكون المصدر بضمّ الحرف قبل الأخير (عين الفعل): </a:t>
            </a:r>
            <a:r>
              <a:rPr lang="ar-BH" altLang="ar-BH" sz="32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مثال: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 (</a:t>
            </a:r>
            <a:r>
              <a:rPr lang="ar-BH" altLang="ar-BH" sz="32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cs typeface="Sakkal Majalla" panose="02000000000000000000"/>
              </a:rPr>
              <a:t>تكرّمَ-تكرُّمٌ ) 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/ (</a:t>
            </a:r>
            <a:r>
              <a:rPr lang="ar-BH" altLang="ar-BH" sz="32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cs typeface="Sakkal Majalla" panose="02000000000000000000"/>
              </a:rPr>
              <a:t>تصالَحَ-تَصالُحٌ)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. ويكون المصدر بكسر العين إذا كان معتلّ الآخر </a:t>
            </a:r>
            <a:r>
              <a:rPr lang="ar-BH" altLang="ar-BH" sz="32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cs typeface="Sakkal Majalla" panose="02000000000000000000"/>
              </a:rPr>
              <a:t>(تباهَى/ تباهِيًا) </a:t>
            </a:r>
          </a:p>
          <a:p>
            <a:pPr lvl="0" algn="r" rtl="1">
              <a:lnSpc>
                <a:spcPct val="150000"/>
              </a:lnSpc>
              <a:defRPr/>
            </a:pPr>
            <a:r>
              <a:rPr kumimoji="0" lang="ar-BH" altLang="ar-BH" sz="32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cs typeface="Sakkal Majalla" panose="02000000000000000000"/>
              </a:rPr>
              <a:t>2- 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إذا كان الفعل على وزن (</a:t>
            </a:r>
            <a:r>
              <a:rPr lang="ar-BH" altLang="ar-BH" sz="3200" b="1" dirty="0">
                <a:solidFill>
                  <a:srgbClr val="7030A0"/>
                </a:solidFill>
                <a:latin typeface="Tahoma" panose="020B0604030504040204" pitchFamily="34" charset="0"/>
                <a:cs typeface="Sakkal Majalla" panose="02000000000000000000"/>
              </a:rPr>
              <a:t>افتَعَلَ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) أو (</a:t>
            </a:r>
            <a:r>
              <a:rPr lang="ar-BH" altLang="ar-BH" sz="3200" b="1" dirty="0">
                <a:solidFill>
                  <a:srgbClr val="7030A0"/>
                </a:solidFill>
                <a:latin typeface="Tahoma" panose="020B0604030504040204" pitchFamily="34" charset="0"/>
                <a:cs typeface="Sakkal Majalla" panose="02000000000000000000"/>
              </a:rPr>
              <a:t>انفعَلَ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) أو (</a:t>
            </a:r>
            <a:r>
              <a:rPr lang="ar-BH" altLang="ar-BH" sz="3200" b="1" dirty="0">
                <a:solidFill>
                  <a:srgbClr val="7030A0"/>
                </a:solidFill>
                <a:latin typeface="Tahoma" panose="020B0604030504040204" pitchFamily="34" charset="0"/>
                <a:cs typeface="Sakkal Majalla" panose="02000000000000000000"/>
              </a:rPr>
              <a:t>افعَلَّ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)، يكون المصدر على وزن الفعل مع كسر الحرف الثالث وزيادة ألف قبل الحرف الأخير : </a:t>
            </a:r>
          </a:p>
          <a:p>
            <a:pPr lvl="0" algn="r" rtl="1">
              <a:lnSpc>
                <a:spcPct val="150000"/>
              </a:lnSpc>
              <a:defRPr/>
            </a:pPr>
            <a:r>
              <a:rPr lang="ar-BH" altLang="ar-BH" sz="3200" b="1" dirty="0">
                <a:solidFill>
                  <a:srgbClr val="FF0000"/>
                </a:solidFill>
                <a:latin typeface="Tahoma" panose="020B0604030504040204" pitchFamily="34" charset="0"/>
                <a:cs typeface="Sakkal Majalla" panose="02000000000000000000"/>
              </a:rPr>
              <a:t>مثال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: (</a:t>
            </a:r>
            <a:r>
              <a:rPr lang="ar-BH" altLang="ar-BH" sz="32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cs typeface="Sakkal Majalla" panose="02000000000000000000"/>
              </a:rPr>
              <a:t>اكتسب- اكتساب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)، (</a:t>
            </a:r>
            <a:r>
              <a:rPr lang="ar-BH" altLang="ar-BH" sz="32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cs typeface="Sakkal Majalla" panose="02000000000000000000"/>
              </a:rPr>
              <a:t>انكسر- انكسار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)،  (</a:t>
            </a:r>
            <a:r>
              <a:rPr lang="ar-BH" altLang="ar-BH" sz="3200" b="1" dirty="0">
                <a:solidFill>
                  <a:schemeClr val="accent2">
                    <a:lumMod val="75000"/>
                  </a:schemeClr>
                </a:solidFill>
                <a:latin typeface="Tahoma" panose="020B0604030504040204" pitchFamily="34" charset="0"/>
                <a:cs typeface="Sakkal Majalla" panose="02000000000000000000"/>
              </a:rPr>
              <a:t>اهتزَّ-اهتِزاز</a:t>
            </a:r>
            <a:r>
              <a:rPr lang="ar-BH" altLang="ar-BH" sz="3200" b="1" dirty="0">
                <a:solidFill>
                  <a:srgbClr val="0070C0"/>
                </a:solidFill>
                <a:latin typeface="Tahoma" panose="020B0604030504040204" pitchFamily="34" charset="0"/>
                <a:cs typeface="Sakkal Majalla" panose="02000000000000000000"/>
              </a:rPr>
              <a:t>)</a:t>
            </a:r>
            <a:endParaRPr kumimoji="0" lang="ar-BH" altLang="ar-BH" sz="4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Sakkal Majalla" panose="02000000000000000000"/>
            </a:endParaRPr>
          </a:p>
          <a:p>
            <a:pPr marL="0" marR="0" lvl="0" indent="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None/>
              <a:tabLst/>
              <a:defRPr/>
            </a:pPr>
            <a:endParaRPr kumimoji="0" lang="ar-BH" altLang="ar-BH" sz="500" b="1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Sakkal Majalla" panose="02000000000000000000"/>
            </a:endParaRPr>
          </a:p>
          <a:p>
            <a:pPr marL="457200" marR="0" lvl="0" indent="-457200" algn="r" defTabSz="914400" rtl="1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ar-BH" altLang="ar-BH" sz="3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+mn-ea"/>
              <a:cs typeface="Sakkal Majalla" panose="02000000000000000000"/>
            </a:endParaRP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xmlns="" id="{B2A3CA40-268C-4FCD-A889-194277D29C31}"/>
              </a:ext>
            </a:extLst>
          </p:cNvPr>
          <p:cNvSpPr txBox="1">
            <a:spLocks/>
          </p:cNvSpPr>
          <p:nvPr/>
        </p:nvSpPr>
        <p:spPr>
          <a:xfrm>
            <a:off x="10477885" y="-9992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xmlns="" id="{6E82A818-3D3F-4347-835F-516847511739}"/>
              </a:ext>
            </a:extLst>
          </p:cNvPr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1CBC9466-2B74-4ADB-A34F-2AD45B07A493}"/>
              </a:ext>
            </a:extLst>
          </p:cNvPr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الثّاني2021-2022م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-1" y="0"/>
            <a:ext cx="3283527" cy="410461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 rtl="1">
              <a:defRPr/>
            </a:pPr>
            <a:r>
              <a:rPr lang="ar-BH" sz="2800" b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مصادر الفعل الثلاثي المزيد</a:t>
            </a:r>
            <a:endParaRPr lang="ar-BH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33568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TMPLT.potx</Template>
  <TotalTime>2538</TotalTime>
  <Words>1295</Words>
  <Application>Microsoft Office PowerPoint</Application>
  <PresentationFormat>ملء الشاشة</PresentationFormat>
  <Paragraphs>207</Paragraphs>
  <Slides>19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19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Sakkal Majalla</vt:lpstr>
      <vt:lpstr>Symbol</vt:lpstr>
      <vt:lpstr>Tahoma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  أسْتَنْتِجُ أَنَّ: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  أسْتَنْتِجُ أَنَّ:</vt:lpstr>
      <vt:lpstr>النّشاط رقم (1)</vt:lpstr>
      <vt:lpstr>النّشاط رقم (1)</vt:lpstr>
      <vt:lpstr>عرض تقديمي في PowerPoint</vt:lpstr>
      <vt:lpstr>عرض تقديمي في PowerPoint</vt:lpstr>
      <vt:lpstr>  أسْتَنْتِجُ أَنَّ:</vt:lpstr>
      <vt:lpstr>أَمْلَأُ الجَدْوَلَ بِمَا يُنَاسِبُ (مَعَ ضَبْطِ الكَلِمَاتِ بِالشَّكْلِ).</vt:lpstr>
      <vt:lpstr>أَمْلَأُ الجَدْوَلَ بِمَا يُنَاسِبُ (مَعَ ضَبْطِ الكَلِمَاتِ بِالشَّكْلِ).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AYSHA ALTHABET</dc:creator>
  <cp:lastModifiedBy>Amal Abdulla Ahmed Alsayed</cp:lastModifiedBy>
  <cp:revision>149</cp:revision>
  <cp:lastPrinted>2021-01-17T11:49:49Z</cp:lastPrinted>
  <dcterms:created xsi:type="dcterms:W3CDTF">2020-03-04T10:47:58Z</dcterms:created>
  <dcterms:modified xsi:type="dcterms:W3CDTF">2022-05-09T08:31:10Z</dcterms:modified>
</cp:coreProperties>
</file>