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4" r:id="rId3"/>
    <p:sldId id="277" r:id="rId4"/>
    <p:sldId id="278" r:id="rId5"/>
    <p:sldId id="332" r:id="rId6"/>
    <p:sldId id="323" r:id="rId7"/>
    <p:sldId id="330" r:id="rId8"/>
    <p:sldId id="318" r:id="rId9"/>
    <p:sldId id="333" r:id="rId10"/>
    <p:sldId id="334" r:id="rId11"/>
    <p:sldId id="328" r:id="rId12"/>
    <p:sldId id="335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F396-C866-4525-BAFF-E97E0CEE407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8029-B525-4F99-A6E7-7E90A2B5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E8029-B525-4F99-A6E7-7E90A2B517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EE726C56-B190-4A40-9FA3-1A4EA297E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65" y="4117363"/>
            <a:ext cx="8286503" cy="235963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SA" sz="4800" dirty="0">
                <a:solidFill>
                  <a:srgbClr val="7030A0"/>
                </a:solidFill>
              </a:rPr>
              <a:t/>
            </a:r>
            <a:br>
              <a:rPr lang="ar-SA" sz="4800" dirty="0">
                <a:solidFill>
                  <a:srgbClr val="7030A0"/>
                </a:solidFill>
              </a:rPr>
            </a:br>
            <a: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في مادّة</a:t>
            </a:r>
            <a:r>
              <a:rPr lang="ar-SA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اللّغة العربيّة</a:t>
            </a:r>
            <a: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/>
              <a:t/>
            </a:r>
            <a:br>
              <a:rPr lang="ar-BH" sz="4800" dirty="0"/>
            </a:br>
            <a:r>
              <a:rPr lang="ar-BH" sz="4800" dirty="0"/>
              <a:t/>
            </a:r>
            <a:br>
              <a:rPr lang="ar-BH" sz="4800" dirty="0"/>
            </a:br>
            <a:r>
              <a:rPr lang="ar-BH" sz="6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r>
              <a:rPr lang="ar-SA" sz="4800" b="1" dirty="0">
                <a:solidFill>
                  <a:srgbClr val="FF0000"/>
                </a:solidFill>
              </a:rPr>
              <a:t/>
            </a:r>
            <a:br>
              <a:rPr lang="ar-SA" sz="4800" b="1" dirty="0">
                <a:solidFill>
                  <a:srgbClr val="FF0000"/>
                </a:solidFill>
              </a:rPr>
            </a:br>
            <a:r>
              <a:rPr lang="ar-SA" sz="4800" b="1" dirty="0">
                <a:solidFill>
                  <a:srgbClr val="FF0000"/>
                </a:solidFill>
              </a:rPr>
              <a:t/>
            </a:r>
            <a:br>
              <a:rPr lang="ar-SA" sz="4800" b="1" dirty="0">
                <a:solidFill>
                  <a:srgbClr val="FF0000"/>
                </a:solidFill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الصّفّ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الثّالث الإعداديّ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ar-BH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9257652" y="521010"/>
            <a:ext cx="2744771" cy="839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أَنَّ: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160410" y="1417520"/>
            <a:ext cx="11954305" cy="4984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 المفعول يُصاغ من الأفعال التي يزيد عدد حروفها على ثلاثة أحرف على وزن المضارع المبنيّ للمجهول، مع إبدال حرف المضارعة ميما مضمومة، وفتح ما قبل الآخر:</a:t>
            </a:r>
          </a:p>
          <a:p>
            <a:pPr algn="r">
              <a:lnSpc>
                <a:spcPct val="150000"/>
              </a:lnSpc>
            </a:pP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الفعل إذا كان لازما، فإنّ اسم المفعول منه يرد مع جار ومجرور  أو ظرف:</a:t>
            </a:r>
          </a:p>
          <a:p>
            <a:pPr algn="r">
              <a:lnSpc>
                <a:spcPct val="150000"/>
              </a:lnSpc>
            </a:pPr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CF9C0717-3695-462C-9B90-8AFD5A5A1CF8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5" name="مربع نص 18">
            <a:extLst>
              <a:ext uri="{FF2B5EF4-FFF2-40B4-BE49-F238E27FC236}">
                <a16:creationId xmlns:a16="http://schemas.microsoft.com/office/drawing/2014/main" xmlns="" id="{8968282C-C793-BB38-6DD7-A70E28475ED8}"/>
              </a:ext>
            </a:extLst>
          </p:cNvPr>
          <p:cNvSpPr txBox="1"/>
          <p:nvPr/>
        </p:nvSpPr>
        <p:spPr>
          <a:xfrm>
            <a:off x="7204372" y="3218864"/>
            <a:ext cx="133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اقتحم </a:t>
            </a:r>
            <a:endParaRPr lang="en-US" sz="40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18">
            <a:extLst>
              <a:ext uri="{FF2B5EF4-FFF2-40B4-BE49-F238E27FC236}">
                <a16:creationId xmlns:a16="http://schemas.microsoft.com/office/drawing/2014/main" xmlns="" id="{E59F4607-68B4-38E7-2313-BBAFA0E328EE}"/>
              </a:ext>
            </a:extLst>
          </p:cNvPr>
          <p:cNvSpPr txBox="1"/>
          <p:nvPr/>
        </p:nvSpPr>
        <p:spPr>
          <a:xfrm>
            <a:off x="4804765" y="3209846"/>
            <a:ext cx="133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يَقتحم </a:t>
            </a:r>
            <a:endParaRPr lang="en-US" sz="40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رابط كسهم مستقيم 12">
            <a:extLst>
              <a:ext uri="{FF2B5EF4-FFF2-40B4-BE49-F238E27FC236}">
                <a16:creationId xmlns:a16="http://schemas.microsoft.com/office/drawing/2014/main" xmlns="" id="{3A7A8351-1A64-7FE9-DE92-9377C54EB845}"/>
              </a:ext>
            </a:extLst>
          </p:cNvPr>
          <p:cNvCxnSpPr>
            <a:cxnSpLocks/>
          </p:cNvCxnSpPr>
          <p:nvPr/>
        </p:nvCxnSpPr>
        <p:spPr>
          <a:xfrm flipH="1">
            <a:off x="6329727" y="3569555"/>
            <a:ext cx="8746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21">
            <a:extLst>
              <a:ext uri="{FF2B5EF4-FFF2-40B4-BE49-F238E27FC236}">
                <a16:creationId xmlns:a16="http://schemas.microsoft.com/office/drawing/2014/main" xmlns="" id="{A345F7E8-90A9-C02E-BA27-EB28BF011326}"/>
              </a:ext>
            </a:extLst>
          </p:cNvPr>
          <p:cNvSpPr txBox="1"/>
          <p:nvPr/>
        </p:nvSpPr>
        <p:spPr>
          <a:xfrm>
            <a:off x="1855205" y="3218864"/>
            <a:ext cx="188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مُـــــ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ــــقْت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رابط كسهم مستقيم 12">
            <a:extLst>
              <a:ext uri="{FF2B5EF4-FFF2-40B4-BE49-F238E27FC236}">
                <a16:creationId xmlns:a16="http://schemas.microsoft.com/office/drawing/2014/main" xmlns="" id="{04C24F33-40E8-5BE4-E4AF-59A71A880C28}"/>
              </a:ext>
            </a:extLst>
          </p:cNvPr>
          <p:cNvCxnSpPr>
            <a:cxnSpLocks/>
          </p:cNvCxnSpPr>
          <p:nvPr/>
        </p:nvCxnSpPr>
        <p:spPr>
          <a:xfrm flipH="1">
            <a:off x="3743628" y="3569555"/>
            <a:ext cx="8746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8">
            <a:extLst>
              <a:ext uri="{FF2B5EF4-FFF2-40B4-BE49-F238E27FC236}">
                <a16:creationId xmlns:a16="http://schemas.microsoft.com/office/drawing/2014/main" xmlns="" id="{F9783E98-3553-0942-529C-945C2EC4ED84}"/>
              </a:ext>
            </a:extLst>
          </p:cNvPr>
          <p:cNvSpPr txBox="1"/>
          <p:nvPr/>
        </p:nvSpPr>
        <p:spPr>
          <a:xfrm>
            <a:off x="6564602" y="5102138"/>
            <a:ext cx="291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نودِيَ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الطالبِ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" name="رابط كسهم مستقيم 12">
            <a:extLst>
              <a:ext uri="{FF2B5EF4-FFF2-40B4-BE49-F238E27FC236}">
                <a16:creationId xmlns:a16="http://schemas.microsoft.com/office/drawing/2014/main" xmlns="" id="{7919FBC2-85CB-8A3C-BB1A-EE829D953878}"/>
              </a:ext>
            </a:extLst>
          </p:cNvPr>
          <p:cNvCxnSpPr>
            <a:cxnSpLocks/>
          </p:cNvCxnSpPr>
          <p:nvPr/>
        </p:nvCxnSpPr>
        <p:spPr>
          <a:xfrm flipH="1">
            <a:off x="5689957" y="5507739"/>
            <a:ext cx="8746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21">
            <a:extLst>
              <a:ext uri="{FF2B5EF4-FFF2-40B4-BE49-F238E27FC236}">
                <a16:creationId xmlns:a16="http://schemas.microsoft.com/office/drawing/2014/main" xmlns="" id="{06259E17-AB46-A973-6A71-BFE824DFEC79}"/>
              </a:ext>
            </a:extLst>
          </p:cNvPr>
          <p:cNvSpPr txBox="1"/>
          <p:nvPr/>
        </p:nvSpPr>
        <p:spPr>
          <a:xfrm>
            <a:off x="3362631" y="5111120"/>
            <a:ext cx="2470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مُـــــ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ــــنا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 عليه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39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  <p:bldP spid="8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648336" y="-1036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أُوّظِّفُ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-247274" y="954276"/>
            <a:ext cx="11842926" cy="1166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xmlns="" id="{365F7FEA-10F3-4211-B8C8-3BDB32E03580}"/>
              </a:ext>
            </a:extLst>
          </p:cNvPr>
          <p:cNvSpPr txBox="1">
            <a:spLocks/>
          </p:cNvSpPr>
          <p:nvPr/>
        </p:nvSpPr>
        <p:spPr>
          <a:xfrm>
            <a:off x="3038168" y="5092264"/>
            <a:ext cx="8180014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هذا 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فارس </a:t>
            </a:r>
            <a:r>
              <a:rPr kumimoji="0" lang="ar-BH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منْ كلّ مكانٍ.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xmlns="" id="{28AE3376-C648-470C-AD07-6997514D87B1}"/>
              </a:ext>
            </a:extLst>
          </p:cNvPr>
          <p:cNvSpPr txBox="1">
            <a:spLocks/>
          </p:cNvSpPr>
          <p:nvPr/>
        </p:nvSpPr>
        <p:spPr>
          <a:xfrm>
            <a:off x="4240697" y="2205012"/>
            <a:ext cx="6977485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 بابُ</a:t>
            </a:r>
            <a:r>
              <a:rPr kumimoji="0" lang="ar-BH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kumimoji="0" lang="ar-BH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الواحةِ </a:t>
            </a:r>
            <a:r>
              <a:rPr kumimoji="0" lang="ar-BH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</a:t>
            </a:r>
            <a:endParaRPr kumimoji="0" lang="ar-SA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xmlns="" id="{83957CCF-6FEC-4ACA-B07C-CBE6BA1B26E5}"/>
              </a:ext>
            </a:extLst>
          </p:cNvPr>
          <p:cNvSpPr txBox="1">
            <a:spLocks/>
          </p:cNvSpPr>
          <p:nvPr/>
        </p:nvSpPr>
        <p:spPr>
          <a:xfrm>
            <a:off x="1603517" y="3079289"/>
            <a:ext cx="9614665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 هذه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الأَعمالُ الصّالحةُ</a:t>
            </a:r>
            <a:r>
              <a:rPr kumimoji="0" lang="ar-BH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xmlns="" id="{87549CEF-09FF-4727-AC82-9F1BAFA21ABA}"/>
              </a:ext>
            </a:extLst>
          </p:cNvPr>
          <p:cNvSpPr txBox="1">
            <a:spLocks/>
          </p:cNvSpPr>
          <p:nvPr/>
        </p:nvSpPr>
        <p:spPr>
          <a:xfrm>
            <a:off x="5057198" y="4240815"/>
            <a:ext cx="6373014" cy="1166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xmlns="" id="{9A957EAF-9A35-44F5-B1C2-7005D8646272}"/>
              </a:ext>
            </a:extLst>
          </p:cNvPr>
          <p:cNvSpPr txBox="1">
            <a:spLocks/>
          </p:cNvSpPr>
          <p:nvPr/>
        </p:nvSpPr>
        <p:spPr>
          <a:xfrm>
            <a:off x="4793434" y="4133323"/>
            <a:ext cx="6373014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 هذا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الجرحُ </a:t>
            </a:r>
            <a:r>
              <a:rPr kumimoji="0" lang="ar-BH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kumimoji="0" lang="ar-BH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بشكل جيّدٍ.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xmlns="" id="{FA72769D-1D47-4DAA-A874-94CE93BFCCC1}"/>
              </a:ext>
            </a:extLst>
          </p:cNvPr>
          <p:cNvSpPr txBox="1">
            <a:spLocks/>
          </p:cNvSpPr>
          <p:nvPr/>
        </p:nvSpPr>
        <p:spPr>
          <a:xfrm>
            <a:off x="578349" y="467304"/>
            <a:ext cx="10051988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 هَاتِ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من كُلِّ فِعْلٍ اسمَ مفعول، وضَعْهُ فِي مكَانِهِ من الجُمَلِ الآتِيَةِ. 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84795D9A-B199-48C3-B00A-D18660C30AFF}"/>
              </a:ext>
            </a:extLst>
          </p:cNvPr>
          <p:cNvSpPr txBox="1"/>
          <p:nvPr/>
        </p:nvSpPr>
        <p:spPr>
          <a:xfrm>
            <a:off x="5168523" y="1492905"/>
            <a:ext cx="137822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استحبّ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4C382131-1BF7-4CF0-9DC0-5D01F036E5B8}"/>
              </a:ext>
            </a:extLst>
          </p:cNvPr>
          <p:cNvSpPr txBox="1"/>
          <p:nvPr/>
        </p:nvSpPr>
        <p:spPr>
          <a:xfrm>
            <a:off x="7152560" y="1495286"/>
            <a:ext cx="137822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أغلق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D99D723F-FBB4-4CE3-BC3B-2B673E32E8C1}"/>
              </a:ext>
            </a:extLst>
          </p:cNvPr>
          <p:cNvSpPr txBox="1"/>
          <p:nvPr/>
        </p:nvSpPr>
        <p:spPr>
          <a:xfrm>
            <a:off x="9209583" y="1492905"/>
            <a:ext cx="137822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يعالجُ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E0A98AC7-F47E-46A0-B6F6-7CDFC66E7632}"/>
              </a:ext>
            </a:extLst>
          </p:cNvPr>
          <p:cNvSpPr txBox="1"/>
          <p:nvPr/>
        </p:nvSpPr>
        <p:spPr>
          <a:xfrm>
            <a:off x="1890598" y="1523615"/>
            <a:ext cx="26371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ينادي عليه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2522638E-EF1E-4FA9-B22B-F124A8247F2C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4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648336" y="-1036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أُوّظِّفُ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-247274" y="954276"/>
            <a:ext cx="11842926" cy="1166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xmlns="" id="{365F7FEA-10F3-4211-B8C8-3BDB32E03580}"/>
              </a:ext>
            </a:extLst>
          </p:cNvPr>
          <p:cNvSpPr txBox="1">
            <a:spLocks/>
          </p:cNvSpPr>
          <p:nvPr/>
        </p:nvSpPr>
        <p:spPr>
          <a:xfrm>
            <a:off x="3038168" y="5092264"/>
            <a:ext cx="8180014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هذا 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فارس </a:t>
            </a:r>
            <a:r>
              <a:rPr kumimoji="0" lang="ar-BH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منْ كلّ مكانٍ.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xmlns="" id="{28AE3376-C648-470C-AD07-6997514D87B1}"/>
              </a:ext>
            </a:extLst>
          </p:cNvPr>
          <p:cNvSpPr txBox="1">
            <a:spLocks/>
          </p:cNvSpPr>
          <p:nvPr/>
        </p:nvSpPr>
        <p:spPr>
          <a:xfrm>
            <a:off x="4240697" y="2205012"/>
            <a:ext cx="6977485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 بابُ</a:t>
            </a:r>
            <a:r>
              <a:rPr kumimoji="0" lang="ar-BH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kumimoji="0" lang="ar-BH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الواحةِ </a:t>
            </a:r>
            <a:r>
              <a:rPr kumimoji="0" lang="ar-BH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</a:t>
            </a:r>
            <a:endParaRPr kumimoji="0" lang="ar-SA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xmlns="" id="{83957CCF-6FEC-4ACA-B07C-CBE6BA1B26E5}"/>
              </a:ext>
            </a:extLst>
          </p:cNvPr>
          <p:cNvSpPr txBox="1">
            <a:spLocks/>
          </p:cNvSpPr>
          <p:nvPr/>
        </p:nvSpPr>
        <p:spPr>
          <a:xfrm>
            <a:off x="1603517" y="3079289"/>
            <a:ext cx="9614665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 هذه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الأَعمالُ الصّالحةُ</a:t>
            </a:r>
            <a:r>
              <a:rPr kumimoji="0" lang="ar-BH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xmlns="" id="{87549CEF-09FF-4727-AC82-9F1BAFA21ABA}"/>
              </a:ext>
            </a:extLst>
          </p:cNvPr>
          <p:cNvSpPr txBox="1">
            <a:spLocks/>
          </p:cNvSpPr>
          <p:nvPr/>
        </p:nvSpPr>
        <p:spPr>
          <a:xfrm>
            <a:off x="5057198" y="4240815"/>
            <a:ext cx="6373014" cy="1166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xmlns="" id="{9A957EAF-9A35-44F5-B1C2-7005D8646272}"/>
              </a:ext>
            </a:extLst>
          </p:cNvPr>
          <p:cNvSpPr txBox="1">
            <a:spLocks/>
          </p:cNvSpPr>
          <p:nvPr/>
        </p:nvSpPr>
        <p:spPr>
          <a:xfrm>
            <a:off x="4793434" y="4133323"/>
            <a:ext cx="6373014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 هذا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الجرحُ </a:t>
            </a:r>
            <a:r>
              <a:rPr kumimoji="0" lang="ar-BH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kumimoji="0" lang="ar-BH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بشكل جيّدٍ.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xmlns="" id="{FA72769D-1D47-4DAA-A874-94CE93BFCCC1}"/>
              </a:ext>
            </a:extLst>
          </p:cNvPr>
          <p:cNvSpPr txBox="1">
            <a:spLocks/>
          </p:cNvSpPr>
          <p:nvPr/>
        </p:nvSpPr>
        <p:spPr>
          <a:xfrm>
            <a:off x="578349" y="467304"/>
            <a:ext cx="10051988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 هَاتِ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من كُلِّ فِعْلٍ اسمَ مفعول، وضَعْهُ فِي مكَانِهِ من الجُمَلِ الآتِيَةِ. 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84795D9A-B199-48C3-B00A-D18660C30AFF}"/>
              </a:ext>
            </a:extLst>
          </p:cNvPr>
          <p:cNvSpPr txBox="1"/>
          <p:nvPr/>
        </p:nvSpPr>
        <p:spPr>
          <a:xfrm>
            <a:off x="5168523" y="1492905"/>
            <a:ext cx="137822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استحبّ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4C382131-1BF7-4CF0-9DC0-5D01F036E5B8}"/>
              </a:ext>
            </a:extLst>
          </p:cNvPr>
          <p:cNvSpPr txBox="1"/>
          <p:nvPr/>
        </p:nvSpPr>
        <p:spPr>
          <a:xfrm>
            <a:off x="7152560" y="1495286"/>
            <a:ext cx="137822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أغلق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D99D723F-FBB4-4CE3-BC3B-2B673E32E8C1}"/>
              </a:ext>
            </a:extLst>
          </p:cNvPr>
          <p:cNvSpPr txBox="1"/>
          <p:nvPr/>
        </p:nvSpPr>
        <p:spPr>
          <a:xfrm>
            <a:off x="9209583" y="1492905"/>
            <a:ext cx="137822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يعالجُ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E0A98AC7-F47E-46A0-B6F6-7CDFC66E7632}"/>
              </a:ext>
            </a:extLst>
          </p:cNvPr>
          <p:cNvSpPr txBox="1"/>
          <p:nvPr/>
        </p:nvSpPr>
        <p:spPr>
          <a:xfrm>
            <a:off x="1890598" y="1523615"/>
            <a:ext cx="26371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ينادي عليه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2522638E-EF1E-4FA9-B22B-F124A8247F2C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xmlns="" id="{28AE3376-C648-470C-AD07-6997514D87B1}"/>
              </a:ext>
            </a:extLst>
          </p:cNvPr>
          <p:cNvSpPr txBox="1">
            <a:spLocks/>
          </p:cNvSpPr>
          <p:nvPr/>
        </p:nvSpPr>
        <p:spPr>
          <a:xfrm>
            <a:off x="7850457" y="2171217"/>
            <a:ext cx="1260835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مُغلَقٌ</a:t>
            </a:r>
            <a:r>
              <a:rPr kumimoji="0" lang="ar-BH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3" name="عنوان 1">
            <a:extLst>
              <a:ext uri="{FF2B5EF4-FFF2-40B4-BE49-F238E27FC236}">
                <a16:creationId xmlns:a16="http://schemas.microsoft.com/office/drawing/2014/main" xmlns="" id="{83957CCF-6FEC-4ACA-B07C-CBE6BA1B26E5}"/>
              </a:ext>
            </a:extLst>
          </p:cNvPr>
          <p:cNvSpPr txBox="1">
            <a:spLocks/>
          </p:cNvSpPr>
          <p:nvPr/>
        </p:nvSpPr>
        <p:spPr>
          <a:xfrm>
            <a:off x="5832090" y="3064415"/>
            <a:ext cx="1880895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مُستحَبّةٌ</a:t>
            </a:r>
            <a:r>
              <a:rPr kumimoji="0" lang="ar-BH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xmlns="" id="{F5EE1F2A-4873-46A5-98DF-D375B5293E81}"/>
              </a:ext>
            </a:extLst>
          </p:cNvPr>
          <p:cNvSpPr txBox="1">
            <a:spLocks/>
          </p:cNvSpPr>
          <p:nvPr/>
        </p:nvSpPr>
        <p:spPr>
          <a:xfrm>
            <a:off x="5051503" y="167269"/>
            <a:ext cx="2209324" cy="5013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3600" dirty="0">
                <a:solidFill>
                  <a:schemeClr val="tx1"/>
                </a:solidFill>
              </a:rPr>
              <a:t>أُقَيِّمُ إِجَابَتِي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xmlns="" id="{4445BED1-5458-725F-C0E0-970215725EFC}"/>
              </a:ext>
            </a:extLst>
          </p:cNvPr>
          <p:cNvSpPr txBox="1">
            <a:spLocks/>
          </p:cNvSpPr>
          <p:nvPr/>
        </p:nvSpPr>
        <p:spPr>
          <a:xfrm>
            <a:off x="7527073" y="4118456"/>
            <a:ext cx="1115481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مُعالَجٌ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xmlns="" id="{8302F4FD-2F05-2662-E7E3-5C2B7ECBDD6E}"/>
              </a:ext>
            </a:extLst>
          </p:cNvPr>
          <p:cNvSpPr txBox="1">
            <a:spLocks/>
          </p:cNvSpPr>
          <p:nvPr/>
        </p:nvSpPr>
        <p:spPr>
          <a:xfrm>
            <a:off x="7047571" y="5081112"/>
            <a:ext cx="1906913" cy="1163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مُنادَى</a:t>
            </a:r>
            <a:r>
              <a:rPr kumimoji="0" lang="ar-BH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kumimoji="0" lang="ar-BH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عليهِ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7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39225DE-BEB5-4309-AA32-7DCE6931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AB8B5B-D61A-4A12-A3FE-C49D765D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 الد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ar-BH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0B424FB9-C912-4CAC-96CA-BC34B430354C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</p:spTree>
    <p:extLst>
      <p:ext uri="{BB962C8B-B14F-4D97-AF65-F5344CB8AC3E}">
        <p14:creationId xmlns:p14="http://schemas.microsoft.com/office/powerpoint/2010/main" val="33373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351" y="1114725"/>
            <a:ext cx="5388982" cy="839578"/>
          </a:xfrm>
        </p:spPr>
        <p:txBody>
          <a:bodyPr>
            <a:norm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أَقْرأُ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وأُلَاحِظُ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الكَلِماتِ الـمُلَوَّنَةَ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xmlns="" id="{602BFD30-0E66-4402-9753-996D7F692367}"/>
              </a:ext>
            </a:extLst>
          </p:cNvPr>
          <p:cNvSpPr txBox="1">
            <a:spLocks/>
          </p:cNvSpPr>
          <p:nvPr/>
        </p:nvSpPr>
        <p:spPr>
          <a:xfrm>
            <a:off x="424071" y="2245343"/>
            <a:ext cx="11389628" cy="37446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099583" y="28605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5224" y="2007629"/>
            <a:ext cx="4062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أَمَر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الرجلُ الفارسَ بالدخول.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مَدّ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الرجلُ يدَه لفتح الباب. 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باعَ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الفلاحُ الخروفَ في السّوقِ.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دَعا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الرجلُ الرّفاقَ إلى نبذ العنف.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خَشِيَ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الفارسُ الهزيمةَ.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6D112A-3D0A-495A-BB1E-A323A00367D7}"/>
              </a:ext>
            </a:extLst>
          </p:cNvPr>
          <p:cNvSpPr txBox="1"/>
          <p:nvPr/>
        </p:nvSpPr>
        <p:spPr>
          <a:xfrm>
            <a:off x="-203445" y="5017223"/>
            <a:ext cx="26663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الهزيمةُ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مَخْشِيَّةٌ.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1A3941-8878-4D86-A4D8-33345E4A0980}"/>
              </a:ext>
            </a:extLst>
          </p:cNvPr>
          <p:cNvSpPr txBox="1"/>
          <p:nvPr/>
        </p:nvSpPr>
        <p:spPr>
          <a:xfrm>
            <a:off x="-178908" y="4402342"/>
            <a:ext cx="2617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الرفاقُ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مَدعُوُّون...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04D28A-6AD2-449D-A831-29367D8D29DE}"/>
              </a:ext>
            </a:extLst>
          </p:cNvPr>
          <p:cNvSpPr txBox="1"/>
          <p:nvPr/>
        </p:nvSpPr>
        <p:spPr>
          <a:xfrm>
            <a:off x="-240177" y="3661128"/>
            <a:ext cx="27467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الخروفُ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مَبيعٌ.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FFD005-0969-4DDA-89BF-08BD5B24F2A1}"/>
              </a:ext>
            </a:extLst>
          </p:cNvPr>
          <p:cNvSpPr txBox="1"/>
          <p:nvPr/>
        </p:nvSpPr>
        <p:spPr>
          <a:xfrm>
            <a:off x="89845" y="2232796"/>
            <a:ext cx="24088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الفارسُ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مَأمورٌ...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1E1AB7-EFC8-4FC2-9084-EB386C2AFAAC}"/>
              </a:ext>
            </a:extLst>
          </p:cNvPr>
          <p:cNvSpPr txBox="1"/>
          <p:nvPr/>
        </p:nvSpPr>
        <p:spPr>
          <a:xfrm>
            <a:off x="378301" y="2941752"/>
            <a:ext cx="2120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اليدُ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مَمدودةٌ...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xmlns="" id="{A6AF01F8-F612-4A05-A2C3-BEA9CC77B83E}"/>
              </a:ext>
            </a:extLst>
          </p:cNvPr>
          <p:cNvSpPr/>
          <p:nvPr/>
        </p:nvSpPr>
        <p:spPr>
          <a:xfrm>
            <a:off x="2552295" y="5114814"/>
            <a:ext cx="841578" cy="440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xmlns="" id="{E5AB8FEE-494C-48A7-9408-FFB27FDBE446}"/>
              </a:ext>
            </a:extLst>
          </p:cNvPr>
          <p:cNvSpPr/>
          <p:nvPr/>
        </p:nvSpPr>
        <p:spPr>
          <a:xfrm>
            <a:off x="2553988" y="4433492"/>
            <a:ext cx="841577" cy="440736"/>
          </a:xfrm>
          <a:prstGeom prst="leftArrow">
            <a:avLst>
              <a:gd name="adj1" fmla="val 56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AAC57E8A-AA56-4AE7-BDE8-804B518B3D12}"/>
              </a:ext>
            </a:extLst>
          </p:cNvPr>
          <p:cNvSpPr/>
          <p:nvPr/>
        </p:nvSpPr>
        <p:spPr>
          <a:xfrm>
            <a:off x="2552295" y="3733148"/>
            <a:ext cx="843270" cy="440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xmlns="" id="{7ED17727-83E5-41F6-AF84-B51DB41AA3BB}"/>
              </a:ext>
            </a:extLst>
          </p:cNvPr>
          <p:cNvSpPr/>
          <p:nvPr/>
        </p:nvSpPr>
        <p:spPr>
          <a:xfrm>
            <a:off x="2567043" y="2283086"/>
            <a:ext cx="856327" cy="440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xmlns="" id="{95D5059B-E3F7-45B7-B05C-BA6272C1EA63}"/>
              </a:ext>
            </a:extLst>
          </p:cNvPr>
          <p:cNvSpPr/>
          <p:nvPr/>
        </p:nvSpPr>
        <p:spPr>
          <a:xfrm>
            <a:off x="2567045" y="3001372"/>
            <a:ext cx="841576" cy="440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xmlns="" id="{45B85EE7-DB89-4816-AC35-876ECBB71619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23400C-C75A-DA0B-6DED-DD92D8F3CBE3}"/>
              </a:ext>
            </a:extLst>
          </p:cNvPr>
          <p:cNvSpPr txBox="1"/>
          <p:nvPr/>
        </p:nvSpPr>
        <p:spPr>
          <a:xfrm>
            <a:off x="3832670" y="1996981"/>
            <a:ext cx="35383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أُمِرَ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الفارسُ بالدخول.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مُدَّتْ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اليدُ لفتح الباب. 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بِيعَ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الخروفُ في السّوقِ.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دُعِيَ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الرّفاقُ إلى نبذ العنف.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خُشِيَتْ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الهزيمةُ.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2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3" grpId="0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83FFFCD1-AA20-4DAF-BD2E-5313E0DBF507}"/>
              </a:ext>
            </a:extLst>
          </p:cNvPr>
          <p:cNvSpPr txBox="1">
            <a:spLocks/>
          </p:cNvSpPr>
          <p:nvPr/>
        </p:nvSpPr>
        <p:spPr>
          <a:xfrm>
            <a:off x="10129095" y="16872"/>
            <a:ext cx="1714115" cy="6987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xmlns="" id="{B703FFB8-C2D5-440A-8E4B-3B6723648251}"/>
              </a:ext>
            </a:extLst>
          </p:cNvPr>
          <p:cNvSpPr txBox="1">
            <a:spLocks/>
          </p:cNvSpPr>
          <p:nvPr/>
        </p:nvSpPr>
        <p:spPr>
          <a:xfrm>
            <a:off x="1459061" y="4430711"/>
            <a:ext cx="9881421" cy="242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الكلمات (مأمور، ممدودة،مبيع مدعوّون ومخشيّة) على </a:t>
            </a:r>
            <a:r>
              <a:rPr lang="ar-BH" sz="3200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وَزْنِ (</a:t>
            </a:r>
            <a:r>
              <a:rPr lang="ar-BH" sz="3200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مفعول</a:t>
            </a:r>
            <a:r>
              <a:rPr lang="ar-BH" sz="3200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كُلَّ اسم من الأسماء السَّابِقَةِ قد صيغ من </a:t>
            </a:r>
            <a:r>
              <a:rPr lang="ar-BH" sz="3200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فِعْلٍ ثُلاثيٍّ مجرّد</a:t>
            </a:r>
            <a:endParaRPr lang="ar-SA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هذهِ الأَسْمَاءَ لا تَدُلُّ عَلَى حَدَثٍ ولا عَلَى زَمَنٍ، وإِنَّمَا تَدُلُّ عَلَى مَنْ </a:t>
            </a:r>
            <a:r>
              <a:rPr lang="ar-BH" sz="3200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وقع عليه الفعل 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ويُسَمَّى هذا النّوْعُ من المُشْتَقَّاتِ (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 المفعول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xmlns="" id="{04BD6331-83B2-43E6-8D74-AEC3077B8357}"/>
              </a:ext>
            </a:extLst>
          </p:cNvPr>
          <p:cNvSpPr txBox="1">
            <a:spLocks/>
          </p:cNvSpPr>
          <p:nvPr/>
        </p:nvSpPr>
        <p:spPr>
          <a:xfrm>
            <a:off x="9447229" y="3899098"/>
            <a:ext cx="2744771" cy="839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أُلَاحِظُ أَنَّ: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xmlns="" id="{B13593A5-68F6-4FA6-831A-90563C55D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49599"/>
              </p:ext>
            </p:extLst>
          </p:nvPr>
        </p:nvGraphicFramePr>
        <p:xfrm>
          <a:off x="1998921" y="1024053"/>
          <a:ext cx="8154518" cy="292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259">
                  <a:extLst>
                    <a:ext uri="{9D8B030D-6E8A-4147-A177-3AD203B41FA5}">
                      <a16:colId xmlns:a16="http://schemas.microsoft.com/office/drawing/2014/main" xmlns="" val="1217330514"/>
                    </a:ext>
                  </a:extLst>
                </a:gridCol>
                <a:gridCol w="4077259">
                  <a:extLst>
                    <a:ext uri="{9D8B030D-6E8A-4147-A177-3AD203B41FA5}">
                      <a16:colId xmlns:a16="http://schemas.microsoft.com/office/drawing/2014/main" xmlns="" val="2948833863"/>
                    </a:ext>
                  </a:extLst>
                </a:gridCol>
              </a:tblGrid>
              <a:tr h="58930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نوعُهُ</a:t>
                      </a:r>
                      <a:endParaRPr lang="en-US" sz="36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u="none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الفعل</a:t>
                      </a:r>
                      <a:endParaRPr lang="en-US" sz="36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3904531"/>
                  </a:ext>
                </a:extLst>
              </a:tr>
              <a:tr h="564632">
                <a:tc>
                  <a:txBody>
                    <a:bodyPr/>
                    <a:lstStyle/>
                    <a:p>
                      <a:pPr algn="ctr"/>
                      <a:endParaRPr lang="en-US" sz="28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200" b="1" u="none" kern="12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أمر- مدّ</a:t>
                      </a:r>
                      <a:endParaRPr lang="en-US" sz="3200" b="1" u="none" kern="120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47262"/>
                  </a:ext>
                </a:extLst>
              </a:tr>
              <a:tr h="53317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u="none" kern="12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باع</a:t>
                      </a:r>
                      <a:endParaRPr lang="en-US" sz="3200" b="1" u="none" kern="120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3688673"/>
                  </a:ext>
                </a:extLst>
              </a:tr>
              <a:tr h="53317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u="none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u="none" kern="12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دعا - خشي</a:t>
                      </a:r>
                      <a:endParaRPr lang="en-US" sz="3200" b="1" u="none" kern="120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7548082"/>
                  </a:ext>
                </a:extLst>
              </a:tr>
              <a:tr h="477055">
                <a:tc gridSpan="2">
                  <a:txBody>
                    <a:bodyPr/>
                    <a:lstStyle/>
                    <a:p>
                      <a:pPr algn="ctr"/>
                      <a:endParaRPr lang="en-US" sz="2800" b="1" u="none" kern="120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ar-BH" sz="2800" b="1" u="none" kern="12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اقتحم</a:t>
                      </a:r>
                      <a:endParaRPr lang="en-US" sz="2800" b="1" u="none" kern="120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D5EED6-BFF1-47F6-AE5C-EB16F3344A06}"/>
              </a:ext>
            </a:extLst>
          </p:cNvPr>
          <p:cNvSpPr txBox="1"/>
          <p:nvPr/>
        </p:nvSpPr>
        <p:spPr>
          <a:xfrm>
            <a:off x="2430265" y="2314566"/>
            <a:ext cx="33091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ثلاثي مجرد أجوف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8EBF77-B3A7-425A-B11E-01EF6296FFA2}"/>
              </a:ext>
            </a:extLst>
          </p:cNvPr>
          <p:cNvSpPr txBox="1"/>
          <p:nvPr/>
        </p:nvSpPr>
        <p:spPr>
          <a:xfrm>
            <a:off x="2203341" y="1692150"/>
            <a:ext cx="35101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ثلاثي مجرد صحيح الآخر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1CDE89-A254-4796-A324-A4AA542D7F77}"/>
              </a:ext>
            </a:extLst>
          </p:cNvPr>
          <p:cNvSpPr txBox="1"/>
          <p:nvPr/>
        </p:nvSpPr>
        <p:spPr>
          <a:xfrm>
            <a:off x="2297219" y="2861791"/>
            <a:ext cx="37111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ثلاثي مجرد ناقص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4EA100C-C007-4D44-B8BC-9452AFCA483F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9307190" y="346057"/>
            <a:ext cx="2744771" cy="839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أَنَّ: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129480" y="1307805"/>
            <a:ext cx="11981004" cy="4872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 المفعول: اسْمٌ مُشْتَقٌّ من فعل مبني للمجهول يَدُلُّ على مَنْ وقع عليه الفعل .</a:t>
            </a:r>
          </a:p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 المفعول يُشْتَقُّ من الثُّلاثِيِّ الصحيح المُجَرَّدِ عَلَى وَزْنِ (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مفعول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صياغةَ اسم المفعول من الثلاثي الأجوف والناقص قد يطرأ عليها  إعلال فنقول مثلا:</a:t>
            </a:r>
          </a:p>
          <a:p>
            <a:pPr algn="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هذا بيتٌ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مَشيدٌ.                (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الفعل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شادَ)</a:t>
            </a:r>
          </a:p>
          <a:p>
            <a:pPr algn="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رمضانُ شهرٌ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مَصومٌ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(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الفعل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صامَ)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- هذا أمرٌ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مَرجوٌّ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               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الفعل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رجا)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- هذا نباتٌ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مَسقِيٌّ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(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الفعل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سقى)</a:t>
            </a:r>
          </a:p>
          <a:p>
            <a:pPr algn="r">
              <a:lnSpc>
                <a:spcPct val="150000"/>
              </a:lnSpc>
            </a:pP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CF9C0717-3695-462C-9B90-8AFD5A5A1CF8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74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CF9C0717-3695-462C-9B90-8AFD5A5A1CF8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A685788C-9FF9-EA78-89C4-0EB5E4352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69" y="499730"/>
            <a:ext cx="9448037" cy="5794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19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8">
            <a:extLst>
              <a:ext uri="{FF2B5EF4-FFF2-40B4-BE49-F238E27FC236}">
                <a16:creationId xmlns:a16="http://schemas.microsoft.com/office/drawing/2014/main" xmlns="" id="{D42B0C7B-5ACE-426F-A111-9944276CE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918434"/>
              </p:ext>
            </p:extLst>
          </p:nvPr>
        </p:nvGraphicFramePr>
        <p:xfrm>
          <a:off x="3042861" y="1069867"/>
          <a:ext cx="633237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813">
                  <a:extLst>
                    <a:ext uri="{9D8B030D-6E8A-4147-A177-3AD203B41FA5}">
                      <a16:colId xmlns:a16="http://schemas.microsoft.com/office/drawing/2014/main" xmlns="" val="2961741483"/>
                    </a:ext>
                  </a:extLst>
                </a:gridCol>
                <a:gridCol w="3333135">
                  <a:extLst>
                    <a:ext uri="{9D8B030D-6E8A-4147-A177-3AD203B41FA5}">
                      <a16:colId xmlns:a16="http://schemas.microsoft.com/office/drawing/2014/main" xmlns="" val="3044832303"/>
                    </a:ext>
                  </a:extLst>
                </a:gridCol>
                <a:gridCol w="1288427">
                  <a:extLst>
                    <a:ext uri="{9D8B030D-6E8A-4147-A177-3AD203B41FA5}">
                      <a16:colId xmlns:a16="http://schemas.microsoft.com/office/drawing/2014/main" xmlns="" val="3445746603"/>
                    </a:ext>
                  </a:extLst>
                </a:gridCol>
              </a:tblGrid>
              <a:tr h="200202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المفعول</a:t>
                      </a:r>
                      <a:endParaRPr lang="en-US" sz="32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نوْعُهُ</a:t>
                      </a:r>
                      <a:endParaRPr lang="en-US" sz="32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الفعل </a:t>
                      </a:r>
                      <a:endParaRPr lang="en-US" sz="32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242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مجموع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ثلاثي مجرّد صحيح الآخر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جَمَعَ</a:t>
                      </a:r>
                      <a:endParaRPr lang="en-US" sz="3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058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أخذ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26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نَسِيَ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006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عادَ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937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صار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263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708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قضى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169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وصل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4351435"/>
                  </a:ext>
                </a:extLst>
              </a:tr>
            </a:tbl>
          </a:graphicData>
        </a:graphic>
      </p:graphicFrame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3AD2394E-90D3-4DB5-AD56-E60B0AAAC4E8}"/>
              </a:ext>
            </a:extLst>
          </p:cNvPr>
          <p:cNvSpPr txBox="1"/>
          <p:nvPr/>
        </p:nvSpPr>
        <p:spPr>
          <a:xfrm>
            <a:off x="393838" y="2252151"/>
            <a:ext cx="1338470" cy="67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3EF737D4-2C6B-4AB9-BCA0-FBF17CF79E4C}"/>
              </a:ext>
            </a:extLst>
          </p:cNvPr>
          <p:cNvSpPr txBox="1">
            <a:spLocks/>
          </p:cNvSpPr>
          <p:nvPr/>
        </p:nvSpPr>
        <p:spPr>
          <a:xfrm>
            <a:off x="10819614" y="72182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أُطَبِّقُ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xmlns="" id="{9108B9B5-2D86-4C4D-8CA5-0A0F62A0E095}"/>
              </a:ext>
            </a:extLst>
          </p:cNvPr>
          <p:cNvSpPr txBox="1">
            <a:spLocks/>
          </p:cNvSpPr>
          <p:nvPr/>
        </p:nvSpPr>
        <p:spPr>
          <a:xfrm>
            <a:off x="4866968" y="89083"/>
            <a:ext cx="5890200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أُكْمِلُ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الجَدْوَلَ بِمَا يُنَاسِبُ كَمَا فِي المِثَالِ.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300847B5-3D0C-4BAF-9596-446F38A5E9FF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1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8">
            <a:extLst>
              <a:ext uri="{FF2B5EF4-FFF2-40B4-BE49-F238E27FC236}">
                <a16:creationId xmlns:a16="http://schemas.microsoft.com/office/drawing/2014/main" xmlns="" id="{D42B0C7B-5ACE-426F-A111-9944276CE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494228"/>
              </p:ext>
            </p:extLst>
          </p:nvPr>
        </p:nvGraphicFramePr>
        <p:xfrm>
          <a:off x="2136840" y="1288077"/>
          <a:ext cx="7394259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29">
                  <a:extLst>
                    <a:ext uri="{9D8B030D-6E8A-4147-A177-3AD203B41FA5}">
                      <a16:colId xmlns:a16="http://schemas.microsoft.com/office/drawing/2014/main" xmlns="" val="2961741483"/>
                    </a:ext>
                  </a:extLst>
                </a:gridCol>
                <a:gridCol w="3819832">
                  <a:extLst>
                    <a:ext uri="{9D8B030D-6E8A-4147-A177-3AD203B41FA5}">
                      <a16:colId xmlns:a16="http://schemas.microsoft.com/office/drawing/2014/main" xmlns="" val="3044832303"/>
                    </a:ext>
                  </a:extLst>
                </a:gridCol>
                <a:gridCol w="1553898">
                  <a:extLst>
                    <a:ext uri="{9D8B030D-6E8A-4147-A177-3AD203B41FA5}">
                      <a16:colId xmlns:a16="http://schemas.microsoft.com/office/drawing/2014/main" xmlns="" val="3445746603"/>
                    </a:ext>
                  </a:extLst>
                </a:gridCol>
              </a:tblGrid>
              <a:tr h="200202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المفعول</a:t>
                      </a:r>
                      <a:endParaRPr lang="en-US" sz="32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نوْعُهُ</a:t>
                      </a:r>
                      <a:endParaRPr lang="en-US" sz="32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الفعل </a:t>
                      </a:r>
                      <a:endParaRPr lang="en-US" sz="3200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242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مأخوذ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ثلاثي مجرّد صحيح الآخر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أخذ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26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مَنْسِيٌّ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ثلاثي مجرّد ناقص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نسيَ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006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مَعودٌ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ثلاثي مجرّد أجوف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عادَ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937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مَصيرٌ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ثلاثي مجرّد أجوف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صار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263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مَشكُوٌّ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ثلاثي مجرّد ناقص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708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مَقضِيٌّ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ثلاثي مجرّد ناقص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قضى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169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موصول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ثلاثي مجرّد مثال</a:t>
                      </a:r>
                      <a:endParaRPr lang="en-US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وصل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4351435"/>
                  </a:ext>
                </a:extLst>
              </a:tr>
            </a:tbl>
          </a:graphicData>
        </a:graphic>
      </p:graphicFrame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3EF737D4-2C6B-4AB9-BCA0-FBF17CF79E4C}"/>
              </a:ext>
            </a:extLst>
          </p:cNvPr>
          <p:cNvSpPr txBox="1">
            <a:spLocks/>
          </p:cNvSpPr>
          <p:nvPr/>
        </p:nvSpPr>
        <p:spPr>
          <a:xfrm>
            <a:off x="10819614" y="72182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أُطَبِّقُ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xmlns="" id="{9108B9B5-2D86-4C4D-8CA5-0A0F62A0E095}"/>
              </a:ext>
            </a:extLst>
          </p:cNvPr>
          <p:cNvSpPr txBox="1">
            <a:spLocks/>
          </p:cNvSpPr>
          <p:nvPr/>
        </p:nvSpPr>
        <p:spPr>
          <a:xfrm>
            <a:off x="2146851" y="89083"/>
            <a:ext cx="8610317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أُكْمِلُ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الجَدْوَلَ بِمَا يُنَاسِبُ كَمَا فِي المِثَالِ.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xmlns="" id="{BE912CBD-161D-4447-B5B9-FBE2DF3B3160}"/>
              </a:ext>
            </a:extLst>
          </p:cNvPr>
          <p:cNvSpPr txBox="1">
            <a:spLocks/>
          </p:cNvSpPr>
          <p:nvPr/>
        </p:nvSpPr>
        <p:spPr>
          <a:xfrm>
            <a:off x="2716753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04E0DE24-4104-4586-8242-5A6CD1E52C7E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86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766F518-7EF5-4916-8F6F-CA17ECD8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756" y="0"/>
            <a:ext cx="1956986" cy="1176630"/>
          </a:xfrm>
          <a:prstGeom prst="rect">
            <a:avLst/>
          </a:prstGeom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xmlns="" id="{513A3D73-0F10-4720-920A-C9F770838477}"/>
              </a:ext>
            </a:extLst>
          </p:cNvPr>
          <p:cNvSpPr txBox="1">
            <a:spLocks/>
          </p:cNvSpPr>
          <p:nvPr/>
        </p:nvSpPr>
        <p:spPr>
          <a:xfrm>
            <a:off x="7403656" y="337052"/>
            <a:ext cx="2744771" cy="6215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أقرأُ وأُلا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حِظُ: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3AD2394E-90D3-4DB5-AD56-E60B0AAAC4E8}"/>
              </a:ext>
            </a:extLst>
          </p:cNvPr>
          <p:cNvSpPr txBox="1"/>
          <p:nvPr/>
        </p:nvSpPr>
        <p:spPr>
          <a:xfrm>
            <a:off x="393838" y="2252151"/>
            <a:ext cx="1338470" cy="67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A2B46E4E-D9E2-4EA5-9989-4D6BE862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97" y="5394657"/>
            <a:ext cx="1341236" cy="676715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ECFD4096-E271-40FA-9B00-842E367F885D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B87FB204-78D1-3D64-40B7-0EF004F6D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>
          <a:xfrm>
            <a:off x="1494137" y="866581"/>
            <a:ext cx="8657782" cy="55090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99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766F518-7EF5-4916-8F6F-CA17ECD8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756" y="0"/>
            <a:ext cx="1956986" cy="1176630"/>
          </a:xfrm>
          <a:prstGeom prst="rect">
            <a:avLst/>
          </a:prstGeom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xmlns="" id="{513A3D73-0F10-4720-920A-C9F770838477}"/>
              </a:ext>
            </a:extLst>
          </p:cNvPr>
          <p:cNvSpPr txBox="1">
            <a:spLocks/>
          </p:cNvSpPr>
          <p:nvPr/>
        </p:nvSpPr>
        <p:spPr>
          <a:xfrm>
            <a:off x="8303342" y="1888346"/>
            <a:ext cx="2081414" cy="53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أُلَاحِظُ أَنَّ: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xmlns="" id="{1061EBE1-B45B-489B-AD4F-CD4C6B8989A9}"/>
              </a:ext>
            </a:extLst>
          </p:cNvPr>
          <p:cNvSpPr txBox="1">
            <a:spLocks/>
          </p:cNvSpPr>
          <p:nvPr/>
        </p:nvSpPr>
        <p:spPr>
          <a:xfrm>
            <a:off x="243528" y="2589352"/>
            <a:ext cx="11101304" cy="1021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الأفعال التي تحتها خط في الجدول السابق أفعال ماضية غير ثلاثيّة.</a:t>
            </a:r>
          </a:p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المضارع المبني للمجهول أوّله مضموم وقبل آخره مفتوح.</a:t>
            </a:r>
          </a:p>
          <a:p>
            <a:pPr marL="571500" indent="-5715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اسمَ المفعول (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مُغلَقٌ، مقتحَمٌ، مُمتَطًى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...) يُصَاغُ من الفعلِ الذي تَزيدُ حُروفُهُ عن ثلاثةِ أحرُفٍ (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يُغلَق، يُقتَحم، يُمتَطى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...) بإبدالِ حرفِ المُضَارَعَةِ ميمًا مضمومةَ، وفتح ما قبْلَ الآخِرِ.</a:t>
            </a:r>
            <a:endParaRPr lang="ar-SA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A2B46E4E-D9E2-4EA5-9989-4D6BE862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97" y="5394657"/>
            <a:ext cx="1341236" cy="676715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ECFD4096-E271-40FA-9B00-842E367F885D}"/>
              </a:ext>
            </a:extLst>
          </p:cNvPr>
          <p:cNvSpPr txBox="1"/>
          <p:nvPr/>
        </p:nvSpPr>
        <p:spPr>
          <a:xfrm>
            <a:off x="8542842" y="6530870"/>
            <a:ext cx="8440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2022</a:t>
            </a:r>
            <a:endParaRPr lang="ar-BH" sz="1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2112" cy="393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اسمُ المفْعُول</a:t>
            </a:r>
            <a:endParaRPr lang="en-GB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76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2210</TotalTime>
  <Words>604</Words>
  <Application>Microsoft Office PowerPoint</Application>
  <PresentationFormat>ملء الشاشة</PresentationFormat>
  <Paragraphs>151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Times New Roman</vt:lpstr>
      <vt:lpstr>قالب الدروس</vt:lpstr>
      <vt:lpstr>                درس في مادّة اللّغة العربيّة   اسمُ المفْعُول  الصّفّ الثّالث الإعداديّ </vt:lpstr>
      <vt:lpstr>أَقْرأُ، وأُلَاحِظُ الكَلِماتِ الـمُلَوَّنَةَ.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انْتَهَى الدَّرْسُ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في مادّة اللّغة العربيّة القواعد النحويّة   الأسماء المجرورة بالإضافة</dc:title>
  <dc:creator>Tufik Ben Saleh Aldaaji</dc:creator>
  <cp:lastModifiedBy>Amal Abdulla Ahmed Alsayed</cp:lastModifiedBy>
  <cp:revision>197</cp:revision>
  <dcterms:created xsi:type="dcterms:W3CDTF">2020-03-04T10:21:27Z</dcterms:created>
  <dcterms:modified xsi:type="dcterms:W3CDTF">2022-05-10T05:39:39Z</dcterms:modified>
</cp:coreProperties>
</file>