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85" r:id="rId3"/>
    <p:sldId id="271" r:id="rId4"/>
    <p:sldId id="280" r:id="rId5"/>
    <p:sldId id="281" r:id="rId6"/>
    <p:sldId id="273" r:id="rId7"/>
    <p:sldId id="313" r:id="rId8"/>
    <p:sldId id="314" r:id="rId9"/>
    <p:sldId id="315" r:id="rId10"/>
    <p:sldId id="274" r:id="rId11"/>
    <p:sldId id="282"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0099"/>
    <a:srgbClr val="00FF00"/>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varScale="1">
        <p:scale>
          <a:sx n="65" d="100"/>
          <a:sy n="65" d="100"/>
        </p:scale>
        <p:origin x="6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GB"/>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3CCAE07B-B83C-42AA-82AC-3CF99C11134F}" type="datetimeFigureOut">
              <a:rPr lang="en-GB" smtClean="0"/>
              <a:t>09/04/2020</a:t>
            </a:fld>
            <a:endParaRPr lang="en-GB"/>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GB"/>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26898953-72A2-4899-91D6-000DDE1FD28F}" type="slidenum">
              <a:rPr lang="en-GB" smtClean="0"/>
              <a:t>‹#›</a:t>
            </a:fld>
            <a:endParaRPr lang="en-GB"/>
          </a:p>
        </p:txBody>
      </p:sp>
    </p:spTree>
    <p:extLst>
      <p:ext uri="{BB962C8B-B14F-4D97-AF65-F5344CB8AC3E}">
        <p14:creationId xmlns:p14="http://schemas.microsoft.com/office/powerpoint/2010/main" val="568927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GB" dirty="0"/>
          </a:p>
        </p:txBody>
      </p:sp>
      <p:sp>
        <p:nvSpPr>
          <p:cNvPr id="4" name="عنصر نائب لرقم الشريحة 3"/>
          <p:cNvSpPr>
            <a:spLocks noGrp="1"/>
          </p:cNvSpPr>
          <p:nvPr>
            <p:ph type="sldNum" sz="quarter" idx="5"/>
          </p:nvPr>
        </p:nvSpPr>
        <p:spPr/>
        <p:txBody>
          <a:bodyPr/>
          <a:lstStyle/>
          <a:p>
            <a:fld id="{26898953-72A2-4899-91D6-000DDE1FD28F}" type="slidenum">
              <a:rPr lang="en-GB" smtClean="0"/>
              <a:t>8</a:t>
            </a:fld>
            <a:endParaRPr lang="en-GB"/>
          </a:p>
        </p:txBody>
      </p:sp>
    </p:spTree>
    <p:extLst>
      <p:ext uri="{BB962C8B-B14F-4D97-AF65-F5344CB8AC3E}">
        <p14:creationId xmlns:p14="http://schemas.microsoft.com/office/powerpoint/2010/main" val="96451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44251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69376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0578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2329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981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195418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75533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63452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30047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21714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37373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4/9/2020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2579941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162800" cy="1182210"/>
          </a:xfrm>
          <a:prstGeom prst="rect">
            <a:avLst/>
          </a:prstGeom>
        </p:spPr>
      </p:pic>
      <p:sp>
        <p:nvSpPr>
          <p:cNvPr id="5" name="TextBox 4"/>
          <p:cNvSpPr txBox="1"/>
          <p:nvPr/>
        </p:nvSpPr>
        <p:spPr>
          <a:xfrm>
            <a:off x="951221" y="1779029"/>
            <a:ext cx="10137157" cy="3970318"/>
          </a:xfrm>
          <a:prstGeom prst="rect">
            <a:avLst/>
          </a:prstGeom>
          <a:noFill/>
        </p:spPr>
        <p:txBody>
          <a:bodyPr wrap="square" rtlCol="0">
            <a:spAutoFit/>
          </a:bodyPr>
          <a:lstStyle/>
          <a:p>
            <a:pPr algn="ctr" rtl="1"/>
            <a:r>
              <a:rPr lang="ar-BH" sz="4800" b="1" dirty="0">
                <a:solidFill>
                  <a:srgbClr val="7030A0"/>
                </a:solidFill>
                <a:cs typeface="Sultan normal" pitchFamily="2" charset="-78"/>
              </a:rPr>
              <a:t>درس في مادّة اللّغة العربيّة</a:t>
            </a:r>
          </a:p>
          <a:p>
            <a:pPr algn="ctr" rtl="1"/>
            <a:endParaRPr lang="ar-BH" sz="3600" b="1" dirty="0">
              <a:solidFill>
                <a:srgbClr val="7030A0"/>
              </a:solidFill>
              <a:effectLst>
                <a:outerShdw blurRad="38100" dist="38100" dir="2700000" algn="tl">
                  <a:srgbClr val="000000">
                    <a:alpha val="43137"/>
                  </a:srgbClr>
                </a:outerShdw>
              </a:effectLst>
              <a:cs typeface="Sultan normal" pitchFamily="2" charset="-78"/>
            </a:endParaRPr>
          </a:p>
          <a:p>
            <a:pPr algn="ctr" rtl="1"/>
            <a:r>
              <a:rPr lang="ar-BH" sz="3600" dirty="0">
                <a:latin typeface="Sakkal Majalla" panose="02000000000000000000" pitchFamily="2" charset="-78"/>
                <a:cs typeface="Sakkal Majalla" panose="02000000000000000000" pitchFamily="2" charset="-78"/>
              </a:rPr>
              <a:t> </a:t>
            </a:r>
            <a:r>
              <a:rPr lang="ar-BH"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الإنتاج الكتابيّ</a:t>
            </a:r>
          </a:p>
          <a:p>
            <a:pPr algn="ctr" rtl="1"/>
            <a:endParaRPr lang="ar-BH" sz="2000" dirty="0">
              <a:latin typeface="Sakkal Majalla" panose="02000000000000000000" pitchFamily="2" charset="-78"/>
              <a:cs typeface="Sultan normal" pitchFamily="2" charset="-78"/>
            </a:endParaRPr>
          </a:p>
          <a:p>
            <a:pPr algn="ctr"/>
            <a:r>
              <a:rPr lang="ar-BH" sz="4800" b="1" dirty="0">
                <a:solidFill>
                  <a:srgbClr val="FF0000"/>
                </a:solidFill>
                <a:cs typeface="Sultan normal" pitchFamily="2" charset="-78"/>
              </a:rPr>
              <a:t>كتابة الرّسالة الشخصيّة بغرض النصح والتوجيه</a:t>
            </a:r>
          </a:p>
          <a:p>
            <a:pPr algn="ctr" rtl="1"/>
            <a:endParaRPr lang="ar-BH" sz="2800" dirty="0">
              <a:solidFill>
                <a:srgbClr val="FF0000"/>
              </a:solidFill>
              <a:latin typeface="Sakkal Majalla" panose="02000000000000000000" pitchFamily="2" charset="-78"/>
              <a:cs typeface="Sultan normal" pitchFamily="2" charset="-78"/>
            </a:endParaRPr>
          </a:p>
          <a:p>
            <a:pPr algn="ctr" rtl="1"/>
            <a:r>
              <a:rPr lang="ar-BH" sz="3600" b="1" dirty="0">
                <a:latin typeface="Sakkal Majalla" panose="02000000000000000000" pitchFamily="2" charset="-78"/>
                <a:cs typeface="Sakkal Majalla" panose="02000000000000000000" pitchFamily="2" charset="-78"/>
              </a:rPr>
              <a:t>الصّفّ الثّالث الإعداديّ</a:t>
            </a:r>
          </a:p>
        </p:txBody>
      </p:sp>
    </p:spTree>
    <p:extLst>
      <p:ext uri="{BB962C8B-B14F-4D97-AF65-F5344CB8AC3E}">
        <p14:creationId xmlns:p14="http://schemas.microsoft.com/office/powerpoint/2010/main" val="3255457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تمرير: أفقي 5">
            <a:extLst>
              <a:ext uri="{FF2B5EF4-FFF2-40B4-BE49-F238E27FC236}">
                <a16:creationId xmlns:a16="http://schemas.microsoft.com/office/drawing/2014/main" xmlns="" id="{FD001206-0108-47A5-9EC8-921752474F4A}"/>
              </a:ext>
            </a:extLst>
          </p:cNvPr>
          <p:cNvSpPr/>
          <p:nvPr/>
        </p:nvSpPr>
        <p:spPr>
          <a:xfrm>
            <a:off x="3236685" y="861449"/>
            <a:ext cx="8817091" cy="5557493"/>
          </a:xfrm>
          <a:prstGeom prst="horizontalScroll">
            <a:avLst/>
          </a:prstGeom>
          <a:ln>
            <a:solidFill>
              <a:schemeClr val="bg1">
                <a:lumMod val="8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justLow" rtl="1"/>
            <a:endParaRPr lang="ar-BH" sz="1000" b="1" dirty="0">
              <a:latin typeface="Sakkal Majalla" panose="02000000000000000000" pitchFamily="2" charset="-78"/>
              <a:cs typeface="Sakkal Majalla" panose="02000000000000000000" pitchFamily="2" charset="-78"/>
            </a:endParaRPr>
          </a:p>
          <a:p>
            <a:pPr algn="ctr" rtl="1"/>
            <a:r>
              <a:rPr lang="ar-BH" sz="2400" b="1" dirty="0">
                <a:latin typeface="Sakkal Majalla" panose="02000000000000000000" pitchFamily="2" charset="-78"/>
                <a:cs typeface="Sakkal Majalla" panose="02000000000000000000" pitchFamily="2" charset="-78"/>
              </a:rPr>
              <a:t>بسم الله الرّحمن الرّحيم</a:t>
            </a:r>
          </a:p>
          <a:p>
            <a:pPr rtl="1"/>
            <a:r>
              <a:rPr lang="ar-BH" sz="2400" b="1" dirty="0">
                <a:latin typeface="Sakkal Majalla" panose="02000000000000000000" pitchFamily="2" charset="-78"/>
                <a:cs typeface="Sakkal Majalla" panose="02000000000000000000" pitchFamily="2" charset="-78"/>
              </a:rPr>
              <a:t>المنامة، في 15-3 -2020 </a:t>
            </a:r>
          </a:p>
          <a:p>
            <a:pPr algn="justLow" rtl="1"/>
            <a:r>
              <a:rPr lang="ar-BH" sz="2400" b="1" dirty="0">
                <a:latin typeface="Sakkal Majalla" panose="02000000000000000000" pitchFamily="2" charset="-78"/>
                <a:cs typeface="Sakkal Majalla" panose="02000000000000000000" pitchFamily="2" charset="-78"/>
              </a:rPr>
              <a:t>  إلى صديقي العزيز محمّد</a:t>
            </a:r>
          </a:p>
          <a:p>
            <a:pPr algn="r" rtl="1"/>
            <a:r>
              <a:rPr lang="ar-BH" sz="2400" b="1" dirty="0">
                <a:latin typeface="Sakkal Majalla" panose="02000000000000000000" pitchFamily="2" charset="-78"/>
                <a:cs typeface="Sakkal Majalla" panose="02000000000000000000" pitchFamily="2" charset="-78"/>
              </a:rPr>
              <a:t>أعطر التحيّة وأزكى السّلام</a:t>
            </a:r>
          </a:p>
          <a:p>
            <a:pPr algn="r" rtl="1"/>
            <a:endParaRPr lang="ar-BH" sz="1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     بلغنـي بكلّ أسف خبـر انقطاعك عن الدّروس بسبب ضعف نتائجك، وهو ما آلـمني بشدّة. صديقي لا يمكنني أن أتركك في محنتك، وسأقف معك.</a:t>
            </a:r>
          </a:p>
          <a:p>
            <a:pPr algn="r" rtl="1"/>
            <a:r>
              <a:rPr lang="ar-BH" sz="2400" b="1" dirty="0">
                <a:latin typeface="Sakkal Majalla" panose="02000000000000000000" pitchFamily="2" charset="-78"/>
                <a:cs typeface="Sakkal Majalla" panose="02000000000000000000" pitchFamily="2" charset="-78"/>
              </a:rPr>
              <a:t>    يا صديقي .............................................، بل سيـزيد في تفاقم المشاكل، وأنصحك بكلّ لطف ومحبّة ...............................................، وأن .............................................</a:t>
            </a:r>
          </a:p>
          <a:p>
            <a:pPr algn="r" rtl="1"/>
            <a:r>
              <a:rPr lang="ar-BH" sz="2400" b="1" dirty="0">
                <a:latin typeface="Sakkal Majalla" panose="02000000000000000000" pitchFamily="2" charset="-78"/>
                <a:cs typeface="Sakkal Majalla" panose="02000000000000000000" pitchFamily="2" charset="-78"/>
              </a:rPr>
              <a:t>وفي الختام، أدعو الله أن يحفظك وأن أراك قريبا في مقاعد الدّراسة.</a:t>
            </a:r>
          </a:p>
          <a:p>
            <a:pPr algn="justLow" rtl="1"/>
            <a:endParaRPr lang="ar-BH" sz="1100" b="1" dirty="0">
              <a:latin typeface="Sakkal Majalla" panose="02000000000000000000" pitchFamily="2" charset="-78"/>
              <a:cs typeface="Sakkal Majalla" panose="02000000000000000000" pitchFamily="2" charset="-78"/>
            </a:endParaRPr>
          </a:p>
          <a:p>
            <a:pPr rtl="1"/>
            <a:r>
              <a:rPr lang="ar-BH" sz="2400" b="1" dirty="0">
                <a:latin typeface="Sakkal Majalla" panose="02000000000000000000" pitchFamily="2" charset="-78"/>
                <a:cs typeface="Sakkal Majalla" panose="02000000000000000000" pitchFamily="2" charset="-78"/>
              </a:rPr>
              <a:t>صديقك المخلص فؤاد</a:t>
            </a:r>
          </a:p>
        </p:txBody>
      </p:sp>
      <p:sp>
        <p:nvSpPr>
          <p:cNvPr id="19" name="Rectangle 7">
            <a:extLst>
              <a:ext uri="{FF2B5EF4-FFF2-40B4-BE49-F238E27FC236}">
                <a16:creationId xmlns:a16="http://schemas.microsoft.com/office/drawing/2014/main" xmlns="" id="{F9752C21-9C06-4E64-B4D2-1AE23E6F1B6E}"/>
              </a:ext>
            </a:extLst>
          </p:cNvPr>
          <p:cNvSpPr/>
          <p:nvPr/>
        </p:nvSpPr>
        <p:spPr>
          <a:xfrm>
            <a:off x="1395351" y="425350"/>
            <a:ext cx="9231086" cy="692331"/>
          </a:xfrm>
          <a:prstGeom prst="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r" rtl="1"/>
            <a:r>
              <a:rPr lang="ar-BH" sz="3000" b="1" dirty="0">
                <a:solidFill>
                  <a:schemeClr val="tx1"/>
                </a:solidFill>
                <a:latin typeface="Sakkal Majalla" panose="02000000000000000000" pitchFamily="2" charset="-78"/>
                <a:cs typeface="Sakkal Majalla" panose="02000000000000000000" pitchFamily="2" charset="-78"/>
              </a:rPr>
              <a:t>2-أَقْرَأُ بداية الرّسالة الشّخصيّة الآتية ونهايتها، وأختارُ النّصائح المُناسبة لأتمّم متنها:</a:t>
            </a:r>
            <a:r>
              <a:rPr lang="ar-SA" sz="3000" b="1" dirty="0">
                <a:solidFill>
                  <a:schemeClr val="tx1"/>
                </a:solidFill>
                <a:latin typeface="Sakkal Majalla" panose="02000000000000000000" pitchFamily="2" charset="-78"/>
                <a:cs typeface="Sakkal Majalla" panose="02000000000000000000" pitchFamily="2" charset="-78"/>
              </a:rPr>
              <a:t> </a:t>
            </a:r>
            <a:endParaRPr lang="ar-BH" sz="3000" b="1" dirty="0">
              <a:solidFill>
                <a:schemeClr val="tx1"/>
              </a:solidFill>
              <a:latin typeface="Sakkal Majalla" panose="02000000000000000000" pitchFamily="2" charset="-78"/>
              <a:cs typeface="Sakkal Majalla" panose="02000000000000000000" pitchFamily="2" charset="-78"/>
            </a:endParaRPr>
          </a:p>
        </p:txBody>
      </p:sp>
      <p:sp>
        <p:nvSpPr>
          <p:cNvPr id="5" name="Rectangle 7">
            <a:extLst>
              <a:ext uri="{FF2B5EF4-FFF2-40B4-BE49-F238E27FC236}">
                <a16:creationId xmlns:a16="http://schemas.microsoft.com/office/drawing/2014/main" xmlns="" id="{F9752C21-9C06-4E64-B4D2-1AE23E6F1B6E}"/>
              </a:ext>
            </a:extLst>
          </p:cNvPr>
          <p:cNvSpPr/>
          <p:nvPr/>
        </p:nvSpPr>
        <p:spPr>
          <a:xfrm>
            <a:off x="238305" y="1399308"/>
            <a:ext cx="2712714" cy="4807280"/>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BH" sz="3600" b="1" dirty="0">
                <a:solidFill>
                  <a:schemeClr val="accent2">
                    <a:lumMod val="75000"/>
                  </a:schemeClr>
                </a:solidFill>
                <a:latin typeface="Sakkal Majalla" panose="02000000000000000000" pitchFamily="2" charset="-78"/>
                <a:cs typeface="Sakkal Majalla" panose="02000000000000000000" pitchFamily="2" charset="-78"/>
              </a:rPr>
              <a:t>النّصائح </a:t>
            </a:r>
          </a:p>
          <a:p>
            <a:pPr algn="ctr" rtl="1"/>
            <a:endParaRPr lang="ar-BH" b="1" dirty="0">
              <a:solidFill>
                <a:srgbClr val="002060"/>
              </a:solidFill>
              <a:latin typeface="Sakkal Majalla" panose="02000000000000000000" pitchFamily="2" charset="-78"/>
              <a:cs typeface="Sakkal Majalla" panose="02000000000000000000" pitchFamily="2" charset="-78"/>
            </a:endParaRPr>
          </a:p>
          <a:p>
            <a:pPr marL="342900" indent="-342900" algn="r" rtl="1">
              <a:buFont typeface="Courier New" panose="02070309020205020404" pitchFamily="49" charset="0"/>
              <a:buChar char="o"/>
            </a:pPr>
            <a:r>
              <a:rPr lang="ar-BH" sz="2400" b="1" dirty="0">
                <a:solidFill>
                  <a:srgbClr val="002060"/>
                </a:solidFill>
                <a:latin typeface="Sakkal Majalla" panose="02000000000000000000" pitchFamily="2" charset="-78"/>
                <a:cs typeface="Sakkal Majalla" panose="02000000000000000000" pitchFamily="2" charset="-78"/>
              </a:rPr>
              <a:t>لا تنقطع عن الدّراسة فهذا ليس حلّا.</a:t>
            </a:r>
            <a:endParaRPr lang="en-GB" sz="2400" b="1" dirty="0">
              <a:solidFill>
                <a:srgbClr val="002060"/>
              </a:solidFill>
              <a:latin typeface="Sakkal Majalla" panose="02000000000000000000" pitchFamily="2" charset="-78"/>
              <a:cs typeface="Sakkal Majalla" panose="02000000000000000000" pitchFamily="2" charset="-78"/>
            </a:endParaRPr>
          </a:p>
          <a:p>
            <a:pPr marL="342900" indent="-342900" algn="r" rtl="1">
              <a:buFont typeface="Courier New" panose="02070309020205020404" pitchFamily="49" charset="0"/>
              <a:buChar char="o"/>
            </a:pPr>
            <a:r>
              <a:rPr lang="ar-BH" sz="2400" b="1" dirty="0">
                <a:solidFill>
                  <a:srgbClr val="002060"/>
                </a:solidFill>
                <a:latin typeface="Sakkal Majalla" panose="02000000000000000000" pitchFamily="2" charset="-78"/>
                <a:cs typeface="Sakkal Majalla" panose="02000000000000000000" pitchFamily="2" charset="-78"/>
              </a:rPr>
              <a:t>أن تكوّن علاقات صداقة.</a:t>
            </a:r>
          </a:p>
          <a:p>
            <a:pPr marL="342900" indent="-342900" algn="r" rtl="1">
              <a:buFont typeface="Courier New" panose="02070309020205020404" pitchFamily="49" charset="0"/>
              <a:buChar char="o"/>
            </a:pPr>
            <a:r>
              <a:rPr lang="ar-BH" sz="2400" b="1" dirty="0">
                <a:solidFill>
                  <a:srgbClr val="002060"/>
                </a:solidFill>
                <a:latin typeface="Sakkal Majalla" panose="02000000000000000000" pitchFamily="2" charset="-78"/>
                <a:cs typeface="Sakkal Majalla" panose="02000000000000000000" pitchFamily="2" charset="-78"/>
              </a:rPr>
              <a:t>وأن تجتهدَ وتثابرَ حتّى تحقّق النّجاحَ المأمولَ .</a:t>
            </a:r>
          </a:p>
          <a:p>
            <a:pPr marL="342900" indent="-342900" algn="r" rtl="1">
              <a:buFont typeface="Courier New" panose="02070309020205020404" pitchFamily="49" charset="0"/>
              <a:buChar char="o"/>
            </a:pPr>
            <a:r>
              <a:rPr lang="ar-BH" sz="2400" b="1" dirty="0">
                <a:solidFill>
                  <a:srgbClr val="002060"/>
                </a:solidFill>
                <a:latin typeface="Sakkal Majalla" panose="02000000000000000000" pitchFamily="2" charset="-78"/>
                <a:cs typeface="Sakkal Majalla" panose="02000000000000000000" pitchFamily="2" charset="-78"/>
              </a:rPr>
              <a:t>أن تساعدَ الجيرَانَ.</a:t>
            </a:r>
          </a:p>
          <a:p>
            <a:pPr marL="342900" indent="-342900" algn="r" rtl="1">
              <a:buFont typeface="Courier New" panose="02070309020205020404" pitchFamily="49" charset="0"/>
              <a:buChar char="o"/>
            </a:pPr>
            <a:r>
              <a:rPr lang="ar-BH" sz="2400" b="1" dirty="0">
                <a:solidFill>
                  <a:srgbClr val="002060"/>
                </a:solidFill>
                <a:latin typeface="Sakkal Majalla" panose="02000000000000000000" pitchFamily="2" charset="-78"/>
                <a:cs typeface="Sakkal Majalla" panose="02000000000000000000" pitchFamily="2" charset="-78"/>
              </a:rPr>
              <a:t>أن تعود إلى المدرسة في أقرب وقتٍ.</a:t>
            </a:r>
          </a:p>
          <a:p>
            <a:pPr marL="342900" indent="-342900" algn="r" rtl="1">
              <a:buFont typeface="Courier New" panose="02070309020205020404" pitchFamily="49" charset="0"/>
              <a:buChar char="o"/>
            </a:pPr>
            <a:endParaRPr lang="ar-BH" sz="2400" b="1" dirty="0">
              <a:solidFill>
                <a:srgbClr val="002060"/>
              </a:solidFill>
              <a:latin typeface="Sakkal Majalla" panose="02000000000000000000" pitchFamily="2" charset="-78"/>
              <a:cs typeface="Sakkal Majalla" panose="02000000000000000000" pitchFamily="2" charset="-78"/>
            </a:endParaRPr>
          </a:p>
        </p:txBody>
      </p:sp>
      <p:sp>
        <p:nvSpPr>
          <p:cNvPr id="7" name="مستطيل 6">
            <a:extLst>
              <a:ext uri="{FF2B5EF4-FFF2-40B4-BE49-F238E27FC236}">
                <a16:creationId xmlns:a16="http://schemas.microsoft.com/office/drawing/2014/main" xmlns="" id="{F01D8AF9-5CF9-4D41-840C-248538ED10B3}"/>
              </a:ext>
            </a:extLst>
          </p:cNvPr>
          <p:cNvSpPr/>
          <p:nvPr/>
        </p:nvSpPr>
        <p:spPr>
          <a:xfrm>
            <a:off x="10879454" y="-20320"/>
            <a:ext cx="1312546" cy="70190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chemeClr val="tx1"/>
                </a:solidFill>
                <a:latin typeface="Sakkal Majalla" panose="02000000000000000000" pitchFamily="2" charset="-78"/>
                <a:cs typeface="Sakkal Majalla" panose="02000000000000000000" pitchFamily="2" charset="-78"/>
              </a:rPr>
              <a:t>أَتَدَرّبُ</a:t>
            </a:r>
            <a:endParaRPr lang="en-GB" sz="36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95347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تمرير: أفقي 5">
            <a:extLst>
              <a:ext uri="{FF2B5EF4-FFF2-40B4-BE49-F238E27FC236}">
                <a16:creationId xmlns:a16="http://schemas.microsoft.com/office/drawing/2014/main" xmlns="" id="{FD001206-0108-47A5-9EC8-921752474F4A}"/>
              </a:ext>
            </a:extLst>
          </p:cNvPr>
          <p:cNvSpPr/>
          <p:nvPr/>
        </p:nvSpPr>
        <p:spPr>
          <a:xfrm>
            <a:off x="664797" y="449944"/>
            <a:ext cx="11078451" cy="6408056"/>
          </a:xfrm>
          <a:prstGeom prst="horizontalScroll">
            <a:avLst/>
          </a:prstGeom>
          <a:ln>
            <a:solidFill>
              <a:schemeClr val="bg1">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justLow" rtl="1"/>
            <a:endParaRPr lang="ar-BH" sz="1000" b="1" dirty="0">
              <a:latin typeface="Sakkal Majalla" panose="02000000000000000000" pitchFamily="2" charset="-78"/>
              <a:cs typeface="Sakkal Majalla" panose="02000000000000000000" pitchFamily="2" charset="-78"/>
            </a:endParaRPr>
          </a:p>
          <a:p>
            <a:pPr algn="ctr" rtl="1"/>
            <a:r>
              <a:rPr lang="ar-BH" sz="2400" b="1" dirty="0">
                <a:latin typeface="Sakkal Majalla" panose="02000000000000000000" pitchFamily="2" charset="-78"/>
                <a:cs typeface="Sakkal Majalla" panose="02000000000000000000" pitchFamily="2" charset="-78"/>
              </a:rPr>
              <a:t>بسم الله الرّحمن الرّحيم</a:t>
            </a:r>
          </a:p>
          <a:p>
            <a:pPr rtl="1"/>
            <a:r>
              <a:rPr lang="ar-BH" sz="2400" b="1" dirty="0">
                <a:latin typeface="Sakkal Majalla" panose="02000000000000000000" pitchFamily="2" charset="-78"/>
                <a:cs typeface="Sakkal Majalla" panose="02000000000000000000" pitchFamily="2" charset="-78"/>
              </a:rPr>
              <a:t>المنامة، في 15-3 -2020 </a:t>
            </a:r>
          </a:p>
          <a:p>
            <a:pPr algn="justLow" rtl="1"/>
            <a:r>
              <a:rPr lang="ar-BH" sz="2400" b="1" dirty="0">
                <a:latin typeface="Sakkal Majalla" panose="02000000000000000000" pitchFamily="2" charset="-78"/>
                <a:cs typeface="Sakkal Majalla" panose="02000000000000000000" pitchFamily="2" charset="-78"/>
              </a:rPr>
              <a:t>  إلى صديقي العزيز محمّد</a:t>
            </a:r>
          </a:p>
          <a:p>
            <a:pPr algn="justLow" rtl="1"/>
            <a:r>
              <a:rPr lang="ar-BH" sz="2400" b="1" dirty="0">
                <a:latin typeface="Sakkal Majalla" panose="02000000000000000000" pitchFamily="2" charset="-78"/>
                <a:cs typeface="Sakkal Majalla" panose="02000000000000000000" pitchFamily="2" charset="-78"/>
              </a:rPr>
              <a:t>أعطر التّحية وأزكى السّلام</a:t>
            </a:r>
          </a:p>
          <a:p>
            <a:pPr algn="justLow" rtl="1"/>
            <a:endParaRPr lang="ar-BH" sz="1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     بلغنـي بكل أسف خبـر انقطاعك عن الدروس بسبب ضعف نتائجك، وهو ما آلـمني بشدة. صديقي لا يمكنني أن أتركك في محنتك، وسأقف معك.</a:t>
            </a:r>
          </a:p>
          <a:p>
            <a:pPr algn="r" rtl="1">
              <a:lnSpc>
                <a:spcPct val="150000"/>
              </a:lnSpc>
            </a:pPr>
            <a:r>
              <a:rPr lang="ar-BH" sz="2400" b="1" dirty="0">
                <a:latin typeface="Sakkal Majalla" panose="02000000000000000000" pitchFamily="2" charset="-78"/>
                <a:cs typeface="Sakkal Majalla" panose="02000000000000000000" pitchFamily="2" charset="-78"/>
              </a:rPr>
              <a:t>    يا صديقي  .....................................................................     ، بل سيـزيد في تفاقم المشاكل، وأنصحك بكلّ لطف ومحبّة ..................................................                ، .....................................................</a:t>
            </a:r>
          </a:p>
          <a:p>
            <a:pPr algn="r" rtl="1">
              <a:lnSpc>
                <a:spcPct val="150000"/>
              </a:lnSpc>
            </a:pPr>
            <a:r>
              <a:rPr lang="ar-BH" sz="2400" b="1" dirty="0">
                <a:latin typeface="Sakkal Majalla" panose="02000000000000000000" pitchFamily="2" charset="-78"/>
                <a:cs typeface="Sakkal Majalla" panose="02000000000000000000" pitchFamily="2" charset="-78"/>
              </a:rPr>
              <a:t>وفي الختام، أدعو الله أن يحفظك وأن أراك قريبا في مقاعد الدّراسة.</a:t>
            </a:r>
          </a:p>
          <a:p>
            <a:pPr algn="justLow" rtl="1"/>
            <a:endParaRPr lang="ar-BH" sz="100" b="1" dirty="0">
              <a:latin typeface="Sakkal Majalla" panose="02000000000000000000" pitchFamily="2" charset="-78"/>
              <a:cs typeface="Sakkal Majalla" panose="02000000000000000000" pitchFamily="2" charset="-78"/>
            </a:endParaRPr>
          </a:p>
          <a:p>
            <a:pPr rtl="1"/>
            <a:r>
              <a:rPr lang="ar-BH" sz="2400" b="1" dirty="0">
                <a:latin typeface="Sakkal Majalla" panose="02000000000000000000" pitchFamily="2" charset="-78"/>
                <a:cs typeface="Sakkal Majalla" panose="02000000000000000000" pitchFamily="2" charset="-78"/>
              </a:rPr>
              <a:t>صديقك المخلص فؤاد</a:t>
            </a:r>
          </a:p>
        </p:txBody>
      </p:sp>
      <p:sp>
        <p:nvSpPr>
          <p:cNvPr id="2" name="Rounded Rectangle 1"/>
          <p:cNvSpPr/>
          <p:nvPr/>
        </p:nvSpPr>
        <p:spPr>
          <a:xfrm>
            <a:off x="2668248" y="4531920"/>
            <a:ext cx="4547103" cy="408007"/>
          </a:xfrm>
          <a:prstGeom prst="round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1" anchor="ctr"/>
          <a:lstStyle/>
          <a:p>
            <a:pPr algn="r"/>
            <a:r>
              <a:rPr lang="ar-BH" sz="2400" b="1" dirty="0">
                <a:latin typeface="Sakkal Majalla" panose="02000000000000000000" pitchFamily="2" charset="-78"/>
                <a:cs typeface="Sakkal Majalla" panose="02000000000000000000" pitchFamily="2" charset="-78"/>
              </a:rPr>
              <a:t>وأن تجتهدَ وتثابرَ حتّى تحقّق النّجاح الـمأمولَ.</a:t>
            </a:r>
            <a:endParaRPr lang="ar-BH" sz="2400" dirty="0"/>
          </a:p>
        </p:txBody>
      </p:sp>
      <p:sp>
        <p:nvSpPr>
          <p:cNvPr id="7" name="Rounded Rectangle 6"/>
          <p:cNvSpPr/>
          <p:nvPr/>
        </p:nvSpPr>
        <p:spPr>
          <a:xfrm>
            <a:off x="6361694" y="3992081"/>
            <a:ext cx="3545192" cy="408007"/>
          </a:xfrm>
          <a:prstGeom prst="round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1" anchor="ctr"/>
          <a:lstStyle/>
          <a:p>
            <a:pPr algn="r"/>
            <a:r>
              <a:rPr lang="ar-BH" sz="2400" b="1" dirty="0">
                <a:latin typeface="Sakkal Majalla" panose="02000000000000000000" pitchFamily="2" charset="-78"/>
                <a:cs typeface="Sakkal Majalla" panose="02000000000000000000" pitchFamily="2" charset="-78"/>
              </a:rPr>
              <a:t>لا تنقطع عن المدرسة فهذا ليس حلّا</a:t>
            </a:r>
            <a:endParaRPr lang="ar-BH" sz="2400" dirty="0"/>
          </a:p>
        </p:txBody>
      </p:sp>
      <p:sp>
        <p:nvSpPr>
          <p:cNvPr id="8" name="Rounded Rectangle 7"/>
          <p:cNvSpPr/>
          <p:nvPr/>
        </p:nvSpPr>
        <p:spPr>
          <a:xfrm>
            <a:off x="7450079" y="4531920"/>
            <a:ext cx="3177682" cy="408007"/>
          </a:xfrm>
          <a:prstGeom prst="round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rtlCol="1" anchor="ctr"/>
          <a:lstStyle/>
          <a:p>
            <a:pPr algn="ctr"/>
            <a:r>
              <a:rPr lang="ar-BH" sz="2400" b="1" dirty="0">
                <a:latin typeface="Sakkal Majalla" panose="02000000000000000000" pitchFamily="2" charset="-78"/>
                <a:cs typeface="Sakkal Majalla" panose="02000000000000000000" pitchFamily="2" charset="-78"/>
              </a:rPr>
              <a:t>أن تعود إلى المدرسةِ في أقرب وقت</a:t>
            </a:r>
            <a:endParaRPr lang="ar-BH" sz="2400" dirty="0"/>
          </a:p>
        </p:txBody>
      </p:sp>
      <p:sp>
        <p:nvSpPr>
          <p:cNvPr id="9" name="مستطيل 8">
            <a:extLst>
              <a:ext uri="{FF2B5EF4-FFF2-40B4-BE49-F238E27FC236}">
                <a16:creationId xmlns:a16="http://schemas.microsoft.com/office/drawing/2014/main" xmlns="" id="{5584591C-0FF1-4405-8814-364641AEB448}"/>
              </a:ext>
            </a:extLst>
          </p:cNvPr>
          <p:cNvSpPr/>
          <p:nvPr/>
        </p:nvSpPr>
        <p:spPr>
          <a:xfrm>
            <a:off x="9608455" y="-20320"/>
            <a:ext cx="2583545" cy="62637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dirty="0">
                <a:solidFill>
                  <a:schemeClr val="tx1"/>
                </a:solidFill>
                <a:latin typeface="Sakkal Majalla" panose="02000000000000000000" pitchFamily="2" charset="-78"/>
                <a:cs typeface="Sakkal Majalla" panose="02000000000000000000" pitchFamily="2" charset="-78"/>
              </a:rPr>
              <a:t>أتَحَقّقُ من إجابتي</a:t>
            </a:r>
            <a:endParaRPr lang="en-GB"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0118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9F59292-3597-4777-AEAA-0D08D99C6FBB}"/>
              </a:ext>
            </a:extLst>
          </p:cNvPr>
          <p:cNvSpPr>
            <a:spLocks noGrp="1"/>
          </p:cNvSpPr>
          <p:nvPr>
            <p:ph type="title"/>
          </p:nvPr>
        </p:nvSpPr>
        <p:spPr>
          <a:xfrm>
            <a:off x="904875" y="2651125"/>
            <a:ext cx="10515600" cy="1325563"/>
          </a:xfrm>
        </p:spPr>
        <p:txBody>
          <a:bodyPr>
            <a:normAutofit/>
          </a:bodyPr>
          <a:lstStyle/>
          <a:p>
            <a:pPr algn="ctr"/>
            <a:r>
              <a:rPr lang="ar-BH" sz="6000" dirty="0">
                <a:solidFill>
                  <a:srgbClr val="FF0000"/>
                </a:solidFill>
                <a:cs typeface="Sultan normal" pitchFamily="2" charset="-78"/>
              </a:rPr>
              <a:t>انتهى الدّرس</a:t>
            </a:r>
            <a:endParaRPr lang="en-GB" sz="6000" dirty="0">
              <a:solidFill>
                <a:srgbClr val="FF0000"/>
              </a:solidFill>
              <a:cs typeface="Sultan normal" pitchFamily="2" charset="-78"/>
            </a:endParaRPr>
          </a:p>
        </p:txBody>
      </p:sp>
    </p:spTree>
    <p:extLst>
      <p:ext uri="{BB962C8B-B14F-4D97-AF65-F5344CB8AC3E}">
        <p14:creationId xmlns:p14="http://schemas.microsoft.com/office/powerpoint/2010/main" val="133160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تمرير: أفقي 6">
            <a:extLst>
              <a:ext uri="{FF2B5EF4-FFF2-40B4-BE49-F238E27FC236}">
                <a16:creationId xmlns:a16="http://schemas.microsoft.com/office/drawing/2014/main" xmlns="" id="{F7120D53-2A37-4D68-B3C0-D2145DCB9855}"/>
              </a:ext>
            </a:extLst>
          </p:cNvPr>
          <p:cNvSpPr/>
          <p:nvPr/>
        </p:nvSpPr>
        <p:spPr>
          <a:xfrm>
            <a:off x="404036" y="-132079"/>
            <a:ext cx="11625403" cy="6990080"/>
          </a:xfrm>
          <a:prstGeom prst="horizontalScroll">
            <a:avLst/>
          </a:prstGeom>
          <a:ln>
            <a:solidFill>
              <a:schemeClr val="bg2">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rtl="1" fontAlgn="base"/>
            <a:r>
              <a:rPr lang="ar-SA" sz="2600" b="1" dirty="0">
                <a:latin typeface="Sakkal Majalla" panose="02000000000000000000" pitchFamily="2" charset="-78"/>
                <a:cs typeface="Sakkal Majalla" panose="02000000000000000000" pitchFamily="2" charset="-78"/>
              </a:rPr>
              <a:t>بس</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م الله الر</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حمن الر</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حيم</a:t>
            </a:r>
            <a:endParaRPr lang="en-US" sz="2600" b="1" dirty="0">
              <a:latin typeface="Sakkal Majalla" panose="02000000000000000000" pitchFamily="2" charset="-78"/>
              <a:cs typeface="Sakkal Majalla" panose="02000000000000000000" pitchFamily="2" charset="-78"/>
            </a:endParaRPr>
          </a:p>
          <a:p>
            <a:pPr rtl="1" fontAlgn="base"/>
            <a:r>
              <a:rPr lang="ar-SA" sz="2600" b="1" dirty="0">
                <a:latin typeface="Sakkal Majalla" panose="02000000000000000000" pitchFamily="2" charset="-78"/>
                <a:cs typeface="Sakkal Majalla" panose="02000000000000000000" pitchFamily="2" charset="-78"/>
              </a:rPr>
              <a:t>القاهرة في 12-04-1947</a:t>
            </a:r>
            <a:endParaRPr lang="en-US" sz="2600" b="1" dirty="0">
              <a:latin typeface="Sakkal Majalla" panose="02000000000000000000" pitchFamily="2" charset="-78"/>
              <a:cs typeface="Sakkal Majalla" panose="02000000000000000000" pitchFamily="2" charset="-78"/>
            </a:endParaRPr>
          </a:p>
          <a:p>
            <a:pPr algn="r" rtl="1" fontAlgn="base"/>
            <a:r>
              <a:rPr lang="ar-SA" sz="2800" b="1" dirty="0">
                <a:latin typeface="Sakkal Majalla" panose="02000000000000000000" pitchFamily="2" charset="-78"/>
                <a:cs typeface="Sakkal Majalla" panose="02000000000000000000" pitchFamily="2" charset="-78"/>
              </a:rPr>
              <a:t>اب</a:t>
            </a:r>
            <a:r>
              <a:rPr lang="ar-BH" sz="2800" b="1" dirty="0">
                <a:latin typeface="Sakkal Majalla" panose="02000000000000000000" pitchFamily="2" charset="-78"/>
                <a:cs typeface="Sakkal Majalla" panose="02000000000000000000" pitchFamily="2" charset="-78"/>
              </a:rPr>
              <a:t>ْ</a:t>
            </a:r>
            <a:r>
              <a:rPr lang="ar-SA" sz="2800" b="1" dirty="0">
                <a:latin typeface="Sakkal Majalla" panose="02000000000000000000" pitchFamily="2" charset="-78"/>
                <a:cs typeface="Sakkal Majalla" panose="02000000000000000000" pitchFamily="2" charset="-78"/>
              </a:rPr>
              <a:t>ن</a:t>
            </a:r>
            <a:r>
              <a:rPr lang="ar-BH" sz="2800" b="1" dirty="0">
                <a:latin typeface="Sakkal Majalla" panose="02000000000000000000" pitchFamily="2" charset="-78"/>
                <a:cs typeface="Sakkal Majalla" panose="02000000000000000000" pitchFamily="2" charset="-78"/>
              </a:rPr>
              <a:t>َ</a:t>
            </a:r>
            <a:r>
              <a:rPr lang="ar-SA" sz="2800" b="1" dirty="0">
                <a:latin typeface="Sakkal Majalla" panose="02000000000000000000" pitchFamily="2" charset="-78"/>
                <a:cs typeface="Sakkal Majalla" panose="02000000000000000000" pitchFamily="2" charset="-78"/>
              </a:rPr>
              <a:t>تي</a:t>
            </a:r>
            <a:r>
              <a:rPr lang="ar-BH" sz="2800" b="1" dirty="0">
                <a:latin typeface="Sakkal Majalla" panose="02000000000000000000" pitchFamily="2" charset="-78"/>
                <a:cs typeface="Sakkal Majalla" panose="02000000000000000000" pitchFamily="2" charset="-78"/>
              </a:rPr>
              <a:t> العَزيزة</a:t>
            </a:r>
            <a:endParaRPr lang="en-US" sz="2800" b="1" dirty="0">
              <a:latin typeface="Sakkal Majalla" panose="02000000000000000000" pitchFamily="2" charset="-78"/>
              <a:cs typeface="Sakkal Majalla" panose="02000000000000000000" pitchFamily="2" charset="-78"/>
            </a:endParaRPr>
          </a:p>
          <a:p>
            <a:pPr algn="r" rtl="1" fontAlgn="base"/>
            <a:r>
              <a:rPr lang="ar-SA" sz="2600" b="1" dirty="0">
                <a:latin typeface="Sakkal Majalla" panose="02000000000000000000" pitchFamily="2" charset="-78"/>
                <a:cs typeface="Sakkal Majalla" panose="02000000000000000000" pitchFamily="2" charset="-78"/>
              </a:rPr>
              <a:t>أ</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ج</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م</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ل تحيّة وأرقّ سلام</a:t>
            </a:r>
            <a:endParaRPr lang="en-US" sz="2600" b="1" dirty="0">
              <a:latin typeface="Sakkal Majalla" panose="02000000000000000000" pitchFamily="2" charset="-78"/>
              <a:cs typeface="Sakkal Majalla" panose="02000000000000000000" pitchFamily="2" charset="-78"/>
            </a:endParaRPr>
          </a:p>
          <a:p>
            <a:pPr algn="r" rtl="1" fontAlgn="base"/>
            <a:r>
              <a:rPr lang="ar-SA" sz="2600" b="1"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شاءت الظ</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روف</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أن ت</a:t>
            </a:r>
            <a:r>
              <a:rPr lang="ar-BH" sz="2800" dirty="0">
                <a:latin typeface="Sakkal Majalla" panose="02000000000000000000" pitchFamily="2" charset="-78"/>
                <a:cs typeface="Sakkal Majalla" panose="02000000000000000000" pitchFamily="2" charset="-78"/>
              </a:rPr>
              <a:t>ـ</a:t>
            </a:r>
            <a:r>
              <a:rPr lang="ar-SA" sz="2800" dirty="0">
                <a:latin typeface="Sakkal Majalla" panose="02000000000000000000" pitchFamily="2" charset="-78"/>
                <a:cs typeface="Sakkal Majalla" panose="02000000000000000000" pitchFamily="2" charset="-78"/>
              </a:rPr>
              <a:t>رحلي إلى </a:t>
            </a:r>
            <a:r>
              <a:rPr lang="ar-SA" sz="2800" dirty="0" err="1">
                <a:latin typeface="Sakkal Majalla" panose="02000000000000000000" pitchFamily="2" charset="-78"/>
                <a:cs typeface="Sakkal Majalla" panose="02000000000000000000" pitchFamily="2" charset="-78"/>
              </a:rPr>
              <a:t>إنجلت</a:t>
            </a:r>
            <a:r>
              <a:rPr lang="ar-BH" sz="2800" dirty="0">
                <a:latin typeface="Sakkal Majalla" panose="02000000000000000000" pitchFamily="2" charset="-78"/>
                <a:cs typeface="Sakkal Majalla" panose="02000000000000000000" pitchFamily="2" charset="-78"/>
              </a:rPr>
              <a:t>ــ</a:t>
            </a:r>
            <a:r>
              <a:rPr lang="ar-SA" sz="2800" dirty="0">
                <a:latin typeface="Sakkal Majalla" panose="02000000000000000000" pitchFamily="2" charset="-78"/>
                <a:cs typeface="Sakkal Majalla" panose="02000000000000000000" pitchFamily="2" charset="-78"/>
              </a:rPr>
              <a:t>را، وأن تتعلّمي الاعتماد</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على نفس</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وقد كنتِ في مصر</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a:t>
            </a:r>
            <a:r>
              <a:rPr lang="ar-BH" sz="2800"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تعتمدين على والد</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في قضاء</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الحوائج</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م</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الخارج، وعمل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ما 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زم في الد</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اخل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واليوم 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ق</a:t>
            </a:r>
            <a:r>
              <a:rPr lang="ar-BH" sz="2800" dirty="0">
                <a:latin typeface="Sakkal Majalla" panose="02000000000000000000" pitchFamily="2" charset="-78"/>
                <a:cs typeface="Sakkal Majalla" panose="02000000000000000000" pitchFamily="2" charset="-78"/>
              </a:rPr>
              <a:t>ْ</a:t>
            </a:r>
            <a:r>
              <a:rPr lang="ar-SA" sz="2800" dirty="0" err="1">
                <a:latin typeface="Sakkal Majalla" panose="02000000000000000000" pitchFamily="2" charset="-78"/>
                <a:cs typeface="Sakkal Majalla" panose="02000000000000000000" pitchFamily="2" charset="-78"/>
              </a:rPr>
              <a:t>ضين</a:t>
            </a:r>
            <a:r>
              <a:rPr lang="ar-SA" sz="2800" dirty="0">
                <a:latin typeface="Sakkal Majalla" panose="02000000000000000000" pitchFamily="2" charset="-78"/>
                <a:cs typeface="Sakkal Majalla" panose="02000000000000000000" pitchFamily="2" charset="-78"/>
              </a:rPr>
              <a:t> حوائج</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بنفس</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a:t>
            </a:r>
            <a:endParaRPr lang="ar-BH" sz="2800" dirty="0">
              <a:latin typeface="Sakkal Majalla" panose="02000000000000000000" pitchFamily="2" charset="-78"/>
              <a:cs typeface="Sakkal Majalla" panose="02000000000000000000" pitchFamily="2" charset="-78"/>
            </a:endParaRPr>
          </a:p>
          <a:p>
            <a:pPr algn="r" rtl="1" fontAlgn="base"/>
            <a:r>
              <a:rPr lang="ar-SA" sz="2800" dirty="0">
                <a:latin typeface="Sakkal Majalla" panose="02000000000000000000" pitchFamily="2" charset="-78"/>
                <a:cs typeface="Sakkal Majalla" panose="02000000000000000000" pitchFamily="2" charset="-78"/>
              </a:rPr>
              <a:t>ولكن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ث</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قي أن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هذا يعل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م</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الاستقلال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و</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ب</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ع</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ثك</a:t>
            </a:r>
            <a:r>
              <a:rPr lang="ar-BH" sz="2800"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 على الن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شاط، و</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م</a:t>
            </a:r>
            <a:r>
              <a:rPr lang="ar-BH" sz="2800" dirty="0">
                <a:latin typeface="Sakkal Majalla" panose="02000000000000000000" pitchFamily="2" charset="-78"/>
                <a:cs typeface="Sakkal Majalla" panose="02000000000000000000" pitchFamily="2" charset="-78"/>
              </a:rPr>
              <a:t>ْ</a:t>
            </a:r>
            <a:r>
              <a:rPr lang="ar-SA" sz="2800" dirty="0" err="1">
                <a:latin typeface="Sakkal Majalla" panose="02000000000000000000" pitchFamily="2" charset="-78"/>
                <a:cs typeface="Sakkal Majalla" panose="02000000000000000000" pitchFamily="2" charset="-78"/>
              </a:rPr>
              <a:t>لأ</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ف</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راغ</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a:t>
            </a:r>
            <a:r>
              <a:rPr lang="ar-SA" sz="2800" dirty="0" err="1">
                <a:latin typeface="Sakkal Majalla" panose="02000000000000000000" pitchFamily="2" charset="-78"/>
                <a:cs typeface="Sakkal Majalla" panose="02000000000000000000" pitchFamily="2" charset="-78"/>
              </a:rPr>
              <a:t>وو</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قت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وفي ذلك</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خير</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عظيم</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a:t>
            </a:r>
            <a:endParaRPr lang="en-US" sz="2800" dirty="0">
              <a:latin typeface="Sakkal Majalla" panose="02000000000000000000" pitchFamily="2" charset="-78"/>
              <a:cs typeface="Sakkal Majalla" panose="02000000000000000000" pitchFamily="2" charset="-78"/>
            </a:endParaRPr>
          </a:p>
          <a:p>
            <a:pPr algn="r" rtl="1" fontAlgn="base"/>
            <a:r>
              <a:rPr lang="ar-BH" sz="2800" dirty="0">
                <a:latin typeface="Sakkal Majalla" panose="02000000000000000000" pitchFamily="2" charset="-78"/>
                <a:cs typeface="Sakkal Majalla" panose="02000000000000000000" pitchFamily="2" charset="-78"/>
              </a:rPr>
              <a:t>  أَي بنيّتي! </a:t>
            </a:r>
            <a:r>
              <a:rPr lang="ar-SA" sz="2800" dirty="0">
                <a:solidFill>
                  <a:srgbClr val="FF0000"/>
                </a:solidFill>
                <a:latin typeface="Sakkal Majalla" panose="02000000000000000000" pitchFamily="2" charset="-78"/>
                <a:cs typeface="Sakkal Majalla" panose="02000000000000000000" pitchFamily="2" charset="-78"/>
              </a:rPr>
              <a:t>دقّقي </a:t>
            </a:r>
            <a:r>
              <a:rPr lang="ar-SA" sz="2800" dirty="0" err="1">
                <a:solidFill>
                  <a:srgbClr val="FF0000"/>
                </a:solidFill>
                <a:latin typeface="Sakkal Majalla" panose="02000000000000000000" pitchFamily="2" charset="-78"/>
                <a:cs typeface="Sakkal Majalla" panose="02000000000000000000" pitchFamily="2" charset="-78"/>
              </a:rPr>
              <a:t>النّظ</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ر</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في عادات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القوم</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a:t>
            </a:r>
            <a:r>
              <a:rPr lang="ar-SA" sz="2800" dirty="0">
                <a:solidFill>
                  <a:srgbClr val="FF0000"/>
                </a:solidFill>
                <a:latin typeface="Sakkal Majalla" panose="02000000000000000000" pitchFamily="2" charset="-78"/>
                <a:cs typeface="Sakkal Majalla" panose="02000000000000000000" pitchFamily="2" charset="-78"/>
              </a:rPr>
              <a:t>وخذ</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ي ما 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س</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ح</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س</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نين و</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ج</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ن</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ب</a:t>
            </a:r>
            <a:r>
              <a:rPr lang="ar-BH" sz="2800" dirty="0">
                <a:solidFill>
                  <a:srgbClr val="FF0000"/>
                </a:solidFill>
                <a:latin typeface="Sakkal Majalla" panose="02000000000000000000" pitchFamily="2" charset="-78"/>
                <a:cs typeface="Sakkal Majalla" panose="02000000000000000000" pitchFamily="2" charset="-78"/>
              </a:rPr>
              <a:t>ـ</a:t>
            </a:r>
            <a:r>
              <a:rPr lang="ar-SA" sz="2800" dirty="0">
                <a:solidFill>
                  <a:srgbClr val="FF0000"/>
                </a:solidFill>
                <a:latin typeface="Sakkal Majalla" panose="02000000000000000000" pitchFamily="2" charset="-78"/>
                <a:cs typeface="Sakkal Majalla" panose="02000000000000000000" pitchFamily="2" charset="-78"/>
              </a:rPr>
              <a:t>ي ما 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كرهين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ف</a:t>
            </a:r>
            <a:r>
              <a:rPr lang="ar-BH" sz="2800" dirty="0">
                <a:latin typeface="Sakkal Majalla" panose="02000000000000000000" pitchFamily="2" charset="-78"/>
                <a:cs typeface="Sakkal Majalla" panose="02000000000000000000" pitchFamily="2" charset="-78"/>
              </a:rPr>
              <a:t>ل</a:t>
            </a:r>
            <a:r>
              <a:rPr lang="ar-SA" sz="2800" dirty="0">
                <a:latin typeface="Sakkal Majalla" panose="02000000000000000000" pitchFamily="2" charset="-78"/>
                <a:cs typeface="Sakkal Majalla" panose="02000000000000000000" pitchFamily="2" charset="-78"/>
              </a:rPr>
              <a:t>كل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قوم</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محاسن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هم ومساوئ</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هم، </a:t>
            </a:r>
            <a:r>
              <a:rPr lang="ar-SA" sz="2800" dirty="0">
                <a:solidFill>
                  <a:srgbClr val="FF0000"/>
                </a:solidFill>
                <a:latin typeface="Sakkal Majalla" panose="02000000000000000000" pitchFamily="2" charset="-78"/>
                <a:cs typeface="Sakkal Majalla" panose="02000000000000000000" pitchFamily="2" charset="-78"/>
              </a:rPr>
              <a:t>واجتهدي في أن تملئي فراغ</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ك بالق</a:t>
            </a:r>
            <a:r>
              <a:rPr lang="ar-BH" sz="2800" dirty="0">
                <a:solidFill>
                  <a:srgbClr val="FF0000"/>
                </a:solidFill>
                <a:latin typeface="Sakkal Majalla" panose="02000000000000000000" pitchFamily="2" charset="-78"/>
                <a:cs typeface="Sakkal Majalla" panose="02000000000000000000" pitchFamily="2" charset="-78"/>
              </a:rPr>
              <a:t>ِ</a:t>
            </a:r>
            <a:r>
              <a:rPr lang="ar-SA" sz="2800" dirty="0" err="1">
                <a:solidFill>
                  <a:srgbClr val="FF0000"/>
                </a:solidFill>
                <a:latin typeface="Sakkal Majalla" panose="02000000000000000000" pitchFamily="2" charset="-78"/>
                <a:cs typeface="Sakkal Majalla" panose="02000000000000000000" pitchFamily="2" charset="-78"/>
              </a:rPr>
              <a:t>راءة</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الن</a:t>
            </a:r>
            <a:r>
              <a:rPr lang="ar-BH" sz="2800" dirty="0">
                <a:solidFill>
                  <a:srgbClr val="FF0000"/>
                </a:solidFill>
                <a:latin typeface="Sakkal Majalla" panose="02000000000000000000" pitchFamily="2" charset="-78"/>
                <a:cs typeface="Sakkal Majalla" panose="02000000000000000000" pitchFamily="2" charset="-78"/>
              </a:rPr>
              <a:t>ّ</a:t>
            </a:r>
            <a:r>
              <a:rPr lang="ar-SA" sz="2800" dirty="0" err="1">
                <a:solidFill>
                  <a:srgbClr val="FF0000"/>
                </a:solidFill>
                <a:latin typeface="Sakkal Majalla" panose="02000000000000000000" pitchFamily="2" charset="-78"/>
                <a:cs typeface="Sakkal Majalla" panose="02000000000000000000" pitchFamily="2" charset="-78"/>
              </a:rPr>
              <a:t>افعة</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من ق</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ص</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ص</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م</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م</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ت</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ع</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و</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تاريخ</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 م</a:t>
            </a:r>
            <a:r>
              <a:rPr lang="ar-BH" sz="2800" dirty="0">
                <a:solidFill>
                  <a:srgbClr val="FF0000"/>
                </a:solidFill>
                <a:latin typeface="Sakkal Majalla" panose="02000000000000000000" pitchFamily="2" charset="-78"/>
                <a:cs typeface="Sakkal Majalla" panose="02000000000000000000" pitchFamily="2" charset="-78"/>
              </a:rPr>
              <a:t>ُ</a:t>
            </a:r>
            <a:r>
              <a:rPr lang="ar-SA" sz="2800" dirty="0">
                <a:solidFill>
                  <a:srgbClr val="FF0000"/>
                </a:solidFill>
                <a:latin typeface="Sakkal Majalla" panose="02000000000000000000" pitchFamily="2" charset="-78"/>
                <a:cs typeface="Sakkal Majalla" panose="02000000000000000000" pitchFamily="2" charset="-78"/>
              </a:rPr>
              <a:t>فيد</a:t>
            </a:r>
            <a:r>
              <a:rPr lang="ar-SA" sz="2800" dirty="0">
                <a:latin typeface="Sakkal Majalla" panose="02000000000000000000" pitchFamily="2" charset="-78"/>
                <a:cs typeface="Sakkal Majalla" panose="02000000000000000000" pitchFamily="2" charset="-78"/>
              </a:rPr>
              <a:t>، فلا </a:t>
            </a:r>
            <a:r>
              <a:rPr lang="ar-SA" sz="2800" dirty="0" err="1">
                <a:latin typeface="Sakkal Majalla" panose="02000000000000000000" pitchFamily="2" charset="-78"/>
                <a:cs typeface="Sakkal Majalla" panose="02000000000000000000" pitchFamily="2" charset="-78"/>
              </a:rPr>
              <a:t>خي</a:t>
            </a:r>
            <a:r>
              <a:rPr lang="ar-BH" sz="2800" dirty="0">
                <a:latin typeface="Sakkal Majalla" panose="02000000000000000000" pitchFamily="2" charset="-78"/>
                <a:cs typeface="Sakkal Majalla" panose="02000000000000000000" pitchFamily="2" charset="-78"/>
              </a:rPr>
              <a:t>ـ</a:t>
            </a:r>
            <a:r>
              <a:rPr lang="ar-SA" sz="2800" dirty="0">
                <a:latin typeface="Sakkal Majalla" panose="02000000000000000000" pitchFamily="2" charset="-78"/>
                <a:cs typeface="Sakkal Majalla" panose="02000000000000000000" pitchFamily="2" charset="-78"/>
              </a:rPr>
              <a:t>ر في حياة</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جاف</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ة</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فارغة</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ليس فيها غذاء</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للعقل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a:t>
            </a:r>
            <a:endParaRPr lang="en-US" sz="2800" dirty="0">
              <a:latin typeface="Sakkal Majalla" panose="02000000000000000000" pitchFamily="2" charset="-78"/>
              <a:cs typeface="Sakkal Majalla" panose="02000000000000000000" pitchFamily="2" charset="-78"/>
            </a:endParaRPr>
          </a:p>
          <a:p>
            <a:pPr algn="r" rtl="1" fontAlgn="base"/>
            <a:r>
              <a:rPr lang="ar-BH" sz="2800" dirty="0">
                <a:latin typeface="Sakkal Majalla" panose="02000000000000000000" pitchFamily="2" charset="-78"/>
                <a:cs typeface="Sakkal Majalla" panose="02000000000000000000" pitchFamily="2" charset="-78"/>
              </a:rPr>
              <a:t>          </a:t>
            </a:r>
            <a:r>
              <a:rPr lang="ar-SA" sz="2800" dirty="0" err="1">
                <a:latin typeface="Sakkal Majalla" panose="02000000000000000000" pitchFamily="2" charset="-78"/>
                <a:cs typeface="Sakkal Majalla" panose="02000000000000000000" pitchFamily="2" charset="-78"/>
              </a:rPr>
              <a:t>وخ</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ام</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ا أد</a:t>
            </a:r>
            <a:r>
              <a:rPr lang="ar-BH" sz="2800" dirty="0">
                <a:latin typeface="Sakkal Majalla" panose="02000000000000000000" pitchFamily="2" charset="-78"/>
                <a:cs typeface="Sakkal Majalla" panose="02000000000000000000" pitchFamily="2" charset="-78"/>
              </a:rPr>
              <a:t>ْ</a:t>
            </a:r>
            <a:r>
              <a:rPr lang="ar-SA" sz="2800" dirty="0" err="1">
                <a:latin typeface="Sakkal Majalla" panose="02000000000000000000" pitchFamily="2" charset="-78"/>
                <a:cs typeface="Sakkal Majalla" panose="02000000000000000000" pitchFamily="2" charset="-78"/>
              </a:rPr>
              <a:t>عو</a:t>
            </a:r>
            <a:r>
              <a:rPr lang="ar-SA" sz="2800" dirty="0">
                <a:latin typeface="Sakkal Majalla" panose="02000000000000000000" pitchFamily="2" charset="-78"/>
                <a:cs typeface="Sakkal Majalla" panose="02000000000000000000" pitchFamily="2" charset="-78"/>
              </a:rPr>
              <a:t> الله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أن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ح</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فظ</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ويبعد</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عنك كل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سوء</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ويمت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ع</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 بالص</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ح</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ة</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a:t>
            </a:r>
            <a:endParaRPr lang="en-US" sz="2800" dirty="0">
              <a:latin typeface="Sakkal Majalla" panose="02000000000000000000" pitchFamily="2" charset="-78"/>
              <a:cs typeface="Sakkal Majalla" panose="02000000000000000000" pitchFamily="2" charset="-78"/>
            </a:endParaRPr>
          </a:p>
          <a:p>
            <a:pPr rtl="1" fontAlgn="base"/>
            <a:r>
              <a:rPr lang="ar-SA" sz="2400" b="1" dirty="0">
                <a:latin typeface="Sakkal Majalla" panose="02000000000000000000" pitchFamily="2" charset="-78"/>
                <a:cs typeface="Sakkal Majalla" panose="02000000000000000000" pitchFamily="2" charset="-78"/>
              </a:rPr>
              <a:t>أبوك الم</a:t>
            </a:r>
            <a:r>
              <a:rPr lang="ar-BH" sz="2400" b="1" dirty="0">
                <a:latin typeface="Sakkal Majalla" panose="02000000000000000000" pitchFamily="2" charset="-78"/>
                <a:cs typeface="Sakkal Majalla" panose="02000000000000000000" pitchFamily="2" charset="-78"/>
              </a:rPr>
              <a:t>ُ</a:t>
            </a:r>
            <a:r>
              <a:rPr lang="ar-SA" sz="2400" b="1" dirty="0">
                <a:latin typeface="Sakkal Majalla" panose="02000000000000000000" pitchFamily="2" charset="-78"/>
                <a:cs typeface="Sakkal Majalla" panose="02000000000000000000" pitchFamily="2" charset="-78"/>
              </a:rPr>
              <a:t>ش</a:t>
            </a:r>
            <a:r>
              <a:rPr lang="ar-BH" sz="2400" b="1" dirty="0">
                <a:latin typeface="Sakkal Majalla" panose="02000000000000000000" pitchFamily="2" charset="-78"/>
                <a:cs typeface="Sakkal Majalla" panose="02000000000000000000" pitchFamily="2" charset="-78"/>
              </a:rPr>
              <a:t>ْ</a:t>
            </a:r>
            <a:r>
              <a:rPr lang="ar-SA" sz="2400" b="1" dirty="0">
                <a:latin typeface="Sakkal Majalla" panose="02000000000000000000" pitchFamily="2" charset="-78"/>
                <a:cs typeface="Sakkal Majalla" panose="02000000000000000000" pitchFamily="2" charset="-78"/>
              </a:rPr>
              <a:t>ت</a:t>
            </a:r>
            <a:r>
              <a:rPr lang="ar-BH" sz="2400" b="1" dirty="0">
                <a:latin typeface="Sakkal Majalla" panose="02000000000000000000" pitchFamily="2" charset="-78"/>
                <a:cs typeface="Sakkal Majalla" panose="02000000000000000000" pitchFamily="2" charset="-78"/>
              </a:rPr>
              <a:t>َ</a:t>
            </a:r>
            <a:r>
              <a:rPr lang="ar-SA" sz="2400" b="1" dirty="0">
                <a:latin typeface="Sakkal Majalla" panose="02000000000000000000" pitchFamily="2" charset="-78"/>
                <a:cs typeface="Sakkal Majalla" panose="02000000000000000000" pitchFamily="2" charset="-78"/>
              </a:rPr>
              <a:t>اق</a:t>
            </a:r>
            <a:r>
              <a:rPr lang="ar-BH" sz="2400" b="1"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أحمد أمين</a:t>
            </a:r>
            <a:endParaRPr lang="en-US" sz="2400" b="1" dirty="0">
              <a:latin typeface="Sakkal Majalla" panose="02000000000000000000" pitchFamily="2" charset="-78"/>
              <a:cs typeface="Sakkal Majalla" panose="02000000000000000000" pitchFamily="2" charset="-78"/>
            </a:endParaRPr>
          </a:p>
        </p:txBody>
      </p:sp>
      <p:sp>
        <p:nvSpPr>
          <p:cNvPr id="6" name="Rectangle 6">
            <a:extLst>
              <a:ext uri="{FF2B5EF4-FFF2-40B4-BE49-F238E27FC236}">
                <a16:creationId xmlns:a16="http://schemas.microsoft.com/office/drawing/2014/main" xmlns="" id="{0F797D3C-03DB-46A7-BDDF-847ADFF282D9}"/>
              </a:ext>
            </a:extLst>
          </p:cNvPr>
          <p:cNvSpPr/>
          <p:nvPr/>
        </p:nvSpPr>
        <p:spPr>
          <a:xfrm>
            <a:off x="1339540" y="6051237"/>
            <a:ext cx="2953649" cy="363417"/>
          </a:xfrm>
          <a:prstGeom prst="rect">
            <a:avLst/>
          </a:prstGeom>
          <a:solidFill>
            <a:schemeClr val="bg2">
              <a:lumMod val="9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rtl="1"/>
            <a:r>
              <a:rPr lang="ar-BH" sz="2200" b="1" dirty="0">
                <a:latin typeface="Sakkal Majalla" panose="02000000000000000000" pitchFamily="2" charset="-78"/>
                <a:cs typeface="Sakkal Majalla" panose="02000000000000000000" pitchFamily="2" charset="-78"/>
              </a:rPr>
              <a:t>أحمد أمين، إلى ولدي، (بتصرّف)ِ</a:t>
            </a:r>
            <a:endParaRPr lang="en-US" sz="2200" b="1" dirty="0">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xmlns="" id="{E567F187-B863-4CE0-8268-DA6F09A9C848}"/>
              </a:ext>
            </a:extLst>
          </p:cNvPr>
          <p:cNvSpPr/>
          <p:nvPr/>
        </p:nvSpPr>
        <p:spPr>
          <a:xfrm>
            <a:off x="10409274" y="-20320"/>
            <a:ext cx="1782726" cy="65323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dirty="0">
                <a:solidFill>
                  <a:schemeClr val="tx1"/>
                </a:solidFill>
                <a:latin typeface="Sakkal Majalla" panose="02000000000000000000" pitchFamily="2" charset="-78"/>
                <a:cs typeface="Sakkal Majalla" panose="02000000000000000000" pitchFamily="2" charset="-78"/>
              </a:rPr>
              <a:t>أَقْرأُ وألاحظُ</a:t>
            </a:r>
            <a:endParaRPr lang="en-GB" sz="3600" dirty="0">
              <a:solidFill>
                <a:schemeClr val="tx1"/>
              </a:solidFill>
              <a:latin typeface="Sakkal Majalla" panose="02000000000000000000" pitchFamily="2" charset="-78"/>
              <a:cs typeface="Sakkal Majalla" panose="02000000000000000000" pitchFamily="2" charset="-78"/>
            </a:endParaRPr>
          </a:p>
        </p:txBody>
      </p:sp>
      <p:sp>
        <p:nvSpPr>
          <p:cNvPr id="10" name="Rectangle 1">
            <a:extLst>
              <a:ext uri="{FF2B5EF4-FFF2-40B4-BE49-F238E27FC236}">
                <a16:creationId xmlns:a16="http://schemas.microsoft.com/office/drawing/2014/main" xmlns="" id="{7BBA95B5-91BB-47C7-A1A1-FA33579D014C}"/>
              </a:ext>
            </a:extLst>
          </p:cNvPr>
          <p:cNvSpPr/>
          <p:nvPr/>
        </p:nvSpPr>
        <p:spPr>
          <a:xfrm>
            <a:off x="4440914" y="39366"/>
            <a:ext cx="3551646" cy="653238"/>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tIns="144000" rtlCol="0" anchor="ctr">
            <a:spAutoFit/>
          </a:bodyPr>
          <a:lstStyle/>
          <a:p>
            <a:pPr algn="ctr" rtl="1"/>
            <a:r>
              <a:rPr lang="ar-BH" sz="3000" b="1" dirty="0">
                <a:solidFill>
                  <a:schemeClr val="tx1"/>
                </a:solidFill>
                <a:latin typeface="Sakkal Majalla" panose="02000000000000000000" pitchFamily="2" charset="-78"/>
                <a:cs typeface="Sakkal Majalla" panose="02000000000000000000" pitchFamily="2" charset="-78"/>
              </a:rPr>
              <a:t>أَقْـــرأُ الرّسالةَ الآتِيةَ جيّدًا:</a:t>
            </a:r>
            <a:endParaRPr lang="en-US" sz="30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2425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99786" y="431246"/>
            <a:ext cx="7072055" cy="58477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r"/>
            <a:r>
              <a:rPr lang="ar-BH" sz="3200" b="1" dirty="0">
                <a:solidFill>
                  <a:schemeClr val="tx1"/>
                </a:solidFill>
                <a:latin typeface="Sakkal Majalla" panose="02000000000000000000" pitchFamily="2" charset="-78"/>
                <a:cs typeface="Sakkal Majalla" panose="02000000000000000000" pitchFamily="2" charset="-78"/>
              </a:rPr>
              <a:t>أَلاحِظُ ما يأتي، وأتذكّر عناصرَ كتابة الرّسَالةِ الشخصيّة:</a:t>
            </a:r>
            <a:endParaRPr lang="en-US" sz="3200" dirty="0">
              <a:solidFill>
                <a:schemeClr val="tx1"/>
              </a:solidFill>
              <a:latin typeface="Sakkal Majalla" panose="02000000000000000000" pitchFamily="2" charset="-78"/>
              <a:cs typeface="Sakkal Majalla" panose="02000000000000000000" pitchFamily="2" charset="-78"/>
            </a:endParaRPr>
          </a:p>
        </p:txBody>
      </p:sp>
      <p:sp>
        <p:nvSpPr>
          <p:cNvPr id="12" name="تمرير: أفقي 11">
            <a:extLst>
              <a:ext uri="{FF2B5EF4-FFF2-40B4-BE49-F238E27FC236}">
                <a16:creationId xmlns:a16="http://schemas.microsoft.com/office/drawing/2014/main" xmlns="" id="{392D25AD-870E-4CBA-97FA-6A3A65B1BE28}"/>
              </a:ext>
            </a:extLst>
          </p:cNvPr>
          <p:cNvSpPr/>
          <p:nvPr/>
        </p:nvSpPr>
        <p:spPr>
          <a:xfrm>
            <a:off x="392186" y="584774"/>
            <a:ext cx="11407628" cy="6273225"/>
          </a:xfrm>
          <a:prstGeom prst="horizontalScroll">
            <a:avLst/>
          </a:prstGeom>
          <a:ln>
            <a:solidFill>
              <a:schemeClr val="bg1">
                <a:lumMod val="8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r"/>
            <a:endParaRPr lang="ar-BH" sz="2100" b="1" dirty="0"/>
          </a:p>
          <a:p>
            <a:pPr algn="r"/>
            <a:endParaRPr lang="ar-BH" sz="2100" b="1" dirty="0"/>
          </a:p>
          <a:p>
            <a:pPr algn="r"/>
            <a:endParaRPr lang="ar-BH" sz="2100" b="1" dirty="0"/>
          </a:p>
          <a:p>
            <a:pPr algn="r"/>
            <a:endParaRPr lang="ar-BH" sz="2100" b="1" dirty="0"/>
          </a:p>
          <a:p>
            <a:pPr algn="r"/>
            <a:endParaRPr lang="ar-BH" sz="2100" b="1" dirty="0"/>
          </a:p>
          <a:p>
            <a:pPr algn="just" rtl="1"/>
            <a:endParaRPr lang="ar-BH" sz="2100" b="1" dirty="0"/>
          </a:p>
        </p:txBody>
      </p:sp>
      <p:sp>
        <p:nvSpPr>
          <p:cNvPr id="10" name="مستطيل 9">
            <a:extLst>
              <a:ext uri="{FF2B5EF4-FFF2-40B4-BE49-F238E27FC236}">
                <a16:creationId xmlns:a16="http://schemas.microsoft.com/office/drawing/2014/main" xmlns="" id="{D8C9B43B-EA9F-4F45-A657-D690F2EB5AD8}"/>
              </a:ext>
            </a:extLst>
          </p:cNvPr>
          <p:cNvSpPr/>
          <p:nvPr/>
        </p:nvSpPr>
        <p:spPr>
          <a:xfrm>
            <a:off x="9871841" y="2409618"/>
            <a:ext cx="1650408" cy="425287"/>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r" rtl="1" fontAlgn="base"/>
            <a:r>
              <a:rPr lang="ar-SA" sz="2600" b="1" dirty="0">
                <a:solidFill>
                  <a:schemeClr val="tx1"/>
                </a:solidFill>
                <a:latin typeface="Sakkal Majalla" panose="02000000000000000000" pitchFamily="2" charset="-78"/>
                <a:cs typeface="Sakkal Majalla" panose="02000000000000000000" pitchFamily="2" charset="-78"/>
              </a:rPr>
              <a:t>اب</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ن</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تي</a:t>
            </a:r>
            <a:r>
              <a:rPr lang="ar-BH" sz="2600" b="1" dirty="0">
                <a:solidFill>
                  <a:schemeClr val="tx1"/>
                </a:solidFill>
                <a:latin typeface="Sakkal Majalla" panose="02000000000000000000" pitchFamily="2" charset="-78"/>
                <a:cs typeface="Sakkal Majalla" panose="02000000000000000000" pitchFamily="2" charset="-78"/>
              </a:rPr>
              <a:t> العزيزة</a:t>
            </a:r>
            <a:endParaRPr lang="en-US" sz="2600" b="1" dirty="0">
              <a:solidFill>
                <a:schemeClr val="tx1"/>
              </a:solidFill>
              <a:latin typeface="Sakkal Majalla" panose="02000000000000000000" pitchFamily="2" charset="-78"/>
              <a:cs typeface="Sakkal Majalla" panose="02000000000000000000" pitchFamily="2" charset="-78"/>
            </a:endParaRPr>
          </a:p>
        </p:txBody>
      </p:sp>
      <p:sp>
        <p:nvSpPr>
          <p:cNvPr id="15" name="مستطيل 14">
            <a:extLst>
              <a:ext uri="{FF2B5EF4-FFF2-40B4-BE49-F238E27FC236}">
                <a16:creationId xmlns:a16="http://schemas.microsoft.com/office/drawing/2014/main" xmlns="" id="{2E799F62-BF70-4E74-8533-EA1F1F565DE9}"/>
              </a:ext>
            </a:extLst>
          </p:cNvPr>
          <p:cNvSpPr/>
          <p:nvPr/>
        </p:nvSpPr>
        <p:spPr>
          <a:xfrm>
            <a:off x="8752442" y="1905079"/>
            <a:ext cx="2769807" cy="425287"/>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rtl="1" fontAlgn="base"/>
            <a:r>
              <a:rPr lang="ar-SA" sz="2600" b="1" dirty="0">
                <a:solidFill>
                  <a:schemeClr val="tx1"/>
                </a:solidFill>
                <a:latin typeface="Sakkal Majalla" panose="02000000000000000000" pitchFamily="2" charset="-78"/>
                <a:cs typeface="Sakkal Majalla" panose="02000000000000000000" pitchFamily="2" charset="-78"/>
              </a:rPr>
              <a:t>القاهرة في 12-04-1947</a:t>
            </a:r>
            <a:endParaRPr lang="en-US" sz="2600" b="1" dirty="0">
              <a:solidFill>
                <a:schemeClr val="tx1"/>
              </a:solidFill>
              <a:latin typeface="Sakkal Majalla" panose="02000000000000000000" pitchFamily="2" charset="-78"/>
              <a:cs typeface="Sakkal Majalla" panose="02000000000000000000" pitchFamily="2" charset="-78"/>
            </a:endParaRPr>
          </a:p>
        </p:txBody>
      </p:sp>
      <p:sp>
        <p:nvSpPr>
          <p:cNvPr id="16" name="مستطيل 15">
            <a:extLst>
              <a:ext uri="{FF2B5EF4-FFF2-40B4-BE49-F238E27FC236}">
                <a16:creationId xmlns:a16="http://schemas.microsoft.com/office/drawing/2014/main" xmlns="" id="{6A29BCDB-4B39-44EC-9B86-805574701651}"/>
              </a:ext>
            </a:extLst>
          </p:cNvPr>
          <p:cNvSpPr/>
          <p:nvPr/>
        </p:nvSpPr>
        <p:spPr>
          <a:xfrm>
            <a:off x="8729332" y="1418151"/>
            <a:ext cx="2769807" cy="425287"/>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ar-BH" sz="2600" b="1" dirty="0">
                <a:solidFill>
                  <a:schemeClr val="tx1"/>
                </a:solidFill>
                <a:latin typeface="Sakkal Majalla" panose="02000000000000000000" pitchFamily="2" charset="-78"/>
                <a:cs typeface="Sakkal Majalla" panose="02000000000000000000" pitchFamily="2" charset="-78"/>
              </a:rPr>
              <a:t>بِسْمِ الله الرّحمَن الرّحيم</a:t>
            </a:r>
          </a:p>
        </p:txBody>
      </p:sp>
      <p:sp>
        <p:nvSpPr>
          <p:cNvPr id="17" name="مستطيل 16">
            <a:extLst>
              <a:ext uri="{FF2B5EF4-FFF2-40B4-BE49-F238E27FC236}">
                <a16:creationId xmlns:a16="http://schemas.microsoft.com/office/drawing/2014/main" xmlns="" id="{A9C28D14-DE81-4ADE-A050-E93E8FED3558}"/>
              </a:ext>
            </a:extLst>
          </p:cNvPr>
          <p:cNvSpPr/>
          <p:nvPr/>
        </p:nvSpPr>
        <p:spPr>
          <a:xfrm>
            <a:off x="8729331" y="2917082"/>
            <a:ext cx="2751767" cy="425287"/>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r" rtl="1" fontAlgn="base"/>
            <a:r>
              <a:rPr lang="ar-SA" sz="2600" b="1" dirty="0">
                <a:solidFill>
                  <a:schemeClr val="tx1"/>
                </a:solidFill>
                <a:latin typeface="Sakkal Majalla" panose="02000000000000000000" pitchFamily="2" charset="-78"/>
                <a:cs typeface="Sakkal Majalla" panose="02000000000000000000" pitchFamily="2" charset="-78"/>
              </a:rPr>
              <a:t>أ</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ج</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مل تحيّة وأرقّ سلام</a:t>
            </a:r>
            <a:endParaRPr lang="en-US" sz="2600" b="1" dirty="0">
              <a:solidFill>
                <a:schemeClr val="tx1"/>
              </a:solidFill>
              <a:latin typeface="Sakkal Majalla" panose="02000000000000000000" pitchFamily="2" charset="-78"/>
              <a:cs typeface="Sakkal Majalla" panose="02000000000000000000" pitchFamily="2" charset="-78"/>
            </a:endParaRPr>
          </a:p>
        </p:txBody>
      </p:sp>
      <p:sp>
        <p:nvSpPr>
          <p:cNvPr id="18" name="مستطيل 17">
            <a:extLst>
              <a:ext uri="{FF2B5EF4-FFF2-40B4-BE49-F238E27FC236}">
                <a16:creationId xmlns:a16="http://schemas.microsoft.com/office/drawing/2014/main" xmlns="" id="{D4648710-EED3-4C60-A88E-F40DBBDA5560}"/>
              </a:ext>
            </a:extLst>
          </p:cNvPr>
          <p:cNvSpPr/>
          <p:nvPr/>
        </p:nvSpPr>
        <p:spPr>
          <a:xfrm>
            <a:off x="4484914" y="3440493"/>
            <a:ext cx="7081370" cy="1257055"/>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r" rtl="1" fontAlgn="base"/>
            <a:r>
              <a:rPr lang="ar-SA" sz="2600" b="1" dirty="0">
                <a:solidFill>
                  <a:schemeClr val="tx1"/>
                </a:solidFill>
                <a:latin typeface="Sakkal Majalla" panose="02000000000000000000" pitchFamily="2" charset="-78"/>
                <a:cs typeface="Sakkal Majalla" panose="02000000000000000000" pitchFamily="2" charset="-78"/>
              </a:rPr>
              <a:t>ش</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err="1">
                <a:solidFill>
                  <a:schemeClr val="tx1"/>
                </a:solidFill>
                <a:latin typeface="Sakkal Majalla" panose="02000000000000000000" pitchFamily="2" charset="-78"/>
                <a:cs typeface="Sakkal Majalla" panose="02000000000000000000" pitchFamily="2" charset="-78"/>
              </a:rPr>
              <a:t>اء</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ت الظ</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روف أن ت</a:t>
            </a:r>
            <a:r>
              <a:rPr lang="ar-BH" sz="2600" b="1" dirty="0">
                <a:solidFill>
                  <a:schemeClr val="tx1"/>
                </a:solidFill>
                <a:latin typeface="Sakkal Majalla" panose="02000000000000000000" pitchFamily="2" charset="-78"/>
                <a:cs typeface="Sakkal Majalla" panose="02000000000000000000" pitchFamily="2" charset="-78"/>
              </a:rPr>
              <a:t>َـ</a:t>
            </a:r>
            <a:r>
              <a:rPr lang="ar-SA" sz="2600" b="1" dirty="0">
                <a:solidFill>
                  <a:schemeClr val="tx1"/>
                </a:solidFill>
                <a:latin typeface="Sakkal Majalla" panose="02000000000000000000" pitchFamily="2" charset="-78"/>
                <a:cs typeface="Sakkal Majalla" panose="02000000000000000000" pitchFamily="2" charset="-78"/>
              </a:rPr>
              <a:t>ر</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ح</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لي إلى </a:t>
            </a:r>
            <a:r>
              <a:rPr lang="ar-SA" sz="2600" b="1" dirty="0" err="1">
                <a:solidFill>
                  <a:schemeClr val="tx1"/>
                </a:solidFill>
                <a:latin typeface="Sakkal Majalla" panose="02000000000000000000" pitchFamily="2" charset="-78"/>
                <a:cs typeface="Sakkal Majalla" panose="02000000000000000000" pitchFamily="2" charset="-78"/>
              </a:rPr>
              <a:t>إنجلت</a:t>
            </a:r>
            <a:r>
              <a:rPr lang="ar-BH" sz="2600" b="1" dirty="0">
                <a:solidFill>
                  <a:schemeClr val="tx1"/>
                </a:solidFill>
                <a:latin typeface="Sakkal Majalla" panose="02000000000000000000" pitchFamily="2" charset="-78"/>
                <a:cs typeface="Sakkal Majalla" panose="02000000000000000000" pitchFamily="2" charset="-78"/>
              </a:rPr>
              <a:t>ـ</a:t>
            </a:r>
            <a:r>
              <a:rPr lang="ar-SA" sz="2600" b="1" dirty="0">
                <a:solidFill>
                  <a:schemeClr val="tx1"/>
                </a:solidFill>
                <a:latin typeface="Sakkal Majalla" panose="02000000000000000000" pitchFamily="2" charset="-78"/>
                <a:cs typeface="Sakkal Majalla" panose="02000000000000000000" pitchFamily="2" charset="-78"/>
              </a:rPr>
              <a:t>را، وأن تتعلّمي الاع</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تماد على نفسك</a:t>
            </a:r>
            <a:r>
              <a:rPr lang="ar-BH" sz="2600" b="1" dirty="0">
                <a:solidFill>
                  <a:schemeClr val="tx1"/>
                </a:solidFill>
                <a:latin typeface="Sakkal Majalla" panose="02000000000000000000" pitchFamily="2" charset="-78"/>
                <a:cs typeface="Sakkal Majalla" panose="02000000000000000000" pitchFamily="2" charset="-78"/>
              </a:rPr>
              <a:t> (..............)</a:t>
            </a:r>
            <a:r>
              <a:rPr lang="ar-SA" sz="2600" b="1" dirty="0">
                <a:solidFill>
                  <a:schemeClr val="tx1"/>
                </a:solidFill>
                <a:latin typeface="Sakkal Majalla" panose="02000000000000000000" pitchFamily="2" charset="-78"/>
                <a:cs typeface="Sakkal Majalla" panose="02000000000000000000" pitchFamily="2" charset="-78"/>
              </a:rPr>
              <a:t> واج</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تهدي في أن</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ت</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م</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لئي فراغك بالقراءة الن</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err="1">
                <a:solidFill>
                  <a:schemeClr val="tx1"/>
                </a:solidFill>
                <a:latin typeface="Sakkal Majalla" panose="02000000000000000000" pitchFamily="2" charset="-78"/>
                <a:cs typeface="Sakkal Majalla" panose="02000000000000000000" pitchFamily="2" charset="-78"/>
              </a:rPr>
              <a:t>افعة</a:t>
            </a:r>
            <a:r>
              <a:rPr lang="ar-SA" sz="2600" b="1" dirty="0">
                <a:solidFill>
                  <a:schemeClr val="tx1"/>
                </a:solidFill>
                <a:latin typeface="Sakkal Majalla" panose="02000000000000000000" pitchFamily="2" charset="-78"/>
                <a:cs typeface="Sakkal Majalla" panose="02000000000000000000" pitchFamily="2" charset="-78"/>
              </a:rPr>
              <a:t> من ق</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ص</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ص</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م</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م</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ت</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ع</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وتاريخ</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م</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فيد، فلا </a:t>
            </a:r>
            <a:r>
              <a:rPr lang="ar-SA" sz="2600" b="1" dirty="0" err="1">
                <a:solidFill>
                  <a:schemeClr val="tx1"/>
                </a:solidFill>
                <a:latin typeface="Sakkal Majalla" panose="02000000000000000000" pitchFamily="2" charset="-78"/>
                <a:cs typeface="Sakkal Majalla" panose="02000000000000000000" pitchFamily="2" charset="-78"/>
              </a:rPr>
              <a:t>خي</a:t>
            </a:r>
            <a:r>
              <a:rPr lang="ar-BH" sz="2600" b="1" dirty="0">
                <a:solidFill>
                  <a:schemeClr val="tx1"/>
                </a:solidFill>
                <a:latin typeface="Sakkal Majalla" panose="02000000000000000000" pitchFamily="2" charset="-78"/>
                <a:cs typeface="Sakkal Majalla" panose="02000000000000000000" pitchFamily="2" charset="-78"/>
              </a:rPr>
              <a:t>ـ</a:t>
            </a:r>
            <a:r>
              <a:rPr lang="ar-SA" sz="2600" b="1" dirty="0">
                <a:solidFill>
                  <a:schemeClr val="tx1"/>
                </a:solidFill>
                <a:latin typeface="Sakkal Majalla" panose="02000000000000000000" pitchFamily="2" charset="-78"/>
                <a:cs typeface="Sakkal Majalla" panose="02000000000000000000" pitchFamily="2" charset="-78"/>
              </a:rPr>
              <a:t>ر في حياة</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جاف</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ة</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فارغة</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ليس فيها غذاء للعقل.</a:t>
            </a:r>
            <a:endParaRPr lang="en-US" sz="2600" b="1" dirty="0">
              <a:solidFill>
                <a:schemeClr val="tx1"/>
              </a:solidFill>
              <a:latin typeface="Sakkal Majalla" panose="02000000000000000000" pitchFamily="2" charset="-78"/>
              <a:cs typeface="Sakkal Majalla" panose="02000000000000000000" pitchFamily="2" charset="-78"/>
            </a:endParaRPr>
          </a:p>
        </p:txBody>
      </p:sp>
      <p:sp>
        <p:nvSpPr>
          <p:cNvPr id="19" name="مستطيل 18">
            <a:extLst>
              <a:ext uri="{FF2B5EF4-FFF2-40B4-BE49-F238E27FC236}">
                <a16:creationId xmlns:a16="http://schemas.microsoft.com/office/drawing/2014/main" xmlns="" id="{DA01F015-5EDA-41B0-A573-50969EF36489}"/>
              </a:ext>
            </a:extLst>
          </p:cNvPr>
          <p:cNvSpPr/>
          <p:nvPr/>
        </p:nvSpPr>
        <p:spPr>
          <a:xfrm>
            <a:off x="4484914" y="4801554"/>
            <a:ext cx="7081370" cy="407626"/>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r" rtl="1"/>
            <a:r>
              <a:rPr lang="ar-BH" sz="2600" b="1" dirty="0">
                <a:solidFill>
                  <a:schemeClr val="tx1"/>
                </a:solidFill>
                <a:latin typeface="Sakkal Majalla" panose="02000000000000000000" pitchFamily="2" charset="-78"/>
                <a:cs typeface="Sakkal Majalla" panose="02000000000000000000" pitchFamily="2" charset="-78"/>
              </a:rPr>
              <a:t> </a:t>
            </a:r>
            <a:r>
              <a:rPr lang="ar-SA" sz="2600" b="1" dirty="0">
                <a:solidFill>
                  <a:schemeClr val="tx1"/>
                </a:solidFill>
                <a:latin typeface="Sakkal Majalla" panose="02000000000000000000" pitchFamily="2" charset="-78"/>
                <a:cs typeface="Sakkal Majalla" panose="02000000000000000000" pitchFamily="2" charset="-78"/>
              </a:rPr>
              <a:t>وختاما أد</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err="1">
                <a:solidFill>
                  <a:schemeClr val="tx1"/>
                </a:solidFill>
                <a:latin typeface="Sakkal Majalla" panose="02000000000000000000" pitchFamily="2" charset="-78"/>
                <a:cs typeface="Sakkal Majalla" panose="02000000000000000000" pitchFamily="2" charset="-78"/>
              </a:rPr>
              <a:t>عو</a:t>
            </a:r>
            <a:r>
              <a:rPr lang="ar-SA" sz="2600" b="1" dirty="0">
                <a:solidFill>
                  <a:schemeClr val="tx1"/>
                </a:solidFill>
                <a:latin typeface="Sakkal Majalla" panose="02000000000000000000" pitchFamily="2" charset="-78"/>
                <a:cs typeface="Sakkal Majalla" panose="02000000000000000000" pitchFamily="2" charset="-78"/>
              </a:rPr>
              <a:t> الله أن يحفظك ويبعد عنك كل</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 سوء ويمت</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عك بالص</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ح</a:t>
            </a:r>
            <a:r>
              <a:rPr lang="ar-BH" sz="2600" b="1" dirty="0">
                <a:solidFill>
                  <a:schemeClr val="tx1"/>
                </a:solidFill>
                <a:latin typeface="Sakkal Majalla" panose="02000000000000000000" pitchFamily="2" charset="-78"/>
                <a:cs typeface="Sakkal Majalla" panose="02000000000000000000" pitchFamily="2" charset="-78"/>
              </a:rPr>
              <a:t>ّ</a:t>
            </a:r>
            <a:r>
              <a:rPr lang="ar-SA" sz="2600" b="1" dirty="0">
                <a:solidFill>
                  <a:schemeClr val="tx1"/>
                </a:solidFill>
                <a:latin typeface="Sakkal Majalla" panose="02000000000000000000" pitchFamily="2" charset="-78"/>
                <a:cs typeface="Sakkal Majalla" panose="02000000000000000000" pitchFamily="2" charset="-78"/>
              </a:rPr>
              <a:t>ة.</a:t>
            </a:r>
            <a:endParaRPr lang="en-US" sz="2600" b="1" dirty="0">
              <a:solidFill>
                <a:schemeClr val="tx1"/>
              </a:solidFill>
              <a:latin typeface="Sakkal Majalla" panose="02000000000000000000" pitchFamily="2" charset="-78"/>
              <a:cs typeface="Sakkal Majalla" panose="02000000000000000000" pitchFamily="2" charset="-78"/>
            </a:endParaRPr>
          </a:p>
        </p:txBody>
      </p:sp>
      <p:sp>
        <p:nvSpPr>
          <p:cNvPr id="20" name="مستطيل 19">
            <a:extLst>
              <a:ext uri="{FF2B5EF4-FFF2-40B4-BE49-F238E27FC236}">
                <a16:creationId xmlns:a16="http://schemas.microsoft.com/office/drawing/2014/main" xmlns="" id="{BA29E344-335E-41F0-A349-D74569E03DE7}"/>
              </a:ext>
            </a:extLst>
          </p:cNvPr>
          <p:cNvSpPr/>
          <p:nvPr/>
        </p:nvSpPr>
        <p:spPr>
          <a:xfrm>
            <a:off x="8955314" y="5426775"/>
            <a:ext cx="2525784" cy="523555"/>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r" rtl="1" fontAlgn="base"/>
            <a:r>
              <a:rPr lang="ar-SA" sz="2600" b="1" dirty="0">
                <a:solidFill>
                  <a:schemeClr val="tx1"/>
                </a:solidFill>
                <a:latin typeface="Sakkal Majalla" panose="02000000000000000000" pitchFamily="2" charset="-78"/>
                <a:cs typeface="Sakkal Majalla" panose="02000000000000000000" pitchFamily="2" charset="-78"/>
              </a:rPr>
              <a:t>أبوك المشتاق</a:t>
            </a:r>
            <a:r>
              <a:rPr lang="ar-BH" sz="2600" b="1" dirty="0">
                <a:solidFill>
                  <a:schemeClr val="tx1"/>
                </a:solidFill>
                <a:latin typeface="Sakkal Majalla" panose="02000000000000000000" pitchFamily="2" charset="-78"/>
                <a:cs typeface="Sakkal Majalla" panose="02000000000000000000" pitchFamily="2" charset="-78"/>
              </a:rPr>
              <a:t> </a:t>
            </a:r>
            <a:r>
              <a:rPr lang="ar-SA" sz="2600" b="1" dirty="0">
                <a:solidFill>
                  <a:schemeClr val="tx1"/>
                </a:solidFill>
                <a:latin typeface="Sakkal Majalla" panose="02000000000000000000" pitchFamily="2" charset="-78"/>
                <a:cs typeface="Sakkal Majalla" panose="02000000000000000000" pitchFamily="2" charset="-78"/>
              </a:rPr>
              <a:t>أحمد أمين</a:t>
            </a:r>
            <a:endParaRPr lang="en-US" sz="2600" b="1" dirty="0">
              <a:solidFill>
                <a:schemeClr val="tx1"/>
              </a:solidFill>
              <a:latin typeface="Sakkal Majalla" panose="02000000000000000000" pitchFamily="2" charset="-78"/>
              <a:cs typeface="Sakkal Majalla" panose="02000000000000000000" pitchFamily="2" charset="-78"/>
            </a:endParaRPr>
          </a:p>
        </p:txBody>
      </p:sp>
      <p:cxnSp>
        <p:nvCxnSpPr>
          <p:cNvPr id="21" name="رابط كسهم مستقيم 20">
            <a:extLst>
              <a:ext uri="{FF2B5EF4-FFF2-40B4-BE49-F238E27FC236}">
                <a16:creationId xmlns:a16="http://schemas.microsoft.com/office/drawing/2014/main" xmlns="" id="{0D185A66-F595-4DFF-8233-73084989C066}"/>
              </a:ext>
            </a:extLst>
          </p:cNvPr>
          <p:cNvCxnSpPr>
            <a:stCxn id="16" idx="1"/>
          </p:cNvCxnSpPr>
          <p:nvPr/>
        </p:nvCxnSpPr>
        <p:spPr>
          <a:xfrm flipH="1" flipV="1">
            <a:off x="3053285" y="1630794"/>
            <a:ext cx="5676047" cy="1"/>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2" name="مستطيل: زوايا مستديرة 21">
            <a:extLst>
              <a:ext uri="{FF2B5EF4-FFF2-40B4-BE49-F238E27FC236}">
                <a16:creationId xmlns:a16="http://schemas.microsoft.com/office/drawing/2014/main" xmlns="" id="{3CCFF7A6-6F43-49C0-8478-3A93F68FA908}"/>
              </a:ext>
            </a:extLst>
          </p:cNvPr>
          <p:cNvSpPr/>
          <p:nvPr/>
        </p:nvSpPr>
        <p:spPr>
          <a:xfrm>
            <a:off x="1389360" y="1418151"/>
            <a:ext cx="1658679" cy="4252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BH" sz="2400" b="1" dirty="0">
                <a:latin typeface="Sakkal Majalla" panose="02000000000000000000" pitchFamily="2" charset="-78"/>
                <a:cs typeface="Sakkal Majalla" panose="02000000000000000000" pitchFamily="2" charset="-78"/>
              </a:rPr>
              <a:t>البَسْملة</a:t>
            </a:r>
            <a:endParaRPr lang="en-GB" sz="2400" b="1" dirty="0">
              <a:latin typeface="Sakkal Majalla" panose="02000000000000000000" pitchFamily="2" charset="-78"/>
              <a:cs typeface="Sakkal Majalla" panose="02000000000000000000" pitchFamily="2" charset="-78"/>
            </a:endParaRPr>
          </a:p>
        </p:txBody>
      </p:sp>
      <p:cxnSp>
        <p:nvCxnSpPr>
          <p:cNvPr id="23" name="رابط كسهم مستقيم 22">
            <a:extLst>
              <a:ext uri="{FF2B5EF4-FFF2-40B4-BE49-F238E27FC236}">
                <a16:creationId xmlns:a16="http://schemas.microsoft.com/office/drawing/2014/main" xmlns="" id="{407D725B-BF72-438E-BE9E-52A9FD5DB1B6}"/>
              </a:ext>
            </a:extLst>
          </p:cNvPr>
          <p:cNvCxnSpPr>
            <a:cxnSpLocks/>
          </p:cNvCxnSpPr>
          <p:nvPr/>
        </p:nvCxnSpPr>
        <p:spPr>
          <a:xfrm flipH="1" flipV="1">
            <a:off x="3062514" y="2145523"/>
            <a:ext cx="5689928" cy="122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4" name="مستطيل: زوايا مستديرة 23">
            <a:extLst>
              <a:ext uri="{FF2B5EF4-FFF2-40B4-BE49-F238E27FC236}">
                <a16:creationId xmlns:a16="http://schemas.microsoft.com/office/drawing/2014/main" xmlns="" id="{007C407E-32C5-447E-9C58-67D0E6E6ED18}"/>
              </a:ext>
            </a:extLst>
          </p:cNvPr>
          <p:cNvSpPr/>
          <p:nvPr/>
        </p:nvSpPr>
        <p:spPr>
          <a:xfrm>
            <a:off x="1389360" y="1946577"/>
            <a:ext cx="1658678" cy="3977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400" b="1" dirty="0">
                <a:latin typeface="Sakkal Majalla" panose="02000000000000000000" pitchFamily="2" charset="-78"/>
                <a:cs typeface="Sakkal Majalla" panose="02000000000000000000" pitchFamily="2" charset="-78"/>
              </a:rPr>
              <a:t>المكان والتّاريخ</a:t>
            </a:r>
            <a:endParaRPr lang="en-GB" sz="2400" b="1" dirty="0">
              <a:latin typeface="Sakkal Majalla" panose="02000000000000000000" pitchFamily="2" charset="-78"/>
              <a:cs typeface="Sakkal Majalla" panose="02000000000000000000" pitchFamily="2" charset="-78"/>
            </a:endParaRPr>
          </a:p>
        </p:txBody>
      </p:sp>
      <p:cxnSp>
        <p:nvCxnSpPr>
          <p:cNvPr id="25" name="رابط كسهم مستقيم 24">
            <a:extLst>
              <a:ext uri="{FF2B5EF4-FFF2-40B4-BE49-F238E27FC236}">
                <a16:creationId xmlns:a16="http://schemas.microsoft.com/office/drawing/2014/main" xmlns="" id="{9D6DED5C-284D-45C7-B2B4-B6E2B2AE2622}"/>
              </a:ext>
            </a:extLst>
          </p:cNvPr>
          <p:cNvCxnSpPr/>
          <p:nvPr/>
        </p:nvCxnSpPr>
        <p:spPr>
          <a:xfrm flipH="1" flipV="1">
            <a:off x="5375564" y="2632364"/>
            <a:ext cx="4450607" cy="664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6" name="مستطيل: زوايا مستديرة 25">
            <a:extLst>
              <a:ext uri="{FF2B5EF4-FFF2-40B4-BE49-F238E27FC236}">
                <a16:creationId xmlns:a16="http://schemas.microsoft.com/office/drawing/2014/main" xmlns="" id="{9900BC00-E3C8-4ECC-BF64-93C50FF46210}"/>
              </a:ext>
            </a:extLst>
          </p:cNvPr>
          <p:cNvSpPr/>
          <p:nvPr/>
        </p:nvSpPr>
        <p:spPr>
          <a:xfrm>
            <a:off x="1411692" y="2434892"/>
            <a:ext cx="3918202" cy="4252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400" b="1" dirty="0">
                <a:latin typeface="Sakkal Majalla" panose="02000000000000000000" pitchFamily="2" charset="-78"/>
                <a:cs typeface="Sakkal Majalla" panose="02000000000000000000" pitchFamily="2" charset="-78"/>
              </a:rPr>
              <a:t>صيغة التوجّه إلى المخاطب (المُرْسَل إليه)</a:t>
            </a:r>
            <a:endParaRPr lang="en-GB" sz="2400" b="1" dirty="0">
              <a:latin typeface="Sakkal Majalla" panose="02000000000000000000" pitchFamily="2" charset="-78"/>
              <a:cs typeface="Sakkal Majalla" panose="02000000000000000000" pitchFamily="2" charset="-78"/>
            </a:endParaRPr>
          </a:p>
        </p:txBody>
      </p:sp>
      <p:cxnSp>
        <p:nvCxnSpPr>
          <p:cNvPr id="27" name="رابط كسهم مستقيم 26">
            <a:extLst>
              <a:ext uri="{FF2B5EF4-FFF2-40B4-BE49-F238E27FC236}">
                <a16:creationId xmlns:a16="http://schemas.microsoft.com/office/drawing/2014/main" xmlns="" id="{4C90AA42-EED5-449C-B096-3B6245C04194}"/>
              </a:ext>
            </a:extLst>
          </p:cNvPr>
          <p:cNvCxnSpPr>
            <a:cxnSpLocks/>
            <a:stCxn id="17" idx="1"/>
            <a:endCxn id="28" idx="3"/>
          </p:cNvCxnSpPr>
          <p:nvPr/>
        </p:nvCxnSpPr>
        <p:spPr>
          <a:xfrm flipH="1">
            <a:off x="3082223" y="3129726"/>
            <a:ext cx="5647108" cy="2447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مستطيل: زوايا مستديرة 27">
            <a:extLst>
              <a:ext uri="{FF2B5EF4-FFF2-40B4-BE49-F238E27FC236}">
                <a16:creationId xmlns:a16="http://schemas.microsoft.com/office/drawing/2014/main" xmlns="" id="{EFC81242-0D8E-4BA7-B986-08C18C468565}"/>
              </a:ext>
            </a:extLst>
          </p:cNvPr>
          <p:cNvSpPr/>
          <p:nvPr/>
        </p:nvSpPr>
        <p:spPr>
          <a:xfrm>
            <a:off x="1423544" y="2941558"/>
            <a:ext cx="1658679" cy="4252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BH" sz="2400" b="1" dirty="0">
                <a:latin typeface="Sakkal Majalla" panose="02000000000000000000" pitchFamily="2" charset="-78"/>
                <a:cs typeface="Sakkal Majalla" panose="02000000000000000000" pitchFamily="2" charset="-78"/>
              </a:rPr>
              <a:t>التحيّة</a:t>
            </a:r>
            <a:endParaRPr lang="en-GB" sz="2400" b="1" dirty="0">
              <a:latin typeface="Sakkal Majalla" panose="02000000000000000000" pitchFamily="2" charset="-78"/>
              <a:cs typeface="Sakkal Majalla" panose="02000000000000000000" pitchFamily="2" charset="-78"/>
            </a:endParaRPr>
          </a:p>
        </p:txBody>
      </p:sp>
      <p:cxnSp>
        <p:nvCxnSpPr>
          <p:cNvPr id="29" name="رابط كسهم مستقيم 28">
            <a:extLst>
              <a:ext uri="{FF2B5EF4-FFF2-40B4-BE49-F238E27FC236}">
                <a16:creationId xmlns:a16="http://schemas.microsoft.com/office/drawing/2014/main" xmlns="" id="{1C12DAA4-FAF2-4E90-85C0-34D463A57C25}"/>
              </a:ext>
            </a:extLst>
          </p:cNvPr>
          <p:cNvCxnSpPr>
            <a:cxnSpLocks/>
          </p:cNvCxnSpPr>
          <p:nvPr/>
        </p:nvCxnSpPr>
        <p:spPr>
          <a:xfrm flipH="1" flipV="1">
            <a:off x="3424070" y="4059382"/>
            <a:ext cx="1060848" cy="414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مستطيل: زوايا مستديرة 29">
            <a:extLst>
              <a:ext uri="{FF2B5EF4-FFF2-40B4-BE49-F238E27FC236}">
                <a16:creationId xmlns:a16="http://schemas.microsoft.com/office/drawing/2014/main" xmlns="" id="{CC46027A-FBAF-407E-A22D-E302A32D1D72}"/>
              </a:ext>
            </a:extLst>
          </p:cNvPr>
          <p:cNvSpPr/>
          <p:nvPr/>
        </p:nvSpPr>
        <p:spPr>
          <a:xfrm>
            <a:off x="1389359" y="3448225"/>
            <a:ext cx="2034711" cy="12493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400" b="1" dirty="0">
                <a:latin typeface="Sakkal Majalla" panose="02000000000000000000" pitchFamily="2" charset="-78"/>
                <a:cs typeface="Sakkal Majalla" panose="02000000000000000000" pitchFamily="2" charset="-78"/>
              </a:rPr>
              <a:t>متن الرّسالة أي مَوْضوعها وتتضَمّن </a:t>
            </a:r>
            <a:r>
              <a:rPr lang="ar-BH" sz="2400" b="1" dirty="0">
                <a:solidFill>
                  <a:srgbClr val="FF0000"/>
                </a:solidFill>
                <a:latin typeface="Sakkal Majalla" panose="02000000000000000000" pitchFamily="2" charset="-78"/>
                <a:cs typeface="Sakkal Majalla" panose="02000000000000000000" pitchFamily="2" charset="-78"/>
              </a:rPr>
              <a:t>نصائح </a:t>
            </a:r>
            <a:r>
              <a:rPr lang="ar-BH" sz="2400" b="1" dirty="0" err="1">
                <a:solidFill>
                  <a:srgbClr val="FF0000"/>
                </a:solidFill>
                <a:latin typeface="Sakkal Majalla" panose="02000000000000000000" pitchFamily="2" charset="-78"/>
                <a:cs typeface="Sakkal Majalla" panose="02000000000000000000" pitchFamily="2" charset="-78"/>
              </a:rPr>
              <a:t>وتوجيات</a:t>
            </a:r>
            <a:endParaRPr lang="en-GB" sz="2400" b="1" dirty="0">
              <a:solidFill>
                <a:srgbClr val="FF0000"/>
              </a:solidFill>
              <a:latin typeface="Sakkal Majalla" panose="02000000000000000000" pitchFamily="2" charset="-78"/>
              <a:cs typeface="Sakkal Majalla" panose="02000000000000000000" pitchFamily="2" charset="-78"/>
            </a:endParaRPr>
          </a:p>
        </p:txBody>
      </p:sp>
      <p:cxnSp>
        <p:nvCxnSpPr>
          <p:cNvPr id="32" name="رابط كسهم مستقيم 31">
            <a:extLst>
              <a:ext uri="{FF2B5EF4-FFF2-40B4-BE49-F238E27FC236}">
                <a16:creationId xmlns:a16="http://schemas.microsoft.com/office/drawing/2014/main" xmlns="" id="{776622BA-4DF4-409A-AEBD-B5A4004FC95D}"/>
              </a:ext>
            </a:extLst>
          </p:cNvPr>
          <p:cNvCxnSpPr>
            <a:cxnSpLocks/>
          </p:cNvCxnSpPr>
          <p:nvPr/>
        </p:nvCxnSpPr>
        <p:spPr>
          <a:xfrm flipH="1">
            <a:off x="3082223" y="5048500"/>
            <a:ext cx="140269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3" name="مستطيل: زوايا مستديرة 32">
            <a:extLst>
              <a:ext uri="{FF2B5EF4-FFF2-40B4-BE49-F238E27FC236}">
                <a16:creationId xmlns:a16="http://schemas.microsoft.com/office/drawing/2014/main" xmlns="" id="{889F7090-E022-41A3-9B0F-560358F6F104}"/>
              </a:ext>
            </a:extLst>
          </p:cNvPr>
          <p:cNvSpPr/>
          <p:nvPr/>
        </p:nvSpPr>
        <p:spPr>
          <a:xfrm>
            <a:off x="1423544" y="4833438"/>
            <a:ext cx="1646827" cy="4301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BH" sz="2400" b="1" dirty="0">
                <a:latin typeface="Sakkal Majalla" panose="02000000000000000000" pitchFamily="2" charset="-78"/>
                <a:cs typeface="Sakkal Majalla" panose="02000000000000000000" pitchFamily="2" charset="-78"/>
              </a:rPr>
              <a:t>عبارة الختام</a:t>
            </a:r>
            <a:endParaRPr lang="en-GB" sz="2400" b="1" dirty="0">
              <a:latin typeface="Sakkal Majalla" panose="02000000000000000000" pitchFamily="2" charset="-78"/>
              <a:cs typeface="Sakkal Majalla" panose="02000000000000000000" pitchFamily="2" charset="-78"/>
            </a:endParaRPr>
          </a:p>
        </p:txBody>
      </p:sp>
      <p:cxnSp>
        <p:nvCxnSpPr>
          <p:cNvPr id="35" name="رابط كسهم مستقيم 34">
            <a:extLst>
              <a:ext uri="{FF2B5EF4-FFF2-40B4-BE49-F238E27FC236}">
                <a16:creationId xmlns:a16="http://schemas.microsoft.com/office/drawing/2014/main" xmlns="" id="{F8ADEEDD-BDE6-4970-A3F9-C0576616CAAE}"/>
              </a:ext>
            </a:extLst>
          </p:cNvPr>
          <p:cNvCxnSpPr>
            <a:cxnSpLocks/>
            <a:stCxn id="20" idx="1"/>
          </p:cNvCxnSpPr>
          <p:nvPr/>
        </p:nvCxnSpPr>
        <p:spPr>
          <a:xfrm flipH="1" flipV="1">
            <a:off x="3657600" y="5666509"/>
            <a:ext cx="5297714" cy="2204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6" name="مستطيل: زوايا مستديرة 35">
            <a:extLst>
              <a:ext uri="{FF2B5EF4-FFF2-40B4-BE49-F238E27FC236}">
                <a16:creationId xmlns:a16="http://schemas.microsoft.com/office/drawing/2014/main" xmlns="" id="{E5EBA30A-CE0B-4B47-8D92-041088BEF5AE}"/>
              </a:ext>
            </a:extLst>
          </p:cNvPr>
          <p:cNvSpPr/>
          <p:nvPr/>
        </p:nvSpPr>
        <p:spPr>
          <a:xfrm>
            <a:off x="1411692" y="5468471"/>
            <a:ext cx="2245908" cy="4041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400" b="1" dirty="0">
                <a:latin typeface="Sakkal Majalla" panose="02000000000000000000" pitchFamily="2" charset="-78"/>
                <a:cs typeface="Sakkal Majalla" panose="02000000000000000000" pitchFamily="2" charset="-78"/>
              </a:rPr>
              <a:t>التّوقيع (اسْم المُرسِل)</a:t>
            </a:r>
            <a:endParaRPr lang="en-GB" sz="2400" b="1" dirty="0">
              <a:latin typeface="Sakkal Majalla" panose="02000000000000000000" pitchFamily="2" charset="-78"/>
              <a:cs typeface="Sakkal Majalla" panose="02000000000000000000" pitchFamily="2" charset="-78"/>
            </a:endParaRPr>
          </a:p>
        </p:txBody>
      </p:sp>
      <p:sp>
        <p:nvSpPr>
          <p:cNvPr id="31" name="مستطيل 30">
            <a:extLst>
              <a:ext uri="{FF2B5EF4-FFF2-40B4-BE49-F238E27FC236}">
                <a16:creationId xmlns:a16="http://schemas.microsoft.com/office/drawing/2014/main" xmlns="" id="{40B117A6-246A-4C70-A210-FA67638CA373}"/>
              </a:ext>
            </a:extLst>
          </p:cNvPr>
          <p:cNvSpPr/>
          <p:nvPr/>
        </p:nvSpPr>
        <p:spPr>
          <a:xfrm>
            <a:off x="10207256" y="0"/>
            <a:ext cx="1984744" cy="58477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lang="ar-BH" sz="3600" dirty="0">
                <a:solidFill>
                  <a:schemeClr val="tx1"/>
                </a:solidFill>
                <a:latin typeface="Sakkal Majalla" panose="02000000000000000000" pitchFamily="2" charset="-78"/>
                <a:cs typeface="Sakkal Majalla" panose="02000000000000000000" pitchFamily="2" charset="-78"/>
              </a:rPr>
              <a:t>أُلاحِظُ وأَتَذكّر</a:t>
            </a:r>
            <a:endParaRPr lang="en-GB"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0301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500" fill="hold"/>
                                        <p:tgtEl>
                                          <p:spTgt spid="24"/>
                                        </p:tgtEl>
                                        <p:attrNameLst>
                                          <p:attrName>ppt_x</p:attrName>
                                        </p:attrNameLst>
                                      </p:cBhvr>
                                      <p:tavLst>
                                        <p:tav tm="0">
                                          <p:val>
                                            <p:strVal val="#ppt_x"/>
                                          </p:val>
                                        </p:tav>
                                        <p:tav tm="100000">
                                          <p:val>
                                            <p:strVal val="#ppt_x"/>
                                          </p:val>
                                        </p:tav>
                                      </p:tavLst>
                                    </p:anim>
                                    <p:anim calcmode="lin" valueType="num">
                                      <p:cBhvr additive="base">
                                        <p:cTn id="4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additive="base">
                                        <p:cTn id="54" dur="500" fill="hold"/>
                                        <p:tgtEl>
                                          <p:spTgt spid="10"/>
                                        </p:tgtEl>
                                        <p:attrNameLst>
                                          <p:attrName>ppt_x</p:attrName>
                                        </p:attrNameLst>
                                      </p:cBhvr>
                                      <p:tavLst>
                                        <p:tav tm="0">
                                          <p:val>
                                            <p:strVal val="#ppt_x"/>
                                          </p:val>
                                        </p:tav>
                                        <p:tav tm="100000">
                                          <p:val>
                                            <p:strVal val="#ppt_x"/>
                                          </p:val>
                                        </p:tav>
                                      </p:tavLst>
                                    </p:anim>
                                    <p:anim calcmode="lin" valueType="num">
                                      <p:cBhvr additive="base">
                                        <p:cTn id="5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500" fill="hold"/>
                                        <p:tgtEl>
                                          <p:spTgt spid="25"/>
                                        </p:tgtEl>
                                        <p:attrNameLst>
                                          <p:attrName>ppt_x</p:attrName>
                                        </p:attrNameLst>
                                      </p:cBhvr>
                                      <p:tavLst>
                                        <p:tav tm="0">
                                          <p:val>
                                            <p:strVal val="#ppt_x"/>
                                          </p:val>
                                        </p:tav>
                                        <p:tav tm="100000">
                                          <p:val>
                                            <p:strVal val="#ppt_x"/>
                                          </p:val>
                                        </p:tav>
                                      </p:tavLst>
                                    </p:anim>
                                    <p:anim calcmode="lin" valueType="num">
                                      <p:cBhvr additive="base">
                                        <p:cTn id="6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ppt_x"/>
                                          </p:val>
                                        </p:tav>
                                        <p:tav tm="100000">
                                          <p:val>
                                            <p:strVal val="#ppt_x"/>
                                          </p:val>
                                        </p:tav>
                                      </p:tavLst>
                                    </p:anim>
                                    <p:anim calcmode="lin" valueType="num">
                                      <p:cBhvr additive="base">
                                        <p:cTn id="6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500" fill="hold"/>
                                        <p:tgtEl>
                                          <p:spTgt spid="17"/>
                                        </p:tgtEl>
                                        <p:attrNameLst>
                                          <p:attrName>ppt_x</p:attrName>
                                        </p:attrNameLst>
                                      </p:cBhvr>
                                      <p:tavLst>
                                        <p:tav tm="0">
                                          <p:val>
                                            <p:strVal val="#ppt_x"/>
                                          </p:val>
                                        </p:tav>
                                        <p:tav tm="100000">
                                          <p:val>
                                            <p:strVal val="#ppt_x"/>
                                          </p:val>
                                        </p:tav>
                                      </p:tavLst>
                                    </p:anim>
                                    <p:anim calcmode="lin" valueType="num">
                                      <p:cBhvr additive="base">
                                        <p:cTn id="7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ppt_x"/>
                                          </p:val>
                                        </p:tav>
                                        <p:tav tm="100000">
                                          <p:val>
                                            <p:strVal val="#ppt_x"/>
                                          </p:val>
                                        </p:tav>
                                      </p:tavLst>
                                    </p:anim>
                                    <p:anim calcmode="lin" valueType="num">
                                      <p:cBhvr additive="base">
                                        <p:cTn id="8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additive="base">
                                        <p:cTn id="90" dur="500" fill="hold"/>
                                        <p:tgtEl>
                                          <p:spTgt spid="18"/>
                                        </p:tgtEl>
                                        <p:attrNameLst>
                                          <p:attrName>ppt_x</p:attrName>
                                        </p:attrNameLst>
                                      </p:cBhvr>
                                      <p:tavLst>
                                        <p:tav tm="0">
                                          <p:val>
                                            <p:strVal val="#ppt_x"/>
                                          </p:val>
                                        </p:tav>
                                        <p:tav tm="100000">
                                          <p:val>
                                            <p:strVal val="#ppt_x"/>
                                          </p:val>
                                        </p:tav>
                                      </p:tavLst>
                                    </p:anim>
                                    <p:anim calcmode="lin" valueType="num">
                                      <p:cBhvr additive="base">
                                        <p:cTn id="9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additive="base">
                                        <p:cTn id="96" dur="500" fill="hold"/>
                                        <p:tgtEl>
                                          <p:spTgt spid="29"/>
                                        </p:tgtEl>
                                        <p:attrNameLst>
                                          <p:attrName>ppt_x</p:attrName>
                                        </p:attrNameLst>
                                      </p:cBhvr>
                                      <p:tavLst>
                                        <p:tav tm="0">
                                          <p:val>
                                            <p:strVal val="#ppt_x"/>
                                          </p:val>
                                        </p:tav>
                                        <p:tav tm="100000">
                                          <p:val>
                                            <p:strVal val="#ppt_x"/>
                                          </p:val>
                                        </p:tav>
                                      </p:tavLst>
                                    </p:anim>
                                    <p:anim calcmode="lin" valueType="num">
                                      <p:cBhvr additive="base">
                                        <p:cTn id="9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additive="base">
                                        <p:cTn id="102" dur="500" fill="hold"/>
                                        <p:tgtEl>
                                          <p:spTgt spid="30"/>
                                        </p:tgtEl>
                                        <p:attrNameLst>
                                          <p:attrName>ppt_x</p:attrName>
                                        </p:attrNameLst>
                                      </p:cBhvr>
                                      <p:tavLst>
                                        <p:tav tm="0">
                                          <p:val>
                                            <p:strVal val="#ppt_x"/>
                                          </p:val>
                                        </p:tav>
                                        <p:tav tm="100000">
                                          <p:val>
                                            <p:strVal val="#ppt_x"/>
                                          </p:val>
                                        </p:tav>
                                      </p:tavLst>
                                    </p:anim>
                                    <p:anim calcmode="lin" valueType="num">
                                      <p:cBhvr additive="base">
                                        <p:cTn id="10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ppt_x"/>
                                          </p:val>
                                        </p:tav>
                                        <p:tav tm="100000">
                                          <p:val>
                                            <p:strVal val="#ppt_x"/>
                                          </p:val>
                                        </p:tav>
                                      </p:tavLst>
                                    </p:anim>
                                    <p:anim calcmode="lin" valueType="num">
                                      <p:cBhvr additive="base">
                                        <p:cTn id="10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32"/>
                                        </p:tgtEl>
                                        <p:attrNameLst>
                                          <p:attrName>style.visibility</p:attrName>
                                        </p:attrNameLst>
                                      </p:cBhvr>
                                      <p:to>
                                        <p:strVal val="visible"/>
                                      </p:to>
                                    </p:set>
                                    <p:anim calcmode="lin" valueType="num">
                                      <p:cBhvr additive="base">
                                        <p:cTn id="114" dur="500" fill="hold"/>
                                        <p:tgtEl>
                                          <p:spTgt spid="32"/>
                                        </p:tgtEl>
                                        <p:attrNameLst>
                                          <p:attrName>ppt_x</p:attrName>
                                        </p:attrNameLst>
                                      </p:cBhvr>
                                      <p:tavLst>
                                        <p:tav tm="0">
                                          <p:val>
                                            <p:strVal val="#ppt_x"/>
                                          </p:val>
                                        </p:tav>
                                        <p:tav tm="100000">
                                          <p:val>
                                            <p:strVal val="#ppt_x"/>
                                          </p:val>
                                        </p:tav>
                                      </p:tavLst>
                                    </p:anim>
                                    <p:anim calcmode="lin" valueType="num">
                                      <p:cBhvr additive="base">
                                        <p:cTn id="11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33"/>
                                        </p:tgtEl>
                                        <p:attrNameLst>
                                          <p:attrName>style.visibility</p:attrName>
                                        </p:attrNameLst>
                                      </p:cBhvr>
                                      <p:to>
                                        <p:strVal val="visible"/>
                                      </p:to>
                                    </p:set>
                                    <p:anim calcmode="lin" valueType="num">
                                      <p:cBhvr additive="base">
                                        <p:cTn id="120" dur="500" fill="hold"/>
                                        <p:tgtEl>
                                          <p:spTgt spid="33"/>
                                        </p:tgtEl>
                                        <p:attrNameLst>
                                          <p:attrName>ppt_x</p:attrName>
                                        </p:attrNameLst>
                                      </p:cBhvr>
                                      <p:tavLst>
                                        <p:tav tm="0">
                                          <p:val>
                                            <p:strVal val="#ppt_x"/>
                                          </p:val>
                                        </p:tav>
                                        <p:tav tm="100000">
                                          <p:val>
                                            <p:strVal val="#ppt_x"/>
                                          </p:val>
                                        </p:tav>
                                      </p:tavLst>
                                    </p:anim>
                                    <p:anim calcmode="lin" valueType="num">
                                      <p:cBhvr additive="base">
                                        <p:cTn id="12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20"/>
                                        </p:tgtEl>
                                        <p:attrNameLst>
                                          <p:attrName>style.visibility</p:attrName>
                                        </p:attrNameLst>
                                      </p:cBhvr>
                                      <p:to>
                                        <p:strVal val="visible"/>
                                      </p:to>
                                    </p:set>
                                    <p:anim calcmode="lin" valueType="num">
                                      <p:cBhvr additive="base">
                                        <p:cTn id="126" dur="500" fill="hold"/>
                                        <p:tgtEl>
                                          <p:spTgt spid="20"/>
                                        </p:tgtEl>
                                        <p:attrNameLst>
                                          <p:attrName>ppt_x</p:attrName>
                                        </p:attrNameLst>
                                      </p:cBhvr>
                                      <p:tavLst>
                                        <p:tav tm="0">
                                          <p:val>
                                            <p:strVal val="#ppt_x"/>
                                          </p:val>
                                        </p:tav>
                                        <p:tav tm="100000">
                                          <p:val>
                                            <p:strVal val="#ppt_x"/>
                                          </p:val>
                                        </p:tav>
                                      </p:tavLst>
                                    </p:anim>
                                    <p:anim calcmode="lin" valueType="num">
                                      <p:cBhvr additive="base">
                                        <p:cTn id="12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nodeType="clickEffect">
                                  <p:stCondLst>
                                    <p:cond delay="0"/>
                                  </p:stCondLst>
                                  <p:childTnLst>
                                    <p:set>
                                      <p:cBhvr>
                                        <p:cTn id="131" dur="1" fill="hold">
                                          <p:stCondLst>
                                            <p:cond delay="0"/>
                                          </p:stCondLst>
                                        </p:cTn>
                                        <p:tgtEl>
                                          <p:spTgt spid="35"/>
                                        </p:tgtEl>
                                        <p:attrNameLst>
                                          <p:attrName>style.visibility</p:attrName>
                                        </p:attrNameLst>
                                      </p:cBhvr>
                                      <p:to>
                                        <p:strVal val="visible"/>
                                      </p:to>
                                    </p:set>
                                    <p:anim calcmode="lin" valueType="num">
                                      <p:cBhvr additive="base">
                                        <p:cTn id="132" dur="500" fill="hold"/>
                                        <p:tgtEl>
                                          <p:spTgt spid="35"/>
                                        </p:tgtEl>
                                        <p:attrNameLst>
                                          <p:attrName>ppt_x</p:attrName>
                                        </p:attrNameLst>
                                      </p:cBhvr>
                                      <p:tavLst>
                                        <p:tav tm="0">
                                          <p:val>
                                            <p:strVal val="#ppt_x"/>
                                          </p:val>
                                        </p:tav>
                                        <p:tav tm="100000">
                                          <p:val>
                                            <p:strVal val="#ppt_x"/>
                                          </p:val>
                                        </p:tav>
                                      </p:tavLst>
                                    </p:anim>
                                    <p:anim calcmode="lin" valueType="num">
                                      <p:cBhvr additive="base">
                                        <p:cTn id="13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additive="base">
                                        <p:cTn id="138" dur="500" fill="hold"/>
                                        <p:tgtEl>
                                          <p:spTgt spid="36"/>
                                        </p:tgtEl>
                                        <p:attrNameLst>
                                          <p:attrName>ppt_x</p:attrName>
                                        </p:attrNameLst>
                                      </p:cBhvr>
                                      <p:tavLst>
                                        <p:tav tm="0">
                                          <p:val>
                                            <p:strVal val="#ppt_x"/>
                                          </p:val>
                                        </p:tav>
                                        <p:tav tm="100000">
                                          <p:val>
                                            <p:strVal val="#ppt_x"/>
                                          </p:val>
                                        </p:tav>
                                      </p:tavLst>
                                    </p:anim>
                                    <p:anim calcmode="lin" valueType="num">
                                      <p:cBhvr additive="base">
                                        <p:cTn id="13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0" grpId="0" animBg="1"/>
      <p:bldP spid="15" grpId="0" animBg="1"/>
      <p:bldP spid="16" grpId="0" animBg="1"/>
      <p:bldP spid="17" grpId="0" animBg="1"/>
      <p:bldP spid="18" grpId="0" animBg="1"/>
      <p:bldP spid="19" grpId="0" animBg="1"/>
      <p:bldP spid="20" grpId="0" animBg="1"/>
      <p:bldP spid="22" grpId="0" animBg="1"/>
      <p:bldP spid="24" grpId="0" animBg="1"/>
      <p:bldP spid="26" grpId="0" animBg="1"/>
      <p:bldP spid="28" grpId="0" animBg="1"/>
      <p:bldP spid="30" grpId="0" animBg="1"/>
      <p:bldP spid="33" grpId="0" animBg="1"/>
      <p:bldP spid="3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847771" y="1451430"/>
            <a:ext cx="6506029" cy="1741713"/>
          </a:xfrm>
          <a:solidFill>
            <a:schemeClr val="accent4">
              <a:lumMod val="20000"/>
              <a:lumOff val="80000"/>
            </a:schemeClr>
          </a:solidFill>
        </p:spPr>
        <p:txBody>
          <a:bodyPr/>
          <a:lstStyle/>
          <a:p>
            <a:pPr marL="0" indent="0" fontAlgn="base">
              <a:buNone/>
            </a:pPr>
            <a:r>
              <a:rPr lang="ar-BH" b="1" dirty="0">
                <a:solidFill>
                  <a:srgbClr val="002060"/>
                </a:solidFill>
                <a:latin typeface="Sakkal Majalla" panose="02000000000000000000" pitchFamily="2" charset="-78"/>
                <a:cs typeface="Sakkal Majalla" panose="02000000000000000000" pitchFamily="2" charset="-78"/>
              </a:rPr>
              <a:t>     </a:t>
            </a:r>
            <a:r>
              <a:rPr lang="ar-SA" b="1" dirty="0">
                <a:solidFill>
                  <a:srgbClr val="002060"/>
                </a:solidFill>
                <a:latin typeface="Sakkal Majalla" panose="02000000000000000000" pitchFamily="2" charset="-78"/>
                <a:cs typeface="Sakkal Majalla" panose="02000000000000000000" pitchFamily="2" charset="-78"/>
              </a:rPr>
              <a:t>شاءت الظ</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روف أن ترحلي إلى </a:t>
            </a:r>
            <a:r>
              <a:rPr lang="ar-SA" b="1" dirty="0" err="1">
                <a:solidFill>
                  <a:srgbClr val="002060"/>
                </a:solidFill>
                <a:latin typeface="Sakkal Majalla" panose="02000000000000000000" pitchFamily="2" charset="-78"/>
                <a:cs typeface="Sakkal Majalla" panose="02000000000000000000" pitchFamily="2" charset="-78"/>
              </a:rPr>
              <a:t>إنجلت</a:t>
            </a:r>
            <a:r>
              <a:rPr lang="ar-BH" b="1" dirty="0">
                <a:solidFill>
                  <a:srgbClr val="002060"/>
                </a:solidFill>
                <a:latin typeface="Sakkal Majalla" panose="02000000000000000000" pitchFamily="2" charset="-78"/>
                <a:cs typeface="Sakkal Majalla" panose="02000000000000000000" pitchFamily="2" charset="-78"/>
              </a:rPr>
              <a:t>ـ</a:t>
            </a:r>
            <a:r>
              <a:rPr lang="ar-SA" b="1" dirty="0">
                <a:solidFill>
                  <a:srgbClr val="002060"/>
                </a:solidFill>
                <a:latin typeface="Sakkal Majalla" panose="02000000000000000000" pitchFamily="2" charset="-78"/>
                <a:cs typeface="Sakkal Majalla" panose="02000000000000000000" pitchFamily="2" charset="-78"/>
              </a:rPr>
              <a:t>را، وأن تتعلّمي الاعتماد على نفسك، وقد كنتِ في مصر </a:t>
            </a:r>
            <a:r>
              <a:rPr lang="ar-BH" b="1" dirty="0">
                <a:solidFill>
                  <a:srgbClr val="002060"/>
                </a:solidFill>
                <a:latin typeface="Sakkal Majalla" panose="02000000000000000000" pitchFamily="2" charset="-78"/>
                <a:cs typeface="Sakkal Majalla" panose="02000000000000000000" pitchFamily="2" charset="-78"/>
              </a:rPr>
              <a:t> </a:t>
            </a:r>
            <a:r>
              <a:rPr lang="ar-SA" b="1" dirty="0">
                <a:solidFill>
                  <a:srgbClr val="002060"/>
                </a:solidFill>
                <a:latin typeface="Sakkal Majalla" panose="02000000000000000000" pitchFamily="2" charset="-78"/>
                <a:cs typeface="Sakkal Majalla" panose="02000000000000000000" pitchFamily="2" charset="-78"/>
              </a:rPr>
              <a:t>تعتمدين على والديك في قضاء الحوائج من الخارج، وعمل ما يلزم في الد</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اخل، واليوم تقضين حوائجك بنفسك</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 </a:t>
            </a:r>
            <a:endParaRPr lang="ar-BH" dirty="0">
              <a:solidFill>
                <a:srgbClr val="002060"/>
              </a:solidFill>
            </a:endParaRPr>
          </a:p>
        </p:txBody>
      </p:sp>
      <p:sp>
        <p:nvSpPr>
          <p:cNvPr id="7" name="Rectangle 6"/>
          <p:cNvSpPr/>
          <p:nvPr/>
        </p:nvSpPr>
        <p:spPr>
          <a:xfrm>
            <a:off x="4241918" y="226912"/>
            <a:ext cx="5928360" cy="584775"/>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r" rtl="1"/>
            <a:r>
              <a:rPr lang="ar-BH" sz="3200" b="1" dirty="0">
                <a:solidFill>
                  <a:schemeClr val="tx1"/>
                </a:solidFill>
                <a:latin typeface="Sakkal Majalla" panose="02000000000000000000" pitchFamily="2" charset="-78"/>
                <a:cs typeface="Sakkal Majalla" panose="02000000000000000000" pitchFamily="2" charset="-78"/>
              </a:rPr>
              <a:t>أُلاحِظُ فيما يأتي مكوّنات متن الرّسالة:</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8" name="Content Placeholder 5"/>
          <p:cNvSpPr txBox="1">
            <a:spLocks/>
          </p:cNvSpPr>
          <p:nvPr/>
        </p:nvSpPr>
        <p:spPr>
          <a:xfrm>
            <a:off x="4847771" y="3628907"/>
            <a:ext cx="6506029" cy="2544593"/>
          </a:xfrm>
          <a:prstGeom prst="rect">
            <a:avLst/>
          </a:prstGeom>
          <a:solidFill>
            <a:schemeClr val="accent4">
              <a:lumMod val="20000"/>
              <a:lumOff val="80000"/>
            </a:schemeClr>
          </a:solidFill>
        </p:spPr>
        <p:txBody>
          <a:bodyPr vert="horz" lIns="91440" tIns="45720" rIns="91440" bIns="45720" rtlCol="0">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ar-SA" b="1" dirty="0">
                <a:solidFill>
                  <a:srgbClr val="002060"/>
                </a:solidFill>
                <a:latin typeface="Sakkal Majalla" panose="02000000000000000000" pitchFamily="2" charset="-78"/>
                <a:cs typeface="Sakkal Majalla" panose="02000000000000000000" pitchFamily="2" charset="-78"/>
              </a:rPr>
              <a:t> ولكن ثقي أن هذا يعل</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مك الاستقلال، ويبعثك على الن</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شاط، ويملأ فراغك ووقتك، وفي ذلك خير عظيم.</a:t>
            </a:r>
            <a:endParaRPr lang="en-US" b="1" dirty="0">
              <a:solidFill>
                <a:srgbClr val="002060"/>
              </a:solidFill>
              <a:latin typeface="Sakkal Majalla" panose="02000000000000000000" pitchFamily="2" charset="-78"/>
              <a:cs typeface="Sakkal Majalla" panose="02000000000000000000" pitchFamily="2" charset="-78"/>
            </a:endParaRPr>
          </a:p>
          <a:p>
            <a:pPr marL="0" indent="0" fontAlgn="base">
              <a:buFont typeface="Arial" panose="020B0604020202020204" pitchFamily="34" charset="0"/>
              <a:buNone/>
            </a:pPr>
            <a:r>
              <a:rPr lang="ar-BH" b="1" dirty="0">
                <a:solidFill>
                  <a:srgbClr val="002060"/>
                </a:solidFill>
                <a:latin typeface="Sakkal Majalla" panose="02000000000000000000" pitchFamily="2" charset="-78"/>
                <a:cs typeface="Sakkal Majalla" panose="02000000000000000000" pitchFamily="2" charset="-78"/>
              </a:rPr>
              <a:t>   أيْ بنيّتـي! </a:t>
            </a:r>
            <a:r>
              <a:rPr lang="ar-SA" b="1" dirty="0">
                <a:solidFill>
                  <a:srgbClr val="FF0000"/>
                </a:solidFill>
                <a:latin typeface="Sakkal Majalla" panose="02000000000000000000" pitchFamily="2" charset="-78"/>
                <a:cs typeface="Sakkal Majalla" panose="02000000000000000000" pitchFamily="2" charset="-78"/>
              </a:rPr>
              <a:t>دقّقي النّظر في عادات القوم، وخذي ما ت</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س</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ت</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ح</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س</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نين وتجن</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ب</a:t>
            </a:r>
            <a:r>
              <a:rPr lang="ar-BH" b="1" dirty="0">
                <a:solidFill>
                  <a:srgbClr val="FF0000"/>
                </a:solidFill>
                <a:latin typeface="Sakkal Majalla" panose="02000000000000000000" pitchFamily="2" charset="-78"/>
                <a:cs typeface="Sakkal Majalla" panose="02000000000000000000" pitchFamily="2" charset="-78"/>
              </a:rPr>
              <a:t>ـ</a:t>
            </a:r>
            <a:r>
              <a:rPr lang="ar-SA" b="1" dirty="0">
                <a:solidFill>
                  <a:srgbClr val="FF0000"/>
                </a:solidFill>
                <a:latin typeface="Sakkal Majalla" panose="02000000000000000000" pitchFamily="2" charset="-78"/>
                <a:cs typeface="Sakkal Majalla" panose="02000000000000000000" pitchFamily="2" charset="-78"/>
              </a:rPr>
              <a:t>ي ما تكرهين</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 ف</a:t>
            </a:r>
            <a:r>
              <a:rPr lang="ar-BH" b="1" dirty="0">
                <a:solidFill>
                  <a:srgbClr val="FF0000"/>
                </a:solidFill>
                <a:latin typeface="Sakkal Majalla" panose="02000000000000000000" pitchFamily="2" charset="-78"/>
                <a:cs typeface="Sakkal Majalla" panose="02000000000000000000" pitchFamily="2" charset="-78"/>
              </a:rPr>
              <a:t>ل</a:t>
            </a:r>
            <a:r>
              <a:rPr lang="ar-SA" b="1" dirty="0">
                <a:solidFill>
                  <a:srgbClr val="FF0000"/>
                </a:solidFill>
                <a:latin typeface="Sakkal Majalla" panose="02000000000000000000" pitchFamily="2" charset="-78"/>
                <a:cs typeface="Sakkal Majalla" panose="02000000000000000000" pitchFamily="2" charset="-78"/>
              </a:rPr>
              <a:t>كل</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 قوم محاسنهم ومساوئهم، واج</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تهدي في أن ت</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م</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لئي فراغك بالقراءة الن</a:t>
            </a:r>
            <a:r>
              <a:rPr lang="ar-BH" b="1" dirty="0">
                <a:solidFill>
                  <a:srgbClr val="FF0000"/>
                </a:solidFill>
                <a:latin typeface="Sakkal Majalla" panose="02000000000000000000" pitchFamily="2" charset="-78"/>
                <a:cs typeface="Sakkal Majalla" panose="02000000000000000000" pitchFamily="2" charset="-78"/>
              </a:rPr>
              <a:t>ّ</a:t>
            </a:r>
            <a:r>
              <a:rPr lang="ar-SA" b="1" dirty="0" err="1">
                <a:solidFill>
                  <a:srgbClr val="FF0000"/>
                </a:solidFill>
                <a:latin typeface="Sakkal Majalla" panose="02000000000000000000" pitchFamily="2" charset="-78"/>
                <a:cs typeface="Sakkal Majalla" panose="02000000000000000000" pitchFamily="2" charset="-78"/>
              </a:rPr>
              <a:t>افعة</a:t>
            </a:r>
            <a:r>
              <a:rPr lang="ar-SA" b="1" dirty="0">
                <a:solidFill>
                  <a:srgbClr val="FF0000"/>
                </a:solidFill>
                <a:latin typeface="Sakkal Majalla" panose="02000000000000000000" pitchFamily="2" charset="-78"/>
                <a:cs typeface="Sakkal Majalla" panose="02000000000000000000" pitchFamily="2" charset="-78"/>
              </a:rPr>
              <a:t> من ق</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ص</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ص</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 م</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م</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ت</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ع</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 وتاريخ</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 م</a:t>
            </a:r>
            <a:r>
              <a:rPr lang="ar-BH" b="1" dirty="0">
                <a:solidFill>
                  <a:srgbClr val="FF0000"/>
                </a:solidFill>
                <a:latin typeface="Sakkal Majalla" panose="02000000000000000000" pitchFamily="2" charset="-78"/>
                <a:cs typeface="Sakkal Majalla" panose="02000000000000000000" pitchFamily="2" charset="-78"/>
              </a:rPr>
              <a:t>ُ</a:t>
            </a:r>
            <a:r>
              <a:rPr lang="ar-SA" b="1" dirty="0">
                <a:solidFill>
                  <a:srgbClr val="FF0000"/>
                </a:solidFill>
                <a:latin typeface="Sakkal Majalla" panose="02000000000000000000" pitchFamily="2" charset="-78"/>
                <a:cs typeface="Sakkal Majalla" panose="02000000000000000000" pitchFamily="2" charset="-78"/>
              </a:rPr>
              <a:t>فيد،</a:t>
            </a:r>
            <a:r>
              <a:rPr lang="ar-SA" b="1" dirty="0">
                <a:solidFill>
                  <a:srgbClr val="002060"/>
                </a:solidFill>
                <a:latin typeface="Sakkal Majalla" panose="02000000000000000000" pitchFamily="2" charset="-78"/>
                <a:cs typeface="Sakkal Majalla" panose="02000000000000000000" pitchFamily="2" charset="-78"/>
              </a:rPr>
              <a:t> فلا خ</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ي</a:t>
            </a:r>
            <a:r>
              <a:rPr lang="ar-BH" b="1" dirty="0">
                <a:solidFill>
                  <a:srgbClr val="002060"/>
                </a:solidFill>
                <a:latin typeface="Sakkal Majalla" panose="02000000000000000000" pitchFamily="2" charset="-78"/>
                <a:cs typeface="Sakkal Majalla" panose="02000000000000000000" pitchFamily="2" charset="-78"/>
              </a:rPr>
              <a:t>ـ</a:t>
            </a:r>
            <a:r>
              <a:rPr lang="ar-SA" b="1" dirty="0">
                <a:solidFill>
                  <a:srgbClr val="002060"/>
                </a:solidFill>
                <a:latin typeface="Sakkal Majalla" panose="02000000000000000000" pitchFamily="2" charset="-78"/>
                <a:cs typeface="Sakkal Majalla" panose="02000000000000000000" pitchFamily="2" charset="-78"/>
              </a:rPr>
              <a:t>ر في حياة</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 جاف</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ة</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 فارغة</a:t>
            </a:r>
            <a:r>
              <a:rPr lang="ar-BH" b="1" dirty="0">
                <a:solidFill>
                  <a:srgbClr val="002060"/>
                </a:solidFill>
                <a:latin typeface="Sakkal Majalla" panose="02000000000000000000" pitchFamily="2" charset="-78"/>
                <a:cs typeface="Sakkal Majalla" panose="02000000000000000000" pitchFamily="2" charset="-78"/>
              </a:rPr>
              <a:t>ٍ</a:t>
            </a:r>
            <a:r>
              <a:rPr lang="ar-SA" b="1" dirty="0">
                <a:solidFill>
                  <a:srgbClr val="002060"/>
                </a:solidFill>
                <a:latin typeface="Sakkal Majalla" panose="02000000000000000000" pitchFamily="2" charset="-78"/>
                <a:cs typeface="Sakkal Majalla" panose="02000000000000000000" pitchFamily="2" charset="-78"/>
              </a:rPr>
              <a:t> ليس فيها غذاء للعقل.</a:t>
            </a:r>
            <a:endParaRPr lang="en-US" b="1" dirty="0">
              <a:solidFill>
                <a:srgbClr val="002060"/>
              </a:solidFill>
              <a:latin typeface="Sakkal Majalla" panose="02000000000000000000" pitchFamily="2" charset="-78"/>
              <a:cs typeface="Sakkal Majalla" panose="02000000000000000000" pitchFamily="2" charset="-78"/>
            </a:endParaRPr>
          </a:p>
          <a:p>
            <a:pPr marL="0" indent="0">
              <a:buFont typeface="Arial" panose="020B0604020202020204" pitchFamily="34" charset="0"/>
              <a:buNone/>
            </a:pPr>
            <a:endParaRPr lang="ar-BH" dirty="0">
              <a:solidFill>
                <a:srgbClr val="002060"/>
              </a:solidFill>
            </a:endParaRPr>
          </a:p>
        </p:txBody>
      </p:sp>
      <p:sp>
        <p:nvSpPr>
          <p:cNvPr id="9" name="مستطيل: زوايا مستديرة 25">
            <a:extLst>
              <a:ext uri="{FF2B5EF4-FFF2-40B4-BE49-F238E27FC236}">
                <a16:creationId xmlns:a16="http://schemas.microsoft.com/office/drawing/2014/main" xmlns="" id="{9900BC00-E3C8-4ECC-BF64-93C50FF46210}"/>
              </a:ext>
            </a:extLst>
          </p:cNvPr>
          <p:cNvSpPr/>
          <p:nvPr/>
        </p:nvSpPr>
        <p:spPr>
          <a:xfrm>
            <a:off x="348681" y="1901371"/>
            <a:ext cx="2554176" cy="812799"/>
          </a:xfrm>
          <a:prstGeom prst="roundRect">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800" b="1" dirty="0">
                <a:latin typeface="Sakkal Majalla" panose="02000000000000000000" pitchFamily="2" charset="-78"/>
                <a:cs typeface="Sakkal Majalla" panose="02000000000000000000" pitchFamily="2" charset="-78"/>
              </a:rPr>
              <a:t>مقدّمة الرسالة: توضّح مناسبة كتابتها</a:t>
            </a:r>
            <a:endParaRPr lang="en-GB" sz="2800" b="1" dirty="0">
              <a:latin typeface="Sakkal Majalla" panose="02000000000000000000" pitchFamily="2" charset="-78"/>
              <a:cs typeface="Sakkal Majalla" panose="02000000000000000000" pitchFamily="2" charset="-78"/>
            </a:endParaRPr>
          </a:p>
        </p:txBody>
      </p:sp>
      <p:cxnSp>
        <p:nvCxnSpPr>
          <p:cNvPr id="10" name="رابط كسهم مستقيم 28">
            <a:extLst>
              <a:ext uri="{FF2B5EF4-FFF2-40B4-BE49-F238E27FC236}">
                <a16:creationId xmlns:a16="http://schemas.microsoft.com/office/drawing/2014/main" xmlns="" id="{1C12DAA4-FAF2-4E90-85C0-34D463A57C25}"/>
              </a:ext>
            </a:extLst>
          </p:cNvPr>
          <p:cNvCxnSpPr>
            <a:stCxn id="6" idx="1"/>
            <a:endCxn id="9" idx="3"/>
          </p:cNvCxnSpPr>
          <p:nvPr/>
        </p:nvCxnSpPr>
        <p:spPr>
          <a:xfrm flipH="1" flipV="1">
            <a:off x="2902857" y="2307771"/>
            <a:ext cx="192024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8" name="مستطيل: زوايا مستديرة 25">
            <a:extLst>
              <a:ext uri="{FF2B5EF4-FFF2-40B4-BE49-F238E27FC236}">
                <a16:creationId xmlns:a16="http://schemas.microsoft.com/office/drawing/2014/main" xmlns="" id="{9900BC00-E3C8-4ECC-BF64-93C50FF46210}"/>
              </a:ext>
            </a:extLst>
          </p:cNvPr>
          <p:cNvSpPr/>
          <p:nvPr/>
        </p:nvSpPr>
        <p:spPr>
          <a:xfrm>
            <a:off x="348679" y="4434111"/>
            <a:ext cx="2655778" cy="913744"/>
          </a:xfrm>
          <a:prstGeom prst="roundRect">
            <a:avLst/>
          </a:prstGeo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BH" sz="2800" b="1" dirty="0">
                <a:latin typeface="Sakkal Majalla" panose="02000000000000000000" pitchFamily="2" charset="-78"/>
                <a:cs typeface="Sakkal Majalla" panose="02000000000000000000" pitchFamily="2" charset="-78"/>
              </a:rPr>
              <a:t>الغرض من الرّسالة: تقديم </a:t>
            </a:r>
            <a:r>
              <a:rPr lang="ar-BH" sz="2800" b="1" dirty="0">
                <a:solidFill>
                  <a:srgbClr val="FF0000"/>
                </a:solidFill>
                <a:latin typeface="Sakkal Majalla" panose="02000000000000000000" pitchFamily="2" charset="-78"/>
                <a:cs typeface="Sakkal Majalla" panose="02000000000000000000" pitchFamily="2" charset="-78"/>
              </a:rPr>
              <a:t>النّصح والإرشاد</a:t>
            </a:r>
            <a:endParaRPr lang="en-GB" sz="2800" b="1" dirty="0">
              <a:solidFill>
                <a:srgbClr val="FF0000"/>
              </a:solidFill>
              <a:latin typeface="Sakkal Majalla" panose="02000000000000000000" pitchFamily="2" charset="-78"/>
              <a:cs typeface="Sakkal Majalla" panose="02000000000000000000" pitchFamily="2" charset="-78"/>
            </a:endParaRPr>
          </a:p>
        </p:txBody>
      </p:sp>
      <p:cxnSp>
        <p:nvCxnSpPr>
          <p:cNvPr id="19" name="رابط كسهم مستقيم 28">
            <a:extLst>
              <a:ext uri="{FF2B5EF4-FFF2-40B4-BE49-F238E27FC236}">
                <a16:creationId xmlns:a16="http://schemas.microsoft.com/office/drawing/2014/main" xmlns="" id="{1C12DAA4-FAF2-4E90-85C0-34D463A57C25}"/>
              </a:ext>
            </a:extLst>
          </p:cNvPr>
          <p:cNvCxnSpPr/>
          <p:nvPr/>
        </p:nvCxnSpPr>
        <p:spPr>
          <a:xfrm flipH="1">
            <a:off x="3004458" y="4913084"/>
            <a:ext cx="1843313"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1" name="مستطيل 10">
            <a:extLst>
              <a:ext uri="{FF2B5EF4-FFF2-40B4-BE49-F238E27FC236}">
                <a16:creationId xmlns:a16="http://schemas.microsoft.com/office/drawing/2014/main" xmlns="" id="{B85FBAC7-A333-47F6-9C36-19C8F34858D6}"/>
              </a:ext>
            </a:extLst>
          </p:cNvPr>
          <p:cNvSpPr/>
          <p:nvPr/>
        </p:nvSpPr>
        <p:spPr>
          <a:xfrm>
            <a:off x="10879454" y="-20320"/>
            <a:ext cx="1312546" cy="70190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dirty="0">
                <a:solidFill>
                  <a:schemeClr val="tx1"/>
                </a:solidFill>
                <a:latin typeface="Sakkal Majalla" panose="02000000000000000000" pitchFamily="2" charset="-78"/>
                <a:cs typeface="Sakkal Majalla" panose="02000000000000000000" pitchFamily="2" charset="-78"/>
              </a:rPr>
              <a:t>أُلاحِظُ</a:t>
            </a:r>
            <a:endParaRPr lang="en-GB" sz="3600"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790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Effect transition="in" filter="barn(inVertical)">
                                      <p:cBhvr>
                                        <p:cTn id="13" dur="500"/>
                                        <p:tgtEl>
                                          <p:spTgt spid="6">
                                            <p:bg/>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arn(inVertical)">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0" end="0"/>
                                            </p:txEl>
                                          </p:spTgt>
                                        </p:tgtEl>
                                        <p:attrNameLst>
                                          <p:attrName>style.visibility</p:attrName>
                                        </p:attrNameLst>
                                      </p:cBhvr>
                                      <p:to>
                                        <p:strVal val="visible"/>
                                      </p:to>
                                    </p:set>
                                    <p:animEffect transition="in" filter="fade">
                                      <p:cBhvr>
                                        <p:cTn id="40" dur="1000"/>
                                        <p:tgtEl>
                                          <p:spTgt spid="8">
                                            <p:txEl>
                                              <p:pRg st="0" end="0"/>
                                            </p:txEl>
                                          </p:spTgt>
                                        </p:tgtEl>
                                      </p:cBhvr>
                                    </p:animEffect>
                                    <p:anim calcmode="lin" valueType="num">
                                      <p:cBhvr>
                                        <p:cTn id="4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animEffect transition="in" filter="fade">
                                      <p:cBhvr>
                                        <p:cTn id="45" dur="1000"/>
                                        <p:tgtEl>
                                          <p:spTgt spid="8">
                                            <p:txEl>
                                              <p:pRg st="1" end="1"/>
                                            </p:txEl>
                                          </p:spTgt>
                                        </p:tgtEl>
                                      </p:cBhvr>
                                    </p:animEffect>
                                    <p:anim calcmode="lin" valueType="num">
                                      <p:cBhvr>
                                        <p:cTn id="4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500" fill="hold"/>
                                        <p:tgtEl>
                                          <p:spTgt spid="18"/>
                                        </p:tgtEl>
                                        <p:attrNameLst>
                                          <p:attrName>ppt_x</p:attrName>
                                        </p:attrNameLst>
                                      </p:cBhvr>
                                      <p:tavLst>
                                        <p:tav tm="0">
                                          <p:val>
                                            <p:strVal val="#ppt_x"/>
                                          </p:val>
                                        </p:tav>
                                        <p:tav tm="100000">
                                          <p:val>
                                            <p:strVal val="#ppt_x"/>
                                          </p:val>
                                        </p:tav>
                                      </p:tavLst>
                                    </p:anim>
                                    <p:anim calcmode="lin" valueType="num">
                                      <p:cBhvr additive="base">
                                        <p:cTn id="5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animBg="1"/>
      <p:bldP spid="8" grpId="0" animBg="1"/>
      <p:bldP spid="9"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61143" y="1210594"/>
            <a:ext cx="10076794" cy="5276611"/>
          </a:xfrm>
          <a:solidFill>
            <a:schemeClr val="bg1">
              <a:lumMod val="95000"/>
            </a:schemeClr>
          </a:solidFill>
          <a:ln w="3175">
            <a:solidFill>
              <a:schemeClr val="tx1"/>
            </a:solidFill>
          </a:ln>
        </p:spPr>
        <p:txBody>
          <a:bodyPr>
            <a:normAutofit/>
          </a:bodyPr>
          <a:lstStyle/>
          <a:p>
            <a:pPr algn="justLow">
              <a:lnSpc>
                <a:spcPct val="120000"/>
              </a:lnSpc>
              <a:buFont typeface="Wingdings" panose="05000000000000000000" pitchFamily="2" charset="2"/>
              <a:buChar char="v"/>
            </a:pPr>
            <a:r>
              <a:rPr lang="ar-BH" b="1" dirty="0">
                <a:solidFill>
                  <a:srgbClr val="FF0000"/>
                </a:solidFill>
                <a:latin typeface="Sakkal Majalla" panose="02000000000000000000" pitchFamily="2" charset="-78"/>
                <a:cs typeface="Sakkal Majalla" panose="02000000000000000000" pitchFamily="2" charset="-78"/>
              </a:rPr>
              <a:t>ما مُناسبة إرسال أحمد أمين هذه الرّسالة إلى ابنته؟</a:t>
            </a:r>
            <a:endParaRPr lang="ar-BH" b="1" u="sng" dirty="0">
              <a:solidFill>
                <a:srgbClr val="FF0000"/>
              </a:solidFill>
              <a:latin typeface="Sakkal Majalla" panose="02000000000000000000" pitchFamily="2" charset="-78"/>
              <a:cs typeface="Sakkal Majalla" panose="02000000000000000000" pitchFamily="2" charset="-78"/>
            </a:endParaRPr>
          </a:p>
          <a:p>
            <a:pPr algn="justLow">
              <a:lnSpc>
                <a:spcPct val="120000"/>
              </a:lnSpc>
              <a:buFont typeface="Wingdings" panose="05000000000000000000" pitchFamily="2" charset="2"/>
              <a:buChar char="ü"/>
            </a:pPr>
            <a:r>
              <a:rPr lang="ar-BH" sz="3000" b="1" dirty="0">
                <a:solidFill>
                  <a:schemeClr val="accent1">
                    <a:lumMod val="75000"/>
                  </a:schemeClr>
                </a:solidFill>
                <a:latin typeface="Sakkal Majalla" panose="02000000000000000000" pitchFamily="2" charset="-78"/>
                <a:cs typeface="Sakkal Majalla" panose="02000000000000000000" pitchFamily="2" charset="-78"/>
              </a:rPr>
              <a:t>أرسل أحمد أمين هذه الرّسالة إلى ابنته، بسبب انتقالها للعيش في إنجلترا.</a:t>
            </a:r>
            <a:endParaRPr lang="ar-BH" sz="3000" b="1" u="sng" dirty="0">
              <a:solidFill>
                <a:schemeClr val="accent1">
                  <a:lumMod val="75000"/>
                </a:schemeClr>
              </a:solidFill>
              <a:latin typeface="Sakkal Majalla" panose="02000000000000000000" pitchFamily="2" charset="-78"/>
              <a:cs typeface="Sakkal Majalla" panose="02000000000000000000" pitchFamily="2" charset="-78"/>
            </a:endParaRPr>
          </a:p>
          <a:p>
            <a:pPr algn="justLow">
              <a:lnSpc>
                <a:spcPct val="120000"/>
              </a:lnSpc>
              <a:buFont typeface="Wingdings" panose="05000000000000000000" pitchFamily="2" charset="2"/>
              <a:buChar char="v"/>
            </a:pPr>
            <a:r>
              <a:rPr lang="ar-BH" b="1" dirty="0">
                <a:solidFill>
                  <a:srgbClr val="FF0000"/>
                </a:solidFill>
                <a:latin typeface="Sakkal Majalla" panose="02000000000000000000" pitchFamily="2" charset="-78"/>
                <a:cs typeface="Sakkal Majalla" panose="02000000000000000000" pitchFamily="2" charset="-78"/>
              </a:rPr>
              <a:t>استعمل الكاتب أفعالا في صيغة الأمر، أستخرج أمثلة على ذلك، وأوضّح دلالة استعمالها</a:t>
            </a:r>
            <a:r>
              <a:rPr lang="ar-BH" dirty="0">
                <a:solidFill>
                  <a:srgbClr val="FF0000"/>
                </a:solidFill>
                <a:latin typeface="Sakkal Majalla" panose="02000000000000000000" pitchFamily="2" charset="-78"/>
                <a:cs typeface="Sakkal Majalla" panose="02000000000000000000" pitchFamily="2" charset="-78"/>
              </a:rPr>
              <a:t>.</a:t>
            </a:r>
          </a:p>
          <a:p>
            <a:pPr algn="justLow">
              <a:lnSpc>
                <a:spcPct val="120000"/>
              </a:lnSpc>
              <a:buFont typeface="Wingdings" panose="05000000000000000000" pitchFamily="2" charset="2"/>
              <a:buChar char="ü"/>
            </a:pPr>
            <a:r>
              <a:rPr lang="ar-BH" sz="3000" b="1" dirty="0">
                <a:solidFill>
                  <a:schemeClr val="accent1">
                    <a:lumMod val="75000"/>
                  </a:schemeClr>
                </a:solidFill>
                <a:latin typeface="Sakkal Majalla" panose="02000000000000000000" pitchFamily="2" charset="-78"/>
                <a:cs typeface="Sakkal Majalla" panose="02000000000000000000" pitchFamily="2" charset="-78"/>
              </a:rPr>
              <a:t>الأفعال هي</a:t>
            </a:r>
            <a:r>
              <a:rPr lang="ar-BH" sz="3000" dirty="0">
                <a:solidFill>
                  <a:schemeClr val="accent1">
                    <a:lumMod val="75000"/>
                  </a:schemeClr>
                </a:solidFill>
                <a:latin typeface="Sakkal Majalla" panose="02000000000000000000" pitchFamily="2" charset="-78"/>
                <a:cs typeface="Sakkal Majalla" panose="02000000000000000000" pitchFamily="2" charset="-78"/>
              </a:rPr>
              <a:t>: </a:t>
            </a:r>
            <a:r>
              <a:rPr lang="en-GB" sz="3000" dirty="0">
                <a:solidFill>
                  <a:schemeClr val="accent1">
                    <a:lumMod val="75000"/>
                  </a:schemeClr>
                </a:solidFill>
                <a:latin typeface="Sakkal Majalla" panose="02000000000000000000" pitchFamily="2" charset="-78"/>
                <a:cs typeface="Sakkal Majalla" panose="02000000000000000000" pitchFamily="2" charset="-78"/>
              </a:rPr>
              <a:t>                                                                    </a:t>
            </a:r>
            <a:endParaRPr lang="ar-BH" sz="3000" dirty="0">
              <a:solidFill>
                <a:schemeClr val="accent1">
                  <a:lumMod val="75000"/>
                </a:schemeClr>
              </a:solidFill>
              <a:latin typeface="Sakkal Majalla" panose="02000000000000000000" pitchFamily="2" charset="-78"/>
              <a:cs typeface="Sakkal Majalla" panose="02000000000000000000" pitchFamily="2" charset="-78"/>
            </a:endParaRPr>
          </a:p>
          <a:p>
            <a:pPr algn="justLow">
              <a:lnSpc>
                <a:spcPct val="120000"/>
              </a:lnSpc>
              <a:buFont typeface="Wingdings" panose="05000000000000000000" pitchFamily="2" charset="2"/>
              <a:buChar char="v"/>
            </a:pPr>
            <a:r>
              <a:rPr lang="ar-BH" dirty="0">
                <a:solidFill>
                  <a:srgbClr val="FF0000"/>
                </a:solidFill>
                <a:latin typeface="Sakkal Majalla" panose="02000000000000000000" pitchFamily="2" charset="-78"/>
                <a:cs typeface="Sakkal Majalla" panose="02000000000000000000" pitchFamily="2" charset="-78"/>
              </a:rPr>
              <a:t> </a:t>
            </a:r>
            <a:r>
              <a:rPr lang="ar-BH" b="1" dirty="0">
                <a:solidFill>
                  <a:srgbClr val="FF0000"/>
                </a:solidFill>
                <a:latin typeface="Sakkal Majalla" panose="02000000000000000000" pitchFamily="2" charset="-78"/>
                <a:cs typeface="Sakkal Majalla" panose="02000000000000000000" pitchFamily="2" charset="-78"/>
              </a:rPr>
              <a:t>ما النّصائح التي توجّه بها الأب إلى ابنته؟</a:t>
            </a:r>
          </a:p>
          <a:p>
            <a:pPr algn="justLow">
              <a:lnSpc>
                <a:spcPct val="120000"/>
              </a:lnSpc>
              <a:buFont typeface="Wingdings" panose="05000000000000000000" pitchFamily="2" charset="2"/>
              <a:buChar char="ü"/>
            </a:pPr>
            <a:r>
              <a:rPr lang="ar-BH" sz="3000" dirty="0">
                <a:solidFill>
                  <a:schemeClr val="accent1">
                    <a:lumMod val="75000"/>
                  </a:schemeClr>
                </a:solidFill>
                <a:latin typeface="Sakkal Majalla" panose="02000000000000000000" pitchFamily="2" charset="-78"/>
                <a:cs typeface="Sakkal Majalla" panose="02000000000000000000" pitchFamily="2" charset="-78"/>
              </a:rPr>
              <a:t> النّصائح هي: </a:t>
            </a:r>
            <a:r>
              <a:rPr lang="en-US" sz="3000" dirty="0">
                <a:solidFill>
                  <a:schemeClr val="accent1">
                    <a:lumMod val="75000"/>
                  </a:schemeClr>
                </a:solidFill>
                <a:latin typeface="Sakkal Majalla" panose="02000000000000000000" pitchFamily="2" charset="-78"/>
                <a:cs typeface="Sakkal Majalla" panose="02000000000000000000" pitchFamily="2" charset="-78"/>
              </a:rPr>
              <a:t>  -</a:t>
            </a:r>
            <a:r>
              <a:rPr lang="ar-BH" sz="3000" b="1" dirty="0">
                <a:solidFill>
                  <a:schemeClr val="accent1">
                    <a:lumMod val="75000"/>
                  </a:schemeClr>
                </a:solidFill>
                <a:latin typeface="Sakkal Majalla" panose="02000000000000000000" pitchFamily="2" charset="-78"/>
                <a:cs typeface="Sakkal Majalla" panose="02000000000000000000" pitchFamily="2" charset="-78"/>
              </a:rPr>
              <a:t>الاعتمادُ على النّفس، والاستقلال في قضاء الحوائج. </a:t>
            </a:r>
          </a:p>
          <a:p>
            <a:pPr marL="0" indent="0" algn="justLow">
              <a:lnSpc>
                <a:spcPct val="120000"/>
              </a:lnSpc>
              <a:buNone/>
            </a:pPr>
            <a:r>
              <a:rPr lang="ar-BH" sz="3000" dirty="0">
                <a:solidFill>
                  <a:schemeClr val="accent1">
                    <a:lumMod val="75000"/>
                  </a:schemeClr>
                </a:solidFill>
                <a:latin typeface="Sakkal Majalla" panose="02000000000000000000" pitchFamily="2" charset="-78"/>
                <a:cs typeface="Sakkal Majalla" panose="02000000000000000000" pitchFamily="2" charset="-78"/>
              </a:rPr>
              <a:t> </a:t>
            </a:r>
            <a:r>
              <a:rPr lang="en-US" sz="3000" dirty="0">
                <a:solidFill>
                  <a:schemeClr val="accent1">
                    <a:lumMod val="75000"/>
                  </a:schemeClr>
                </a:solidFill>
                <a:latin typeface="Sakkal Majalla" panose="02000000000000000000" pitchFamily="2" charset="-78"/>
                <a:cs typeface="Sakkal Majalla" panose="02000000000000000000" pitchFamily="2" charset="-78"/>
              </a:rPr>
              <a:t>-                              </a:t>
            </a:r>
            <a:r>
              <a:rPr lang="ar-BH" sz="3000" b="1" dirty="0">
                <a:solidFill>
                  <a:schemeClr val="accent1">
                    <a:lumMod val="75000"/>
                  </a:schemeClr>
                </a:solidFill>
                <a:latin typeface="Sakkal Majalla" panose="02000000000000000000" pitchFamily="2" charset="-78"/>
                <a:cs typeface="Sakkal Majalla" panose="02000000000000000000" pitchFamily="2" charset="-78"/>
              </a:rPr>
              <a:t>تدقيقُ النّظر في عادات الإنجليز ، وأخذُ ما كان حَسَنًا وتجنّبُ ما كان سيّئا.</a:t>
            </a:r>
          </a:p>
          <a:p>
            <a:pPr marL="0" indent="0" algn="justLow">
              <a:lnSpc>
                <a:spcPct val="120000"/>
              </a:lnSpc>
              <a:buNone/>
            </a:pPr>
            <a:r>
              <a:rPr lang="en-US" sz="3000" dirty="0">
                <a:solidFill>
                  <a:schemeClr val="accent1">
                    <a:lumMod val="75000"/>
                  </a:schemeClr>
                </a:solidFill>
                <a:latin typeface="Sakkal Majalla" panose="02000000000000000000" pitchFamily="2" charset="-78"/>
                <a:cs typeface="Sakkal Majalla" panose="02000000000000000000" pitchFamily="2" charset="-78"/>
              </a:rPr>
              <a:t>-                              </a:t>
            </a:r>
            <a:r>
              <a:rPr lang="ar-BH" sz="3000" b="1" dirty="0">
                <a:solidFill>
                  <a:schemeClr val="accent1">
                    <a:lumMod val="75000"/>
                  </a:schemeClr>
                </a:solidFill>
                <a:latin typeface="Sakkal Majalla" panose="02000000000000000000" pitchFamily="2" charset="-78"/>
                <a:cs typeface="Sakkal Majalla" panose="02000000000000000000" pitchFamily="2" charset="-78"/>
              </a:rPr>
              <a:t>ملءُ وقت الفراغ بالقراءة النّافعة. </a:t>
            </a:r>
          </a:p>
          <a:p>
            <a:pPr algn="justLow">
              <a:lnSpc>
                <a:spcPct val="120000"/>
              </a:lnSpc>
              <a:buFont typeface="Wingdings" panose="05000000000000000000" pitchFamily="2" charset="2"/>
              <a:buChar char="ü"/>
            </a:pPr>
            <a:endParaRPr lang="ar-BH" sz="3000" dirty="0">
              <a:latin typeface="Sakkal Majalla" panose="02000000000000000000" pitchFamily="2" charset="-78"/>
              <a:cs typeface="Sakkal Majalla" panose="02000000000000000000" pitchFamily="2" charset="-78"/>
            </a:endParaRPr>
          </a:p>
          <a:p>
            <a:pPr algn="justLow">
              <a:lnSpc>
                <a:spcPct val="120000"/>
              </a:lnSpc>
              <a:buFont typeface="Wingdings" panose="05000000000000000000" pitchFamily="2" charset="2"/>
              <a:buChar char="ü"/>
            </a:pPr>
            <a:endParaRPr lang="ar-BH" sz="4200" dirty="0">
              <a:latin typeface="Sakkal Majalla" panose="02000000000000000000" pitchFamily="2" charset="-78"/>
              <a:cs typeface="Sakkal Majalla" panose="02000000000000000000" pitchFamily="2" charset="-78"/>
            </a:endParaRPr>
          </a:p>
          <a:p>
            <a:pPr algn="justLow">
              <a:lnSpc>
                <a:spcPct val="150000"/>
              </a:lnSpc>
              <a:buFont typeface="Wingdings" panose="05000000000000000000" pitchFamily="2" charset="2"/>
              <a:buChar char="ü"/>
            </a:pPr>
            <a:endParaRPr lang="ar-BH" sz="3000" dirty="0"/>
          </a:p>
          <a:p>
            <a:pPr marL="457200" lvl="1" indent="0" algn="justLow" rtl="1">
              <a:buNone/>
            </a:pPr>
            <a:endParaRPr lang="en-US" sz="1200" dirty="0"/>
          </a:p>
        </p:txBody>
      </p:sp>
      <p:sp>
        <p:nvSpPr>
          <p:cNvPr id="3" name="Rectangle 2"/>
          <p:cNvSpPr/>
          <p:nvPr/>
        </p:nvSpPr>
        <p:spPr>
          <a:xfrm>
            <a:off x="3832614" y="467177"/>
            <a:ext cx="7405323" cy="584775"/>
          </a:xfrm>
          <a:prstGeom prst="rect">
            <a:avLst/>
          </a:prstGeom>
          <a:solidFill>
            <a:schemeClr val="accent2">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nchor="ctr">
            <a:spAutoFit/>
          </a:bodyPr>
          <a:lstStyle/>
          <a:p>
            <a:pPr algn="r" rtl="1"/>
            <a:r>
              <a:rPr lang="ar-BH" sz="3200" b="1" dirty="0">
                <a:solidFill>
                  <a:schemeClr val="tx1"/>
                </a:solidFill>
                <a:latin typeface="Sakkal Majalla" panose="02000000000000000000" pitchFamily="2" charset="-78"/>
                <a:cs typeface="Sakkal Majalla" panose="02000000000000000000" pitchFamily="2" charset="-78"/>
              </a:rPr>
              <a:t>أعيدُ قراءة متن الرّسالة جيّدا، وأجيب عمّا يأتي:</a:t>
            </a:r>
            <a:endParaRPr lang="en-US" sz="3200" b="1" dirty="0">
              <a:solidFill>
                <a:schemeClr val="tx1"/>
              </a:solidFill>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a16="http://schemas.microsoft.com/office/drawing/2014/main" xmlns="" id="{292D16D9-D3E3-4CD6-B2A5-D77C076B94B6}"/>
              </a:ext>
            </a:extLst>
          </p:cNvPr>
          <p:cNvSpPr txBox="1"/>
          <p:nvPr/>
        </p:nvSpPr>
        <p:spPr>
          <a:xfrm>
            <a:off x="8766891" y="3190237"/>
            <a:ext cx="807719" cy="584775"/>
          </a:xfrm>
          <a:prstGeom prst="rect">
            <a:avLst/>
          </a:prstGeom>
          <a:noFill/>
        </p:spPr>
        <p:txBody>
          <a:bodyPr wrap="square" rtlCol="0">
            <a:spAutoFit/>
          </a:bodyPr>
          <a:lstStyle/>
          <a:p>
            <a:pPr algn="r" rtl="1"/>
            <a:r>
              <a:rPr lang="ar-BH" sz="3200" b="1" dirty="0">
                <a:solidFill>
                  <a:srgbClr val="00B050"/>
                </a:solidFill>
                <a:latin typeface="Sakkal Majalla" panose="02000000000000000000" pitchFamily="2" charset="-78"/>
                <a:cs typeface="Sakkal Majalla" panose="02000000000000000000" pitchFamily="2" charset="-78"/>
              </a:rPr>
              <a:t>ثِقي،</a:t>
            </a:r>
            <a:endParaRPr lang="en-GB" sz="3200" b="1" dirty="0">
              <a:solidFill>
                <a:srgbClr val="00B050"/>
              </a:solidFill>
              <a:latin typeface="Sakkal Majalla" panose="02000000000000000000" pitchFamily="2" charset="-78"/>
              <a:cs typeface="Sakkal Majalla" panose="02000000000000000000" pitchFamily="2" charset="-78"/>
            </a:endParaRPr>
          </a:p>
        </p:txBody>
      </p:sp>
      <p:sp>
        <p:nvSpPr>
          <p:cNvPr id="5" name="مربع نص 4">
            <a:extLst>
              <a:ext uri="{FF2B5EF4-FFF2-40B4-BE49-F238E27FC236}">
                <a16:creationId xmlns:a16="http://schemas.microsoft.com/office/drawing/2014/main" xmlns="" id="{A76C1F3F-48AD-4FE4-94EB-598C01F556BB}"/>
              </a:ext>
            </a:extLst>
          </p:cNvPr>
          <p:cNvSpPr txBox="1"/>
          <p:nvPr/>
        </p:nvSpPr>
        <p:spPr>
          <a:xfrm>
            <a:off x="7984875" y="3182098"/>
            <a:ext cx="976813" cy="584775"/>
          </a:xfrm>
          <a:prstGeom prst="rect">
            <a:avLst/>
          </a:prstGeom>
          <a:noFill/>
        </p:spPr>
        <p:txBody>
          <a:bodyPr wrap="square" rtlCol="0">
            <a:spAutoFit/>
          </a:bodyPr>
          <a:lstStyle/>
          <a:p>
            <a:pPr algn="r" rtl="1"/>
            <a:r>
              <a:rPr lang="ar-BH" sz="3200" b="1" dirty="0">
                <a:solidFill>
                  <a:srgbClr val="00B050"/>
                </a:solidFill>
                <a:latin typeface="Sakkal Majalla" panose="02000000000000000000" pitchFamily="2" charset="-78"/>
                <a:cs typeface="Sakkal Majalla" panose="02000000000000000000" pitchFamily="2" charset="-78"/>
              </a:rPr>
              <a:t>دَقّقي،</a:t>
            </a:r>
            <a:endParaRPr lang="en-GB" sz="3200" b="1" dirty="0">
              <a:solidFill>
                <a:srgbClr val="00B050"/>
              </a:solidFill>
              <a:latin typeface="Sakkal Majalla" panose="02000000000000000000" pitchFamily="2" charset="-78"/>
              <a:cs typeface="Sakkal Majalla" panose="02000000000000000000" pitchFamily="2" charset="-78"/>
            </a:endParaRPr>
          </a:p>
        </p:txBody>
      </p:sp>
      <p:sp>
        <p:nvSpPr>
          <p:cNvPr id="6" name="مربع نص 5">
            <a:extLst>
              <a:ext uri="{FF2B5EF4-FFF2-40B4-BE49-F238E27FC236}">
                <a16:creationId xmlns:a16="http://schemas.microsoft.com/office/drawing/2014/main" xmlns="" id="{A221FBC6-701E-4619-8E6B-5BF79AC8FDB7}"/>
              </a:ext>
            </a:extLst>
          </p:cNvPr>
          <p:cNvSpPr txBox="1"/>
          <p:nvPr/>
        </p:nvSpPr>
        <p:spPr>
          <a:xfrm>
            <a:off x="7232705" y="3192777"/>
            <a:ext cx="1036321" cy="584775"/>
          </a:xfrm>
          <a:prstGeom prst="rect">
            <a:avLst/>
          </a:prstGeom>
          <a:noFill/>
        </p:spPr>
        <p:txBody>
          <a:bodyPr wrap="square" rtlCol="0">
            <a:spAutoFit/>
          </a:bodyPr>
          <a:lstStyle/>
          <a:p>
            <a:r>
              <a:rPr lang="ar-BH" sz="3200" b="1" dirty="0">
                <a:solidFill>
                  <a:srgbClr val="00B050"/>
                </a:solidFill>
                <a:latin typeface="Sakkal Majalla" panose="02000000000000000000" pitchFamily="2" charset="-78"/>
                <a:cs typeface="Sakkal Majalla" panose="02000000000000000000" pitchFamily="2" charset="-78"/>
              </a:rPr>
              <a:t>خُذي،</a:t>
            </a:r>
            <a:endParaRPr lang="en-GB" sz="3200" b="1" dirty="0">
              <a:solidFill>
                <a:srgbClr val="00B050"/>
              </a:solidFill>
              <a:latin typeface="Sakkal Majalla" panose="02000000000000000000" pitchFamily="2" charset="-78"/>
              <a:cs typeface="Sakkal Majalla" panose="02000000000000000000" pitchFamily="2" charset="-78"/>
            </a:endParaRPr>
          </a:p>
        </p:txBody>
      </p:sp>
      <p:sp>
        <p:nvSpPr>
          <p:cNvPr id="7" name="مربع نص 6">
            <a:extLst>
              <a:ext uri="{FF2B5EF4-FFF2-40B4-BE49-F238E27FC236}">
                <a16:creationId xmlns:a16="http://schemas.microsoft.com/office/drawing/2014/main" xmlns="" id="{ED8273D6-13B6-4418-85F1-BCDE9E5B92C7}"/>
              </a:ext>
            </a:extLst>
          </p:cNvPr>
          <p:cNvSpPr txBox="1"/>
          <p:nvPr/>
        </p:nvSpPr>
        <p:spPr>
          <a:xfrm>
            <a:off x="6281220" y="3190237"/>
            <a:ext cx="1067202" cy="584775"/>
          </a:xfrm>
          <a:prstGeom prst="rect">
            <a:avLst/>
          </a:prstGeom>
          <a:noFill/>
        </p:spPr>
        <p:txBody>
          <a:bodyPr wrap="square" rtlCol="0">
            <a:spAutoFit/>
          </a:bodyPr>
          <a:lstStyle/>
          <a:p>
            <a:pPr algn="r" rtl="1"/>
            <a:r>
              <a:rPr lang="ar-BH" sz="3200" b="1" dirty="0">
                <a:solidFill>
                  <a:srgbClr val="00B050"/>
                </a:solidFill>
                <a:latin typeface="Sakkal Majalla" panose="02000000000000000000" pitchFamily="2" charset="-78"/>
                <a:cs typeface="Sakkal Majalla" panose="02000000000000000000" pitchFamily="2" charset="-78"/>
              </a:rPr>
              <a:t>تَجَنّبي،</a:t>
            </a:r>
            <a:endParaRPr lang="en-GB" sz="3200" b="1" dirty="0">
              <a:solidFill>
                <a:srgbClr val="00B050"/>
              </a:solidFill>
              <a:latin typeface="Sakkal Majalla" panose="02000000000000000000" pitchFamily="2" charset="-78"/>
              <a:cs typeface="Sakkal Majalla" panose="02000000000000000000" pitchFamily="2" charset="-78"/>
            </a:endParaRPr>
          </a:p>
        </p:txBody>
      </p:sp>
      <p:sp>
        <p:nvSpPr>
          <p:cNvPr id="9" name="مربع نص 8">
            <a:extLst>
              <a:ext uri="{FF2B5EF4-FFF2-40B4-BE49-F238E27FC236}">
                <a16:creationId xmlns:a16="http://schemas.microsoft.com/office/drawing/2014/main" xmlns="" id="{88E69FE2-7130-4C9C-A463-A373911DF962}"/>
              </a:ext>
            </a:extLst>
          </p:cNvPr>
          <p:cNvSpPr txBox="1"/>
          <p:nvPr/>
        </p:nvSpPr>
        <p:spPr>
          <a:xfrm>
            <a:off x="5294985" y="3192777"/>
            <a:ext cx="1271421" cy="584775"/>
          </a:xfrm>
          <a:prstGeom prst="rect">
            <a:avLst/>
          </a:prstGeom>
          <a:noFill/>
        </p:spPr>
        <p:txBody>
          <a:bodyPr wrap="square" rtlCol="0">
            <a:spAutoFit/>
          </a:bodyPr>
          <a:lstStyle/>
          <a:p>
            <a:r>
              <a:rPr lang="ar-BH" sz="3200" b="1" dirty="0">
                <a:solidFill>
                  <a:srgbClr val="00B050"/>
                </a:solidFill>
                <a:latin typeface="Sakkal Majalla" panose="02000000000000000000" pitchFamily="2" charset="-78"/>
                <a:cs typeface="Sakkal Majalla" panose="02000000000000000000" pitchFamily="2" charset="-78"/>
              </a:rPr>
              <a:t>اجْتهدي،</a:t>
            </a:r>
            <a:endParaRPr lang="en-GB" sz="3200" b="1" dirty="0">
              <a:solidFill>
                <a:srgbClr val="00B050"/>
              </a:solidFill>
              <a:latin typeface="Sakkal Majalla" panose="02000000000000000000" pitchFamily="2" charset="-78"/>
              <a:cs typeface="Sakkal Majalla" panose="02000000000000000000" pitchFamily="2" charset="-78"/>
            </a:endParaRPr>
          </a:p>
        </p:txBody>
      </p:sp>
      <p:sp>
        <p:nvSpPr>
          <p:cNvPr id="10" name="مربع نص 9">
            <a:extLst>
              <a:ext uri="{FF2B5EF4-FFF2-40B4-BE49-F238E27FC236}">
                <a16:creationId xmlns:a16="http://schemas.microsoft.com/office/drawing/2014/main" xmlns="" id="{33235379-68DF-4846-A51A-D5A8CB0092BA}"/>
              </a:ext>
            </a:extLst>
          </p:cNvPr>
          <p:cNvSpPr txBox="1"/>
          <p:nvPr/>
        </p:nvSpPr>
        <p:spPr>
          <a:xfrm>
            <a:off x="1703433" y="3138375"/>
            <a:ext cx="3911488" cy="646331"/>
          </a:xfrm>
          <a:prstGeom prst="rect">
            <a:avLst/>
          </a:prstGeom>
          <a:noFill/>
        </p:spPr>
        <p:txBody>
          <a:bodyPr wrap="square" rtlCol="0">
            <a:spAutoFit/>
          </a:bodyPr>
          <a:lstStyle/>
          <a:p>
            <a:pPr algn="justLow">
              <a:lnSpc>
                <a:spcPct val="120000"/>
              </a:lnSpc>
            </a:pPr>
            <a:r>
              <a:rPr lang="ar-BH" sz="3000" b="1" u="sng" dirty="0">
                <a:solidFill>
                  <a:schemeClr val="accent1">
                    <a:lumMod val="75000"/>
                  </a:schemeClr>
                </a:solidFill>
                <a:latin typeface="Sakkal Majalla" panose="02000000000000000000" pitchFamily="2" charset="-78"/>
                <a:cs typeface="Sakkal Majalla" panose="02000000000000000000" pitchFamily="2" charset="-78"/>
              </a:rPr>
              <a:t>وقد اسْتعملها للنّصح والتّوجيه. </a:t>
            </a:r>
          </a:p>
        </p:txBody>
      </p:sp>
    </p:spTree>
    <p:extLst>
      <p:ext uri="{BB962C8B-B14F-4D97-AF65-F5344CB8AC3E}">
        <p14:creationId xmlns:p14="http://schemas.microsoft.com/office/powerpoint/2010/main" val="284560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barn(inVertical)">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barn(inVertical)">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barn(inVertical)">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1000"/>
                                        <p:tgtEl>
                                          <p:spTgt spid="7"/>
                                        </p:tgtEl>
                                      </p:cBhvr>
                                    </p:animEffect>
                                    <p:anim calcmode="lin" valueType="num">
                                      <p:cBhvr>
                                        <p:cTn id="54" dur="1000" fill="hold"/>
                                        <p:tgtEl>
                                          <p:spTgt spid="7"/>
                                        </p:tgtEl>
                                        <p:attrNameLst>
                                          <p:attrName>ppt_x</p:attrName>
                                        </p:attrNameLst>
                                      </p:cBhvr>
                                      <p:tavLst>
                                        <p:tav tm="0">
                                          <p:val>
                                            <p:strVal val="#ppt_x"/>
                                          </p:val>
                                        </p:tav>
                                        <p:tav tm="100000">
                                          <p:val>
                                            <p:strVal val="#ppt_x"/>
                                          </p:val>
                                        </p:tav>
                                      </p:tavLst>
                                    </p:anim>
                                    <p:anim calcmode="lin" valueType="num">
                                      <p:cBhvr>
                                        <p:cTn id="5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1000"/>
                                        <p:tgtEl>
                                          <p:spTgt spid="9"/>
                                        </p:tgtEl>
                                      </p:cBhvr>
                                    </p:animEffect>
                                    <p:anim calcmode="lin" valueType="num">
                                      <p:cBhvr>
                                        <p:cTn id="61" dur="1000" fill="hold"/>
                                        <p:tgtEl>
                                          <p:spTgt spid="9"/>
                                        </p:tgtEl>
                                        <p:attrNameLst>
                                          <p:attrName>ppt_x</p:attrName>
                                        </p:attrNameLst>
                                      </p:cBhvr>
                                      <p:tavLst>
                                        <p:tav tm="0">
                                          <p:val>
                                            <p:strVal val="#ppt_x"/>
                                          </p:val>
                                        </p:tav>
                                        <p:tav tm="100000">
                                          <p:val>
                                            <p:strVal val="#ppt_x"/>
                                          </p:val>
                                        </p:tav>
                                      </p:tavLst>
                                    </p:anim>
                                    <p:anim calcmode="lin" valueType="num">
                                      <p:cBhvr>
                                        <p:cTn id="6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fade">
                                      <p:cBhvr>
                                        <p:cTn id="67" dur="1000"/>
                                        <p:tgtEl>
                                          <p:spTgt spid="10"/>
                                        </p:tgtEl>
                                      </p:cBhvr>
                                    </p:animEffect>
                                    <p:anim calcmode="lin" valueType="num">
                                      <p:cBhvr>
                                        <p:cTn id="68" dur="1000" fill="hold"/>
                                        <p:tgtEl>
                                          <p:spTgt spid="10"/>
                                        </p:tgtEl>
                                        <p:attrNameLst>
                                          <p:attrName>ppt_x</p:attrName>
                                        </p:attrNameLst>
                                      </p:cBhvr>
                                      <p:tavLst>
                                        <p:tav tm="0">
                                          <p:val>
                                            <p:strVal val="#ppt_x"/>
                                          </p:val>
                                        </p:tav>
                                        <p:tav tm="100000">
                                          <p:val>
                                            <p:strVal val="#ppt_x"/>
                                          </p:val>
                                        </p:tav>
                                      </p:tavLst>
                                    </p:anim>
                                    <p:anim calcmode="lin" valueType="num">
                                      <p:cBhvr>
                                        <p:cTn id="6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8">
                                            <p:txEl>
                                              <p:pRg st="4" end="4"/>
                                            </p:txEl>
                                          </p:spTgt>
                                        </p:tgtEl>
                                        <p:attrNameLst>
                                          <p:attrName>style.visibility</p:attrName>
                                        </p:attrNameLst>
                                      </p:cBhvr>
                                      <p:to>
                                        <p:strVal val="visible"/>
                                      </p:to>
                                    </p:set>
                                    <p:animEffect transition="in" filter="barn(inVertical)">
                                      <p:cBhvr>
                                        <p:cTn id="74" dur="500"/>
                                        <p:tgtEl>
                                          <p:spTgt spid="8">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xEl>
                                              <p:pRg st="5" end="5"/>
                                            </p:txEl>
                                          </p:spTgt>
                                        </p:tgtEl>
                                        <p:attrNameLst>
                                          <p:attrName>style.visibility</p:attrName>
                                        </p:attrNameLst>
                                      </p:cBhvr>
                                      <p:to>
                                        <p:strVal val="visible"/>
                                      </p:to>
                                    </p:set>
                                    <p:anim calcmode="lin" valueType="num">
                                      <p:cBhvr additive="base">
                                        <p:cTn id="79"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8">
                                            <p:txEl>
                                              <p:pRg st="6" end="6"/>
                                            </p:txEl>
                                          </p:spTgt>
                                        </p:tgtEl>
                                        <p:attrNameLst>
                                          <p:attrName>style.visibility</p:attrName>
                                        </p:attrNameLst>
                                      </p:cBhvr>
                                      <p:to>
                                        <p:strVal val="visible"/>
                                      </p:to>
                                    </p:set>
                                    <p:animEffect transition="in" filter="fade">
                                      <p:cBhvr>
                                        <p:cTn id="85" dur="1000"/>
                                        <p:tgtEl>
                                          <p:spTgt spid="8">
                                            <p:txEl>
                                              <p:pRg st="6" end="6"/>
                                            </p:txEl>
                                          </p:spTgt>
                                        </p:tgtEl>
                                      </p:cBhvr>
                                    </p:animEffect>
                                    <p:anim calcmode="lin" valueType="num">
                                      <p:cBhvr>
                                        <p:cTn id="86"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87"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8">
                                            <p:txEl>
                                              <p:pRg st="7" end="7"/>
                                            </p:txEl>
                                          </p:spTgt>
                                        </p:tgtEl>
                                        <p:attrNameLst>
                                          <p:attrName>style.visibility</p:attrName>
                                        </p:attrNameLst>
                                      </p:cBhvr>
                                      <p:to>
                                        <p:strVal val="visible"/>
                                      </p:to>
                                    </p:set>
                                    <p:animEffect transition="in" filter="fade">
                                      <p:cBhvr>
                                        <p:cTn id="92" dur="1000"/>
                                        <p:tgtEl>
                                          <p:spTgt spid="8">
                                            <p:txEl>
                                              <p:pRg st="7" end="7"/>
                                            </p:txEl>
                                          </p:spTgt>
                                        </p:tgtEl>
                                      </p:cBhvr>
                                    </p:animEffect>
                                    <p:anim calcmode="lin" valueType="num">
                                      <p:cBhvr>
                                        <p:cTn id="9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94"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p:bldP spid="6" grpId="0"/>
      <p:bldP spid="7"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711A0D2-9A35-4A4D-B693-06C66F2F599A}"/>
              </a:ext>
            </a:extLst>
          </p:cNvPr>
          <p:cNvSpPr>
            <a:spLocks noGrp="1"/>
          </p:cNvSpPr>
          <p:nvPr>
            <p:ph type="title"/>
          </p:nvPr>
        </p:nvSpPr>
        <p:spPr>
          <a:xfrm>
            <a:off x="1371602" y="1239779"/>
            <a:ext cx="9335383" cy="604781"/>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gn="r" rtl="1"/>
            <a:r>
              <a:rPr lang="ar-BH" sz="3600" b="1" dirty="0">
                <a:latin typeface="Sakkal Majalla" panose="02000000000000000000" pitchFamily="2" charset="-78"/>
                <a:cs typeface="Sakkal Majalla" panose="02000000000000000000" pitchFamily="2" charset="-78"/>
              </a:rPr>
              <a:t>عِنْدَ كِتَابةِ رسَالة شخصِيّة تتضمّن نُصْحًا وَتَوْجِيهًا، أحرِصُ على:</a:t>
            </a:r>
            <a:endParaRPr lang="en-GB" sz="3600" b="1" dirty="0">
              <a:latin typeface="Sakkal Majalla" panose="02000000000000000000" pitchFamily="2" charset="-78"/>
              <a:cs typeface="Sakkal Majalla" panose="02000000000000000000" pitchFamily="2" charset="-78"/>
            </a:endParaRPr>
          </a:p>
        </p:txBody>
      </p:sp>
      <p:sp>
        <p:nvSpPr>
          <p:cNvPr id="8" name="مستطيل: زوايا مستديرة 7">
            <a:extLst>
              <a:ext uri="{FF2B5EF4-FFF2-40B4-BE49-F238E27FC236}">
                <a16:creationId xmlns:a16="http://schemas.microsoft.com/office/drawing/2014/main" xmlns="" id="{8C0702F8-AB79-4564-B712-DF4A3F6E75B2}"/>
              </a:ext>
            </a:extLst>
          </p:cNvPr>
          <p:cNvSpPr/>
          <p:nvPr/>
        </p:nvSpPr>
        <p:spPr>
          <a:xfrm>
            <a:off x="1371601" y="1995615"/>
            <a:ext cx="9335383" cy="1006574"/>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 أن تتوفّر فيها كلّ عناصر الرّسالة الشخصيّة وهي:</a:t>
            </a:r>
          </a:p>
          <a:p>
            <a:pPr marL="457200" indent="-457200" algn="r" rtl="1">
              <a:buFontTx/>
              <a:buChar char="-"/>
            </a:pPr>
            <a:endParaRPr lang="en-GB" sz="2800" b="1" dirty="0">
              <a:latin typeface="Sakkal Majalla" panose="02000000000000000000" pitchFamily="2" charset="-78"/>
              <a:cs typeface="Sakkal Majalla" panose="02000000000000000000" pitchFamily="2" charset="-78"/>
            </a:endParaRPr>
          </a:p>
        </p:txBody>
      </p:sp>
      <p:sp>
        <p:nvSpPr>
          <p:cNvPr id="9" name="مستطيل: زوايا مستديرة 8">
            <a:extLst>
              <a:ext uri="{FF2B5EF4-FFF2-40B4-BE49-F238E27FC236}">
                <a16:creationId xmlns:a16="http://schemas.microsoft.com/office/drawing/2014/main" xmlns="" id="{557B7D52-82BB-4BCF-B262-3B27DC3400F6}"/>
              </a:ext>
            </a:extLst>
          </p:cNvPr>
          <p:cNvSpPr/>
          <p:nvPr/>
        </p:nvSpPr>
        <p:spPr>
          <a:xfrm>
            <a:off x="1371600" y="3222169"/>
            <a:ext cx="9335384" cy="508976"/>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 أن تتضمّنَ بعض العبارات المعبّرة عن المَشَاعِرِ والعَواطفِ.</a:t>
            </a:r>
            <a:endParaRPr lang="en-GB" sz="2800" b="1" dirty="0">
              <a:latin typeface="Sakkal Majalla" panose="02000000000000000000" pitchFamily="2" charset="-78"/>
              <a:cs typeface="Sakkal Majalla" panose="02000000000000000000" pitchFamily="2" charset="-78"/>
            </a:endParaRPr>
          </a:p>
        </p:txBody>
      </p:sp>
      <p:sp>
        <p:nvSpPr>
          <p:cNvPr id="10" name="مستطيل: زوايا مستديرة 9">
            <a:extLst>
              <a:ext uri="{FF2B5EF4-FFF2-40B4-BE49-F238E27FC236}">
                <a16:creationId xmlns:a16="http://schemas.microsoft.com/office/drawing/2014/main" xmlns="" id="{AD396A78-3124-43DC-A5F4-D331FBD29EAC}"/>
              </a:ext>
            </a:extLst>
          </p:cNvPr>
          <p:cNvSpPr/>
          <p:nvPr/>
        </p:nvSpPr>
        <p:spPr>
          <a:xfrm>
            <a:off x="1371600" y="4834988"/>
            <a:ext cx="9335384" cy="593354"/>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 أن أضعَ عَلاماتِ التَرْقيمِ المناسبةَ.</a:t>
            </a:r>
            <a:endParaRPr lang="en-GB" sz="2800" b="1" dirty="0">
              <a:latin typeface="Sakkal Majalla" panose="02000000000000000000" pitchFamily="2" charset="-78"/>
              <a:cs typeface="Sakkal Majalla" panose="02000000000000000000" pitchFamily="2" charset="-78"/>
            </a:endParaRPr>
          </a:p>
        </p:txBody>
      </p:sp>
      <p:sp>
        <p:nvSpPr>
          <p:cNvPr id="11" name="مستطيل: زوايا مستديرة 10">
            <a:extLst>
              <a:ext uri="{FF2B5EF4-FFF2-40B4-BE49-F238E27FC236}">
                <a16:creationId xmlns:a16="http://schemas.microsoft.com/office/drawing/2014/main" xmlns="" id="{A83C198A-67E0-4B27-B5E6-17E7BE264BDF}"/>
              </a:ext>
            </a:extLst>
          </p:cNvPr>
          <p:cNvSpPr/>
          <p:nvPr/>
        </p:nvSpPr>
        <p:spPr>
          <a:xfrm>
            <a:off x="1371600" y="5611356"/>
            <a:ext cx="9335384" cy="644301"/>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r" rtl="1"/>
            <a:r>
              <a:rPr lang="ar-BH" sz="2800" b="1" dirty="0">
                <a:latin typeface="Sakkal Majalla" panose="02000000000000000000" pitchFamily="2" charset="-78"/>
                <a:cs typeface="Sakkal Majalla" panose="02000000000000000000" pitchFamily="2" charset="-78"/>
              </a:rPr>
              <a:t>- أنْ أَتَجَنّب الأخْطاءَ الإِمْلائيّةَ واللّغويّةَ.</a:t>
            </a:r>
            <a:endParaRPr lang="en-GB" sz="2800" b="1" dirty="0">
              <a:latin typeface="Sakkal Majalla" panose="02000000000000000000" pitchFamily="2" charset="-78"/>
              <a:cs typeface="Sakkal Majalla" panose="02000000000000000000" pitchFamily="2" charset="-78"/>
            </a:endParaRPr>
          </a:p>
        </p:txBody>
      </p:sp>
      <p:sp>
        <p:nvSpPr>
          <p:cNvPr id="7" name="مستطيل: زوايا مستديرة 8">
            <a:extLst>
              <a:ext uri="{FF2B5EF4-FFF2-40B4-BE49-F238E27FC236}">
                <a16:creationId xmlns:a16="http://schemas.microsoft.com/office/drawing/2014/main" xmlns="" id="{557B7D52-82BB-4BCF-B262-3B27DC3400F6}"/>
              </a:ext>
            </a:extLst>
          </p:cNvPr>
          <p:cNvSpPr/>
          <p:nvPr/>
        </p:nvSpPr>
        <p:spPr>
          <a:xfrm>
            <a:off x="1371600" y="3947263"/>
            <a:ext cx="9335384" cy="664413"/>
          </a:xfrm>
          <a:prstGeom prst="round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r" rtl="1"/>
            <a:r>
              <a:rPr lang="ar-BH" sz="2800" dirty="0"/>
              <a:t>-</a:t>
            </a:r>
            <a:r>
              <a:rPr lang="ar-BH" sz="2800" b="1" dirty="0"/>
              <a:t> </a:t>
            </a:r>
            <a:r>
              <a:rPr lang="ar-BH" sz="2800" b="1" dirty="0">
                <a:latin typeface="Sakkal Majalla" panose="02000000000000000000" pitchFamily="2" charset="-78"/>
                <a:cs typeface="Sakkal Majalla" panose="02000000000000000000" pitchFamily="2" charset="-78"/>
              </a:rPr>
              <a:t>أن تتضمّنَ في مَتْنِها بوضوحٍ </a:t>
            </a:r>
            <a:r>
              <a:rPr lang="ar-BH" sz="2800" b="1" dirty="0">
                <a:solidFill>
                  <a:srgbClr val="FF0000"/>
                </a:solidFill>
                <a:latin typeface="Sakkal Majalla" panose="02000000000000000000" pitchFamily="2" charset="-78"/>
                <a:cs typeface="Sakkal Majalla" panose="02000000000000000000" pitchFamily="2" charset="-78"/>
              </a:rPr>
              <a:t>نصائح وإرشادات وتوجيهات </a:t>
            </a:r>
            <a:r>
              <a:rPr lang="ar-BH" sz="2800" b="1" dirty="0">
                <a:latin typeface="Sakkal Majalla" panose="02000000000000000000" pitchFamily="2" charset="-78"/>
                <a:cs typeface="Sakkal Majalla" panose="02000000000000000000" pitchFamily="2" charset="-78"/>
              </a:rPr>
              <a:t>تتلاءم مع حاجة المُرسَل إليه.</a:t>
            </a:r>
            <a:endParaRPr lang="en-GB" sz="2800" b="1" dirty="0">
              <a:latin typeface="Sakkal Majalla" panose="02000000000000000000" pitchFamily="2" charset="-78"/>
              <a:cs typeface="Sakkal Majalla" panose="02000000000000000000" pitchFamily="2" charset="-78"/>
            </a:endParaRPr>
          </a:p>
        </p:txBody>
      </p:sp>
      <p:sp>
        <p:nvSpPr>
          <p:cNvPr id="13" name="مستطيل 12">
            <a:extLst>
              <a:ext uri="{FF2B5EF4-FFF2-40B4-BE49-F238E27FC236}">
                <a16:creationId xmlns:a16="http://schemas.microsoft.com/office/drawing/2014/main" xmlns="" id="{45DDF1AA-95B6-4220-8ED6-B93DF27D9DA0}"/>
              </a:ext>
            </a:extLst>
          </p:cNvPr>
          <p:cNvSpPr/>
          <p:nvPr/>
        </p:nvSpPr>
        <p:spPr>
          <a:xfrm>
            <a:off x="10856568" y="21245"/>
            <a:ext cx="1321577" cy="70190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dirty="0">
                <a:solidFill>
                  <a:schemeClr val="tx1"/>
                </a:solidFill>
                <a:latin typeface="Sakkal Majalla" panose="02000000000000000000" pitchFamily="2" charset="-78"/>
                <a:cs typeface="Sakkal Majalla" panose="02000000000000000000" pitchFamily="2" charset="-78"/>
              </a:rPr>
              <a:t>أسْتَنْتِجُ</a:t>
            </a:r>
            <a:endParaRPr lang="en-GB" sz="3600" dirty="0">
              <a:solidFill>
                <a:schemeClr val="tx1"/>
              </a:solidFill>
              <a:latin typeface="Sakkal Majalla" panose="02000000000000000000" pitchFamily="2" charset="-78"/>
              <a:cs typeface="Sakkal Majalla" panose="02000000000000000000" pitchFamily="2" charset="-78"/>
            </a:endParaRPr>
          </a:p>
        </p:txBody>
      </p:sp>
      <p:sp>
        <p:nvSpPr>
          <p:cNvPr id="14" name="مربع نص 13">
            <a:extLst>
              <a:ext uri="{FF2B5EF4-FFF2-40B4-BE49-F238E27FC236}">
                <a16:creationId xmlns:a16="http://schemas.microsoft.com/office/drawing/2014/main" xmlns="" id="{93823C09-4509-4F2E-9BDD-D252FF2F1BE5}"/>
              </a:ext>
            </a:extLst>
          </p:cNvPr>
          <p:cNvSpPr txBox="1"/>
          <p:nvPr/>
        </p:nvSpPr>
        <p:spPr>
          <a:xfrm>
            <a:off x="4447112" y="2027824"/>
            <a:ext cx="1160499"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البسملة،</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15" name="مربع نص 14">
            <a:extLst>
              <a:ext uri="{FF2B5EF4-FFF2-40B4-BE49-F238E27FC236}">
                <a16:creationId xmlns:a16="http://schemas.microsoft.com/office/drawing/2014/main" xmlns="" id="{2CB8F207-96F4-400A-9A3B-E9C3035A76D8}"/>
              </a:ext>
            </a:extLst>
          </p:cNvPr>
          <p:cNvSpPr txBox="1"/>
          <p:nvPr/>
        </p:nvSpPr>
        <p:spPr>
          <a:xfrm>
            <a:off x="2823875" y="2027574"/>
            <a:ext cx="1769390"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المكان والتّاريخ،</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16" name="مربع نص 15">
            <a:extLst>
              <a:ext uri="{FF2B5EF4-FFF2-40B4-BE49-F238E27FC236}">
                <a16:creationId xmlns:a16="http://schemas.microsoft.com/office/drawing/2014/main" xmlns="" id="{D4C2A156-0912-4B51-B630-FEB1214FF548}"/>
              </a:ext>
            </a:extLst>
          </p:cNvPr>
          <p:cNvSpPr txBox="1"/>
          <p:nvPr/>
        </p:nvSpPr>
        <p:spPr>
          <a:xfrm>
            <a:off x="1350334" y="2015389"/>
            <a:ext cx="1669311"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صيغة التوجّه</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17" name="مربع نص 16">
            <a:extLst>
              <a:ext uri="{FF2B5EF4-FFF2-40B4-BE49-F238E27FC236}">
                <a16:creationId xmlns:a16="http://schemas.microsoft.com/office/drawing/2014/main" xmlns="" id="{EABF4E05-D876-4E82-8148-F944AEC00469}"/>
              </a:ext>
            </a:extLst>
          </p:cNvPr>
          <p:cNvSpPr txBox="1"/>
          <p:nvPr/>
        </p:nvSpPr>
        <p:spPr>
          <a:xfrm>
            <a:off x="9101472" y="2472674"/>
            <a:ext cx="1541718"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إلى المخاطب،</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18" name="مربع نص 17">
            <a:extLst>
              <a:ext uri="{FF2B5EF4-FFF2-40B4-BE49-F238E27FC236}">
                <a16:creationId xmlns:a16="http://schemas.microsoft.com/office/drawing/2014/main" xmlns="" id="{E1A24701-9A23-4258-9CF8-392F781424F0}"/>
              </a:ext>
            </a:extLst>
          </p:cNvPr>
          <p:cNvSpPr txBox="1"/>
          <p:nvPr/>
        </p:nvSpPr>
        <p:spPr>
          <a:xfrm>
            <a:off x="8119025" y="2466379"/>
            <a:ext cx="1152569"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التحيّة،</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19" name="مربع نص 18">
            <a:extLst>
              <a:ext uri="{FF2B5EF4-FFF2-40B4-BE49-F238E27FC236}">
                <a16:creationId xmlns:a16="http://schemas.microsoft.com/office/drawing/2014/main" xmlns="" id="{A3C4B747-9C16-4C15-833A-32938E7264FD}"/>
              </a:ext>
            </a:extLst>
          </p:cNvPr>
          <p:cNvSpPr txBox="1"/>
          <p:nvPr/>
        </p:nvSpPr>
        <p:spPr>
          <a:xfrm>
            <a:off x="6497029" y="2463721"/>
            <a:ext cx="1925555"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موضوع الرّسالة،</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20" name="مربع نص 19">
            <a:extLst>
              <a:ext uri="{FF2B5EF4-FFF2-40B4-BE49-F238E27FC236}">
                <a16:creationId xmlns:a16="http://schemas.microsoft.com/office/drawing/2014/main" xmlns="" id="{00212804-9D84-4F47-98CC-A1A8B89E7716}"/>
              </a:ext>
            </a:extLst>
          </p:cNvPr>
          <p:cNvSpPr txBox="1"/>
          <p:nvPr/>
        </p:nvSpPr>
        <p:spPr>
          <a:xfrm>
            <a:off x="4972852" y="2462109"/>
            <a:ext cx="1669311"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عبارة الختام،</a:t>
            </a:r>
            <a:endParaRPr lang="en-GB" sz="2800" b="1" dirty="0">
              <a:solidFill>
                <a:srgbClr val="FF0000"/>
              </a:solidFill>
              <a:latin typeface="Sakkal Majalla" panose="02000000000000000000" pitchFamily="2" charset="-78"/>
              <a:cs typeface="Sakkal Majalla" panose="02000000000000000000" pitchFamily="2" charset="-78"/>
            </a:endParaRPr>
          </a:p>
        </p:txBody>
      </p:sp>
      <p:sp>
        <p:nvSpPr>
          <p:cNvPr id="21" name="مربع نص 20">
            <a:extLst>
              <a:ext uri="{FF2B5EF4-FFF2-40B4-BE49-F238E27FC236}">
                <a16:creationId xmlns:a16="http://schemas.microsoft.com/office/drawing/2014/main" xmlns="" id="{E43CD6A4-F5C6-4E3A-9DFC-98BDEAC7ACEA}"/>
              </a:ext>
            </a:extLst>
          </p:cNvPr>
          <p:cNvSpPr txBox="1"/>
          <p:nvPr/>
        </p:nvSpPr>
        <p:spPr>
          <a:xfrm>
            <a:off x="3528148" y="2460559"/>
            <a:ext cx="1669312" cy="523220"/>
          </a:xfrm>
          <a:prstGeom prst="rect">
            <a:avLst/>
          </a:prstGeom>
          <a:noFill/>
        </p:spPr>
        <p:txBody>
          <a:bodyPr wrap="square" rtlCol="0">
            <a:spAutoFit/>
          </a:bodyPr>
          <a:lstStyle/>
          <a:p>
            <a:pPr algn="r" rtl="1"/>
            <a:r>
              <a:rPr lang="ar-BH" sz="2800" b="1" dirty="0">
                <a:solidFill>
                  <a:srgbClr val="FF0000"/>
                </a:solidFill>
                <a:latin typeface="Sakkal Majalla" panose="02000000000000000000" pitchFamily="2" charset="-78"/>
                <a:cs typeface="Sakkal Majalla" panose="02000000000000000000" pitchFamily="2" charset="-78"/>
              </a:rPr>
              <a:t>توقيع المُرسِل.</a:t>
            </a:r>
            <a:endParaRPr lang="en-GB" sz="28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191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1000"/>
                                        <p:tgtEl>
                                          <p:spTgt spid="18"/>
                                        </p:tgtEl>
                                      </p:cBhvr>
                                    </p:animEffect>
                                    <p:anim calcmode="lin" valueType="num">
                                      <p:cBhvr>
                                        <p:cTn id="47" dur="1000" fill="hold"/>
                                        <p:tgtEl>
                                          <p:spTgt spid="18"/>
                                        </p:tgtEl>
                                        <p:attrNameLst>
                                          <p:attrName>ppt_x</p:attrName>
                                        </p:attrNameLst>
                                      </p:cBhvr>
                                      <p:tavLst>
                                        <p:tav tm="0">
                                          <p:val>
                                            <p:strVal val="#ppt_x"/>
                                          </p:val>
                                        </p:tav>
                                        <p:tav tm="100000">
                                          <p:val>
                                            <p:strVal val="#ppt_x"/>
                                          </p:val>
                                        </p:tav>
                                      </p:tavLst>
                                    </p:anim>
                                    <p:anim calcmode="lin" valueType="num">
                                      <p:cBhvr>
                                        <p:cTn id="4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1000"/>
                                        <p:tgtEl>
                                          <p:spTgt spid="20"/>
                                        </p:tgtEl>
                                      </p:cBhvr>
                                    </p:animEffect>
                                    <p:anim calcmode="lin" valueType="num">
                                      <p:cBhvr>
                                        <p:cTn id="61" dur="1000" fill="hold"/>
                                        <p:tgtEl>
                                          <p:spTgt spid="20"/>
                                        </p:tgtEl>
                                        <p:attrNameLst>
                                          <p:attrName>ppt_x</p:attrName>
                                        </p:attrNameLst>
                                      </p:cBhvr>
                                      <p:tavLst>
                                        <p:tav tm="0">
                                          <p:val>
                                            <p:strVal val="#ppt_x"/>
                                          </p:val>
                                        </p:tav>
                                        <p:tav tm="100000">
                                          <p:val>
                                            <p:strVal val="#ppt_x"/>
                                          </p:val>
                                        </p:tav>
                                      </p:tavLst>
                                    </p:anim>
                                    <p:anim calcmode="lin" valueType="num">
                                      <p:cBhvr>
                                        <p:cTn id="6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anim calcmode="lin" valueType="num">
                                      <p:cBhvr>
                                        <p:cTn id="68" dur="1000" fill="hold"/>
                                        <p:tgtEl>
                                          <p:spTgt spid="21"/>
                                        </p:tgtEl>
                                        <p:attrNameLst>
                                          <p:attrName>ppt_x</p:attrName>
                                        </p:attrNameLst>
                                      </p:cBhvr>
                                      <p:tavLst>
                                        <p:tav tm="0">
                                          <p:val>
                                            <p:strVal val="#ppt_x"/>
                                          </p:val>
                                        </p:tav>
                                        <p:tav tm="100000">
                                          <p:val>
                                            <p:strVal val="#ppt_x"/>
                                          </p:val>
                                        </p:tav>
                                      </p:tavLst>
                                    </p:anim>
                                    <p:anim calcmode="lin" valueType="num">
                                      <p:cBhvr>
                                        <p:cTn id="6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 calcmode="lin" valueType="num">
                                      <p:cBhvr additive="base">
                                        <p:cTn id="74" dur="500" fill="hold"/>
                                        <p:tgtEl>
                                          <p:spTgt spid="9"/>
                                        </p:tgtEl>
                                        <p:attrNameLst>
                                          <p:attrName>ppt_x</p:attrName>
                                        </p:attrNameLst>
                                      </p:cBhvr>
                                      <p:tavLst>
                                        <p:tav tm="0">
                                          <p:val>
                                            <p:strVal val="#ppt_x"/>
                                          </p:val>
                                        </p:tav>
                                        <p:tav tm="100000">
                                          <p:val>
                                            <p:strVal val="#ppt_x"/>
                                          </p:val>
                                        </p:tav>
                                      </p:tavLst>
                                    </p:anim>
                                    <p:anim calcmode="lin" valueType="num">
                                      <p:cBhvr additive="base">
                                        <p:cTn id="7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additive="base">
                                        <p:cTn id="80" dur="500" fill="hold"/>
                                        <p:tgtEl>
                                          <p:spTgt spid="7"/>
                                        </p:tgtEl>
                                        <p:attrNameLst>
                                          <p:attrName>ppt_x</p:attrName>
                                        </p:attrNameLst>
                                      </p:cBhvr>
                                      <p:tavLst>
                                        <p:tav tm="0">
                                          <p:val>
                                            <p:strVal val="#ppt_x"/>
                                          </p:val>
                                        </p:tav>
                                        <p:tav tm="100000">
                                          <p:val>
                                            <p:strVal val="#ppt_x"/>
                                          </p:val>
                                        </p:tav>
                                      </p:tavLst>
                                    </p:anim>
                                    <p:anim calcmode="lin" valueType="num">
                                      <p:cBhvr additive="base">
                                        <p:cTn id="8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500" fill="hold"/>
                                        <p:tgtEl>
                                          <p:spTgt spid="10"/>
                                        </p:tgtEl>
                                        <p:attrNameLst>
                                          <p:attrName>ppt_x</p:attrName>
                                        </p:attrNameLst>
                                      </p:cBhvr>
                                      <p:tavLst>
                                        <p:tav tm="0">
                                          <p:val>
                                            <p:strVal val="#ppt_x"/>
                                          </p:val>
                                        </p:tav>
                                        <p:tav tm="100000">
                                          <p:val>
                                            <p:strVal val="#ppt_x"/>
                                          </p:val>
                                        </p:tav>
                                      </p:tavLst>
                                    </p:anim>
                                    <p:anim calcmode="lin" valueType="num">
                                      <p:cBhvr additive="base">
                                        <p:cTn id="8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1"/>
                                        </p:tgtEl>
                                        <p:attrNameLst>
                                          <p:attrName>style.visibility</p:attrName>
                                        </p:attrNameLst>
                                      </p:cBhvr>
                                      <p:to>
                                        <p:strVal val="visible"/>
                                      </p:to>
                                    </p:set>
                                    <p:anim calcmode="lin" valueType="num">
                                      <p:cBhvr additive="base">
                                        <p:cTn id="92" dur="500" fill="hold"/>
                                        <p:tgtEl>
                                          <p:spTgt spid="11"/>
                                        </p:tgtEl>
                                        <p:attrNameLst>
                                          <p:attrName>ppt_x</p:attrName>
                                        </p:attrNameLst>
                                      </p:cBhvr>
                                      <p:tavLst>
                                        <p:tav tm="0">
                                          <p:val>
                                            <p:strVal val="#ppt_x"/>
                                          </p:val>
                                        </p:tav>
                                        <p:tav tm="100000">
                                          <p:val>
                                            <p:strVal val="#ppt_x"/>
                                          </p:val>
                                        </p:tav>
                                      </p:tavLst>
                                    </p:anim>
                                    <p:anim calcmode="lin" valueType="num">
                                      <p:cBhvr additive="base">
                                        <p:cTn id="9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P spid="7" grpId="0" animBg="1"/>
      <p:bldP spid="14"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xmlns="" id="{367BBACF-0986-4775-8192-EB23E0A6ED12}"/>
              </a:ext>
            </a:extLst>
          </p:cNvPr>
          <p:cNvSpPr/>
          <p:nvPr/>
        </p:nvSpPr>
        <p:spPr>
          <a:xfrm>
            <a:off x="5037056" y="5260450"/>
            <a:ext cx="2117887" cy="430887"/>
          </a:xfrm>
          <a:prstGeom prst="rect">
            <a:avLst/>
          </a:prstGeom>
          <a:solidFill>
            <a:schemeClr val="accent4">
              <a:lumMod val="20000"/>
              <a:lumOff val="80000"/>
            </a:schemeClr>
          </a:solidFill>
        </p:spPr>
        <p:txBody>
          <a:bodyPr wrap="none">
            <a:spAutoFit/>
          </a:bodyPr>
          <a:lstStyle/>
          <a:p>
            <a:pPr algn="ctr" rtl="1"/>
            <a:r>
              <a:rPr lang="ar-BH" sz="2200" b="1" dirty="0">
                <a:latin typeface="Sakkal Majalla" panose="02000000000000000000" pitchFamily="2" charset="-78"/>
                <a:cs typeface="Sakkal Majalla" panose="02000000000000000000" pitchFamily="2" charset="-78"/>
              </a:rPr>
              <a:t>بِسْم الله الرَّحمن الرَّحيم</a:t>
            </a:r>
          </a:p>
        </p:txBody>
      </p:sp>
      <p:sp>
        <p:nvSpPr>
          <p:cNvPr id="6" name="مستطيل 5">
            <a:extLst>
              <a:ext uri="{FF2B5EF4-FFF2-40B4-BE49-F238E27FC236}">
                <a16:creationId xmlns:a16="http://schemas.microsoft.com/office/drawing/2014/main" xmlns="" id="{E7EEE45E-CC96-4A61-8DD5-3366579BB96F}"/>
              </a:ext>
            </a:extLst>
          </p:cNvPr>
          <p:cNvSpPr/>
          <p:nvPr/>
        </p:nvSpPr>
        <p:spPr>
          <a:xfrm>
            <a:off x="4756529" y="5786099"/>
            <a:ext cx="2675734" cy="461665"/>
          </a:xfrm>
          <a:prstGeom prst="rect">
            <a:avLst/>
          </a:prstGeom>
          <a:solidFill>
            <a:schemeClr val="bg1">
              <a:lumMod val="85000"/>
            </a:schemeClr>
          </a:solidFill>
        </p:spPr>
        <p:txBody>
          <a:bodyPr wrap="none">
            <a:spAutoFit/>
          </a:bodyPr>
          <a:lstStyle/>
          <a:p>
            <a:pPr algn="just" rtl="1"/>
            <a:r>
              <a:rPr lang="ar-BH" sz="2400" b="1" dirty="0">
                <a:latin typeface="Sakkal Majalla" panose="02000000000000000000" pitchFamily="2" charset="-78"/>
                <a:cs typeface="Sakkal Majalla" panose="02000000000000000000" pitchFamily="2" charset="-78"/>
              </a:rPr>
              <a:t>أخي الصّغير الحبيب إلى قلبي</a:t>
            </a:r>
            <a:r>
              <a:rPr lang="ar-BH" sz="2200" b="1" dirty="0">
                <a:latin typeface="Sakkal Majalla" panose="02000000000000000000" pitchFamily="2" charset="-78"/>
                <a:cs typeface="Sakkal Majalla" panose="02000000000000000000" pitchFamily="2" charset="-78"/>
              </a:rPr>
              <a:t>.</a:t>
            </a:r>
          </a:p>
        </p:txBody>
      </p:sp>
      <p:sp>
        <p:nvSpPr>
          <p:cNvPr id="9" name="مربع نص 8">
            <a:extLst>
              <a:ext uri="{FF2B5EF4-FFF2-40B4-BE49-F238E27FC236}">
                <a16:creationId xmlns:a16="http://schemas.microsoft.com/office/drawing/2014/main" xmlns="" id="{6076EF21-63F9-4857-A01E-3792984B4BDF}"/>
              </a:ext>
            </a:extLst>
          </p:cNvPr>
          <p:cNvSpPr txBox="1"/>
          <p:nvPr/>
        </p:nvSpPr>
        <p:spPr>
          <a:xfrm>
            <a:off x="615834" y="2697624"/>
            <a:ext cx="11281145" cy="1938992"/>
          </a:xfrm>
          <a:prstGeom prst="rect">
            <a:avLst/>
          </a:prstGeom>
          <a:solidFill>
            <a:schemeClr val="accent6">
              <a:lumMod val="20000"/>
              <a:lumOff val="80000"/>
            </a:schemeClr>
          </a:solidFill>
        </p:spPr>
        <p:txBody>
          <a:bodyPr wrap="square" rtlCol="0">
            <a:spAutoFit/>
          </a:bodyPr>
          <a:lstStyle/>
          <a:p>
            <a:pPr algn="r" rtl="1"/>
            <a:r>
              <a:rPr lang="ar-BH" sz="2400" b="1" dirty="0">
                <a:latin typeface="Sakkal Majalla" panose="02000000000000000000" pitchFamily="2" charset="-78"/>
                <a:cs typeface="Sakkal Majalla" panose="02000000000000000000" pitchFamily="2" charset="-78"/>
              </a:rPr>
              <a:t>وصلتني رسالتك، وأسعدني خبر تعيينك في الوظيفة الجديدة، وكما لا يخفى عليك، فحياة العملِ تختلف عن حياة البيت؛ خاصّة </a:t>
            </a:r>
          </a:p>
          <a:p>
            <a:pPr algn="r" rtl="1"/>
            <a:r>
              <a:rPr lang="ar-BH" sz="2400" b="1" dirty="0">
                <a:latin typeface="Sakkal Majalla" panose="02000000000000000000" pitchFamily="2" charset="-78"/>
                <a:cs typeface="Sakkal Majalla" panose="02000000000000000000" pitchFamily="2" charset="-78"/>
              </a:rPr>
              <a:t>وأنت في بلادِ الغربة تخوض تجربةً جديدةً من تجاربِ الحياةِ. </a:t>
            </a:r>
          </a:p>
          <a:p>
            <a:pPr algn="r" rtl="1"/>
            <a:r>
              <a:rPr lang="ar-BH" sz="2400" b="1" dirty="0">
                <a:latin typeface="Sakkal Majalla" panose="02000000000000000000" pitchFamily="2" charset="-78"/>
                <a:cs typeface="Sakkal Majalla" panose="02000000000000000000" pitchFamily="2" charset="-78"/>
              </a:rPr>
              <a:t>أخي العزيز، لا تسمعْ كلامَ من يخالف قواعدَ العمل؛ فأنت اليوم مسؤولٌ، ولا تؤجّلْ عملَ اليوم إلى الغد فهذه أمانة. </a:t>
            </a:r>
            <a:endParaRPr lang="en-GB" sz="2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لذا، انتبه إلى نفسِك ولا تقصّرْ  في عملك ولا ترفضْ أيّ مهمّة تُطلبُ منك؛ فأنت في مرحلةٍ تجريبيّة من مسيرة عملك، وعليك أن تظهرَ كلّ مهاراتك لتكسبَ ثقة رئيسك في العملِ. ثابر، يا أخي وتذكّر أنّ أمّك تدعو لك، وأباك ينتظر نجاحك في العمل بكلّ شوق. </a:t>
            </a:r>
            <a:endParaRPr lang="en-GB" sz="2400" b="1" dirty="0">
              <a:latin typeface="Sakkal Majalla" panose="02000000000000000000" pitchFamily="2" charset="-78"/>
              <a:cs typeface="Sakkal Majalla" panose="02000000000000000000" pitchFamily="2" charset="-78"/>
            </a:endParaRPr>
          </a:p>
        </p:txBody>
      </p:sp>
      <p:sp>
        <p:nvSpPr>
          <p:cNvPr id="16" name="مربع نص 15">
            <a:extLst>
              <a:ext uri="{FF2B5EF4-FFF2-40B4-BE49-F238E27FC236}">
                <a16:creationId xmlns:a16="http://schemas.microsoft.com/office/drawing/2014/main" xmlns="" id="{822D9160-F991-4179-95DF-F01A0B7D1F6C}"/>
              </a:ext>
            </a:extLst>
          </p:cNvPr>
          <p:cNvSpPr txBox="1"/>
          <p:nvPr/>
        </p:nvSpPr>
        <p:spPr>
          <a:xfrm>
            <a:off x="5040515" y="4690672"/>
            <a:ext cx="2220275" cy="461665"/>
          </a:xfrm>
          <a:prstGeom prst="rect">
            <a:avLst/>
          </a:prstGeom>
          <a:solidFill>
            <a:schemeClr val="accent6">
              <a:lumMod val="20000"/>
              <a:lumOff val="80000"/>
            </a:schemeClr>
          </a:solidFill>
        </p:spPr>
        <p:txBody>
          <a:bodyPr wrap="square" rtlCol="0">
            <a:spAutoFit/>
          </a:bodyPr>
          <a:lstStyle/>
          <a:p>
            <a:pPr algn="ctr"/>
            <a:r>
              <a:rPr lang="ar-BH" sz="2400" b="1" dirty="0" smtClean="0">
                <a:latin typeface="Sakkal Majalla" panose="02000000000000000000" pitchFamily="2" charset="-78"/>
                <a:cs typeface="Sakkal Majalla" panose="02000000000000000000" pitchFamily="2" charset="-78"/>
              </a:rPr>
              <a:t>المحرق في 26-3- 2019</a:t>
            </a:r>
            <a:endParaRPr lang="en-GB" sz="2400" b="1"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xmlns="" id="{A0275DD5-3FE9-4573-A46D-08EC58CA9CCD}"/>
              </a:ext>
            </a:extLst>
          </p:cNvPr>
          <p:cNvSpPr/>
          <p:nvPr/>
        </p:nvSpPr>
        <p:spPr>
          <a:xfrm>
            <a:off x="10750502" y="166594"/>
            <a:ext cx="1321577" cy="70190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chemeClr val="tx1"/>
                </a:solidFill>
                <a:latin typeface="Sakkal Majalla" panose="02000000000000000000" pitchFamily="2" charset="-78"/>
                <a:cs typeface="Sakkal Majalla" panose="02000000000000000000" pitchFamily="2" charset="-78"/>
              </a:rPr>
              <a:t>أَتَدَرّبُ</a:t>
            </a:r>
            <a:endParaRPr lang="en-GB" sz="3600" b="1" dirty="0">
              <a:solidFill>
                <a:schemeClr val="tx1"/>
              </a:solidFill>
              <a:latin typeface="Sakkal Majalla" panose="02000000000000000000" pitchFamily="2" charset="-78"/>
              <a:cs typeface="Sakkal Majalla" panose="02000000000000000000" pitchFamily="2" charset="-78"/>
            </a:endParaRPr>
          </a:p>
        </p:txBody>
      </p:sp>
      <p:sp>
        <p:nvSpPr>
          <p:cNvPr id="20" name="مستطيل 19">
            <a:extLst>
              <a:ext uri="{FF2B5EF4-FFF2-40B4-BE49-F238E27FC236}">
                <a16:creationId xmlns:a16="http://schemas.microsoft.com/office/drawing/2014/main" xmlns="" id="{FB60CA2B-25D6-4289-AE24-07AB920E5C9A}"/>
              </a:ext>
            </a:extLst>
          </p:cNvPr>
          <p:cNvSpPr/>
          <p:nvPr/>
        </p:nvSpPr>
        <p:spPr>
          <a:xfrm>
            <a:off x="4094528" y="2161394"/>
            <a:ext cx="3788217" cy="461665"/>
          </a:xfrm>
          <a:prstGeom prst="rect">
            <a:avLst/>
          </a:prstGeom>
          <a:solidFill>
            <a:schemeClr val="accent1">
              <a:lumMod val="20000"/>
              <a:lumOff val="80000"/>
            </a:schemeClr>
          </a:solidFill>
        </p:spPr>
        <p:txBody>
          <a:bodyPr wrap="none">
            <a:spAutoFit/>
          </a:bodyPr>
          <a:lstStyle/>
          <a:p>
            <a:pPr algn="r"/>
            <a:r>
              <a:rPr lang="ar-BH" sz="2400" b="1" dirty="0">
                <a:latin typeface="Sakkal Majalla" panose="02000000000000000000" pitchFamily="2" charset="-78"/>
                <a:cs typeface="Sakkal Majalla" panose="02000000000000000000" pitchFamily="2" charset="-78"/>
              </a:rPr>
              <a:t>ختاما، لك حبّي ودعائي بالنّجاح في عملك.</a:t>
            </a:r>
            <a:endParaRPr lang="en-GB" sz="2400" b="1" dirty="0">
              <a:latin typeface="Sakkal Majalla" panose="02000000000000000000" pitchFamily="2" charset="-78"/>
              <a:cs typeface="Sakkal Majalla" panose="02000000000000000000" pitchFamily="2" charset="-78"/>
            </a:endParaRPr>
          </a:p>
        </p:txBody>
      </p:sp>
      <p:sp>
        <p:nvSpPr>
          <p:cNvPr id="21" name="مربع نص 20">
            <a:extLst>
              <a:ext uri="{FF2B5EF4-FFF2-40B4-BE49-F238E27FC236}">
                <a16:creationId xmlns:a16="http://schemas.microsoft.com/office/drawing/2014/main" xmlns="" id="{6EAF741D-ABDB-46A3-AFA3-62DD9037331F}"/>
              </a:ext>
            </a:extLst>
          </p:cNvPr>
          <p:cNvSpPr txBox="1"/>
          <p:nvPr/>
        </p:nvSpPr>
        <p:spPr>
          <a:xfrm>
            <a:off x="4818394" y="1050138"/>
            <a:ext cx="2555212" cy="461665"/>
          </a:xfrm>
          <a:prstGeom prst="rect">
            <a:avLst/>
          </a:prstGeom>
          <a:solidFill>
            <a:schemeClr val="bg1">
              <a:lumMod val="95000"/>
            </a:schemeClr>
          </a:solidFill>
        </p:spPr>
        <p:txBody>
          <a:bodyPr wrap="square" rtlCol="0">
            <a:spAutoFit/>
          </a:bodyPr>
          <a:lstStyle/>
          <a:p>
            <a:pPr algn="ctr" rtl="1"/>
            <a:r>
              <a:rPr lang="ar-BH" sz="2400" b="1" dirty="0">
                <a:latin typeface="Sakkal Majalla" panose="02000000000000000000" pitchFamily="2" charset="-78"/>
                <a:cs typeface="Sakkal Majalla" panose="02000000000000000000" pitchFamily="2" charset="-78"/>
              </a:rPr>
              <a:t>تَحِيّة طيّبة وسلاما حارّا،</a:t>
            </a:r>
            <a:endParaRPr lang="en-GB" sz="2400" b="1" dirty="0">
              <a:latin typeface="Sakkal Majalla" panose="02000000000000000000" pitchFamily="2" charset="-78"/>
              <a:cs typeface="Sakkal Majalla" panose="02000000000000000000" pitchFamily="2" charset="-78"/>
            </a:endParaRPr>
          </a:p>
        </p:txBody>
      </p:sp>
      <p:sp>
        <p:nvSpPr>
          <p:cNvPr id="22" name="مستطيل 21">
            <a:extLst>
              <a:ext uri="{FF2B5EF4-FFF2-40B4-BE49-F238E27FC236}">
                <a16:creationId xmlns:a16="http://schemas.microsoft.com/office/drawing/2014/main" xmlns="" id="{7E76C849-8833-462B-B04B-E1CC6FB49460}"/>
              </a:ext>
            </a:extLst>
          </p:cNvPr>
          <p:cNvSpPr/>
          <p:nvPr/>
        </p:nvSpPr>
        <p:spPr>
          <a:xfrm>
            <a:off x="4759737" y="1597550"/>
            <a:ext cx="2672526" cy="461665"/>
          </a:xfrm>
          <a:prstGeom prst="rect">
            <a:avLst/>
          </a:prstGeom>
          <a:solidFill>
            <a:schemeClr val="accent4">
              <a:lumMod val="20000"/>
              <a:lumOff val="80000"/>
            </a:schemeClr>
          </a:solidFill>
        </p:spPr>
        <p:txBody>
          <a:bodyPr wrap="none">
            <a:spAutoFit/>
          </a:bodyPr>
          <a:lstStyle/>
          <a:p>
            <a:pPr algn="ctr" rtl="1"/>
            <a:r>
              <a:rPr lang="ar-BH" sz="2400" b="1" dirty="0">
                <a:latin typeface="Sakkal Majalla" panose="02000000000000000000" pitchFamily="2" charset="-78"/>
                <a:cs typeface="Sakkal Majalla" panose="02000000000000000000" pitchFamily="2" charset="-78"/>
              </a:rPr>
              <a:t>أخوك الذي لا ينساك جاسم</a:t>
            </a:r>
            <a:endParaRPr lang="ar-BH" sz="2200" b="1" dirty="0">
              <a:latin typeface="Sakkal Majalla" panose="02000000000000000000" pitchFamily="2" charset="-78"/>
              <a:cs typeface="Sakkal Majalla" panose="02000000000000000000" pitchFamily="2" charset="-78"/>
            </a:endParaRPr>
          </a:p>
        </p:txBody>
      </p:sp>
      <p:sp>
        <p:nvSpPr>
          <p:cNvPr id="24" name="Rectangle 7">
            <a:extLst>
              <a:ext uri="{FF2B5EF4-FFF2-40B4-BE49-F238E27FC236}">
                <a16:creationId xmlns:a16="http://schemas.microsoft.com/office/drawing/2014/main" xmlns="" id="{DE59ADBC-3F57-4C58-8CAC-DBC1DBF86B98}"/>
              </a:ext>
            </a:extLst>
          </p:cNvPr>
          <p:cNvSpPr/>
          <p:nvPr/>
        </p:nvSpPr>
        <p:spPr>
          <a:xfrm>
            <a:off x="1111743" y="166594"/>
            <a:ext cx="9148624" cy="665922"/>
          </a:xfrm>
          <a:prstGeom prst="rect">
            <a:avLst/>
          </a:prstGeom>
          <a:solidFill>
            <a:schemeClr val="accent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r" rtl="1"/>
            <a:r>
              <a:rPr lang="ar-BH" sz="3200" b="1" dirty="0">
                <a:solidFill>
                  <a:schemeClr val="tx1"/>
                </a:solidFill>
                <a:latin typeface="Sakkal Majalla" panose="02000000000000000000" pitchFamily="2" charset="-78"/>
                <a:cs typeface="Sakkal Majalla" panose="02000000000000000000" pitchFamily="2" charset="-78"/>
              </a:rPr>
              <a:t>1-أقرأُ عناصِرَ الرّسالةِ الشخصيّة فيما يأتي، ثمّ </a:t>
            </a:r>
            <a:r>
              <a:rPr lang="ar-BH" sz="3200" b="1" dirty="0">
                <a:latin typeface="Sakkal Majalla" panose="02000000000000000000" pitchFamily="2" charset="-78"/>
                <a:cs typeface="Sakkal Majalla" panose="02000000000000000000" pitchFamily="2" charset="-78"/>
              </a:rPr>
              <a:t>أُرَتّبُها ترتيبا سليما. </a:t>
            </a:r>
            <a:endParaRPr lang="ar-BH"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1171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fltVal val="0"/>
                                          </p:val>
                                        </p:tav>
                                        <p:tav tm="100000">
                                          <p:val>
                                            <p:strVal val="#ppt_w"/>
                                          </p:val>
                                        </p:tav>
                                      </p:tavLst>
                                    </p:anim>
                                    <p:anim calcmode="lin" valueType="num">
                                      <p:cBhvr>
                                        <p:cTn id="22" dur="10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1000" fill="hold"/>
                                        <p:tgtEl>
                                          <p:spTgt spid="20"/>
                                        </p:tgtEl>
                                        <p:attrNameLst>
                                          <p:attrName>ppt_w</p:attrName>
                                        </p:attrNameLst>
                                      </p:cBhvr>
                                      <p:tavLst>
                                        <p:tav tm="0">
                                          <p:val>
                                            <p:fltVal val="0"/>
                                          </p:val>
                                        </p:tav>
                                        <p:tav tm="100000">
                                          <p:val>
                                            <p:strVal val="#ppt_w"/>
                                          </p:val>
                                        </p:tav>
                                      </p:tavLst>
                                    </p:anim>
                                    <p:anim calcmode="lin" valueType="num">
                                      <p:cBhvr>
                                        <p:cTn id="28" dur="10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1000" fill="hold"/>
                                        <p:tgtEl>
                                          <p:spTgt spid="16"/>
                                        </p:tgtEl>
                                        <p:attrNameLst>
                                          <p:attrName>ppt_w</p:attrName>
                                        </p:attrNameLst>
                                      </p:cBhvr>
                                      <p:tavLst>
                                        <p:tav tm="0">
                                          <p:val>
                                            <p:fltVal val="0"/>
                                          </p:val>
                                        </p:tav>
                                        <p:tav tm="100000">
                                          <p:val>
                                            <p:strVal val="#ppt_w"/>
                                          </p:val>
                                        </p:tav>
                                      </p:tavLst>
                                    </p:anim>
                                    <p:anim calcmode="lin" valueType="num">
                                      <p:cBhvr>
                                        <p:cTn id="41" dur="10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1000" fill="hold"/>
                                        <p:tgtEl>
                                          <p:spTgt spid="5"/>
                                        </p:tgtEl>
                                        <p:attrNameLst>
                                          <p:attrName>ppt_w</p:attrName>
                                        </p:attrNameLst>
                                      </p:cBhvr>
                                      <p:tavLst>
                                        <p:tav tm="0">
                                          <p:val>
                                            <p:fltVal val="0"/>
                                          </p:val>
                                        </p:tav>
                                        <p:tav tm="100000">
                                          <p:val>
                                            <p:strVal val="#ppt_w"/>
                                          </p:val>
                                        </p:tav>
                                      </p:tavLst>
                                    </p:anim>
                                    <p:anim calcmode="lin" valueType="num">
                                      <p:cBhvr>
                                        <p:cTn id="47" dur="1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1000" fill="hold"/>
                                        <p:tgtEl>
                                          <p:spTgt spid="6"/>
                                        </p:tgtEl>
                                        <p:attrNameLst>
                                          <p:attrName>ppt_w</p:attrName>
                                        </p:attrNameLst>
                                      </p:cBhvr>
                                      <p:tavLst>
                                        <p:tav tm="0">
                                          <p:val>
                                            <p:fltVal val="0"/>
                                          </p:val>
                                        </p:tav>
                                        <p:tav tm="100000">
                                          <p:val>
                                            <p:strVal val="#ppt_w"/>
                                          </p:val>
                                        </p:tav>
                                      </p:tavLst>
                                    </p:anim>
                                    <p:anim calcmode="lin" valueType="num">
                                      <p:cBhvr>
                                        <p:cTn id="53" dur="1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6" grpId="0" animBg="1"/>
      <p:bldP spid="20" grpId="0" animBg="1"/>
      <p:bldP spid="21" grpId="0" animBg="1"/>
      <p:bldP spid="22"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xmlns="" id="{367BBACF-0986-4775-8192-EB23E0A6ED12}"/>
              </a:ext>
            </a:extLst>
          </p:cNvPr>
          <p:cNvSpPr/>
          <p:nvPr/>
        </p:nvSpPr>
        <p:spPr>
          <a:xfrm>
            <a:off x="4753603" y="623455"/>
            <a:ext cx="2117887" cy="430887"/>
          </a:xfrm>
          <a:prstGeom prst="rect">
            <a:avLst/>
          </a:prstGeom>
          <a:solidFill>
            <a:schemeClr val="accent4">
              <a:lumMod val="20000"/>
              <a:lumOff val="80000"/>
            </a:schemeClr>
          </a:solidFill>
        </p:spPr>
        <p:txBody>
          <a:bodyPr wrap="none">
            <a:spAutoFit/>
          </a:bodyPr>
          <a:lstStyle/>
          <a:p>
            <a:pPr algn="ctr" rtl="1"/>
            <a:r>
              <a:rPr lang="ar-BH" sz="2200" b="1" dirty="0">
                <a:latin typeface="Sakkal Majalla" panose="02000000000000000000" pitchFamily="2" charset="-78"/>
                <a:cs typeface="Sakkal Majalla" panose="02000000000000000000" pitchFamily="2" charset="-78"/>
              </a:rPr>
              <a:t>بِسْم الله الرَّحمن الرَّحيم</a:t>
            </a:r>
          </a:p>
        </p:txBody>
      </p:sp>
      <p:sp>
        <p:nvSpPr>
          <p:cNvPr id="6" name="مستطيل 5">
            <a:extLst>
              <a:ext uri="{FF2B5EF4-FFF2-40B4-BE49-F238E27FC236}">
                <a16:creationId xmlns:a16="http://schemas.microsoft.com/office/drawing/2014/main" xmlns="" id="{E7EEE45E-CC96-4A61-8DD5-3366579BB96F}"/>
              </a:ext>
            </a:extLst>
          </p:cNvPr>
          <p:cNvSpPr/>
          <p:nvPr/>
        </p:nvSpPr>
        <p:spPr>
          <a:xfrm>
            <a:off x="8857032" y="1856998"/>
            <a:ext cx="2675734" cy="461665"/>
          </a:xfrm>
          <a:prstGeom prst="rect">
            <a:avLst/>
          </a:prstGeom>
          <a:solidFill>
            <a:schemeClr val="bg1">
              <a:lumMod val="85000"/>
            </a:schemeClr>
          </a:solidFill>
        </p:spPr>
        <p:txBody>
          <a:bodyPr wrap="none">
            <a:spAutoFit/>
          </a:bodyPr>
          <a:lstStyle/>
          <a:p>
            <a:pPr algn="just" rtl="1"/>
            <a:r>
              <a:rPr lang="ar-BH" sz="2400" b="1" dirty="0">
                <a:latin typeface="Sakkal Majalla" panose="02000000000000000000" pitchFamily="2" charset="-78"/>
                <a:cs typeface="Sakkal Majalla" panose="02000000000000000000" pitchFamily="2" charset="-78"/>
              </a:rPr>
              <a:t>أخي الصّغير الحبيب إلى قلبي</a:t>
            </a:r>
            <a:r>
              <a:rPr lang="ar-BH" sz="2200" b="1" dirty="0">
                <a:latin typeface="Sakkal Majalla" panose="02000000000000000000" pitchFamily="2" charset="-78"/>
                <a:cs typeface="Sakkal Majalla" panose="02000000000000000000" pitchFamily="2" charset="-78"/>
              </a:rPr>
              <a:t>.</a:t>
            </a:r>
          </a:p>
        </p:txBody>
      </p:sp>
      <p:sp>
        <p:nvSpPr>
          <p:cNvPr id="16" name="مربع نص 15">
            <a:extLst>
              <a:ext uri="{FF2B5EF4-FFF2-40B4-BE49-F238E27FC236}">
                <a16:creationId xmlns:a16="http://schemas.microsoft.com/office/drawing/2014/main" xmlns="" id="{822D9160-F991-4179-95DF-F01A0B7D1F6C}"/>
              </a:ext>
            </a:extLst>
          </p:cNvPr>
          <p:cNvSpPr txBox="1"/>
          <p:nvPr/>
        </p:nvSpPr>
        <p:spPr>
          <a:xfrm>
            <a:off x="290807" y="1232932"/>
            <a:ext cx="2220275" cy="461665"/>
          </a:xfrm>
          <a:prstGeom prst="rect">
            <a:avLst/>
          </a:prstGeom>
          <a:solidFill>
            <a:schemeClr val="accent6">
              <a:lumMod val="20000"/>
              <a:lumOff val="80000"/>
            </a:schemeClr>
          </a:solid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المحرق في </a:t>
            </a:r>
            <a:r>
              <a:rPr lang="ar-BH" sz="2400" b="1" dirty="0" smtClean="0">
                <a:latin typeface="Sakkal Majalla" panose="02000000000000000000" pitchFamily="2" charset="-78"/>
                <a:cs typeface="Sakkal Majalla" panose="02000000000000000000" pitchFamily="2" charset="-78"/>
              </a:rPr>
              <a:t>26-3-2019م</a:t>
            </a:r>
            <a:endParaRPr lang="en-GB" sz="2400" b="1" dirty="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xmlns="" id="{A0275DD5-3FE9-4573-A46D-08EC58CA9CCD}"/>
              </a:ext>
            </a:extLst>
          </p:cNvPr>
          <p:cNvSpPr/>
          <p:nvPr/>
        </p:nvSpPr>
        <p:spPr>
          <a:xfrm>
            <a:off x="9454403" y="24695"/>
            <a:ext cx="2714887" cy="598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chemeClr val="tx1"/>
                </a:solidFill>
                <a:latin typeface="Sakkal Majalla" panose="02000000000000000000" pitchFamily="2" charset="-78"/>
                <a:cs typeface="Sakkal Majalla" panose="02000000000000000000" pitchFamily="2" charset="-78"/>
              </a:rPr>
              <a:t>أَتَحَقّقُ من إجابتي</a:t>
            </a:r>
            <a:endParaRPr lang="en-GB" sz="3600" b="1" dirty="0">
              <a:solidFill>
                <a:schemeClr val="tx1"/>
              </a:solidFill>
              <a:latin typeface="Sakkal Majalla" panose="02000000000000000000" pitchFamily="2" charset="-78"/>
              <a:cs typeface="Sakkal Majalla" panose="02000000000000000000" pitchFamily="2" charset="-78"/>
            </a:endParaRPr>
          </a:p>
        </p:txBody>
      </p:sp>
      <p:sp>
        <p:nvSpPr>
          <p:cNvPr id="20" name="مستطيل 19">
            <a:extLst>
              <a:ext uri="{FF2B5EF4-FFF2-40B4-BE49-F238E27FC236}">
                <a16:creationId xmlns:a16="http://schemas.microsoft.com/office/drawing/2014/main" xmlns="" id="{FB60CA2B-25D6-4289-AE24-07AB920E5C9A}"/>
              </a:ext>
            </a:extLst>
          </p:cNvPr>
          <p:cNvSpPr/>
          <p:nvPr/>
        </p:nvSpPr>
        <p:spPr>
          <a:xfrm>
            <a:off x="7094999" y="5194282"/>
            <a:ext cx="3788217" cy="461665"/>
          </a:xfrm>
          <a:prstGeom prst="rect">
            <a:avLst/>
          </a:prstGeom>
          <a:solidFill>
            <a:schemeClr val="accent1">
              <a:lumMod val="20000"/>
              <a:lumOff val="80000"/>
            </a:schemeClr>
          </a:solidFill>
        </p:spPr>
        <p:txBody>
          <a:bodyPr wrap="none">
            <a:spAutoFit/>
          </a:bodyPr>
          <a:lstStyle/>
          <a:p>
            <a:pPr algn="r"/>
            <a:r>
              <a:rPr lang="ar-BH" sz="2400" b="1" dirty="0">
                <a:latin typeface="Sakkal Majalla" panose="02000000000000000000" pitchFamily="2" charset="-78"/>
                <a:cs typeface="Sakkal Majalla" panose="02000000000000000000" pitchFamily="2" charset="-78"/>
              </a:rPr>
              <a:t>ختاما، لك حبّي ودعائي بالنّجاح في عملك.</a:t>
            </a:r>
            <a:endParaRPr lang="en-GB" sz="2400" b="1" dirty="0">
              <a:latin typeface="Sakkal Majalla" panose="02000000000000000000" pitchFamily="2" charset="-78"/>
              <a:cs typeface="Sakkal Majalla" panose="02000000000000000000" pitchFamily="2" charset="-78"/>
            </a:endParaRPr>
          </a:p>
        </p:txBody>
      </p:sp>
      <p:sp>
        <p:nvSpPr>
          <p:cNvPr id="21" name="مربع نص 20">
            <a:extLst>
              <a:ext uri="{FF2B5EF4-FFF2-40B4-BE49-F238E27FC236}">
                <a16:creationId xmlns:a16="http://schemas.microsoft.com/office/drawing/2014/main" xmlns="" id="{6EAF741D-ABDB-46A3-AFA3-62DD9037331F}"/>
              </a:ext>
            </a:extLst>
          </p:cNvPr>
          <p:cNvSpPr txBox="1"/>
          <p:nvPr/>
        </p:nvSpPr>
        <p:spPr>
          <a:xfrm>
            <a:off x="9008399" y="2418691"/>
            <a:ext cx="2555212" cy="461665"/>
          </a:xfrm>
          <a:prstGeom prst="rect">
            <a:avLst/>
          </a:prstGeom>
          <a:solidFill>
            <a:schemeClr val="bg1">
              <a:lumMod val="95000"/>
            </a:schemeClr>
          </a:solidFill>
        </p:spPr>
        <p:txBody>
          <a:bodyPr wrap="square" rtlCol="0">
            <a:spAutoFit/>
          </a:bodyPr>
          <a:lstStyle/>
          <a:p>
            <a:pPr algn="ctr" rtl="1"/>
            <a:r>
              <a:rPr lang="ar-BH" sz="2400" b="1" dirty="0">
                <a:latin typeface="Sakkal Majalla" panose="02000000000000000000" pitchFamily="2" charset="-78"/>
                <a:cs typeface="Sakkal Majalla" panose="02000000000000000000" pitchFamily="2" charset="-78"/>
              </a:rPr>
              <a:t>تَحِيّة طيّبة وسلاما حارّا،</a:t>
            </a:r>
            <a:endParaRPr lang="en-GB" sz="2400" b="1" dirty="0">
              <a:latin typeface="Sakkal Majalla" panose="02000000000000000000" pitchFamily="2" charset="-78"/>
              <a:cs typeface="Sakkal Majalla" panose="02000000000000000000" pitchFamily="2" charset="-78"/>
            </a:endParaRPr>
          </a:p>
        </p:txBody>
      </p:sp>
      <p:sp>
        <p:nvSpPr>
          <p:cNvPr id="22" name="مستطيل 21">
            <a:extLst>
              <a:ext uri="{FF2B5EF4-FFF2-40B4-BE49-F238E27FC236}">
                <a16:creationId xmlns:a16="http://schemas.microsoft.com/office/drawing/2014/main" xmlns="" id="{7E76C849-8833-462B-B04B-E1CC6FB49460}"/>
              </a:ext>
            </a:extLst>
          </p:cNvPr>
          <p:cNvSpPr/>
          <p:nvPr/>
        </p:nvSpPr>
        <p:spPr>
          <a:xfrm>
            <a:off x="351837" y="5943552"/>
            <a:ext cx="2672526" cy="461665"/>
          </a:xfrm>
          <a:prstGeom prst="rect">
            <a:avLst/>
          </a:prstGeom>
          <a:solidFill>
            <a:schemeClr val="accent4">
              <a:lumMod val="20000"/>
              <a:lumOff val="80000"/>
            </a:schemeClr>
          </a:solidFill>
        </p:spPr>
        <p:txBody>
          <a:bodyPr wrap="none">
            <a:spAutoFit/>
          </a:bodyPr>
          <a:lstStyle/>
          <a:p>
            <a:pPr algn="ctr" rtl="1"/>
            <a:r>
              <a:rPr lang="ar-BH" sz="2400" b="1" dirty="0">
                <a:latin typeface="Sakkal Majalla" panose="02000000000000000000" pitchFamily="2" charset="-78"/>
                <a:cs typeface="Sakkal Majalla" panose="02000000000000000000" pitchFamily="2" charset="-78"/>
              </a:rPr>
              <a:t>أخوك الذي لا ينساك جاسم</a:t>
            </a:r>
            <a:endParaRPr lang="ar-BH" sz="2200" b="1" dirty="0">
              <a:latin typeface="Sakkal Majalla" panose="02000000000000000000" pitchFamily="2" charset="-78"/>
              <a:cs typeface="Sakkal Majalla" panose="02000000000000000000" pitchFamily="2" charset="-78"/>
            </a:endParaRPr>
          </a:p>
        </p:txBody>
      </p:sp>
      <p:sp>
        <p:nvSpPr>
          <p:cNvPr id="18" name="مربع نص 17">
            <a:extLst>
              <a:ext uri="{FF2B5EF4-FFF2-40B4-BE49-F238E27FC236}">
                <a16:creationId xmlns:a16="http://schemas.microsoft.com/office/drawing/2014/main" xmlns="" id="{ADB4D650-4DE3-4289-91A7-01CE1EAEFD2B}"/>
              </a:ext>
            </a:extLst>
          </p:cNvPr>
          <p:cNvSpPr txBox="1"/>
          <p:nvPr/>
        </p:nvSpPr>
        <p:spPr>
          <a:xfrm>
            <a:off x="6896879" y="589613"/>
            <a:ext cx="396240" cy="461665"/>
          </a:xfrm>
          <a:prstGeom prst="rect">
            <a:avLst/>
          </a:prstGeom>
          <a:solidFill>
            <a:schemeClr val="accent4">
              <a:lumMod val="20000"/>
              <a:lumOff val="80000"/>
            </a:schemeClr>
          </a:solidFill>
        </p:spPr>
        <p:txBody>
          <a:bodyPr wrap="square" rtlCol="0">
            <a:spAutoFit/>
          </a:bodyPr>
          <a:lstStyle/>
          <a:p>
            <a:pPr algn="ctr"/>
            <a:r>
              <a:rPr lang="ar-BH" sz="2400" b="1" dirty="0">
                <a:latin typeface="Sakkal Majalla" panose="02000000000000000000" pitchFamily="2" charset="-78"/>
              </a:rPr>
              <a:t>1</a:t>
            </a:r>
            <a:endParaRPr lang="en-GB" sz="1400" b="1" dirty="0">
              <a:latin typeface="Sakkal Majalla" panose="02000000000000000000" pitchFamily="2" charset="-78"/>
            </a:endParaRPr>
          </a:p>
        </p:txBody>
      </p:sp>
      <p:sp>
        <p:nvSpPr>
          <p:cNvPr id="19" name="مربع نص 18">
            <a:extLst>
              <a:ext uri="{FF2B5EF4-FFF2-40B4-BE49-F238E27FC236}">
                <a16:creationId xmlns:a16="http://schemas.microsoft.com/office/drawing/2014/main" xmlns="" id="{D31011AF-00C2-4CE7-B5CC-B23CF392E003}"/>
              </a:ext>
            </a:extLst>
          </p:cNvPr>
          <p:cNvSpPr txBox="1"/>
          <p:nvPr/>
        </p:nvSpPr>
        <p:spPr>
          <a:xfrm>
            <a:off x="2511082" y="1232932"/>
            <a:ext cx="396240" cy="461665"/>
          </a:xfrm>
          <a:prstGeom prst="rect">
            <a:avLst/>
          </a:prstGeom>
          <a:solidFill>
            <a:schemeClr val="accent6">
              <a:lumMod val="20000"/>
              <a:lumOff val="80000"/>
            </a:schemeClr>
          </a:solidFill>
        </p:spPr>
        <p:txBody>
          <a:bodyPr wrap="square" rtlCol="0">
            <a:spAutoFit/>
          </a:bodyPr>
          <a:lstStyle/>
          <a:p>
            <a:pPr algn="ctr"/>
            <a:r>
              <a:rPr lang="ar-BH" sz="2400" b="1" dirty="0">
                <a:latin typeface="Sakkal Majalla" panose="02000000000000000000" pitchFamily="2" charset="-78"/>
              </a:rPr>
              <a:t>2</a:t>
            </a:r>
            <a:endParaRPr lang="en-GB" sz="1400" b="1" dirty="0">
              <a:latin typeface="Sakkal Majalla" panose="02000000000000000000" pitchFamily="2" charset="-78"/>
            </a:endParaRPr>
          </a:p>
        </p:txBody>
      </p:sp>
      <p:sp>
        <p:nvSpPr>
          <p:cNvPr id="24" name="مربع نص 23">
            <a:extLst>
              <a:ext uri="{FF2B5EF4-FFF2-40B4-BE49-F238E27FC236}">
                <a16:creationId xmlns:a16="http://schemas.microsoft.com/office/drawing/2014/main" xmlns="" id="{6AAB2D2E-DE94-435A-B4C1-A2BFCC624EF0}"/>
              </a:ext>
            </a:extLst>
          </p:cNvPr>
          <p:cNvSpPr txBox="1"/>
          <p:nvPr/>
        </p:nvSpPr>
        <p:spPr>
          <a:xfrm>
            <a:off x="11563611" y="1832696"/>
            <a:ext cx="396240" cy="461665"/>
          </a:xfrm>
          <a:prstGeom prst="rect">
            <a:avLst/>
          </a:prstGeom>
          <a:solidFill>
            <a:schemeClr val="bg2">
              <a:lumMod val="90000"/>
            </a:schemeClr>
          </a:solidFill>
        </p:spPr>
        <p:txBody>
          <a:bodyPr wrap="square" rtlCol="0">
            <a:spAutoFit/>
          </a:bodyPr>
          <a:lstStyle/>
          <a:p>
            <a:pPr algn="ctr"/>
            <a:r>
              <a:rPr lang="ar-BH" sz="2400" b="1" dirty="0">
                <a:latin typeface="Sakkal Majalla" panose="02000000000000000000" pitchFamily="2" charset="-78"/>
              </a:rPr>
              <a:t>3</a:t>
            </a:r>
            <a:endParaRPr lang="en-GB" sz="1400" b="1" dirty="0">
              <a:latin typeface="Sakkal Majalla" panose="02000000000000000000" pitchFamily="2" charset="-78"/>
            </a:endParaRPr>
          </a:p>
        </p:txBody>
      </p:sp>
      <p:sp>
        <p:nvSpPr>
          <p:cNvPr id="25" name="مربع نص 24">
            <a:extLst>
              <a:ext uri="{FF2B5EF4-FFF2-40B4-BE49-F238E27FC236}">
                <a16:creationId xmlns:a16="http://schemas.microsoft.com/office/drawing/2014/main" xmlns="" id="{111DE0B5-2E99-4AAD-9651-1FAF37645137}"/>
              </a:ext>
            </a:extLst>
          </p:cNvPr>
          <p:cNvSpPr txBox="1"/>
          <p:nvPr/>
        </p:nvSpPr>
        <p:spPr>
          <a:xfrm>
            <a:off x="11585712" y="2444402"/>
            <a:ext cx="396240" cy="461665"/>
          </a:xfrm>
          <a:prstGeom prst="rect">
            <a:avLst/>
          </a:prstGeom>
          <a:solidFill>
            <a:schemeClr val="bg2"/>
          </a:solidFill>
        </p:spPr>
        <p:txBody>
          <a:bodyPr wrap="square" rtlCol="0">
            <a:spAutoFit/>
          </a:bodyPr>
          <a:lstStyle/>
          <a:p>
            <a:pPr algn="ctr"/>
            <a:r>
              <a:rPr lang="ar-BH" sz="2400" b="1" dirty="0">
                <a:latin typeface="Sakkal Majalla" panose="02000000000000000000" pitchFamily="2" charset="-78"/>
              </a:rPr>
              <a:t>4</a:t>
            </a:r>
            <a:endParaRPr lang="en-GB" sz="1400" b="1" dirty="0">
              <a:latin typeface="Sakkal Majalla" panose="02000000000000000000" pitchFamily="2" charset="-78"/>
            </a:endParaRPr>
          </a:p>
        </p:txBody>
      </p:sp>
      <p:sp>
        <p:nvSpPr>
          <p:cNvPr id="26" name="مربع نص 25">
            <a:extLst>
              <a:ext uri="{FF2B5EF4-FFF2-40B4-BE49-F238E27FC236}">
                <a16:creationId xmlns:a16="http://schemas.microsoft.com/office/drawing/2014/main" xmlns="" id="{2FD16915-1962-4D23-879F-46F454637899}"/>
              </a:ext>
            </a:extLst>
          </p:cNvPr>
          <p:cNvSpPr txBox="1"/>
          <p:nvPr/>
        </p:nvSpPr>
        <p:spPr>
          <a:xfrm>
            <a:off x="11642043" y="3198167"/>
            <a:ext cx="396240" cy="461665"/>
          </a:xfrm>
          <a:prstGeom prst="rect">
            <a:avLst/>
          </a:prstGeom>
          <a:solidFill>
            <a:schemeClr val="accent1">
              <a:lumMod val="20000"/>
              <a:lumOff val="80000"/>
            </a:schemeClr>
          </a:solidFill>
        </p:spPr>
        <p:txBody>
          <a:bodyPr wrap="square" rtlCol="0">
            <a:spAutoFit/>
          </a:bodyPr>
          <a:lstStyle/>
          <a:p>
            <a:pPr algn="ctr"/>
            <a:r>
              <a:rPr lang="ar-BH" sz="2400" b="1" dirty="0">
                <a:latin typeface="Sakkal Majalla" panose="02000000000000000000" pitchFamily="2" charset="-78"/>
              </a:rPr>
              <a:t>5</a:t>
            </a:r>
            <a:endParaRPr lang="en-GB" sz="1400" b="1" dirty="0">
              <a:latin typeface="Sakkal Majalla" panose="02000000000000000000" pitchFamily="2" charset="-78"/>
            </a:endParaRPr>
          </a:p>
        </p:txBody>
      </p:sp>
      <p:sp>
        <p:nvSpPr>
          <p:cNvPr id="30" name="مربع نص 29">
            <a:extLst>
              <a:ext uri="{FF2B5EF4-FFF2-40B4-BE49-F238E27FC236}">
                <a16:creationId xmlns:a16="http://schemas.microsoft.com/office/drawing/2014/main" xmlns="" id="{E5D7CF14-213D-43AA-950C-92B6747AA1D4}"/>
              </a:ext>
            </a:extLst>
          </p:cNvPr>
          <p:cNvSpPr txBox="1"/>
          <p:nvPr/>
        </p:nvSpPr>
        <p:spPr>
          <a:xfrm>
            <a:off x="10989515" y="5193747"/>
            <a:ext cx="396240" cy="461665"/>
          </a:xfrm>
          <a:prstGeom prst="rect">
            <a:avLst/>
          </a:prstGeom>
          <a:solidFill>
            <a:schemeClr val="accent1">
              <a:lumMod val="20000"/>
              <a:lumOff val="80000"/>
            </a:schemeClr>
          </a:solidFill>
        </p:spPr>
        <p:txBody>
          <a:bodyPr wrap="square" rtlCol="0">
            <a:spAutoFit/>
          </a:bodyPr>
          <a:lstStyle/>
          <a:p>
            <a:pPr algn="ctr"/>
            <a:r>
              <a:rPr lang="ar-BH" sz="2400" b="1" dirty="0">
                <a:latin typeface="Sakkal Majalla" panose="02000000000000000000" pitchFamily="2" charset="-78"/>
              </a:rPr>
              <a:t>6</a:t>
            </a:r>
            <a:endParaRPr lang="en-GB" sz="1400" b="1" dirty="0">
              <a:latin typeface="Sakkal Majalla" panose="02000000000000000000" pitchFamily="2" charset="-78"/>
            </a:endParaRPr>
          </a:p>
        </p:txBody>
      </p:sp>
      <p:sp>
        <p:nvSpPr>
          <p:cNvPr id="31" name="مربع نص 30">
            <a:extLst>
              <a:ext uri="{FF2B5EF4-FFF2-40B4-BE49-F238E27FC236}">
                <a16:creationId xmlns:a16="http://schemas.microsoft.com/office/drawing/2014/main" xmlns="" id="{855B0F7C-E134-47A0-A828-94004D413482}"/>
              </a:ext>
            </a:extLst>
          </p:cNvPr>
          <p:cNvSpPr txBox="1"/>
          <p:nvPr/>
        </p:nvSpPr>
        <p:spPr>
          <a:xfrm>
            <a:off x="3024363" y="5943551"/>
            <a:ext cx="545862" cy="461665"/>
          </a:xfrm>
          <a:prstGeom prst="rect">
            <a:avLst/>
          </a:prstGeom>
          <a:solidFill>
            <a:schemeClr val="accent4">
              <a:lumMod val="20000"/>
              <a:lumOff val="80000"/>
            </a:schemeClr>
          </a:solidFill>
        </p:spPr>
        <p:txBody>
          <a:bodyPr wrap="square" rtlCol="0">
            <a:spAutoFit/>
          </a:bodyPr>
          <a:lstStyle/>
          <a:p>
            <a:pPr algn="ctr"/>
            <a:r>
              <a:rPr lang="ar-BH" sz="2400" b="1" dirty="0">
                <a:latin typeface="Sakkal Majalla" panose="02000000000000000000" pitchFamily="2" charset="-78"/>
              </a:rPr>
              <a:t>7</a:t>
            </a:r>
            <a:endParaRPr lang="en-GB" sz="1400" b="1" dirty="0">
              <a:latin typeface="Sakkal Majalla" panose="02000000000000000000" pitchFamily="2" charset="-78"/>
            </a:endParaRPr>
          </a:p>
        </p:txBody>
      </p:sp>
      <p:sp>
        <p:nvSpPr>
          <p:cNvPr id="33" name="مربع نص 8">
            <a:extLst>
              <a:ext uri="{FF2B5EF4-FFF2-40B4-BE49-F238E27FC236}">
                <a16:creationId xmlns:a16="http://schemas.microsoft.com/office/drawing/2014/main" xmlns="" id="{53063980-31DE-4F6F-85C3-9BC4B3B3A3F1}"/>
              </a:ext>
            </a:extLst>
          </p:cNvPr>
          <p:cNvSpPr txBox="1"/>
          <p:nvPr/>
        </p:nvSpPr>
        <p:spPr>
          <a:xfrm>
            <a:off x="351837" y="3080411"/>
            <a:ext cx="11281145" cy="1938992"/>
          </a:xfrm>
          <a:prstGeom prst="rect">
            <a:avLst/>
          </a:prstGeom>
          <a:solidFill>
            <a:schemeClr val="accent6">
              <a:lumMod val="20000"/>
              <a:lumOff val="80000"/>
            </a:schemeClr>
          </a:solidFill>
        </p:spPr>
        <p:txBody>
          <a:bodyPr wrap="square" rtlCol="0">
            <a:spAutoFit/>
          </a:bodyPr>
          <a:lstStyle/>
          <a:p>
            <a:pPr algn="r" rtl="1"/>
            <a:r>
              <a:rPr lang="ar-BH" sz="2400" b="1" dirty="0">
                <a:latin typeface="Sakkal Majalla" panose="02000000000000000000" pitchFamily="2" charset="-78"/>
                <a:cs typeface="Sakkal Majalla" panose="02000000000000000000" pitchFamily="2" charset="-78"/>
              </a:rPr>
              <a:t>وصلتني رسالتك، وأسعدني خبر تعيينك في الوظيفة الجديدة، وكما لا يخفى عليك، فحياة العملِ تختلف عن حياة البيت؛ خاصّة </a:t>
            </a:r>
          </a:p>
          <a:p>
            <a:pPr algn="r" rtl="1"/>
            <a:r>
              <a:rPr lang="ar-BH" sz="2400" b="1" dirty="0">
                <a:latin typeface="Sakkal Majalla" panose="02000000000000000000" pitchFamily="2" charset="-78"/>
                <a:cs typeface="Sakkal Majalla" panose="02000000000000000000" pitchFamily="2" charset="-78"/>
              </a:rPr>
              <a:t>وأنت في بلادِ الغربة تخوض تجربةً جديدةً من تجاربِ الحياةِ. </a:t>
            </a:r>
          </a:p>
          <a:p>
            <a:pPr algn="r" rtl="1"/>
            <a:r>
              <a:rPr lang="ar-BH" sz="2400" b="1" dirty="0">
                <a:latin typeface="Sakkal Majalla" panose="02000000000000000000" pitchFamily="2" charset="-78"/>
                <a:cs typeface="Sakkal Majalla" panose="02000000000000000000" pitchFamily="2" charset="-78"/>
              </a:rPr>
              <a:t> أخي العزيز، لا تسمعْ كلامَ من يخالف قواعدَ العمل؛ فأنت اليوم مسؤولٌ، ولا تؤجّلْ عملَ اليوم إلى الغد فهذه أمانة. </a:t>
            </a:r>
            <a:endParaRPr lang="en-GB" sz="2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 لذا، انتبه إلى نفسِك ولا تقصّرْ  في عملك ولا ترفضْ أيّ مهمّة تُطلبُ منك؛ فأنت في مرحلةٍ تجريبيّة من مسيرة عملك، وعليك أن تظهرَ كلّ مهاراتك لتكسبَ ثقة رئيسك في العملِ. ثابر، يا أخي وتذكّر أنّ أمّك تدعو لك، وأباك ينتظر نجاحك في العمل بكلّ شوق. </a:t>
            </a:r>
            <a:endParaRPr lang="en-GB"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6990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
                                        <p:tgtEl>
                                          <p:spTgt spid="18"/>
                                        </p:tgtEl>
                                      </p:cBhvr>
                                    </p:animEffect>
                                    <p:anim calcmode="lin" valueType="num">
                                      <p:cBhvr>
                                        <p:cTn id="8" dur="400" fill="hold"/>
                                        <p:tgtEl>
                                          <p:spTgt spid="18"/>
                                        </p:tgtEl>
                                        <p:attrNameLst>
                                          <p:attrName>ppt_x</p:attrName>
                                        </p:attrNameLst>
                                      </p:cBhvr>
                                      <p:tavLst>
                                        <p:tav tm="0">
                                          <p:val>
                                            <p:strVal val="#ppt_x"/>
                                          </p:val>
                                        </p:tav>
                                        <p:tav tm="100000">
                                          <p:val>
                                            <p:strVal val="#ppt_x"/>
                                          </p:val>
                                        </p:tav>
                                      </p:tavLst>
                                    </p:anim>
                                    <p:anim calcmode="lin" valueType="num">
                                      <p:cBhvr>
                                        <p:cTn id="9" dur="400" fill="hold"/>
                                        <p:tgtEl>
                                          <p:spTgt spid="1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
                                        <p:tgtEl>
                                          <p:spTgt spid="19"/>
                                        </p:tgtEl>
                                      </p:cBhvr>
                                    </p:animEffect>
                                    <p:anim calcmode="lin" valueType="num">
                                      <p:cBhvr>
                                        <p:cTn id="22" dur="400" fill="hold"/>
                                        <p:tgtEl>
                                          <p:spTgt spid="19"/>
                                        </p:tgtEl>
                                        <p:attrNameLst>
                                          <p:attrName>ppt_x</p:attrName>
                                        </p:attrNameLst>
                                      </p:cBhvr>
                                      <p:tavLst>
                                        <p:tav tm="0">
                                          <p:val>
                                            <p:strVal val="#ppt_x"/>
                                          </p:val>
                                        </p:tav>
                                        <p:tav tm="100000">
                                          <p:val>
                                            <p:strVal val="#ppt_x"/>
                                          </p:val>
                                        </p:tav>
                                      </p:tavLst>
                                    </p:anim>
                                    <p:anim calcmode="lin" valueType="num">
                                      <p:cBhvr>
                                        <p:cTn id="23" dur="400" fill="hold"/>
                                        <p:tgtEl>
                                          <p:spTgt spid="19"/>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43"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
                                        <p:tgtEl>
                                          <p:spTgt spid="24"/>
                                        </p:tgtEl>
                                      </p:cBhvr>
                                    </p:animEffect>
                                    <p:anim calcmode="lin" valueType="num">
                                      <p:cBhvr>
                                        <p:cTn id="36" dur="400" fill="hold"/>
                                        <p:tgtEl>
                                          <p:spTgt spid="24"/>
                                        </p:tgtEl>
                                        <p:attrNameLst>
                                          <p:attrName>ppt_x</p:attrName>
                                        </p:attrNameLst>
                                      </p:cBhvr>
                                      <p:tavLst>
                                        <p:tav tm="0">
                                          <p:val>
                                            <p:strVal val="#ppt_x"/>
                                          </p:val>
                                        </p:tav>
                                        <p:tav tm="100000">
                                          <p:val>
                                            <p:strVal val="#ppt_x"/>
                                          </p:val>
                                        </p:tav>
                                      </p:tavLst>
                                    </p:anim>
                                    <p:anim calcmode="lin" valueType="num">
                                      <p:cBhvr>
                                        <p:cTn id="37" dur="400" fill="hold"/>
                                        <p:tgtEl>
                                          <p:spTgt spid="24"/>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2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2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barn(inVertical)">
                                      <p:cBhvr>
                                        <p:cTn id="44" dur="5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100"/>
                                        <p:tgtEl>
                                          <p:spTgt spid="25"/>
                                        </p:tgtEl>
                                      </p:cBhvr>
                                    </p:animEffect>
                                    <p:anim calcmode="lin" valueType="num">
                                      <p:cBhvr>
                                        <p:cTn id="50" dur="400" fill="hold"/>
                                        <p:tgtEl>
                                          <p:spTgt spid="25"/>
                                        </p:tgtEl>
                                        <p:attrNameLst>
                                          <p:attrName>ppt_x</p:attrName>
                                        </p:attrNameLst>
                                      </p:cBhvr>
                                      <p:tavLst>
                                        <p:tav tm="0">
                                          <p:val>
                                            <p:strVal val="#ppt_x"/>
                                          </p:val>
                                        </p:tav>
                                        <p:tav tm="100000">
                                          <p:val>
                                            <p:strVal val="#ppt_x"/>
                                          </p:val>
                                        </p:tav>
                                      </p:tavLst>
                                    </p:anim>
                                    <p:anim calcmode="lin" valueType="num">
                                      <p:cBhvr>
                                        <p:cTn id="51" dur="400" fill="hold"/>
                                        <p:tgtEl>
                                          <p:spTgt spid="25"/>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barn(inVertical)">
                                      <p:cBhvr>
                                        <p:cTn id="58" dur="500"/>
                                        <p:tgtEl>
                                          <p:spTgt spid="21"/>
                                        </p:tgtEl>
                                      </p:cBhvr>
                                    </p:animEffect>
                                  </p:childTnLst>
                                </p:cTn>
                              </p:par>
                            </p:childTnLst>
                          </p:cTn>
                        </p:par>
                      </p:childTnLst>
                    </p:cTn>
                  </p:par>
                  <p:par>
                    <p:cTn id="59" fill="hold">
                      <p:stCondLst>
                        <p:cond delay="indefinite"/>
                      </p:stCondLst>
                      <p:childTnLst>
                        <p:par>
                          <p:cTn id="60" fill="hold">
                            <p:stCondLst>
                              <p:cond delay="0"/>
                            </p:stCondLst>
                            <p:childTnLst>
                              <p:par>
                                <p:cTn id="61" presetID="43"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100"/>
                                        <p:tgtEl>
                                          <p:spTgt spid="26"/>
                                        </p:tgtEl>
                                      </p:cBhvr>
                                    </p:animEffect>
                                    <p:anim calcmode="lin" valueType="num">
                                      <p:cBhvr>
                                        <p:cTn id="64" dur="400" fill="hold"/>
                                        <p:tgtEl>
                                          <p:spTgt spid="26"/>
                                        </p:tgtEl>
                                        <p:attrNameLst>
                                          <p:attrName>ppt_x</p:attrName>
                                        </p:attrNameLst>
                                      </p:cBhvr>
                                      <p:tavLst>
                                        <p:tav tm="0">
                                          <p:val>
                                            <p:strVal val="#ppt_x"/>
                                          </p:val>
                                        </p:tav>
                                        <p:tav tm="100000">
                                          <p:val>
                                            <p:strVal val="#ppt_x"/>
                                          </p:val>
                                        </p:tav>
                                      </p:tavLst>
                                    </p:anim>
                                    <p:anim calcmode="lin" valueType="num">
                                      <p:cBhvr>
                                        <p:cTn id="65" dur="400" fill="hold"/>
                                        <p:tgtEl>
                                          <p:spTgt spid="26"/>
                                        </p:tgtEl>
                                        <p:attrNameLst>
                                          <p:attrName>ppt_y</p:attrName>
                                        </p:attrNameLst>
                                      </p:cBhvr>
                                      <p:tavLst>
                                        <p:tav tm="0">
                                          <p:val>
                                            <p:strVal val="#ppt_y+0.31"/>
                                          </p:val>
                                        </p:tav>
                                        <p:tav tm="100000">
                                          <p:val>
                                            <p:strVal val="#ppt_y+0.31"/>
                                          </p:val>
                                        </p:tav>
                                      </p:tavLst>
                                    </p:anim>
                                    <p:anim calcmode="lin" valueType="num">
                                      <p:cBhvr>
                                        <p:cTn id="66" dur="600" decel="50000" fill="hold">
                                          <p:stCondLst>
                                            <p:cond delay="400"/>
                                          </p:stCondLst>
                                        </p:cTn>
                                        <p:tgtEl>
                                          <p:spTgt spid="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7" dur="600" decel="50000" fill="hold">
                                          <p:stCondLst>
                                            <p:cond delay="400"/>
                                          </p:stCondLst>
                                        </p:cTn>
                                        <p:tgtEl>
                                          <p:spTgt spid="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33"/>
                                        </p:tgtEl>
                                        <p:attrNameLst>
                                          <p:attrName>style.visibility</p:attrName>
                                        </p:attrNameLst>
                                      </p:cBhvr>
                                      <p:to>
                                        <p:strVal val="visible"/>
                                      </p:to>
                                    </p:set>
                                    <p:anim calcmode="lin" valueType="num">
                                      <p:cBhvr>
                                        <p:cTn id="72" dur="500" fill="hold"/>
                                        <p:tgtEl>
                                          <p:spTgt spid="33"/>
                                        </p:tgtEl>
                                        <p:attrNameLst>
                                          <p:attrName>ppt_w</p:attrName>
                                        </p:attrNameLst>
                                      </p:cBhvr>
                                      <p:tavLst>
                                        <p:tav tm="0">
                                          <p:val>
                                            <p:fltVal val="0"/>
                                          </p:val>
                                        </p:tav>
                                        <p:tav tm="100000">
                                          <p:val>
                                            <p:strVal val="#ppt_w"/>
                                          </p:val>
                                        </p:tav>
                                      </p:tavLst>
                                    </p:anim>
                                    <p:anim calcmode="lin" valueType="num">
                                      <p:cBhvr>
                                        <p:cTn id="73" dur="500" fill="hold"/>
                                        <p:tgtEl>
                                          <p:spTgt spid="33"/>
                                        </p:tgtEl>
                                        <p:attrNameLst>
                                          <p:attrName>ppt_h</p:attrName>
                                        </p:attrNameLst>
                                      </p:cBhvr>
                                      <p:tavLst>
                                        <p:tav tm="0">
                                          <p:val>
                                            <p:fltVal val="0"/>
                                          </p:val>
                                        </p:tav>
                                        <p:tav tm="100000">
                                          <p:val>
                                            <p:strVal val="#ppt_h"/>
                                          </p:val>
                                        </p:tav>
                                      </p:tavLst>
                                    </p:anim>
                                    <p:animEffect transition="in" filter="fade">
                                      <p:cBhvr>
                                        <p:cTn id="74" dur="500"/>
                                        <p:tgtEl>
                                          <p:spTgt spid="33"/>
                                        </p:tgtEl>
                                      </p:cBhvr>
                                    </p:animEffect>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100"/>
                                        <p:tgtEl>
                                          <p:spTgt spid="30"/>
                                        </p:tgtEl>
                                      </p:cBhvr>
                                    </p:animEffect>
                                    <p:anim calcmode="lin" valueType="num">
                                      <p:cBhvr>
                                        <p:cTn id="80" dur="400" fill="hold"/>
                                        <p:tgtEl>
                                          <p:spTgt spid="30"/>
                                        </p:tgtEl>
                                        <p:attrNameLst>
                                          <p:attrName>ppt_x</p:attrName>
                                        </p:attrNameLst>
                                      </p:cBhvr>
                                      <p:tavLst>
                                        <p:tav tm="0">
                                          <p:val>
                                            <p:strVal val="#ppt_x"/>
                                          </p:val>
                                        </p:tav>
                                        <p:tav tm="100000">
                                          <p:val>
                                            <p:strVal val="#ppt_x"/>
                                          </p:val>
                                        </p:tav>
                                      </p:tavLst>
                                    </p:anim>
                                    <p:anim calcmode="lin" valueType="num">
                                      <p:cBhvr>
                                        <p:cTn id="81" dur="400" fill="hold"/>
                                        <p:tgtEl>
                                          <p:spTgt spid="30"/>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3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3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barn(inVertical)">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43" presetClass="entr" presetSubtype="0" fill="hold" grpId="0" nodeType="click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100"/>
                                        <p:tgtEl>
                                          <p:spTgt spid="31"/>
                                        </p:tgtEl>
                                      </p:cBhvr>
                                    </p:animEffect>
                                    <p:anim calcmode="lin" valueType="num">
                                      <p:cBhvr>
                                        <p:cTn id="94" dur="400" fill="hold"/>
                                        <p:tgtEl>
                                          <p:spTgt spid="31"/>
                                        </p:tgtEl>
                                        <p:attrNameLst>
                                          <p:attrName>ppt_x</p:attrName>
                                        </p:attrNameLst>
                                      </p:cBhvr>
                                      <p:tavLst>
                                        <p:tav tm="0">
                                          <p:val>
                                            <p:strVal val="#ppt_x"/>
                                          </p:val>
                                        </p:tav>
                                        <p:tav tm="100000">
                                          <p:val>
                                            <p:strVal val="#ppt_x"/>
                                          </p:val>
                                        </p:tav>
                                      </p:tavLst>
                                    </p:anim>
                                    <p:anim calcmode="lin" valueType="num">
                                      <p:cBhvr>
                                        <p:cTn id="95" dur="400" fill="hold"/>
                                        <p:tgtEl>
                                          <p:spTgt spid="31"/>
                                        </p:tgtEl>
                                        <p:attrNameLst>
                                          <p:attrName>ppt_y</p:attrName>
                                        </p:attrNameLst>
                                      </p:cBhvr>
                                      <p:tavLst>
                                        <p:tav tm="0">
                                          <p:val>
                                            <p:strVal val="#ppt_y+0.31"/>
                                          </p:val>
                                        </p:tav>
                                        <p:tav tm="100000">
                                          <p:val>
                                            <p:strVal val="#ppt_y+0.31"/>
                                          </p:val>
                                        </p:tav>
                                      </p:tavLst>
                                    </p:anim>
                                    <p:anim calcmode="lin" valueType="num">
                                      <p:cBhvr>
                                        <p:cTn id="96" dur="600" decel="50000" fill="hold">
                                          <p:stCondLst>
                                            <p:cond delay="400"/>
                                          </p:stCondLst>
                                        </p:cTn>
                                        <p:tgtEl>
                                          <p:spTgt spid="3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7" dur="600" decel="50000" fill="hold">
                                          <p:stCondLst>
                                            <p:cond delay="400"/>
                                          </p:stCondLst>
                                        </p:cTn>
                                        <p:tgtEl>
                                          <p:spTgt spid="3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barn(inVertical)">
                                      <p:cBhvr>
                                        <p:cTn id="10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6" grpId="0" animBg="1"/>
      <p:bldP spid="20" grpId="0" animBg="1"/>
      <p:bldP spid="21" grpId="0" animBg="1"/>
      <p:bldP spid="22" grpId="0" animBg="1"/>
      <p:bldP spid="18" grpId="0" animBg="1"/>
      <p:bldP spid="19" grpId="0" animBg="1"/>
      <p:bldP spid="24" grpId="0" animBg="1"/>
      <p:bldP spid="25" grpId="0" animBg="1"/>
      <p:bldP spid="26" grpId="0" animBg="1"/>
      <p:bldP spid="30" grpId="0" animBg="1"/>
      <p:bldP spid="31"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تمرير: أفقي 6">
            <a:extLst>
              <a:ext uri="{FF2B5EF4-FFF2-40B4-BE49-F238E27FC236}">
                <a16:creationId xmlns:a16="http://schemas.microsoft.com/office/drawing/2014/main" xmlns="" id="{F7120D53-2A37-4D68-B3C0-D2145DCB9855}"/>
              </a:ext>
            </a:extLst>
          </p:cNvPr>
          <p:cNvSpPr/>
          <p:nvPr/>
        </p:nvSpPr>
        <p:spPr>
          <a:xfrm>
            <a:off x="-104931" y="32645"/>
            <a:ext cx="12004158" cy="6647281"/>
          </a:xfrm>
          <a:prstGeom prst="horizontalScroll">
            <a:avLst/>
          </a:prstGeom>
          <a:ln>
            <a:solidFill>
              <a:schemeClr val="bg1">
                <a:lumMod val="85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rtl="1" fontAlgn="base"/>
            <a:r>
              <a:rPr lang="ar-SA" sz="2600" b="1" dirty="0">
                <a:latin typeface="Sakkal Majalla" panose="02000000000000000000" pitchFamily="2" charset="-78"/>
                <a:cs typeface="Sakkal Majalla" panose="02000000000000000000" pitchFamily="2" charset="-78"/>
              </a:rPr>
              <a:t>بسم الله الر</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حمن الر</a:t>
            </a:r>
            <a:r>
              <a:rPr lang="ar-BH" sz="2600" b="1" dirty="0">
                <a:latin typeface="Sakkal Majalla" panose="02000000000000000000" pitchFamily="2" charset="-78"/>
                <a:cs typeface="Sakkal Majalla" panose="02000000000000000000" pitchFamily="2" charset="-78"/>
              </a:rPr>
              <a:t>ّ</a:t>
            </a:r>
            <a:r>
              <a:rPr lang="ar-SA" sz="2600" b="1" dirty="0">
                <a:latin typeface="Sakkal Majalla" panose="02000000000000000000" pitchFamily="2" charset="-78"/>
                <a:cs typeface="Sakkal Majalla" panose="02000000000000000000" pitchFamily="2" charset="-78"/>
              </a:rPr>
              <a:t>حيم</a:t>
            </a:r>
            <a:endParaRPr lang="en-US" sz="2600" b="1" dirty="0">
              <a:latin typeface="Sakkal Majalla" panose="02000000000000000000" pitchFamily="2" charset="-78"/>
              <a:cs typeface="Sakkal Majalla" panose="02000000000000000000" pitchFamily="2" charset="-78"/>
            </a:endParaRPr>
          </a:p>
          <a:p>
            <a:r>
              <a:rPr lang="ar-BH" sz="2600" b="1" dirty="0">
                <a:latin typeface="Sakkal Majalla" panose="02000000000000000000" pitchFamily="2" charset="-78"/>
                <a:cs typeface="Sakkal Majalla" panose="02000000000000000000" pitchFamily="2" charset="-78"/>
              </a:rPr>
              <a:t>المحرق في </a:t>
            </a:r>
            <a:r>
              <a:rPr lang="ar-BH" sz="2600" b="1" dirty="0" smtClean="0">
                <a:latin typeface="Sakkal Majalla" panose="02000000000000000000" pitchFamily="2" charset="-78"/>
                <a:cs typeface="Sakkal Majalla" panose="02000000000000000000" pitchFamily="2" charset="-78"/>
              </a:rPr>
              <a:t>26-3-2019م</a:t>
            </a:r>
            <a:endParaRPr lang="en-GB" sz="2600" b="1" dirty="0">
              <a:latin typeface="Sakkal Majalla" panose="02000000000000000000" pitchFamily="2" charset="-78"/>
              <a:cs typeface="Sakkal Majalla" panose="02000000000000000000" pitchFamily="2" charset="-78"/>
            </a:endParaRPr>
          </a:p>
          <a:p>
            <a:pPr algn="just" rtl="1"/>
            <a:r>
              <a:rPr lang="ar-BH" sz="2600" b="1" dirty="0">
                <a:latin typeface="Sakkal Majalla" panose="02000000000000000000" pitchFamily="2" charset="-78"/>
                <a:cs typeface="Sakkal Majalla" panose="02000000000000000000" pitchFamily="2" charset="-78"/>
              </a:rPr>
              <a:t>أخي الصّغير الحبيب إلى قلبي.</a:t>
            </a:r>
          </a:p>
          <a:p>
            <a:pPr algn="r" rtl="1"/>
            <a:r>
              <a:rPr lang="ar-BH" sz="2600" b="1" dirty="0">
                <a:latin typeface="Sakkal Majalla" panose="02000000000000000000" pitchFamily="2" charset="-78"/>
                <a:cs typeface="Sakkal Majalla" panose="02000000000000000000" pitchFamily="2" charset="-78"/>
              </a:rPr>
              <a:t>تَحِيّة طيّبة وسلاما حارّا،</a:t>
            </a:r>
            <a:endParaRPr lang="en-GB" sz="2600" b="1" dirty="0">
              <a:latin typeface="Sakkal Majalla" panose="02000000000000000000" pitchFamily="2" charset="-78"/>
              <a:cs typeface="Sakkal Majalla" panose="02000000000000000000" pitchFamily="2" charset="-78"/>
            </a:endParaRPr>
          </a:p>
          <a:p>
            <a:pPr algn="r" rtl="1"/>
            <a:endParaRPr lang="en-GB" sz="2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وصلتني رسالتك، وأسعدني خبر تعيينك في الوظيفة الجديدة، وكما لا يخفى عليك، فحياة العملِ تختلف عن حياة البيت؛ خاصّة وأنت في بلادِ الغربة تخوض تجربةً جديدةً من تجاربِ الحياةِ. </a:t>
            </a:r>
          </a:p>
          <a:p>
            <a:pPr algn="r" rtl="1"/>
            <a:r>
              <a:rPr lang="ar-BH" sz="2400" b="1" dirty="0">
                <a:latin typeface="Sakkal Majalla" panose="02000000000000000000" pitchFamily="2" charset="-78"/>
                <a:cs typeface="Sakkal Majalla" panose="02000000000000000000" pitchFamily="2" charset="-78"/>
              </a:rPr>
              <a:t>أخي العزيز، لا تسمعْ كلامَ من يخالف قواعدَ العمل؛ فأنت اليوم مسؤولٌ، ولا تؤجّلْ عملَ اليوم إلى الغد فهذه أمانة. </a:t>
            </a:r>
            <a:endParaRPr lang="en-GB" sz="2400" b="1" dirty="0">
              <a:latin typeface="Sakkal Majalla" panose="02000000000000000000" pitchFamily="2" charset="-78"/>
              <a:cs typeface="Sakkal Majalla" panose="02000000000000000000" pitchFamily="2" charset="-78"/>
            </a:endParaRPr>
          </a:p>
          <a:p>
            <a:pPr algn="r" rtl="1"/>
            <a:r>
              <a:rPr lang="ar-BH" sz="2400" b="1" dirty="0">
                <a:latin typeface="Sakkal Majalla" panose="02000000000000000000" pitchFamily="2" charset="-78"/>
                <a:cs typeface="Sakkal Majalla" panose="02000000000000000000" pitchFamily="2" charset="-78"/>
              </a:rPr>
              <a:t> لذا، انتبه إلى نفسِك ولا تقصّرْ  في عملك ولا ترفضْ أيّ مهمّة تُطلبُ منك؛ فأنت في مرحلةٍ تجريبيّة من مسيرة عملك، وعليك أن تظهرَ كلّ مهاراتك لتكسبَ ثقة رئيسك في العملِ. ثابر، يا أخي وتذكّر أنّ أمّك تدعو لك، وأباك ينتظر نجاحك في العمل بكلّ شوق. </a:t>
            </a:r>
            <a:endParaRPr lang="en-GB" sz="2400" b="1" dirty="0">
              <a:latin typeface="Sakkal Majalla" panose="02000000000000000000" pitchFamily="2" charset="-78"/>
              <a:cs typeface="Sakkal Majalla" panose="02000000000000000000" pitchFamily="2" charset="-78"/>
            </a:endParaRPr>
          </a:p>
          <a:p>
            <a:pPr algn="r"/>
            <a:r>
              <a:rPr lang="ar-SA" sz="2400" b="1" dirty="0">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      </a:t>
            </a:r>
            <a:r>
              <a:rPr lang="ar-SA" sz="2400" b="1" dirty="0">
                <a:latin typeface="Sakkal Majalla" panose="02000000000000000000" pitchFamily="2" charset="-78"/>
                <a:cs typeface="Sakkal Majalla" panose="02000000000000000000" pitchFamily="2" charset="-78"/>
              </a:rPr>
              <a:t>و</a:t>
            </a:r>
            <a:r>
              <a:rPr lang="ar-BH" sz="2400" b="1" dirty="0">
                <a:latin typeface="Sakkal Majalla" panose="02000000000000000000" pitchFamily="2" charset="-78"/>
                <a:cs typeface="Sakkal Majalla" panose="02000000000000000000" pitchFamily="2" charset="-78"/>
              </a:rPr>
              <a:t>ختاما، لك حبّي ودعائي بالنّجاح في عملك.</a:t>
            </a:r>
            <a:endParaRPr lang="en-GB" sz="2400" b="1" dirty="0">
              <a:latin typeface="Sakkal Majalla" panose="02000000000000000000" pitchFamily="2" charset="-78"/>
              <a:cs typeface="Sakkal Majalla" panose="02000000000000000000" pitchFamily="2" charset="-78"/>
            </a:endParaRPr>
          </a:p>
          <a:p>
            <a:pPr rtl="1" fontAlgn="base"/>
            <a:r>
              <a:rPr lang="ar-BH" sz="2600" b="1" dirty="0">
                <a:latin typeface="Sakkal Majalla" panose="02000000000000000000" pitchFamily="2" charset="-78"/>
                <a:cs typeface="Sakkal Majalla" panose="02000000000000000000" pitchFamily="2" charset="-78"/>
              </a:rPr>
              <a:t>أخوك الذي لا ينساك جاسم</a:t>
            </a:r>
          </a:p>
        </p:txBody>
      </p:sp>
      <p:sp>
        <p:nvSpPr>
          <p:cNvPr id="3" name="مستطيل 13">
            <a:extLst>
              <a:ext uri="{FF2B5EF4-FFF2-40B4-BE49-F238E27FC236}">
                <a16:creationId xmlns:a16="http://schemas.microsoft.com/office/drawing/2014/main" xmlns="" id="{A0275DD5-3FE9-4573-A46D-08EC58CA9CCD}"/>
              </a:ext>
            </a:extLst>
          </p:cNvPr>
          <p:cNvSpPr/>
          <p:nvPr/>
        </p:nvSpPr>
        <p:spPr>
          <a:xfrm>
            <a:off x="8401457" y="121677"/>
            <a:ext cx="2714887" cy="59876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600" b="1" dirty="0">
                <a:solidFill>
                  <a:schemeClr val="tx1"/>
                </a:solidFill>
                <a:latin typeface="Sakkal Majalla" panose="02000000000000000000" pitchFamily="2" charset="-78"/>
                <a:cs typeface="Sakkal Majalla" panose="02000000000000000000" pitchFamily="2" charset="-78"/>
              </a:rPr>
              <a:t>أَتَحَقّقُ من إجابتي</a:t>
            </a:r>
            <a:endParaRPr lang="en-GB" sz="36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8610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1608</TotalTime>
  <Words>1617</Words>
  <Application>Microsoft Office PowerPoint</Application>
  <PresentationFormat>Widescreen</PresentationFormat>
  <Paragraphs>156</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Sakkal Majalla</vt:lpstr>
      <vt:lpstr>Sultan normal</vt:lpstr>
      <vt:lpstr>Wingdings</vt:lpstr>
      <vt:lpstr>قالب الدروس</vt:lpstr>
      <vt:lpstr>PowerPoint Presentation</vt:lpstr>
      <vt:lpstr>PowerPoint Presentation</vt:lpstr>
      <vt:lpstr>PowerPoint Presentation</vt:lpstr>
      <vt:lpstr>PowerPoint Presentation</vt:lpstr>
      <vt:lpstr>PowerPoint Presentation</vt:lpstr>
      <vt:lpstr>عِنْدَ كِتَابةِ رسَالة شخصِيّة تتضمّن نُصْحًا وَتَوْجِيهًا، أحرِصُ على:</vt:lpstr>
      <vt:lpstr>PowerPoint Presentation</vt:lpstr>
      <vt:lpstr>PowerPoint Presentation</vt:lpstr>
      <vt:lpstr>PowerPoint Presentation</vt:lpstr>
      <vt:lpstr>PowerPoint Presentation</vt:lpstr>
      <vt:lpstr>PowerPoint Presentation</vt:lpstr>
      <vt:lpstr>انتهى الدّرس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Othman Ben Alsadiq Chriha</dc:creator>
  <cp:lastModifiedBy>user</cp:lastModifiedBy>
  <cp:revision>161</cp:revision>
  <dcterms:created xsi:type="dcterms:W3CDTF">2020-03-04T09:57:32Z</dcterms:created>
  <dcterms:modified xsi:type="dcterms:W3CDTF">2020-04-09T08:31:34Z</dcterms:modified>
</cp:coreProperties>
</file>