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90" r:id="rId6"/>
    <p:sldId id="291" r:id="rId7"/>
    <p:sldId id="308" r:id="rId8"/>
    <p:sldId id="280" r:id="rId9"/>
    <p:sldId id="293" r:id="rId10"/>
    <p:sldId id="295" r:id="rId11"/>
    <p:sldId id="294" r:id="rId12"/>
    <p:sldId id="282" r:id="rId13"/>
    <p:sldId id="297" r:id="rId14"/>
    <p:sldId id="283" r:id="rId15"/>
    <p:sldId id="284" r:id="rId16"/>
    <p:sldId id="303" r:id="rId17"/>
    <p:sldId id="304" r:id="rId18"/>
    <p:sldId id="302" r:id="rId19"/>
    <p:sldId id="289" r:id="rId20"/>
    <p:sldId id="296" r:id="rId21"/>
    <p:sldId id="305" r:id="rId22"/>
    <p:sldId id="272" r:id="rId23"/>
    <p:sldId id="306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A0FCD84C-C72A-45D7-8CC4-05C0150E0949}"/>
              </a:ext>
            </a:extLst>
          </p:cNvPr>
          <p:cNvSpPr txBox="1"/>
          <p:nvPr/>
        </p:nvSpPr>
        <p:spPr>
          <a:xfrm>
            <a:off x="967929" y="1847737"/>
            <a:ext cx="9641012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60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دَرْسٌ في مادّة اللُّغة العَربيّة</a:t>
            </a:r>
          </a:p>
          <a:p>
            <a:pPr algn="ctr" rtl="1"/>
            <a:endParaRPr lang="ar-BH" sz="1050" dirty="0">
              <a:latin typeface="Sakkal Majalla" panose="02000000000000000000" pitchFamily="2" charset="-78"/>
              <a:cs typeface="Sultan normal" pitchFamily="2" charset="-78"/>
            </a:endParaRPr>
          </a:p>
          <a:p>
            <a:pPr algn="ctr" rtl="1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إسناد الفعل المعتلّ إلى الضّمائر(1)</a:t>
            </a:r>
          </a:p>
          <a:p>
            <a:pPr algn="ctr" rtl="1"/>
            <a:r>
              <a:rPr lang="ar-B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المِثال والفعل الأَجْوَف</a:t>
            </a:r>
          </a:p>
          <a:p>
            <a:pPr algn="ctr" rtl="1"/>
            <a:endParaRPr lang="ar-BH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للصّفّ الثّالث الإعدادي</a:t>
            </a:r>
          </a:p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الفصل الدّراسيّ الثّاني</a:t>
            </a: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463640" y="2247125"/>
            <a:ext cx="11142279" cy="6572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أُحوّلُ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الفعل الماضي المعتلّ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الأوّل </a:t>
            </a:r>
            <a:r>
              <a:rPr lang="ar-BH" sz="32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(وَ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قَفَ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 إلى 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فعل أمر 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ثمّ أُسْنِدُهُ إلى الضّمائر في الجدول الآتي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:(6د)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96270"/>
              </p:ext>
            </p:extLst>
          </p:nvPr>
        </p:nvGraphicFramePr>
        <p:xfrm>
          <a:off x="1157699" y="3255159"/>
          <a:ext cx="8738321" cy="1185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الأمر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ألف الإثنين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ياء المخاطبة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النسوة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endParaRPr lang="ar-BH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814631" y="3911392"/>
            <a:ext cx="5421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قِفَا</a:t>
            </a:r>
            <a:endParaRPr lang="ar-BH" sz="2800" dirty="0"/>
          </a:p>
        </p:txBody>
      </p:sp>
      <p:sp>
        <p:nvSpPr>
          <p:cNvPr id="36" name="Rectangle 35"/>
          <p:cNvSpPr/>
          <p:nvPr/>
        </p:nvSpPr>
        <p:spPr>
          <a:xfrm>
            <a:off x="5143413" y="3911392"/>
            <a:ext cx="671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قِفُوا</a:t>
            </a:r>
            <a:endParaRPr lang="ar-BH" sz="2800" dirty="0"/>
          </a:p>
        </p:txBody>
      </p:sp>
      <p:sp>
        <p:nvSpPr>
          <p:cNvPr id="37" name="Rectangle 36"/>
          <p:cNvSpPr/>
          <p:nvPr/>
        </p:nvSpPr>
        <p:spPr>
          <a:xfrm>
            <a:off x="3446563" y="3855576"/>
            <a:ext cx="611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قِفِي</a:t>
            </a:r>
            <a:endParaRPr lang="ar-BH" sz="2800" dirty="0"/>
          </a:p>
        </p:txBody>
      </p:sp>
      <p:sp>
        <p:nvSpPr>
          <p:cNvPr id="38" name="Rectangle 37"/>
          <p:cNvSpPr/>
          <p:nvPr/>
        </p:nvSpPr>
        <p:spPr>
          <a:xfrm>
            <a:off x="8494292" y="3909876"/>
            <a:ext cx="601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قِفْ</a:t>
            </a:r>
            <a:endParaRPr lang="ar-BH" sz="2800" dirty="0"/>
          </a:p>
        </p:txBody>
      </p:sp>
      <p:sp>
        <p:nvSpPr>
          <p:cNvPr id="39" name="Rectangle 38"/>
          <p:cNvSpPr/>
          <p:nvPr/>
        </p:nvSpPr>
        <p:spPr>
          <a:xfrm>
            <a:off x="1664310" y="3853937"/>
            <a:ext cx="644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قِفْنَ</a:t>
            </a:r>
            <a:endParaRPr lang="ar-BH" sz="2800" dirty="0"/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203645" y="1573543"/>
            <a:ext cx="1223494" cy="503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(4)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14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8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8725583" y="798363"/>
            <a:ext cx="1810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قطرية مستديرة 3">
            <a:extLst>
              <a:ext uri="{FF2B5EF4-FFF2-40B4-BE49-F238E27FC236}">
                <a16:creationId xmlns:a16="http://schemas.microsoft.com/office/drawing/2014/main" id="{22917F01-3722-4180-9779-BBEC7A50F7E7}"/>
              </a:ext>
            </a:extLst>
          </p:cNvPr>
          <p:cNvSpPr/>
          <p:nvPr/>
        </p:nvSpPr>
        <p:spPr>
          <a:xfrm>
            <a:off x="894789" y="732523"/>
            <a:ext cx="7830794" cy="117630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الفِعْلَ المِثالَ ( الفعل المعتلّ الأوّل) إذا كان ماضيًا أو مُضارعًا أو أمرًا لا يَحْدُثُ فيه أيّ تغييرٍ عندَ إسنادِهِ إلى ضمائرِ الرّفعِ المتّصلَة.</a:t>
            </a:r>
          </a:p>
        </p:txBody>
      </p:sp>
      <p:sp>
        <p:nvSpPr>
          <p:cNvPr id="2" name="Rectangle 1"/>
          <p:cNvSpPr/>
          <p:nvPr/>
        </p:nvSpPr>
        <p:spPr>
          <a:xfrm>
            <a:off x="9687726" y="3569868"/>
            <a:ext cx="170431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الماضي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8956180" y="3903053"/>
            <a:ext cx="731546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7942140" y="3636886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عَدَ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5179252" y="3600645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عَدْتُ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438228" y="3898496"/>
            <a:ext cx="1503912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6239430" y="3481077"/>
            <a:ext cx="1702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 الرّفع المتّصلة</a:t>
            </a:r>
            <a:endParaRPr lang="en-US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065813" y="3594987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عَدْنا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938684" y="3594987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825245" y="3594987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عَدُوا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698116" y="360483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عَدْنَ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687726" y="4426273"/>
            <a:ext cx="178125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المضارع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8956180" y="4742299"/>
            <a:ext cx="731546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7942140" y="449329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يَعِدُ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5179252" y="4457050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يَعِدَان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438228" y="4754901"/>
            <a:ext cx="1503912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6239430" y="4337482"/>
            <a:ext cx="1702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 الرّفع المتّصلة</a:t>
            </a:r>
            <a:endParaRPr lang="en-US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065813" y="4451392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يَعِدونَ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938684" y="4451392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تَعِدِينَ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825245" y="4451392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يَعِدْنَ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745174" y="5155202"/>
            <a:ext cx="147348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الأمر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9013628" y="5471228"/>
            <a:ext cx="731546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7999588" y="5222220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اجِهْ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2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5236700" y="5185979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اجِها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495676" y="5483830"/>
            <a:ext cx="1503912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6296878" y="5066411"/>
            <a:ext cx="1702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ضمائر الرّفع المتّصلة</a:t>
            </a:r>
            <a:endParaRPr lang="en-US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123261" y="518032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اجهوا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996132" y="518032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اجهي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882693" y="518032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اجِهْنَ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ستطيل: زوايا قطرية مستديرة 3">
            <a:extLst>
              <a:ext uri="{FF2B5EF4-FFF2-40B4-BE49-F238E27FC236}">
                <a16:creationId xmlns:a16="http://schemas.microsoft.com/office/drawing/2014/main" id="{5998FBAE-83DA-44DF-8705-DB276DA47EB2}"/>
              </a:ext>
            </a:extLst>
          </p:cNvPr>
          <p:cNvSpPr/>
          <p:nvPr/>
        </p:nvSpPr>
        <p:spPr>
          <a:xfrm>
            <a:off x="937011" y="2136020"/>
            <a:ext cx="7830794" cy="1176303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الواو تحذف من الفِعْل المِثال عند تحويلِه إلى صيغةِ المضارعِ أو الأمر إذا كان ثلاثيا (وصل،يصل،صلْ) وتبقى إذا كان غير ثلاثيّ (واصلَ، يُواصِلُ، واصِلْ).</a:t>
            </a:r>
          </a:p>
        </p:txBody>
      </p:sp>
      <p:sp>
        <p:nvSpPr>
          <p:cNvPr id="39" name="مستطيل 2">
            <a:extLst>
              <a:ext uri="{FF2B5EF4-FFF2-40B4-BE49-F238E27FC236}">
                <a16:creationId xmlns:a16="http://schemas.microsoft.com/office/drawing/2014/main" id="{E304E53C-6EF2-457B-9015-FD880705FBBF}"/>
              </a:ext>
            </a:extLst>
          </p:cNvPr>
          <p:cNvSpPr/>
          <p:nvPr/>
        </p:nvSpPr>
        <p:spPr>
          <a:xfrm>
            <a:off x="8754557" y="2214211"/>
            <a:ext cx="1810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عِلمًا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أَنَّ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08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5" grpId="0" animBg="1"/>
      <p:bldP spid="16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/>
      <p:bldP spid="35" grpId="0" animBg="1"/>
      <p:bldP spid="36" grpId="0" animBg="1"/>
      <p:bldP spid="37" grpId="0" animBg="1"/>
      <p:bldP spid="49" grpId="0" animBg="1"/>
      <p:bldP spid="51" grpId="0" animBg="1"/>
      <p:bldP spid="52" grpId="0" animBg="1"/>
      <p:bldP spid="54" grpId="0"/>
      <p:bldP spid="55" grpId="0" animBg="1"/>
      <p:bldP spid="56" grpId="0" animBg="1"/>
      <p:bldP spid="57" grpId="0" animBg="1"/>
      <p:bldP spid="38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1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237149" y="619359"/>
            <a:ext cx="307805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 الفعل الأَجْوَف</a:t>
            </a:r>
            <a:endParaRPr lang="en-GB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18613"/>
              </p:ext>
            </p:extLst>
          </p:nvPr>
        </p:nvGraphicFramePr>
        <p:xfrm>
          <a:off x="458499" y="2997777"/>
          <a:ext cx="10844011" cy="2686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00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0486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المثال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 المعتلّ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الماضي منه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حرف</a:t>
                      </a:r>
                      <a:r>
                        <a:rPr lang="ar-BH" sz="2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العلّة وموضعه</a:t>
                      </a:r>
                      <a:endParaRPr lang="ar-BH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4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الجذرُ اللغويّ للفعل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الفعل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يصومُ المُسلمونَ شَهْرَ رَمَضَان.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يسير الولدُ </a:t>
                      </a:r>
                      <a:r>
                        <a:rPr lang="ar-BH" sz="2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نهج أبيه.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يَنَالُ المُحْسِنُ أَجْرَهُ مِنَ اللهِ.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2211983" y="1989549"/>
            <a:ext cx="8840330" cy="611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أُحدّد الفعل المعتلّ في الأمثلة الآتية ثمّ أبيّن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جذره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وَ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نَوْعَهُ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                          (6د)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16650" y="3805021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يصومُ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5090" y="3817900"/>
            <a:ext cx="728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69423" y="3883871"/>
            <a:ext cx="206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الألف وَسَط الفِعْلِ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19349" y="3831718"/>
            <a:ext cx="872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9416" y="3832658"/>
            <a:ext cx="1398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أجْوفٌ واويّ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64774" y="4537457"/>
            <a:ext cx="686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يسير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21991" y="4550336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ار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89306" y="4616307"/>
            <a:ext cx="206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الألف وَسَط الفِعْلِ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11982" y="4564154"/>
            <a:ext cx="899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5480" y="4565094"/>
            <a:ext cx="1301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أجْوفٌ يائيّ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25688" y="5118224"/>
            <a:ext cx="625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ينالُ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80505" y="5131105"/>
            <a:ext cx="582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89306" y="5141996"/>
            <a:ext cx="206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الألف وَسَط الفِعْلِ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42212" y="5102967"/>
            <a:ext cx="752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 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299" y="5089589"/>
            <a:ext cx="1398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أجْوفٌ واويّ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9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022549" y="1418718"/>
            <a:ext cx="1223494" cy="503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(1)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0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8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8351142" y="1410089"/>
            <a:ext cx="21451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قطرية مستديرة 3">
            <a:extLst>
              <a:ext uri="{FF2B5EF4-FFF2-40B4-BE49-F238E27FC236}">
                <a16:creationId xmlns:a16="http://schemas.microsoft.com/office/drawing/2014/main" id="{22917F01-3722-4180-9779-BBEC7A50F7E7}"/>
              </a:ext>
            </a:extLst>
          </p:cNvPr>
          <p:cNvSpPr/>
          <p:nvPr/>
        </p:nvSpPr>
        <p:spPr>
          <a:xfrm>
            <a:off x="6369015" y="2241086"/>
            <a:ext cx="3960936" cy="64115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الفِعْلَ الأَجْوَفَ نوعان:</a:t>
            </a:r>
          </a:p>
        </p:txBody>
      </p:sp>
      <p:sp>
        <p:nvSpPr>
          <p:cNvPr id="2" name="Rectangle 1"/>
          <p:cNvSpPr/>
          <p:nvPr/>
        </p:nvSpPr>
        <p:spPr>
          <a:xfrm>
            <a:off x="5303155" y="3151948"/>
            <a:ext cx="547938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واويٌّ وهو ما كانتْ الأَلِفُ فيه مُنْقَلِبَةً عن واوٍ.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288665" y="3444335"/>
            <a:ext cx="1014490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3222884" y="3177185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</a:t>
            </a:r>
            <a:endParaRPr lang="en-GB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388228" y="3207632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endParaRPr lang="en-GB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03155" y="3976792"/>
            <a:ext cx="537999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يائيٌّ وهو ما كانتْ الأَلِفُ فيه مُنْقَلِبَةً عن ياءٍ.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434107" y="3433254"/>
            <a:ext cx="788777" cy="110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288665" y="4223624"/>
            <a:ext cx="1014490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3222884" y="3956474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</a:t>
            </a:r>
            <a:endParaRPr lang="en-GB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388228" y="398692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endParaRPr lang="en-GB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434107" y="4212543"/>
            <a:ext cx="788777" cy="110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25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5" grpId="0" animBg="1"/>
      <p:bldP spid="16" grpId="0" animBg="1"/>
      <p:bldP spid="23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2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584878" y="613426"/>
            <a:ext cx="307805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 الفِعْلُ الأَجْوَفُ</a:t>
            </a:r>
            <a:endParaRPr lang="en-GB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511946" y="1438543"/>
            <a:ext cx="1223494" cy="503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(2)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502276" y="2216446"/>
            <a:ext cx="10590081" cy="66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أُسْنِدُ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كلّ فعل من </a:t>
            </a:r>
            <a:r>
              <a:rPr kumimoji="0" lang="ar-BH" sz="3200" b="1" i="0" u="sng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 الماضية  </a:t>
            </a:r>
            <a:r>
              <a:rPr kumimoji="0" lang="ar-BH" sz="3200" i="0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(معتلّة الوَسَطِ) 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الآتية إلى الضّمائر في الجدول الآتي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:(6د)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35382"/>
              </p:ext>
            </p:extLst>
          </p:nvPr>
        </p:nvGraphicFramePr>
        <p:xfrm>
          <a:off x="811362" y="2936383"/>
          <a:ext cx="10419015" cy="23471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الأفعال</a:t>
                      </a:r>
                      <a:r>
                        <a:rPr lang="ar-BH" sz="2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الماضية</a:t>
                      </a:r>
                      <a:endParaRPr lang="ar-BH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الفاعل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</a:t>
                      </a: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الفاعلين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ألف الإثنين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النسوة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سَادَ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باعَ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7935748" y="3560323"/>
            <a:ext cx="780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سُدْتُ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36051" y="3560323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سُدْنا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19966" y="3504507"/>
            <a:ext cx="697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89605" y="3558807"/>
            <a:ext cx="806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دوا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76407" y="3504507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سُدْنَ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063987" y="4176491"/>
            <a:ext cx="652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بِعْتُ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73908" y="4176491"/>
            <a:ext cx="601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بِعْنا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14543" y="4120675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63344" y="4174975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عوا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76407" y="4120675"/>
            <a:ext cx="601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بِعْنَ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081621" y="4723500"/>
            <a:ext cx="635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قُلْتُ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91542" y="4723500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قُلْنا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838587" y="4667684"/>
            <a:ext cx="579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5404" y="4721984"/>
            <a:ext cx="700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لوا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94041" y="4667684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قُلْنَ</a:t>
            </a:r>
            <a:endParaRPr lang="ar-BH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8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8349483" y="1636593"/>
            <a:ext cx="21451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قطرية مستديرة 3">
            <a:extLst>
              <a:ext uri="{FF2B5EF4-FFF2-40B4-BE49-F238E27FC236}">
                <a16:creationId xmlns:a16="http://schemas.microsoft.com/office/drawing/2014/main" id="{22917F01-3722-4180-9779-BBEC7A50F7E7}"/>
              </a:ext>
            </a:extLst>
          </p:cNvPr>
          <p:cNvSpPr/>
          <p:nvPr/>
        </p:nvSpPr>
        <p:spPr>
          <a:xfrm>
            <a:off x="665434" y="2509632"/>
            <a:ext cx="9829188" cy="113956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الماضيَ الأجوفَ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يُحْذَفُ وَسَطُهُ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إِذا أُسْنِدَ إلى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ضَمَائِرِ الرّفْعِ المُتَحَرّكة( تاء الفاعل، </a:t>
            </a:r>
            <a:r>
              <a:rPr lang="ar-BH" sz="3600" dirty="0" err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نَا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الفَاعلين، وَنُون النّسْوَة)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GB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: زوايا قطرية مستديرة 3">
            <a:extLst>
              <a:ext uri="{FF2B5EF4-FFF2-40B4-BE49-F238E27FC236}">
                <a16:creationId xmlns:a16="http://schemas.microsoft.com/office/drawing/2014/main" id="{22917F01-3722-4180-9779-BBEC7A50F7E7}"/>
              </a:ext>
            </a:extLst>
          </p:cNvPr>
          <p:cNvSpPr/>
          <p:nvPr/>
        </p:nvSpPr>
        <p:spPr>
          <a:xfrm>
            <a:off x="665434" y="3840218"/>
            <a:ext cx="9829188" cy="137572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أمّا إذا أُسْنِدَ إلى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ضَمَائِرِ الرّفْعِ السّاكِنَةِ( أَلِف الإثنين، وَاو الجماعة) فلا يُحْذَفُ وَسَطُهُ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أَيْ لا يَحْدُثُ فِيهِ أيُّ تَغْييرٍ.</a:t>
            </a:r>
            <a:endParaRPr lang="en-GB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683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2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584878" y="613426"/>
            <a:ext cx="307805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 الفعل الأَجْوَف</a:t>
            </a:r>
            <a:endParaRPr lang="en-GB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511946" y="1438543"/>
            <a:ext cx="1223494" cy="503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(3)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270642" y="2216446"/>
            <a:ext cx="10821716" cy="6693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أُسْنِدُ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كلّ فعل من </a:t>
            </a:r>
            <a:r>
              <a:rPr lang="ar-BH" sz="3200" b="1" u="sng" noProof="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 المضارعة </a:t>
            </a:r>
            <a:r>
              <a:rPr kumimoji="0" lang="ar-BH" sz="3200" i="0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(معتلّة الوَسَطِ) 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الآتية إلى الضّمائر في الجدول الآتي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:(6د)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96182"/>
              </p:ext>
            </p:extLst>
          </p:nvPr>
        </p:nvGraphicFramePr>
        <p:xfrm>
          <a:off x="1487505" y="2936383"/>
          <a:ext cx="8738321" cy="17665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الأفعال المضارعة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ألف الاثنين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يا المخاطبة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النّسوة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يَقُودُ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يَسِيرُ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6775705" y="3560323"/>
            <a:ext cx="936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يَقُودَانِ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05476" y="356032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يَقُودُونَ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70155" y="3504507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تَقُودِينَ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4367" y="3558807"/>
            <a:ext cx="747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يَقُدْنَ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07765" y="4176491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يَسِيرَانِ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68608" y="4176491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يَسِيرُونَ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97406" y="4120675"/>
            <a:ext cx="915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تَسِيرِينَ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23526" y="4174975"/>
            <a:ext cx="768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يَسِرْنَ</a:t>
            </a:r>
            <a:endParaRPr lang="ar-BH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5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2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584878" y="613426"/>
            <a:ext cx="307805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 الفعل الأَجْوَف</a:t>
            </a:r>
            <a:endParaRPr lang="en-GB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344937" y="1411606"/>
            <a:ext cx="1223494" cy="503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(4)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83709"/>
              </p:ext>
            </p:extLst>
          </p:nvPr>
        </p:nvGraphicFramePr>
        <p:xfrm>
          <a:off x="1487505" y="2936383"/>
          <a:ext cx="8738321" cy="17665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الأمر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ألف الاثنين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يا المخاطبة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النّسوة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جُبْ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عُدْ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7035393" y="3560323"/>
            <a:ext cx="676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جُوبا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64173" y="3560323"/>
            <a:ext cx="806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جُوبُوا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67325" y="3504507"/>
            <a:ext cx="74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جوبِي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72523" y="3560323"/>
            <a:ext cx="625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جُبْنَ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14553" y="4176491"/>
            <a:ext cx="697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عودا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64173" y="4176491"/>
            <a:ext cx="806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عودوا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99999" y="4120675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عودي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63437" y="4123459"/>
            <a:ext cx="689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عُدْنَ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5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515155" y="2177881"/>
            <a:ext cx="11090764" cy="6161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kumimoji="0" lang="ar-BH" sz="3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أُحوّلُ</a:t>
            </a:r>
            <a:r>
              <a:rPr kumimoji="0" lang="ar-BH" sz="30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الفعل الماضي المعتلّ </a:t>
            </a:r>
            <a:r>
              <a:rPr lang="ar-BH" sz="3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الوَسَط</a:t>
            </a:r>
            <a:r>
              <a:rPr lang="ar-BH" sz="30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(جَابَ-عادَ</a:t>
            </a:r>
            <a:r>
              <a:rPr kumimoji="0" lang="ar-BH" sz="30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kumimoji="0" lang="ar-BH" sz="30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 إلى </a:t>
            </a:r>
            <a:r>
              <a:rPr kumimoji="0" lang="ar-BH" sz="300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فعل أمر </a:t>
            </a:r>
            <a:r>
              <a:rPr kumimoji="0" lang="ar-BH" sz="30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ثمّ أُسْنِدُهُ إلى الضّمائر في الجدول الآتي</a:t>
            </a:r>
            <a:r>
              <a:rPr kumimoji="0" lang="ar-BH" sz="3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:(6د)</a:t>
            </a:r>
            <a:endParaRPr kumimoji="0" lang="ar-SA" sz="3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86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8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8349483" y="1636593"/>
            <a:ext cx="21451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قطرية مستديرة 3">
            <a:extLst>
              <a:ext uri="{FF2B5EF4-FFF2-40B4-BE49-F238E27FC236}">
                <a16:creationId xmlns:a16="http://schemas.microsoft.com/office/drawing/2014/main" id="{22917F01-3722-4180-9779-BBEC7A50F7E7}"/>
              </a:ext>
            </a:extLst>
          </p:cNvPr>
          <p:cNvSpPr/>
          <p:nvPr/>
        </p:nvSpPr>
        <p:spPr>
          <a:xfrm>
            <a:off x="2053652" y="2509631"/>
            <a:ext cx="8440970" cy="2023254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الفِعْلَ الأجوفَ إذا كان مضارعًا أو أمرًا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يُحْذَفُ وَسَطُهُ 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عِنْدَ إِسْنَادِهِ </a:t>
            </a:r>
            <a:b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إلى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ضَمِيرِ الرّفعِ المُتحرّك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أمّا إِذَا أُسْنِدَ إلى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ضَمَائِرِ الرّفْعِ السّاكِنَةِ فَلا يُحْذَفُ وَسَطُهُ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أيْ لا يَحْدُثُ فِيهِ تَغْيير. </a:t>
            </a:r>
            <a:endParaRPr lang="en-GB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10" name="مستطيل: زوايا مستديرة 6">
            <a:extLst>
              <a:ext uri="{FF2B5EF4-FFF2-40B4-BE49-F238E27FC236}">
                <a16:creationId xmlns:a16="http://schemas.microsoft.com/office/drawing/2014/main" id="{E7EC20DF-7B3F-4745-8AEE-61838541063F}"/>
              </a:ext>
            </a:extLst>
          </p:cNvPr>
          <p:cNvSpPr/>
          <p:nvPr/>
        </p:nvSpPr>
        <p:spPr>
          <a:xfrm>
            <a:off x="3696237" y="982440"/>
            <a:ext cx="3741444" cy="4302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إسناد الأفعال المعتلّة إلى الضّمائر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8654462" y="2124376"/>
            <a:ext cx="256448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فعل معتلّ الأوّل (مِثَال)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70641" y="2124375"/>
            <a:ext cx="29417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فعل معتلّ الوَسَطِ(أَجْوَف)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0726710" y="3613295"/>
            <a:ext cx="7289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عَدَ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16" name="Straight Arrow Connector 15"/>
          <p:cNvCxnSpPr>
            <a:stCxn id="10" idx="2"/>
            <a:endCxn id="11" idx="0"/>
          </p:cNvCxnSpPr>
          <p:nvPr/>
        </p:nvCxnSpPr>
        <p:spPr>
          <a:xfrm>
            <a:off x="5566959" y="1412677"/>
            <a:ext cx="4369746" cy="71169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12" idx="0"/>
          </p:cNvCxnSpPr>
          <p:nvPr/>
        </p:nvCxnSpPr>
        <p:spPr>
          <a:xfrm flipH="1">
            <a:off x="1741507" y="1412677"/>
            <a:ext cx="3825452" cy="71169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230167" y="4431412"/>
            <a:ext cx="333464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 المِثال (إذا كان </a:t>
            </a:r>
            <a:r>
              <a:rPr lang="ar-BH" sz="2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ماضيًا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أو </a:t>
            </a:r>
            <a:r>
              <a:rPr lang="ar-BH" sz="2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مُضارعًا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أو </a:t>
            </a:r>
            <a:r>
              <a:rPr lang="ar-BH" sz="2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أمرًا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لا يَحْدُثُ فيه أيّ تغييرٍ عندَ إسنادِهِ إلى ضمائرِ الرّفعِ المتّصلَة.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7868992" y="3153415"/>
            <a:ext cx="12878" cy="29511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73018" y="2590453"/>
            <a:ext cx="1021477" cy="32107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17063" y="2590453"/>
            <a:ext cx="955956" cy="3449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517767" y="2985427"/>
            <a:ext cx="144281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أجْوَفٌ واويٌّ</a:t>
            </a:r>
            <a:endParaRPr lang="en-GB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8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83469" y="2972023"/>
            <a:ext cx="144281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أجْوَفٌ يائيٌّ</a:t>
            </a:r>
            <a:endParaRPr lang="en-GB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053386" y="4155903"/>
            <a:ext cx="3687393" cy="15751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كان </a:t>
            </a:r>
            <a:r>
              <a:rPr lang="ar-BH" sz="24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ماضيًا 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يُحْذَفُ وَسَطُهُ إِذا أُسْنِدَ إلى ضَمَائِرِ الرّفْعِ المُتَحَرّكة( تاء الفاعل، </a:t>
            </a:r>
            <a:r>
              <a:rPr lang="ar-BH" sz="24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نَا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الفَاعلين، وَنُون النّسْوَة). ولا يُحْذَفُ وَسَطُهُ إذا أُسْنِدَ إلى ضَمَائِرِ الرّفْعِ السّاكِنَةِ.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21556" y="4169638"/>
            <a:ext cx="3807725" cy="15750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إذا كان </a:t>
            </a:r>
            <a:r>
              <a:rPr lang="ar-BH" sz="2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مضارعًا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أو </a:t>
            </a:r>
            <a:r>
              <a:rPr lang="ar-BH" sz="2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أمرًا</a:t>
            </a:r>
            <a:r>
              <a:rPr lang="ar-BH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يُحْذَفُ وَسَطُهُ عِنْدَ إِسْنَادِهِ إلى ضَمِيرِ الرّفعِ المُتحرّك(نون النّسوة)، أمّا إِذَا أُسْنِدَ إلى ضَمَائِرِ الرّفْعِ السّاكِنَةِ فَلا يُحْذَفُ وَسَطُهُ. </a:t>
            </a:r>
          </a:p>
        </p:txBody>
      </p:sp>
      <p:sp>
        <p:nvSpPr>
          <p:cNvPr id="63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910241" y="3555060"/>
            <a:ext cx="65786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4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75943" y="3559107"/>
            <a:ext cx="65786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799632" y="2621200"/>
            <a:ext cx="1021477" cy="32107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843677" y="2621200"/>
            <a:ext cx="955956" cy="3449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0444381" y="3016174"/>
            <a:ext cx="144281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مِثالٌ واويٌّ</a:t>
            </a:r>
            <a:endParaRPr lang="en-GB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8010083" y="3002770"/>
            <a:ext cx="144281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مِثَالٌ يائيٌّ</a:t>
            </a:r>
            <a:endParaRPr lang="en-GB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8434203" y="3626804"/>
            <a:ext cx="7289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ئِسَ</a:t>
            </a:r>
            <a:endParaRPr lang="en-GB" sz="32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606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31" grpId="0" animBg="1"/>
      <p:bldP spid="47" grpId="0" animBg="1"/>
      <p:bldP spid="48" grpId="0" animBg="1"/>
      <p:bldP spid="49" grpId="0" animBg="1"/>
      <p:bldP spid="56" grpId="0" animBg="1"/>
      <p:bldP spid="63" grpId="0" animBg="1"/>
      <p:bldP spid="64" grpId="0" animBg="1"/>
      <p:bldP spid="24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عنوان 1">
            <a:extLst>
              <a:ext uri="{FF2B5EF4-FFF2-40B4-BE49-F238E27FC236}">
                <a16:creationId xmlns:a16="http://schemas.microsoft.com/office/drawing/2014/main" id="{BE8E2172-6BB4-4ADF-B7C9-45972F823DE7}"/>
              </a:ext>
            </a:extLst>
          </p:cNvPr>
          <p:cNvSpPr txBox="1">
            <a:spLocks/>
          </p:cNvSpPr>
          <p:nvPr/>
        </p:nvSpPr>
        <p:spPr>
          <a:xfrm>
            <a:off x="8302562" y="1412263"/>
            <a:ext cx="29187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b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الدّرس: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عنصر نائب للمحتوى 2">
            <a:extLst>
              <a:ext uri="{FF2B5EF4-FFF2-40B4-BE49-F238E27FC236}">
                <a16:creationId xmlns:a16="http://schemas.microsoft.com/office/drawing/2014/main" id="{96A2B272-9E46-402A-8102-B390BE5E6B44}"/>
              </a:ext>
            </a:extLst>
          </p:cNvPr>
          <p:cNvSpPr txBox="1">
            <a:spLocks/>
          </p:cNvSpPr>
          <p:nvPr/>
        </p:nvSpPr>
        <p:spPr>
          <a:xfrm>
            <a:off x="145775" y="2268584"/>
            <a:ext cx="11075504" cy="36145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التّمييزُ بين الفِعْلِ المُعْتَلِّ المِثَال والفِعْلِ المُعْتَلِّ الأجْوَفِ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إسنادُ الفِعْلِ المُعْتَلِّ المِثَالِ وَ الفِعْلِ المُعتَلِّ الأجْوَفِ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الضّمائر المتحرّكة والسّاكنة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توظيفُ الفِعْلِ المُعْتَلِّ المِثَال و الفِعْلِ المُعتَلِّ الأجْوَفِ في فِقْرَةٍ  توظيفًا سليمًا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ar-BH" sz="3600" dirty="0">
              <a:solidFill>
                <a:schemeClr val="accent5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145775" y="167351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8321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9678372-93E0-497D-8947-61581A6BBB30}"/>
              </a:ext>
            </a:extLst>
          </p:cNvPr>
          <p:cNvSpPr txBox="1"/>
          <p:nvPr/>
        </p:nvSpPr>
        <p:spPr>
          <a:xfrm>
            <a:off x="3918536" y="1096032"/>
            <a:ext cx="117676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2800" dirty="0"/>
              <a:t>3 دقائق</a:t>
            </a:r>
            <a:endParaRPr lang="en-GB" sz="28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8426F48-68F0-49F9-A798-1128F7090EEA}"/>
              </a:ext>
            </a:extLst>
          </p:cNvPr>
          <p:cNvSpPr/>
          <p:nvPr/>
        </p:nvSpPr>
        <p:spPr>
          <a:xfrm>
            <a:off x="521434" y="4753243"/>
            <a:ext cx="9494069" cy="1353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BH" sz="36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BH" sz="32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2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سِرْ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نحْوَ الثُّريّا.</a:t>
            </a:r>
            <a:r>
              <a:rPr lang="ar-BH" sz="32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نوع الفعل في الجملة السّابقة هو</a:t>
            </a:r>
            <a:r>
              <a:rPr lang="ar-BH" sz="32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مُعْتَلّ مثالٌ واويّ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أجْوَفٌ يائيّ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أَجْوَفٌ واويّ.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1438E014-D4D2-4186-BDF1-7B2D3B3BB86F}"/>
              </a:ext>
            </a:extLst>
          </p:cNvPr>
          <p:cNvSpPr/>
          <p:nvPr/>
        </p:nvSpPr>
        <p:spPr>
          <a:xfrm>
            <a:off x="6296695" y="5594034"/>
            <a:ext cx="374007" cy="408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14E43CAF-4E5E-48D0-8C48-0170C0327032}"/>
              </a:ext>
            </a:extLst>
          </p:cNvPr>
          <p:cNvSpPr/>
          <p:nvPr/>
        </p:nvSpPr>
        <p:spPr>
          <a:xfrm>
            <a:off x="521434" y="3171116"/>
            <a:ext cx="9494069" cy="1282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BH" sz="32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(</a:t>
            </a:r>
            <a:r>
              <a:rPr lang="ar-BH" sz="32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فاز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الطّالب بكأس البطولة.</a:t>
            </a:r>
            <a:r>
              <a:rPr lang="ar-BH" sz="32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نوع الفعل في الجملة السّابقة هو</a:t>
            </a:r>
            <a:r>
              <a:rPr lang="ar-BH" sz="32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أجوف يائيّ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مثالٌ واويّ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أَجْوَفٌ واويّ.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7D2AC2E6-6426-4713-9A45-571DE4F39344}"/>
              </a:ext>
            </a:extLst>
          </p:cNvPr>
          <p:cNvSpPr/>
          <p:nvPr/>
        </p:nvSpPr>
        <p:spPr>
          <a:xfrm>
            <a:off x="3112440" y="3982064"/>
            <a:ext cx="374007" cy="408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92C174B2-B511-46A6-8C34-0E3E94BE0C12}"/>
              </a:ext>
            </a:extLst>
          </p:cNvPr>
          <p:cNvSpPr/>
          <p:nvPr/>
        </p:nvSpPr>
        <p:spPr>
          <a:xfrm>
            <a:off x="521434" y="1740486"/>
            <a:ext cx="9494069" cy="1282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BH" sz="28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- </a:t>
            </a:r>
            <a:r>
              <a:rPr lang="ar-BH" sz="32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2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يَنَعَ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الزّهرُ لأنّ سُعَادَ مُهْتَمّة بِهِ.</a:t>
            </a:r>
            <a:r>
              <a:rPr lang="ar-BH" sz="3200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نوع الفعل في الجملة السّابقة هو</a:t>
            </a:r>
            <a:r>
              <a:rPr lang="ar-BH" sz="32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فِعْلٌ معتلٌّ مثالٌ يائيّ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مثالٌ واويّ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</a:t>
            </a:r>
            <a:r>
              <a:rPr lang="ar-SA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ج. </a:t>
            </a:r>
            <a:r>
              <a:rPr lang="ar-BH" sz="2800" b="1" dirty="0">
                <a:solidFill>
                  <a:sysClr val="windowText" lastClr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معتلٌّ أَجْوَفٌ يائيّ.</a:t>
            </a:r>
          </a:p>
        </p:txBody>
      </p:sp>
      <p:sp>
        <p:nvSpPr>
          <p:cNvPr id="14" name="شكل بيضاوي 13">
            <a:extLst>
              <a:ext uri="{FF2B5EF4-FFF2-40B4-BE49-F238E27FC236}">
                <a16:creationId xmlns:a16="http://schemas.microsoft.com/office/drawing/2014/main" id="{8796048F-5C5E-486C-AD79-0EAE0EFAB18A}"/>
              </a:ext>
            </a:extLst>
          </p:cNvPr>
          <p:cNvSpPr/>
          <p:nvPr/>
        </p:nvSpPr>
        <p:spPr>
          <a:xfrm>
            <a:off x="9736034" y="2419144"/>
            <a:ext cx="374007" cy="408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7DC34152-50BB-4FDF-944C-1CCA8B94D4B4}"/>
              </a:ext>
            </a:extLst>
          </p:cNvPr>
          <p:cNvSpPr txBox="1"/>
          <p:nvPr/>
        </p:nvSpPr>
        <p:spPr>
          <a:xfrm>
            <a:off x="5153137" y="1105558"/>
            <a:ext cx="493523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س1: أخْتار الإجابة الصّحيحة ممَّا يَأتي: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FCE4D5E9-A64A-4D5B-82C2-8FF30BC0D237}"/>
              </a:ext>
            </a:extLst>
          </p:cNvPr>
          <p:cNvSpPr/>
          <p:nvPr/>
        </p:nvSpPr>
        <p:spPr>
          <a:xfrm>
            <a:off x="4281460" y="242383"/>
            <a:ext cx="2787749" cy="6892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الختاميّ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F0C5F9D7-A2F6-4AB7-BB7A-3FBC68A6E766}"/>
              </a:ext>
            </a:extLst>
          </p:cNvPr>
          <p:cNvSpPr txBox="1"/>
          <p:nvPr/>
        </p:nvSpPr>
        <p:spPr>
          <a:xfrm>
            <a:off x="10110041" y="2408552"/>
            <a:ext cx="1758129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4400" b="1" dirty="0">
                <a:solidFill>
                  <a:schemeClr val="tx1"/>
                </a:solidFill>
              </a:rPr>
              <a:t>أسئلة للتّقييم الذّاتي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19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</p:spTree>
    <p:extLst>
      <p:ext uri="{BB962C8B-B14F-4D97-AF65-F5344CB8AC3E}">
        <p14:creationId xmlns:p14="http://schemas.microsoft.com/office/powerpoint/2010/main" val="7789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021" y="1847023"/>
            <a:ext cx="9703558" cy="2163022"/>
          </a:xfrm>
          <a:prstGeom prst="rect">
            <a:avLst/>
          </a:prstGeom>
        </p:spPr>
      </p:pic>
      <p:sp>
        <p:nvSpPr>
          <p:cNvPr id="10" name="مربع نص 14">
            <a:extLst>
              <a:ext uri="{FF2B5EF4-FFF2-40B4-BE49-F238E27FC236}">
                <a16:creationId xmlns:a16="http://schemas.microsoft.com/office/drawing/2014/main" id="{7DC34152-50BB-4FDF-944C-1CCA8B94D4B4}"/>
              </a:ext>
            </a:extLst>
          </p:cNvPr>
          <p:cNvSpPr txBox="1"/>
          <p:nvPr/>
        </p:nvSpPr>
        <p:spPr>
          <a:xfrm>
            <a:off x="1310185" y="1146882"/>
            <a:ext cx="970355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س2: أَقْرَأُ الفِقرةَ الآتية، ثمّ أسْتَبدِلُ بكلمة (المرأة) كلمة (النّسوة)، وأغيّرُ ما يلزم: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5">
            <a:extLst>
              <a:ext uri="{FF2B5EF4-FFF2-40B4-BE49-F238E27FC236}">
                <a16:creationId xmlns:a16="http://schemas.microsoft.com/office/drawing/2014/main" id="{69678372-93E0-497D-8947-61581A6BBB30}"/>
              </a:ext>
            </a:extLst>
          </p:cNvPr>
          <p:cNvSpPr txBox="1"/>
          <p:nvPr/>
        </p:nvSpPr>
        <p:spPr>
          <a:xfrm>
            <a:off x="184496" y="1178128"/>
            <a:ext cx="99628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2400" dirty="0"/>
              <a:t>6 دقائق</a:t>
            </a:r>
            <a:endParaRPr lang="en-GB" sz="240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E05419F-461B-49F0-ADF3-E3B06C25102A}"/>
              </a:ext>
            </a:extLst>
          </p:cNvPr>
          <p:cNvSpPr/>
          <p:nvPr/>
        </p:nvSpPr>
        <p:spPr>
          <a:xfrm>
            <a:off x="941696" y="4072380"/>
            <a:ext cx="100720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6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36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8FF530CD-1FCD-4745-9D36-C63A2D4DD662}"/>
              </a:ext>
            </a:extLst>
          </p:cNvPr>
          <p:cNvSpPr/>
          <p:nvPr/>
        </p:nvSpPr>
        <p:spPr>
          <a:xfrm>
            <a:off x="682639" y="4127877"/>
            <a:ext cx="103346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إنّ النّسْوَةَ العَرَبيّاتِ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قُمْنَ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بدورٍ مُهِمٍّ في الفتوحات الإسلاميّة،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فَكُنّ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يُعِنّ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الرّجالَ في ميدان القِتال: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يُعَالِجْنَ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الجَرْحَى،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ويَذُدْنَ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عن دِينِهِنَّ، ولا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يَهَبْنَ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الموتَ في سَبِيلِ عَقِيدَتِهِنّ. وقد سَجّلَ التّاريخُ أنّهُنّ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خُضْنَ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الحَرْبَ،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وجُلْنَ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ميدانِ المَعْرَكَةِ، كَمَا فَعَلَتْ نُسَيْبَةُ بِنْتُ كَعْبٍ الأنصاريّةُ في غَزْوَةِ أُحُدٍ.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8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0085" y="2635064"/>
            <a:ext cx="505939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صُنْ نَفْسَكَ عَنِ الحَسَدِ تَعِشْ مُرْتَاحَ الضّمير</a:t>
            </a:r>
          </a:p>
        </p:txBody>
      </p:sp>
      <p:sp>
        <p:nvSpPr>
          <p:cNvPr id="9" name="مربع نص 14">
            <a:extLst>
              <a:ext uri="{FF2B5EF4-FFF2-40B4-BE49-F238E27FC236}">
                <a16:creationId xmlns:a16="http://schemas.microsoft.com/office/drawing/2014/main" id="{7DC34152-50BB-4FDF-944C-1CCA8B94D4B4}"/>
              </a:ext>
            </a:extLst>
          </p:cNvPr>
          <p:cNvSpPr txBox="1"/>
          <p:nvPr/>
        </p:nvSpPr>
        <p:spPr>
          <a:xfrm>
            <a:off x="1139252" y="1820785"/>
            <a:ext cx="950600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س3: أُخاطبُ بالعبارةِ الآتية المُفْرَد المُؤَنّث والمثنّى والجمعَ بنوعيهما مغيّرًا ما يلزم: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E05419F-461B-49F0-ADF3-E3B06C25102A}"/>
              </a:ext>
            </a:extLst>
          </p:cNvPr>
          <p:cNvSpPr/>
          <p:nvPr/>
        </p:nvSpPr>
        <p:spPr>
          <a:xfrm>
            <a:off x="955343" y="3648057"/>
            <a:ext cx="7942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8FF530CD-1FCD-4745-9D36-C63A2D4DD662}"/>
              </a:ext>
            </a:extLst>
          </p:cNvPr>
          <p:cNvSpPr/>
          <p:nvPr/>
        </p:nvSpPr>
        <p:spPr>
          <a:xfrm>
            <a:off x="2306471" y="3638409"/>
            <a:ext cx="5882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صُوني نفسَكِ عن الحَسَدِ تَعيشي مُرْتاحَةَ الضّميرِ. 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50557" y="3607631"/>
            <a:ext cx="169469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المفرد المؤنّث: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22611" y="4199656"/>
            <a:ext cx="926857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المثنّى: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67577" y="4692691"/>
            <a:ext cx="157767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جمع المذكّر: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057156" y="5359945"/>
            <a:ext cx="158889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جمع المؤنّث: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BE05419F-461B-49F0-ADF3-E3B06C25102A}"/>
              </a:ext>
            </a:extLst>
          </p:cNvPr>
          <p:cNvSpPr/>
          <p:nvPr/>
        </p:nvSpPr>
        <p:spPr>
          <a:xfrm>
            <a:off x="955343" y="4228431"/>
            <a:ext cx="7942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8FF530CD-1FCD-4745-9D36-C63A2D4DD662}"/>
              </a:ext>
            </a:extLst>
          </p:cNvPr>
          <p:cNvSpPr/>
          <p:nvPr/>
        </p:nvSpPr>
        <p:spPr>
          <a:xfrm>
            <a:off x="2306471" y="4218783"/>
            <a:ext cx="5882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صُونا نَفْسَيْكُمَا عن الحَسَدِ تَعيشا مُرْتاحَيْ الضّميرِ.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BE05419F-461B-49F0-ADF3-E3B06C25102A}"/>
              </a:ext>
            </a:extLst>
          </p:cNvPr>
          <p:cNvSpPr/>
          <p:nvPr/>
        </p:nvSpPr>
        <p:spPr>
          <a:xfrm>
            <a:off x="955343" y="4752240"/>
            <a:ext cx="7942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8FF530CD-1FCD-4745-9D36-C63A2D4DD662}"/>
              </a:ext>
            </a:extLst>
          </p:cNvPr>
          <p:cNvSpPr/>
          <p:nvPr/>
        </p:nvSpPr>
        <p:spPr>
          <a:xfrm>
            <a:off x="2306471" y="4742592"/>
            <a:ext cx="5882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صُونوا أَنْفُسَكُم عن الحَسَدِ تَعيشوا مُرْتاحي الضّميرِ.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BE05419F-461B-49F0-ADF3-E3B06C25102A}"/>
              </a:ext>
            </a:extLst>
          </p:cNvPr>
          <p:cNvSpPr/>
          <p:nvPr/>
        </p:nvSpPr>
        <p:spPr>
          <a:xfrm>
            <a:off x="955343" y="5411156"/>
            <a:ext cx="7942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BH" sz="32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</a:t>
            </a:r>
            <a:endParaRPr lang="en-US" sz="32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8FF530CD-1FCD-4745-9D36-C63A2D4DD662}"/>
              </a:ext>
            </a:extLst>
          </p:cNvPr>
          <p:cNvSpPr/>
          <p:nvPr/>
        </p:nvSpPr>
        <p:spPr>
          <a:xfrm>
            <a:off x="2306471" y="5401508"/>
            <a:ext cx="58821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صُنّ أَنْفُسَكُنّ عن الحَسَدِ تَعِشْنَ مُرْتاحَاتِ الضّميرِ.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25" name="مربع نص 5">
            <a:extLst>
              <a:ext uri="{FF2B5EF4-FFF2-40B4-BE49-F238E27FC236}">
                <a16:creationId xmlns:a16="http://schemas.microsoft.com/office/drawing/2014/main" id="{C9C9A512-5674-4E6A-B34A-2139F2F21B69}"/>
              </a:ext>
            </a:extLst>
          </p:cNvPr>
          <p:cNvSpPr txBox="1"/>
          <p:nvPr/>
        </p:nvSpPr>
        <p:spPr>
          <a:xfrm>
            <a:off x="149960" y="816226"/>
            <a:ext cx="99628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2400" dirty="0"/>
              <a:t>4 دقائق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36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14351" y="2586007"/>
            <a:ext cx="3871573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BH" sz="8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الدّرْس</a:t>
            </a:r>
          </a:p>
        </p:txBody>
      </p:sp>
    </p:spTree>
    <p:extLst>
      <p:ext uri="{BB962C8B-B14F-4D97-AF65-F5344CB8AC3E}">
        <p14:creationId xmlns:p14="http://schemas.microsoft.com/office/powerpoint/2010/main" val="164266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145775" y="167351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24" name="مربع نص 2">
            <a:extLst>
              <a:ext uri="{FF2B5EF4-FFF2-40B4-BE49-F238E27FC236}">
                <a16:creationId xmlns:a16="http://schemas.microsoft.com/office/drawing/2014/main" id="{F14F7F25-11DC-4126-9C8C-0623112A1C80}"/>
              </a:ext>
            </a:extLst>
          </p:cNvPr>
          <p:cNvSpPr txBox="1"/>
          <p:nvPr/>
        </p:nvSpPr>
        <p:spPr>
          <a:xfrm>
            <a:off x="1308250" y="1099736"/>
            <a:ext cx="8796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تعلَّمتُ فيما سبقَ أنَّ الأفعال في اللّغة تنقسم بحسب أنواع حروفها إلى: 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ستطيل: زوايا مستديرة 3">
            <a:extLst>
              <a:ext uri="{FF2B5EF4-FFF2-40B4-BE49-F238E27FC236}">
                <a16:creationId xmlns:a16="http://schemas.microsoft.com/office/drawing/2014/main" id="{D48D6E7E-8185-48C3-B2B7-BE3E5566BAF6}"/>
              </a:ext>
            </a:extLst>
          </p:cNvPr>
          <p:cNvSpPr/>
          <p:nvPr/>
        </p:nvSpPr>
        <p:spPr>
          <a:xfrm>
            <a:off x="8540927" y="1880635"/>
            <a:ext cx="1985029" cy="59217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فعل صحيح</a:t>
            </a:r>
            <a:endParaRPr lang="en-GB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ستطيل: زوايا مستديرة 6">
            <a:extLst>
              <a:ext uri="{FF2B5EF4-FFF2-40B4-BE49-F238E27FC236}">
                <a16:creationId xmlns:a16="http://schemas.microsoft.com/office/drawing/2014/main" id="{E7EC20DF-7B3F-4745-8AEE-61838541063F}"/>
              </a:ext>
            </a:extLst>
          </p:cNvPr>
          <p:cNvSpPr/>
          <p:nvPr/>
        </p:nvSpPr>
        <p:spPr>
          <a:xfrm>
            <a:off x="7585656" y="2580365"/>
            <a:ext cx="3681466" cy="10997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هو ما كانت حروفه الأصليّة خالية من أحرف العلّة( 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 ، ا ، ي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0364923" y="3852124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جلس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ستطيل: زوايا مستديرة 3">
            <a:extLst>
              <a:ext uri="{FF2B5EF4-FFF2-40B4-BE49-F238E27FC236}">
                <a16:creationId xmlns:a16="http://schemas.microsoft.com/office/drawing/2014/main" id="{D48D6E7E-8185-48C3-B2B7-BE3E5566BAF6}"/>
              </a:ext>
            </a:extLst>
          </p:cNvPr>
          <p:cNvSpPr/>
          <p:nvPr/>
        </p:nvSpPr>
        <p:spPr>
          <a:xfrm>
            <a:off x="1725744" y="1820305"/>
            <a:ext cx="2609585" cy="65250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فعل معتلّ الآخر</a:t>
            </a:r>
            <a:endParaRPr lang="en-GB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9093860" y="3852426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سمع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7842463" y="3856084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حضر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مستطيل: زوايا مستديرة 6">
            <a:extLst>
              <a:ext uri="{FF2B5EF4-FFF2-40B4-BE49-F238E27FC236}">
                <a16:creationId xmlns:a16="http://schemas.microsoft.com/office/drawing/2014/main" id="{E7EC20DF-7B3F-4745-8AEE-61838541063F}"/>
              </a:ext>
            </a:extLst>
          </p:cNvPr>
          <p:cNvSpPr/>
          <p:nvPr/>
        </p:nvSpPr>
        <p:spPr>
          <a:xfrm>
            <a:off x="1525467" y="2580365"/>
            <a:ext cx="3098047" cy="11081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هو ما كانت آخر حروفه الأصليّة حرف علّة( </a:t>
            </a:r>
            <a:r>
              <a:rPr lang="ar-BH" sz="3200" b="1" dirty="0" err="1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و،ا،ي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3593207" y="3852124"/>
            <a:ext cx="838112" cy="583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نما</a:t>
            </a:r>
            <a:endParaRPr lang="en-GB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7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575775" y="3859078"/>
            <a:ext cx="793639" cy="5889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سعى</a:t>
            </a:r>
            <a:endParaRPr lang="en-GB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1545357" y="3856084"/>
            <a:ext cx="838112" cy="583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رمى</a:t>
            </a:r>
            <a:endParaRPr lang="en-GB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7" name="مستطيل 5">
            <a:extLst>
              <a:ext uri="{FF2B5EF4-FFF2-40B4-BE49-F238E27FC236}">
                <a16:creationId xmlns:a16="http://schemas.microsoft.com/office/drawing/2014/main" id="{F3B89764-9759-4CB3-A689-998AC4734DA6}"/>
              </a:ext>
            </a:extLst>
          </p:cNvPr>
          <p:cNvSpPr/>
          <p:nvPr/>
        </p:nvSpPr>
        <p:spPr>
          <a:xfrm>
            <a:off x="270641" y="4647299"/>
            <a:ext cx="622031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ونستطيع تحديد أصل الألف في آخر الفعل المعتلّ بطريقتين:</a:t>
            </a:r>
            <a:endParaRPr lang="en-GB" sz="2800" u="sng" dirty="0">
              <a:solidFill>
                <a:srgbClr val="FF0000"/>
              </a:solidFill>
            </a:endParaRPr>
          </a:p>
        </p:txBody>
      </p:sp>
      <p:sp>
        <p:nvSpPr>
          <p:cNvPr id="88" name="مستطيل 5">
            <a:extLst>
              <a:ext uri="{FF2B5EF4-FFF2-40B4-BE49-F238E27FC236}">
                <a16:creationId xmlns:a16="http://schemas.microsoft.com/office/drawing/2014/main" id="{F3B89764-9759-4CB3-A689-998AC4734DA6}"/>
              </a:ext>
            </a:extLst>
          </p:cNvPr>
          <p:cNvSpPr/>
          <p:nvPr/>
        </p:nvSpPr>
        <p:spPr>
          <a:xfrm>
            <a:off x="4043966" y="5248650"/>
            <a:ext cx="24469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نأتي بمضارع الفعل</a:t>
            </a:r>
            <a:endParaRPr lang="en-GB" sz="2400" u="sng" dirty="0">
              <a:solidFill>
                <a:srgbClr val="FF0000"/>
              </a:solidFill>
            </a:endParaRPr>
          </a:p>
        </p:txBody>
      </p:sp>
      <p:cxnSp>
        <p:nvCxnSpPr>
          <p:cNvPr id="90" name="Straight Arrow Connector 89"/>
          <p:cNvCxnSpPr>
            <a:stCxn id="88" idx="1"/>
          </p:cNvCxnSpPr>
          <p:nvPr/>
        </p:nvCxnSpPr>
        <p:spPr>
          <a:xfrm flipH="1" flipV="1">
            <a:off x="3080051" y="5479482"/>
            <a:ext cx="963915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534887" y="5210013"/>
            <a:ext cx="495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نَمَا</a:t>
            </a:r>
            <a:endParaRPr lang="ar-BH" sz="2800" dirty="0"/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1594731" y="5454854"/>
            <a:ext cx="914400" cy="185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878046" y="5197134"/>
            <a:ext cx="667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ينم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endParaRPr lang="ar-BH" sz="2800" dirty="0">
              <a:solidFill>
                <a:srgbClr val="FF0000"/>
              </a:solidFill>
            </a:endParaRPr>
          </a:p>
        </p:txBody>
      </p:sp>
      <p:sp>
        <p:nvSpPr>
          <p:cNvPr id="100" name="مستطيل 5">
            <a:extLst>
              <a:ext uri="{FF2B5EF4-FFF2-40B4-BE49-F238E27FC236}">
                <a16:creationId xmlns:a16="http://schemas.microsoft.com/office/drawing/2014/main" id="{F3B89764-9759-4CB3-A689-998AC4734DA6}"/>
              </a:ext>
            </a:extLst>
          </p:cNvPr>
          <p:cNvSpPr/>
          <p:nvPr/>
        </p:nvSpPr>
        <p:spPr>
          <a:xfrm>
            <a:off x="4043966" y="5737608"/>
            <a:ext cx="244698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نأتي بالمصدر الصّريح</a:t>
            </a:r>
            <a:endParaRPr lang="en-GB" sz="2400" u="sng" dirty="0">
              <a:solidFill>
                <a:srgbClr val="FF0000"/>
              </a:solidFill>
            </a:endParaRPr>
          </a:p>
        </p:txBody>
      </p:sp>
      <p:cxnSp>
        <p:nvCxnSpPr>
          <p:cNvPr id="101" name="Straight Arrow Connector 100"/>
          <p:cNvCxnSpPr>
            <a:stCxn id="100" idx="1"/>
          </p:cNvCxnSpPr>
          <p:nvPr/>
        </p:nvCxnSpPr>
        <p:spPr>
          <a:xfrm flipH="1" flipV="1">
            <a:off x="3080051" y="5968440"/>
            <a:ext cx="963915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2457613" y="5686092"/>
            <a:ext cx="686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سَعَى</a:t>
            </a:r>
            <a:endParaRPr lang="ar-BH" sz="2800" dirty="0"/>
          </a:p>
        </p:txBody>
      </p:sp>
      <p:cxnSp>
        <p:nvCxnSpPr>
          <p:cNvPr id="103" name="Straight Arrow Connector 102"/>
          <p:cNvCxnSpPr/>
          <p:nvPr/>
        </p:nvCxnSpPr>
        <p:spPr>
          <a:xfrm flipH="1">
            <a:off x="1594731" y="5943812"/>
            <a:ext cx="914400" cy="185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78047" y="5686092"/>
            <a:ext cx="686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سَعْ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يٌ</a:t>
            </a:r>
            <a:endParaRPr lang="ar-BH" sz="2800" dirty="0">
              <a:solidFill>
                <a:srgbClr val="FF0000"/>
              </a:solidFill>
            </a:endParaRPr>
          </a:p>
        </p:txBody>
      </p:sp>
      <p:sp>
        <p:nvSpPr>
          <p:cNvPr id="29" name="مربع نص 14">
            <a:extLst>
              <a:ext uri="{FF2B5EF4-FFF2-40B4-BE49-F238E27FC236}">
                <a16:creationId xmlns:a16="http://schemas.microsoft.com/office/drawing/2014/main" id="{6E870B44-44B1-49FF-8761-4CC864A6A8A4}"/>
              </a:ext>
            </a:extLst>
          </p:cNvPr>
          <p:cNvSpPr txBox="1"/>
          <p:nvPr/>
        </p:nvSpPr>
        <p:spPr>
          <a:xfrm>
            <a:off x="9045180" y="318777"/>
            <a:ext cx="1014040" cy="5232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أتذكّر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073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8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7" grpId="0" animBg="1"/>
      <p:bldP spid="86" grpId="0" animBg="1"/>
      <p:bldP spid="87" grpId="0" animBg="1"/>
      <p:bldP spid="88" grpId="0" animBg="1"/>
      <p:bldP spid="95" grpId="0"/>
      <p:bldP spid="98" grpId="0"/>
      <p:bldP spid="100" grpId="0" animBg="1"/>
      <p:bldP spid="102" grpId="0"/>
      <p:bldP spid="104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id="{C8317E62-BDBF-43B7-ACCF-D5BC9BDD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8079" y="1525596"/>
            <a:ext cx="5450869" cy="682405"/>
          </a:xfrm>
        </p:spPr>
        <p:txBody>
          <a:bodyPr>
            <a:normAutofit fontScale="90000"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أَقْرأُ الفِقْرة الآتية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وأُلَاحِظُ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الكَلِماتِ الـمُلَوَّنَةَ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عنوان 1">
            <a:extLst>
              <a:ext uri="{FF2B5EF4-FFF2-40B4-BE49-F238E27FC236}">
                <a16:creationId xmlns:a16="http://schemas.microsoft.com/office/drawing/2014/main" id="{602BFD30-0E66-4402-9753-996D7F692367}"/>
              </a:ext>
            </a:extLst>
          </p:cNvPr>
          <p:cNvSpPr txBox="1">
            <a:spLocks/>
          </p:cNvSpPr>
          <p:nvPr/>
        </p:nvSpPr>
        <p:spPr>
          <a:xfrm>
            <a:off x="1049311" y="2358580"/>
            <a:ext cx="10169637" cy="3250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وَصَلَ</a:t>
            </a:r>
            <a:r>
              <a:rPr lang="ar-BH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الجيشُ مُؤْتَة، وَحين اسْتَشْرَفَ المسلمونَ عَدُوّهم 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رَأَوْا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صفوفًا لا آخرَ لَهَا، وَأَعْدَادًا تفوقُ الحَصْرَ، وَنَظروا إلى عَدَدِهِم القليل فَ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وَجَمُوا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قال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بعضُهُم: 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فَلْنَبْعَثْ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رسولِ الله نُخْبِرْهُ بعددِ عَدُوّنا، فإمّا أن يمدّنا بالرّجالِ وإمّا أَنْ يَأْمُرَنَا بالزّحْفِ 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فَنُطِيعُ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بَيْدَ أَنَّ ابْنَ رَوَاحَةَ 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دَعَا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الجُنْدَ إلى القِتَال قائلاً:( إنّا واللهِ ما </a:t>
            </a:r>
            <a:r>
              <a:rPr lang="ar-BH" u="sng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نُقَاتِلُ</a:t>
            </a:r>
            <a:r>
              <a:rPr lang="ar-BH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أَعْدَاءَنَا بِعَدَدٍ وَلا قُوّةٍ ... وإنّمَا نُقَاتِلُهم بهذا الدّين الذي أَكْرَمَنَا اللهُ بِهِ).</a:t>
            </a:r>
          </a:p>
          <a:p>
            <a:pPr algn="just">
              <a:lnSpc>
                <a:spcPct val="150000"/>
              </a:lnSpc>
            </a:pPr>
            <a:endParaRPr lang="en-US" sz="3200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303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8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1139252" y="1690655"/>
            <a:ext cx="9807787" cy="692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أُصنّف الأفعال التي تحتها خطّ في الفقرة السّابقة إلى أفعال صحيحة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ومعتلّة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       (3د)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82696"/>
              </p:ext>
            </p:extLst>
          </p:nvPr>
        </p:nvGraphicFramePr>
        <p:xfrm>
          <a:off x="1700011" y="2974941"/>
          <a:ext cx="8554785" cy="2499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6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478">
                <a:tc rowSpan="2">
                  <a:txBody>
                    <a:bodyPr/>
                    <a:lstStyle/>
                    <a:p>
                      <a:pPr algn="ctr" rtl="1"/>
                      <a:endParaRPr lang="ar-BH" dirty="0"/>
                    </a:p>
                    <a:p>
                      <a:pPr algn="ct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صحيح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معتلّ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048">
                <a:tc vMerge="1"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معتلّ الأوّل</a:t>
                      </a:r>
                    </a:p>
                    <a:p>
                      <a:pPr algn="ctr" rtl="1"/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BH" sz="28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مِثال</a:t>
                      </a:r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معتلّ الثّاني</a:t>
                      </a:r>
                    </a:p>
                    <a:p>
                      <a:pPr algn="ctr" rtl="1"/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BH" sz="28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أَجْوَف</a:t>
                      </a:r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فعل معتلّ الآخر</a:t>
                      </a:r>
                    </a:p>
                    <a:p>
                      <a:pPr algn="ctr" rtl="1"/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BH" sz="28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ناقِص</a:t>
                      </a:r>
                      <a:r>
                        <a:rPr lang="ar-BH" sz="28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78"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478"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128592" y="901226"/>
            <a:ext cx="1669452" cy="5781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(1)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9753728" y="2219474"/>
            <a:ext cx="1013006" cy="614280"/>
            <a:chOff x="4680855" y="1019162"/>
            <a:chExt cx="1157431" cy="1078838"/>
          </a:xfrm>
          <a:noFill/>
        </p:grpSpPr>
        <p:sp>
          <p:nvSpPr>
            <p:cNvPr id="28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9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4680856" y="1106743"/>
              <a:ext cx="966135" cy="789163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وَصَلَ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8347175" y="2204201"/>
            <a:ext cx="1013006" cy="614280"/>
            <a:chOff x="4680855" y="1019162"/>
            <a:chExt cx="1157431" cy="1078838"/>
          </a:xfrm>
          <a:noFill/>
        </p:grpSpPr>
        <p:sp>
          <p:nvSpPr>
            <p:cNvPr id="34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5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4680856" y="1106743"/>
              <a:ext cx="966135" cy="789163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رَأَوْا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7167852" y="2180819"/>
            <a:ext cx="1013006" cy="614280"/>
            <a:chOff x="4680855" y="1019162"/>
            <a:chExt cx="1157431" cy="1078838"/>
          </a:xfrm>
          <a:noFill/>
        </p:grpSpPr>
        <p:sp>
          <p:nvSpPr>
            <p:cNvPr id="37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8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4680856" y="1106743"/>
              <a:ext cx="966135" cy="789163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قال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5683836" y="2171600"/>
            <a:ext cx="1239128" cy="614280"/>
            <a:chOff x="4422495" y="1019162"/>
            <a:chExt cx="1415791" cy="1078838"/>
          </a:xfrm>
          <a:noFill/>
        </p:grpSpPr>
        <p:sp>
          <p:nvSpPr>
            <p:cNvPr id="40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1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4422495" y="1106742"/>
              <a:ext cx="1224496" cy="805354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فَلْنَبْعَثْ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3948161" y="2188141"/>
            <a:ext cx="1180431" cy="614280"/>
            <a:chOff x="4489560" y="1019162"/>
            <a:chExt cx="1348726" cy="1078838"/>
          </a:xfrm>
          <a:noFill/>
        </p:grpSpPr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7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4489560" y="1106743"/>
              <a:ext cx="1157431" cy="776302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فَنُطيعُ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1647915" y="2204201"/>
            <a:ext cx="810536" cy="598220"/>
            <a:chOff x="3489893" y="1019162"/>
            <a:chExt cx="2348393" cy="1078838"/>
          </a:xfrm>
          <a:noFill/>
        </p:grpSpPr>
        <p:sp>
          <p:nvSpPr>
            <p:cNvPr id="49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0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3489893" y="1086271"/>
              <a:ext cx="2348390" cy="833172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نُقاتلُ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3">
            <a:extLst>
              <a:ext uri="{FF2B5EF4-FFF2-40B4-BE49-F238E27FC236}">
                <a16:creationId xmlns:a16="http://schemas.microsoft.com/office/drawing/2014/main" id="{A48B70A3-19F9-4716-B0F6-7BE143BBABC5}"/>
              </a:ext>
            </a:extLst>
          </p:cNvPr>
          <p:cNvGrpSpPr/>
          <p:nvPr/>
        </p:nvGrpSpPr>
        <p:grpSpPr>
          <a:xfrm>
            <a:off x="2759118" y="2180819"/>
            <a:ext cx="1013006" cy="614280"/>
            <a:chOff x="4680855" y="1019162"/>
            <a:chExt cx="1157431" cy="1078838"/>
          </a:xfrm>
          <a:noFill/>
        </p:grpSpPr>
        <p:sp>
          <p:nvSpPr>
            <p:cNvPr id="52" name="Oval 44">
              <a:extLst>
                <a:ext uri="{FF2B5EF4-FFF2-40B4-BE49-F238E27FC236}">
                  <a16:creationId xmlns:a16="http://schemas.microsoft.com/office/drawing/2014/main" id="{DFCABB1E-D550-49D8-AFA0-2E771CE9585C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3" name="عنوان 1">
              <a:extLst>
                <a:ext uri="{FF2B5EF4-FFF2-40B4-BE49-F238E27FC236}">
                  <a16:creationId xmlns:a16="http://schemas.microsoft.com/office/drawing/2014/main" id="{279B095D-F45C-4ABC-A126-E12294E4DC24}"/>
                </a:ext>
              </a:extLst>
            </p:cNvPr>
            <p:cNvSpPr txBox="1">
              <a:spLocks/>
            </p:cNvSpPr>
            <p:nvPr/>
          </p:nvSpPr>
          <p:spPr>
            <a:xfrm>
              <a:off x="4680856" y="1106743"/>
              <a:ext cx="966135" cy="789163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دعا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3">
            <a:extLst>
              <a:ext uri="{FF2B5EF4-FFF2-40B4-BE49-F238E27FC236}">
                <a16:creationId xmlns:a16="http://schemas.microsoft.com/office/drawing/2014/main" id="{BB484D10-A3FA-49C2-9CA7-B08F37C320D0}"/>
              </a:ext>
            </a:extLst>
          </p:cNvPr>
          <p:cNvGrpSpPr/>
          <p:nvPr/>
        </p:nvGrpSpPr>
        <p:grpSpPr>
          <a:xfrm>
            <a:off x="398533" y="2104404"/>
            <a:ext cx="1180431" cy="614280"/>
            <a:chOff x="4489560" y="1019162"/>
            <a:chExt cx="1348726" cy="1078838"/>
          </a:xfrm>
          <a:noFill/>
        </p:grpSpPr>
        <p:sp>
          <p:nvSpPr>
            <p:cNvPr id="31" name="Oval 44">
              <a:extLst>
                <a:ext uri="{FF2B5EF4-FFF2-40B4-BE49-F238E27FC236}">
                  <a16:creationId xmlns:a16="http://schemas.microsoft.com/office/drawing/2014/main" id="{B51EB700-1DFC-4FFC-B97F-21C0DF426885}"/>
                </a:ext>
              </a:extLst>
            </p:cNvPr>
            <p:cNvSpPr/>
            <p:nvPr/>
          </p:nvSpPr>
          <p:spPr>
            <a:xfrm>
              <a:off x="4680855" y="1019162"/>
              <a:ext cx="1157431" cy="1078838"/>
            </a:xfrm>
            <a:prstGeom prst="roundRect">
              <a:avLst/>
            </a:prstGeom>
            <a:grpFill/>
            <a:ln>
              <a:noFill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2" name="عنوان 1">
              <a:extLst>
                <a:ext uri="{FF2B5EF4-FFF2-40B4-BE49-F238E27FC236}">
                  <a16:creationId xmlns:a16="http://schemas.microsoft.com/office/drawing/2014/main" id="{7AF06B68-C85B-40C5-9588-7378A639DF99}"/>
                </a:ext>
              </a:extLst>
            </p:cNvPr>
            <p:cNvSpPr txBox="1">
              <a:spLocks/>
            </p:cNvSpPr>
            <p:nvPr/>
          </p:nvSpPr>
          <p:spPr>
            <a:xfrm>
              <a:off x="4489560" y="1106743"/>
              <a:ext cx="1157431" cy="789163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 anchor="t">
              <a:noAutofit/>
            </a:bodyPr>
            <a:lstStyle>
              <a:defPPr>
                <a:defRPr lang="ar-BH"/>
              </a:defPPr>
              <a:lvl1pPr defTabSz="457200">
                <a:spcBef>
                  <a:spcPct val="0"/>
                </a:spcBef>
                <a:buNone/>
                <a:defRPr sz="4400" b="1">
                  <a:solidFill>
                    <a:schemeClr val="bg1"/>
                  </a:solidFill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defRPr>
              </a:lvl1pPr>
              <a:lvl2pPr>
                <a:defRPr>
                  <a:solidFill>
                    <a:schemeClr val="tx2"/>
                  </a:solidFill>
                </a:defRPr>
              </a:lvl2pPr>
              <a:lvl3pPr>
                <a:defRPr>
                  <a:solidFill>
                    <a:schemeClr val="tx2"/>
                  </a:solidFill>
                </a:defRPr>
              </a:lvl3pPr>
              <a:lvl4pPr>
                <a:defRPr>
                  <a:solidFill>
                    <a:schemeClr val="tx2"/>
                  </a:solidFill>
                </a:defRPr>
              </a:lvl4pPr>
              <a:lvl5pPr>
                <a:defRPr>
                  <a:solidFill>
                    <a:schemeClr val="tx2"/>
                  </a:solidFill>
                </a:defRPr>
              </a:lvl5pPr>
              <a:lvl6pPr>
                <a:defRPr>
                  <a:solidFill>
                    <a:schemeClr val="tx2"/>
                  </a:solidFill>
                </a:defRPr>
              </a:lvl6pPr>
              <a:lvl7pPr>
                <a:defRPr>
                  <a:solidFill>
                    <a:schemeClr val="tx2"/>
                  </a:solidFill>
                </a:defRPr>
              </a:lvl7pPr>
              <a:lvl8pPr>
                <a:defRPr>
                  <a:solidFill>
                    <a:schemeClr val="tx2"/>
                  </a:solidFill>
                </a:defRPr>
              </a:lvl8pPr>
              <a:lvl9pPr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ar-BH" sz="2800" dirty="0">
                  <a:solidFill>
                    <a:schemeClr val="tx1"/>
                  </a:solidFill>
                </a:rPr>
                <a:t>وجموا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77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371 L -0.2737 0.313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5" y="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49219 0.32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9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48148E-6 L -0.22253 0.322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33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59259E-6 L 0.2263 0.321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5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03281 0.389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03802 0.39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" y="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5 -0.01388 L 0.57174 0.388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5" y="2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0.48672 0.401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36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8" name="مستطيل 2">
            <a:extLst>
              <a:ext uri="{FF2B5EF4-FFF2-40B4-BE49-F238E27FC236}">
                <a16:creationId xmlns:a16="http://schemas.microsoft.com/office/drawing/2014/main" id="{6BA9C55A-1DB6-4277-940E-F33A532548C3}"/>
              </a:ext>
            </a:extLst>
          </p:cNvPr>
          <p:cNvSpPr/>
          <p:nvPr/>
        </p:nvSpPr>
        <p:spPr>
          <a:xfrm>
            <a:off x="8351142" y="1410089"/>
            <a:ext cx="21451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قطرية مستديرة 3">
            <a:extLst>
              <a:ext uri="{FF2B5EF4-FFF2-40B4-BE49-F238E27FC236}">
                <a16:creationId xmlns:a16="http://schemas.microsoft.com/office/drawing/2014/main" id="{22917F01-3722-4180-9779-BBEC7A50F7E7}"/>
              </a:ext>
            </a:extLst>
          </p:cNvPr>
          <p:cNvSpPr/>
          <p:nvPr/>
        </p:nvSpPr>
        <p:spPr>
          <a:xfrm>
            <a:off x="5087155" y="2434709"/>
            <a:ext cx="5409126" cy="69485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المعتلّ ينقسم إلى ثلاثة أقسام:</a:t>
            </a:r>
          </a:p>
        </p:txBody>
      </p:sp>
      <p:sp>
        <p:nvSpPr>
          <p:cNvPr id="2" name="Rectangle 1"/>
          <p:cNvSpPr/>
          <p:nvPr/>
        </p:nvSpPr>
        <p:spPr>
          <a:xfrm>
            <a:off x="6964530" y="3356761"/>
            <a:ext cx="374493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المعتلّ الأول ويُسمّى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مِثالا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64530" y="4096814"/>
            <a:ext cx="420820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المعتلّ الوَسَط ويُسمّى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أَجْوَفَ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83715" y="4939338"/>
            <a:ext cx="394210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المعتلّ الآخِر ويُسمّى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ناقصًا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906851" y="3649148"/>
            <a:ext cx="207686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3590636" y="335676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274421" y="3356761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ئس</a:t>
            </a:r>
            <a:endParaRPr lang="en-GB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902095" y="4437070"/>
            <a:ext cx="207686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3590636" y="4180382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274421" y="4180382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909464" y="5243736"/>
            <a:ext cx="2076864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3598005" y="4987048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بَنَ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endParaRPr lang="en-GB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2281790" y="4987048"/>
            <a:ext cx="10140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دع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endParaRPr lang="en-GB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5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1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08660"/>
              </p:ext>
            </p:extLst>
          </p:nvPr>
        </p:nvGraphicFramePr>
        <p:xfrm>
          <a:off x="1067405" y="2856997"/>
          <a:ext cx="9388698" cy="2686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00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0486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 المعتلّ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الجذر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حرف</a:t>
                      </a:r>
                      <a:r>
                        <a:rPr lang="ar-BH" sz="2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العلّة وموضعه</a:t>
                      </a:r>
                      <a:endParaRPr lang="ar-BH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الفعل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يَقِفُ</a:t>
                      </a:r>
                      <a:r>
                        <a:rPr lang="ar-BH" sz="30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الطّلابُ بانْتِظَامٍ</a:t>
                      </a:r>
                      <a:r>
                        <a:rPr lang="ar-BH" sz="3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يُوَاصِلُ محمّدٌ عملَهُ بانتظامٍ.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0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ما</a:t>
                      </a:r>
                      <a:r>
                        <a:rPr lang="ar-BH" sz="30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يَئِسَ المُؤْمِنُ من رحمة الله.</a:t>
                      </a:r>
                      <a:endParaRPr lang="ar-BH" sz="30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1983545" y="2181758"/>
            <a:ext cx="8309559" cy="611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أُحدّد الفعل المعتلّ في الجمل الآتية ثمّ أُكملُ الجدولَ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                        (4د)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09195" y="3859193"/>
            <a:ext cx="696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يَقِفُ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29901" y="3818993"/>
            <a:ext cx="896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61933" y="3831898"/>
            <a:ext cx="206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الواو بداية الفِعْلِ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8027" y="3831898"/>
            <a:ext cx="1245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مِثَالٌ واويّ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75599" y="4388544"/>
            <a:ext cx="920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يُواصلُ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00381" y="4382407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ص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9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009545" y="1356386"/>
            <a:ext cx="1223494" cy="503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(1)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89985" y="4369502"/>
            <a:ext cx="206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الواو بداية الفِعْلِ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9375" y="4393436"/>
            <a:ext cx="1245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مِثَالٌ واويّ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71218" y="4937177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يَئِسَ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79594" y="4931040"/>
            <a:ext cx="941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ء  س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19505" y="4918135"/>
            <a:ext cx="206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BH" sz="28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 بداية الفِعْلِ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98634" y="4936479"/>
            <a:ext cx="1135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مِثَالٌ يائيّ</a:t>
            </a:r>
            <a:endParaRPr lang="ar-BH" sz="2800" dirty="0">
              <a:solidFill>
                <a:srgbClr val="002060"/>
              </a:solidFill>
            </a:endParaRPr>
          </a:p>
        </p:txBody>
      </p:sp>
      <p:sp>
        <p:nvSpPr>
          <p:cNvPr id="21" name="مربع نص 14">
            <a:extLst>
              <a:ext uri="{FF2B5EF4-FFF2-40B4-BE49-F238E27FC236}">
                <a16:creationId xmlns:a16="http://schemas.microsoft.com/office/drawing/2014/main" id="{23740265-D2AA-49A6-8238-0C0AC7134AD2}"/>
              </a:ext>
            </a:extLst>
          </p:cNvPr>
          <p:cNvSpPr txBox="1"/>
          <p:nvPr/>
        </p:nvSpPr>
        <p:spPr>
          <a:xfrm>
            <a:off x="4395411" y="557673"/>
            <a:ext cx="267880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أولاً: الفِعْلُ المِثَالُ</a:t>
            </a:r>
            <a:endParaRPr lang="en-GB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71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19" grpId="0"/>
      <p:bldP spid="20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2253803" y="2216446"/>
            <a:ext cx="8838554" cy="5193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أُسْنِدُ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كلّ فعل من </a:t>
            </a:r>
            <a:r>
              <a:rPr kumimoji="0" lang="ar-BH" sz="3200" b="1" i="0" u="sng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 الماضية 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الآتية إلى الضّمائر في الجدول الآتي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:(6د)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72951"/>
              </p:ext>
            </p:extLst>
          </p:nvPr>
        </p:nvGraphicFramePr>
        <p:xfrm>
          <a:off x="811362" y="2936383"/>
          <a:ext cx="10419015" cy="23471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الأفعال</a:t>
                      </a:r>
                      <a:r>
                        <a:rPr lang="ar-BH" sz="2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الماضية</a:t>
                      </a:r>
                      <a:endParaRPr lang="ar-BH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الفاعل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</a:t>
                      </a: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الفاعلين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ألف الاثنين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النسوة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عَدَ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صَلَ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قَفَ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874834" y="3560323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عَدْتُ</a:t>
            </a:r>
            <a:endParaRPr lang="ar-BH" sz="2800" dirty="0"/>
          </a:p>
        </p:txBody>
      </p:sp>
      <p:sp>
        <p:nvSpPr>
          <p:cNvPr id="15" name="Rectangle 14"/>
          <p:cNvSpPr/>
          <p:nvPr/>
        </p:nvSpPr>
        <p:spPr>
          <a:xfrm>
            <a:off x="6375137" y="3560323"/>
            <a:ext cx="800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عَدْنا</a:t>
            </a:r>
            <a:endParaRPr lang="ar-BH" sz="2800" dirty="0"/>
          </a:p>
        </p:txBody>
      </p:sp>
      <p:sp>
        <p:nvSpPr>
          <p:cNvPr id="16" name="Rectangle 15"/>
          <p:cNvSpPr/>
          <p:nvPr/>
        </p:nvSpPr>
        <p:spPr>
          <a:xfrm>
            <a:off x="4716760" y="3504507"/>
            <a:ext cx="700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عَدَا</a:t>
            </a:r>
            <a:endParaRPr lang="ar-BH" sz="2800" dirty="0"/>
          </a:p>
        </p:txBody>
      </p:sp>
      <p:sp>
        <p:nvSpPr>
          <p:cNvPr id="17" name="Rectangle 16"/>
          <p:cNvSpPr/>
          <p:nvPr/>
        </p:nvSpPr>
        <p:spPr>
          <a:xfrm>
            <a:off x="2886399" y="3558807"/>
            <a:ext cx="809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عَدُوا</a:t>
            </a:r>
            <a:endParaRPr lang="ar-BH" sz="2800" dirty="0"/>
          </a:p>
        </p:txBody>
      </p:sp>
      <p:sp>
        <p:nvSpPr>
          <p:cNvPr id="18" name="Rectangle 17"/>
          <p:cNvSpPr/>
          <p:nvPr/>
        </p:nvSpPr>
        <p:spPr>
          <a:xfrm>
            <a:off x="1315493" y="3504507"/>
            <a:ext cx="800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عَدْنَ</a:t>
            </a:r>
            <a:endParaRPr lang="ar-BH" sz="2800" dirty="0"/>
          </a:p>
        </p:txBody>
      </p:sp>
      <p:sp>
        <p:nvSpPr>
          <p:cNvPr id="19" name="Rectangle 18"/>
          <p:cNvSpPr/>
          <p:nvPr/>
        </p:nvSpPr>
        <p:spPr>
          <a:xfrm>
            <a:off x="7896473" y="4123247"/>
            <a:ext cx="873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صَلْتُ</a:t>
            </a:r>
            <a:endParaRPr lang="ar-BH" sz="2800" dirty="0"/>
          </a:p>
        </p:txBody>
      </p:sp>
      <p:sp>
        <p:nvSpPr>
          <p:cNvPr id="20" name="Rectangle 19"/>
          <p:cNvSpPr/>
          <p:nvPr/>
        </p:nvSpPr>
        <p:spPr>
          <a:xfrm>
            <a:off x="6281485" y="4119148"/>
            <a:ext cx="822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صَلْنا</a:t>
            </a:r>
            <a:endParaRPr lang="ar-BH" sz="2800" dirty="0"/>
          </a:p>
        </p:txBody>
      </p:sp>
      <p:sp>
        <p:nvSpPr>
          <p:cNvPr id="21" name="Rectangle 20"/>
          <p:cNvSpPr/>
          <p:nvPr/>
        </p:nvSpPr>
        <p:spPr>
          <a:xfrm>
            <a:off x="4683097" y="4140236"/>
            <a:ext cx="73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صَلا</a:t>
            </a:r>
            <a:endParaRPr lang="ar-BH" sz="2800" dirty="0"/>
          </a:p>
        </p:txBody>
      </p:sp>
      <p:sp>
        <p:nvSpPr>
          <p:cNvPr id="22" name="Rectangle 21"/>
          <p:cNvSpPr/>
          <p:nvPr/>
        </p:nvSpPr>
        <p:spPr>
          <a:xfrm>
            <a:off x="2903630" y="4119148"/>
            <a:ext cx="849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صَلُوا</a:t>
            </a:r>
            <a:endParaRPr lang="ar-BH" sz="2800" dirty="0"/>
          </a:p>
        </p:txBody>
      </p:sp>
      <p:sp>
        <p:nvSpPr>
          <p:cNvPr id="23" name="Rectangle 22"/>
          <p:cNvSpPr/>
          <p:nvPr/>
        </p:nvSpPr>
        <p:spPr>
          <a:xfrm>
            <a:off x="1252859" y="4119148"/>
            <a:ext cx="8226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صَلْنَ</a:t>
            </a:r>
            <a:endParaRPr lang="ar-BH" sz="2800" dirty="0"/>
          </a:p>
        </p:txBody>
      </p:sp>
      <p:sp>
        <p:nvSpPr>
          <p:cNvPr id="24" name="Rectangle 23"/>
          <p:cNvSpPr/>
          <p:nvPr/>
        </p:nvSpPr>
        <p:spPr>
          <a:xfrm>
            <a:off x="7963799" y="4708786"/>
            <a:ext cx="806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قَفْتُ</a:t>
            </a:r>
            <a:endParaRPr lang="ar-BH" sz="2800" dirty="0"/>
          </a:p>
        </p:txBody>
      </p:sp>
      <p:sp>
        <p:nvSpPr>
          <p:cNvPr id="25" name="Rectangle 24"/>
          <p:cNvSpPr/>
          <p:nvPr/>
        </p:nvSpPr>
        <p:spPr>
          <a:xfrm>
            <a:off x="6353621" y="4708786"/>
            <a:ext cx="750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قَفْنا</a:t>
            </a:r>
            <a:endParaRPr lang="ar-BH" sz="2800" dirty="0"/>
          </a:p>
        </p:txBody>
      </p:sp>
      <p:sp>
        <p:nvSpPr>
          <p:cNvPr id="26" name="Rectangle 25"/>
          <p:cNvSpPr/>
          <p:nvPr/>
        </p:nvSpPr>
        <p:spPr>
          <a:xfrm>
            <a:off x="4836986" y="4711733"/>
            <a:ext cx="652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قَفَا</a:t>
            </a:r>
            <a:endParaRPr lang="ar-BH" sz="2800" dirty="0"/>
          </a:p>
        </p:txBody>
      </p:sp>
      <p:sp>
        <p:nvSpPr>
          <p:cNvPr id="27" name="Rectangle 26"/>
          <p:cNvSpPr/>
          <p:nvPr/>
        </p:nvSpPr>
        <p:spPr>
          <a:xfrm>
            <a:off x="2972744" y="4708786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قَفُوا</a:t>
            </a:r>
            <a:endParaRPr lang="ar-BH" sz="2800" dirty="0"/>
          </a:p>
        </p:txBody>
      </p:sp>
      <p:sp>
        <p:nvSpPr>
          <p:cNvPr id="28" name="Rectangle 27"/>
          <p:cNvSpPr/>
          <p:nvPr/>
        </p:nvSpPr>
        <p:spPr>
          <a:xfrm>
            <a:off x="1353516" y="4733789"/>
            <a:ext cx="755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قَفْنَ</a:t>
            </a:r>
            <a:endParaRPr lang="ar-BH" sz="2800" dirty="0"/>
          </a:p>
        </p:txBody>
      </p:sp>
      <p:sp>
        <p:nvSpPr>
          <p:cNvPr id="29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4984121" y="1711926"/>
            <a:ext cx="1287887" cy="4381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(2)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62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مستطيل 21">
            <a:extLst>
              <a:ext uri="{FF2B5EF4-FFF2-40B4-BE49-F238E27FC236}">
                <a16:creationId xmlns:a16="http://schemas.microsoft.com/office/drawing/2014/main" id="{E41C83BD-D55C-41CE-BE89-713450F4A6C7}"/>
              </a:ext>
            </a:extLst>
          </p:cNvPr>
          <p:cNvSpPr/>
          <p:nvPr/>
        </p:nvSpPr>
        <p:spPr>
          <a:xfrm>
            <a:off x="94260" y="175470"/>
            <a:ext cx="3601977" cy="437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لغة عربية: إسناد الفعل المعتلّ إلى الضّمائر(1)</a:t>
            </a: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id="{9108B9B5-2D86-4C4D-8CA5-0A0F62A0E095}"/>
              </a:ext>
            </a:extLst>
          </p:cNvPr>
          <p:cNvSpPr txBox="1">
            <a:spLocks/>
          </p:cNvSpPr>
          <p:nvPr/>
        </p:nvSpPr>
        <p:spPr>
          <a:xfrm>
            <a:off x="1232725" y="2140745"/>
            <a:ext cx="9173405" cy="5776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- أُسْنِدُ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كلّ فعل من </a:t>
            </a:r>
            <a:r>
              <a:rPr kumimoji="0" lang="ar-BH" sz="3200" b="1" i="0" u="sng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 المضارعة </a:t>
            </a:r>
            <a:r>
              <a:rPr kumimoji="0" lang="ar-BH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الآتية إلى الضّمائر في الجدول الآتي</a:t>
            </a:r>
            <a:r>
              <a:rPr kumimoji="0" lang="ar-BH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Sakkal Majalla" panose="02000000000000000000" pitchFamily="2" charset="-78"/>
              </a:rPr>
              <a:t>:(6د)</a:t>
            </a: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41518"/>
              </p:ext>
            </p:extLst>
          </p:nvPr>
        </p:nvGraphicFramePr>
        <p:xfrm>
          <a:off x="1667809" y="2936383"/>
          <a:ext cx="8738321" cy="23471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0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الأفعال</a:t>
                      </a:r>
                      <a:r>
                        <a:rPr lang="ar-BH" sz="2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المضارعة</a:t>
                      </a:r>
                      <a:endParaRPr lang="ar-BH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ألف الاثنين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ياء المخاطبة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النسوة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يَقعُ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يَيْأسُ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02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يَعظُ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7069823" y="3560323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يَقَعان</a:t>
            </a:r>
            <a:endParaRPr lang="ar-BH" sz="2800" dirty="0"/>
          </a:p>
        </p:txBody>
      </p:sp>
      <p:sp>
        <p:nvSpPr>
          <p:cNvPr id="15" name="Rectangle 14"/>
          <p:cNvSpPr/>
          <p:nvPr/>
        </p:nvSpPr>
        <p:spPr>
          <a:xfrm>
            <a:off x="5480358" y="3560323"/>
            <a:ext cx="870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يَقَعون</a:t>
            </a:r>
            <a:endParaRPr lang="ar-BH" sz="2800" dirty="0"/>
          </a:p>
        </p:txBody>
      </p:sp>
      <p:sp>
        <p:nvSpPr>
          <p:cNvPr id="16" name="Rectangle 15"/>
          <p:cNvSpPr/>
          <p:nvPr/>
        </p:nvSpPr>
        <p:spPr>
          <a:xfrm>
            <a:off x="3786715" y="3504507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تَقعين</a:t>
            </a:r>
            <a:endParaRPr lang="ar-BH" sz="2800" dirty="0"/>
          </a:p>
        </p:txBody>
      </p:sp>
      <p:sp>
        <p:nvSpPr>
          <p:cNvPr id="17" name="Rectangle 16"/>
          <p:cNvSpPr/>
          <p:nvPr/>
        </p:nvSpPr>
        <p:spPr>
          <a:xfrm>
            <a:off x="2127877" y="3558807"/>
            <a:ext cx="744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يَقَعْنَ</a:t>
            </a:r>
            <a:endParaRPr lang="ar-BH" sz="2800" dirty="0"/>
          </a:p>
        </p:txBody>
      </p:sp>
      <p:sp>
        <p:nvSpPr>
          <p:cNvPr id="19" name="Rectangle 18"/>
          <p:cNvSpPr/>
          <p:nvPr/>
        </p:nvSpPr>
        <p:spPr>
          <a:xfrm>
            <a:off x="7015320" y="4082027"/>
            <a:ext cx="931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يَيْأسان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73478" y="4114399"/>
            <a:ext cx="979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يَيْأسون</a:t>
            </a:r>
            <a:endParaRPr lang="ar-BH" sz="2800" dirty="0"/>
          </a:p>
        </p:txBody>
      </p:sp>
      <p:sp>
        <p:nvSpPr>
          <p:cNvPr id="21" name="Rectangle 20"/>
          <p:cNvSpPr/>
          <p:nvPr/>
        </p:nvSpPr>
        <p:spPr>
          <a:xfrm>
            <a:off x="3626249" y="4124464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تَيْأسين</a:t>
            </a:r>
            <a:endParaRPr lang="ar-BH" sz="2800" dirty="0"/>
          </a:p>
        </p:txBody>
      </p:sp>
      <p:sp>
        <p:nvSpPr>
          <p:cNvPr id="22" name="Rectangle 21"/>
          <p:cNvSpPr/>
          <p:nvPr/>
        </p:nvSpPr>
        <p:spPr>
          <a:xfrm>
            <a:off x="1941537" y="4090304"/>
            <a:ext cx="853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يَيْأسْنَ</a:t>
            </a:r>
            <a:endParaRPr lang="ar-BH" sz="2800" dirty="0"/>
          </a:p>
        </p:txBody>
      </p:sp>
      <p:sp>
        <p:nvSpPr>
          <p:cNvPr id="24" name="Rectangle 23"/>
          <p:cNvSpPr/>
          <p:nvPr/>
        </p:nvSpPr>
        <p:spPr>
          <a:xfrm>
            <a:off x="7069020" y="4708786"/>
            <a:ext cx="877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يَعِظان</a:t>
            </a:r>
            <a:endParaRPr lang="ar-BH" sz="2800" dirty="0"/>
          </a:p>
        </p:txBody>
      </p:sp>
      <p:sp>
        <p:nvSpPr>
          <p:cNvPr id="25" name="Rectangle 24"/>
          <p:cNvSpPr/>
          <p:nvPr/>
        </p:nvSpPr>
        <p:spPr>
          <a:xfrm>
            <a:off x="5456912" y="4690654"/>
            <a:ext cx="925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يَعِظون</a:t>
            </a:r>
            <a:endParaRPr lang="ar-BH" sz="2800" dirty="0"/>
          </a:p>
        </p:txBody>
      </p:sp>
      <p:sp>
        <p:nvSpPr>
          <p:cNvPr id="26" name="Rectangle 25"/>
          <p:cNvSpPr/>
          <p:nvPr/>
        </p:nvSpPr>
        <p:spPr>
          <a:xfrm>
            <a:off x="3775495" y="4711733"/>
            <a:ext cx="889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تــَعِظين</a:t>
            </a:r>
            <a:endParaRPr lang="ar-BH" sz="2800" dirty="0"/>
          </a:p>
        </p:txBody>
      </p:sp>
      <p:sp>
        <p:nvSpPr>
          <p:cNvPr id="27" name="Rectangle 26"/>
          <p:cNvSpPr/>
          <p:nvPr/>
        </p:nvSpPr>
        <p:spPr>
          <a:xfrm>
            <a:off x="2132467" y="470878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يَعِظنَ</a:t>
            </a:r>
            <a:endParaRPr lang="ar-BH" sz="2800" dirty="0"/>
          </a:p>
        </p:txBody>
      </p:sp>
      <p:sp>
        <p:nvSpPr>
          <p:cNvPr id="23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5138887" y="1461167"/>
            <a:ext cx="1366767" cy="4326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(3)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284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1076</TotalTime>
  <Words>1786</Words>
  <Application>Microsoft Office PowerPoint</Application>
  <PresentationFormat>Widescreen</PresentationFormat>
  <Paragraphs>370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أَقْرأُ الفِقْرة الآتية، وأُلَاحِظُ الكَلِماتِ الـمُلَوَّنَةَ.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ALTHABET</dc:creator>
  <cp:lastModifiedBy>Saleem Mustafa Boudabous</cp:lastModifiedBy>
  <cp:revision>102</cp:revision>
  <cp:lastPrinted>2021-01-17T11:49:49Z</cp:lastPrinted>
  <dcterms:created xsi:type="dcterms:W3CDTF">2020-03-04T10:47:58Z</dcterms:created>
  <dcterms:modified xsi:type="dcterms:W3CDTF">2021-02-16T07:20:51Z</dcterms:modified>
</cp:coreProperties>
</file>