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44" r:id="rId2"/>
    <p:sldId id="332" r:id="rId3"/>
    <p:sldId id="334" r:id="rId4"/>
    <p:sldId id="345" r:id="rId5"/>
    <p:sldId id="346" r:id="rId6"/>
    <p:sldId id="335" r:id="rId7"/>
    <p:sldId id="336" r:id="rId8"/>
    <p:sldId id="348" r:id="rId9"/>
    <p:sldId id="349" r:id="rId10"/>
    <p:sldId id="350" r:id="rId11"/>
    <p:sldId id="351" r:id="rId12"/>
    <p:sldId id="352" r:id="rId13"/>
    <p:sldId id="353" r:id="rId14"/>
    <p:sldId id="32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965" autoAdjust="0"/>
    <p:restoredTop sz="94660"/>
  </p:normalViewPr>
  <p:slideViewPr>
    <p:cSldViewPr snapToGrid="0">
      <p:cViewPr varScale="1">
        <p:scale>
          <a:sx n="74" d="100"/>
          <a:sy n="74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3064ED-5B53-461C-86D4-060796B27C85}" type="doc">
      <dgm:prSet loTypeId="urn:microsoft.com/office/officeart/2005/8/layout/hierarchy1" loCatId="hierarchy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427B3DB-62D6-4D30-B9F2-815317F73CAA}">
      <dgm:prSet phldrT="[نص]" custT="1"/>
      <dgm:spPr/>
      <dgm:t>
        <a:bodyPr/>
        <a:lstStyle/>
        <a:p>
          <a:pPr rtl="1"/>
          <a:r>
            <a:rPr lang="ar-BH" sz="3600" b="1" dirty="0">
              <a:latin typeface="Sakkal Majalla" panose="02000000000000000000" pitchFamily="2" charset="-78"/>
              <a:cs typeface="Sakkal Majalla" panose="02000000000000000000" pitchFamily="2" charset="-78"/>
            </a:rPr>
            <a:t>أنا دائما أُراعي المراحلَ الآتيةَ في كتابةِ الموضوعِ الإنشائيِّ :</a:t>
          </a:r>
          <a:endParaRPr lang="en-US" sz="36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48D73B3-A2DE-40F8-AF68-94F9B4011665}" type="parTrans" cxnId="{1A2C35DE-9A60-4C4B-B9D8-C8519AF5C322}">
      <dgm:prSet/>
      <dgm:spPr/>
      <dgm:t>
        <a:bodyPr/>
        <a:lstStyle/>
        <a:p>
          <a:endParaRPr lang="en-US"/>
        </a:p>
      </dgm:t>
    </dgm:pt>
    <dgm:pt modelId="{4E489FC0-F27F-4B4C-8AAF-D951EDB27682}" type="sibTrans" cxnId="{1A2C35DE-9A60-4C4B-B9D8-C8519AF5C322}">
      <dgm:prSet/>
      <dgm:spPr/>
      <dgm:t>
        <a:bodyPr/>
        <a:lstStyle/>
        <a:p>
          <a:endParaRPr lang="en-US"/>
        </a:p>
      </dgm:t>
    </dgm:pt>
    <dgm:pt modelId="{2FB14598-2337-4999-BA93-E500920C3A9B}">
      <dgm:prSet phldrT="[نص]" custT="1"/>
      <dgm:spPr/>
      <dgm:t>
        <a:bodyPr/>
        <a:lstStyle/>
        <a:p>
          <a:r>
            <a:rPr lang="ar-BH" sz="3600" b="1" dirty="0">
              <a:latin typeface="Sakkal Majalla" panose="02000000000000000000" pitchFamily="2" charset="-78"/>
              <a:cs typeface="Sakkal Majalla" panose="02000000000000000000" pitchFamily="2" charset="-78"/>
            </a:rPr>
            <a:t>بعد الكتابةِ</a:t>
          </a:r>
          <a:endParaRPr lang="en-US" sz="36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2034C5BD-9192-4397-81A0-B9C9AD9F67EB}" type="parTrans" cxnId="{8DB7609F-4B69-4CDB-B2E3-0B16317F385E}">
      <dgm:prSet/>
      <dgm:spPr/>
      <dgm:t>
        <a:bodyPr/>
        <a:lstStyle/>
        <a:p>
          <a:endParaRPr lang="en-US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1E0C4B0E-CA6B-42A4-BC41-ABAE8961B868}" type="sibTrans" cxnId="{8DB7609F-4B69-4CDB-B2E3-0B16317F385E}">
      <dgm:prSet/>
      <dgm:spPr/>
      <dgm:t>
        <a:bodyPr/>
        <a:lstStyle/>
        <a:p>
          <a:endParaRPr lang="en-US"/>
        </a:p>
      </dgm:t>
    </dgm:pt>
    <dgm:pt modelId="{D5D48EF8-34D1-4E65-AFF7-160137E3B9C6}">
      <dgm:prSet phldrT="[نص]" custT="1"/>
      <dgm:spPr/>
      <dgm:t>
        <a:bodyPr/>
        <a:lstStyle/>
        <a:p>
          <a:r>
            <a:rPr lang="ar-BH" sz="3600" b="1" dirty="0">
              <a:latin typeface="Sakkal Majalla" panose="02000000000000000000" pitchFamily="2" charset="-78"/>
              <a:cs typeface="Sakkal Majalla" panose="02000000000000000000" pitchFamily="2" charset="-78"/>
            </a:rPr>
            <a:t>أَثناءَ الكتابةِ</a:t>
          </a:r>
          <a:endParaRPr lang="en-US" sz="36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A1C1A3D8-5636-4083-871D-2E892FAA0C27}" type="parTrans" cxnId="{9BF34B29-3B0C-4DF6-B24F-EF5E0A0796C2}">
      <dgm:prSet/>
      <dgm:spPr/>
      <dgm:t>
        <a:bodyPr/>
        <a:lstStyle/>
        <a:p>
          <a:endParaRPr lang="en-US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9B4E8C2E-0898-424D-8605-823A75B63D8B}" type="sibTrans" cxnId="{9BF34B29-3B0C-4DF6-B24F-EF5E0A0796C2}">
      <dgm:prSet/>
      <dgm:spPr/>
      <dgm:t>
        <a:bodyPr/>
        <a:lstStyle/>
        <a:p>
          <a:endParaRPr lang="en-US"/>
        </a:p>
      </dgm:t>
    </dgm:pt>
    <dgm:pt modelId="{9636B5F9-0D0E-489F-B54B-610B0ECEEE24}">
      <dgm:prSet phldrT="[نص]" custT="1"/>
      <dgm:spPr/>
      <dgm:t>
        <a:bodyPr/>
        <a:lstStyle/>
        <a:p>
          <a:pPr rtl="1"/>
          <a:r>
            <a:rPr lang="ar-BH" sz="3600" b="1" dirty="0">
              <a:latin typeface="Sakkal Majalla" panose="02000000000000000000" pitchFamily="2" charset="-78"/>
              <a:cs typeface="Sakkal Majalla" panose="02000000000000000000" pitchFamily="2" charset="-78"/>
            </a:rPr>
            <a:t>قبلَ الكتابةِ</a:t>
          </a:r>
          <a:endParaRPr lang="en-US" sz="3600" b="1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E7EE84CA-B060-4F30-9FAB-C042987B29F5}" type="parTrans" cxnId="{1410122F-6AAE-4BB3-B0F0-488E2174B9FA}">
      <dgm:prSet/>
      <dgm:spPr/>
      <dgm:t>
        <a:bodyPr/>
        <a:lstStyle/>
        <a:p>
          <a:endParaRPr lang="en-US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75CC8485-AE2A-4CA8-BE98-198AECFFCED2}" type="sibTrans" cxnId="{1410122F-6AAE-4BB3-B0F0-488E2174B9FA}">
      <dgm:prSet/>
      <dgm:spPr/>
      <dgm:t>
        <a:bodyPr/>
        <a:lstStyle/>
        <a:p>
          <a:endParaRPr lang="en-US"/>
        </a:p>
      </dgm:t>
    </dgm:pt>
    <dgm:pt modelId="{9200E9E5-3BA9-4CD3-A1F4-1AB584F09283}">
      <dgm:prSet custT="1"/>
      <dgm:spPr/>
      <dgm:t>
        <a:bodyPr/>
        <a:lstStyle/>
        <a:p>
          <a:pPr algn="r"/>
          <a:r>
            <a:rPr lang="ar-BH" sz="2400" dirty="0">
              <a:latin typeface="Sakkal Majalla" panose="02000000000000000000" pitchFamily="2" charset="-78"/>
              <a:cs typeface="Sakkal Majalla" panose="02000000000000000000" pitchFamily="2" charset="-78"/>
            </a:rPr>
            <a:t>- أُراجعُ المكتوب لأتأكّد من مدى سلامته من الأخطاء الإمــــــــــــــــــــــــلائية والنّحويّة.</a:t>
          </a:r>
        </a:p>
        <a:p>
          <a:pPr algn="r"/>
          <a:r>
            <a:rPr lang="ar-BH" sz="2400" dirty="0">
              <a:latin typeface="Sakkal Majalla" panose="02000000000000000000" pitchFamily="2" charset="-78"/>
              <a:cs typeface="Sakkal Majalla" panose="02000000000000000000" pitchFamily="2" charset="-78"/>
            </a:rPr>
            <a:t>- أُدقّق في صـــــــــحّة  استخـــــــــــــــــــــــــــدامي لعلامات التّرقيم.</a:t>
          </a:r>
        </a:p>
        <a:p>
          <a:pPr algn="r"/>
          <a:r>
            <a:rPr lang="ar-BH" sz="2400" dirty="0">
              <a:latin typeface="Sakkal Majalla" panose="02000000000000000000" pitchFamily="2" charset="-78"/>
              <a:cs typeface="Sakkal Majalla" panose="02000000000000000000" pitchFamily="2" charset="-78"/>
            </a:rPr>
            <a:t>- أُصحّح أخطائي كلّما لزم ذلك.</a:t>
          </a:r>
        </a:p>
      </dgm:t>
    </dgm:pt>
    <dgm:pt modelId="{A67DF375-1D54-4F45-9ACA-7100B4BC3325}" type="sibTrans" cxnId="{951BC23C-3339-4348-8F46-EF6F3D03A17E}">
      <dgm:prSet/>
      <dgm:spPr/>
      <dgm:t>
        <a:bodyPr/>
        <a:lstStyle/>
        <a:p>
          <a:endParaRPr lang="en-US"/>
        </a:p>
      </dgm:t>
    </dgm:pt>
    <dgm:pt modelId="{0C06D93C-5D34-40FA-B959-4BC55079F887}" type="parTrans" cxnId="{951BC23C-3339-4348-8F46-EF6F3D03A17E}">
      <dgm:prSet/>
      <dgm:spPr/>
      <dgm:t>
        <a:bodyPr/>
        <a:lstStyle/>
        <a:p>
          <a:endParaRPr lang="en-US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A0DF2303-FB34-4DBD-B51C-9BFCCDA8E7A4}">
      <dgm:prSet custT="1"/>
      <dgm:spPr/>
      <dgm:t>
        <a:bodyPr/>
        <a:lstStyle/>
        <a:p>
          <a:pPr algn="r"/>
          <a:r>
            <a:rPr lang="ar-BH" sz="2400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-</a:t>
          </a:r>
          <a:r>
            <a:rPr lang="ar-BH" sz="2400" baseline="0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BH" sz="2400" baseline="0" dirty="0">
              <a:latin typeface="Sakkal Majalla" panose="02000000000000000000" pitchFamily="2" charset="-78"/>
              <a:cs typeface="Sakkal Majalla" panose="02000000000000000000" pitchFamily="2" charset="-78"/>
            </a:rPr>
            <a:t>أُحـــــــــــــرّرُ الموضــــــــــــــــــوع مراعيا ما يقتضيه وضـــــــــــع البداية وسياق التّحوّل ووضـــــــــــــــــــــــــــــــــــــــع الختام من أحداث وأفكار وفق الخطة. </a:t>
          </a:r>
        </a:p>
        <a:p>
          <a:pPr algn="r"/>
          <a:r>
            <a:rPr lang="ar-BH" sz="2400" baseline="0" dirty="0">
              <a:latin typeface="Sakkal Majalla" panose="02000000000000000000" pitchFamily="2" charset="-78"/>
              <a:cs typeface="Sakkal Majalla" panose="02000000000000000000" pitchFamily="2" charset="-78"/>
            </a:rPr>
            <a:t>- أَحرص على وضوح الخطّ، وسلامة الجمل من الأخطاء.</a:t>
          </a:r>
          <a:endParaRPr lang="ar-BH" sz="24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gm:t>
    </dgm:pt>
    <dgm:pt modelId="{835EF0B8-5E7D-419A-9A15-A34F9467EFA5}" type="sibTrans" cxnId="{0E1A0069-5D8F-4E0D-809D-604CD5546B0E}">
      <dgm:prSet/>
      <dgm:spPr/>
      <dgm:t>
        <a:bodyPr/>
        <a:lstStyle/>
        <a:p>
          <a:endParaRPr lang="en-US"/>
        </a:p>
      </dgm:t>
    </dgm:pt>
    <dgm:pt modelId="{A749CEA6-4C82-497D-9CB1-EA70C4D2A57F}" type="parTrans" cxnId="{0E1A0069-5D8F-4E0D-809D-604CD5546B0E}">
      <dgm:prSet/>
      <dgm:spPr/>
      <dgm:t>
        <a:bodyPr/>
        <a:lstStyle/>
        <a:p>
          <a:endParaRPr lang="en-US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4CA13D32-B84F-4244-9504-77BCF56759BD}">
      <dgm:prSet custT="1"/>
      <dgm:spPr/>
      <dgm:t>
        <a:bodyPr/>
        <a:lstStyle/>
        <a:p>
          <a:pPr algn="r" rtl="1"/>
          <a:r>
            <a:rPr lang="ar-BH" sz="2400" dirty="0">
              <a:latin typeface="Sakkal Majalla" panose="02000000000000000000" pitchFamily="2" charset="-78"/>
              <a:cs typeface="Sakkal Majalla" panose="02000000000000000000" pitchFamily="2" charset="-78"/>
            </a:rPr>
            <a:t>- أَقرأُ الموضوع جيّدا. </a:t>
          </a:r>
        </a:p>
        <a:p>
          <a:pPr algn="r" rtl="1"/>
          <a:r>
            <a:rPr lang="ar-BH" sz="2400" dirty="0">
              <a:latin typeface="Sakkal Majalla" panose="02000000000000000000" pitchFamily="2" charset="-78"/>
              <a:cs typeface="Sakkal Majalla" panose="02000000000000000000" pitchFamily="2" charset="-78"/>
            </a:rPr>
            <a:t>- أُفكّك المعطى والمطلوب.</a:t>
          </a:r>
        </a:p>
        <a:p>
          <a:pPr algn="r" rtl="1"/>
          <a:r>
            <a:rPr lang="ar-BH" sz="2400" dirty="0">
              <a:latin typeface="Sakkal Majalla" panose="02000000000000000000" pitchFamily="2" charset="-78"/>
              <a:cs typeface="Sakkal Majalla" panose="02000000000000000000" pitchFamily="2" charset="-78"/>
            </a:rPr>
            <a:t>- أُحدّد الكلمات المفاتيح فيهما.</a:t>
          </a:r>
        </a:p>
        <a:p>
          <a:pPr algn="r" rtl="1"/>
          <a:r>
            <a:rPr lang="ar-BH" sz="2400" dirty="0">
              <a:latin typeface="Sakkal Majalla" panose="02000000000000000000" pitchFamily="2" charset="-78"/>
              <a:cs typeface="Sakkal Majalla" panose="02000000000000000000" pitchFamily="2" charset="-78"/>
            </a:rPr>
            <a:t> - أَضع الأحداث الكبرى للموضوع مُرتّبة.</a:t>
          </a:r>
        </a:p>
        <a:p>
          <a:pPr algn="r"/>
          <a:r>
            <a:rPr lang="ar-BH" sz="2400" dirty="0">
              <a:latin typeface="Sakkal Majalla" panose="02000000000000000000" pitchFamily="2" charset="-78"/>
              <a:cs typeface="Sakkal Majalla" panose="02000000000000000000" pitchFamily="2" charset="-78"/>
            </a:rPr>
            <a:t>- أَضعُ خطّـــــــــــــــــــــــــــــــة مفصّلة للموضوع وفـــــــــــــــــــــــق تسلسل البنية الثّلاثيّة للنّصّ السّرديّ. </a:t>
          </a:r>
        </a:p>
      </dgm:t>
    </dgm:pt>
    <dgm:pt modelId="{64DA313A-3A05-4485-9412-05C6FF3CA9A4}" type="sibTrans" cxnId="{DDB8A9E3-136C-4FC3-AA7F-0A1BB98FD735}">
      <dgm:prSet/>
      <dgm:spPr/>
      <dgm:t>
        <a:bodyPr/>
        <a:lstStyle/>
        <a:p>
          <a:endParaRPr lang="en-US"/>
        </a:p>
      </dgm:t>
    </dgm:pt>
    <dgm:pt modelId="{DA6774C0-CBBD-4BED-BE68-F484CDFE645D}" type="parTrans" cxnId="{DDB8A9E3-136C-4FC3-AA7F-0A1BB98FD735}">
      <dgm:prSet/>
      <dgm:spPr/>
      <dgm:t>
        <a:bodyPr/>
        <a:lstStyle/>
        <a:p>
          <a:endParaRPr lang="en-US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87EA7D78-63AF-4528-BFDE-7C67365FBC15}" type="pres">
      <dgm:prSet presAssocID="{563064ED-5B53-461C-86D4-060796B27C8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AD2E254-B4F1-48CB-B3C7-F857D47D9847}" type="pres">
      <dgm:prSet presAssocID="{D427B3DB-62D6-4D30-B9F2-815317F73CAA}" presName="hierRoot1" presStyleCnt="0"/>
      <dgm:spPr/>
    </dgm:pt>
    <dgm:pt modelId="{2F15301B-72A4-4609-9B6F-21C3742EC466}" type="pres">
      <dgm:prSet presAssocID="{D427B3DB-62D6-4D30-B9F2-815317F73CAA}" presName="composite" presStyleCnt="0"/>
      <dgm:spPr/>
    </dgm:pt>
    <dgm:pt modelId="{A28C10DA-CDE6-4A5C-B0DC-CE60FC25AE1F}" type="pres">
      <dgm:prSet presAssocID="{D427B3DB-62D6-4D30-B9F2-815317F73CAA}" presName="background" presStyleLbl="node0" presStyleIdx="0" presStyleCnt="1"/>
      <dgm:spPr/>
    </dgm:pt>
    <dgm:pt modelId="{98DF6F3D-3BAF-455C-BA6F-4EDEB2AB7732}" type="pres">
      <dgm:prSet presAssocID="{D427B3DB-62D6-4D30-B9F2-815317F73CAA}" presName="text" presStyleLbl="fgAcc0" presStyleIdx="0" presStyleCnt="1" custScaleX="691655" custLinFactNeighborX="20449" custLinFactNeighborY="-146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ED3D48-02F5-45D4-91D6-B9C3D0EC9324}" type="pres">
      <dgm:prSet presAssocID="{D427B3DB-62D6-4D30-B9F2-815317F73CAA}" presName="hierChild2" presStyleCnt="0"/>
      <dgm:spPr/>
    </dgm:pt>
    <dgm:pt modelId="{7264F297-0EA6-4FF6-9EEF-83D5765D6039}" type="pres">
      <dgm:prSet presAssocID="{2034C5BD-9192-4397-81A0-B9C9AD9F67EB}" presName="Name10" presStyleLbl="parChTrans1D2" presStyleIdx="0" presStyleCnt="3"/>
      <dgm:spPr/>
      <dgm:t>
        <a:bodyPr/>
        <a:lstStyle/>
        <a:p>
          <a:endParaRPr lang="en-US"/>
        </a:p>
      </dgm:t>
    </dgm:pt>
    <dgm:pt modelId="{A56583BD-6701-4D7A-BF65-7A3FCF3CAECB}" type="pres">
      <dgm:prSet presAssocID="{2FB14598-2337-4999-BA93-E500920C3A9B}" presName="hierRoot2" presStyleCnt="0"/>
      <dgm:spPr/>
    </dgm:pt>
    <dgm:pt modelId="{3DB831F0-5AD6-4B2E-9031-F4C447466EA6}" type="pres">
      <dgm:prSet presAssocID="{2FB14598-2337-4999-BA93-E500920C3A9B}" presName="composite2" presStyleCnt="0"/>
      <dgm:spPr/>
    </dgm:pt>
    <dgm:pt modelId="{C9091727-FDBE-4AF7-988C-94674C88EB49}" type="pres">
      <dgm:prSet presAssocID="{2FB14598-2337-4999-BA93-E500920C3A9B}" presName="background2" presStyleLbl="node2" presStyleIdx="0" presStyleCnt="3"/>
      <dgm:spPr/>
    </dgm:pt>
    <dgm:pt modelId="{5A11FEB0-3AD7-4ECA-ABB1-2800096591B9}" type="pres">
      <dgm:prSet presAssocID="{2FB14598-2337-4999-BA93-E500920C3A9B}" presName="text2" presStyleLbl="fgAcc2" presStyleIdx="0" presStyleCnt="3" custScaleX="2319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33119B-A8AA-43DA-B4AA-701A1C90C0C0}" type="pres">
      <dgm:prSet presAssocID="{2FB14598-2337-4999-BA93-E500920C3A9B}" presName="hierChild3" presStyleCnt="0"/>
      <dgm:spPr/>
    </dgm:pt>
    <dgm:pt modelId="{C83A0684-F9D4-4442-8341-4FA515FE87D2}" type="pres">
      <dgm:prSet presAssocID="{0C06D93C-5D34-40FA-B959-4BC55079F887}" presName="Name17" presStyleLbl="parChTrans1D3" presStyleIdx="0" presStyleCnt="3"/>
      <dgm:spPr/>
      <dgm:t>
        <a:bodyPr/>
        <a:lstStyle/>
        <a:p>
          <a:endParaRPr lang="en-US"/>
        </a:p>
      </dgm:t>
    </dgm:pt>
    <dgm:pt modelId="{0592656F-F5A7-4CBC-9562-7846B92BF123}" type="pres">
      <dgm:prSet presAssocID="{9200E9E5-3BA9-4CD3-A1F4-1AB584F09283}" presName="hierRoot3" presStyleCnt="0"/>
      <dgm:spPr/>
    </dgm:pt>
    <dgm:pt modelId="{50DF5F9F-A908-433F-A50F-B83E4D42FA49}" type="pres">
      <dgm:prSet presAssocID="{9200E9E5-3BA9-4CD3-A1F4-1AB584F09283}" presName="composite3" presStyleCnt="0"/>
      <dgm:spPr/>
    </dgm:pt>
    <dgm:pt modelId="{B91F1721-15F2-4BC2-A203-77BC8EC14F83}" type="pres">
      <dgm:prSet presAssocID="{9200E9E5-3BA9-4CD3-A1F4-1AB584F09283}" presName="background3" presStyleLbl="node3" presStyleIdx="0" presStyleCnt="3"/>
      <dgm:spPr/>
    </dgm:pt>
    <dgm:pt modelId="{BB3657AE-D259-4C8E-9545-BBCD8907061E}" type="pres">
      <dgm:prSet presAssocID="{9200E9E5-3BA9-4CD3-A1F4-1AB584F09283}" presName="text3" presStyleLbl="fgAcc3" presStyleIdx="0" presStyleCnt="3" custScaleX="279071" custScaleY="4071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AD6968-DC8D-4AA4-8F66-6DCD18815497}" type="pres">
      <dgm:prSet presAssocID="{9200E9E5-3BA9-4CD3-A1F4-1AB584F09283}" presName="hierChild4" presStyleCnt="0"/>
      <dgm:spPr/>
    </dgm:pt>
    <dgm:pt modelId="{BB6D6F38-3A11-42C1-9921-A10D847CFE10}" type="pres">
      <dgm:prSet presAssocID="{A1C1A3D8-5636-4083-871D-2E892FAA0C27}" presName="Name10" presStyleLbl="parChTrans1D2" presStyleIdx="1" presStyleCnt="3"/>
      <dgm:spPr/>
      <dgm:t>
        <a:bodyPr/>
        <a:lstStyle/>
        <a:p>
          <a:endParaRPr lang="en-US"/>
        </a:p>
      </dgm:t>
    </dgm:pt>
    <dgm:pt modelId="{4849B82E-B2F2-436C-B53A-C9C0C7A87461}" type="pres">
      <dgm:prSet presAssocID="{D5D48EF8-34D1-4E65-AFF7-160137E3B9C6}" presName="hierRoot2" presStyleCnt="0"/>
      <dgm:spPr/>
    </dgm:pt>
    <dgm:pt modelId="{4E2AFB6D-5E8D-4CB3-8857-ED47D2B8FE42}" type="pres">
      <dgm:prSet presAssocID="{D5D48EF8-34D1-4E65-AFF7-160137E3B9C6}" presName="composite2" presStyleCnt="0"/>
      <dgm:spPr/>
    </dgm:pt>
    <dgm:pt modelId="{4A182649-0FCF-4427-8D8F-83B6BDF527B8}" type="pres">
      <dgm:prSet presAssocID="{D5D48EF8-34D1-4E65-AFF7-160137E3B9C6}" presName="background2" presStyleLbl="node2" presStyleIdx="1" presStyleCnt="3"/>
      <dgm:spPr/>
    </dgm:pt>
    <dgm:pt modelId="{9B82DEA1-5DA7-41D4-9A70-8E00FC0D8639}" type="pres">
      <dgm:prSet presAssocID="{D5D48EF8-34D1-4E65-AFF7-160137E3B9C6}" presName="text2" presStyleLbl="fgAcc2" presStyleIdx="1" presStyleCnt="3" custScaleX="2095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CE6F28-1F07-43A2-A887-CC01D20555E6}" type="pres">
      <dgm:prSet presAssocID="{D5D48EF8-34D1-4E65-AFF7-160137E3B9C6}" presName="hierChild3" presStyleCnt="0"/>
      <dgm:spPr/>
    </dgm:pt>
    <dgm:pt modelId="{CEB5700B-031D-4698-B079-BE7E0B794F47}" type="pres">
      <dgm:prSet presAssocID="{A749CEA6-4C82-497D-9CB1-EA70C4D2A57F}" presName="Name17" presStyleLbl="parChTrans1D3" presStyleIdx="1" presStyleCnt="3"/>
      <dgm:spPr/>
      <dgm:t>
        <a:bodyPr/>
        <a:lstStyle/>
        <a:p>
          <a:endParaRPr lang="en-US"/>
        </a:p>
      </dgm:t>
    </dgm:pt>
    <dgm:pt modelId="{2DF5707D-E2EB-40E4-953E-412060CC3C21}" type="pres">
      <dgm:prSet presAssocID="{A0DF2303-FB34-4DBD-B51C-9BFCCDA8E7A4}" presName="hierRoot3" presStyleCnt="0"/>
      <dgm:spPr/>
    </dgm:pt>
    <dgm:pt modelId="{235138E0-F7CC-49DA-AD4B-055303E86E98}" type="pres">
      <dgm:prSet presAssocID="{A0DF2303-FB34-4DBD-B51C-9BFCCDA8E7A4}" presName="composite3" presStyleCnt="0"/>
      <dgm:spPr/>
    </dgm:pt>
    <dgm:pt modelId="{FF0946AF-172B-4E68-A234-72B76369F029}" type="pres">
      <dgm:prSet presAssocID="{A0DF2303-FB34-4DBD-B51C-9BFCCDA8E7A4}" presName="background3" presStyleLbl="node3" presStyleIdx="1" presStyleCnt="3"/>
      <dgm:spPr/>
    </dgm:pt>
    <dgm:pt modelId="{0FFCE14B-004D-4F49-80CB-B2FE866AEE47}" type="pres">
      <dgm:prSet presAssocID="{A0DF2303-FB34-4DBD-B51C-9BFCCDA8E7A4}" presName="text3" presStyleLbl="fgAcc3" presStyleIdx="1" presStyleCnt="3" custScaleX="258849" custScaleY="435562" custLinFactNeighborX="9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AD3B93-41EA-400B-AE3D-96D294DD28A6}" type="pres">
      <dgm:prSet presAssocID="{A0DF2303-FB34-4DBD-B51C-9BFCCDA8E7A4}" presName="hierChild4" presStyleCnt="0"/>
      <dgm:spPr/>
    </dgm:pt>
    <dgm:pt modelId="{6A7A9E2F-3137-4221-A3C4-B36601E9CE7A}" type="pres">
      <dgm:prSet presAssocID="{E7EE84CA-B060-4F30-9FAB-C042987B29F5}" presName="Name10" presStyleLbl="parChTrans1D2" presStyleIdx="2" presStyleCnt="3"/>
      <dgm:spPr/>
      <dgm:t>
        <a:bodyPr/>
        <a:lstStyle/>
        <a:p>
          <a:endParaRPr lang="en-US"/>
        </a:p>
      </dgm:t>
    </dgm:pt>
    <dgm:pt modelId="{0E17E961-F88C-4CFF-A1CE-7AC1EA04C443}" type="pres">
      <dgm:prSet presAssocID="{9636B5F9-0D0E-489F-B54B-610B0ECEEE24}" presName="hierRoot2" presStyleCnt="0"/>
      <dgm:spPr/>
    </dgm:pt>
    <dgm:pt modelId="{AE099052-0B7F-4A51-B0CD-0004C47C1F91}" type="pres">
      <dgm:prSet presAssocID="{9636B5F9-0D0E-489F-B54B-610B0ECEEE24}" presName="composite2" presStyleCnt="0"/>
      <dgm:spPr/>
    </dgm:pt>
    <dgm:pt modelId="{A391935C-1CF8-4B7C-A54F-36FF1D49F2DB}" type="pres">
      <dgm:prSet presAssocID="{9636B5F9-0D0E-489F-B54B-610B0ECEEE24}" presName="background2" presStyleLbl="node2" presStyleIdx="2" presStyleCnt="3"/>
      <dgm:spPr/>
    </dgm:pt>
    <dgm:pt modelId="{1EE47D25-C790-46FB-881A-963277E570BE}" type="pres">
      <dgm:prSet presAssocID="{9636B5F9-0D0E-489F-B54B-610B0ECEEE24}" presName="text2" presStyleLbl="fgAcc2" presStyleIdx="2" presStyleCnt="3" custScaleX="1678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5ED51E-BC6F-4601-94CD-27C329EA8F6D}" type="pres">
      <dgm:prSet presAssocID="{9636B5F9-0D0E-489F-B54B-610B0ECEEE24}" presName="hierChild3" presStyleCnt="0"/>
      <dgm:spPr/>
    </dgm:pt>
    <dgm:pt modelId="{3DC0A229-B17D-4585-88FB-4C07548DB6E8}" type="pres">
      <dgm:prSet presAssocID="{DA6774C0-CBBD-4BED-BE68-F484CDFE645D}" presName="Name17" presStyleLbl="parChTrans1D3" presStyleIdx="2" presStyleCnt="3"/>
      <dgm:spPr/>
      <dgm:t>
        <a:bodyPr/>
        <a:lstStyle/>
        <a:p>
          <a:endParaRPr lang="en-US"/>
        </a:p>
      </dgm:t>
    </dgm:pt>
    <dgm:pt modelId="{9B7FB86C-8065-4729-B2D8-867E47BA4AE8}" type="pres">
      <dgm:prSet presAssocID="{4CA13D32-B84F-4244-9504-77BCF56759BD}" presName="hierRoot3" presStyleCnt="0"/>
      <dgm:spPr/>
    </dgm:pt>
    <dgm:pt modelId="{48DE0AC5-E807-435B-96E4-CE76951F67E4}" type="pres">
      <dgm:prSet presAssocID="{4CA13D32-B84F-4244-9504-77BCF56759BD}" presName="composite3" presStyleCnt="0"/>
      <dgm:spPr/>
    </dgm:pt>
    <dgm:pt modelId="{8AF51455-FE40-4260-99B6-019FF77B81EB}" type="pres">
      <dgm:prSet presAssocID="{4CA13D32-B84F-4244-9504-77BCF56759BD}" presName="background3" presStyleLbl="node3" presStyleIdx="2" presStyleCnt="3"/>
      <dgm:spPr/>
    </dgm:pt>
    <dgm:pt modelId="{61196FB6-45C9-40EF-8DA1-71DDE07F45DA}" type="pres">
      <dgm:prSet presAssocID="{4CA13D32-B84F-4244-9504-77BCF56759BD}" presName="text3" presStyleLbl="fgAcc3" presStyleIdx="2" presStyleCnt="3" custScaleX="348715" custScaleY="4661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6714E3-2914-4937-8B1F-A99430AF16F0}" type="pres">
      <dgm:prSet presAssocID="{4CA13D32-B84F-4244-9504-77BCF56759BD}" presName="hierChild4" presStyleCnt="0"/>
      <dgm:spPr/>
    </dgm:pt>
  </dgm:ptLst>
  <dgm:cxnLst>
    <dgm:cxn modelId="{45812F9F-F19E-4326-B4A5-718758EABE17}" type="presOf" srcId="{2FB14598-2337-4999-BA93-E500920C3A9B}" destId="{5A11FEB0-3AD7-4ECA-ABB1-2800096591B9}" srcOrd="0" destOrd="0" presId="urn:microsoft.com/office/officeart/2005/8/layout/hierarchy1"/>
    <dgm:cxn modelId="{53BB9D28-9CD6-44BD-82AF-7F0C5FFB023C}" type="presOf" srcId="{A1C1A3D8-5636-4083-871D-2E892FAA0C27}" destId="{BB6D6F38-3A11-42C1-9921-A10D847CFE10}" srcOrd="0" destOrd="0" presId="urn:microsoft.com/office/officeart/2005/8/layout/hierarchy1"/>
    <dgm:cxn modelId="{8DB7609F-4B69-4CDB-B2E3-0B16317F385E}" srcId="{D427B3DB-62D6-4D30-B9F2-815317F73CAA}" destId="{2FB14598-2337-4999-BA93-E500920C3A9B}" srcOrd="0" destOrd="0" parTransId="{2034C5BD-9192-4397-81A0-B9C9AD9F67EB}" sibTransId="{1E0C4B0E-CA6B-42A4-BC41-ABAE8961B868}"/>
    <dgm:cxn modelId="{9156CAFF-B9ED-4C43-B7A9-63C5B6448203}" type="presOf" srcId="{A0DF2303-FB34-4DBD-B51C-9BFCCDA8E7A4}" destId="{0FFCE14B-004D-4F49-80CB-B2FE866AEE47}" srcOrd="0" destOrd="0" presId="urn:microsoft.com/office/officeart/2005/8/layout/hierarchy1"/>
    <dgm:cxn modelId="{951BC23C-3339-4348-8F46-EF6F3D03A17E}" srcId="{2FB14598-2337-4999-BA93-E500920C3A9B}" destId="{9200E9E5-3BA9-4CD3-A1F4-1AB584F09283}" srcOrd="0" destOrd="0" parTransId="{0C06D93C-5D34-40FA-B959-4BC55079F887}" sibTransId="{A67DF375-1D54-4F45-9ACA-7100B4BC3325}"/>
    <dgm:cxn modelId="{FC6208D0-B12E-4B3C-AE3B-2EB080E16AA7}" type="presOf" srcId="{D5D48EF8-34D1-4E65-AFF7-160137E3B9C6}" destId="{9B82DEA1-5DA7-41D4-9A70-8E00FC0D8639}" srcOrd="0" destOrd="0" presId="urn:microsoft.com/office/officeart/2005/8/layout/hierarchy1"/>
    <dgm:cxn modelId="{0E1A0069-5D8F-4E0D-809D-604CD5546B0E}" srcId="{D5D48EF8-34D1-4E65-AFF7-160137E3B9C6}" destId="{A0DF2303-FB34-4DBD-B51C-9BFCCDA8E7A4}" srcOrd="0" destOrd="0" parTransId="{A749CEA6-4C82-497D-9CB1-EA70C4D2A57F}" sibTransId="{835EF0B8-5E7D-419A-9A15-A34F9467EFA5}"/>
    <dgm:cxn modelId="{1410122F-6AAE-4BB3-B0F0-488E2174B9FA}" srcId="{D427B3DB-62D6-4D30-B9F2-815317F73CAA}" destId="{9636B5F9-0D0E-489F-B54B-610B0ECEEE24}" srcOrd="2" destOrd="0" parTransId="{E7EE84CA-B060-4F30-9FAB-C042987B29F5}" sibTransId="{75CC8485-AE2A-4CA8-BE98-198AECFFCED2}"/>
    <dgm:cxn modelId="{6957A2A8-E2E8-459A-B83C-46039E4145F8}" type="presOf" srcId="{D427B3DB-62D6-4D30-B9F2-815317F73CAA}" destId="{98DF6F3D-3BAF-455C-BA6F-4EDEB2AB7732}" srcOrd="0" destOrd="0" presId="urn:microsoft.com/office/officeart/2005/8/layout/hierarchy1"/>
    <dgm:cxn modelId="{9BF34B29-3B0C-4DF6-B24F-EF5E0A0796C2}" srcId="{D427B3DB-62D6-4D30-B9F2-815317F73CAA}" destId="{D5D48EF8-34D1-4E65-AFF7-160137E3B9C6}" srcOrd="1" destOrd="0" parTransId="{A1C1A3D8-5636-4083-871D-2E892FAA0C27}" sibTransId="{9B4E8C2E-0898-424D-8605-823A75B63D8B}"/>
    <dgm:cxn modelId="{724DF1BD-C5C2-4DED-BD5E-EDBE65694BAF}" type="presOf" srcId="{A749CEA6-4C82-497D-9CB1-EA70C4D2A57F}" destId="{CEB5700B-031D-4698-B079-BE7E0B794F47}" srcOrd="0" destOrd="0" presId="urn:microsoft.com/office/officeart/2005/8/layout/hierarchy1"/>
    <dgm:cxn modelId="{96B76959-36F1-43C0-B1B0-DACEDF4D4C37}" type="presOf" srcId="{9636B5F9-0D0E-489F-B54B-610B0ECEEE24}" destId="{1EE47D25-C790-46FB-881A-963277E570BE}" srcOrd="0" destOrd="0" presId="urn:microsoft.com/office/officeart/2005/8/layout/hierarchy1"/>
    <dgm:cxn modelId="{281BD88F-A24F-435A-B759-82E37D91109C}" type="presOf" srcId="{4CA13D32-B84F-4244-9504-77BCF56759BD}" destId="{61196FB6-45C9-40EF-8DA1-71DDE07F45DA}" srcOrd="0" destOrd="0" presId="urn:microsoft.com/office/officeart/2005/8/layout/hierarchy1"/>
    <dgm:cxn modelId="{63126F48-6983-413E-9BD4-604A8B17FC1B}" type="presOf" srcId="{0C06D93C-5D34-40FA-B959-4BC55079F887}" destId="{C83A0684-F9D4-4442-8341-4FA515FE87D2}" srcOrd="0" destOrd="0" presId="urn:microsoft.com/office/officeart/2005/8/layout/hierarchy1"/>
    <dgm:cxn modelId="{DDB8A9E3-136C-4FC3-AA7F-0A1BB98FD735}" srcId="{9636B5F9-0D0E-489F-B54B-610B0ECEEE24}" destId="{4CA13D32-B84F-4244-9504-77BCF56759BD}" srcOrd="0" destOrd="0" parTransId="{DA6774C0-CBBD-4BED-BE68-F484CDFE645D}" sibTransId="{64DA313A-3A05-4485-9412-05C6FF3CA9A4}"/>
    <dgm:cxn modelId="{7A9E9B6D-0EC3-4432-AA55-21908955F70F}" type="presOf" srcId="{9200E9E5-3BA9-4CD3-A1F4-1AB584F09283}" destId="{BB3657AE-D259-4C8E-9545-BBCD8907061E}" srcOrd="0" destOrd="0" presId="urn:microsoft.com/office/officeart/2005/8/layout/hierarchy1"/>
    <dgm:cxn modelId="{3BCA0385-B4C6-4D16-BC0B-B9A216843509}" type="presOf" srcId="{2034C5BD-9192-4397-81A0-B9C9AD9F67EB}" destId="{7264F297-0EA6-4FF6-9EEF-83D5765D6039}" srcOrd="0" destOrd="0" presId="urn:microsoft.com/office/officeart/2005/8/layout/hierarchy1"/>
    <dgm:cxn modelId="{651F730D-A518-4D8F-81F2-387F05CB18EB}" type="presOf" srcId="{DA6774C0-CBBD-4BED-BE68-F484CDFE645D}" destId="{3DC0A229-B17D-4585-88FB-4C07548DB6E8}" srcOrd="0" destOrd="0" presId="urn:microsoft.com/office/officeart/2005/8/layout/hierarchy1"/>
    <dgm:cxn modelId="{134268E9-B6D3-48E3-A8B5-C90FF7B5E8DA}" type="presOf" srcId="{563064ED-5B53-461C-86D4-060796B27C85}" destId="{87EA7D78-63AF-4528-BFDE-7C67365FBC15}" srcOrd="0" destOrd="0" presId="urn:microsoft.com/office/officeart/2005/8/layout/hierarchy1"/>
    <dgm:cxn modelId="{64CC1383-3C12-4B42-A339-4EFAA954438E}" type="presOf" srcId="{E7EE84CA-B060-4F30-9FAB-C042987B29F5}" destId="{6A7A9E2F-3137-4221-A3C4-B36601E9CE7A}" srcOrd="0" destOrd="0" presId="urn:microsoft.com/office/officeart/2005/8/layout/hierarchy1"/>
    <dgm:cxn modelId="{1A2C35DE-9A60-4C4B-B9D8-C8519AF5C322}" srcId="{563064ED-5B53-461C-86D4-060796B27C85}" destId="{D427B3DB-62D6-4D30-B9F2-815317F73CAA}" srcOrd="0" destOrd="0" parTransId="{E48D73B3-A2DE-40F8-AF68-94F9B4011665}" sibTransId="{4E489FC0-F27F-4B4C-8AAF-D951EDB27682}"/>
    <dgm:cxn modelId="{DAFCE673-C8B7-4CBC-BFD8-4403C1A4D13A}" type="presParOf" srcId="{87EA7D78-63AF-4528-BFDE-7C67365FBC15}" destId="{FAD2E254-B4F1-48CB-B3C7-F857D47D9847}" srcOrd="0" destOrd="0" presId="urn:microsoft.com/office/officeart/2005/8/layout/hierarchy1"/>
    <dgm:cxn modelId="{C59B41EB-2F87-42AD-9336-5B565852C722}" type="presParOf" srcId="{FAD2E254-B4F1-48CB-B3C7-F857D47D9847}" destId="{2F15301B-72A4-4609-9B6F-21C3742EC466}" srcOrd="0" destOrd="0" presId="urn:microsoft.com/office/officeart/2005/8/layout/hierarchy1"/>
    <dgm:cxn modelId="{73A61BAA-9798-4470-AC09-C574C5221064}" type="presParOf" srcId="{2F15301B-72A4-4609-9B6F-21C3742EC466}" destId="{A28C10DA-CDE6-4A5C-B0DC-CE60FC25AE1F}" srcOrd="0" destOrd="0" presId="urn:microsoft.com/office/officeart/2005/8/layout/hierarchy1"/>
    <dgm:cxn modelId="{645965EF-96E4-4995-8F4B-749B6AD93627}" type="presParOf" srcId="{2F15301B-72A4-4609-9B6F-21C3742EC466}" destId="{98DF6F3D-3BAF-455C-BA6F-4EDEB2AB7732}" srcOrd="1" destOrd="0" presId="urn:microsoft.com/office/officeart/2005/8/layout/hierarchy1"/>
    <dgm:cxn modelId="{79BB7F4A-C660-44DE-90FF-099410358A82}" type="presParOf" srcId="{FAD2E254-B4F1-48CB-B3C7-F857D47D9847}" destId="{BDED3D48-02F5-45D4-91D6-B9C3D0EC9324}" srcOrd="1" destOrd="0" presId="urn:microsoft.com/office/officeart/2005/8/layout/hierarchy1"/>
    <dgm:cxn modelId="{1FCD5366-EDEF-46BD-8892-D6C8B98AEEF7}" type="presParOf" srcId="{BDED3D48-02F5-45D4-91D6-B9C3D0EC9324}" destId="{7264F297-0EA6-4FF6-9EEF-83D5765D6039}" srcOrd="0" destOrd="0" presId="urn:microsoft.com/office/officeart/2005/8/layout/hierarchy1"/>
    <dgm:cxn modelId="{F328E95E-4682-44C1-8FE2-D5C97108DF8B}" type="presParOf" srcId="{BDED3D48-02F5-45D4-91D6-B9C3D0EC9324}" destId="{A56583BD-6701-4D7A-BF65-7A3FCF3CAECB}" srcOrd="1" destOrd="0" presId="urn:microsoft.com/office/officeart/2005/8/layout/hierarchy1"/>
    <dgm:cxn modelId="{6AE44A39-FF9E-4278-BF2E-88AE284BD958}" type="presParOf" srcId="{A56583BD-6701-4D7A-BF65-7A3FCF3CAECB}" destId="{3DB831F0-5AD6-4B2E-9031-F4C447466EA6}" srcOrd="0" destOrd="0" presId="urn:microsoft.com/office/officeart/2005/8/layout/hierarchy1"/>
    <dgm:cxn modelId="{E1CC1FE3-EACE-48A4-9CBB-A196EE062AC9}" type="presParOf" srcId="{3DB831F0-5AD6-4B2E-9031-F4C447466EA6}" destId="{C9091727-FDBE-4AF7-988C-94674C88EB49}" srcOrd="0" destOrd="0" presId="urn:microsoft.com/office/officeart/2005/8/layout/hierarchy1"/>
    <dgm:cxn modelId="{5E8F2FFE-565D-4536-932E-C860A911E3CB}" type="presParOf" srcId="{3DB831F0-5AD6-4B2E-9031-F4C447466EA6}" destId="{5A11FEB0-3AD7-4ECA-ABB1-2800096591B9}" srcOrd="1" destOrd="0" presId="urn:microsoft.com/office/officeart/2005/8/layout/hierarchy1"/>
    <dgm:cxn modelId="{20F73245-BADE-4222-8581-122F26B1FFD6}" type="presParOf" srcId="{A56583BD-6701-4D7A-BF65-7A3FCF3CAECB}" destId="{8133119B-A8AA-43DA-B4AA-701A1C90C0C0}" srcOrd="1" destOrd="0" presId="urn:microsoft.com/office/officeart/2005/8/layout/hierarchy1"/>
    <dgm:cxn modelId="{14B99985-A12C-47AC-BF65-A30ACC9D9D0A}" type="presParOf" srcId="{8133119B-A8AA-43DA-B4AA-701A1C90C0C0}" destId="{C83A0684-F9D4-4442-8341-4FA515FE87D2}" srcOrd="0" destOrd="0" presId="urn:microsoft.com/office/officeart/2005/8/layout/hierarchy1"/>
    <dgm:cxn modelId="{4B7D9A2A-D144-4822-84CE-9179B3A90115}" type="presParOf" srcId="{8133119B-A8AA-43DA-B4AA-701A1C90C0C0}" destId="{0592656F-F5A7-4CBC-9562-7846B92BF123}" srcOrd="1" destOrd="0" presId="urn:microsoft.com/office/officeart/2005/8/layout/hierarchy1"/>
    <dgm:cxn modelId="{002BAB74-F9CB-46C9-9D87-8460D634B449}" type="presParOf" srcId="{0592656F-F5A7-4CBC-9562-7846B92BF123}" destId="{50DF5F9F-A908-433F-A50F-B83E4D42FA49}" srcOrd="0" destOrd="0" presId="urn:microsoft.com/office/officeart/2005/8/layout/hierarchy1"/>
    <dgm:cxn modelId="{AE1E7372-AE36-4B92-AE8E-A455E6052C61}" type="presParOf" srcId="{50DF5F9F-A908-433F-A50F-B83E4D42FA49}" destId="{B91F1721-15F2-4BC2-A203-77BC8EC14F83}" srcOrd="0" destOrd="0" presId="urn:microsoft.com/office/officeart/2005/8/layout/hierarchy1"/>
    <dgm:cxn modelId="{249B454F-5B09-4297-A12A-818D0D9AC574}" type="presParOf" srcId="{50DF5F9F-A908-433F-A50F-B83E4D42FA49}" destId="{BB3657AE-D259-4C8E-9545-BBCD8907061E}" srcOrd="1" destOrd="0" presId="urn:microsoft.com/office/officeart/2005/8/layout/hierarchy1"/>
    <dgm:cxn modelId="{939006E8-F40B-4DC1-AD9D-3E29D4006CF1}" type="presParOf" srcId="{0592656F-F5A7-4CBC-9562-7846B92BF123}" destId="{80AD6968-DC8D-4AA4-8F66-6DCD18815497}" srcOrd="1" destOrd="0" presId="urn:microsoft.com/office/officeart/2005/8/layout/hierarchy1"/>
    <dgm:cxn modelId="{45A82E29-0574-41FB-B6CA-1E32D9028B39}" type="presParOf" srcId="{BDED3D48-02F5-45D4-91D6-B9C3D0EC9324}" destId="{BB6D6F38-3A11-42C1-9921-A10D847CFE10}" srcOrd="2" destOrd="0" presId="urn:microsoft.com/office/officeart/2005/8/layout/hierarchy1"/>
    <dgm:cxn modelId="{88846058-9386-4F16-8B75-89FA1DA67790}" type="presParOf" srcId="{BDED3D48-02F5-45D4-91D6-B9C3D0EC9324}" destId="{4849B82E-B2F2-436C-B53A-C9C0C7A87461}" srcOrd="3" destOrd="0" presId="urn:microsoft.com/office/officeart/2005/8/layout/hierarchy1"/>
    <dgm:cxn modelId="{82F2266D-8F16-4C01-8E0F-A5F221027367}" type="presParOf" srcId="{4849B82E-B2F2-436C-B53A-C9C0C7A87461}" destId="{4E2AFB6D-5E8D-4CB3-8857-ED47D2B8FE42}" srcOrd="0" destOrd="0" presId="urn:microsoft.com/office/officeart/2005/8/layout/hierarchy1"/>
    <dgm:cxn modelId="{99F7F3EE-BBED-46D2-B191-D19D408FC1C9}" type="presParOf" srcId="{4E2AFB6D-5E8D-4CB3-8857-ED47D2B8FE42}" destId="{4A182649-0FCF-4427-8D8F-83B6BDF527B8}" srcOrd="0" destOrd="0" presId="urn:microsoft.com/office/officeart/2005/8/layout/hierarchy1"/>
    <dgm:cxn modelId="{43A14318-C49A-43D5-8B37-98B1C5712933}" type="presParOf" srcId="{4E2AFB6D-5E8D-4CB3-8857-ED47D2B8FE42}" destId="{9B82DEA1-5DA7-41D4-9A70-8E00FC0D8639}" srcOrd="1" destOrd="0" presId="urn:microsoft.com/office/officeart/2005/8/layout/hierarchy1"/>
    <dgm:cxn modelId="{D89A1E21-A732-42BB-81D9-C5FAB02485CB}" type="presParOf" srcId="{4849B82E-B2F2-436C-B53A-C9C0C7A87461}" destId="{BDCE6F28-1F07-43A2-A887-CC01D20555E6}" srcOrd="1" destOrd="0" presId="urn:microsoft.com/office/officeart/2005/8/layout/hierarchy1"/>
    <dgm:cxn modelId="{4CE5E4C4-CE4A-41AA-B7B8-B36181A931FC}" type="presParOf" srcId="{BDCE6F28-1F07-43A2-A887-CC01D20555E6}" destId="{CEB5700B-031D-4698-B079-BE7E0B794F47}" srcOrd="0" destOrd="0" presId="urn:microsoft.com/office/officeart/2005/8/layout/hierarchy1"/>
    <dgm:cxn modelId="{78F25F24-8AB0-4603-BFD8-F9C62028E9A1}" type="presParOf" srcId="{BDCE6F28-1F07-43A2-A887-CC01D20555E6}" destId="{2DF5707D-E2EB-40E4-953E-412060CC3C21}" srcOrd="1" destOrd="0" presId="urn:microsoft.com/office/officeart/2005/8/layout/hierarchy1"/>
    <dgm:cxn modelId="{4BA752DC-80F9-4BEE-8C47-71A213DF0844}" type="presParOf" srcId="{2DF5707D-E2EB-40E4-953E-412060CC3C21}" destId="{235138E0-F7CC-49DA-AD4B-055303E86E98}" srcOrd="0" destOrd="0" presId="urn:microsoft.com/office/officeart/2005/8/layout/hierarchy1"/>
    <dgm:cxn modelId="{41027C4C-D84B-485F-8288-BD18FE8F3182}" type="presParOf" srcId="{235138E0-F7CC-49DA-AD4B-055303E86E98}" destId="{FF0946AF-172B-4E68-A234-72B76369F029}" srcOrd="0" destOrd="0" presId="urn:microsoft.com/office/officeart/2005/8/layout/hierarchy1"/>
    <dgm:cxn modelId="{B7FDC028-9E90-42EB-80F5-8BE8B5A58AB7}" type="presParOf" srcId="{235138E0-F7CC-49DA-AD4B-055303E86E98}" destId="{0FFCE14B-004D-4F49-80CB-B2FE866AEE47}" srcOrd="1" destOrd="0" presId="urn:microsoft.com/office/officeart/2005/8/layout/hierarchy1"/>
    <dgm:cxn modelId="{DAECB8C5-D2FD-447A-8716-EBA1307B5965}" type="presParOf" srcId="{2DF5707D-E2EB-40E4-953E-412060CC3C21}" destId="{D0AD3B93-41EA-400B-AE3D-96D294DD28A6}" srcOrd="1" destOrd="0" presId="urn:microsoft.com/office/officeart/2005/8/layout/hierarchy1"/>
    <dgm:cxn modelId="{F01E1E60-C835-456A-9981-04C7D8AA30FE}" type="presParOf" srcId="{BDED3D48-02F5-45D4-91D6-B9C3D0EC9324}" destId="{6A7A9E2F-3137-4221-A3C4-B36601E9CE7A}" srcOrd="4" destOrd="0" presId="urn:microsoft.com/office/officeart/2005/8/layout/hierarchy1"/>
    <dgm:cxn modelId="{91B115DE-044C-47B3-A1A2-9B0C71342E5D}" type="presParOf" srcId="{BDED3D48-02F5-45D4-91D6-B9C3D0EC9324}" destId="{0E17E961-F88C-4CFF-A1CE-7AC1EA04C443}" srcOrd="5" destOrd="0" presId="urn:microsoft.com/office/officeart/2005/8/layout/hierarchy1"/>
    <dgm:cxn modelId="{41C7CC5C-1FEB-4E59-AF0C-A9D8B8A0D0D5}" type="presParOf" srcId="{0E17E961-F88C-4CFF-A1CE-7AC1EA04C443}" destId="{AE099052-0B7F-4A51-B0CD-0004C47C1F91}" srcOrd="0" destOrd="0" presId="urn:microsoft.com/office/officeart/2005/8/layout/hierarchy1"/>
    <dgm:cxn modelId="{DC6D72BB-ED25-44BD-A435-C3796439989F}" type="presParOf" srcId="{AE099052-0B7F-4A51-B0CD-0004C47C1F91}" destId="{A391935C-1CF8-4B7C-A54F-36FF1D49F2DB}" srcOrd="0" destOrd="0" presId="urn:microsoft.com/office/officeart/2005/8/layout/hierarchy1"/>
    <dgm:cxn modelId="{5D93247F-11C9-4E51-89A2-529C3BB27A31}" type="presParOf" srcId="{AE099052-0B7F-4A51-B0CD-0004C47C1F91}" destId="{1EE47D25-C790-46FB-881A-963277E570BE}" srcOrd="1" destOrd="0" presId="urn:microsoft.com/office/officeart/2005/8/layout/hierarchy1"/>
    <dgm:cxn modelId="{F794F4E5-8055-4078-800C-596E4A07CC29}" type="presParOf" srcId="{0E17E961-F88C-4CFF-A1CE-7AC1EA04C443}" destId="{D95ED51E-BC6F-4601-94CD-27C329EA8F6D}" srcOrd="1" destOrd="0" presId="urn:microsoft.com/office/officeart/2005/8/layout/hierarchy1"/>
    <dgm:cxn modelId="{31F0AFDE-BE46-464B-A595-ED7F61663DF4}" type="presParOf" srcId="{D95ED51E-BC6F-4601-94CD-27C329EA8F6D}" destId="{3DC0A229-B17D-4585-88FB-4C07548DB6E8}" srcOrd="0" destOrd="0" presId="urn:microsoft.com/office/officeart/2005/8/layout/hierarchy1"/>
    <dgm:cxn modelId="{7DC14432-6ADD-460A-9315-541C30F61E70}" type="presParOf" srcId="{D95ED51E-BC6F-4601-94CD-27C329EA8F6D}" destId="{9B7FB86C-8065-4729-B2D8-867E47BA4AE8}" srcOrd="1" destOrd="0" presId="urn:microsoft.com/office/officeart/2005/8/layout/hierarchy1"/>
    <dgm:cxn modelId="{7831DF3B-0DF8-4A5E-848B-A33400983AF3}" type="presParOf" srcId="{9B7FB86C-8065-4729-B2D8-867E47BA4AE8}" destId="{48DE0AC5-E807-435B-96E4-CE76951F67E4}" srcOrd="0" destOrd="0" presId="urn:microsoft.com/office/officeart/2005/8/layout/hierarchy1"/>
    <dgm:cxn modelId="{A20F47CE-8D68-492B-8778-7D58B6263DFA}" type="presParOf" srcId="{48DE0AC5-E807-435B-96E4-CE76951F67E4}" destId="{8AF51455-FE40-4260-99B6-019FF77B81EB}" srcOrd="0" destOrd="0" presId="urn:microsoft.com/office/officeart/2005/8/layout/hierarchy1"/>
    <dgm:cxn modelId="{FCC3670F-652F-49EB-942A-63BFD5C65076}" type="presParOf" srcId="{48DE0AC5-E807-435B-96E4-CE76951F67E4}" destId="{61196FB6-45C9-40EF-8DA1-71DDE07F45DA}" srcOrd="1" destOrd="0" presId="urn:microsoft.com/office/officeart/2005/8/layout/hierarchy1"/>
    <dgm:cxn modelId="{BB49764E-982E-480A-860A-95BA251B4CFE}" type="presParOf" srcId="{9B7FB86C-8065-4729-B2D8-867E47BA4AE8}" destId="{1F6714E3-2914-4937-8B1F-A99430AF16F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C0A229-B17D-4585-88FB-4C07548DB6E8}">
      <dsp:nvSpPr>
        <dsp:cNvPr id="0" name=""/>
        <dsp:cNvSpPr/>
      </dsp:nvSpPr>
      <dsp:spPr>
        <a:xfrm>
          <a:off x="8763807" y="1731807"/>
          <a:ext cx="91440" cy="322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239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7A9E2F-3137-4221-A3C4-B36601E9CE7A}">
      <dsp:nvSpPr>
        <dsp:cNvPr id="0" name=""/>
        <dsp:cNvSpPr/>
      </dsp:nvSpPr>
      <dsp:spPr>
        <a:xfrm>
          <a:off x="5437728" y="602110"/>
          <a:ext cx="3371799" cy="4257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083"/>
              </a:lnTo>
              <a:lnTo>
                <a:pt x="3371799" y="323083"/>
              </a:lnTo>
              <a:lnTo>
                <a:pt x="3371799" y="42577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B5700B-031D-4698-B079-BE7E0B794F47}">
      <dsp:nvSpPr>
        <dsp:cNvPr id="0" name=""/>
        <dsp:cNvSpPr/>
      </dsp:nvSpPr>
      <dsp:spPr>
        <a:xfrm>
          <a:off x="5149934" y="1731807"/>
          <a:ext cx="91440" cy="322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9705"/>
              </a:lnTo>
              <a:lnTo>
                <a:pt x="56217" y="219705"/>
              </a:lnTo>
              <a:lnTo>
                <a:pt x="56217" y="32239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6D6F38-3A11-42C1-9921-A10D847CFE10}">
      <dsp:nvSpPr>
        <dsp:cNvPr id="0" name=""/>
        <dsp:cNvSpPr/>
      </dsp:nvSpPr>
      <dsp:spPr>
        <a:xfrm>
          <a:off x="5195654" y="602110"/>
          <a:ext cx="242073" cy="425776"/>
        </a:xfrm>
        <a:custGeom>
          <a:avLst/>
          <a:gdLst/>
          <a:ahLst/>
          <a:cxnLst/>
          <a:rect l="0" t="0" r="0" b="0"/>
          <a:pathLst>
            <a:path>
              <a:moveTo>
                <a:pt x="242073" y="0"/>
              </a:moveTo>
              <a:lnTo>
                <a:pt x="242073" y="323083"/>
              </a:lnTo>
              <a:lnTo>
                <a:pt x="0" y="323083"/>
              </a:lnTo>
              <a:lnTo>
                <a:pt x="0" y="42577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3A0684-F9D4-4442-8341-4FA515FE87D2}">
      <dsp:nvSpPr>
        <dsp:cNvPr id="0" name=""/>
        <dsp:cNvSpPr/>
      </dsp:nvSpPr>
      <dsp:spPr>
        <a:xfrm>
          <a:off x="1922075" y="1731807"/>
          <a:ext cx="91440" cy="3223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2399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64F297-0EA6-4FF6-9EEF-83D5765D6039}">
      <dsp:nvSpPr>
        <dsp:cNvPr id="0" name=""/>
        <dsp:cNvSpPr/>
      </dsp:nvSpPr>
      <dsp:spPr>
        <a:xfrm>
          <a:off x="1967795" y="602110"/>
          <a:ext cx="3469932" cy="425776"/>
        </a:xfrm>
        <a:custGeom>
          <a:avLst/>
          <a:gdLst/>
          <a:ahLst/>
          <a:cxnLst/>
          <a:rect l="0" t="0" r="0" b="0"/>
          <a:pathLst>
            <a:path>
              <a:moveTo>
                <a:pt x="3469932" y="0"/>
              </a:moveTo>
              <a:lnTo>
                <a:pt x="3469932" y="323083"/>
              </a:lnTo>
              <a:lnTo>
                <a:pt x="0" y="323083"/>
              </a:lnTo>
              <a:lnTo>
                <a:pt x="0" y="425776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8C10DA-CDE6-4A5C-B0DC-CE60FC25AE1F}">
      <dsp:nvSpPr>
        <dsp:cNvPr id="0" name=""/>
        <dsp:cNvSpPr/>
      </dsp:nvSpPr>
      <dsp:spPr>
        <a:xfrm>
          <a:off x="1604106" y="-101809"/>
          <a:ext cx="7667242" cy="70392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8DF6F3D-3BAF-455C-BA6F-4EDEB2AB7732}">
      <dsp:nvSpPr>
        <dsp:cNvPr id="0" name=""/>
        <dsp:cNvSpPr/>
      </dsp:nvSpPr>
      <dsp:spPr>
        <a:xfrm>
          <a:off x="1727277" y="15202"/>
          <a:ext cx="7667242" cy="703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3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أنا دائما أُراعي المراحلَ الآتيةَ في كتابةِ الموضوعِ الإنشائيِّ :</a:t>
          </a:r>
          <a:endParaRPr lang="en-US" sz="36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1747894" y="35819"/>
        <a:ext cx="7626008" cy="662686"/>
      </dsp:txXfrm>
    </dsp:sp>
    <dsp:sp modelId="{C9091727-FDBE-4AF7-988C-94674C88EB49}">
      <dsp:nvSpPr>
        <dsp:cNvPr id="0" name=""/>
        <dsp:cNvSpPr/>
      </dsp:nvSpPr>
      <dsp:spPr>
        <a:xfrm>
          <a:off x="681982" y="1027887"/>
          <a:ext cx="2571625" cy="70392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A11FEB0-3AD7-4ECA-ABB1-2800096591B9}">
      <dsp:nvSpPr>
        <dsp:cNvPr id="0" name=""/>
        <dsp:cNvSpPr/>
      </dsp:nvSpPr>
      <dsp:spPr>
        <a:xfrm>
          <a:off x="805153" y="1144899"/>
          <a:ext cx="2571625" cy="703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3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بعد الكتابةِ</a:t>
          </a:r>
          <a:endParaRPr lang="en-US" sz="36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825770" y="1165516"/>
        <a:ext cx="2530391" cy="662686"/>
      </dsp:txXfrm>
    </dsp:sp>
    <dsp:sp modelId="{B91F1721-15F2-4BC2-A203-77BC8EC14F83}">
      <dsp:nvSpPr>
        <dsp:cNvPr id="0" name=""/>
        <dsp:cNvSpPr/>
      </dsp:nvSpPr>
      <dsp:spPr>
        <a:xfrm>
          <a:off x="420994" y="2054206"/>
          <a:ext cx="3093601" cy="28660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B3657AE-D259-4C8E-9545-BBCD8907061E}">
      <dsp:nvSpPr>
        <dsp:cNvPr id="0" name=""/>
        <dsp:cNvSpPr/>
      </dsp:nvSpPr>
      <dsp:spPr>
        <a:xfrm>
          <a:off x="544165" y="2171218"/>
          <a:ext cx="3093601" cy="28660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2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- أُراجعُ المكتوب لأتأكّد من مدى سلامته من الأخطاء الإمــــــــــــــــــــــــلائية والنّحويّة.</a:t>
          </a: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2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- أُدقّق في صـــــــــحّة  استخـــــــــــــــــــــــــــدامي لعلامات التّرقيم.</a:t>
          </a: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2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- أُصحّح أخطائي كلّما لزم ذلك.</a:t>
          </a:r>
        </a:p>
      </dsp:txBody>
      <dsp:txXfrm>
        <a:off x="628109" y="2255162"/>
        <a:ext cx="2925713" cy="2698158"/>
      </dsp:txXfrm>
    </dsp:sp>
    <dsp:sp modelId="{4A182649-0FCF-4427-8D8F-83B6BDF527B8}">
      <dsp:nvSpPr>
        <dsp:cNvPr id="0" name=""/>
        <dsp:cNvSpPr/>
      </dsp:nvSpPr>
      <dsp:spPr>
        <a:xfrm>
          <a:off x="4034274" y="1027887"/>
          <a:ext cx="2322759" cy="70392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B82DEA1-5DA7-41D4-9A70-8E00FC0D8639}">
      <dsp:nvSpPr>
        <dsp:cNvPr id="0" name=""/>
        <dsp:cNvSpPr/>
      </dsp:nvSpPr>
      <dsp:spPr>
        <a:xfrm>
          <a:off x="4157445" y="1144899"/>
          <a:ext cx="2322759" cy="703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3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أَثناءَ الكتابةِ</a:t>
          </a:r>
          <a:endParaRPr lang="en-US" sz="36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4178062" y="1165516"/>
        <a:ext cx="2281525" cy="662686"/>
      </dsp:txXfrm>
    </dsp:sp>
    <dsp:sp modelId="{FF0946AF-172B-4E68-A234-72B76369F029}">
      <dsp:nvSpPr>
        <dsp:cNvPr id="0" name=""/>
        <dsp:cNvSpPr/>
      </dsp:nvSpPr>
      <dsp:spPr>
        <a:xfrm>
          <a:off x="3771435" y="2054206"/>
          <a:ext cx="2869433" cy="3066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FFCE14B-004D-4F49-80CB-B2FE866AEE47}">
      <dsp:nvSpPr>
        <dsp:cNvPr id="0" name=""/>
        <dsp:cNvSpPr/>
      </dsp:nvSpPr>
      <dsp:spPr>
        <a:xfrm>
          <a:off x="3894606" y="2171218"/>
          <a:ext cx="2869433" cy="30660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2400" kern="1200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-</a:t>
          </a:r>
          <a:r>
            <a:rPr lang="ar-BH" sz="2400" kern="1200" baseline="0" dirty="0">
              <a:latin typeface="Traditional Arabic" panose="02020603050405020304" pitchFamily="18" charset="-78"/>
              <a:cs typeface="Traditional Arabic" panose="02020603050405020304" pitchFamily="18" charset="-78"/>
            </a:rPr>
            <a:t> </a:t>
          </a:r>
          <a:r>
            <a:rPr lang="ar-BH" sz="2400" kern="1200" baseline="0" dirty="0">
              <a:latin typeface="Sakkal Majalla" panose="02000000000000000000" pitchFamily="2" charset="-78"/>
              <a:cs typeface="Sakkal Majalla" panose="02000000000000000000" pitchFamily="2" charset="-78"/>
            </a:rPr>
            <a:t>أُحـــــــــــــرّرُ الموضــــــــــــــــــوع مراعيا ما يقتضيه وضـــــــــــع البداية وسياق التّحوّل ووضـــــــــــــــــــــــــــــــــــــــع الختام من أحداث وأفكار وفق الخطة. </a:t>
          </a: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2400" kern="1200" baseline="0" dirty="0">
              <a:latin typeface="Sakkal Majalla" panose="02000000000000000000" pitchFamily="2" charset="-78"/>
              <a:cs typeface="Sakkal Majalla" panose="02000000000000000000" pitchFamily="2" charset="-78"/>
            </a:rPr>
            <a:t>- أَحرص على وضوح الخطّ، وسلامة الجمل من الأخطاء.</a:t>
          </a:r>
          <a:endParaRPr lang="ar-BH" sz="2400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3978649" y="2255261"/>
        <a:ext cx="2701347" cy="2897922"/>
      </dsp:txXfrm>
    </dsp:sp>
    <dsp:sp modelId="{A391935C-1CF8-4B7C-A54F-36FF1D49F2DB}">
      <dsp:nvSpPr>
        <dsp:cNvPr id="0" name=""/>
        <dsp:cNvSpPr/>
      </dsp:nvSpPr>
      <dsp:spPr>
        <a:xfrm>
          <a:off x="7878950" y="1027887"/>
          <a:ext cx="1861153" cy="70392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EE47D25-C790-46FB-881A-963277E570BE}">
      <dsp:nvSpPr>
        <dsp:cNvPr id="0" name=""/>
        <dsp:cNvSpPr/>
      </dsp:nvSpPr>
      <dsp:spPr>
        <a:xfrm>
          <a:off x="8002121" y="1144899"/>
          <a:ext cx="1861153" cy="7039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3600" b="1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قبلَ الكتابةِ</a:t>
          </a:r>
          <a:endParaRPr lang="en-US" sz="3600" b="1" kern="1200" dirty="0">
            <a:latin typeface="Sakkal Majalla" panose="02000000000000000000" pitchFamily="2" charset="-78"/>
            <a:cs typeface="Sakkal Majalla" panose="02000000000000000000" pitchFamily="2" charset="-78"/>
          </a:endParaRPr>
        </a:p>
      </dsp:txBody>
      <dsp:txXfrm>
        <a:off x="8022738" y="1165516"/>
        <a:ext cx="1819919" cy="662686"/>
      </dsp:txXfrm>
    </dsp:sp>
    <dsp:sp modelId="{8AF51455-FE40-4260-99B6-019FF77B81EB}">
      <dsp:nvSpPr>
        <dsp:cNvPr id="0" name=""/>
        <dsp:cNvSpPr/>
      </dsp:nvSpPr>
      <dsp:spPr>
        <a:xfrm>
          <a:off x="6876712" y="2054206"/>
          <a:ext cx="3865630" cy="32813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1196FB6-45C9-40EF-8DA1-71DDE07F45DA}">
      <dsp:nvSpPr>
        <dsp:cNvPr id="0" name=""/>
        <dsp:cNvSpPr/>
      </dsp:nvSpPr>
      <dsp:spPr>
        <a:xfrm>
          <a:off x="6999883" y="2171218"/>
          <a:ext cx="3865630" cy="32813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2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- أَقرأُ الموضوع جيّدا. </a:t>
          </a:r>
        </a:p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2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- أُفكّك المعطى والمطلوب.</a:t>
          </a:r>
        </a:p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2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- أُحدّد الكلمات المفاتيح فيهما.</a:t>
          </a:r>
        </a:p>
        <a:p>
          <a:pPr lvl="0" algn="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2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 - أَضع الأحداث الكبرى للموضوع مُرتّبة.</a:t>
          </a: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BH" sz="2400" kern="1200" dirty="0">
              <a:latin typeface="Sakkal Majalla" panose="02000000000000000000" pitchFamily="2" charset="-78"/>
              <a:cs typeface="Sakkal Majalla" panose="02000000000000000000" pitchFamily="2" charset="-78"/>
            </a:rPr>
            <a:t>- أَضعُ خطّـــــــــــــــــــــــــــــــة مفصّلة للموضوع وفـــــــــــــــــــــــق تسلسل البنية الثّلاثيّة للنّصّ السّرديّ. </a:t>
          </a:r>
        </a:p>
      </dsp:txBody>
      <dsp:txXfrm>
        <a:off x="7095991" y="2267326"/>
        <a:ext cx="3673414" cy="3089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BB54EE-DF0D-4FA1-B48F-C292469C25C4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83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BB54EE-DF0D-4FA1-B48F-C292469C25C4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62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BB54EE-DF0D-4FA1-B48F-C292469C25C4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5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BB54EE-DF0D-4FA1-B48F-C292469C25C4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5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BB54EE-DF0D-4FA1-B48F-C292469C25C4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91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BB54EE-DF0D-4FA1-B48F-C292469C25C4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49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BB54EE-DF0D-4FA1-B48F-C292469C25C4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52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BB54EE-DF0D-4FA1-B48F-C292469C25C4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BB54EE-DF0D-4FA1-B48F-C292469C25C4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7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BB54EE-DF0D-4FA1-B48F-C292469C25C4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29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BB54EE-DF0D-4FA1-B48F-C292469C25C4}" type="datetimeFigureOut">
              <a:rPr lang="en-US" smtClean="0"/>
              <a:t>7/29/2020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0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4961965" y="6550223"/>
            <a:ext cx="3079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1400" b="1" dirty="0"/>
              <a:t>اللغة</a:t>
            </a:r>
            <a:r>
              <a:rPr lang="ar-BH" sz="1400" b="1" baseline="0" dirty="0"/>
              <a:t> العربية – الفصل الأول</a:t>
            </a:r>
            <a:endParaRPr lang="en-US" sz="1400" b="1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035425" y="6550222"/>
            <a:ext cx="24608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BH" sz="1400" b="1" dirty="0"/>
              <a:t>إعداد خطة عمل للموضوع الإنشائي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156038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xmlns="" id="{EE726C56-B190-4A40-9FA3-1A4EA297E9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7653" y="1298171"/>
            <a:ext cx="10893286" cy="4913790"/>
          </a:xfrm>
        </p:spPr>
        <p:txBody>
          <a:bodyPr>
            <a:normAutofit fontScale="90000"/>
          </a:bodyPr>
          <a:lstStyle/>
          <a:p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BH" sz="4800" dirty="0">
                <a:solidFill>
                  <a:srgbClr val="7030A0"/>
                </a:solidFill>
              </a:rPr>
              <a:t/>
            </a:r>
            <a:br>
              <a:rPr lang="ar-BH" sz="4800" dirty="0">
                <a:solidFill>
                  <a:srgbClr val="7030A0"/>
                </a:solidFill>
              </a:rPr>
            </a:br>
            <a:r>
              <a:rPr lang="ar-SA" sz="4800" dirty="0">
                <a:solidFill>
                  <a:srgbClr val="7030A0"/>
                </a:solidFill>
              </a:rPr>
              <a:t/>
            </a:r>
            <a:br>
              <a:rPr lang="ar-SA" sz="4800" dirty="0">
                <a:solidFill>
                  <a:srgbClr val="7030A0"/>
                </a:solidFill>
              </a:rPr>
            </a:br>
            <a:r>
              <a:rPr lang="ar-BH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درسٌ في مادّة</a:t>
            </a:r>
            <a:r>
              <a:rPr lang="ar-SA" sz="4400" b="1" dirty="0">
                <a:solidFill>
                  <a:srgbClr val="7030A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اللّغة العربيّة</a:t>
            </a:r>
            <a:r>
              <a:rPr lang="ar-SA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SA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B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B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BH" sz="49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الإنتاجُ الكتابيُّ</a:t>
            </a:r>
            <a:r>
              <a:rPr lang="ar-SA" sz="4900" dirty="0"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SA" sz="49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BH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BH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إعدادُ خطَّةِ عملٍ للموضوعِ الإنشائيِّ السَّرديِّ</a:t>
            </a:r>
            <a:r>
              <a:rPr lang="ar-SA" sz="67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SA" sz="67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BH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BH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BH" sz="4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للصَّفِّ الثّالث الإعداديِّ</a:t>
            </a:r>
            <a:br>
              <a:rPr lang="ar-BH" sz="44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BH" sz="4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الفصلُ الدّراسيُّ الأوَّلُ</a:t>
            </a:r>
            <a:endParaRPr lang="ar-BH" sz="4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40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C6698171-09C7-49F0-8BA9-2C12A9206D27}"/>
              </a:ext>
            </a:extLst>
          </p:cNvPr>
          <p:cNvSpPr/>
          <p:nvPr/>
        </p:nvSpPr>
        <p:spPr>
          <a:xfrm>
            <a:off x="1504123" y="2107096"/>
            <a:ext cx="9183756" cy="4140589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r" rtl="1"/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 المقدّمة / وضع البداية: </a:t>
            </a:r>
          </a:p>
          <a:p>
            <a:pPr algn="r" rtl="1"/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              - انضمام الش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ابّ جاسم إلى الفريق الوطني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لمجابهة فيروس كورونا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SA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2- العرض/ سياق الت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حوّل:</a:t>
            </a:r>
          </a:p>
          <a:p>
            <a:pPr algn="r" rtl="1"/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              - القيام بأعمال الت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عقيم في الأماكن العامّة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SA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              - مخالطته أثناء العمل الت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طوعي بعض المصابين بفيروس كورونا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algn="r" rtl="1"/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              - العزل الإجباري من باب الاحتياط والت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وقّي لمدّة 14 يوم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ً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SA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3-الخاتمة/ وضع الختام:</a:t>
            </a:r>
          </a:p>
          <a:p>
            <a:pPr algn="r" rtl="1"/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              -الت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أكّد من عدم إصابته، وعودته إلى سالف نشاطه.</a:t>
            </a:r>
          </a:p>
          <a:p>
            <a:pPr algn="r" rtl="1"/>
            <a:endParaRPr lang="ar-SA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BH" sz="3200" b="1" dirty="0">
              <a:solidFill>
                <a:schemeClr val="accent1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ستطيل 3">
            <a:extLst>
              <a:ext uri="{FF2B5EF4-FFF2-40B4-BE49-F238E27FC236}">
                <a16:creationId xmlns:a16="http://schemas.microsoft.com/office/drawing/2014/main" xmlns="" id="{801F00EE-A8C7-46E4-915A-9CB9BB3B5760}"/>
              </a:ext>
            </a:extLst>
          </p:cNvPr>
          <p:cNvSpPr/>
          <p:nvPr/>
        </p:nvSpPr>
        <p:spPr>
          <a:xfrm>
            <a:off x="59374" y="79677"/>
            <a:ext cx="1464627" cy="4524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1400" b="1" dirty="0">
                <a:solidFill>
                  <a:schemeClr val="tx1"/>
                </a:solidFill>
              </a:rPr>
              <a:t>لغة عربية/إنتاج كتابيّ</a:t>
            </a:r>
          </a:p>
        </p:txBody>
      </p:sp>
      <p:sp>
        <p:nvSpPr>
          <p:cNvPr id="11" name="Title 6">
            <a:extLst>
              <a:ext uri="{FF2B5EF4-FFF2-40B4-BE49-F238E27FC236}">
                <a16:creationId xmlns:a16="http://schemas.microsoft.com/office/drawing/2014/main" xmlns="" id="{054BBA04-85DD-4BF2-8FFD-09EC08A35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1" y="814150"/>
            <a:ext cx="10648950" cy="689663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r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</a:t>
            </a:r>
            <a:r>
              <a:rPr lang="ar-BH" sz="31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أقرأ، ثمّ أرتّب عناصر الخطّة المقترحة في بناء سرديّ ثلاثيّ لتتناسب مع الموضوع الآتي.(6دق)</a:t>
            </a:r>
            <a:endParaRPr lang="en-US" sz="3100" b="1" dirty="0">
              <a:solidFill>
                <a:schemeClr val="tx2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6F134214-4382-43F3-B03B-9EAE9422012C}"/>
              </a:ext>
            </a:extLst>
          </p:cNvPr>
          <p:cNvSpPr txBox="1">
            <a:spLocks/>
          </p:cNvSpPr>
          <p:nvPr/>
        </p:nvSpPr>
        <p:spPr>
          <a:xfrm>
            <a:off x="895350" y="1353017"/>
            <a:ext cx="1771649" cy="5615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77500" lnSpcReduction="2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أقيّمُ إجابتي</a:t>
            </a:r>
          </a:p>
        </p:txBody>
      </p:sp>
    </p:spTree>
    <p:extLst>
      <p:ext uri="{BB962C8B-B14F-4D97-AF65-F5344CB8AC3E}">
        <p14:creationId xmlns:p14="http://schemas.microsoft.com/office/powerpoint/2010/main" val="77002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6">
            <a:extLst>
              <a:ext uri="{FF2B5EF4-FFF2-40B4-BE49-F238E27FC236}">
                <a16:creationId xmlns:a16="http://schemas.microsoft.com/office/drawing/2014/main" xmlns="" id="{ABCFACC1-6FAD-4E5F-8060-4B4FF0044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122" y="668514"/>
            <a:ext cx="9183756" cy="545065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r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2- أضع خطّة عمل مناسبة للموضوع الآتي مراعيًا سلامة اللّغة. (8 دق)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C6698171-09C7-49F0-8BA9-2C12A9206D27}"/>
              </a:ext>
            </a:extLst>
          </p:cNvPr>
          <p:cNvSpPr/>
          <p:nvPr/>
        </p:nvSpPr>
        <p:spPr>
          <a:xfrm>
            <a:off x="1504122" y="2757726"/>
            <a:ext cx="9183756" cy="3514726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r" rtl="1"/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 المقدّمة / وضع البداية: </a:t>
            </a:r>
          </a:p>
          <a:p>
            <a:pPr algn="r" rtl="1"/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-------------------------------------------------------------------------------------------------------</a:t>
            </a:r>
            <a:endParaRPr lang="ar-SA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2- العرض/ سياق التحوّل:</a:t>
            </a:r>
          </a:p>
          <a:p>
            <a:pPr algn="r" rtl="1"/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-</a:t>
            </a:r>
            <a:endParaRPr lang="ar-SA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3-الخاتمة/ وضع الختام:</a:t>
            </a:r>
            <a:endParaRPr lang="ar-BH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BH" sz="2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--------------------------------------------------------------------------------------------------------</a:t>
            </a:r>
            <a:endParaRPr lang="ar-SA" sz="2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ستطيل 3">
            <a:extLst>
              <a:ext uri="{FF2B5EF4-FFF2-40B4-BE49-F238E27FC236}">
                <a16:creationId xmlns:a16="http://schemas.microsoft.com/office/drawing/2014/main" xmlns="" id="{801F00EE-A8C7-46E4-915A-9CB9BB3B5760}"/>
              </a:ext>
            </a:extLst>
          </p:cNvPr>
          <p:cNvSpPr/>
          <p:nvPr/>
        </p:nvSpPr>
        <p:spPr>
          <a:xfrm>
            <a:off x="59374" y="79677"/>
            <a:ext cx="1464627" cy="4524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1400" b="1" dirty="0">
                <a:solidFill>
                  <a:schemeClr val="tx1"/>
                </a:solidFill>
              </a:rPr>
              <a:t>لغة عربية/إنتاج كتابيّ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81234275-127F-4997-8463-7CB700111DB4}"/>
              </a:ext>
            </a:extLst>
          </p:cNvPr>
          <p:cNvSpPr/>
          <p:nvPr/>
        </p:nvSpPr>
        <p:spPr>
          <a:xfrm>
            <a:off x="1504122" y="1299698"/>
            <a:ext cx="9183756" cy="1371909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r" rtl="1"/>
            <a:r>
              <a:rPr lang="ar-SA" sz="2800" b="1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الموضوع: 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بالرّغم من وفاة زوجها المفاجئ، استطاعت 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الأمّ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تربية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800" b="1" dirty="0" err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أبنائ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ها 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وتجاوز كل العقبات في سبيل نجا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هم في الد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راسة والحياة.</a:t>
            </a:r>
          </a:p>
          <a:p>
            <a:pPr algn="r" rtl="1"/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احكِ 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قصّة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هذا الأمّ 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مبرز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ً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 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ما قامت به من أجل أبنائها.</a:t>
            </a:r>
          </a:p>
        </p:txBody>
      </p:sp>
    </p:spTree>
    <p:extLst>
      <p:ext uri="{BB962C8B-B14F-4D97-AF65-F5344CB8AC3E}">
        <p14:creationId xmlns:p14="http://schemas.microsoft.com/office/powerpoint/2010/main" val="97703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6">
            <a:extLst>
              <a:ext uri="{FF2B5EF4-FFF2-40B4-BE49-F238E27FC236}">
                <a16:creationId xmlns:a16="http://schemas.microsoft.com/office/drawing/2014/main" xmlns="" id="{ABCFACC1-6FAD-4E5F-8060-4B4FF0044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122" y="721522"/>
            <a:ext cx="9183756" cy="545065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2- أضع </a:t>
            </a:r>
            <a:r>
              <a:rPr lang="ar-BH" sz="32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خطّةَ عملٍ مناسبةٍ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للموضوع الآتي مراعيًا </a:t>
            </a:r>
            <a:r>
              <a:rPr lang="ar-BH" sz="32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سلامةَ اللّغةِ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 (8 دق)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C6698171-09C7-49F0-8BA9-2C12A9206D27}"/>
              </a:ext>
            </a:extLst>
          </p:cNvPr>
          <p:cNvSpPr/>
          <p:nvPr/>
        </p:nvSpPr>
        <p:spPr>
          <a:xfrm>
            <a:off x="1504122" y="1962327"/>
            <a:ext cx="9183756" cy="4411969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r" rtl="1"/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 المقدّمة / وضع البداية: </a:t>
            </a:r>
          </a:p>
          <a:p>
            <a:pPr algn="r" rtl="1"/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وفاة الأب، واضطرار الأمّ للعمل في حضانة أطفال صباح</a:t>
            </a:r>
            <a:r>
              <a:rPr lang="ar-BH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ً</a:t>
            </a: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ا.</a:t>
            </a:r>
          </a:p>
          <a:p>
            <a:pPr algn="r" rtl="1"/>
            <a:endParaRPr lang="ar-SA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2- العرض/ سياق الت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حوّل:</a:t>
            </a:r>
          </a:p>
          <a:p>
            <a:pPr algn="r" rtl="1"/>
            <a:r>
              <a:rPr lang="ar-BH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</a:t>
            </a: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ازدياد حجم نفقات البيت وحاجة الأم المضاعفة للمال.</a:t>
            </a:r>
          </a:p>
          <a:p>
            <a:pPr algn="r" rtl="1"/>
            <a:r>
              <a:rPr lang="ar-BH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</a:t>
            </a: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اضطرار الأمّ للعمل صباح</a:t>
            </a:r>
            <a:r>
              <a:rPr lang="ar-BH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ً</a:t>
            </a: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 في الحضانة ومساء</a:t>
            </a:r>
            <a:r>
              <a:rPr lang="ar-BH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ً</a:t>
            </a: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في البيت.</a:t>
            </a:r>
          </a:p>
          <a:p>
            <a:pPr algn="r" rtl="1"/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</a:t>
            </a: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نجاح أولادها وتخرّج ابنها الأكبر من الجامعة.</a:t>
            </a:r>
          </a:p>
          <a:p>
            <a:pPr algn="r" rtl="1"/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algn="r" rtl="1"/>
            <a:r>
              <a:rPr lang="ar-SA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3-الخاتمة/ وضع الختام:</a:t>
            </a:r>
          </a:p>
          <a:p>
            <a:pPr algn="r" rtl="1"/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إحسان الابن الأكبر إلى أمّه، وتعويضها عن أيّام الشقاء.</a:t>
            </a:r>
          </a:p>
        </p:txBody>
      </p:sp>
      <p:sp>
        <p:nvSpPr>
          <p:cNvPr id="7" name="مستطيل 3">
            <a:extLst>
              <a:ext uri="{FF2B5EF4-FFF2-40B4-BE49-F238E27FC236}">
                <a16:creationId xmlns:a16="http://schemas.microsoft.com/office/drawing/2014/main" xmlns="" id="{801F00EE-A8C7-46E4-915A-9CB9BB3B5760}"/>
              </a:ext>
            </a:extLst>
          </p:cNvPr>
          <p:cNvSpPr/>
          <p:nvPr/>
        </p:nvSpPr>
        <p:spPr>
          <a:xfrm>
            <a:off x="59374" y="79677"/>
            <a:ext cx="1464627" cy="4524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1400" b="1" dirty="0">
                <a:solidFill>
                  <a:schemeClr val="tx1"/>
                </a:solidFill>
              </a:rPr>
              <a:t>لغة عربية/إنتاج كتابيّ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xmlns="" id="{81234275-127F-4997-8463-7CB700111DB4}"/>
              </a:ext>
            </a:extLst>
          </p:cNvPr>
          <p:cNvSpPr/>
          <p:nvPr/>
        </p:nvSpPr>
        <p:spPr>
          <a:xfrm>
            <a:off x="2686050" y="1326203"/>
            <a:ext cx="7153424" cy="545065"/>
          </a:xfrm>
          <a:prstGeom prst="roundRect">
            <a:avLst>
              <a:gd name="adj" fmla="val 10000"/>
            </a:avLst>
          </a:prstGeom>
          <a:solidFill>
            <a:schemeClr val="accent4">
              <a:lumMod val="40000"/>
              <a:lumOff val="60000"/>
              <a:alpha val="90000"/>
            </a:schemeClr>
          </a:solid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r" rtl="1"/>
            <a:r>
              <a:rPr lang="ar-SA" sz="2600" b="1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ملاحظة: </a:t>
            </a:r>
            <a:r>
              <a:rPr lang="ar-SA" sz="2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هذه الخطّة نموذج، وليست الوحيدة الممكنة للموضوع الس</a:t>
            </a:r>
            <a:r>
              <a:rPr lang="ar-BH" sz="2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2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ابق</a:t>
            </a:r>
            <a:r>
              <a:rPr lang="ar-BH" sz="2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SA" sz="2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95BB4F42-F2EC-4A2B-8067-9A93785DB093}"/>
              </a:ext>
            </a:extLst>
          </p:cNvPr>
          <p:cNvSpPr txBox="1">
            <a:spLocks/>
          </p:cNvSpPr>
          <p:nvPr/>
        </p:nvSpPr>
        <p:spPr>
          <a:xfrm>
            <a:off x="119270" y="852164"/>
            <a:ext cx="1151906" cy="6136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أقيّمُ إجابتي</a:t>
            </a:r>
          </a:p>
        </p:txBody>
      </p:sp>
    </p:spTree>
    <p:extLst>
      <p:ext uri="{BB962C8B-B14F-4D97-AF65-F5344CB8AC3E}">
        <p14:creationId xmlns:p14="http://schemas.microsoft.com/office/powerpoint/2010/main" val="3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1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6">
            <a:extLst>
              <a:ext uri="{FF2B5EF4-FFF2-40B4-BE49-F238E27FC236}">
                <a16:creationId xmlns:a16="http://schemas.microsoft.com/office/drawing/2014/main" xmlns="" id="{ABCFACC1-6FAD-4E5F-8060-4B4FF0044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122" y="721522"/>
            <a:ext cx="9183756" cy="545065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r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3- </a:t>
            </a:r>
            <a:r>
              <a:rPr lang="ar-BH" sz="32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أكتبْ قصّةَ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هذه الأمّ في 250 كلمة </a:t>
            </a:r>
            <a:r>
              <a:rPr lang="ar-BH" sz="32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مراعيًا خطّةَ العملِ المقترحةِ.  </a:t>
            </a:r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(20 دق)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C6698171-09C7-49F0-8BA9-2C12A9206D27}"/>
              </a:ext>
            </a:extLst>
          </p:cNvPr>
          <p:cNvSpPr/>
          <p:nvPr/>
        </p:nvSpPr>
        <p:spPr>
          <a:xfrm>
            <a:off x="1504121" y="1455995"/>
            <a:ext cx="9183755" cy="4918302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r" rtl="1"/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algn="r" rtl="1"/>
            <a:endParaRPr lang="ar-SA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 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 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algn="r" rtl="1"/>
            <a:endParaRPr lang="ar-SA" sz="1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</a:p>
          <a:p>
            <a:pPr algn="r" rtl="1"/>
            <a:endParaRPr lang="ar-SA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مستطيل 3">
            <a:extLst>
              <a:ext uri="{FF2B5EF4-FFF2-40B4-BE49-F238E27FC236}">
                <a16:creationId xmlns:a16="http://schemas.microsoft.com/office/drawing/2014/main" xmlns="" id="{801F00EE-A8C7-46E4-915A-9CB9BB3B5760}"/>
              </a:ext>
            </a:extLst>
          </p:cNvPr>
          <p:cNvSpPr/>
          <p:nvPr/>
        </p:nvSpPr>
        <p:spPr>
          <a:xfrm>
            <a:off x="59374" y="79677"/>
            <a:ext cx="1464627" cy="4524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1400" b="1" dirty="0">
                <a:solidFill>
                  <a:schemeClr val="tx1"/>
                </a:solidFill>
              </a:rPr>
              <a:t>لغة عربية/إنتاج كتابيّ</a:t>
            </a:r>
          </a:p>
        </p:txBody>
      </p:sp>
    </p:spTree>
    <p:extLst>
      <p:ext uri="{BB962C8B-B14F-4D97-AF65-F5344CB8AC3E}">
        <p14:creationId xmlns:p14="http://schemas.microsoft.com/office/powerpoint/2010/main" val="162107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>
            <a:extLst>
              <a:ext uri="{FF2B5EF4-FFF2-40B4-BE49-F238E27FC236}">
                <a16:creationId xmlns:a16="http://schemas.microsoft.com/office/drawing/2014/main" xmlns="" id="{5CD32C3D-DCA3-4062-8797-DA56E50C9ED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2998497"/>
            <a:ext cx="10515600" cy="946413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ctr">
              <a:buNone/>
            </a:pPr>
            <a:r>
              <a:rPr lang="ar-BH" sz="6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انتهى</a:t>
            </a:r>
            <a:r>
              <a:rPr lang="ar-BH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6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الدّرسُ</a:t>
            </a:r>
            <a:endParaRPr lang="en-US" sz="6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5277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855C5A-7D03-4B9A-9239-BC592D023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9074" y="1716086"/>
            <a:ext cx="3514725" cy="987425"/>
          </a:xfrm>
        </p:spPr>
        <p:txBody>
          <a:bodyPr/>
          <a:lstStyle/>
          <a:p>
            <a:pPr algn="r"/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أهداف الدّرس: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98D4BD-D12C-4ABD-AA01-CC304D3AC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09799"/>
            <a:ext cx="10515600" cy="3967163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ar-BH" sz="3600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فهمُ المعطى والمطلوبِ في الموضوعِ الإنشائيِّ السّرديِّ.</a:t>
            </a:r>
          </a:p>
          <a:p>
            <a:pPr algn="just">
              <a:lnSpc>
                <a:spcPct val="200000"/>
              </a:lnSpc>
            </a:pPr>
            <a:r>
              <a:rPr lang="ar-BH" sz="3600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وَضْعُ خطّةٍ للموضوع الإنشائيّ السّرديّ</a:t>
            </a:r>
            <a:r>
              <a:rPr lang="ar-SA" sz="3600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BH" sz="3600" dirty="0">
              <a:solidFill>
                <a:schemeClr val="accent1">
                  <a:lumMod val="50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just">
              <a:lnSpc>
                <a:spcPct val="200000"/>
              </a:lnSpc>
            </a:pPr>
            <a:r>
              <a:rPr lang="ar-BH" sz="3600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إنتاجُ نصٍّ سرديٍّ مُراعيًا خطّةَ العملِ الموضوعةِ.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xmlns="" id="{79C78273-BFC6-4E56-BA83-599F4A957E20}"/>
              </a:ext>
            </a:extLst>
          </p:cNvPr>
          <p:cNvSpPr/>
          <p:nvPr/>
        </p:nvSpPr>
        <p:spPr>
          <a:xfrm>
            <a:off x="138886" y="132685"/>
            <a:ext cx="1464627" cy="4524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1400" b="1" dirty="0">
                <a:solidFill>
                  <a:schemeClr val="tx1"/>
                </a:solidFill>
              </a:rPr>
              <a:t>لغة عربية/إنتاج كتابيّ</a:t>
            </a: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xmlns="" id="{8B58E4AA-B73C-4580-A33F-0884C37E1BA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1" r="13122" b="11357"/>
          <a:stretch/>
        </p:blipFill>
        <p:spPr>
          <a:xfrm>
            <a:off x="10210800" y="228600"/>
            <a:ext cx="1296144" cy="1124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02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8">
            <a:extLst>
              <a:ext uri="{FF2B5EF4-FFF2-40B4-BE49-F238E27FC236}">
                <a16:creationId xmlns:a16="http://schemas.microsoft.com/office/drawing/2014/main" xmlns="" id="{6C8291D8-9734-4AC7-B35C-6126C8F6B4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8037659"/>
              </p:ext>
            </p:extLst>
          </p:nvPr>
        </p:nvGraphicFramePr>
        <p:xfrm>
          <a:off x="292820" y="655093"/>
          <a:ext cx="11286508" cy="5454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xmlns="" id="{C4DE318D-0927-4BC8-86C8-7FF557EF5AF5}"/>
              </a:ext>
            </a:extLst>
          </p:cNvPr>
          <p:cNvSpPr txBox="1">
            <a:spLocks/>
          </p:cNvSpPr>
          <p:nvPr/>
        </p:nvSpPr>
        <p:spPr>
          <a:xfrm>
            <a:off x="10469216" y="267291"/>
            <a:ext cx="1272407" cy="775601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أتذكّرُ</a:t>
            </a:r>
            <a:endParaRPr lang="ar-BH" sz="4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مستطيل 3">
            <a:extLst>
              <a:ext uri="{FF2B5EF4-FFF2-40B4-BE49-F238E27FC236}">
                <a16:creationId xmlns:a16="http://schemas.microsoft.com/office/drawing/2014/main" xmlns="" id="{9BB29BD5-6119-4AC3-8F00-687AF936401F}"/>
              </a:ext>
            </a:extLst>
          </p:cNvPr>
          <p:cNvSpPr/>
          <p:nvPr/>
        </p:nvSpPr>
        <p:spPr>
          <a:xfrm>
            <a:off x="138886" y="132685"/>
            <a:ext cx="1464627" cy="4524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1400" b="1" dirty="0">
                <a:solidFill>
                  <a:schemeClr val="tx1"/>
                </a:solidFill>
              </a:rPr>
              <a:t>لغة عربية/إنتاج كتابيّ</a:t>
            </a:r>
          </a:p>
        </p:txBody>
      </p:sp>
    </p:spTree>
    <p:extLst>
      <p:ext uri="{BB962C8B-B14F-4D97-AF65-F5344CB8AC3E}">
        <p14:creationId xmlns:p14="http://schemas.microsoft.com/office/powerpoint/2010/main" val="271040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6"/>
          <p:cNvSpPr txBox="1">
            <a:spLocks/>
          </p:cNvSpPr>
          <p:nvPr/>
        </p:nvSpPr>
        <p:spPr>
          <a:xfrm>
            <a:off x="914400" y="1361662"/>
            <a:ext cx="10462329" cy="9972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مرَّ صديقُك بصعوباتٍ خلالَ العامِ الماضي، وقرّرَ تركَ المدرسةِ. ولكنّه عادَ بفضلِ مساعدتِك.</a:t>
            </a:r>
          </a:p>
          <a:p>
            <a:pPr algn="r"/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احكِ ما مرّ به صديقُك من مشاكل، مُوضِّحا كيف ساعدْتَه على تجاوزِها.</a:t>
            </a:r>
            <a:endParaRPr lang="en-US" sz="3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Title 6"/>
          <p:cNvSpPr txBox="1">
            <a:spLocks/>
          </p:cNvSpPr>
          <p:nvPr/>
        </p:nvSpPr>
        <p:spPr>
          <a:xfrm>
            <a:off x="1786701" y="483659"/>
            <a:ext cx="8618597" cy="59872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3900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أقرأُ الموضوع الآتي جيّدا، ثمّ أُفَكّكُه لأفهمه</a:t>
            </a:r>
            <a:r>
              <a:rPr lang="ar-BH" sz="4800" dirty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endParaRPr lang="en-US" sz="3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xmlns="" id="{568C6A62-4203-4F7A-9408-D04AAD259163}"/>
              </a:ext>
            </a:extLst>
          </p:cNvPr>
          <p:cNvSpPr txBox="1">
            <a:spLocks/>
          </p:cNvSpPr>
          <p:nvPr/>
        </p:nvSpPr>
        <p:spPr>
          <a:xfrm>
            <a:off x="268555" y="252056"/>
            <a:ext cx="1151906" cy="6136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47500" lnSpcReduction="2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أقيّمُ إجابتي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xmlns="" id="{D34A4760-2F85-4B85-8E7A-7CD0BE7E8016}"/>
              </a:ext>
            </a:extLst>
          </p:cNvPr>
          <p:cNvSpPr/>
          <p:nvPr/>
        </p:nvSpPr>
        <p:spPr>
          <a:xfrm>
            <a:off x="914400" y="2638119"/>
            <a:ext cx="10462329" cy="574880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r" rtl="1"/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أُحدّد المعطى والمطلوب في الموضوع السّابق، وأضع خطّا تحت الكلمات المفاتيح فيهما.</a:t>
            </a:r>
            <a:endParaRPr lang="ar-BH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Title 6">
            <a:extLst>
              <a:ext uri="{FF2B5EF4-FFF2-40B4-BE49-F238E27FC236}">
                <a16:creationId xmlns:a16="http://schemas.microsoft.com/office/drawing/2014/main" xmlns="" id="{2A16FA44-8131-4C1C-A6AC-A99D82748F36}"/>
              </a:ext>
            </a:extLst>
          </p:cNvPr>
          <p:cNvSpPr txBox="1">
            <a:spLocks/>
          </p:cNvSpPr>
          <p:nvPr/>
        </p:nvSpPr>
        <p:spPr>
          <a:xfrm>
            <a:off x="914399" y="3448877"/>
            <a:ext cx="10462329" cy="15339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r">
              <a:buFont typeface="Wingdings" panose="05000000000000000000" pitchFamily="2" charset="2"/>
              <a:buChar char="Ø"/>
            </a:pPr>
            <a:r>
              <a:rPr lang="ar-BH" sz="3200" b="1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المعطى:  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مرّ </a:t>
            </a:r>
            <a:r>
              <a:rPr lang="ar-BH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صديقُك ب</a:t>
            </a:r>
            <a:r>
              <a:rPr lang="ar-BH" sz="3200" u="sng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صعوباتٍ</a:t>
            </a:r>
            <a:r>
              <a:rPr lang="ar-BH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خلال العام الماضي، وقرّر </a:t>
            </a:r>
            <a:r>
              <a:rPr lang="ar-BH" sz="3200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ترك المدرسة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 ولكنّه </a:t>
            </a:r>
            <a:r>
              <a:rPr lang="ar-BH" sz="3200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عاد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بفضل </a:t>
            </a:r>
            <a:r>
              <a:rPr lang="ar-BH" sz="3200" u="sng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مساعدتك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457200" indent="-457200" algn="r">
              <a:buFont typeface="Wingdings" panose="05000000000000000000" pitchFamily="2" charset="2"/>
              <a:buChar char="Ø"/>
            </a:pPr>
            <a:r>
              <a:rPr lang="ar-BH" sz="3200" b="1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المطلوب: </a:t>
            </a:r>
            <a:r>
              <a:rPr lang="ar-BH" sz="3200" u="sng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احكِ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ما مرّ به </a:t>
            </a:r>
            <a:r>
              <a:rPr lang="ar-BH" sz="32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صديقُك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</a:t>
            </a:r>
            <a:r>
              <a:rPr lang="ar-BH" sz="3200" u="sng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مشاكل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، موضّحا </a:t>
            </a:r>
            <a:r>
              <a:rPr lang="ar-BH" sz="3200" u="sng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كيف ساعدته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على تجاوزها.</a:t>
            </a:r>
            <a:endParaRPr lang="en-US" sz="32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xmlns="" id="{A8FA3E21-BE4A-45BA-9CDF-05FA7488EBB2}"/>
              </a:ext>
            </a:extLst>
          </p:cNvPr>
          <p:cNvSpPr/>
          <p:nvPr/>
        </p:nvSpPr>
        <p:spPr>
          <a:xfrm>
            <a:off x="914399" y="5243559"/>
            <a:ext cx="9674088" cy="997269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المعطى: يقدّم </a:t>
            </a:r>
            <a:r>
              <a:rPr lang="ar-BH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معلوماتٍ 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كبرى عن </a:t>
            </a:r>
            <a:r>
              <a:rPr lang="ar-BH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أحداثِ القصّةِ وشخصيّاتِها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، </a:t>
            </a:r>
            <a:r>
              <a:rPr lang="ar-BH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وزمانِها ومكانِها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..</a:t>
            </a:r>
          </a:p>
          <a:p>
            <a:pPr algn="r" rtl="1"/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المطلوب: يحدّد </a:t>
            </a:r>
            <a:r>
              <a:rPr lang="ar-BH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نمطَ الكتابةِ 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(احكِ/ سَرْد)، ويرشد إلى التّركيز على الأحداث المهمّة.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xmlns="" id="{7FE3BCBA-E271-4963-B992-842312FB43AB}"/>
              </a:ext>
            </a:extLst>
          </p:cNvPr>
          <p:cNvCxnSpPr>
            <a:cxnSpLocks/>
          </p:cNvCxnSpPr>
          <p:nvPr/>
        </p:nvCxnSpPr>
        <p:spPr>
          <a:xfrm flipH="1" flipV="1">
            <a:off x="10694503" y="5742282"/>
            <a:ext cx="788242" cy="1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9C77B578-4480-4DE4-8B1A-64AAC0545D03}"/>
              </a:ext>
            </a:extLst>
          </p:cNvPr>
          <p:cNvSpPr txBox="1">
            <a:spLocks/>
          </p:cNvSpPr>
          <p:nvPr/>
        </p:nvSpPr>
        <p:spPr>
          <a:xfrm>
            <a:off x="10588487" y="175792"/>
            <a:ext cx="1319413" cy="7119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مُ</a:t>
            </a:r>
            <a:endParaRPr lang="ar-BH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9136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20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7EF8CA-667E-4250-A0EA-0792EFBDD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712" y="1306134"/>
            <a:ext cx="10515600" cy="613184"/>
          </a:xfrm>
        </p:spPr>
        <p:txBody>
          <a:bodyPr/>
          <a:lstStyle/>
          <a:p>
            <a:pPr marL="0" indent="0">
              <a:buNone/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بناءً على فهمِ الموضوعِ السّابقِ، أضعُ خطّةً مناسبةً له: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2C904BB5-CD0C-42FB-9FD9-C82501A27711}"/>
              </a:ext>
            </a:extLst>
          </p:cNvPr>
          <p:cNvSpPr txBox="1">
            <a:spLocks/>
          </p:cNvSpPr>
          <p:nvPr/>
        </p:nvSpPr>
        <p:spPr>
          <a:xfrm>
            <a:off x="10401300" y="229145"/>
            <a:ext cx="1319413" cy="7119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مُ</a:t>
            </a:r>
            <a:endParaRPr lang="ar-BH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7CC56546-B95A-4F8E-9F78-4E00C238DC8C}"/>
              </a:ext>
            </a:extLst>
          </p:cNvPr>
          <p:cNvSpPr/>
          <p:nvPr/>
        </p:nvSpPr>
        <p:spPr>
          <a:xfrm>
            <a:off x="8918715" y="2133598"/>
            <a:ext cx="2564032" cy="3989699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rtl="1"/>
            <a:r>
              <a:rPr lang="ar-SA" sz="3200" b="1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وضع البداية</a:t>
            </a:r>
          </a:p>
          <a:p>
            <a:pPr algn="ctr" rtl="1"/>
            <a:r>
              <a:rPr lang="ar-SA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حالة صديقك قبل الأزمة</a:t>
            </a:r>
            <a:r>
              <a:rPr 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ar-SA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algn="justLow" rtl="1"/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(وصف </a:t>
            </a:r>
            <a:r>
              <a:rPr lang="ar-SA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علاقتك بصديقك في المدرسة والبيت، ووصف اجتهاده واهتمامه بدراسته  قبل الأزمة.)</a:t>
            </a:r>
          </a:p>
          <a:p>
            <a:pPr algn="r" rtl="1"/>
            <a:endParaRPr lang="ar-BH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2393BECD-CF63-4115-A05B-D4F4039FBBD3}"/>
              </a:ext>
            </a:extLst>
          </p:cNvPr>
          <p:cNvSpPr/>
          <p:nvPr/>
        </p:nvSpPr>
        <p:spPr>
          <a:xfrm>
            <a:off x="3988903" y="2133600"/>
            <a:ext cx="4373219" cy="3989698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rtl="1"/>
            <a:r>
              <a:rPr lang="ar-SA" sz="3200" b="1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سياق التحوّل </a:t>
            </a:r>
          </a:p>
          <a:p>
            <a:pPr algn="r" rtl="1"/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-مرض وال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ـــــــــــــــــــــــــــ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 صديقك والحاجة إلى المال للعلاج.</a:t>
            </a:r>
          </a:p>
          <a:p>
            <a:pPr algn="r" rtl="1"/>
            <a:endParaRPr lang="ar-SA" sz="16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-انقطاع صديق</a:t>
            </a:r>
            <a:r>
              <a:rPr lang="ar-BH" sz="3200" b="1" dirty="0" smtClean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ــــــــــــــــــــ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  عن الم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ــــــــ</a:t>
            </a:r>
            <a:r>
              <a:rPr lang="ar-SA" sz="3200" b="1" dirty="0" err="1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درسة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للعمل.</a:t>
            </a:r>
          </a:p>
          <a:p>
            <a:pPr algn="r" rtl="1"/>
            <a:endParaRPr lang="ar-SA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-تبرّع الأصدقاء لتوفير الم</a:t>
            </a:r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ـــــــــــــ</a:t>
            </a:r>
            <a:r>
              <a:rPr lang="ar-SA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 لعلاج والد صديقك.</a:t>
            </a:r>
          </a:p>
          <a:p>
            <a:pPr algn="r" rtl="1"/>
            <a:endParaRPr lang="ar-SA" sz="3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BH" sz="3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0A8025DB-A4BF-4F14-B22C-46B3E909D9F0}"/>
              </a:ext>
            </a:extLst>
          </p:cNvPr>
          <p:cNvSpPr/>
          <p:nvPr/>
        </p:nvSpPr>
        <p:spPr>
          <a:xfrm>
            <a:off x="798390" y="2133598"/>
            <a:ext cx="2633923" cy="4002159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rtl="1"/>
            <a:r>
              <a:rPr lang="ar-SA" sz="3200" b="1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وضع الختام</a:t>
            </a:r>
            <a:endParaRPr lang="ar-BH" sz="3200" b="1" dirty="0">
              <a:solidFill>
                <a:schemeClr val="accent1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endParaRPr lang="ar-SA" sz="3200" b="1" dirty="0">
              <a:solidFill>
                <a:schemeClr val="accent1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SA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شفاء الأب وعودة صديقك إلى المدرسة.</a:t>
            </a:r>
          </a:p>
          <a:p>
            <a:pPr algn="r" rtl="1"/>
            <a:endParaRPr lang="ar-BH" sz="3200" b="1" dirty="0">
              <a:solidFill>
                <a:schemeClr val="accent1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مستطيل 3">
            <a:extLst>
              <a:ext uri="{FF2B5EF4-FFF2-40B4-BE49-F238E27FC236}">
                <a16:creationId xmlns:a16="http://schemas.microsoft.com/office/drawing/2014/main" xmlns="" id="{6FFBA712-96D4-4535-AF9E-AF57E2427B11}"/>
              </a:ext>
            </a:extLst>
          </p:cNvPr>
          <p:cNvSpPr/>
          <p:nvPr/>
        </p:nvSpPr>
        <p:spPr>
          <a:xfrm>
            <a:off x="138886" y="132685"/>
            <a:ext cx="1464627" cy="4524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1400" b="1" dirty="0">
                <a:solidFill>
                  <a:schemeClr val="tx1"/>
                </a:solidFill>
              </a:rPr>
              <a:t>لغة عربية/إنتاج كتابيّ</a:t>
            </a:r>
          </a:p>
        </p:txBody>
      </p:sp>
    </p:spTree>
    <p:extLst>
      <p:ext uri="{BB962C8B-B14F-4D97-AF65-F5344CB8AC3E}">
        <p14:creationId xmlns:p14="http://schemas.microsoft.com/office/powerpoint/2010/main" val="354862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xmlns="" id="{C4DE318D-0927-4BC8-86C8-7FF557EF5AF5}"/>
              </a:ext>
            </a:extLst>
          </p:cNvPr>
          <p:cNvSpPr txBox="1">
            <a:spLocks/>
          </p:cNvSpPr>
          <p:nvPr/>
        </p:nvSpPr>
        <p:spPr>
          <a:xfrm>
            <a:off x="10204175" y="343685"/>
            <a:ext cx="1708376" cy="70521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850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أستنتجُ</a:t>
            </a:r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أنّ</a:t>
            </a:r>
          </a:p>
        </p:txBody>
      </p:sp>
      <p:sp>
        <p:nvSpPr>
          <p:cNvPr id="5" name="Title 6"/>
          <p:cNvSpPr>
            <a:spLocks noGrp="1"/>
          </p:cNvSpPr>
          <p:nvPr>
            <p:ph type="title"/>
          </p:nvPr>
        </p:nvSpPr>
        <p:spPr>
          <a:xfrm>
            <a:off x="3651800" y="1238907"/>
            <a:ext cx="7697337" cy="777805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r"/>
            <a:r>
              <a:rPr lang="ar-BH" sz="34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وضعَ خطّة للموضوع الإنشائي السّرديّ يتطلّب الاهتمام بـــ:</a:t>
            </a:r>
            <a:endParaRPr lang="en-US" sz="3400" b="1" dirty="0">
              <a:solidFill>
                <a:srgbClr val="FF0000"/>
              </a:solidFill>
              <a:cs typeface="Sultan normal" pitchFamily="2" charset="-78"/>
            </a:endParaRPr>
          </a:p>
        </p:txBody>
      </p:sp>
      <p:sp>
        <p:nvSpPr>
          <p:cNvPr id="10" name="7-Point Star 9"/>
          <p:cNvSpPr/>
          <p:nvPr/>
        </p:nvSpPr>
        <p:spPr>
          <a:xfrm>
            <a:off x="8949258" y="3653194"/>
            <a:ext cx="1582298" cy="1096489"/>
          </a:xfrm>
          <a:prstGeom prst="star7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400" b="1" dirty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سياق التحوّل</a:t>
            </a:r>
          </a:p>
        </p:txBody>
      </p:sp>
      <p:sp>
        <p:nvSpPr>
          <p:cNvPr id="12" name="Left Arrow 11"/>
          <p:cNvSpPr/>
          <p:nvPr/>
        </p:nvSpPr>
        <p:spPr>
          <a:xfrm>
            <a:off x="10531556" y="5284919"/>
            <a:ext cx="1529143" cy="969912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الخاتمة</a:t>
            </a:r>
            <a:endParaRPr lang="en-US" sz="2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Left Arrow 12"/>
          <p:cNvSpPr/>
          <p:nvPr/>
        </p:nvSpPr>
        <p:spPr>
          <a:xfrm>
            <a:off x="10531557" y="2315698"/>
            <a:ext cx="1529143" cy="969912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المقدمة</a:t>
            </a:r>
            <a:endParaRPr lang="en-US" sz="2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7-Point Star 13"/>
          <p:cNvSpPr/>
          <p:nvPr/>
        </p:nvSpPr>
        <p:spPr>
          <a:xfrm>
            <a:off x="9061255" y="2188721"/>
            <a:ext cx="1533660" cy="1096489"/>
          </a:xfrm>
          <a:prstGeom prst="star7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400" b="1" dirty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وضع البداية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0310"/>
              </p:ext>
            </p:extLst>
          </p:nvPr>
        </p:nvGraphicFramePr>
        <p:xfrm>
          <a:off x="455327" y="3973731"/>
          <a:ext cx="3778020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8020">
                  <a:extLst>
                    <a:ext uri="{9D8B030D-6E8A-4147-A177-3AD203B41FA5}">
                      <a16:colId xmlns:a16="http://schemas.microsoft.com/office/drawing/2014/main" xmlns="" val="1009194289"/>
                    </a:ext>
                  </a:extLst>
                </a:gridCol>
              </a:tblGrid>
              <a:tr h="742247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BH" sz="2800" b="1" kern="1200" dirty="0">
                          <a:solidFill>
                            <a:schemeClr val="tx2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تصاعد الأحداث إلى الأزمة (العقدة) ثمّ تدرّجها نحو الحلّ والانفراج.</a:t>
                      </a:r>
                      <a:endParaRPr lang="en-US" sz="2800" b="1" kern="1200" dirty="0">
                        <a:solidFill>
                          <a:schemeClr val="tx2"/>
                        </a:solidFill>
                        <a:latin typeface="Sakkal Majalla" panose="02000000000000000000" pitchFamily="2" charset="-78"/>
                        <a:ea typeface="+mj-ea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960944"/>
                  </a:ext>
                </a:extLst>
              </a:tr>
            </a:tbl>
          </a:graphicData>
        </a:graphic>
      </p:graphicFrame>
      <p:sp>
        <p:nvSpPr>
          <p:cNvPr id="20" name="Title 1">
            <a:extLst>
              <a:ext uri="{FF2B5EF4-FFF2-40B4-BE49-F238E27FC236}">
                <a16:creationId xmlns:a16="http://schemas.microsoft.com/office/drawing/2014/main" xmlns="" id="{C4DE318D-0927-4BC8-86C8-7FF557EF5AF5}"/>
              </a:ext>
            </a:extLst>
          </p:cNvPr>
          <p:cNvSpPr txBox="1">
            <a:spLocks/>
          </p:cNvSpPr>
          <p:nvPr/>
        </p:nvSpPr>
        <p:spPr>
          <a:xfrm>
            <a:off x="6457391" y="2350667"/>
            <a:ext cx="2603865" cy="7859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40000" lnSpcReduction="2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ar-BH" sz="4800" dirty="0">
              <a:solidFill>
                <a:srgbClr val="FF0000"/>
              </a:solidFill>
            </a:endParaRPr>
          </a:p>
          <a:p>
            <a:pPr algn="ctr"/>
            <a:r>
              <a:rPr lang="ar-BH" sz="80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الفِقْرَةُ </a:t>
            </a:r>
            <a:r>
              <a:rPr lang="ar-BH" sz="8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الأولى</a:t>
            </a:r>
          </a:p>
        </p:txBody>
      </p:sp>
      <p:sp>
        <p:nvSpPr>
          <p:cNvPr id="21" name="Left Arrow 20"/>
          <p:cNvSpPr/>
          <p:nvPr/>
        </p:nvSpPr>
        <p:spPr>
          <a:xfrm>
            <a:off x="4385747" y="2400914"/>
            <a:ext cx="1834859" cy="799479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وفيها حديث عن</a:t>
            </a:r>
            <a:r>
              <a:rPr lang="ar-BH" sz="2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2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xmlns="" id="{C4DE318D-0927-4BC8-86C8-7FF557EF5AF5}"/>
              </a:ext>
            </a:extLst>
          </p:cNvPr>
          <p:cNvSpPr txBox="1">
            <a:spLocks/>
          </p:cNvSpPr>
          <p:nvPr/>
        </p:nvSpPr>
        <p:spPr>
          <a:xfrm>
            <a:off x="6457391" y="3737440"/>
            <a:ext cx="2491867" cy="1035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40000" lnSpcReduction="20000"/>
          </a:bodyPr>
          <a:lstStyle>
            <a:defPPr>
              <a:defRPr lang="en-US"/>
            </a:defPPr>
            <a:lvl1pPr algn="ctr" defTabSz="457200" rtl="1">
              <a:spcBef>
                <a:spcPct val="0"/>
              </a:spcBef>
              <a:buNone/>
              <a:defRPr sz="48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rtl="1">
              <a:defRPr>
                <a:solidFill>
                  <a:schemeClr val="tx2"/>
                </a:solidFill>
              </a:defRPr>
            </a:lvl2pPr>
            <a:lvl3pPr rtl="1">
              <a:defRPr>
                <a:solidFill>
                  <a:schemeClr val="tx2"/>
                </a:solidFill>
              </a:defRPr>
            </a:lvl3pPr>
            <a:lvl4pPr rtl="1">
              <a:defRPr>
                <a:solidFill>
                  <a:schemeClr val="tx2"/>
                </a:solidFill>
              </a:defRPr>
            </a:lvl4pPr>
            <a:lvl5pPr rtl="1">
              <a:defRPr>
                <a:solidFill>
                  <a:schemeClr val="tx2"/>
                </a:solidFill>
              </a:defRPr>
            </a:lvl5pPr>
            <a:lvl6pPr rtl="1">
              <a:defRPr>
                <a:solidFill>
                  <a:schemeClr val="tx2"/>
                </a:solidFill>
              </a:defRPr>
            </a:lvl6pPr>
            <a:lvl7pPr rtl="1">
              <a:defRPr>
                <a:solidFill>
                  <a:schemeClr val="tx2"/>
                </a:solidFill>
              </a:defRPr>
            </a:lvl7pPr>
            <a:lvl8pPr rtl="1">
              <a:defRPr>
                <a:solidFill>
                  <a:schemeClr val="tx2"/>
                </a:solidFill>
              </a:defRPr>
            </a:lvl8pPr>
            <a:lvl9pPr rtl="1">
              <a:defRPr>
                <a:solidFill>
                  <a:schemeClr val="tx2"/>
                </a:solidFill>
              </a:defRPr>
            </a:lvl9pPr>
          </a:lstStyle>
          <a:p>
            <a:endParaRPr lang="ar-BH" dirty="0"/>
          </a:p>
          <a:p>
            <a:r>
              <a:rPr lang="ar-BH" sz="7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الفِقْرَةُ الثّانيةُ والثّالثةُ </a:t>
            </a:r>
            <a:r>
              <a:rPr lang="ar-BH" sz="7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والرّابعة ....</a:t>
            </a:r>
            <a:endParaRPr lang="ar-BH" sz="7000" dirty="0"/>
          </a:p>
          <a:p>
            <a:endParaRPr lang="ar-BH" dirty="0"/>
          </a:p>
        </p:txBody>
      </p:sp>
      <p:sp>
        <p:nvSpPr>
          <p:cNvPr id="23" name="Left Arrow 22"/>
          <p:cNvSpPr/>
          <p:nvPr/>
        </p:nvSpPr>
        <p:spPr>
          <a:xfrm>
            <a:off x="4456389" y="5227687"/>
            <a:ext cx="1764217" cy="799479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BH" sz="2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وفيها حديث عن</a:t>
            </a:r>
            <a:r>
              <a:rPr lang="ar-BH" sz="2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2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4" name="Left Arrow 23"/>
          <p:cNvSpPr/>
          <p:nvPr/>
        </p:nvSpPr>
        <p:spPr>
          <a:xfrm>
            <a:off x="10515738" y="3676133"/>
            <a:ext cx="1529143" cy="969912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BH" sz="2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العرض</a:t>
            </a:r>
            <a:endParaRPr lang="en-US" sz="2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5" name="7-Point Star 24"/>
          <p:cNvSpPr/>
          <p:nvPr/>
        </p:nvSpPr>
        <p:spPr>
          <a:xfrm>
            <a:off x="9061255" y="5153871"/>
            <a:ext cx="1582298" cy="1096489"/>
          </a:xfrm>
          <a:prstGeom prst="star7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2400" b="1" dirty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وضع الختام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xmlns="" id="{C4DE318D-0927-4BC8-86C8-7FF557EF5AF5}"/>
              </a:ext>
            </a:extLst>
          </p:cNvPr>
          <p:cNvSpPr txBox="1">
            <a:spLocks/>
          </p:cNvSpPr>
          <p:nvPr/>
        </p:nvSpPr>
        <p:spPr>
          <a:xfrm>
            <a:off x="6457391" y="5320901"/>
            <a:ext cx="2563461" cy="5817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defPPr>
              <a:defRPr lang="en-US"/>
            </a:defPPr>
            <a:lvl1pPr algn="ctr" defTabSz="457200" rtl="1">
              <a:spcBef>
                <a:spcPct val="0"/>
              </a:spcBef>
              <a:buNone/>
              <a:defRPr sz="48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rtl="1">
              <a:defRPr>
                <a:solidFill>
                  <a:schemeClr val="tx2"/>
                </a:solidFill>
              </a:defRPr>
            </a:lvl2pPr>
            <a:lvl3pPr rtl="1">
              <a:defRPr>
                <a:solidFill>
                  <a:schemeClr val="tx2"/>
                </a:solidFill>
              </a:defRPr>
            </a:lvl3pPr>
            <a:lvl4pPr rtl="1">
              <a:defRPr>
                <a:solidFill>
                  <a:schemeClr val="tx2"/>
                </a:solidFill>
              </a:defRPr>
            </a:lvl4pPr>
            <a:lvl5pPr rtl="1">
              <a:defRPr>
                <a:solidFill>
                  <a:schemeClr val="tx2"/>
                </a:solidFill>
              </a:defRPr>
            </a:lvl5pPr>
            <a:lvl6pPr rtl="1">
              <a:defRPr>
                <a:solidFill>
                  <a:schemeClr val="tx2"/>
                </a:solidFill>
              </a:defRPr>
            </a:lvl6pPr>
            <a:lvl7pPr rtl="1">
              <a:defRPr>
                <a:solidFill>
                  <a:schemeClr val="tx2"/>
                </a:solidFill>
              </a:defRPr>
            </a:lvl7pPr>
            <a:lvl8pPr rtl="1">
              <a:defRPr>
                <a:solidFill>
                  <a:schemeClr val="tx2"/>
                </a:solidFill>
              </a:defRPr>
            </a:lvl8pPr>
            <a:lvl9pPr rtl="1">
              <a:defRPr>
                <a:solidFill>
                  <a:schemeClr val="tx2"/>
                </a:solidFill>
              </a:defRPr>
            </a:lvl9pPr>
          </a:lstStyle>
          <a:p>
            <a:r>
              <a:rPr lang="ar-BH" sz="35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الفِقْرَةُ الأخيرةُ</a:t>
            </a:r>
            <a:endParaRPr lang="ar-BH" sz="35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endParaRPr lang="ar-BH" dirty="0"/>
          </a:p>
        </p:txBody>
      </p:sp>
      <p:sp>
        <p:nvSpPr>
          <p:cNvPr id="27" name="Left Arrow 26"/>
          <p:cNvSpPr/>
          <p:nvPr/>
        </p:nvSpPr>
        <p:spPr>
          <a:xfrm>
            <a:off x="4385747" y="3973731"/>
            <a:ext cx="1834859" cy="799479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BH" sz="2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وفيها حديث عن</a:t>
            </a:r>
            <a:endParaRPr lang="en-US" sz="24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924445"/>
              </p:ext>
            </p:extLst>
          </p:nvPr>
        </p:nvGraphicFramePr>
        <p:xfrm>
          <a:off x="517896" y="5227687"/>
          <a:ext cx="3841479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1479">
                  <a:extLst>
                    <a:ext uri="{9D8B030D-6E8A-4147-A177-3AD203B41FA5}">
                      <a16:colId xmlns:a16="http://schemas.microsoft.com/office/drawing/2014/main" xmlns="" val="1009194289"/>
                    </a:ext>
                  </a:extLst>
                </a:gridCol>
              </a:tblGrid>
              <a:tr h="742247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BH" sz="2800" b="1" kern="1200" dirty="0">
                          <a:solidFill>
                            <a:schemeClr val="tx2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مآل الأحداث ونهاية القصّة، ويمكـــــــن تضمين المغزى.</a:t>
                      </a:r>
                      <a:endParaRPr lang="en-US" sz="2800" b="1" kern="1200" dirty="0">
                        <a:solidFill>
                          <a:schemeClr val="tx2"/>
                        </a:solidFill>
                        <a:latin typeface="Sakkal Majalla" panose="02000000000000000000" pitchFamily="2" charset="-78"/>
                        <a:ea typeface="+mj-ea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960944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xmlns="" id="{2AAF79CC-4E44-4F23-9C7F-25936C5BF8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047262"/>
              </p:ext>
            </p:extLst>
          </p:nvPr>
        </p:nvGraphicFramePr>
        <p:xfrm>
          <a:off x="549625" y="2365841"/>
          <a:ext cx="377802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8020">
                  <a:extLst>
                    <a:ext uri="{9D8B030D-6E8A-4147-A177-3AD203B41FA5}">
                      <a16:colId xmlns:a16="http://schemas.microsoft.com/office/drawing/2014/main" xmlns="" val="1009194289"/>
                    </a:ext>
                  </a:extLst>
                </a:gridCol>
              </a:tblGrid>
              <a:tr h="1371272">
                <a:tc>
                  <a:txBody>
                    <a:bodyPr/>
                    <a:lstStyle/>
                    <a:p>
                      <a:r>
                        <a:rPr lang="ar-BH" sz="2800" b="1" kern="1200" dirty="0">
                          <a:solidFill>
                            <a:schemeClr val="tx2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الشّخصيات (مَن)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kern="1200" dirty="0">
                          <a:solidFill>
                            <a:schemeClr val="tx2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الزّمان (متى)+المكان ( أين)</a:t>
                      </a:r>
                      <a:endParaRPr lang="en-US" sz="2800" b="1" kern="1200" dirty="0">
                        <a:solidFill>
                          <a:schemeClr val="tx2"/>
                        </a:solidFill>
                        <a:latin typeface="Sakkal Majalla" panose="02000000000000000000" pitchFamily="2" charset="-78"/>
                        <a:ea typeface="+mj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kern="1200" dirty="0">
                          <a:solidFill>
                            <a:schemeClr val="tx2"/>
                          </a:solidFill>
                          <a:latin typeface="Sakkal Majalla" panose="02000000000000000000" pitchFamily="2" charset="-78"/>
                          <a:ea typeface="+mj-ea"/>
                          <a:cs typeface="Sakkal Majalla" panose="02000000000000000000" pitchFamily="2" charset="-78"/>
                        </a:rPr>
                        <a:t>التّمهيد للمشكلة</a:t>
                      </a:r>
                      <a:endParaRPr lang="en-US" sz="2800" b="1" kern="1200" dirty="0">
                        <a:solidFill>
                          <a:schemeClr val="tx2"/>
                        </a:solidFill>
                        <a:latin typeface="Sakkal Majalla" panose="02000000000000000000" pitchFamily="2" charset="-78"/>
                        <a:ea typeface="+mj-ea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3960944"/>
                  </a:ext>
                </a:extLst>
              </a:tr>
            </a:tbl>
          </a:graphicData>
        </a:graphic>
      </p:graphicFrame>
      <p:sp>
        <p:nvSpPr>
          <p:cNvPr id="29" name="مستطيل 3">
            <a:extLst>
              <a:ext uri="{FF2B5EF4-FFF2-40B4-BE49-F238E27FC236}">
                <a16:creationId xmlns:a16="http://schemas.microsoft.com/office/drawing/2014/main" xmlns="" id="{2CFDEFAF-0DE0-4FD6-BDD1-79190B62E7F7}"/>
              </a:ext>
            </a:extLst>
          </p:cNvPr>
          <p:cNvSpPr/>
          <p:nvPr/>
        </p:nvSpPr>
        <p:spPr>
          <a:xfrm>
            <a:off x="138886" y="132685"/>
            <a:ext cx="1464627" cy="4524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1400" b="1" dirty="0">
                <a:solidFill>
                  <a:schemeClr val="tx1"/>
                </a:solidFill>
              </a:rPr>
              <a:t>لغة عربية/إنتاج كتابيّ</a:t>
            </a:r>
          </a:p>
        </p:txBody>
      </p:sp>
    </p:spTree>
    <p:extLst>
      <p:ext uri="{BB962C8B-B14F-4D97-AF65-F5344CB8AC3E}">
        <p14:creationId xmlns:p14="http://schemas.microsoft.com/office/powerpoint/2010/main" val="115000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10" grpId="0" animBg="1"/>
      <p:bldP spid="12" grpId="0" animBg="1"/>
      <p:bldP spid="13" grpId="0" animBg="1"/>
      <p:bldP spid="14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6"/>
          <p:cNvSpPr txBox="1">
            <a:spLocks/>
          </p:cNvSpPr>
          <p:nvPr/>
        </p:nvSpPr>
        <p:spPr>
          <a:xfrm>
            <a:off x="1152939" y="1496903"/>
            <a:ext cx="9558603" cy="766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36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934115" y="582923"/>
            <a:ext cx="7553738" cy="689663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r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1. أقرأ الموضوع الآتي وأجيب عمّا يأتي بعده.      (7 دق)</a:t>
            </a:r>
            <a:endParaRPr lang="en-US" sz="32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مستطيل: زوايا مستديرة 8">
            <a:extLst>
              <a:ext uri="{FF2B5EF4-FFF2-40B4-BE49-F238E27FC236}">
                <a16:creationId xmlns:a16="http://schemas.microsoft.com/office/drawing/2014/main" xmlns="" id="{7DEA015C-6E43-4DF7-9579-9B31873125D9}"/>
              </a:ext>
            </a:extLst>
          </p:cNvPr>
          <p:cNvSpPr/>
          <p:nvPr/>
        </p:nvSpPr>
        <p:spPr>
          <a:xfrm>
            <a:off x="1351723" y="1398309"/>
            <a:ext cx="9806608" cy="150640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BH" sz="3000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خلال زيارة مدرسية مع أصدقائك إلى محميّة العرين، حصل أمرٌ غيرُ متوقّع في أثناء تجوّلكم، فقرّرتم </a:t>
            </a:r>
            <a:r>
              <a:rPr lang="ar-BH" sz="3000" dirty="0" smtClean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تغييرَ برنامجَ الرّحلةِ للاستمتاعَ ببقيّةِ </a:t>
            </a:r>
            <a:r>
              <a:rPr lang="ar-BH" sz="3000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اليوم.</a:t>
            </a:r>
          </a:p>
          <a:p>
            <a:pPr algn="r" rtl="1"/>
            <a:r>
              <a:rPr lang="ar-BH" sz="3000" b="1" dirty="0">
                <a:solidFill>
                  <a:schemeClr val="accent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اسردْ </a:t>
            </a:r>
            <a:r>
              <a:rPr lang="ar-BH" sz="3000" b="1" dirty="0" smtClean="0">
                <a:solidFill>
                  <a:schemeClr val="accent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قصّةَ جولتِكم </a:t>
            </a:r>
            <a:r>
              <a:rPr lang="ar-BH" sz="3000" b="1" dirty="0">
                <a:solidFill>
                  <a:schemeClr val="accent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وما طرأ عليها من تغييراتٍ في </a:t>
            </a:r>
            <a:r>
              <a:rPr lang="ar-BH" sz="3000" b="1" dirty="0" smtClean="0">
                <a:solidFill>
                  <a:schemeClr val="accent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برنامجِها</a:t>
            </a:r>
            <a:r>
              <a:rPr lang="ar-BH" sz="2800" b="1" dirty="0">
                <a:solidFill>
                  <a:schemeClr val="accent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BH" sz="4000" b="1" dirty="0">
              <a:solidFill>
                <a:schemeClr val="accent2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itle 6"/>
          <p:cNvSpPr txBox="1">
            <a:spLocks/>
          </p:cNvSpPr>
          <p:nvPr/>
        </p:nvSpPr>
        <p:spPr>
          <a:xfrm>
            <a:off x="1351723" y="3049491"/>
            <a:ext cx="9806608" cy="50264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ما </a:t>
            </a:r>
            <a:r>
              <a:rPr lang="ar-BH" sz="28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المعلوماتُ المهمّةُ </a:t>
            </a:r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التي قدّمها</a:t>
            </a:r>
            <a:r>
              <a:rPr lang="ar-BH" sz="2800" b="1" dirty="0">
                <a:solidFill>
                  <a:schemeClr val="accent1">
                    <a:lumMod val="50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المعطى</a:t>
            </a:r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؟</a:t>
            </a:r>
            <a:endParaRPr lang="en-US" sz="36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4" name="Title 6"/>
          <p:cNvSpPr txBox="1">
            <a:spLocks/>
          </p:cNvSpPr>
          <p:nvPr/>
        </p:nvSpPr>
        <p:spPr>
          <a:xfrm>
            <a:off x="1351723" y="4847832"/>
            <a:ext cx="9806608" cy="142724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r" rtl="1">
              <a:lnSpc>
                <a:spcPct val="90000"/>
              </a:lnSpc>
              <a:spcBef>
                <a:spcPct val="0"/>
              </a:spcBef>
            </a:pP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ما </a:t>
            </a:r>
            <a:r>
              <a:rPr lang="ar-BH" sz="28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التّوجيهاتُ 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التي قدّمها </a:t>
            </a:r>
            <a:r>
              <a:rPr lang="ar-BH" sz="3200" b="1" dirty="0" smtClean="0">
                <a:solidFill>
                  <a:schemeClr val="accent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المطلوبُ</a:t>
            </a:r>
            <a:r>
              <a:rPr lang="ar-BH" sz="28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؟</a:t>
            </a:r>
            <a:endParaRPr lang="ar-BH" sz="2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lvl="1" algn="r" rtl="1">
              <a:lnSpc>
                <a:spcPct val="90000"/>
              </a:lnSpc>
              <a:spcBef>
                <a:spcPct val="0"/>
              </a:spcBef>
            </a:pP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sz="3200" b="1" dirty="0">
                <a:solidFill>
                  <a:schemeClr val="accent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اسردْ</a:t>
            </a:r>
            <a:r>
              <a:rPr lang="ar-BH" sz="2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 </a:t>
            </a:r>
            <a:r>
              <a:rPr lang="ar-BH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نمط الكتابة: سرد               مراعاة البنية الثّلاثيّة للنّصّ السّرديّ:</a:t>
            </a:r>
          </a:p>
          <a:p>
            <a:pPr marL="0" lvl="1" algn="ctr" rtl="1">
              <a:lnSpc>
                <a:spcPct val="90000"/>
              </a:lnSpc>
              <a:spcBef>
                <a:spcPct val="0"/>
              </a:spcBef>
            </a:pPr>
            <a:r>
              <a:rPr lang="ar-BH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       </a:t>
            </a:r>
            <a:r>
              <a:rPr lang="ar-BH" sz="2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(وضع بداية - سياق تحوّل - وضع ختام)</a:t>
            </a:r>
          </a:p>
          <a:p>
            <a:pPr marL="0" lvl="1" algn="r" rtl="1">
              <a:lnSpc>
                <a:spcPct val="90000"/>
              </a:lnSpc>
              <a:spcBef>
                <a:spcPct val="0"/>
              </a:spcBef>
            </a:pPr>
            <a:endParaRPr lang="ar-BH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xmlns="" id="{354BEFBF-0F2A-4E50-AB2B-6799D511E9B1}"/>
              </a:ext>
            </a:extLst>
          </p:cNvPr>
          <p:cNvSpPr txBox="1">
            <a:spLocks/>
          </p:cNvSpPr>
          <p:nvPr/>
        </p:nvSpPr>
        <p:spPr>
          <a:xfrm>
            <a:off x="10711542" y="153941"/>
            <a:ext cx="1138232" cy="6896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4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أطَبِّقُ</a:t>
            </a:r>
            <a:endParaRPr lang="ar-BH" sz="4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xmlns="" id="{568C6A62-4203-4F7A-9408-D04AAD259163}"/>
              </a:ext>
            </a:extLst>
          </p:cNvPr>
          <p:cNvSpPr txBox="1">
            <a:spLocks/>
          </p:cNvSpPr>
          <p:nvPr/>
        </p:nvSpPr>
        <p:spPr>
          <a:xfrm>
            <a:off x="292582" y="639894"/>
            <a:ext cx="1879118" cy="6136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32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أقيّمُ إجابتي</a:t>
            </a:r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xmlns="" id="{FB962EDF-2DD6-4E68-A9BA-0245F2CE6624}"/>
              </a:ext>
            </a:extLst>
          </p:cNvPr>
          <p:cNvSpPr txBox="1">
            <a:spLocks/>
          </p:cNvSpPr>
          <p:nvPr/>
        </p:nvSpPr>
        <p:spPr>
          <a:xfrm>
            <a:off x="1351723" y="3715771"/>
            <a:ext cx="9806608" cy="97549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2800" dirty="0"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المكان محمية العرين/ المناسبة زيارة مدرسيّة/ الشّخصيات: أنت مع الأصدقاء/ الحدث العامّ: جولة/ الحدث المميّز: حدوث أمر غير متوقّع/ النّتيجة: تغيّر برنامج الجولة.</a:t>
            </a:r>
            <a:endParaRPr lang="en-US" sz="2800" dirty="0"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xmlns="" id="{324B760A-3634-443C-93AA-DF692369EEAE}"/>
              </a:ext>
            </a:extLst>
          </p:cNvPr>
          <p:cNvCxnSpPr/>
          <p:nvPr/>
        </p:nvCxnSpPr>
        <p:spPr>
          <a:xfrm flipH="1">
            <a:off x="7765774" y="5512906"/>
            <a:ext cx="58309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مستطيل 3">
            <a:extLst>
              <a:ext uri="{FF2B5EF4-FFF2-40B4-BE49-F238E27FC236}">
                <a16:creationId xmlns:a16="http://schemas.microsoft.com/office/drawing/2014/main" xmlns="" id="{E8FD3CF4-E9CE-4E91-B2DF-382FC59DD613}"/>
              </a:ext>
            </a:extLst>
          </p:cNvPr>
          <p:cNvSpPr/>
          <p:nvPr/>
        </p:nvSpPr>
        <p:spPr>
          <a:xfrm>
            <a:off x="85878" y="53173"/>
            <a:ext cx="1464627" cy="4524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1400" b="1" dirty="0">
                <a:solidFill>
                  <a:schemeClr val="tx1"/>
                </a:solidFill>
              </a:rPr>
              <a:t>لغة عربية/إنتاج كتابيّ</a:t>
            </a:r>
          </a:p>
        </p:txBody>
      </p:sp>
    </p:spTree>
    <p:extLst>
      <p:ext uri="{BB962C8B-B14F-4D97-AF65-F5344CB8AC3E}">
        <p14:creationId xmlns:p14="http://schemas.microsoft.com/office/powerpoint/2010/main" val="31676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  <p:bldP spid="17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7CC56546-B95A-4F8E-9F78-4E00C238DC8C}"/>
              </a:ext>
            </a:extLst>
          </p:cNvPr>
          <p:cNvSpPr/>
          <p:nvPr/>
        </p:nvSpPr>
        <p:spPr>
          <a:xfrm>
            <a:off x="8196205" y="1735245"/>
            <a:ext cx="3286539" cy="4069208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rtl="1"/>
            <a:r>
              <a:rPr lang="ar-SA" sz="3200" b="1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خطة 1</a:t>
            </a:r>
          </a:p>
          <a:p>
            <a:pPr algn="r" rtl="1"/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الوصول إلى العرين وب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ـــــــ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داية الجولة</a:t>
            </a:r>
          </a:p>
          <a:p>
            <a:pPr algn="r" rtl="1"/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الت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جوّل في أرجاء المحميّة.</a:t>
            </a:r>
          </a:p>
          <a:p>
            <a:pPr algn="r" rtl="1"/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التقاط صور تذكاري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ة.</a:t>
            </a:r>
          </a:p>
          <a:p>
            <a:pPr algn="r" rtl="1"/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الذ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هاب إلى موق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ـــــــــــــــــــــــــــ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 شجرة الحياة.</a:t>
            </a:r>
          </a:p>
          <a:p>
            <a:pPr algn="r" rtl="1"/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العودة إلى المدرسة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SA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algn="r" rtl="1"/>
            <a:endParaRPr lang="ar-BH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2393BECD-CF63-4115-A05B-D4F4039FBBD3}"/>
              </a:ext>
            </a:extLst>
          </p:cNvPr>
          <p:cNvSpPr/>
          <p:nvPr/>
        </p:nvSpPr>
        <p:spPr>
          <a:xfrm>
            <a:off x="4452730" y="1736100"/>
            <a:ext cx="3286539" cy="4068353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rtl="1"/>
            <a:r>
              <a:rPr lang="ar-SA" sz="3200" b="1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خطة 2</a:t>
            </a:r>
          </a:p>
          <a:p>
            <a:pPr algn="r" rtl="1"/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الوصول إلى العرين وبداية الجولة</a:t>
            </a:r>
          </a:p>
          <a:p>
            <a:pPr algn="r" rtl="1"/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تغيّر الطّقس ونزول الأمطار فجأة.</a:t>
            </a:r>
          </a:p>
          <a:p>
            <a:pPr algn="r" rtl="1"/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الاحتماء بقاع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ـــــــــــــــــــــ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ة الانتظار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SA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الذ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ـــــــــــــــــــــــــــ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اب إلى المتح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ــــــــــــــــــــــــ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 لاستكمال الرحلة المدرسية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SA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العودة إلى المدرسة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SA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 rtl="1"/>
            <a:endParaRPr lang="ar-SA" sz="3200" b="1" dirty="0">
              <a:solidFill>
                <a:schemeClr val="accent1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SA" sz="3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BH" sz="3200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0A8025DB-A4BF-4F14-B22C-46B3E909D9F0}"/>
              </a:ext>
            </a:extLst>
          </p:cNvPr>
          <p:cNvSpPr/>
          <p:nvPr/>
        </p:nvSpPr>
        <p:spPr>
          <a:xfrm>
            <a:off x="709256" y="1722784"/>
            <a:ext cx="3388923" cy="4068353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 rtl="1"/>
            <a:r>
              <a:rPr lang="ar-SA" sz="3200" b="1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خطة 3</a:t>
            </a:r>
          </a:p>
          <a:p>
            <a:pPr algn="r" rtl="1"/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تعطّل الباص قبل 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انطلاق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  <a:p>
            <a:pPr algn="r" rtl="1"/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عرض فيلم وثائقي في الص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فّ عن محميّة العرين.</a:t>
            </a:r>
          </a:p>
          <a:p>
            <a:pPr algn="r" rtl="1"/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قدوم 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حافلةٍ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مدرسي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ة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ٍ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جديدة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ٍ.</a:t>
            </a:r>
            <a:endParaRPr lang="ar-SA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الذ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ـــــــــــــــــــــــــ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اب إلى المتح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ـــــــــــــــــــــــــــــــــــــــ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 لاستكمال الرحل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ـــــــــــ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ة المدرسية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SA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العودة إلى المدرسة</a:t>
            </a:r>
            <a:r>
              <a:rPr lang="ar-BH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SA" sz="28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BH" sz="3200" b="1" dirty="0">
              <a:solidFill>
                <a:schemeClr val="accent1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xmlns="" id="{ABCFACC1-6FAD-4E5F-8060-4B4FF0044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5825" y="498772"/>
            <a:ext cx="9744075" cy="689663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ar-BH" sz="4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2. </a:t>
            </a:r>
            <a:r>
              <a:rPr lang="ar-BH" sz="40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أضعَ علامةَ </a:t>
            </a:r>
            <a:r>
              <a:rPr lang="ar-BH" sz="4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sz="4000" dirty="0">
                <a:solidFill>
                  <a:srgbClr val="FF0000"/>
                </a:solidFill>
                <a:latin typeface="Calibri" panose="020F0502020204030204" pitchFamily="34" charset="0"/>
                <a:cs typeface="Sakkal Majalla" panose="02000000000000000000" pitchFamily="2" charset="-78"/>
              </a:rPr>
              <a:t>√</a:t>
            </a:r>
            <a:r>
              <a:rPr lang="ar-BH" sz="4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 </a:t>
            </a:r>
            <a:r>
              <a:rPr lang="ar-BH" sz="4000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أمامَ خطّة العملِ المناسبةِ للموضوعِ السّابقِ. </a:t>
            </a:r>
            <a:r>
              <a:rPr lang="ar-BH" sz="40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(4دق)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6F134214-4382-43F3-B03B-9EAE9422012C}"/>
              </a:ext>
            </a:extLst>
          </p:cNvPr>
          <p:cNvSpPr txBox="1">
            <a:spLocks/>
          </p:cNvSpPr>
          <p:nvPr/>
        </p:nvSpPr>
        <p:spPr>
          <a:xfrm>
            <a:off x="885825" y="1066863"/>
            <a:ext cx="1681472" cy="48034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62500" lnSpcReduction="2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8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أقيّمُ إجابتي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3178FDFE-8FF6-4E5B-83C1-85FE9A7F3906}"/>
              </a:ext>
            </a:extLst>
          </p:cNvPr>
          <p:cNvSpPr txBox="1">
            <a:spLocks/>
          </p:cNvSpPr>
          <p:nvPr/>
        </p:nvSpPr>
        <p:spPr>
          <a:xfrm>
            <a:off x="5665305" y="5804453"/>
            <a:ext cx="659241" cy="61363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800" dirty="0">
                <a:solidFill>
                  <a:srgbClr val="FF0000"/>
                </a:solidFill>
                <a:latin typeface="Calibri" panose="020F0502020204030204" pitchFamily="34" charset="0"/>
                <a:cs typeface="Sakkal Majalla" panose="02000000000000000000" pitchFamily="2" charset="-78"/>
              </a:rPr>
              <a:t>√</a:t>
            </a:r>
            <a:endParaRPr lang="ar-BH" sz="48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مستطيل 3">
            <a:extLst>
              <a:ext uri="{FF2B5EF4-FFF2-40B4-BE49-F238E27FC236}">
                <a16:creationId xmlns:a16="http://schemas.microsoft.com/office/drawing/2014/main" xmlns="" id="{079E3E5A-4414-4C37-8982-171B636DE0C9}"/>
              </a:ext>
            </a:extLst>
          </p:cNvPr>
          <p:cNvSpPr/>
          <p:nvPr/>
        </p:nvSpPr>
        <p:spPr>
          <a:xfrm>
            <a:off x="79327" y="0"/>
            <a:ext cx="1464627" cy="4524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1400" b="1" dirty="0">
                <a:solidFill>
                  <a:schemeClr val="tx1"/>
                </a:solidFill>
              </a:rPr>
              <a:t>لغة عربية/إنتاج كتابيّ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77DC0397-C746-4AA2-8DFF-E47352C08AB2}"/>
              </a:ext>
            </a:extLst>
          </p:cNvPr>
          <p:cNvSpPr txBox="1">
            <a:spLocks/>
          </p:cNvSpPr>
          <p:nvPr/>
        </p:nvSpPr>
        <p:spPr>
          <a:xfrm>
            <a:off x="10711542" y="153941"/>
            <a:ext cx="1138232" cy="6896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sz="4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أطَبِّقُ</a:t>
            </a:r>
            <a:endParaRPr lang="ar-BH" sz="4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1195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7CC56546-B95A-4F8E-9F78-4E00C238DC8C}"/>
              </a:ext>
            </a:extLst>
          </p:cNvPr>
          <p:cNvSpPr/>
          <p:nvPr/>
        </p:nvSpPr>
        <p:spPr>
          <a:xfrm>
            <a:off x="1151907" y="1735245"/>
            <a:ext cx="10178702" cy="1458529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r" rtl="1"/>
            <a:r>
              <a:rPr lang="ar-SA" sz="3200" b="1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الموضوع: </a:t>
            </a:r>
            <a:r>
              <a:rPr lang="ar-SA" sz="2800" b="1" dirty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قدّم </a:t>
            </a:r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أحد</a:t>
            </a:r>
            <a:r>
              <a:rPr lang="ar-BH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800" b="1" dirty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الش</a:t>
            </a:r>
            <a:r>
              <a:rPr lang="ar-BH" sz="2800" b="1" dirty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2800" b="1" dirty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ب</a:t>
            </a:r>
            <a:r>
              <a:rPr lang="ar-BH" sz="2800" b="1" dirty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</a:t>
            </a:r>
            <a:r>
              <a:rPr lang="ar-BH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قصة</a:t>
            </a:r>
            <a:r>
              <a:rPr lang="ar-BH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ً</a:t>
            </a:r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رائعة</a:t>
            </a:r>
            <a:r>
              <a:rPr lang="ar-BH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ً</a:t>
            </a:r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800" b="1" dirty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عن </a:t>
            </a:r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العمل</a:t>
            </a:r>
            <a:r>
              <a:rPr lang="ar-BH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800" b="1" dirty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</a:t>
            </a:r>
            <a:r>
              <a:rPr lang="ar-BH" sz="2800" b="1" dirty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2800" b="1" dirty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طوّعي </a:t>
            </a:r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ضمن</a:t>
            </a:r>
            <a:r>
              <a:rPr lang="ar-BH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الحملة</a:t>
            </a:r>
            <a:r>
              <a:rPr lang="ar-BH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800" b="1" dirty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الوطني</a:t>
            </a:r>
            <a:r>
              <a:rPr lang="ar-BH" sz="2800" b="1" dirty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ة</a:t>
            </a:r>
            <a:r>
              <a:rPr lang="ar-BH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لمجابهة</a:t>
            </a:r>
            <a:r>
              <a:rPr lang="ar-BH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800" b="1" dirty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فيروس كورونا، ولم </a:t>
            </a:r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يتأخّر</a:t>
            </a:r>
            <a:r>
              <a:rPr lang="ar-BH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800" b="1" dirty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عن </a:t>
            </a:r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نداء</a:t>
            </a:r>
            <a:r>
              <a:rPr lang="ar-BH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الواجب</a:t>
            </a:r>
            <a:r>
              <a:rPr lang="ar-BH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بالرغم</a:t>
            </a:r>
            <a:r>
              <a:rPr lang="ar-BH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800" b="1" dirty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ممّا </a:t>
            </a:r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تعرّض</a:t>
            </a:r>
            <a:r>
              <a:rPr lang="ar-BH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800" b="1" dirty="0">
                <a:solidFill>
                  <a:schemeClr val="tx2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له من مخاطر.</a:t>
            </a:r>
          </a:p>
          <a:p>
            <a:pPr algn="r" rtl="1"/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احكِ 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قصّة</a:t>
            </a:r>
            <a:r>
              <a:rPr lang="ar-BH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SA" sz="28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هذا الشّابّ.</a:t>
            </a:r>
          </a:p>
        </p:txBody>
      </p:sp>
      <p:sp>
        <p:nvSpPr>
          <p:cNvPr id="8" name="Title 6">
            <a:extLst>
              <a:ext uri="{FF2B5EF4-FFF2-40B4-BE49-F238E27FC236}">
                <a16:creationId xmlns:a16="http://schemas.microsoft.com/office/drawing/2014/main" xmlns="" id="{ABCFACC1-6FAD-4E5F-8060-4B4FF0044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350" y="929866"/>
            <a:ext cx="10715625" cy="689663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r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</a:t>
            </a:r>
            <a:r>
              <a:rPr lang="ar-BH" sz="31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- أقرأ، ثمّ </a:t>
            </a:r>
            <a:r>
              <a:rPr lang="ar-BH" sz="31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أرتّبُ عناصرَ الخطّةِ المقترحةِ </a:t>
            </a:r>
            <a:r>
              <a:rPr lang="ar-BH" sz="31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في بناء سرديّ ثلاثيّ لتتناسب مع الموضوع الآتي.(6دق)</a:t>
            </a:r>
            <a:endParaRPr lang="en-US" sz="3100" b="1" dirty="0">
              <a:solidFill>
                <a:schemeClr val="tx2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53656DC6-CFA9-4205-8C49-A83BC98144F7}"/>
              </a:ext>
            </a:extLst>
          </p:cNvPr>
          <p:cNvSpPr txBox="1">
            <a:spLocks/>
          </p:cNvSpPr>
          <p:nvPr/>
        </p:nvSpPr>
        <p:spPr>
          <a:xfrm>
            <a:off x="9277350" y="83245"/>
            <a:ext cx="2733623" cy="54506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BH" sz="40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النَّشَاطُ الخِتَامِيُّ</a:t>
            </a:r>
            <a:endParaRPr lang="en-GB" sz="40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xmlns="" id="{C6698171-09C7-49F0-8BA9-2C12A9206D27}"/>
              </a:ext>
            </a:extLst>
          </p:cNvPr>
          <p:cNvSpPr/>
          <p:nvPr/>
        </p:nvSpPr>
        <p:spPr>
          <a:xfrm>
            <a:off x="1151906" y="3425206"/>
            <a:ext cx="10178703" cy="2709356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r" rtl="1"/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انضمام</a:t>
            </a:r>
            <a:r>
              <a:rPr lang="ar-BH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الش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ابّ جاسم إلى الفريق الوطني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لمجابهة فيروس كورونا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الت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أكّد من عدم إصابته، وعودته إلى سالف نشاطه.</a:t>
            </a:r>
          </a:p>
          <a:p>
            <a:pPr algn="r" rtl="1"/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القيام بأعمال الت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عقيم في الأماكن العامّة.</a:t>
            </a:r>
          </a:p>
          <a:p>
            <a:pPr algn="r" rtl="1"/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العزل الإجباري من باب الاحتياط والت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وقّي لمدّة 14 يوم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ً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ا.</a:t>
            </a:r>
          </a:p>
          <a:p>
            <a:pPr algn="r" rtl="1"/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مخالطته أثناء العمل الت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SA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طوعي بعض المصابين بفيروس كورونا.</a:t>
            </a:r>
          </a:p>
          <a:p>
            <a:pPr algn="r" rtl="1"/>
            <a:endParaRPr lang="ar-BH" sz="3200" b="1" dirty="0">
              <a:solidFill>
                <a:schemeClr val="accent1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مستطيل 3">
            <a:extLst>
              <a:ext uri="{FF2B5EF4-FFF2-40B4-BE49-F238E27FC236}">
                <a16:creationId xmlns:a16="http://schemas.microsoft.com/office/drawing/2014/main" xmlns="" id="{0C72A451-6A26-4B3C-8B8B-DCFB4319214E}"/>
              </a:ext>
            </a:extLst>
          </p:cNvPr>
          <p:cNvSpPr/>
          <p:nvPr/>
        </p:nvSpPr>
        <p:spPr>
          <a:xfrm>
            <a:off x="138886" y="132685"/>
            <a:ext cx="1464627" cy="4524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BH" sz="1400" b="1" dirty="0">
                <a:solidFill>
                  <a:schemeClr val="tx1"/>
                </a:solidFill>
              </a:rPr>
              <a:t>لغة عربية/إنتاج كتابيّ</a:t>
            </a:r>
          </a:p>
        </p:txBody>
      </p:sp>
    </p:spTree>
    <p:extLst>
      <p:ext uri="{BB962C8B-B14F-4D97-AF65-F5344CB8AC3E}">
        <p14:creationId xmlns:p14="http://schemas.microsoft.com/office/powerpoint/2010/main" val="211969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2" grpId="0" animBg="1"/>
    </p:bldLst>
  </p:timing>
</p:sld>
</file>

<file path=ppt/theme/theme1.xml><?xml version="1.0" encoding="utf-8"?>
<a:theme xmlns:a="http://schemas.openxmlformats.org/drawingml/2006/main" name="قالب الدرو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قالب الدروس</Template>
  <TotalTime>18</TotalTime>
  <Words>1199</Words>
  <Application>Microsoft Office PowerPoint</Application>
  <PresentationFormat>Widescreen</PresentationFormat>
  <Paragraphs>158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Sakkal Majalla</vt:lpstr>
      <vt:lpstr>Sultan normal</vt:lpstr>
      <vt:lpstr>Times New Roman</vt:lpstr>
      <vt:lpstr>Traditional Arabic</vt:lpstr>
      <vt:lpstr>Wingdings</vt:lpstr>
      <vt:lpstr>قالب الدروس</vt:lpstr>
      <vt:lpstr>                درسٌ في مادّة اللّغة العربيّة  الإنتاجُ الكتابيُّ  إعدادُ خطَّةِ عملٍ للموضوعِ الإنشائيِّ السَّرديِّ  للصَّفِّ الثّالث الإعداديِّ الفصلُ الدّراسيُّ الأوَّلُ</vt:lpstr>
      <vt:lpstr>أهداف الدّرس:</vt:lpstr>
      <vt:lpstr>PowerPoint Presentation</vt:lpstr>
      <vt:lpstr>PowerPoint Presentation</vt:lpstr>
      <vt:lpstr>PowerPoint Presentation</vt:lpstr>
      <vt:lpstr>وضعَ خطّة للموضوع الإنشائي السّرديّ يتطلّب الاهتمام بـــ:</vt:lpstr>
      <vt:lpstr>نشاط 1. أقرأ الموضوع الآتي وأجيب عمّا يأتي بعده.      (7 دق)</vt:lpstr>
      <vt:lpstr>نشاط 2. أضعَ علامةَ (√) أمامَ خطّة العملِ المناسبةِ للموضوعِ السّابقِ. (4دق)</vt:lpstr>
      <vt:lpstr>1- أقرأ، ثمّ أرتّبُ عناصرَ الخطّةِ المقترحةِ في بناء سرديّ ثلاثيّ لتتناسب مع الموضوع الآتي.(6دق)</vt:lpstr>
      <vt:lpstr>1- أقرأ، ثمّ أرتّب عناصر الخطّة المقترحة في بناء سرديّ ثلاثيّ لتتناسب مع الموضوع الآتي.(6دق)</vt:lpstr>
      <vt:lpstr>2- أضع خطّة عمل مناسبة للموضوع الآتي مراعيًا سلامة اللّغة. (8 دق)</vt:lpstr>
      <vt:lpstr>2- أضع خطّةَ عملٍ مناسبةٍ للموضوع الآتي مراعيًا سلامةَ اللّغةِ . (8 دق)</vt:lpstr>
      <vt:lpstr>3- أكتبْ قصّةَ هذه الأمّ في 250 كلمة مراعيًا خطّةَ العملِ المقترحةِ.  (20 دق)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Mohamed Salameh Mfadi Alsalimeh</cp:lastModifiedBy>
  <cp:revision>267</cp:revision>
  <dcterms:created xsi:type="dcterms:W3CDTF">2020-03-04T10:36:02Z</dcterms:created>
  <dcterms:modified xsi:type="dcterms:W3CDTF">2020-07-29T06:08:34Z</dcterms:modified>
</cp:coreProperties>
</file>