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32" r:id="rId3"/>
    <p:sldId id="303" r:id="rId4"/>
    <p:sldId id="304" r:id="rId5"/>
    <p:sldId id="305" r:id="rId6"/>
    <p:sldId id="339" r:id="rId7"/>
    <p:sldId id="289" r:id="rId8"/>
    <p:sldId id="333" r:id="rId9"/>
    <p:sldId id="263" r:id="rId10"/>
    <p:sldId id="319" r:id="rId11"/>
    <p:sldId id="340" r:id="rId12"/>
    <p:sldId id="321" r:id="rId13"/>
    <p:sldId id="334" r:id="rId14"/>
    <p:sldId id="322" r:id="rId15"/>
    <p:sldId id="307" r:id="rId16"/>
    <p:sldId id="341" r:id="rId17"/>
    <p:sldId id="342" r:id="rId18"/>
    <p:sldId id="343" r:id="rId19"/>
    <p:sldId id="323" r:id="rId20"/>
    <p:sldId id="308" r:id="rId21"/>
    <p:sldId id="346" r:id="rId22"/>
    <p:sldId id="344" r:id="rId23"/>
    <p:sldId id="325" r:id="rId24"/>
    <p:sldId id="335" r:id="rId25"/>
    <p:sldId id="309" r:id="rId26"/>
    <p:sldId id="312" r:id="rId27"/>
    <p:sldId id="349" r:id="rId28"/>
    <p:sldId id="311" r:id="rId29"/>
    <p:sldId id="317" r:id="rId30"/>
    <p:sldId id="348"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sorterViewPr>
    <p:cViewPr>
      <p:scale>
        <a:sx n="100" d="100"/>
        <a:sy n="100" d="100"/>
      </p:scale>
      <p:origin x="0" y="-40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0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0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4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8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4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8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0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4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8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0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4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6T17:01:23.8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38CE9-98A4-4AD7-9627-8D7F398EFBDC}"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68676-C999-43ED-97A7-4C1EE8851ACE}" type="slidenum">
              <a:rPr lang="en-US" smtClean="0"/>
              <a:t>‹#›</a:t>
            </a:fld>
            <a:endParaRPr lang="en-US"/>
          </a:p>
        </p:txBody>
      </p:sp>
    </p:spTree>
    <p:extLst>
      <p:ext uri="{BB962C8B-B14F-4D97-AF65-F5344CB8AC3E}">
        <p14:creationId xmlns:p14="http://schemas.microsoft.com/office/powerpoint/2010/main" val="89837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27671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52381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4375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58716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2672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7142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4464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6722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8373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6048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7727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94742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7.xml"/><Relationship Id="rId5" Type="http://schemas.openxmlformats.org/officeDocument/2006/relationships/customXml" Target="../ink/ink6.xml"/><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7.xml"/><Relationship Id="rId1" Type="http://schemas.openxmlformats.org/officeDocument/2006/relationships/slideLayout" Target="../slideLayouts/slideLayout7.xml"/><Relationship Id="rId5" Type="http://schemas.openxmlformats.org/officeDocument/2006/relationships/customXml" Target="../ink/ink9.xml"/><Relationship Id="rId4" Type="http://schemas.openxmlformats.org/officeDocument/2006/relationships/customXml" Target="../ink/ink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0.xml"/><Relationship Id="rId1" Type="http://schemas.openxmlformats.org/officeDocument/2006/relationships/slideLayout" Target="../slideLayouts/slideLayout7.xml"/><Relationship Id="rId5" Type="http://schemas.openxmlformats.org/officeDocument/2006/relationships/customXml" Target="../ink/ink12.xml"/><Relationship Id="rId4" Type="http://schemas.openxmlformats.org/officeDocument/2006/relationships/customXml" Target="../ink/ink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customXml" Target="../ink/ink3.xml"/><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
        <p:nvSpPr>
          <p:cNvPr id="2" name="Rectangle 1"/>
          <p:cNvSpPr/>
          <p:nvPr/>
        </p:nvSpPr>
        <p:spPr>
          <a:xfrm>
            <a:off x="2560843" y="2198906"/>
            <a:ext cx="7487341" cy="4370427"/>
          </a:xfrm>
          <a:prstGeom prst="rect">
            <a:avLst/>
          </a:prstGeom>
        </p:spPr>
        <p:txBody>
          <a:bodyPr wrap="square">
            <a:spAutoFit/>
          </a:bodyPr>
          <a:lstStyle/>
          <a:p>
            <a:pPr algn="ctr" rtl="1"/>
            <a:r>
              <a:rPr lang="ar-BH" sz="6000" dirty="0">
                <a:solidFill>
                  <a:srgbClr val="7030A0"/>
                </a:solidFill>
                <a:latin typeface="Sakkal Majalla" panose="02000000000000000000" pitchFamily="2" charset="-78"/>
                <a:cs typeface="Sakkal Majalla" panose="02000000000000000000" pitchFamily="2" charset="-78"/>
              </a:rPr>
              <a:t>دَرْسٌ في مادةِ اللُّغةِ العَرَبيّةِ</a:t>
            </a:r>
            <a:endParaRPr lang="ar-BH" sz="6000" dirty="0">
              <a:latin typeface="Sakkal Majalla" panose="02000000000000000000" pitchFamily="2" charset="-78"/>
              <a:cs typeface="Sakkal Majalla" panose="02000000000000000000" pitchFamily="2" charset="-78"/>
            </a:endParaRPr>
          </a:p>
          <a:p>
            <a:pPr algn="ctr" rtl="1"/>
            <a:r>
              <a:rPr lang="ar-BH" sz="4800" b="1" dirty="0">
                <a:latin typeface="Sakkal Majalla" panose="02000000000000000000" pitchFamily="2" charset="-78"/>
                <a:cs typeface="Sakkal Majalla" panose="02000000000000000000" pitchFamily="2" charset="-78"/>
              </a:rPr>
              <a:t>قِراءَة</a:t>
            </a:r>
          </a:p>
          <a:p>
            <a:pPr algn="ctr" rtl="1"/>
            <a:r>
              <a:rPr lang="ar-BH" sz="5400" dirty="0">
                <a:solidFill>
                  <a:srgbClr val="FF0000"/>
                </a:solidFill>
                <a:latin typeface="Sakkal Majalla" panose="02000000000000000000" pitchFamily="2" charset="-78"/>
                <a:cs typeface="Sakkal Majalla" panose="02000000000000000000" pitchFamily="2" charset="-78"/>
              </a:rPr>
              <a:t>الإنْسانُ وأَسْرارُ الكَوْن</a:t>
            </a:r>
          </a:p>
          <a:p>
            <a:pPr algn="ctr" rtl="1"/>
            <a:endParaRPr lang="ar-BH" sz="3600" b="1" dirty="0">
              <a:solidFill>
                <a:srgbClr val="FF0000"/>
              </a:solidFill>
              <a:latin typeface="Sakkal Majalla" panose="02000000000000000000" pitchFamily="2" charset="-78"/>
              <a:cs typeface="Sakkal Majalla" panose="02000000000000000000" pitchFamily="2" charset="-78"/>
            </a:endParaRPr>
          </a:p>
          <a:p>
            <a:pPr algn="ctr" rtl="1"/>
            <a:r>
              <a:rPr lang="ar-BH" sz="4000" b="1" dirty="0">
                <a:latin typeface="Sakkal Majalla" panose="02000000000000000000" pitchFamily="2" charset="-78"/>
                <a:cs typeface="Sakkal Majalla" panose="02000000000000000000" pitchFamily="2" charset="-78"/>
              </a:rPr>
              <a:t>الصّفّ الثّالث الإعداديّ</a:t>
            </a:r>
          </a:p>
          <a:p>
            <a:pPr algn="ctr" rtl="1"/>
            <a:r>
              <a:rPr lang="ar-BH" sz="4000" b="1" dirty="0">
                <a:latin typeface="Sakkal Majalla" panose="02000000000000000000" pitchFamily="2" charset="-78"/>
                <a:cs typeface="Sakkal Majalla" panose="02000000000000000000" pitchFamily="2" charset="-78"/>
              </a:rPr>
              <a:t>الفصل الدّراسيّ الأوّل</a:t>
            </a:r>
          </a:p>
        </p:txBody>
      </p:sp>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5D1F8BD4-F420-4744-8518-58DA92EFBA91}"/>
              </a:ext>
            </a:extLst>
          </p:cNvPr>
          <p:cNvSpPr/>
          <p:nvPr/>
        </p:nvSpPr>
        <p:spPr>
          <a:xfrm>
            <a:off x="1533854" y="1613335"/>
            <a:ext cx="912429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3- ما مفرد كلمة أقاصي وما </a:t>
            </a:r>
            <a:r>
              <a:rPr lang="ar-BH" sz="3200" b="1" dirty="0" err="1">
                <a:latin typeface="Sakkal Majalla" panose="02000000000000000000" pitchFamily="2" charset="-78"/>
                <a:cs typeface="Sakkal Majalla" panose="02000000000000000000" pitchFamily="2" charset="-78"/>
              </a:rPr>
              <a:t>مضادّها</a:t>
            </a:r>
            <a:r>
              <a:rPr lang="ar-BH" sz="3200" b="1" dirty="0">
                <a:latin typeface="Sakkal Majalla" panose="02000000000000000000" pitchFamily="2" charset="-78"/>
                <a:cs typeface="Sakkal Majalla" panose="02000000000000000000" pitchFamily="2" charset="-78"/>
              </a:rPr>
              <a:t>؟</a:t>
            </a:r>
          </a:p>
        </p:txBody>
      </p:sp>
      <p:sp>
        <p:nvSpPr>
          <p:cNvPr id="10" name="Title 1">
            <a:extLst>
              <a:ext uri="{FF2B5EF4-FFF2-40B4-BE49-F238E27FC236}">
                <a16:creationId xmlns:a16="http://schemas.microsoft.com/office/drawing/2014/main" id="{73BC4F17-A6D5-40C6-BA9C-9651D99A57B4}"/>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13" name="Rectangle 2">
            <a:extLst>
              <a:ext uri="{FF2B5EF4-FFF2-40B4-BE49-F238E27FC236}">
                <a16:creationId xmlns:a16="http://schemas.microsoft.com/office/drawing/2014/main" id="{B478E70C-AA89-47C0-80D8-7C8BD2A968E6}"/>
              </a:ext>
            </a:extLst>
          </p:cNvPr>
          <p:cNvSpPr/>
          <p:nvPr/>
        </p:nvSpPr>
        <p:spPr>
          <a:xfrm>
            <a:off x="1533854" y="2456951"/>
            <a:ext cx="9124292" cy="584775"/>
          </a:xfrm>
          <a:prstGeom prst="rect">
            <a:avLst/>
          </a:prstGeom>
          <a:solidFill>
            <a:schemeClr val="accent4">
              <a:lumMod val="20000"/>
              <a:lumOff val="80000"/>
            </a:schemeClr>
          </a:solidFill>
        </p:spPr>
        <p:txBody>
          <a:bodyPr wrap="square">
            <a:spAutoFit/>
          </a:bodyPr>
          <a:lstStyle/>
          <a:p>
            <a:pPr algn="just" rtl="1"/>
            <a:r>
              <a:rPr lang="ar-BH" sz="3200" b="1" dirty="0" err="1">
                <a:solidFill>
                  <a:srgbClr val="C00000"/>
                </a:solidFill>
                <a:latin typeface="Sakkal Majalla" panose="02000000000000000000" pitchFamily="2" charset="-78"/>
                <a:cs typeface="Sakkal Majalla" panose="02000000000000000000" pitchFamily="2" charset="-78"/>
              </a:rPr>
              <a:t>مُفْرَدها:أقصى</a:t>
            </a:r>
            <a:r>
              <a:rPr lang="ar-BH" sz="3200" b="1" dirty="0">
                <a:solidFill>
                  <a:srgbClr val="C00000"/>
                </a:solidFill>
                <a:latin typeface="Sakkal Majalla" panose="02000000000000000000" pitchFamily="2" charset="-78"/>
                <a:cs typeface="Sakkal Majalla" panose="02000000000000000000" pitchFamily="2" charset="-78"/>
              </a:rPr>
              <a:t>، و </a:t>
            </a:r>
            <a:r>
              <a:rPr lang="ar-BH" sz="3200" b="1" dirty="0" err="1">
                <a:solidFill>
                  <a:srgbClr val="C00000"/>
                </a:solidFill>
                <a:latin typeface="Sakkal Majalla" panose="02000000000000000000" pitchFamily="2" charset="-78"/>
                <a:cs typeface="Sakkal Majalla" panose="02000000000000000000" pitchFamily="2" charset="-78"/>
              </a:rPr>
              <a:t>مضادّها</a:t>
            </a:r>
            <a:r>
              <a:rPr lang="ar-BH" sz="3200" b="1" dirty="0">
                <a:solidFill>
                  <a:srgbClr val="C00000"/>
                </a:solidFill>
                <a:latin typeface="Sakkal Majalla" panose="02000000000000000000" pitchFamily="2" charset="-78"/>
                <a:cs typeface="Sakkal Majalla" panose="02000000000000000000" pitchFamily="2" charset="-78"/>
              </a:rPr>
              <a:t>: أدنى</a:t>
            </a:r>
          </a:p>
        </p:txBody>
      </p:sp>
      <p:sp>
        <p:nvSpPr>
          <p:cNvPr id="20" name="Rectangle 1">
            <a:extLst>
              <a:ext uri="{FF2B5EF4-FFF2-40B4-BE49-F238E27FC236}">
                <a16:creationId xmlns:a16="http://schemas.microsoft.com/office/drawing/2014/main" id="{72D621D8-97E0-4DA7-B039-7183C3E767FA}"/>
              </a:ext>
            </a:extLst>
          </p:cNvPr>
          <p:cNvSpPr/>
          <p:nvPr/>
        </p:nvSpPr>
        <p:spPr>
          <a:xfrm>
            <a:off x="1533854" y="3816275"/>
            <a:ext cx="9124292" cy="15081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dirty="0">
                <a:latin typeface="Sakkal Majalla" panose="02000000000000000000" pitchFamily="2" charset="-78"/>
                <a:cs typeface="Sakkal Majalla" panose="02000000000000000000" pitchFamily="2" charset="-78"/>
              </a:rPr>
              <a:t>4-</a:t>
            </a:r>
            <a:r>
              <a:rPr lang="ar-BH" sz="3200" b="1" dirty="0"/>
              <a:t> </a:t>
            </a:r>
            <a:r>
              <a:rPr lang="ar-BH" sz="3200" b="1" dirty="0">
                <a:latin typeface="Sakkal Majalla" panose="02000000000000000000" pitchFamily="2" charset="-78"/>
                <a:cs typeface="Sakkal Majalla" panose="02000000000000000000" pitchFamily="2" charset="-78"/>
              </a:rPr>
              <a:t> ماذا أفادت كلمة قد، في الجملة التّالية: "</a:t>
            </a:r>
            <a:r>
              <a:rPr lang="ar-BH" sz="3200" b="1" dirty="0">
                <a:solidFill>
                  <a:srgbClr val="FF0000"/>
                </a:solidFill>
                <a:latin typeface="Sakkal Majalla" panose="02000000000000000000" pitchFamily="2" charset="-78"/>
                <a:cs typeface="Sakkal Majalla" panose="02000000000000000000" pitchFamily="2" charset="-78"/>
              </a:rPr>
              <a:t>وقد</a:t>
            </a:r>
            <a:r>
              <a:rPr lang="ar-BH" sz="3200" b="1" dirty="0">
                <a:latin typeface="Sakkal Majalla" panose="02000000000000000000" pitchFamily="2" charset="-78"/>
                <a:cs typeface="Sakkal Majalla" panose="02000000000000000000" pitchFamily="2" charset="-78"/>
              </a:rPr>
              <a:t> اشْرَأَبّتْ أعناق النّاس إلى أقاصي الكون"؟</a:t>
            </a:r>
          </a:p>
          <a:p>
            <a:pPr algn="r" rtl="1"/>
            <a:r>
              <a:rPr lang="ar-BH" sz="2800" b="1" dirty="0">
                <a:latin typeface="Sakkal Majalla" panose="02000000000000000000" pitchFamily="2" charset="-78"/>
                <a:cs typeface="Sakkal Majalla" panose="02000000000000000000" pitchFamily="2" charset="-78"/>
              </a:rPr>
              <a:t>أ. التّوكيد                                                 ب. التّعليل                                             ج. التّشكيك</a:t>
            </a:r>
          </a:p>
        </p:txBody>
      </p:sp>
      <p:sp>
        <p:nvSpPr>
          <p:cNvPr id="21" name="Arc 2">
            <a:extLst>
              <a:ext uri="{FF2B5EF4-FFF2-40B4-BE49-F238E27FC236}">
                <a16:creationId xmlns:a16="http://schemas.microsoft.com/office/drawing/2014/main" id="{31F963E2-4B06-4BFE-B310-ADFB61D95663}"/>
              </a:ext>
            </a:extLst>
          </p:cNvPr>
          <p:cNvSpPr/>
          <p:nvPr/>
        </p:nvSpPr>
        <p:spPr>
          <a:xfrm>
            <a:off x="9419687" y="4782821"/>
            <a:ext cx="1348740" cy="612426"/>
          </a:xfrm>
          <a:prstGeom prst="arc">
            <a:avLst>
              <a:gd name="adj1" fmla="val 16200000"/>
              <a:gd name="adj2" fmla="val 1613628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42134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EDB237F-8657-4A92-9665-9EB4D301A32C}"/>
              </a:ext>
            </a:extLst>
          </p:cNvPr>
          <p:cNvSpPr>
            <a:spLocks noGrp="1"/>
          </p:cNvSpPr>
          <p:nvPr>
            <p:ph idx="1"/>
          </p:nvPr>
        </p:nvSpPr>
        <p:spPr>
          <a:xfrm>
            <a:off x="871869" y="1467293"/>
            <a:ext cx="10834577" cy="5140844"/>
          </a:xfrm>
        </p:spPr>
        <p:txBody>
          <a:bodyPr>
            <a:normAutofit fontScale="92500" lnSpcReduction="10000"/>
          </a:bodyPr>
          <a:lstStyle/>
          <a:p>
            <a:pPr marL="0" indent="0" algn="just">
              <a:buNone/>
            </a:pPr>
            <a:r>
              <a:rPr lang="ar-BH" sz="3600" dirty="0">
                <a:latin typeface="Sakkal Majalla" panose="02000000000000000000" pitchFamily="2" charset="-78"/>
                <a:cs typeface="Sakkal Majalla" panose="02000000000000000000" pitchFamily="2" charset="-78"/>
              </a:rPr>
              <a:t>فقد خلق الله الإنسان في أحسن تقويم، ووهبه نعمة العقل والتّفكير، وخصّه على إِعمال الرّأي فيما حوله، وبذلك فتح أمامه طريقًا فسيحًا للعلم والمعرفة، ومع مرور الأيّام أخذت معجزات الخالق تنكشفُ لبني البَشَرِ شَيْئًا فَشَيْئًا. ولا شَكّ أنّ الدّهشةَ اسْتَحْوذَتْ على الإنسان البدائيّ، وهو يرى البَذْرَةَ الجامدةَ تتحوّل إلى  نباتٍ وارفٍ يَنْبِضُ بالحياة، هي نفسها التي اعْتَرَتْ علماء القرن العشرين، وهم يغوصون في أعماق الذّرّة ؛ ليشاهدوا عالمًا قائمًا بذاته، يسير وفق نظامٍ مرسومٍ وضعه له أحكم الحاكمين.</a:t>
            </a:r>
          </a:p>
          <a:p>
            <a:pPr marL="0" indent="0" algn="just">
              <a:buNone/>
            </a:pPr>
            <a:endParaRPr lang="ar-BH" sz="3600" dirty="0">
              <a:latin typeface="Sakkal Majalla" panose="02000000000000000000" pitchFamily="2" charset="-78"/>
              <a:cs typeface="Sakkal Majalla" panose="02000000000000000000" pitchFamily="2" charset="-78"/>
            </a:endParaRPr>
          </a:p>
          <a:p>
            <a:pPr marL="0" indent="0" algn="just">
              <a:buNone/>
            </a:pPr>
            <a:r>
              <a:rPr lang="ar-BH" sz="3600" dirty="0">
                <a:latin typeface="Sakkal Majalla" panose="02000000000000000000" pitchFamily="2" charset="-78"/>
                <a:cs typeface="Sakkal Majalla" panose="02000000000000000000" pitchFamily="2" charset="-78"/>
              </a:rPr>
              <a:t>ومن المؤكّد كذلك أن العَجَبَ الذي استولى على الأوّلين وهم يرصدون بآلاتهم البسيطة الحركة البديعة لكواكب السّماء، ويستنبطون القوانين التي تنظّم مسيرتها هو نفسه الذي أخذ روّاد الفضاء وهم يجوبون على متن مركباتهم الحديثة المتطوّرة في أرجاء الكون لِيَروا مالمْ تقعْ عليه عينُ إنسانٍ من قبلُ.</a:t>
            </a:r>
            <a:endParaRPr lang="en-GB" sz="3600" dirty="0">
              <a:latin typeface="Sakkal Majalla" panose="02000000000000000000" pitchFamily="2" charset="-78"/>
              <a:cs typeface="Sakkal Majalla" panose="02000000000000000000" pitchFamily="2" charset="-78"/>
            </a:endParaRPr>
          </a:p>
        </p:txBody>
      </p:sp>
      <p:sp>
        <p:nvSpPr>
          <p:cNvPr id="4" name="مستطيل 3">
            <a:extLst>
              <a:ext uri="{FF2B5EF4-FFF2-40B4-BE49-F238E27FC236}">
                <a16:creationId xmlns:a16="http://schemas.microsoft.com/office/drawing/2014/main" id="{4B983F7F-E196-46EA-8CB9-FFC4CF92F806}"/>
              </a:ext>
            </a:extLst>
          </p:cNvPr>
          <p:cNvSpPr/>
          <p:nvPr/>
        </p:nvSpPr>
        <p:spPr>
          <a:xfrm>
            <a:off x="7198242" y="1424763"/>
            <a:ext cx="1637414" cy="4784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مستطيل 4">
            <a:extLst>
              <a:ext uri="{FF2B5EF4-FFF2-40B4-BE49-F238E27FC236}">
                <a16:creationId xmlns:a16="http://schemas.microsoft.com/office/drawing/2014/main" id="{E7D68C3F-4756-4396-B12F-C77CC7DC651C}"/>
              </a:ext>
            </a:extLst>
          </p:cNvPr>
          <p:cNvSpPr/>
          <p:nvPr/>
        </p:nvSpPr>
        <p:spPr>
          <a:xfrm>
            <a:off x="3455581" y="2296636"/>
            <a:ext cx="1247553" cy="4288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مستطيل 5">
            <a:extLst>
              <a:ext uri="{FF2B5EF4-FFF2-40B4-BE49-F238E27FC236}">
                <a16:creationId xmlns:a16="http://schemas.microsoft.com/office/drawing/2014/main" id="{ABA4C0BA-60EE-40FF-8E93-7C4DD644BE66}"/>
              </a:ext>
            </a:extLst>
          </p:cNvPr>
          <p:cNvSpPr/>
          <p:nvPr/>
        </p:nvSpPr>
        <p:spPr>
          <a:xfrm>
            <a:off x="1724246" y="2651054"/>
            <a:ext cx="719470" cy="4784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مستطيل 6">
            <a:extLst>
              <a:ext uri="{FF2B5EF4-FFF2-40B4-BE49-F238E27FC236}">
                <a16:creationId xmlns:a16="http://schemas.microsoft.com/office/drawing/2014/main" id="{4A14E3B2-46FD-436C-B909-BF9773549876}"/>
              </a:ext>
            </a:extLst>
          </p:cNvPr>
          <p:cNvSpPr/>
          <p:nvPr/>
        </p:nvSpPr>
        <p:spPr>
          <a:xfrm>
            <a:off x="6007395" y="2725485"/>
            <a:ext cx="797442" cy="3296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مستطيل 7">
            <a:extLst>
              <a:ext uri="{FF2B5EF4-FFF2-40B4-BE49-F238E27FC236}">
                <a16:creationId xmlns:a16="http://schemas.microsoft.com/office/drawing/2014/main" id="{D9E1CE69-1C7B-43D9-9FBE-FED6B5A595AC}"/>
              </a:ext>
            </a:extLst>
          </p:cNvPr>
          <p:cNvSpPr/>
          <p:nvPr/>
        </p:nvSpPr>
        <p:spPr>
          <a:xfrm>
            <a:off x="9179442" y="5390707"/>
            <a:ext cx="1034902" cy="4749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عنوان 1">
            <a:extLst>
              <a:ext uri="{FF2B5EF4-FFF2-40B4-BE49-F238E27FC236}">
                <a16:creationId xmlns:a16="http://schemas.microsoft.com/office/drawing/2014/main" id="{4F3001F4-7595-4A7F-AE72-BFB3C733865B}"/>
              </a:ext>
            </a:extLst>
          </p:cNvPr>
          <p:cNvSpPr>
            <a:spLocks noGrp="1"/>
          </p:cNvSpPr>
          <p:nvPr>
            <p:ph type="title"/>
          </p:nvPr>
        </p:nvSpPr>
        <p:spPr>
          <a:xfrm>
            <a:off x="838200" y="170101"/>
            <a:ext cx="10515600" cy="1325563"/>
          </a:xfrm>
        </p:spPr>
        <p:txBody>
          <a:bodyPr>
            <a:normAutofit/>
          </a:bodyPr>
          <a:lstStyle/>
          <a:p>
            <a:pPr algn="ctr"/>
            <a:r>
              <a:rPr lang="ar-BH" b="1" dirty="0">
                <a:solidFill>
                  <a:srgbClr val="C00000"/>
                </a:solidFill>
                <a:latin typeface="Sakkal Majalla" panose="02000000000000000000" pitchFamily="2" charset="-78"/>
                <a:cs typeface="Sakkal Majalla" panose="02000000000000000000" pitchFamily="2" charset="-78"/>
              </a:rPr>
              <a:t>المقطع الثّاني</a:t>
            </a:r>
            <a:endParaRPr lang="en-GB" b="1" dirty="0">
              <a:solidFill>
                <a:srgbClr val="C00000"/>
              </a:solidFill>
              <a:latin typeface="Sakkal Majalla" panose="02000000000000000000" pitchFamily="2" charset="-78"/>
              <a:cs typeface="Sakkal Majalla" panose="02000000000000000000" pitchFamily="2" charset="-78"/>
            </a:endParaRPr>
          </a:p>
        </p:txBody>
      </p:sp>
      <p:sp>
        <p:nvSpPr>
          <p:cNvPr id="10" name="Title 1">
            <a:extLst>
              <a:ext uri="{FF2B5EF4-FFF2-40B4-BE49-F238E27FC236}">
                <a16:creationId xmlns:a16="http://schemas.microsoft.com/office/drawing/2014/main" id="{817A668A-245D-4973-808E-017C18072E2C}"/>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942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5">
            <a:extLst>
              <a:ext uri="{FF2B5EF4-FFF2-40B4-BE49-F238E27FC236}">
                <a16:creationId xmlns:a16="http://schemas.microsoft.com/office/drawing/2014/main" id="{5EC21325-E399-4A71-B7D9-D73EB52AF2CE}"/>
              </a:ext>
            </a:extLst>
          </p:cNvPr>
          <p:cNvGraphicFramePr>
            <a:graphicFrameLocks noGrp="1"/>
          </p:cNvGraphicFramePr>
          <p:nvPr>
            <p:extLst>
              <p:ext uri="{D42A27DB-BD31-4B8C-83A1-F6EECF244321}">
                <p14:modId xmlns:p14="http://schemas.microsoft.com/office/powerpoint/2010/main" val="2448772247"/>
              </p:ext>
            </p:extLst>
          </p:nvPr>
        </p:nvGraphicFramePr>
        <p:xfrm>
          <a:off x="6586284" y="1744736"/>
          <a:ext cx="2296463" cy="3358892"/>
        </p:xfrm>
        <a:graphic>
          <a:graphicData uri="http://schemas.openxmlformats.org/drawingml/2006/table">
            <a:tbl>
              <a:tblPr firstRow="1" bandRow="1">
                <a:tableStyleId>{9DCAF9ED-07DC-4A11-8D7F-57B35C25682E}</a:tableStyleId>
              </a:tblPr>
              <a:tblGrid>
                <a:gridCol w="2296463">
                  <a:extLst>
                    <a:ext uri="{9D8B030D-6E8A-4147-A177-3AD203B41FA5}">
                      <a16:colId xmlns:a16="http://schemas.microsoft.com/office/drawing/2014/main" val="2188681178"/>
                    </a:ext>
                  </a:extLst>
                </a:gridCol>
              </a:tblGrid>
              <a:tr h="539202">
                <a:tc>
                  <a:txBody>
                    <a:bodyPr/>
                    <a:lstStyle/>
                    <a:p>
                      <a:pPr algn="ctr"/>
                      <a:r>
                        <a:rPr lang="ar-BH" sz="2800" dirty="0">
                          <a:latin typeface="Sakkal Majalla" panose="02000000000000000000" pitchFamily="2" charset="-78"/>
                          <a:cs typeface="Sakkal Majalla" panose="02000000000000000000" pitchFamily="2" charset="-78"/>
                        </a:rPr>
                        <a:t>الكلمة</a:t>
                      </a:r>
                      <a:endParaRPr lang="en-GB" sz="20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6191112"/>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3728115105"/>
                  </a:ext>
                </a:extLst>
              </a:tr>
              <a:tr h="539202">
                <a:tc>
                  <a:txBody>
                    <a:bodyPr/>
                    <a:lstStyle/>
                    <a:p>
                      <a:pPr algn="ctr"/>
                      <a:r>
                        <a:rPr lang="ar-BH" sz="2800" kern="1200" dirty="0"/>
                        <a:t> </a:t>
                      </a: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458104101"/>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950865540"/>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3143826559"/>
                  </a:ext>
                </a:extLst>
              </a:tr>
              <a:tr h="66288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508059330"/>
                  </a:ext>
                </a:extLst>
              </a:tr>
            </a:tbl>
          </a:graphicData>
        </a:graphic>
      </p:graphicFrame>
      <p:graphicFrame>
        <p:nvGraphicFramePr>
          <p:cNvPr id="7" name="جدول 5">
            <a:extLst>
              <a:ext uri="{FF2B5EF4-FFF2-40B4-BE49-F238E27FC236}">
                <a16:creationId xmlns:a16="http://schemas.microsoft.com/office/drawing/2014/main" id="{18463613-A4CF-4F7E-A0EC-41CA2D99D4F4}"/>
              </a:ext>
            </a:extLst>
          </p:cNvPr>
          <p:cNvGraphicFramePr>
            <a:graphicFrameLocks noGrp="1"/>
          </p:cNvGraphicFramePr>
          <p:nvPr>
            <p:extLst>
              <p:ext uri="{D42A27DB-BD31-4B8C-83A1-F6EECF244321}">
                <p14:modId xmlns:p14="http://schemas.microsoft.com/office/powerpoint/2010/main" val="71026070"/>
              </p:ext>
            </p:extLst>
          </p:nvPr>
        </p:nvGraphicFramePr>
        <p:xfrm>
          <a:off x="860404" y="1744737"/>
          <a:ext cx="5235596" cy="3305728"/>
        </p:xfrm>
        <a:graphic>
          <a:graphicData uri="http://schemas.openxmlformats.org/drawingml/2006/table">
            <a:tbl>
              <a:tblPr firstRow="1" bandRow="1">
                <a:tableStyleId>{9DCAF9ED-07DC-4A11-8D7F-57B35C25682E}</a:tableStyleId>
              </a:tblPr>
              <a:tblGrid>
                <a:gridCol w="5235596">
                  <a:extLst>
                    <a:ext uri="{9D8B030D-6E8A-4147-A177-3AD203B41FA5}">
                      <a16:colId xmlns:a16="http://schemas.microsoft.com/office/drawing/2014/main" val="2188681178"/>
                    </a:ext>
                  </a:extLst>
                </a:gridCol>
              </a:tblGrid>
              <a:tr h="498668">
                <a:tc>
                  <a:txBody>
                    <a:bodyPr/>
                    <a:lstStyle/>
                    <a:p>
                      <a:pPr algn="ctr" rtl="1"/>
                      <a:r>
                        <a:rPr lang="ar-BH" sz="2800" dirty="0">
                          <a:latin typeface="Sakkal Majalla" panose="02000000000000000000" pitchFamily="2" charset="-78"/>
                          <a:cs typeface="Sakkal Majalla" panose="02000000000000000000" pitchFamily="2" charset="-78"/>
                        </a:rPr>
                        <a:t>المعنى</a:t>
                      </a:r>
                      <a:endParaRPr lang="en-GB"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6191112"/>
                  </a:ext>
                </a:extLst>
              </a:tr>
              <a:tr h="452012">
                <a:tc>
                  <a:txBody>
                    <a:bodyPr/>
                    <a:lstStyle/>
                    <a:p>
                      <a:pPr algn="ctr" rtl="1"/>
                      <a:endParaRPr lang="en-GB" sz="2400" b="1" dirty="0">
                        <a:solidFill>
                          <a:srgbClr val="0070C0"/>
                        </a:solidFill>
                      </a:endParaRPr>
                    </a:p>
                  </a:txBody>
                  <a:tcPr/>
                </a:tc>
                <a:extLst>
                  <a:ext uri="{0D108BD9-81ED-4DB2-BD59-A6C34878D82A}">
                    <a16:rowId xmlns:a16="http://schemas.microsoft.com/office/drawing/2014/main" val="3728115105"/>
                  </a:ext>
                </a:extLst>
              </a:tr>
              <a:tr h="540637">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1458104101"/>
                  </a:ext>
                </a:extLst>
              </a:tr>
              <a:tr h="570774">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950865540"/>
                  </a:ext>
                </a:extLst>
              </a:tr>
              <a:tr h="570774">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2080505118"/>
                  </a:ext>
                </a:extLst>
              </a:tr>
              <a:tr h="648183">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422899675"/>
                  </a:ext>
                </a:extLst>
              </a:tr>
            </a:tbl>
          </a:graphicData>
        </a:graphic>
      </p:graphicFrame>
      <p:sp>
        <p:nvSpPr>
          <p:cNvPr id="8" name="مربع نص 7">
            <a:extLst>
              <a:ext uri="{FF2B5EF4-FFF2-40B4-BE49-F238E27FC236}">
                <a16:creationId xmlns:a16="http://schemas.microsoft.com/office/drawing/2014/main" id="{A8B1E1BD-1C3C-4FBA-BF61-845011C9C12D}"/>
              </a:ext>
            </a:extLst>
          </p:cNvPr>
          <p:cNvSpPr txBox="1"/>
          <p:nvPr/>
        </p:nvSpPr>
        <p:spPr>
          <a:xfrm>
            <a:off x="1051963" y="1007006"/>
            <a:ext cx="9146586" cy="584775"/>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rtl="1"/>
            <a:r>
              <a:rPr lang="ar-BH" sz="3200" b="1" dirty="0">
                <a:solidFill>
                  <a:sysClr val="windowText" lastClr="000000"/>
                </a:solidFill>
                <a:latin typeface="Sakkal Majalla" panose="02000000000000000000" pitchFamily="2" charset="-78"/>
                <a:cs typeface="Sakkal Majalla" panose="02000000000000000000" pitchFamily="2" charset="-78"/>
              </a:rPr>
              <a:t>أبيّنُ معاني الكلمات الواردةِ في  الـمَقطع  الثّاني من خلال الجدول الآتي</a:t>
            </a:r>
            <a:r>
              <a:rPr lang="ar-BH" sz="3200" b="1" dirty="0">
                <a:solidFill>
                  <a:sysClr val="windowText" lastClr="000000"/>
                </a:solidFill>
                <a:latin typeface="Sakkal Majalla" panose="02000000000000000000" pitchFamily="2" charset="-78"/>
                <a:cs typeface="Sakkal Majalla" panose="02000000000000000000" pitchFamily="2" charset="-78"/>
                <a:sym typeface="Wingdings" panose="05000000000000000000" pitchFamily="2" charset="2"/>
              </a:rPr>
              <a:t>:(4دق)</a:t>
            </a:r>
            <a:endParaRPr lang="ar-BH" sz="3200" b="1" dirty="0">
              <a:solidFill>
                <a:sysClr val="windowText" lastClr="000000"/>
              </a:solidFill>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2FF2A516-894C-4DC4-9EA9-CD2D2E478632}"/>
              </a:ext>
            </a:extLst>
          </p:cNvPr>
          <p:cNvSpPr txBox="1"/>
          <p:nvPr/>
        </p:nvSpPr>
        <p:spPr>
          <a:xfrm>
            <a:off x="1286623" y="2215960"/>
            <a:ext cx="4422226" cy="584775"/>
          </a:xfrm>
          <a:prstGeom prst="rect">
            <a:avLst/>
          </a:prstGeom>
          <a:noFill/>
        </p:spPr>
        <p:txBody>
          <a:bodyPr wrap="square" rtlCol="0">
            <a:spAutoFit/>
          </a:bodyPr>
          <a:lstStyle/>
          <a:p>
            <a:pPr algn="ctr" rtl="1"/>
            <a:r>
              <a:rPr lang="ar-BH" altLang="zh-CN" sz="3200" b="1" dirty="0">
                <a:solidFill>
                  <a:srgbClr val="0070C0"/>
                </a:solidFill>
                <a:latin typeface="Sakkal Majalla" panose="02000000000000000000" pitchFamily="2" charset="-78"/>
                <a:cs typeface="Sakkal Majalla" panose="02000000000000000000" pitchFamily="2" charset="-78"/>
              </a:rPr>
              <a:t>أحسن خلقٍ وصورةٍ</a:t>
            </a:r>
          </a:p>
        </p:txBody>
      </p:sp>
      <p:sp>
        <p:nvSpPr>
          <p:cNvPr id="10" name="مربع نص 9">
            <a:extLst>
              <a:ext uri="{FF2B5EF4-FFF2-40B4-BE49-F238E27FC236}">
                <a16:creationId xmlns:a16="http://schemas.microsoft.com/office/drawing/2014/main" id="{FACA2FDD-BB81-4838-B3C7-3F0167493E84}"/>
              </a:ext>
            </a:extLst>
          </p:cNvPr>
          <p:cNvSpPr txBox="1"/>
          <p:nvPr/>
        </p:nvSpPr>
        <p:spPr>
          <a:xfrm>
            <a:off x="1063679" y="3866811"/>
            <a:ext cx="484844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أصابَتْ</a:t>
            </a:r>
            <a:endParaRPr lang="en-GB" sz="2800" b="1" dirty="0">
              <a:solidFill>
                <a:srgbClr val="0070C0"/>
              </a:solidFill>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E194C0AF-EDEA-483A-B1AF-99CEF814FC2E}"/>
              </a:ext>
            </a:extLst>
          </p:cNvPr>
          <p:cNvSpPr txBox="1"/>
          <p:nvPr/>
        </p:nvSpPr>
        <p:spPr>
          <a:xfrm>
            <a:off x="1889760" y="4471578"/>
            <a:ext cx="3271520"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يطوفون</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29" name="مربع نص 28">
            <a:extLst>
              <a:ext uri="{FF2B5EF4-FFF2-40B4-BE49-F238E27FC236}">
                <a16:creationId xmlns:a16="http://schemas.microsoft.com/office/drawing/2014/main" id="{7C034EDA-1FC5-41D2-AAE4-9587EBECEF9A}"/>
              </a:ext>
            </a:extLst>
          </p:cNvPr>
          <p:cNvSpPr txBox="1"/>
          <p:nvPr/>
        </p:nvSpPr>
        <p:spPr>
          <a:xfrm>
            <a:off x="1051963" y="3323001"/>
            <a:ext cx="484844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شديد الخضرة</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14" name="مربع نص 13">
            <a:extLst>
              <a:ext uri="{FF2B5EF4-FFF2-40B4-BE49-F238E27FC236}">
                <a16:creationId xmlns:a16="http://schemas.microsoft.com/office/drawing/2014/main" id="{0BE3F8F8-DA82-424B-BA56-0F5081BD1BEA}"/>
              </a:ext>
            </a:extLst>
          </p:cNvPr>
          <p:cNvSpPr txBox="1"/>
          <p:nvPr/>
        </p:nvSpPr>
        <p:spPr>
          <a:xfrm>
            <a:off x="9600313" y="2127758"/>
            <a:ext cx="2042140"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4000" b="1" dirty="0">
                <a:latin typeface="Sakkal Majalla" panose="02000000000000000000" pitchFamily="2" charset="-78"/>
                <a:cs typeface="Sakkal Majalla" panose="02000000000000000000" pitchFamily="2" charset="-78"/>
              </a:rPr>
              <a:t>معاني</a:t>
            </a:r>
          </a:p>
          <a:p>
            <a:pPr algn="ctr"/>
            <a:r>
              <a:rPr lang="ar-BH" sz="4000" b="1" dirty="0">
                <a:latin typeface="Sakkal Majalla" panose="02000000000000000000" pitchFamily="2" charset="-78"/>
                <a:cs typeface="Sakkal Majalla" panose="02000000000000000000" pitchFamily="2" charset="-78"/>
              </a:rPr>
              <a:t> مُفردات</a:t>
            </a:r>
          </a:p>
          <a:p>
            <a:pPr algn="ctr"/>
            <a:r>
              <a:rPr lang="ar-BH" sz="4000" b="1" dirty="0">
                <a:latin typeface="Sakkal Majalla" panose="02000000000000000000" pitchFamily="2" charset="-78"/>
                <a:cs typeface="Sakkal Majalla" panose="02000000000000000000" pitchFamily="2" charset="-78"/>
              </a:rPr>
              <a:t>المقطع (الثّاني)</a:t>
            </a:r>
            <a:endParaRPr lang="en-GB" sz="4000" b="1" dirty="0">
              <a:latin typeface="Sakkal Majalla" panose="02000000000000000000" pitchFamily="2" charset="-78"/>
              <a:cs typeface="Sakkal Majalla" panose="02000000000000000000" pitchFamily="2" charset="-78"/>
            </a:endParaRPr>
          </a:p>
        </p:txBody>
      </p:sp>
      <p:sp>
        <p:nvSpPr>
          <p:cNvPr id="13" name="مربع نص 28">
            <a:extLst>
              <a:ext uri="{FF2B5EF4-FFF2-40B4-BE49-F238E27FC236}">
                <a16:creationId xmlns:a16="http://schemas.microsoft.com/office/drawing/2014/main" id="{7C034EDA-1FC5-41D2-AAE4-9587EBECEF9A}"/>
              </a:ext>
            </a:extLst>
          </p:cNvPr>
          <p:cNvSpPr txBox="1"/>
          <p:nvPr/>
        </p:nvSpPr>
        <p:spPr>
          <a:xfrm>
            <a:off x="6873813" y="3339076"/>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وارف</a:t>
            </a:r>
            <a:endParaRPr lang="en-GB" sz="3200" b="1" dirty="0">
              <a:latin typeface="Sakkal Majalla" panose="02000000000000000000" pitchFamily="2" charset="-78"/>
              <a:cs typeface="Sakkal Majalla" panose="02000000000000000000" pitchFamily="2" charset="-78"/>
            </a:endParaRPr>
          </a:p>
        </p:txBody>
      </p:sp>
      <p:sp>
        <p:nvSpPr>
          <p:cNvPr id="15" name="مربع نص 28">
            <a:extLst>
              <a:ext uri="{FF2B5EF4-FFF2-40B4-BE49-F238E27FC236}">
                <a16:creationId xmlns:a16="http://schemas.microsoft.com/office/drawing/2014/main" id="{7C034EDA-1FC5-41D2-AAE4-9587EBECEF9A}"/>
              </a:ext>
            </a:extLst>
          </p:cNvPr>
          <p:cNvSpPr txBox="1"/>
          <p:nvPr/>
        </p:nvSpPr>
        <p:spPr>
          <a:xfrm>
            <a:off x="6897244" y="3886802"/>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اعْترت</a:t>
            </a:r>
            <a:endParaRPr lang="en-GB" sz="3200" b="1" dirty="0">
              <a:latin typeface="Sakkal Majalla" panose="02000000000000000000" pitchFamily="2" charset="-78"/>
              <a:cs typeface="Sakkal Majalla" panose="02000000000000000000" pitchFamily="2" charset="-78"/>
            </a:endParaRPr>
          </a:p>
        </p:txBody>
      </p:sp>
      <p:sp>
        <p:nvSpPr>
          <p:cNvPr id="16" name="مربع نص 28">
            <a:extLst>
              <a:ext uri="{FF2B5EF4-FFF2-40B4-BE49-F238E27FC236}">
                <a16:creationId xmlns:a16="http://schemas.microsoft.com/office/drawing/2014/main" id="{7C034EDA-1FC5-41D2-AAE4-9587EBECEF9A}"/>
              </a:ext>
            </a:extLst>
          </p:cNvPr>
          <p:cNvSpPr txBox="1"/>
          <p:nvPr/>
        </p:nvSpPr>
        <p:spPr>
          <a:xfrm>
            <a:off x="6713446" y="2267121"/>
            <a:ext cx="2042140"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أحسن تقويم</a:t>
            </a:r>
            <a:endParaRPr lang="en-GB" sz="3200" b="1" dirty="0">
              <a:latin typeface="Sakkal Majalla" panose="02000000000000000000" pitchFamily="2" charset="-78"/>
              <a:cs typeface="Sakkal Majalla" panose="02000000000000000000" pitchFamily="2" charset="-78"/>
            </a:endParaRPr>
          </a:p>
        </p:txBody>
      </p:sp>
      <p:sp>
        <p:nvSpPr>
          <p:cNvPr id="18" name="مربع نص 28">
            <a:extLst>
              <a:ext uri="{FF2B5EF4-FFF2-40B4-BE49-F238E27FC236}">
                <a16:creationId xmlns:a16="http://schemas.microsoft.com/office/drawing/2014/main" id="{7C034EDA-1FC5-41D2-AAE4-9587EBECEF9A}"/>
              </a:ext>
            </a:extLst>
          </p:cNvPr>
          <p:cNvSpPr txBox="1"/>
          <p:nvPr/>
        </p:nvSpPr>
        <p:spPr>
          <a:xfrm>
            <a:off x="6873812" y="4451326"/>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يَجوبون</a:t>
            </a:r>
            <a:endParaRPr lang="en-GB" sz="3200" b="1" dirty="0">
              <a:latin typeface="Sakkal Majalla" panose="02000000000000000000" pitchFamily="2" charset="-78"/>
              <a:cs typeface="Sakkal Majalla" panose="020000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2" name="حبر 1">
                <a:extLst>
                  <a:ext uri="{FF2B5EF4-FFF2-40B4-BE49-F238E27FC236}">
                    <a16:creationId xmlns:a16="http://schemas.microsoft.com/office/drawing/2014/main" id="{21376412-F19B-451F-A1A7-EE48A18B0051}"/>
                  </a:ext>
                </a:extLst>
              </p14:cNvPr>
              <p14:cNvContentPartPr/>
              <p14:nvPr/>
            </p14:nvContentPartPr>
            <p14:xfrm>
              <a:off x="1657155" y="2476095"/>
              <a:ext cx="360" cy="360"/>
            </p14:xfrm>
          </p:contentPart>
        </mc:Choice>
        <mc:Fallback xmlns="">
          <p:pic>
            <p:nvPicPr>
              <p:cNvPr id="2" name="حبر 1">
                <a:extLst>
                  <a:ext uri="{FF2B5EF4-FFF2-40B4-BE49-F238E27FC236}">
                    <a16:creationId xmlns:a16="http://schemas.microsoft.com/office/drawing/2014/main" id="{21376412-F19B-451F-A1A7-EE48A18B0051}"/>
                  </a:ext>
                </a:extLst>
              </p:cNvPr>
              <p:cNvPicPr/>
              <p:nvPr/>
            </p:nvPicPr>
            <p:blipFill>
              <a:blip r:embed="rId3"/>
              <a:stretch>
                <a:fillRect/>
              </a:stretch>
            </p:blipFill>
            <p:spPr>
              <a:xfrm>
                <a:off x="1648515" y="24674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حبر 2">
                <a:extLst>
                  <a:ext uri="{FF2B5EF4-FFF2-40B4-BE49-F238E27FC236}">
                    <a16:creationId xmlns:a16="http://schemas.microsoft.com/office/drawing/2014/main" id="{2DB912EA-AA97-4940-A743-9853141B40FC}"/>
                  </a:ext>
                </a:extLst>
              </p14:cNvPr>
              <p14:cNvContentPartPr/>
              <p14:nvPr/>
            </p14:nvContentPartPr>
            <p14:xfrm>
              <a:off x="1657155" y="2476095"/>
              <a:ext cx="360" cy="360"/>
            </p14:xfrm>
          </p:contentPart>
        </mc:Choice>
        <mc:Fallback xmlns="">
          <p:pic>
            <p:nvPicPr>
              <p:cNvPr id="3" name="حبر 2">
                <a:extLst>
                  <a:ext uri="{FF2B5EF4-FFF2-40B4-BE49-F238E27FC236}">
                    <a16:creationId xmlns:a16="http://schemas.microsoft.com/office/drawing/2014/main" id="{2DB912EA-AA97-4940-A743-9853141B40FC}"/>
                  </a:ext>
                </a:extLst>
              </p:cNvPr>
              <p:cNvPicPr/>
              <p:nvPr/>
            </p:nvPicPr>
            <p:blipFill>
              <a:blip r:embed="rId3"/>
              <a:stretch>
                <a:fillRect/>
              </a:stretch>
            </p:blipFill>
            <p:spPr>
              <a:xfrm>
                <a:off x="1648515" y="24674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حبر 5">
                <a:extLst>
                  <a:ext uri="{FF2B5EF4-FFF2-40B4-BE49-F238E27FC236}">
                    <a16:creationId xmlns:a16="http://schemas.microsoft.com/office/drawing/2014/main" id="{2D344B7E-EBF2-482B-B3B4-23EE3C142052}"/>
                  </a:ext>
                </a:extLst>
              </p14:cNvPr>
              <p14:cNvContentPartPr/>
              <p14:nvPr/>
            </p14:nvContentPartPr>
            <p14:xfrm>
              <a:off x="1657155" y="2476095"/>
              <a:ext cx="360" cy="360"/>
            </p14:xfrm>
          </p:contentPart>
        </mc:Choice>
        <mc:Fallback xmlns="">
          <p:pic>
            <p:nvPicPr>
              <p:cNvPr id="6" name="حبر 5">
                <a:extLst>
                  <a:ext uri="{FF2B5EF4-FFF2-40B4-BE49-F238E27FC236}">
                    <a16:creationId xmlns:a16="http://schemas.microsoft.com/office/drawing/2014/main" id="{2D344B7E-EBF2-482B-B3B4-23EE3C142052}"/>
                  </a:ext>
                </a:extLst>
              </p:cNvPr>
              <p:cNvPicPr/>
              <p:nvPr/>
            </p:nvPicPr>
            <p:blipFill>
              <a:blip r:embed="rId3"/>
              <a:stretch>
                <a:fillRect/>
              </a:stretch>
            </p:blipFill>
            <p:spPr>
              <a:xfrm>
                <a:off x="1648515" y="2467455"/>
                <a:ext cx="18000" cy="18000"/>
              </a:xfrm>
              <a:prstGeom prst="rect">
                <a:avLst/>
              </a:prstGeom>
            </p:spPr>
          </p:pic>
        </mc:Fallback>
      </mc:AlternateContent>
      <p:sp>
        <p:nvSpPr>
          <p:cNvPr id="22" name="مربع نص 28">
            <a:extLst>
              <a:ext uri="{FF2B5EF4-FFF2-40B4-BE49-F238E27FC236}">
                <a16:creationId xmlns:a16="http://schemas.microsoft.com/office/drawing/2014/main" id="{5F54447C-A999-42CD-BF19-2789C6BB9C5B}"/>
              </a:ext>
            </a:extLst>
          </p:cNvPr>
          <p:cNvSpPr txBox="1"/>
          <p:nvPr/>
        </p:nvSpPr>
        <p:spPr>
          <a:xfrm>
            <a:off x="6935385" y="2800875"/>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استحوذت</a:t>
            </a:r>
            <a:endParaRPr lang="en-GB" sz="3200" b="1" dirty="0">
              <a:latin typeface="Sakkal Majalla" panose="02000000000000000000" pitchFamily="2" charset="-78"/>
              <a:cs typeface="Sakkal Majalla" panose="02000000000000000000" pitchFamily="2" charset="-78"/>
            </a:endParaRPr>
          </a:p>
        </p:txBody>
      </p:sp>
      <p:sp>
        <p:nvSpPr>
          <p:cNvPr id="23" name="مربع نص 22">
            <a:extLst>
              <a:ext uri="{FF2B5EF4-FFF2-40B4-BE49-F238E27FC236}">
                <a16:creationId xmlns:a16="http://schemas.microsoft.com/office/drawing/2014/main" id="{96472680-F869-4EB6-B716-2A7CC57954D8}"/>
              </a:ext>
            </a:extLst>
          </p:cNvPr>
          <p:cNvSpPr txBox="1"/>
          <p:nvPr/>
        </p:nvSpPr>
        <p:spPr>
          <a:xfrm>
            <a:off x="1082749" y="2738226"/>
            <a:ext cx="484844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غَلَبَتْ على فِكْرِهِ واسْتَوْلَتْ</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20" name="Title 1">
            <a:extLst>
              <a:ext uri="{FF2B5EF4-FFF2-40B4-BE49-F238E27FC236}">
                <a16:creationId xmlns:a16="http://schemas.microsoft.com/office/drawing/2014/main" id="{A15FE78E-0801-43A0-A88C-B98B9FD81B49}"/>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21" name="مستطيل: زوايا مستديرة 20">
            <a:extLst>
              <a:ext uri="{FF2B5EF4-FFF2-40B4-BE49-F238E27FC236}">
                <a16:creationId xmlns:a16="http://schemas.microsoft.com/office/drawing/2014/main" id="{E7B38FE3-49BB-4401-B0E5-4A16A36AA838}"/>
              </a:ext>
            </a:extLst>
          </p:cNvPr>
          <p:cNvSpPr/>
          <p:nvPr/>
        </p:nvSpPr>
        <p:spPr>
          <a:xfrm>
            <a:off x="10387584" y="342883"/>
            <a:ext cx="1450706" cy="664124"/>
          </a:xfrm>
          <a:prstGeom prst="roundRect">
            <a:avLst/>
          </a:prstGeom>
          <a:solidFill>
            <a:schemeClr val="lt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1</a:t>
            </a:r>
            <a:endParaRPr lang="en-GB"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505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0" grpId="0"/>
      <p:bldP spid="11" grpId="0"/>
      <p:bldP spid="29" grpId="0"/>
      <p:bldP spid="14" grpId="0" animBg="1"/>
      <p:bldP spid="13" grpId="0"/>
      <p:bldP spid="15" grpId="0"/>
      <p:bldP spid="16" grpId="0"/>
      <p:bldP spid="18"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34F40998-39F3-4CCD-90D1-5D89F3EC279E}"/>
              </a:ext>
            </a:extLst>
          </p:cNvPr>
          <p:cNvSpPr txBox="1"/>
          <p:nvPr/>
        </p:nvSpPr>
        <p:spPr>
          <a:xfrm>
            <a:off x="1914935" y="3454657"/>
            <a:ext cx="7750060" cy="769441"/>
          </a:xfrm>
          <a:prstGeom prst="rect">
            <a:avLst/>
          </a:prstGeom>
          <a:solidFill>
            <a:schemeClr val="accent1">
              <a:lumMod val="20000"/>
              <a:lumOff val="80000"/>
            </a:schemeClr>
          </a:solidFill>
        </p:spPr>
        <p:txBody>
          <a:bodyPr wrap="square" rtlCol="0">
            <a:spAutoFit/>
          </a:bodyPr>
          <a:lstStyle/>
          <a:p>
            <a:pPr algn="ctr" rtl="1"/>
            <a:r>
              <a:rPr lang="ar-BH" sz="4400" b="1" dirty="0">
                <a:solidFill>
                  <a:srgbClr val="C00000"/>
                </a:solidFill>
                <a:latin typeface="Sakkal Majalla" panose="02000000000000000000" pitchFamily="2" charset="-78"/>
                <a:cs typeface="Sakkal Majalla" panose="02000000000000000000" pitchFamily="2" charset="-78"/>
              </a:rPr>
              <a:t>مُنِحَ الإنسانُ نعمةَ العقلِ للتّدبّر في ملكوت الله.</a:t>
            </a:r>
          </a:p>
        </p:txBody>
      </p:sp>
      <p:sp>
        <p:nvSpPr>
          <p:cNvPr id="6" name="مربع نص 5">
            <a:extLst>
              <a:ext uri="{FF2B5EF4-FFF2-40B4-BE49-F238E27FC236}">
                <a16:creationId xmlns:a16="http://schemas.microsoft.com/office/drawing/2014/main" id="{A3371E5C-8689-427C-8068-65064DDD5FB4}"/>
              </a:ext>
            </a:extLst>
          </p:cNvPr>
          <p:cNvSpPr txBox="1"/>
          <p:nvPr/>
        </p:nvSpPr>
        <p:spPr>
          <a:xfrm>
            <a:off x="1567842" y="2511980"/>
            <a:ext cx="8166018" cy="769441"/>
          </a:xfrm>
          <a:prstGeom prst="rect">
            <a:avLst/>
          </a:prstGeom>
          <a:noFill/>
        </p:spPr>
        <p:txBody>
          <a:bodyPr wrap="none" rtlCol="0">
            <a:spAutoFit/>
          </a:bodyPr>
          <a:lstStyle/>
          <a:p>
            <a:pPr algn="ctr" rtl="1"/>
            <a:r>
              <a:rPr lang="ar-BH" sz="4400" b="1" dirty="0">
                <a:latin typeface="Sakkal Majalla" panose="02000000000000000000" pitchFamily="2" charset="-78"/>
                <a:cs typeface="Sakkal Majalla" panose="02000000000000000000" pitchFamily="2" charset="-78"/>
              </a:rPr>
              <a:t>أَسْتَخْلِصُ الفك</a:t>
            </a:r>
            <a:r>
              <a:rPr lang="ar-SA" sz="4400" b="1" dirty="0" err="1">
                <a:latin typeface="Sakkal Majalla" panose="02000000000000000000" pitchFamily="2" charset="-78"/>
                <a:cs typeface="Sakkal Majalla" panose="02000000000000000000" pitchFamily="2" charset="-78"/>
              </a:rPr>
              <a:t>رة</a:t>
            </a:r>
            <a:r>
              <a:rPr lang="ar-BH" sz="4400" b="1" dirty="0">
                <a:latin typeface="Sakkal Majalla" panose="02000000000000000000" pitchFamily="2" charset="-78"/>
                <a:cs typeface="Sakkal Majalla" panose="02000000000000000000" pitchFamily="2" charset="-78"/>
              </a:rPr>
              <a:t> الرّئيسة للمقْطع (الثّاني).(3دق)</a:t>
            </a:r>
            <a:endParaRPr lang="en-GB" sz="4400" b="1" dirty="0">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id="{C99EBE82-4931-4EA6-AE82-5A3A8177462A}"/>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9" name="مستطيل: زوايا مستديرة 8">
            <a:extLst>
              <a:ext uri="{FF2B5EF4-FFF2-40B4-BE49-F238E27FC236}">
                <a16:creationId xmlns:a16="http://schemas.microsoft.com/office/drawing/2014/main" id="{3CDFCAE1-5262-41A6-BA25-27F0F3E788E3}"/>
              </a:ext>
            </a:extLst>
          </p:cNvPr>
          <p:cNvSpPr/>
          <p:nvPr/>
        </p:nvSpPr>
        <p:spPr>
          <a:xfrm>
            <a:off x="10149840" y="394291"/>
            <a:ext cx="1542146" cy="574973"/>
          </a:xfrm>
          <a:prstGeom prst="roundRect">
            <a:avLst/>
          </a:prstGeom>
          <a:solidFill>
            <a:schemeClr val="lt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2</a:t>
            </a:r>
            <a:endParaRPr lang="en-GB"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394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57381" y="1235732"/>
            <a:ext cx="8929467" cy="64698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1" anchor="ctr">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أقرأ المَقْطَعَ الثّاني جيّدا، ثمّ أُجِيبُ عن الأسْئلة الآتية</a:t>
            </a:r>
            <a:r>
              <a:rPr lang="ar-BH" sz="3200" b="1" dirty="0">
                <a:solidFill>
                  <a:srgbClr val="FF0000"/>
                </a:solidFill>
                <a:latin typeface="Sakkal Majalla" panose="02000000000000000000" pitchFamily="2" charset="-78"/>
                <a:cs typeface="Sakkal Majalla" panose="02000000000000000000" pitchFamily="2" charset="-78"/>
                <a:sym typeface="Wingdings" panose="05000000000000000000" pitchFamily="2" charset="2"/>
              </a:rPr>
              <a:t>: (6دق)</a:t>
            </a:r>
            <a:r>
              <a:rPr lang="ar-BH" sz="3200" b="1" dirty="0">
                <a:solidFill>
                  <a:srgbClr val="FF0000"/>
                </a:solidFill>
                <a:latin typeface="Sakkal Majalla" panose="02000000000000000000" pitchFamily="2" charset="-78"/>
                <a:cs typeface="Sakkal Majalla" panose="02000000000000000000" pitchFamily="2" charset="-78"/>
              </a:rPr>
              <a:t> </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6" name="Rectangle 3">
            <a:extLst>
              <a:ext uri="{FF2B5EF4-FFF2-40B4-BE49-F238E27FC236}">
                <a16:creationId xmlns:a16="http://schemas.microsoft.com/office/drawing/2014/main" id="{2421DBA7-251B-4B78-A0CC-14AD03BB27B8}"/>
              </a:ext>
            </a:extLst>
          </p:cNvPr>
          <p:cNvSpPr/>
          <p:nvPr/>
        </p:nvSpPr>
        <p:spPr>
          <a:xfrm>
            <a:off x="2257381" y="2147111"/>
            <a:ext cx="892946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solidFill>
                  <a:schemeClr val="tx1"/>
                </a:solidFill>
                <a:latin typeface="Sakkal Majalla" panose="02000000000000000000" pitchFamily="2" charset="-78"/>
                <a:cs typeface="Sakkal Majalla" panose="02000000000000000000" pitchFamily="2" charset="-78"/>
              </a:rPr>
              <a:t>1- ما أهمّية إعمال الإنسان رأيه فيما حوله؟</a:t>
            </a:r>
          </a:p>
        </p:txBody>
      </p:sp>
      <p:sp>
        <p:nvSpPr>
          <p:cNvPr id="15" name="مستطيل: زوايا مستديرة 4">
            <a:extLst>
              <a:ext uri="{FF2B5EF4-FFF2-40B4-BE49-F238E27FC236}">
                <a16:creationId xmlns:a16="http://schemas.microsoft.com/office/drawing/2014/main" id="{67F12578-3466-4AEE-B4C2-E795C154A12D}"/>
              </a:ext>
            </a:extLst>
          </p:cNvPr>
          <p:cNvSpPr/>
          <p:nvPr/>
        </p:nvSpPr>
        <p:spPr>
          <a:xfrm>
            <a:off x="1005155" y="3596794"/>
            <a:ext cx="10181694" cy="1736646"/>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r" rtl="1"/>
            <a:r>
              <a:rPr lang="ar-BH" sz="3200" b="1" dirty="0">
                <a:solidFill>
                  <a:schemeClr val="tx1"/>
                </a:solidFill>
                <a:latin typeface="Sakkal Majalla" panose="02000000000000000000" pitchFamily="2" charset="-78"/>
                <a:cs typeface="Sakkal Majalla" panose="02000000000000000000" pitchFamily="2" charset="-78"/>
              </a:rPr>
              <a:t>2- "ولا شَكّ أنّ الدّهشةَ اسْتَحْوذَتْ على الإنسان البدائيّ، وهو يرى البَذْرَةَ الجامدةَ تتحوّل إلى  نباتٍ وارفٍ يَنْبِضُ بالحياة، هي </a:t>
            </a:r>
            <a:r>
              <a:rPr lang="ar-BH" sz="3200" b="1" dirty="0">
                <a:solidFill>
                  <a:srgbClr val="C00000"/>
                </a:solidFill>
                <a:latin typeface="Sakkal Majalla" panose="02000000000000000000" pitchFamily="2" charset="-78"/>
                <a:cs typeface="Sakkal Majalla" panose="02000000000000000000" pitchFamily="2" charset="-78"/>
              </a:rPr>
              <a:t>نفسها</a:t>
            </a:r>
            <a:r>
              <a:rPr lang="ar-BH" sz="3200" b="1" dirty="0">
                <a:solidFill>
                  <a:schemeClr val="tx1"/>
                </a:solidFill>
                <a:latin typeface="Sakkal Majalla" panose="02000000000000000000" pitchFamily="2" charset="-78"/>
                <a:cs typeface="Sakkal Majalla" panose="02000000000000000000" pitchFamily="2" charset="-78"/>
              </a:rPr>
              <a:t> التي اعْتَرَتْ علماء القرن العشرين". </a:t>
            </a:r>
          </a:p>
          <a:p>
            <a:pPr algn="r" rtl="1"/>
            <a:r>
              <a:rPr lang="ar-BH" sz="3200" b="1" dirty="0">
                <a:solidFill>
                  <a:schemeClr val="tx1"/>
                </a:solidFill>
                <a:latin typeface="Sakkal Majalla" panose="02000000000000000000" pitchFamily="2" charset="-78"/>
                <a:cs typeface="Sakkal Majalla" panose="02000000000000000000" pitchFamily="2" charset="-78"/>
              </a:rPr>
              <a:t>- إلامَ يعود الضّمير في كلمة "</a:t>
            </a:r>
            <a:r>
              <a:rPr lang="ar-BH" sz="3200" b="1" dirty="0">
                <a:solidFill>
                  <a:srgbClr val="C00000"/>
                </a:solidFill>
                <a:latin typeface="Sakkal Majalla" panose="02000000000000000000" pitchFamily="2" charset="-78"/>
                <a:cs typeface="Sakkal Majalla" panose="02000000000000000000" pitchFamily="2" charset="-78"/>
              </a:rPr>
              <a:t>نفسها</a:t>
            </a:r>
            <a:r>
              <a:rPr lang="ar-BH" sz="3200" b="1" dirty="0">
                <a:solidFill>
                  <a:schemeClr val="tx1"/>
                </a:solidFill>
                <a:latin typeface="Sakkal Majalla" panose="02000000000000000000" pitchFamily="2" charset="-78"/>
                <a:cs typeface="Sakkal Majalla" panose="02000000000000000000" pitchFamily="2" charset="-78"/>
              </a:rPr>
              <a:t>"؟</a:t>
            </a:r>
          </a:p>
        </p:txBody>
      </p:sp>
      <p:sp>
        <p:nvSpPr>
          <p:cNvPr id="10" name="Rectangle 2">
            <a:extLst>
              <a:ext uri="{FF2B5EF4-FFF2-40B4-BE49-F238E27FC236}">
                <a16:creationId xmlns:a16="http://schemas.microsoft.com/office/drawing/2014/main" id="{21073FC8-E334-4A89-9159-123EF658589C}"/>
              </a:ext>
            </a:extLst>
          </p:cNvPr>
          <p:cNvSpPr/>
          <p:nvPr/>
        </p:nvSpPr>
        <p:spPr>
          <a:xfrm>
            <a:off x="1005154" y="2881530"/>
            <a:ext cx="10181691" cy="584775"/>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 إعمال الرّأي والتّفكير في الأشياء التي حول الإنسان طريق للعلم والمعرفة والاكتشاف.</a:t>
            </a:r>
          </a:p>
        </p:txBody>
      </p:sp>
      <p:sp>
        <p:nvSpPr>
          <p:cNvPr id="13" name="Rectangle 2">
            <a:extLst>
              <a:ext uri="{FF2B5EF4-FFF2-40B4-BE49-F238E27FC236}">
                <a16:creationId xmlns:a16="http://schemas.microsoft.com/office/drawing/2014/main" id="{38EFEEFD-271E-48A1-B4E6-E271D8A14A17}"/>
              </a:ext>
            </a:extLst>
          </p:cNvPr>
          <p:cNvSpPr/>
          <p:nvPr/>
        </p:nvSpPr>
        <p:spPr>
          <a:xfrm>
            <a:off x="1005154" y="5557408"/>
            <a:ext cx="10181691" cy="584775"/>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 يعود الضّمير في كلمة "نفسها " إلى كلمة  الدّهشة.</a:t>
            </a:r>
          </a:p>
        </p:txBody>
      </p:sp>
      <p:sp>
        <p:nvSpPr>
          <p:cNvPr id="14" name="Title 1">
            <a:extLst>
              <a:ext uri="{FF2B5EF4-FFF2-40B4-BE49-F238E27FC236}">
                <a16:creationId xmlns:a16="http://schemas.microsoft.com/office/drawing/2014/main" id="{E54747AD-0101-405D-BAD1-492B516E0434}"/>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16" name="مستطيل: زوايا مستديرة 15">
            <a:extLst>
              <a:ext uri="{FF2B5EF4-FFF2-40B4-BE49-F238E27FC236}">
                <a16:creationId xmlns:a16="http://schemas.microsoft.com/office/drawing/2014/main" id="{03F77C1E-AC3E-4928-8E99-AFDC79864ED1}"/>
              </a:ext>
            </a:extLst>
          </p:cNvPr>
          <p:cNvSpPr/>
          <p:nvPr/>
        </p:nvSpPr>
        <p:spPr>
          <a:xfrm>
            <a:off x="10296144" y="378375"/>
            <a:ext cx="1542146" cy="596975"/>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3</a:t>
            </a:r>
            <a:endParaRPr lang="en-GB"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9167085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FCB407A4-F9E6-4A86-9DA5-A28DA57CE157}"/>
              </a:ext>
            </a:extLst>
          </p:cNvPr>
          <p:cNvSpPr/>
          <p:nvPr/>
        </p:nvSpPr>
        <p:spPr>
          <a:xfrm>
            <a:off x="1241409" y="1350115"/>
            <a:ext cx="10049525"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3-  "وهم يغوصـــــــــــــــون في أعماق الذّرّة ؛ </a:t>
            </a:r>
            <a:r>
              <a:rPr lang="ar-BH" sz="3200" b="1" u="sng" dirty="0">
                <a:solidFill>
                  <a:srgbClr val="C00000"/>
                </a:solidFill>
                <a:latin typeface="Sakkal Majalla" panose="02000000000000000000" pitchFamily="2" charset="-78"/>
                <a:cs typeface="Sakkal Majalla" panose="02000000000000000000" pitchFamily="2" charset="-78"/>
              </a:rPr>
              <a:t>ليشاهدوا عالمًا قائمًا بذاته</a:t>
            </a:r>
            <a:r>
              <a:rPr lang="ar-BH" sz="3200" b="1" dirty="0">
                <a:latin typeface="Sakkal Majalla" panose="02000000000000000000" pitchFamily="2" charset="-78"/>
                <a:cs typeface="Sakkal Majalla" panose="02000000000000000000" pitchFamily="2" charset="-78"/>
              </a:rPr>
              <a:t>، يسير وفـــــــــــــــــــــــــــــــــق نظامٍ مرسومٍ وضعه له أحكــــــــــــــــــــــــــــــــــــــــــــــم الحاكمين". حدّد ممّا يأتي علاقة ما تحته خطّ في العبارة السّابقة بما قبله:</a:t>
            </a:r>
          </a:p>
          <a:p>
            <a:pPr algn="r" rtl="1"/>
            <a:r>
              <a:rPr lang="ar-BH" sz="2800" b="1" dirty="0">
                <a:latin typeface="Sakkal Majalla" panose="02000000000000000000" pitchFamily="2" charset="-78"/>
                <a:cs typeface="Sakkal Majalla" panose="02000000000000000000" pitchFamily="2" charset="-78"/>
              </a:rPr>
              <a:t>أ. توضيح                                                 ب. تعليل                                             ج. تضادّ</a:t>
            </a:r>
          </a:p>
        </p:txBody>
      </p:sp>
      <p:sp>
        <p:nvSpPr>
          <p:cNvPr id="2" name="شكل بيضاوي 1">
            <a:extLst>
              <a:ext uri="{FF2B5EF4-FFF2-40B4-BE49-F238E27FC236}">
                <a16:creationId xmlns:a16="http://schemas.microsoft.com/office/drawing/2014/main" id="{DBA92A54-D6E9-40B7-B18C-158A4207D51E}"/>
              </a:ext>
            </a:extLst>
          </p:cNvPr>
          <p:cNvSpPr/>
          <p:nvPr/>
        </p:nvSpPr>
        <p:spPr>
          <a:xfrm>
            <a:off x="6253856" y="2870091"/>
            <a:ext cx="1509823" cy="4805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3">
            <a:extLst>
              <a:ext uri="{FF2B5EF4-FFF2-40B4-BE49-F238E27FC236}">
                <a16:creationId xmlns:a16="http://schemas.microsoft.com/office/drawing/2014/main" id="{F16AB810-95E8-4606-AEC0-127E0EF6EFB2}"/>
              </a:ext>
            </a:extLst>
          </p:cNvPr>
          <p:cNvSpPr/>
          <p:nvPr/>
        </p:nvSpPr>
        <p:spPr>
          <a:xfrm>
            <a:off x="1241409" y="3818191"/>
            <a:ext cx="993861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solidFill>
                  <a:schemeClr val="tx1"/>
                </a:solidFill>
                <a:latin typeface="Sakkal Majalla" panose="02000000000000000000" pitchFamily="2" charset="-78"/>
                <a:cs typeface="Sakkal Majalla" panose="02000000000000000000" pitchFamily="2" charset="-78"/>
              </a:rPr>
              <a:t>4- أَجعلُ كلاً من كلمة "</a:t>
            </a:r>
            <a:r>
              <a:rPr lang="ar-BH" sz="3200" b="1" dirty="0">
                <a:solidFill>
                  <a:srgbClr val="C00000"/>
                </a:solidFill>
                <a:latin typeface="Sakkal Majalla" panose="02000000000000000000" pitchFamily="2" charset="-78"/>
                <a:cs typeface="Sakkal Majalla" panose="02000000000000000000" pitchFamily="2" charset="-78"/>
              </a:rPr>
              <a:t>حضّ</a:t>
            </a:r>
            <a:r>
              <a:rPr lang="ar-BH" sz="3200" b="1" dirty="0">
                <a:solidFill>
                  <a:schemeClr val="tx1"/>
                </a:solidFill>
                <a:latin typeface="Sakkal Majalla" panose="02000000000000000000" pitchFamily="2" charset="-78"/>
                <a:cs typeface="Sakkal Majalla" panose="02000000000000000000" pitchFamily="2" charset="-78"/>
              </a:rPr>
              <a:t>" و "</a:t>
            </a:r>
            <a:r>
              <a:rPr lang="ar-BH" sz="3200" b="1" dirty="0">
                <a:solidFill>
                  <a:srgbClr val="C00000"/>
                </a:solidFill>
                <a:latin typeface="Sakkal Majalla" panose="02000000000000000000" pitchFamily="2" charset="-78"/>
                <a:cs typeface="Sakkal Majalla" panose="02000000000000000000" pitchFamily="2" charset="-78"/>
              </a:rPr>
              <a:t> وارف</a:t>
            </a:r>
            <a:r>
              <a:rPr lang="ar-BH" sz="3200" b="1" dirty="0">
                <a:solidFill>
                  <a:schemeClr val="tx1"/>
                </a:solidFill>
                <a:latin typeface="Sakkal Majalla" panose="02000000000000000000" pitchFamily="2" charset="-78"/>
                <a:cs typeface="Sakkal Majalla" panose="02000000000000000000" pitchFamily="2" charset="-78"/>
              </a:rPr>
              <a:t>" في جملة توضّح معناها.</a:t>
            </a:r>
          </a:p>
        </p:txBody>
      </p:sp>
      <p:sp>
        <p:nvSpPr>
          <p:cNvPr id="15" name="Rectangle 2">
            <a:extLst>
              <a:ext uri="{FF2B5EF4-FFF2-40B4-BE49-F238E27FC236}">
                <a16:creationId xmlns:a16="http://schemas.microsoft.com/office/drawing/2014/main" id="{301C0FF5-6348-4341-AE3B-3C147C1ABB44}"/>
              </a:ext>
            </a:extLst>
          </p:cNvPr>
          <p:cNvSpPr/>
          <p:nvPr/>
        </p:nvSpPr>
        <p:spPr>
          <a:xfrm>
            <a:off x="1241410" y="4578106"/>
            <a:ext cx="9938612" cy="584775"/>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القرآن الكريم </a:t>
            </a:r>
            <a:r>
              <a:rPr lang="ar-BH" sz="3200" b="1" u="sng" dirty="0">
                <a:solidFill>
                  <a:srgbClr val="C00000"/>
                </a:solidFill>
                <a:latin typeface="Sakkal Majalla" panose="02000000000000000000" pitchFamily="2" charset="-78"/>
                <a:cs typeface="Sakkal Majalla" panose="02000000000000000000" pitchFamily="2" charset="-78"/>
              </a:rPr>
              <a:t>يحضّ</a:t>
            </a:r>
            <a:r>
              <a:rPr lang="ar-BH" sz="3200" b="1" dirty="0">
                <a:solidFill>
                  <a:srgbClr val="C00000"/>
                </a:solidFill>
                <a:latin typeface="Sakkal Majalla" panose="02000000000000000000" pitchFamily="2" charset="-78"/>
                <a:cs typeface="Sakkal Majalla" panose="02000000000000000000" pitchFamily="2" charset="-78"/>
              </a:rPr>
              <a:t> الإنسانَ على التّفكير  في  نفسه وجميع ما  يُحيط به.</a:t>
            </a:r>
          </a:p>
        </p:txBody>
      </p:sp>
      <p:sp>
        <p:nvSpPr>
          <p:cNvPr id="17" name="Rectangle 2">
            <a:extLst>
              <a:ext uri="{FF2B5EF4-FFF2-40B4-BE49-F238E27FC236}">
                <a16:creationId xmlns:a16="http://schemas.microsoft.com/office/drawing/2014/main" id="{853091B0-3C06-42CA-A276-08229D559E48}"/>
              </a:ext>
            </a:extLst>
          </p:cNvPr>
          <p:cNvSpPr/>
          <p:nvPr/>
        </p:nvSpPr>
        <p:spPr>
          <a:xfrm>
            <a:off x="1241410" y="5337212"/>
            <a:ext cx="9938612" cy="584775"/>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النّباتات</a:t>
            </a:r>
            <a:r>
              <a:rPr lang="ar-BH" sz="3200" b="1" u="sng" dirty="0">
                <a:solidFill>
                  <a:srgbClr val="C00000"/>
                </a:solidFill>
                <a:latin typeface="Sakkal Majalla" panose="02000000000000000000" pitchFamily="2" charset="-78"/>
                <a:cs typeface="Sakkal Majalla" panose="02000000000000000000" pitchFamily="2" charset="-78"/>
              </a:rPr>
              <a:t> الوَارِفَة </a:t>
            </a:r>
            <a:r>
              <a:rPr lang="ar-BH" sz="3200" b="1" dirty="0">
                <a:solidFill>
                  <a:srgbClr val="C00000"/>
                </a:solidFill>
                <a:latin typeface="Sakkal Majalla" panose="02000000000000000000" pitchFamily="2" charset="-78"/>
                <a:cs typeface="Sakkal Majalla" panose="02000000000000000000" pitchFamily="2" charset="-78"/>
              </a:rPr>
              <a:t>تُشْعرُ الإنسان بالرّاحة والسّعادة.</a:t>
            </a:r>
          </a:p>
        </p:txBody>
      </p:sp>
      <p:sp>
        <p:nvSpPr>
          <p:cNvPr id="10" name="Title 1">
            <a:extLst>
              <a:ext uri="{FF2B5EF4-FFF2-40B4-BE49-F238E27FC236}">
                <a16:creationId xmlns:a16="http://schemas.microsoft.com/office/drawing/2014/main" id="{0693D8C8-443B-457F-B761-70ECC9C85D3E}"/>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262739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6B5521-E950-4B91-988A-5AAF8B25CCA3}"/>
              </a:ext>
            </a:extLst>
          </p:cNvPr>
          <p:cNvSpPr>
            <a:spLocks noGrp="1"/>
          </p:cNvSpPr>
          <p:nvPr>
            <p:ph type="title"/>
          </p:nvPr>
        </p:nvSpPr>
        <p:spPr>
          <a:xfrm>
            <a:off x="4113028" y="556511"/>
            <a:ext cx="3744433" cy="783191"/>
          </a:xfrm>
        </p:spPr>
        <p:txBody>
          <a:bodyPr/>
          <a:lstStyle/>
          <a:p>
            <a:pPr algn="ctr"/>
            <a:r>
              <a:rPr lang="ar-BH" b="1" dirty="0">
                <a:solidFill>
                  <a:srgbClr val="C00000"/>
                </a:solidFill>
              </a:rPr>
              <a:t>المقطع الثّالث</a:t>
            </a:r>
            <a:endParaRPr lang="en-GB" b="1" dirty="0">
              <a:solidFill>
                <a:srgbClr val="C00000"/>
              </a:solidFill>
            </a:endParaRPr>
          </a:p>
        </p:txBody>
      </p:sp>
      <p:sp>
        <p:nvSpPr>
          <p:cNvPr id="3" name="عنصر نائب للمحتوى 2">
            <a:extLst>
              <a:ext uri="{FF2B5EF4-FFF2-40B4-BE49-F238E27FC236}">
                <a16:creationId xmlns:a16="http://schemas.microsoft.com/office/drawing/2014/main" id="{9F4188B1-FCE0-4075-8251-2B6E37B6C886}"/>
              </a:ext>
            </a:extLst>
          </p:cNvPr>
          <p:cNvSpPr>
            <a:spLocks noGrp="1"/>
          </p:cNvSpPr>
          <p:nvPr>
            <p:ph idx="1"/>
          </p:nvPr>
        </p:nvSpPr>
        <p:spPr/>
        <p:txBody>
          <a:bodyPr>
            <a:normAutofit/>
          </a:bodyPr>
          <a:lstStyle/>
          <a:p>
            <a:pPr marL="0" indent="0" algn="just">
              <a:buNone/>
            </a:pPr>
            <a:r>
              <a:rPr lang="ar-BH" sz="3200" dirty="0">
                <a:latin typeface="Sakkal Majalla" panose="02000000000000000000" pitchFamily="2" charset="-78"/>
                <a:cs typeface="Sakkal Majalla" panose="02000000000000000000" pitchFamily="2" charset="-78"/>
              </a:rPr>
              <a:t>وهكذا يتساوى الجميع منذ بدء الخليقة حتّى اليوم، وإلى آخر الدّهر في الوقوف خاشعين أمام قدرة الرّحمن؛ ذلك أنّ الحكمة الإلهيّة تجلّت في أنّ الله سبحانه وتعالى لم يُمِطِ الأستار والحُجُبَ عن العيون دفعةً واحدةً، بل ترك البشر يسعون بأنفسهم وعلى قدر مداركهم إلى سَبْرِ أغْوَارِ ما خَفِيَ عليهم بشكلٍ تدريجيّ، وبما يَتَنَاسبُ مع إشباع آفاقهم وتنامي معارفهم، وفي هذا كلّه تذكرةٌ دائمةٌ للنّاس، وإدراكٌ لقولِهِ تَعَالى: ( وفوقَ كلّ ذي علمٍ عليم).</a:t>
            </a:r>
          </a:p>
          <a:p>
            <a:pPr marL="0" indent="0" algn="just">
              <a:buNone/>
            </a:pPr>
            <a:endParaRPr lang="ar-BH" sz="3200" dirty="0">
              <a:latin typeface="Sakkal Majalla" panose="02000000000000000000" pitchFamily="2" charset="-78"/>
              <a:cs typeface="Sakkal Majalla" panose="02000000000000000000" pitchFamily="2" charset="-78"/>
            </a:endParaRPr>
          </a:p>
          <a:p>
            <a:pPr marL="0" indent="0" algn="just">
              <a:buNone/>
            </a:pPr>
            <a:r>
              <a:rPr lang="ar-BH" sz="3200" dirty="0">
                <a:latin typeface="Sakkal Majalla" panose="02000000000000000000" pitchFamily="2" charset="-78"/>
                <a:cs typeface="Sakkal Majalla" panose="02000000000000000000" pitchFamily="2" charset="-78"/>
              </a:rPr>
              <a:t>وقد يخيّل إلى بعض العلماء أنّه قد ألمّ بكلّ شيء في مجال تخصّصه، ولم يترك فيه شاردةً ولا واردةً إلا أدركها، فتأتي الأحداث لتبيّن خطأَ ما ذهب إليه، ذلك أنّ العلم على الرّغم من تطوّره لم يكشفْ سوى النّزَرِ اليسيرِ ممّا يحيطُ بنا من أسرار هذا الكون ومجاهله.</a:t>
            </a:r>
            <a:endParaRPr lang="en-GB" sz="3200" dirty="0">
              <a:latin typeface="Sakkal Majalla" panose="02000000000000000000" pitchFamily="2" charset="-78"/>
              <a:cs typeface="Sakkal Majalla" panose="02000000000000000000" pitchFamily="2" charset="-78"/>
            </a:endParaRPr>
          </a:p>
        </p:txBody>
      </p:sp>
      <p:sp>
        <p:nvSpPr>
          <p:cNvPr id="4" name="مستطيل 3">
            <a:extLst>
              <a:ext uri="{FF2B5EF4-FFF2-40B4-BE49-F238E27FC236}">
                <a16:creationId xmlns:a16="http://schemas.microsoft.com/office/drawing/2014/main" id="{EB8CD7F5-36E7-4065-94FA-87C7BE1669BE}"/>
              </a:ext>
            </a:extLst>
          </p:cNvPr>
          <p:cNvSpPr/>
          <p:nvPr/>
        </p:nvSpPr>
        <p:spPr>
          <a:xfrm>
            <a:off x="5911702" y="2243470"/>
            <a:ext cx="776178" cy="5103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مستطيل 4">
            <a:extLst>
              <a:ext uri="{FF2B5EF4-FFF2-40B4-BE49-F238E27FC236}">
                <a16:creationId xmlns:a16="http://schemas.microsoft.com/office/drawing/2014/main" id="{8FDB536C-591D-4683-B8B0-D7F767E98ABB}"/>
              </a:ext>
            </a:extLst>
          </p:cNvPr>
          <p:cNvSpPr/>
          <p:nvPr/>
        </p:nvSpPr>
        <p:spPr>
          <a:xfrm>
            <a:off x="1828800" y="2243470"/>
            <a:ext cx="630866" cy="5103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مستطيل 5">
            <a:extLst>
              <a:ext uri="{FF2B5EF4-FFF2-40B4-BE49-F238E27FC236}">
                <a16:creationId xmlns:a16="http://schemas.microsoft.com/office/drawing/2014/main" id="{363E918F-DB3F-4234-9CA3-2044B0320654}"/>
              </a:ext>
            </a:extLst>
          </p:cNvPr>
          <p:cNvSpPr/>
          <p:nvPr/>
        </p:nvSpPr>
        <p:spPr>
          <a:xfrm>
            <a:off x="10260419" y="2753832"/>
            <a:ext cx="1082748" cy="4040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مستطيل 6">
            <a:extLst>
              <a:ext uri="{FF2B5EF4-FFF2-40B4-BE49-F238E27FC236}">
                <a16:creationId xmlns:a16="http://schemas.microsoft.com/office/drawing/2014/main" id="{D28E7497-3B83-46F6-9B46-5EB5269CF3CB}"/>
              </a:ext>
            </a:extLst>
          </p:cNvPr>
          <p:cNvSpPr/>
          <p:nvPr/>
        </p:nvSpPr>
        <p:spPr>
          <a:xfrm>
            <a:off x="848833" y="2700670"/>
            <a:ext cx="600740" cy="5103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مستطيل 7">
            <a:extLst>
              <a:ext uri="{FF2B5EF4-FFF2-40B4-BE49-F238E27FC236}">
                <a16:creationId xmlns:a16="http://schemas.microsoft.com/office/drawing/2014/main" id="{EBF436E0-FDD2-4C18-ADC8-9CC5476F23BB}"/>
              </a:ext>
            </a:extLst>
          </p:cNvPr>
          <p:cNvSpPr/>
          <p:nvPr/>
        </p:nvSpPr>
        <p:spPr>
          <a:xfrm>
            <a:off x="2991293" y="3150781"/>
            <a:ext cx="776178" cy="5103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مستطيل 8">
            <a:extLst>
              <a:ext uri="{FF2B5EF4-FFF2-40B4-BE49-F238E27FC236}">
                <a16:creationId xmlns:a16="http://schemas.microsoft.com/office/drawing/2014/main" id="{AE785755-E2A3-454D-8AFD-E1F0BBAE6C45}"/>
              </a:ext>
            </a:extLst>
          </p:cNvPr>
          <p:cNvSpPr/>
          <p:nvPr/>
        </p:nvSpPr>
        <p:spPr>
          <a:xfrm>
            <a:off x="848833" y="4681870"/>
            <a:ext cx="1265275" cy="5103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مستطيل 9">
            <a:extLst>
              <a:ext uri="{FF2B5EF4-FFF2-40B4-BE49-F238E27FC236}">
                <a16:creationId xmlns:a16="http://schemas.microsoft.com/office/drawing/2014/main" id="{90D0FE5D-FD28-4BB9-9354-BEE8CE3C87D5}"/>
              </a:ext>
            </a:extLst>
          </p:cNvPr>
          <p:cNvSpPr/>
          <p:nvPr/>
        </p:nvSpPr>
        <p:spPr>
          <a:xfrm>
            <a:off x="10667999" y="5174511"/>
            <a:ext cx="776178" cy="5103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مستطيل 10">
            <a:extLst>
              <a:ext uri="{FF2B5EF4-FFF2-40B4-BE49-F238E27FC236}">
                <a16:creationId xmlns:a16="http://schemas.microsoft.com/office/drawing/2014/main" id="{F451A5FB-6CAA-4B07-AF76-64CB263DC8E1}"/>
              </a:ext>
            </a:extLst>
          </p:cNvPr>
          <p:cNvSpPr/>
          <p:nvPr/>
        </p:nvSpPr>
        <p:spPr>
          <a:xfrm>
            <a:off x="8016950" y="5575005"/>
            <a:ext cx="1460204" cy="5103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A0A6FD83-8B8C-493A-A7A8-5589766E4BEE}"/>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051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5">
            <a:extLst>
              <a:ext uri="{FF2B5EF4-FFF2-40B4-BE49-F238E27FC236}">
                <a16:creationId xmlns:a16="http://schemas.microsoft.com/office/drawing/2014/main" id="{5EC21325-E399-4A71-B7D9-D73EB52AF2CE}"/>
              </a:ext>
            </a:extLst>
          </p:cNvPr>
          <p:cNvGraphicFramePr>
            <a:graphicFrameLocks noGrp="1"/>
          </p:cNvGraphicFramePr>
          <p:nvPr>
            <p:extLst>
              <p:ext uri="{D42A27DB-BD31-4B8C-83A1-F6EECF244321}">
                <p14:modId xmlns:p14="http://schemas.microsoft.com/office/powerpoint/2010/main" val="4055488018"/>
              </p:ext>
            </p:extLst>
          </p:nvPr>
        </p:nvGraphicFramePr>
        <p:xfrm>
          <a:off x="6586284" y="1744736"/>
          <a:ext cx="2296463" cy="4684656"/>
        </p:xfrm>
        <a:graphic>
          <a:graphicData uri="http://schemas.openxmlformats.org/drawingml/2006/table">
            <a:tbl>
              <a:tblPr firstRow="1" bandRow="1">
                <a:tableStyleId>{9DCAF9ED-07DC-4A11-8D7F-57B35C25682E}</a:tableStyleId>
              </a:tblPr>
              <a:tblGrid>
                <a:gridCol w="2296463">
                  <a:extLst>
                    <a:ext uri="{9D8B030D-6E8A-4147-A177-3AD203B41FA5}">
                      <a16:colId xmlns:a16="http://schemas.microsoft.com/office/drawing/2014/main" val="2188681178"/>
                    </a:ext>
                  </a:extLst>
                </a:gridCol>
              </a:tblGrid>
              <a:tr h="539202">
                <a:tc>
                  <a:txBody>
                    <a:bodyPr/>
                    <a:lstStyle/>
                    <a:p>
                      <a:pPr algn="ctr"/>
                      <a:r>
                        <a:rPr lang="ar-BH" sz="2800" dirty="0">
                          <a:latin typeface="Sakkal Majalla" panose="02000000000000000000" pitchFamily="2" charset="-78"/>
                          <a:cs typeface="Sakkal Majalla" panose="02000000000000000000" pitchFamily="2" charset="-78"/>
                        </a:rPr>
                        <a:t>الكلمة</a:t>
                      </a:r>
                      <a:endParaRPr lang="en-GB" sz="20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6191112"/>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3728115105"/>
                  </a:ext>
                </a:extLst>
              </a:tr>
              <a:tr h="539202">
                <a:tc>
                  <a:txBody>
                    <a:bodyPr/>
                    <a:lstStyle/>
                    <a:p>
                      <a:pPr algn="ctr"/>
                      <a:r>
                        <a:rPr lang="ar-BH" sz="2800" kern="1200" dirty="0"/>
                        <a:t> </a:t>
                      </a: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458104101"/>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950865540"/>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3143826559"/>
                  </a:ext>
                </a:extLst>
              </a:tr>
              <a:tr h="66288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508059330"/>
                  </a:ext>
                </a:extLst>
              </a:tr>
              <a:tr h="66288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2637182950"/>
                  </a:ext>
                </a:extLst>
              </a:tr>
              <a:tr h="66288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3027401621"/>
                  </a:ext>
                </a:extLst>
              </a:tr>
            </a:tbl>
          </a:graphicData>
        </a:graphic>
      </p:graphicFrame>
      <p:graphicFrame>
        <p:nvGraphicFramePr>
          <p:cNvPr id="7" name="جدول 5">
            <a:extLst>
              <a:ext uri="{FF2B5EF4-FFF2-40B4-BE49-F238E27FC236}">
                <a16:creationId xmlns:a16="http://schemas.microsoft.com/office/drawing/2014/main" id="{18463613-A4CF-4F7E-A0EC-41CA2D99D4F4}"/>
              </a:ext>
            </a:extLst>
          </p:cNvPr>
          <p:cNvGraphicFramePr>
            <a:graphicFrameLocks noGrp="1"/>
          </p:cNvGraphicFramePr>
          <p:nvPr>
            <p:extLst>
              <p:ext uri="{D42A27DB-BD31-4B8C-83A1-F6EECF244321}">
                <p14:modId xmlns:p14="http://schemas.microsoft.com/office/powerpoint/2010/main" val="2137404314"/>
              </p:ext>
            </p:extLst>
          </p:nvPr>
        </p:nvGraphicFramePr>
        <p:xfrm>
          <a:off x="860404" y="1744737"/>
          <a:ext cx="5235596" cy="4602094"/>
        </p:xfrm>
        <a:graphic>
          <a:graphicData uri="http://schemas.openxmlformats.org/drawingml/2006/table">
            <a:tbl>
              <a:tblPr firstRow="1" bandRow="1">
                <a:tableStyleId>{9DCAF9ED-07DC-4A11-8D7F-57B35C25682E}</a:tableStyleId>
              </a:tblPr>
              <a:tblGrid>
                <a:gridCol w="5235596">
                  <a:extLst>
                    <a:ext uri="{9D8B030D-6E8A-4147-A177-3AD203B41FA5}">
                      <a16:colId xmlns:a16="http://schemas.microsoft.com/office/drawing/2014/main" val="2188681178"/>
                    </a:ext>
                  </a:extLst>
                </a:gridCol>
              </a:tblGrid>
              <a:tr h="498668">
                <a:tc>
                  <a:txBody>
                    <a:bodyPr/>
                    <a:lstStyle/>
                    <a:p>
                      <a:pPr algn="ctr" rtl="1"/>
                      <a:r>
                        <a:rPr lang="ar-BH" sz="2800" dirty="0">
                          <a:latin typeface="Sakkal Majalla" panose="02000000000000000000" pitchFamily="2" charset="-78"/>
                          <a:cs typeface="Sakkal Majalla" panose="02000000000000000000" pitchFamily="2" charset="-78"/>
                        </a:rPr>
                        <a:t>المعنى</a:t>
                      </a:r>
                      <a:endParaRPr lang="en-GB"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6191112"/>
                  </a:ext>
                </a:extLst>
              </a:tr>
              <a:tr h="452012">
                <a:tc>
                  <a:txBody>
                    <a:bodyPr/>
                    <a:lstStyle/>
                    <a:p>
                      <a:pPr algn="ctr" rtl="1"/>
                      <a:endParaRPr lang="en-GB" sz="2400" b="1" dirty="0">
                        <a:solidFill>
                          <a:srgbClr val="0070C0"/>
                        </a:solidFill>
                      </a:endParaRPr>
                    </a:p>
                  </a:txBody>
                  <a:tcPr/>
                </a:tc>
                <a:extLst>
                  <a:ext uri="{0D108BD9-81ED-4DB2-BD59-A6C34878D82A}">
                    <a16:rowId xmlns:a16="http://schemas.microsoft.com/office/drawing/2014/main" val="3728115105"/>
                  </a:ext>
                </a:extLst>
              </a:tr>
              <a:tr h="540637">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1458104101"/>
                  </a:ext>
                </a:extLst>
              </a:tr>
              <a:tr h="570774">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950865540"/>
                  </a:ext>
                </a:extLst>
              </a:tr>
              <a:tr h="570774">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2080505118"/>
                  </a:ext>
                </a:extLst>
              </a:tr>
              <a:tr h="648183">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422899675"/>
                  </a:ext>
                </a:extLst>
              </a:tr>
              <a:tr h="648183">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1503554889"/>
                  </a:ext>
                </a:extLst>
              </a:tr>
              <a:tr h="648183">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1802066354"/>
                  </a:ext>
                </a:extLst>
              </a:tr>
            </a:tbl>
          </a:graphicData>
        </a:graphic>
      </p:graphicFrame>
      <p:sp>
        <p:nvSpPr>
          <p:cNvPr id="8" name="مربع نص 7">
            <a:extLst>
              <a:ext uri="{FF2B5EF4-FFF2-40B4-BE49-F238E27FC236}">
                <a16:creationId xmlns:a16="http://schemas.microsoft.com/office/drawing/2014/main" id="{A8B1E1BD-1C3C-4FBA-BF61-845011C9C12D}"/>
              </a:ext>
            </a:extLst>
          </p:cNvPr>
          <p:cNvSpPr txBox="1"/>
          <p:nvPr/>
        </p:nvSpPr>
        <p:spPr>
          <a:xfrm>
            <a:off x="1520575" y="1058528"/>
            <a:ext cx="9103476" cy="584775"/>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rtl="1"/>
            <a:r>
              <a:rPr lang="ar-BH" sz="3200" b="1" dirty="0">
                <a:solidFill>
                  <a:sysClr val="windowText" lastClr="000000"/>
                </a:solidFill>
                <a:latin typeface="Sakkal Majalla" panose="02000000000000000000" pitchFamily="2" charset="-78"/>
                <a:cs typeface="Sakkal Majalla" panose="02000000000000000000" pitchFamily="2" charset="-78"/>
              </a:rPr>
              <a:t>أبيّنُ معاني الكلمات الواردةِ في  الـمَقطع  الثّالث من خلال الجدول الآتي: (5دق)</a:t>
            </a:r>
          </a:p>
        </p:txBody>
      </p:sp>
      <p:sp>
        <p:nvSpPr>
          <p:cNvPr id="4" name="مربع نص 3">
            <a:extLst>
              <a:ext uri="{FF2B5EF4-FFF2-40B4-BE49-F238E27FC236}">
                <a16:creationId xmlns:a16="http://schemas.microsoft.com/office/drawing/2014/main" id="{2FF2A516-894C-4DC4-9EA9-CD2D2E478632}"/>
              </a:ext>
            </a:extLst>
          </p:cNvPr>
          <p:cNvSpPr txBox="1"/>
          <p:nvPr/>
        </p:nvSpPr>
        <p:spPr>
          <a:xfrm>
            <a:off x="1286623" y="2215960"/>
            <a:ext cx="4422226" cy="584775"/>
          </a:xfrm>
          <a:prstGeom prst="rect">
            <a:avLst/>
          </a:prstGeom>
          <a:noFill/>
        </p:spPr>
        <p:txBody>
          <a:bodyPr wrap="square" rtlCol="0">
            <a:spAutoFit/>
          </a:bodyPr>
          <a:lstStyle/>
          <a:p>
            <a:pPr algn="ctr" rtl="1"/>
            <a:r>
              <a:rPr lang="ar-BH" altLang="zh-CN" sz="3200" b="1" dirty="0">
                <a:solidFill>
                  <a:srgbClr val="0070C0"/>
                </a:solidFill>
                <a:latin typeface="Sakkal Majalla" panose="02000000000000000000" pitchFamily="2" charset="-78"/>
                <a:cs typeface="Sakkal Majalla" panose="02000000000000000000" pitchFamily="2" charset="-78"/>
              </a:rPr>
              <a:t>انْكَشَفَ واتّضَحَ</a:t>
            </a:r>
          </a:p>
        </p:txBody>
      </p:sp>
      <p:sp>
        <p:nvSpPr>
          <p:cNvPr id="10" name="مربع نص 9">
            <a:extLst>
              <a:ext uri="{FF2B5EF4-FFF2-40B4-BE49-F238E27FC236}">
                <a16:creationId xmlns:a16="http://schemas.microsoft.com/office/drawing/2014/main" id="{FACA2FDD-BB81-4838-B3C7-3F0167493E84}"/>
              </a:ext>
            </a:extLst>
          </p:cNvPr>
          <p:cNvSpPr txBox="1"/>
          <p:nvPr/>
        </p:nvSpPr>
        <p:spPr>
          <a:xfrm>
            <a:off x="1063679" y="3866811"/>
            <a:ext cx="484844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بيان حقيقته وسرّه</a:t>
            </a:r>
            <a:endParaRPr lang="en-GB" sz="2800" b="1" dirty="0">
              <a:solidFill>
                <a:srgbClr val="0070C0"/>
              </a:solidFill>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E194C0AF-EDEA-483A-B1AF-99CEF814FC2E}"/>
              </a:ext>
            </a:extLst>
          </p:cNvPr>
          <p:cNvSpPr txBox="1"/>
          <p:nvPr/>
        </p:nvSpPr>
        <p:spPr>
          <a:xfrm>
            <a:off x="1889760" y="4471578"/>
            <a:ext cx="3271520"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الزّيادة والكثرة بالتّدرج</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29" name="مربع نص 28">
            <a:extLst>
              <a:ext uri="{FF2B5EF4-FFF2-40B4-BE49-F238E27FC236}">
                <a16:creationId xmlns:a16="http://schemas.microsoft.com/office/drawing/2014/main" id="{7C034EDA-1FC5-41D2-AAE4-9587EBECEF9A}"/>
              </a:ext>
            </a:extLst>
          </p:cNvPr>
          <p:cNvSpPr txBox="1"/>
          <p:nvPr/>
        </p:nvSpPr>
        <p:spPr>
          <a:xfrm>
            <a:off x="1051963" y="3323001"/>
            <a:ext cx="484844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الموانع </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14" name="مربع نص 13">
            <a:extLst>
              <a:ext uri="{FF2B5EF4-FFF2-40B4-BE49-F238E27FC236}">
                <a16:creationId xmlns:a16="http://schemas.microsoft.com/office/drawing/2014/main" id="{0BE3F8F8-DA82-424B-BA56-0F5081BD1BEA}"/>
              </a:ext>
            </a:extLst>
          </p:cNvPr>
          <p:cNvSpPr txBox="1"/>
          <p:nvPr/>
        </p:nvSpPr>
        <p:spPr>
          <a:xfrm>
            <a:off x="9600313" y="2127758"/>
            <a:ext cx="2042140"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4000" b="1" dirty="0">
                <a:latin typeface="Sakkal Majalla" panose="02000000000000000000" pitchFamily="2" charset="-78"/>
                <a:cs typeface="Sakkal Majalla" panose="02000000000000000000" pitchFamily="2" charset="-78"/>
              </a:rPr>
              <a:t>معاني</a:t>
            </a:r>
          </a:p>
          <a:p>
            <a:pPr algn="ctr"/>
            <a:r>
              <a:rPr lang="ar-BH" sz="4000" b="1" dirty="0">
                <a:latin typeface="Sakkal Majalla" panose="02000000000000000000" pitchFamily="2" charset="-78"/>
                <a:cs typeface="Sakkal Majalla" panose="02000000000000000000" pitchFamily="2" charset="-78"/>
              </a:rPr>
              <a:t> مُفردات</a:t>
            </a:r>
          </a:p>
          <a:p>
            <a:pPr algn="ctr"/>
            <a:r>
              <a:rPr lang="ar-BH" sz="4000" b="1" dirty="0">
                <a:latin typeface="Sakkal Majalla" panose="02000000000000000000" pitchFamily="2" charset="-78"/>
                <a:cs typeface="Sakkal Majalla" panose="02000000000000000000" pitchFamily="2" charset="-78"/>
              </a:rPr>
              <a:t>المقطع (الثّالث)</a:t>
            </a:r>
            <a:endParaRPr lang="en-GB" sz="4000" b="1" dirty="0">
              <a:latin typeface="Sakkal Majalla" panose="02000000000000000000" pitchFamily="2" charset="-78"/>
              <a:cs typeface="Sakkal Majalla" panose="02000000000000000000" pitchFamily="2" charset="-78"/>
            </a:endParaRPr>
          </a:p>
        </p:txBody>
      </p:sp>
      <p:sp>
        <p:nvSpPr>
          <p:cNvPr id="13" name="مربع نص 28">
            <a:extLst>
              <a:ext uri="{FF2B5EF4-FFF2-40B4-BE49-F238E27FC236}">
                <a16:creationId xmlns:a16="http://schemas.microsoft.com/office/drawing/2014/main" id="{7C034EDA-1FC5-41D2-AAE4-9587EBECEF9A}"/>
              </a:ext>
            </a:extLst>
          </p:cNvPr>
          <p:cNvSpPr txBox="1"/>
          <p:nvPr/>
        </p:nvSpPr>
        <p:spPr>
          <a:xfrm>
            <a:off x="6873813" y="3339076"/>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الحُجُب</a:t>
            </a:r>
            <a:endParaRPr lang="en-GB" sz="3200" b="1" dirty="0">
              <a:latin typeface="Sakkal Majalla" panose="02000000000000000000" pitchFamily="2" charset="-78"/>
              <a:cs typeface="Sakkal Majalla" panose="02000000000000000000" pitchFamily="2" charset="-78"/>
            </a:endParaRPr>
          </a:p>
        </p:txBody>
      </p:sp>
      <p:sp>
        <p:nvSpPr>
          <p:cNvPr id="15" name="مربع نص 28">
            <a:extLst>
              <a:ext uri="{FF2B5EF4-FFF2-40B4-BE49-F238E27FC236}">
                <a16:creationId xmlns:a16="http://schemas.microsoft.com/office/drawing/2014/main" id="{7C034EDA-1FC5-41D2-AAE4-9587EBECEF9A}"/>
              </a:ext>
            </a:extLst>
          </p:cNvPr>
          <p:cNvSpPr txBox="1"/>
          <p:nvPr/>
        </p:nvSpPr>
        <p:spPr>
          <a:xfrm>
            <a:off x="6897244" y="3886802"/>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سبر أغوار</a:t>
            </a:r>
            <a:endParaRPr lang="en-GB" sz="3200" b="1" dirty="0">
              <a:latin typeface="Sakkal Majalla" panose="02000000000000000000" pitchFamily="2" charset="-78"/>
              <a:cs typeface="Sakkal Majalla" panose="02000000000000000000" pitchFamily="2" charset="-78"/>
            </a:endParaRPr>
          </a:p>
        </p:txBody>
      </p:sp>
      <p:sp>
        <p:nvSpPr>
          <p:cNvPr id="16" name="مربع نص 28">
            <a:extLst>
              <a:ext uri="{FF2B5EF4-FFF2-40B4-BE49-F238E27FC236}">
                <a16:creationId xmlns:a16="http://schemas.microsoft.com/office/drawing/2014/main" id="{7C034EDA-1FC5-41D2-AAE4-9587EBECEF9A}"/>
              </a:ext>
            </a:extLst>
          </p:cNvPr>
          <p:cNvSpPr txBox="1"/>
          <p:nvPr/>
        </p:nvSpPr>
        <p:spPr>
          <a:xfrm>
            <a:off x="6713446" y="2267121"/>
            <a:ext cx="2042140"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تجلّت</a:t>
            </a:r>
            <a:endParaRPr lang="en-GB" sz="3200" b="1" dirty="0">
              <a:latin typeface="Sakkal Majalla" panose="02000000000000000000" pitchFamily="2" charset="-78"/>
              <a:cs typeface="Sakkal Majalla" panose="02000000000000000000" pitchFamily="2" charset="-78"/>
            </a:endParaRPr>
          </a:p>
        </p:txBody>
      </p:sp>
      <p:sp>
        <p:nvSpPr>
          <p:cNvPr id="18" name="مربع نص 28">
            <a:extLst>
              <a:ext uri="{FF2B5EF4-FFF2-40B4-BE49-F238E27FC236}">
                <a16:creationId xmlns:a16="http://schemas.microsoft.com/office/drawing/2014/main" id="{7C034EDA-1FC5-41D2-AAE4-9587EBECEF9A}"/>
              </a:ext>
            </a:extLst>
          </p:cNvPr>
          <p:cNvSpPr txBox="1"/>
          <p:nvPr/>
        </p:nvSpPr>
        <p:spPr>
          <a:xfrm>
            <a:off x="6873812" y="4451326"/>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تنامي</a:t>
            </a:r>
            <a:endParaRPr lang="en-GB" sz="3200" b="1" dirty="0">
              <a:latin typeface="Sakkal Majalla" panose="02000000000000000000" pitchFamily="2" charset="-78"/>
              <a:cs typeface="Sakkal Majalla" panose="020000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2" name="حبر 1">
                <a:extLst>
                  <a:ext uri="{FF2B5EF4-FFF2-40B4-BE49-F238E27FC236}">
                    <a16:creationId xmlns:a16="http://schemas.microsoft.com/office/drawing/2014/main" id="{21376412-F19B-451F-A1A7-EE48A18B0051}"/>
                  </a:ext>
                </a:extLst>
              </p14:cNvPr>
              <p14:cNvContentPartPr/>
              <p14:nvPr/>
            </p14:nvContentPartPr>
            <p14:xfrm>
              <a:off x="1657155" y="2476095"/>
              <a:ext cx="360" cy="360"/>
            </p14:xfrm>
          </p:contentPart>
        </mc:Choice>
        <mc:Fallback xmlns="">
          <p:pic>
            <p:nvPicPr>
              <p:cNvPr id="2" name="حبر 1">
                <a:extLst>
                  <a:ext uri="{FF2B5EF4-FFF2-40B4-BE49-F238E27FC236}">
                    <a16:creationId xmlns:a16="http://schemas.microsoft.com/office/drawing/2014/main" id="{21376412-F19B-451F-A1A7-EE48A18B0051}"/>
                  </a:ext>
                </a:extLst>
              </p:cNvPr>
              <p:cNvPicPr/>
              <p:nvPr/>
            </p:nvPicPr>
            <p:blipFill>
              <a:blip r:embed="rId3"/>
              <a:stretch>
                <a:fillRect/>
              </a:stretch>
            </p:blipFill>
            <p:spPr>
              <a:xfrm>
                <a:off x="1648515" y="24674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حبر 2">
                <a:extLst>
                  <a:ext uri="{FF2B5EF4-FFF2-40B4-BE49-F238E27FC236}">
                    <a16:creationId xmlns:a16="http://schemas.microsoft.com/office/drawing/2014/main" id="{2DB912EA-AA97-4940-A743-9853141B40FC}"/>
                  </a:ext>
                </a:extLst>
              </p14:cNvPr>
              <p14:cNvContentPartPr/>
              <p14:nvPr/>
            </p14:nvContentPartPr>
            <p14:xfrm>
              <a:off x="1657155" y="2476095"/>
              <a:ext cx="360" cy="360"/>
            </p14:xfrm>
          </p:contentPart>
        </mc:Choice>
        <mc:Fallback xmlns="">
          <p:pic>
            <p:nvPicPr>
              <p:cNvPr id="3" name="حبر 2">
                <a:extLst>
                  <a:ext uri="{FF2B5EF4-FFF2-40B4-BE49-F238E27FC236}">
                    <a16:creationId xmlns:a16="http://schemas.microsoft.com/office/drawing/2014/main" id="{2DB912EA-AA97-4940-A743-9853141B40FC}"/>
                  </a:ext>
                </a:extLst>
              </p:cNvPr>
              <p:cNvPicPr/>
              <p:nvPr/>
            </p:nvPicPr>
            <p:blipFill>
              <a:blip r:embed="rId3"/>
              <a:stretch>
                <a:fillRect/>
              </a:stretch>
            </p:blipFill>
            <p:spPr>
              <a:xfrm>
                <a:off x="1648515" y="24674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حبر 5">
                <a:extLst>
                  <a:ext uri="{FF2B5EF4-FFF2-40B4-BE49-F238E27FC236}">
                    <a16:creationId xmlns:a16="http://schemas.microsoft.com/office/drawing/2014/main" id="{2D344B7E-EBF2-482B-B3B4-23EE3C142052}"/>
                  </a:ext>
                </a:extLst>
              </p14:cNvPr>
              <p14:cNvContentPartPr/>
              <p14:nvPr/>
            </p14:nvContentPartPr>
            <p14:xfrm>
              <a:off x="1657155" y="2476095"/>
              <a:ext cx="360" cy="360"/>
            </p14:xfrm>
          </p:contentPart>
        </mc:Choice>
        <mc:Fallback xmlns="">
          <p:pic>
            <p:nvPicPr>
              <p:cNvPr id="6" name="حبر 5">
                <a:extLst>
                  <a:ext uri="{FF2B5EF4-FFF2-40B4-BE49-F238E27FC236}">
                    <a16:creationId xmlns:a16="http://schemas.microsoft.com/office/drawing/2014/main" id="{2D344B7E-EBF2-482B-B3B4-23EE3C142052}"/>
                  </a:ext>
                </a:extLst>
              </p:cNvPr>
              <p:cNvPicPr/>
              <p:nvPr/>
            </p:nvPicPr>
            <p:blipFill>
              <a:blip r:embed="rId3"/>
              <a:stretch>
                <a:fillRect/>
              </a:stretch>
            </p:blipFill>
            <p:spPr>
              <a:xfrm>
                <a:off x="1648515" y="2467455"/>
                <a:ext cx="18000" cy="18000"/>
              </a:xfrm>
              <a:prstGeom prst="rect">
                <a:avLst/>
              </a:prstGeom>
            </p:spPr>
          </p:pic>
        </mc:Fallback>
      </mc:AlternateContent>
      <p:sp>
        <p:nvSpPr>
          <p:cNvPr id="22" name="مربع نص 28">
            <a:extLst>
              <a:ext uri="{FF2B5EF4-FFF2-40B4-BE49-F238E27FC236}">
                <a16:creationId xmlns:a16="http://schemas.microsoft.com/office/drawing/2014/main" id="{5F54447C-A999-42CD-BF19-2789C6BB9C5B}"/>
              </a:ext>
            </a:extLst>
          </p:cNvPr>
          <p:cNvSpPr txBox="1"/>
          <p:nvPr/>
        </p:nvSpPr>
        <p:spPr>
          <a:xfrm>
            <a:off x="6935385" y="2800875"/>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يُمِط</a:t>
            </a:r>
            <a:endParaRPr lang="en-GB" sz="3200" b="1" dirty="0">
              <a:latin typeface="Sakkal Majalla" panose="02000000000000000000" pitchFamily="2" charset="-78"/>
              <a:cs typeface="Sakkal Majalla" panose="02000000000000000000" pitchFamily="2" charset="-78"/>
            </a:endParaRPr>
          </a:p>
        </p:txBody>
      </p:sp>
      <p:sp>
        <p:nvSpPr>
          <p:cNvPr id="23" name="مربع نص 22">
            <a:extLst>
              <a:ext uri="{FF2B5EF4-FFF2-40B4-BE49-F238E27FC236}">
                <a16:creationId xmlns:a16="http://schemas.microsoft.com/office/drawing/2014/main" id="{96472680-F869-4EB6-B716-2A7CC57954D8}"/>
              </a:ext>
            </a:extLst>
          </p:cNvPr>
          <p:cNvSpPr txBox="1"/>
          <p:nvPr/>
        </p:nvSpPr>
        <p:spPr>
          <a:xfrm>
            <a:off x="1082749" y="2738226"/>
            <a:ext cx="484844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يُزيل</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20" name="مربع نص 28">
            <a:extLst>
              <a:ext uri="{FF2B5EF4-FFF2-40B4-BE49-F238E27FC236}">
                <a16:creationId xmlns:a16="http://schemas.microsoft.com/office/drawing/2014/main" id="{F0E61D4D-AFFB-4F04-8E7B-6A04E15D09F0}"/>
              </a:ext>
            </a:extLst>
          </p:cNvPr>
          <p:cNvSpPr txBox="1"/>
          <p:nvPr/>
        </p:nvSpPr>
        <p:spPr>
          <a:xfrm>
            <a:off x="6713444" y="5147971"/>
            <a:ext cx="2042140"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شاردة ولا واردة</a:t>
            </a:r>
            <a:endParaRPr lang="en-GB" sz="3200" b="1" dirty="0">
              <a:latin typeface="Sakkal Majalla" panose="02000000000000000000" pitchFamily="2" charset="-78"/>
              <a:cs typeface="Sakkal Majalla" panose="02000000000000000000" pitchFamily="2" charset="-78"/>
            </a:endParaRPr>
          </a:p>
        </p:txBody>
      </p:sp>
      <p:sp>
        <p:nvSpPr>
          <p:cNvPr id="21" name="مربع نص 28">
            <a:extLst>
              <a:ext uri="{FF2B5EF4-FFF2-40B4-BE49-F238E27FC236}">
                <a16:creationId xmlns:a16="http://schemas.microsoft.com/office/drawing/2014/main" id="{90E90214-311C-49F3-BE2E-34C34E097857}"/>
              </a:ext>
            </a:extLst>
          </p:cNvPr>
          <p:cNvSpPr txBox="1"/>
          <p:nvPr/>
        </p:nvSpPr>
        <p:spPr>
          <a:xfrm>
            <a:off x="6713444" y="5756151"/>
            <a:ext cx="2042140"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النّزر </a:t>
            </a:r>
            <a:endParaRPr lang="en-GB" sz="3200" b="1" dirty="0">
              <a:latin typeface="Sakkal Majalla" panose="02000000000000000000" pitchFamily="2" charset="-78"/>
              <a:cs typeface="Sakkal Majalla" panose="02000000000000000000" pitchFamily="2" charset="-78"/>
            </a:endParaRPr>
          </a:p>
        </p:txBody>
      </p:sp>
      <p:sp>
        <p:nvSpPr>
          <p:cNvPr id="24" name="مربع نص 23">
            <a:extLst>
              <a:ext uri="{FF2B5EF4-FFF2-40B4-BE49-F238E27FC236}">
                <a16:creationId xmlns:a16="http://schemas.microsoft.com/office/drawing/2014/main" id="{A0490587-58F1-4016-BB9A-4B3AE57A40C3}"/>
              </a:ext>
            </a:extLst>
          </p:cNvPr>
          <p:cNvSpPr txBox="1"/>
          <p:nvPr/>
        </p:nvSpPr>
        <p:spPr>
          <a:xfrm>
            <a:off x="1871212" y="5076345"/>
            <a:ext cx="3271520"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أيّ شيء</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25" name="مربع نص 24">
            <a:extLst>
              <a:ext uri="{FF2B5EF4-FFF2-40B4-BE49-F238E27FC236}">
                <a16:creationId xmlns:a16="http://schemas.microsoft.com/office/drawing/2014/main" id="{9369567A-4AE8-4623-9B30-6C70E1E27521}"/>
              </a:ext>
            </a:extLst>
          </p:cNvPr>
          <p:cNvSpPr txBox="1"/>
          <p:nvPr/>
        </p:nvSpPr>
        <p:spPr>
          <a:xfrm>
            <a:off x="1889760" y="5704838"/>
            <a:ext cx="3271520"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القليل</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26" name="Title 1">
            <a:extLst>
              <a:ext uri="{FF2B5EF4-FFF2-40B4-BE49-F238E27FC236}">
                <a16:creationId xmlns:a16="http://schemas.microsoft.com/office/drawing/2014/main" id="{9531FB9C-D99B-48C8-9984-D964A50CF604}"/>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27" name="مستطيل: زوايا مستديرة 26">
            <a:extLst>
              <a:ext uri="{FF2B5EF4-FFF2-40B4-BE49-F238E27FC236}">
                <a16:creationId xmlns:a16="http://schemas.microsoft.com/office/drawing/2014/main" id="{FE376125-84CF-4CF8-8DE1-FCB999951BE8}"/>
              </a:ext>
            </a:extLst>
          </p:cNvPr>
          <p:cNvSpPr/>
          <p:nvPr/>
        </p:nvSpPr>
        <p:spPr>
          <a:xfrm>
            <a:off x="10296144" y="378375"/>
            <a:ext cx="1542146" cy="596975"/>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1</a:t>
            </a:r>
            <a:endParaRPr lang="en-GB"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7514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1000"/>
                                        <p:tgtEl>
                                          <p:spTgt spid="24"/>
                                        </p:tgtEl>
                                      </p:cBhvr>
                                    </p:animEffect>
                                    <p:anim calcmode="lin" valueType="num">
                                      <p:cBhvr>
                                        <p:cTn id="95" dur="1000" fill="hold"/>
                                        <p:tgtEl>
                                          <p:spTgt spid="24"/>
                                        </p:tgtEl>
                                        <p:attrNameLst>
                                          <p:attrName>ppt_x</p:attrName>
                                        </p:attrNameLst>
                                      </p:cBhvr>
                                      <p:tavLst>
                                        <p:tav tm="0">
                                          <p:val>
                                            <p:strVal val="#ppt_x"/>
                                          </p:val>
                                        </p:tav>
                                        <p:tav tm="100000">
                                          <p:val>
                                            <p:strVal val="#ppt_x"/>
                                          </p:val>
                                        </p:tav>
                                      </p:tavLst>
                                    </p:anim>
                                    <p:anim calcmode="lin" valueType="num">
                                      <p:cBhvr>
                                        <p:cTn id="9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barn(inVertical)">
                                      <p:cBhvr>
                                        <p:cTn id="101" dur="500"/>
                                        <p:tgtEl>
                                          <p:spTgt spid="21"/>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1000"/>
                                        <p:tgtEl>
                                          <p:spTgt spid="25"/>
                                        </p:tgtEl>
                                      </p:cBhvr>
                                    </p:animEffect>
                                    <p:anim calcmode="lin" valueType="num">
                                      <p:cBhvr>
                                        <p:cTn id="107" dur="1000" fill="hold"/>
                                        <p:tgtEl>
                                          <p:spTgt spid="25"/>
                                        </p:tgtEl>
                                        <p:attrNameLst>
                                          <p:attrName>ppt_x</p:attrName>
                                        </p:attrNameLst>
                                      </p:cBhvr>
                                      <p:tavLst>
                                        <p:tav tm="0">
                                          <p:val>
                                            <p:strVal val="#ppt_x"/>
                                          </p:val>
                                        </p:tav>
                                        <p:tav tm="100000">
                                          <p:val>
                                            <p:strVal val="#ppt_x"/>
                                          </p:val>
                                        </p:tav>
                                      </p:tavLst>
                                    </p:anim>
                                    <p:anim calcmode="lin" valueType="num">
                                      <p:cBhvr>
                                        <p:cTn id="10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0" grpId="0"/>
      <p:bldP spid="11" grpId="0"/>
      <p:bldP spid="29" grpId="0"/>
      <p:bldP spid="14" grpId="0" animBg="1"/>
      <p:bldP spid="13" grpId="0"/>
      <p:bldP spid="15" grpId="0"/>
      <p:bldP spid="16" grpId="0"/>
      <p:bldP spid="18" grpId="0"/>
      <p:bldP spid="22" grpId="0"/>
      <p:bldP spid="23" grpId="0"/>
      <p:bldP spid="20" grpId="0"/>
      <p:bldP spid="21"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34F40998-39F3-4CCD-90D1-5D89F3EC279E}"/>
              </a:ext>
            </a:extLst>
          </p:cNvPr>
          <p:cNvSpPr txBox="1"/>
          <p:nvPr/>
        </p:nvSpPr>
        <p:spPr>
          <a:xfrm>
            <a:off x="1842622" y="3431540"/>
            <a:ext cx="8506755" cy="769441"/>
          </a:xfrm>
          <a:prstGeom prst="rect">
            <a:avLst/>
          </a:prstGeom>
          <a:solidFill>
            <a:schemeClr val="accent1">
              <a:lumMod val="20000"/>
              <a:lumOff val="80000"/>
            </a:schemeClr>
          </a:solidFill>
        </p:spPr>
        <p:txBody>
          <a:bodyPr wrap="square" rtlCol="0">
            <a:spAutoFit/>
          </a:bodyPr>
          <a:lstStyle/>
          <a:p>
            <a:pPr algn="ctr" rtl="1"/>
            <a:r>
              <a:rPr lang="ar-BH" sz="4400" b="1" dirty="0">
                <a:solidFill>
                  <a:srgbClr val="C00000"/>
                </a:solidFill>
                <a:latin typeface="Sakkal Majalla" panose="02000000000000000000" pitchFamily="2" charset="-78"/>
                <a:cs typeface="Sakkal Majalla" panose="02000000000000000000" pitchFamily="2" charset="-78"/>
              </a:rPr>
              <a:t>حكمةُ الله في محدوديّة معرفة الإنسان بأسرار الكون.</a:t>
            </a:r>
          </a:p>
        </p:txBody>
      </p:sp>
      <p:sp>
        <p:nvSpPr>
          <p:cNvPr id="6" name="مربع نص 5">
            <a:extLst>
              <a:ext uri="{FF2B5EF4-FFF2-40B4-BE49-F238E27FC236}">
                <a16:creationId xmlns:a16="http://schemas.microsoft.com/office/drawing/2014/main" id="{A3371E5C-8689-427C-8068-65064DDD5FB4}"/>
              </a:ext>
            </a:extLst>
          </p:cNvPr>
          <p:cNvSpPr txBox="1"/>
          <p:nvPr/>
        </p:nvSpPr>
        <p:spPr>
          <a:xfrm>
            <a:off x="1902500" y="2501706"/>
            <a:ext cx="8393644" cy="769441"/>
          </a:xfrm>
          <a:prstGeom prst="rect">
            <a:avLst/>
          </a:prstGeom>
          <a:noFill/>
        </p:spPr>
        <p:txBody>
          <a:bodyPr wrap="none" rtlCol="0">
            <a:spAutoFit/>
          </a:bodyPr>
          <a:lstStyle/>
          <a:p>
            <a:pPr algn="ctr" rtl="1"/>
            <a:r>
              <a:rPr lang="ar-BH" sz="4400" b="1" dirty="0">
                <a:latin typeface="Sakkal Majalla" panose="02000000000000000000" pitchFamily="2" charset="-78"/>
                <a:cs typeface="Sakkal Majalla" panose="02000000000000000000" pitchFamily="2" charset="-78"/>
              </a:rPr>
              <a:t>أَسْتَخْلِصُ الفك</a:t>
            </a:r>
            <a:r>
              <a:rPr lang="ar-SA" sz="4400" b="1" dirty="0" err="1">
                <a:latin typeface="Sakkal Majalla" panose="02000000000000000000" pitchFamily="2" charset="-78"/>
                <a:cs typeface="Sakkal Majalla" panose="02000000000000000000" pitchFamily="2" charset="-78"/>
              </a:rPr>
              <a:t>رة</a:t>
            </a:r>
            <a:r>
              <a:rPr lang="ar-BH" sz="4400" b="1" dirty="0">
                <a:latin typeface="Sakkal Majalla" panose="02000000000000000000" pitchFamily="2" charset="-78"/>
                <a:cs typeface="Sakkal Majalla" panose="02000000000000000000" pitchFamily="2" charset="-78"/>
              </a:rPr>
              <a:t> الرّئيسة للمقْطع (الثّالث). (3دق)</a:t>
            </a:r>
            <a:endParaRPr lang="en-GB" sz="4400" b="1" dirty="0">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id="{29875505-BD7F-4ED6-A8C3-E2D2E0486C7E}"/>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9" name="مستطيل: زوايا مستديرة 8">
            <a:extLst>
              <a:ext uri="{FF2B5EF4-FFF2-40B4-BE49-F238E27FC236}">
                <a16:creationId xmlns:a16="http://schemas.microsoft.com/office/drawing/2014/main" id="{F6CA08EC-E3A9-4614-BD6D-824BCAF5FE56}"/>
              </a:ext>
            </a:extLst>
          </p:cNvPr>
          <p:cNvSpPr/>
          <p:nvPr/>
        </p:nvSpPr>
        <p:spPr>
          <a:xfrm>
            <a:off x="10296144" y="378375"/>
            <a:ext cx="1542146" cy="596975"/>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2</a:t>
            </a:r>
            <a:endParaRPr lang="en-GB"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795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زوايا مستديرة 4">
            <a:extLst>
              <a:ext uri="{FF2B5EF4-FFF2-40B4-BE49-F238E27FC236}">
                <a16:creationId xmlns:a16="http://schemas.microsoft.com/office/drawing/2014/main" id="{E0D0822C-C6F3-48C0-8B2D-2C70A5EE968D}"/>
              </a:ext>
            </a:extLst>
          </p:cNvPr>
          <p:cNvSpPr/>
          <p:nvPr/>
        </p:nvSpPr>
        <p:spPr>
          <a:xfrm>
            <a:off x="1315092" y="1827503"/>
            <a:ext cx="9909230" cy="1191816"/>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r" rtl="1"/>
            <a:r>
              <a:rPr lang="ar-BH" sz="3200" b="1" dirty="0">
                <a:solidFill>
                  <a:schemeClr val="tx1"/>
                </a:solidFill>
                <a:latin typeface="Sakkal Majalla" panose="02000000000000000000" pitchFamily="2" charset="-78"/>
                <a:cs typeface="Sakkal Majalla" panose="02000000000000000000" pitchFamily="2" charset="-78"/>
              </a:rPr>
              <a:t>1- قال تعالى:( </a:t>
            </a:r>
            <a:r>
              <a:rPr lang="ar-BH" sz="3200" b="1" dirty="0">
                <a:solidFill>
                  <a:srgbClr val="FF0000"/>
                </a:solidFill>
                <a:latin typeface="Sakkal Majalla" panose="02000000000000000000" pitchFamily="2" charset="-78"/>
                <a:cs typeface="Sakkal Majalla" panose="02000000000000000000" pitchFamily="2" charset="-78"/>
              </a:rPr>
              <a:t>وما أوتيتم من العلم إلا قليلًا</a:t>
            </a:r>
            <a:r>
              <a:rPr lang="ar-BH" sz="3200" b="1" dirty="0">
                <a:solidFill>
                  <a:schemeClr val="tx1"/>
                </a:solidFill>
                <a:latin typeface="Sakkal Majalla" panose="02000000000000000000" pitchFamily="2" charset="-78"/>
                <a:cs typeface="Sakkal Majalla" panose="02000000000000000000" pitchFamily="2" charset="-78"/>
              </a:rPr>
              <a:t>).</a:t>
            </a:r>
          </a:p>
          <a:p>
            <a:pPr algn="r" rtl="1"/>
            <a:r>
              <a:rPr lang="ar-BH" sz="3200" b="1" dirty="0">
                <a:solidFill>
                  <a:schemeClr val="tx1"/>
                </a:solidFill>
                <a:latin typeface="Sakkal Majalla" panose="02000000000000000000" pitchFamily="2" charset="-78"/>
                <a:cs typeface="Sakkal Majalla" panose="02000000000000000000" pitchFamily="2" charset="-78"/>
              </a:rPr>
              <a:t>- هات من النّصّ ما يتّفق على هذا المعنى. </a:t>
            </a:r>
          </a:p>
        </p:txBody>
      </p:sp>
      <p:sp>
        <p:nvSpPr>
          <p:cNvPr id="18" name="Rectangle 3">
            <a:extLst>
              <a:ext uri="{FF2B5EF4-FFF2-40B4-BE49-F238E27FC236}">
                <a16:creationId xmlns:a16="http://schemas.microsoft.com/office/drawing/2014/main" id="{CFF1307A-1224-45D4-87D9-D8EAD443748A}"/>
              </a:ext>
            </a:extLst>
          </p:cNvPr>
          <p:cNvSpPr/>
          <p:nvPr/>
        </p:nvSpPr>
        <p:spPr>
          <a:xfrm>
            <a:off x="1315092" y="5108582"/>
            <a:ext cx="9860334"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2- العلاقة بين "الأستار والحجب" هي علاقة:</a:t>
            </a:r>
          </a:p>
          <a:p>
            <a:pPr algn="r" rtl="1"/>
            <a:r>
              <a:rPr lang="ar-BH" sz="2800" b="1" dirty="0">
                <a:latin typeface="Sakkal Majalla" panose="02000000000000000000" pitchFamily="2" charset="-78"/>
                <a:cs typeface="Sakkal Majalla" panose="02000000000000000000" pitchFamily="2" charset="-78"/>
              </a:rPr>
              <a:t>     أ.   توضيح                                                  ب.  تضادّ                                            ج. ترادف</a:t>
            </a:r>
          </a:p>
        </p:txBody>
      </p:sp>
      <p:sp>
        <p:nvSpPr>
          <p:cNvPr id="19" name="Arc 2">
            <a:extLst>
              <a:ext uri="{FF2B5EF4-FFF2-40B4-BE49-F238E27FC236}">
                <a16:creationId xmlns:a16="http://schemas.microsoft.com/office/drawing/2014/main" id="{F7C03C44-2EAD-4E75-B334-064F07BE8A70}"/>
              </a:ext>
            </a:extLst>
          </p:cNvPr>
          <p:cNvSpPr/>
          <p:nvPr/>
        </p:nvSpPr>
        <p:spPr>
          <a:xfrm>
            <a:off x="2186863" y="5616413"/>
            <a:ext cx="2167972" cy="539204"/>
          </a:xfrm>
          <a:prstGeom prst="arc">
            <a:avLst>
              <a:gd name="adj1" fmla="val 16200000"/>
              <a:gd name="adj2" fmla="val 1613628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2">
            <a:extLst>
              <a:ext uri="{FF2B5EF4-FFF2-40B4-BE49-F238E27FC236}">
                <a16:creationId xmlns:a16="http://schemas.microsoft.com/office/drawing/2014/main" id="{E35E4DA6-8A13-4240-9B89-5A64418BCD24}"/>
              </a:ext>
            </a:extLst>
          </p:cNvPr>
          <p:cNvSpPr/>
          <p:nvPr/>
        </p:nvSpPr>
        <p:spPr>
          <a:xfrm>
            <a:off x="1315093" y="3212338"/>
            <a:ext cx="9909230" cy="1569660"/>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قدْ يُخَيّل إلى بعضِ العُلَماء أنّه قدْ ألمّ بكلّ شيء في مجال تخصّصه، ولم يترك فيه شاردةً ولا واردةً إلا أدركها، فتأتي الأحداث لتبيّن خطأَ ما ذهب إليه، ذلك أنّ العلم على الرّغم من تطوّره لم يكشفْ سوى النّزَرِ اليسيرِ ممّا يحيطُ بنا.</a:t>
            </a:r>
          </a:p>
        </p:txBody>
      </p:sp>
      <p:sp>
        <p:nvSpPr>
          <p:cNvPr id="12" name="Title 1">
            <a:extLst>
              <a:ext uri="{FF2B5EF4-FFF2-40B4-BE49-F238E27FC236}">
                <a16:creationId xmlns:a16="http://schemas.microsoft.com/office/drawing/2014/main" id="{F165BFB5-3807-47B7-8A2B-7A184763B508}"/>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13" name="Rounded Rectangle 10">
            <a:extLst>
              <a:ext uri="{FF2B5EF4-FFF2-40B4-BE49-F238E27FC236}">
                <a16:creationId xmlns:a16="http://schemas.microsoft.com/office/drawing/2014/main" id="{015DE3F2-A74A-4B8E-A4B1-F7E0CF50DD4B}"/>
              </a:ext>
            </a:extLst>
          </p:cNvPr>
          <p:cNvSpPr/>
          <p:nvPr/>
        </p:nvSpPr>
        <p:spPr>
          <a:xfrm>
            <a:off x="1315093" y="1085322"/>
            <a:ext cx="9860334" cy="64698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1" anchor="ctr">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أقرأ المَقْطَعَ الثّالث جيّدا، ثمّ أُجِيبُ عن الأسْئلة الآتية: (15دق) </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14" name="مستطيل: زوايا مستديرة 13">
            <a:extLst>
              <a:ext uri="{FF2B5EF4-FFF2-40B4-BE49-F238E27FC236}">
                <a16:creationId xmlns:a16="http://schemas.microsoft.com/office/drawing/2014/main" id="{AAF6D741-E87A-4540-872E-7EE52346589F}"/>
              </a:ext>
            </a:extLst>
          </p:cNvPr>
          <p:cNvSpPr/>
          <p:nvPr/>
        </p:nvSpPr>
        <p:spPr>
          <a:xfrm>
            <a:off x="10296144" y="378375"/>
            <a:ext cx="1542146" cy="596975"/>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3</a:t>
            </a:r>
            <a:endParaRPr lang="en-GB"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8013615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6766CF-3928-45DB-83F7-6DBA807A0420}"/>
              </a:ext>
            </a:extLst>
          </p:cNvPr>
          <p:cNvSpPr>
            <a:spLocks noGrp="1"/>
          </p:cNvSpPr>
          <p:nvPr>
            <p:ph type="title"/>
          </p:nvPr>
        </p:nvSpPr>
        <p:spPr>
          <a:xfrm>
            <a:off x="8256142" y="1556927"/>
            <a:ext cx="3086528" cy="993223"/>
          </a:xfrm>
        </p:spPr>
        <p:txBody>
          <a:bodyPr>
            <a:normAutofit/>
          </a:bodyPr>
          <a:lstStyle/>
          <a:p>
            <a:pPr algn="ctr"/>
            <a:r>
              <a:rPr lang="ar-BH" sz="4800" b="1" dirty="0">
                <a:solidFill>
                  <a:srgbClr val="FF0000"/>
                </a:solidFill>
                <a:latin typeface="Sakkal Majalla" panose="02000000000000000000" pitchFamily="2" charset="-78"/>
                <a:cs typeface="Sakkal Majalla" panose="02000000000000000000" pitchFamily="2" charset="-78"/>
              </a:rPr>
              <a:t>أهداف الدّرْس:</a:t>
            </a:r>
            <a:endParaRPr lang="en-GB" sz="4800" b="1"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E5F429E3-90B3-4BF6-A594-5776807B5525}"/>
              </a:ext>
            </a:extLst>
          </p:cNvPr>
          <p:cNvSpPr>
            <a:spLocks noGrp="1"/>
          </p:cNvSpPr>
          <p:nvPr>
            <p:ph idx="1"/>
          </p:nvPr>
        </p:nvSpPr>
        <p:spPr>
          <a:xfrm>
            <a:off x="145775" y="2435225"/>
            <a:ext cx="11075504" cy="3064427"/>
          </a:xfrm>
        </p:spPr>
        <p:txBody>
          <a:bodyPr>
            <a:normAutofit fontScale="77500" lnSpcReduction="20000"/>
          </a:bodyPr>
          <a:lstStyle/>
          <a:p>
            <a:pPr marL="0" indent="0">
              <a:lnSpc>
                <a:spcPct val="150000"/>
              </a:lnSpc>
              <a:buNone/>
            </a:pPr>
            <a:r>
              <a:rPr lang="ar-BH" sz="4000" dirty="0">
                <a:solidFill>
                  <a:schemeClr val="accent5"/>
                </a:solidFill>
                <a:latin typeface="Sakkal Majalla" panose="02000000000000000000" pitchFamily="2" charset="-78"/>
                <a:cs typeface="Sakkal Majalla" panose="02000000000000000000" pitchFamily="2" charset="-78"/>
              </a:rPr>
              <a:t>1- تَعرُّفُ معاني المُفْرَداتِ الصّعبة من خلال السّياق.</a:t>
            </a:r>
          </a:p>
          <a:p>
            <a:pPr marL="0" indent="0">
              <a:lnSpc>
                <a:spcPct val="150000"/>
              </a:lnSpc>
              <a:buNone/>
            </a:pPr>
            <a:r>
              <a:rPr lang="ar-BH" sz="4000" dirty="0">
                <a:solidFill>
                  <a:schemeClr val="accent5"/>
                </a:solidFill>
                <a:latin typeface="Sakkal Majalla" panose="02000000000000000000" pitchFamily="2" charset="-78"/>
                <a:cs typeface="Sakkal Majalla" panose="02000000000000000000" pitchFamily="2" charset="-78"/>
              </a:rPr>
              <a:t>2- اسْتَخلاصُ الأفكار الأساسيّة والجزئيّة في النّصّ.</a:t>
            </a:r>
          </a:p>
          <a:p>
            <a:pPr marL="0" indent="0">
              <a:lnSpc>
                <a:spcPct val="150000"/>
              </a:lnSpc>
              <a:buNone/>
            </a:pPr>
            <a:r>
              <a:rPr lang="ar-BH" sz="4000" dirty="0">
                <a:solidFill>
                  <a:schemeClr val="accent5"/>
                </a:solidFill>
                <a:latin typeface="Sakkal Majalla" panose="02000000000000000000" pitchFamily="2" charset="-78"/>
                <a:cs typeface="Sakkal Majalla" panose="02000000000000000000" pitchFamily="2" charset="-78"/>
              </a:rPr>
              <a:t>3- التمييزُ بين الحقيقة والرّأي. </a:t>
            </a:r>
          </a:p>
          <a:p>
            <a:pPr marL="0" indent="0">
              <a:lnSpc>
                <a:spcPct val="150000"/>
              </a:lnSpc>
              <a:buNone/>
            </a:pPr>
            <a:r>
              <a:rPr lang="ar-BH" sz="4000" dirty="0">
                <a:solidFill>
                  <a:schemeClr val="accent5"/>
                </a:solidFill>
                <a:latin typeface="Sakkal Majalla" panose="02000000000000000000" pitchFamily="2" charset="-78"/>
                <a:cs typeface="Sakkal Majalla" panose="02000000000000000000" pitchFamily="2" charset="-78"/>
              </a:rPr>
              <a:t>4- إضافة فكرة جديدة للنّص</a:t>
            </a:r>
            <a:r>
              <a:rPr lang="ar-BH" sz="3600" dirty="0">
                <a:solidFill>
                  <a:schemeClr val="accent5"/>
                </a:solidFill>
              </a:rPr>
              <a:t>. </a:t>
            </a:r>
          </a:p>
          <a:p>
            <a:pPr marL="0" indent="0">
              <a:buNone/>
            </a:pPr>
            <a:endParaRPr lang="ar-BH" sz="3600" dirty="0">
              <a:solidFill>
                <a:schemeClr val="accent5"/>
              </a:solidFill>
            </a:endParaRPr>
          </a:p>
        </p:txBody>
      </p:sp>
      <p:pic>
        <p:nvPicPr>
          <p:cNvPr id="4" name="Picture 6">
            <a:extLst>
              <a:ext uri="{FF2B5EF4-FFF2-40B4-BE49-F238E27FC236}">
                <a16:creationId xmlns:a16="http://schemas.microsoft.com/office/drawing/2014/main" id="{C9BC9AB3-C857-4096-8D7C-F041BC9C38C9}"/>
              </a:ext>
            </a:extLst>
          </p:cNvPr>
          <p:cNvPicPr>
            <a:picLocks noChangeAspect="1"/>
          </p:cNvPicPr>
          <p:nvPr/>
        </p:nvPicPr>
        <p:blipFill rotWithShape="1">
          <a:blip r:embed="rId2">
            <a:extLst>
              <a:ext uri="{28A0092B-C50C-407E-A947-70E740481C1C}">
                <a14:useLocalDpi xmlns:a14="http://schemas.microsoft.com/office/drawing/2010/main" val="0"/>
              </a:ext>
            </a:extLst>
          </a:blip>
          <a:srcRect l="8141" r="13122" b="11357"/>
          <a:stretch/>
        </p:blipFill>
        <p:spPr>
          <a:xfrm>
            <a:off x="10210800" y="198120"/>
            <a:ext cx="1296144" cy="1124052"/>
          </a:xfrm>
          <a:prstGeom prst="rect">
            <a:avLst/>
          </a:prstGeom>
        </p:spPr>
      </p:pic>
    </p:spTree>
    <p:extLst>
      <p:ext uri="{BB962C8B-B14F-4D97-AF65-F5344CB8AC3E}">
        <p14:creationId xmlns:p14="http://schemas.microsoft.com/office/powerpoint/2010/main" val="51962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5293" y="974793"/>
            <a:ext cx="922879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3- أرتّبُ الأفكار الفرعية الآتية بحسب ورودها في المقطع الثّالث</a:t>
            </a:r>
            <a:r>
              <a:rPr lang="ar-BH" sz="2800" b="1" dirty="0">
                <a:latin typeface="Sakkal Majalla" panose="02000000000000000000" pitchFamily="2" charset="-78"/>
                <a:cs typeface="Sakkal Majalla" panose="02000000000000000000" pitchFamily="2" charset="-78"/>
              </a:rPr>
              <a:t>.</a:t>
            </a:r>
          </a:p>
        </p:txBody>
      </p:sp>
      <p:sp>
        <p:nvSpPr>
          <p:cNvPr id="10" name="مستطيل: زوايا مستديرة 2">
            <a:extLst>
              <a:ext uri="{FF2B5EF4-FFF2-40B4-BE49-F238E27FC236}">
                <a16:creationId xmlns:a16="http://schemas.microsoft.com/office/drawing/2014/main" id="{C4BEA770-FAB2-43CC-8886-4A3504E7EC5E}"/>
              </a:ext>
            </a:extLst>
          </p:cNvPr>
          <p:cNvSpPr/>
          <p:nvPr/>
        </p:nvSpPr>
        <p:spPr>
          <a:xfrm>
            <a:off x="1515293" y="1662825"/>
            <a:ext cx="9228794" cy="24164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Low"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     )   حِكْمة الله في معرفةِ الإنسان لأسْرار الكَوْن بالتّدريج.</a:t>
            </a:r>
          </a:p>
          <a:p>
            <a:pPr algn="justLow"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     )  العِلْم لم يكشفْ سِوى القَلِيل مِنْ أَسْرار هذا الكَوْن.</a:t>
            </a:r>
          </a:p>
          <a:p>
            <a:pPr algn="justLow"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     )   تساوي جميع الخلق في الوقوف خاشعين أمام قدرة الله.</a:t>
            </a:r>
          </a:p>
        </p:txBody>
      </p:sp>
      <p:graphicFrame>
        <p:nvGraphicFramePr>
          <p:cNvPr id="16" name="Table 15"/>
          <p:cNvGraphicFramePr>
            <a:graphicFrameLocks noGrp="1"/>
          </p:cNvGraphicFramePr>
          <p:nvPr>
            <p:extLst>
              <p:ext uri="{D42A27DB-BD31-4B8C-83A1-F6EECF244321}">
                <p14:modId xmlns:p14="http://schemas.microsoft.com/office/powerpoint/2010/main" val="4239538423"/>
              </p:ext>
            </p:extLst>
          </p:nvPr>
        </p:nvGraphicFramePr>
        <p:xfrm>
          <a:off x="10084573" y="2086455"/>
          <a:ext cx="372794" cy="457200"/>
        </p:xfrm>
        <a:graphic>
          <a:graphicData uri="http://schemas.openxmlformats.org/drawingml/2006/table">
            <a:tbl>
              <a:tblPr firstRow="1" bandRow="1"/>
              <a:tblGrid>
                <a:gridCol w="372794">
                  <a:extLst>
                    <a:ext uri="{9D8B030D-6E8A-4147-A177-3AD203B41FA5}">
                      <a16:colId xmlns:a16="http://schemas.microsoft.com/office/drawing/2014/main" val="2858174120"/>
                    </a:ext>
                  </a:extLst>
                </a:gridCol>
              </a:tblGrid>
              <a:tr h="312019">
                <a:tc>
                  <a:txBody>
                    <a:bodyPr/>
                    <a:lstStyle/>
                    <a:p>
                      <a:r>
                        <a:rPr lang="ar-BH" sz="2400" b="1" dirty="0">
                          <a:solidFill>
                            <a:schemeClr val="accent1">
                              <a:lumMod val="75000"/>
                            </a:schemeClr>
                          </a:solidFill>
                        </a:rPr>
                        <a:t>2</a:t>
                      </a:r>
                      <a:endParaRPr lang="en-US" sz="2400" b="1" dirty="0">
                        <a:solidFill>
                          <a:schemeClr val="accent1">
                            <a:lumMod val="75000"/>
                          </a:schemeClr>
                        </a:solidFill>
                      </a:endParaRPr>
                    </a:p>
                  </a:txBody>
                  <a:tcPr/>
                </a:tc>
                <a:extLst>
                  <a:ext uri="{0D108BD9-81ED-4DB2-BD59-A6C34878D82A}">
                    <a16:rowId xmlns:a16="http://schemas.microsoft.com/office/drawing/2014/main" val="312260075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5638403"/>
              </p:ext>
            </p:extLst>
          </p:nvPr>
        </p:nvGraphicFramePr>
        <p:xfrm>
          <a:off x="10120906" y="3423747"/>
          <a:ext cx="372794" cy="457200"/>
        </p:xfrm>
        <a:graphic>
          <a:graphicData uri="http://schemas.openxmlformats.org/drawingml/2006/table">
            <a:tbl>
              <a:tblPr firstRow="1" bandRow="1"/>
              <a:tblGrid>
                <a:gridCol w="372794">
                  <a:extLst>
                    <a:ext uri="{9D8B030D-6E8A-4147-A177-3AD203B41FA5}">
                      <a16:colId xmlns:a16="http://schemas.microsoft.com/office/drawing/2014/main" val="2858174120"/>
                    </a:ext>
                  </a:extLst>
                </a:gridCol>
              </a:tblGrid>
              <a:tr h="433758">
                <a:tc>
                  <a:txBody>
                    <a:bodyPr/>
                    <a:lstStyle/>
                    <a:p>
                      <a:r>
                        <a:rPr lang="ar-BH" sz="2400" b="1" dirty="0">
                          <a:solidFill>
                            <a:schemeClr val="accent1">
                              <a:lumMod val="75000"/>
                            </a:schemeClr>
                          </a:solidFill>
                        </a:rPr>
                        <a:t>1</a:t>
                      </a:r>
                      <a:endParaRPr lang="en-US" sz="2400" b="1" dirty="0">
                        <a:solidFill>
                          <a:schemeClr val="accent1">
                            <a:lumMod val="75000"/>
                          </a:schemeClr>
                        </a:solidFill>
                      </a:endParaRPr>
                    </a:p>
                  </a:txBody>
                  <a:tcPr/>
                </a:tc>
                <a:extLst>
                  <a:ext uri="{0D108BD9-81ED-4DB2-BD59-A6C34878D82A}">
                    <a16:rowId xmlns:a16="http://schemas.microsoft.com/office/drawing/2014/main" val="312260075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805182199"/>
              </p:ext>
            </p:extLst>
          </p:nvPr>
        </p:nvGraphicFramePr>
        <p:xfrm>
          <a:off x="10155693" y="2729070"/>
          <a:ext cx="372794" cy="457200"/>
        </p:xfrm>
        <a:graphic>
          <a:graphicData uri="http://schemas.openxmlformats.org/drawingml/2006/table">
            <a:tbl>
              <a:tblPr firstRow="1" bandRow="1"/>
              <a:tblGrid>
                <a:gridCol w="372794">
                  <a:extLst>
                    <a:ext uri="{9D8B030D-6E8A-4147-A177-3AD203B41FA5}">
                      <a16:colId xmlns:a16="http://schemas.microsoft.com/office/drawing/2014/main" val="2858174120"/>
                    </a:ext>
                  </a:extLst>
                </a:gridCol>
              </a:tblGrid>
              <a:tr h="312019">
                <a:tc>
                  <a:txBody>
                    <a:bodyPr/>
                    <a:lstStyle/>
                    <a:p>
                      <a:r>
                        <a:rPr lang="ar-BH" sz="2400" b="1" dirty="0">
                          <a:solidFill>
                            <a:schemeClr val="accent1">
                              <a:lumMod val="75000"/>
                            </a:schemeClr>
                          </a:solidFill>
                        </a:rPr>
                        <a:t>3</a:t>
                      </a:r>
                      <a:endParaRPr lang="en-US" sz="2400" b="1" dirty="0">
                        <a:solidFill>
                          <a:schemeClr val="accent1">
                            <a:lumMod val="75000"/>
                          </a:schemeClr>
                        </a:solidFill>
                      </a:endParaRPr>
                    </a:p>
                  </a:txBody>
                  <a:tcPr/>
                </a:tc>
                <a:extLst>
                  <a:ext uri="{0D108BD9-81ED-4DB2-BD59-A6C34878D82A}">
                    <a16:rowId xmlns:a16="http://schemas.microsoft.com/office/drawing/2014/main" val="3122600755"/>
                  </a:ext>
                </a:extLst>
              </a:tr>
            </a:tbl>
          </a:graphicData>
        </a:graphic>
      </p:graphicFrame>
      <p:sp>
        <p:nvSpPr>
          <p:cNvPr id="9" name="Rectangle 3">
            <a:extLst>
              <a:ext uri="{FF2B5EF4-FFF2-40B4-BE49-F238E27FC236}">
                <a16:creationId xmlns:a16="http://schemas.microsoft.com/office/drawing/2014/main" id="{E82DD247-3128-4794-BBA0-8D3BD6CBB080}"/>
              </a:ext>
            </a:extLst>
          </p:cNvPr>
          <p:cNvSpPr/>
          <p:nvPr/>
        </p:nvSpPr>
        <p:spPr>
          <a:xfrm>
            <a:off x="1515293" y="4671955"/>
            <a:ext cx="915767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solidFill>
                  <a:schemeClr val="tx1"/>
                </a:solidFill>
                <a:latin typeface="Sakkal Majalla" panose="02000000000000000000" pitchFamily="2" charset="-78"/>
                <a:cs typeface="Sakkal Majalla" panose="02000000000000000000" pitchFamily="2" charset="-78"/>
              </a:rPr>
              <a:t>4-أضعُ كلمة  "</a:t>
            </a:r>
            <a:r>
              <a:rPr lang="ar-BH" sz="3200" b="1" dirty="0">
                <a:solidFill>
                  <a:srgbClr val="C00000"/>
                </a:solidFill>
                <a:latin typeface="Sakkal Majalla" panose="02000000000000000000" pitchFamily="2" charset="-78"/>
                <a:cs typeface="Sakkal Majalla" panose="02000000000000000000" pitchFamily="2" charset="-78"/>
              </a:rPr>
              <a:t>تنامي</a:t>
            </a:r>
            <a:r>
              <a:rPr lang="ar-BH" sz="3200" b="1" dirty="0">
                <a:solidFill>
                  <a:schemeClr val="tx1"/>
                </a:solidFill>
                <a:latin typeface="Sakkal Majalla" panose="02000000000000000000" pitchFamily="2" charset="-78"/>
                <a:cs typeface="Sakkal Majalla" panose="02000000000000000000" pitchFamily="2" charset="-78"/>
              </a:rPr>
              <a:t>"  في جملة  توضّح معناها.</a:t>
            </a:r>
          </a:p>
        </p:txBody>
      </p:sp>
      <p:sp>
        <p:nvSpPr>
          <p:cNvPr id="12" name="Rectangle 2">
            <a:extLst>
              <a:ext uri="{FF2B5EF4-FFF2-40B4-BE49-F238E27FC236}">
                <a16:creationId xmlns:a16="http://schemas.microsoft.com/office/drawing/2014/main" id="{55290802-5F72-4C32-9444-5F6FB3269F64}"/>
              </a:ext>
            </a:extLst>
          </p:cNvPr>
          <p:cNvSpPr/>
          <p:nvPr/>
        </p:nvSpPr>
        <p:spPr>
          <a:xfrm>
            <a:off x="1515294" y="5328854"/>
            <a:ext cx="9138058" cy="584775"/>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المواظبةُ على القِراءةِ تؤَدّي إلى تنامي المعارفِ واتّساعها.</a:t>
            </a:r>
          </a:p>
        </p:txBody>
      </p:sp>
      <p:sp>
        <p:nvSpPr>
          <p:cNvPr id="13" name="Title 1">
            <a:extLst>
              <a:ext uri="{FF2B5EF4-FFF2-40B4-BE49-F238E27FC236}">
                <a16:creationId xmlns:a16="http://schemas.microsoft.com/office/drawing/2014/main" id="{338DE2D2-79E1-477B-B518-ED84490B8953}"/>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271663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0661" y="2011113"/>
            <a:ext cx="922879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5- لماذا لمْ يشأِ الله أن يَكْشِفَ الحُجُبَ والأستارَ عن الإنسانِ دفعةً واحدةً؟</a:t>
            </a:r>
            <a:endParaRPr lang="ar-BH" sz="2800" b="1" dirty="0">
              <a:latin typeface="Sakkal Majalla" panose="02000000000000000000" pitchFamily="2" charset="-78"/>
              <a:cs typeface="Sakkal Majalla" panose="02000000000000000000" pitchFamily="2" charset="-78"/>
            </a:endParaRPr>
          </a:p>
        </p:txBody>
      </p:sp>
      <p:sp>
        <p:nvSpPr>
          <p:cNvPr id="12" name="Rectangle 2">
            <a:extLst>
              <a:ext uri="{FF2B5EF4-FFF2-40B4-BE49-F238E27FC236}">
                <a16:creationId xmlns:a16="http://schemas.microsoft.com/office/drawing/2014/main" id="{55290802-5F72-4C32-9444-5F6FB3269F64}"/>
              </a:ext>
            </a:extLst>
          </p:cNvPr>
          <p:cNvSpPr/>
          <p:nvPr/>
        </p:nvSpPr>
        <p:spPr>
          <a:xfrm>
            <a:off x="1560661" y="2960457"/>
            <a:ext cx="9138058" cy="2062103"/>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 لأنّ الله أرادَ من البشر أن يسعون وفق قدراتهم إلى اكتشاف حقيقة الكون واستخراج أسراره بشكل تدريجيّ، وأراد منهم أن يفكّروا وأن يبدوا آرائهم، وقد أثنى الله على صاحب التفكير والمعرفة فقال: (</a:t>
            </a:r>
            <a:r>
              <a:rPr lang="ar-BH" sz="3200" b="1" dirty="0">
                <a:solidFill>
                  <a:srgbClr val="002060"/>
                </a:solidFill>
                <a:latin typeface="Sakkal Majalla" panose="02000000000000000000" pitchFamily="2" charset="-78"/>
                <a:cs typeface="Sakkal Majalla" panose="02000000000000000000" pitchFamily="2" charset="-78"/>
              </a:rPr>
              <a:t>قُلْ هَلْ يَسْتَوي الذِينَ يَعْلَمُونَ والذِينَ لا يَعْلَمَونَ</a:t>
            </a:r>
            <a:r>
              <a:rPr lang="ar-BH" sz="3200" b="1" dirty="0">
                <a:solidFill>
                  <a:srgbClr val="C00000"/>
                </a:solidFill>
                <a:latin typeface="Sakkal Majalla" panose="02000000000000000000" pitchFamily="2" charset="-78"/>
                <a:cs typeface="Sakkal Majalla" panose="02000000000000000000" pitchFamily="2" charset="-78"/>
              </a:rPr>
              <a:t>).</a:t>
            </a:r>
          </a:p>
        </p:txBody>
      </p:sp>
      <p:sp>
        <p:nvSpPr>
          <p:cNvPr id="13" name="Title 1">
            <a:extLst>
              <a:ext uri="{FF2B5EF4-FFF2-40B4-BE49-F238E27FC236}">
                <a16:creationId xmlns:a16="http://schemas.microsoft.com/office/drawing/2014/main" id="{338DE2D2-79E1-477B-B518-ED84490B8953}"/>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8755782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6B5521-E950-4B91-988A-5AAF8B25CCA3}"/>
              </a:ext>
            </a:extLst>
          </p:cNvPr>
          <p:cNvSpPr>
            <a:spLocks noGrp="1"/>
          </p:cNvSpPr>
          <p:nvPr>
            <p:ph type="title"/>
          </p:nvPr>
        </p:nvSpPr>
        <p:spPr>
          <a:xfrm>
            <a:off x="4223783" y="681037"/>
            <a:ext cx="3744433" cy="783191"/>
          </a:xfrm>
        </p:spPr>
        <p:txBody>
          <a:bodyPr/>
          <a:lstStyle/>
          <a:p>
            <a:pPr algn="ctr"/>
            <a:r>
              <a:rPr lang="ar-BH" b="1" dirty="0">
                <a:solidFill>
                  <a:srgbClr val="C00000"/>
                </a:solidFill>
              </a:rPr>
              <a:t>المقطع الرّابع</a:t>
            </a:r>
            <a:endParaRPr lang="en-GB" b="1" dirty="0">
              <a:solidFill>
                <a:srgbClr val="C00000"/>
              </a:solidFill>
            </a:endParaRPr>
          </a:p>
        </p:txBody>
      </p:sp>
      <p:sp>
        <p:nvSpPr>
          <p:cNvPr id="3" name="عنصر نائب للمحتوى 2">
            <a:extLst>
              <a:ext uri="{FF2B5EF4-FFF2-40B4-BE49-F238E27FC236}">
                <a16:creationId xmlns:a16="http://schemas.microsoft.com/office/drawing/2014/main" id="{9F4188B1-FCE0-4075-8251-2B6E37B6C886}"/>
              </a:ext>
            </a:extLst>
          </p:cNvPr>
          <p:cNvSpPr>
            <a:spLocks noGrp="1"/>
          </p:cNvSpPr>
          <p:nvPr>
            <p:ph idx="1"/>
          </p:nvPr>
        </p:nvSpPr>
        <p:spPr/>
        <p:txBody>
          <a:bodyPr>
            <a:normAutofit fontScale="92500"/>
          </a:bodyPr>
          <a:lstStyle/>
          <a:p>
            <a:pPr marL="0" indent="0" algn="just">
              <a:buNone/>
            </a:pPr>
            <a:r>
              <a:rPr lang="ar-BH" sz="3200" dirty="0">
                <a:latin typeface="Sakkal Majalla" panose="02000000000000000000" pitchFamily="2" charset="-78"/>
                <a:cs typeface="Sakkal Majalla" panose="02000000000000000000" pitchFamily="2" charset="-78"/>
              </a:rPr>
              <a:t>فلو تناولنا عالم البِحَار مَثَلًا، لَرَأَيْنا أنّهُ مَكْمَنُ الأسْرار ومكان العجائب؛ ولذا كانت البحار والمُحيطاتِ تُمَثّلُ عالمًا تُحِيطُ بِهِ الأسَاطير، ويكتنفه الغموض، ثمّ بدأ الإنسان يجتلي أسرار هذا العالم شيئًا فشيئًا، فكانت حِقبة الكشوف الجغرافيّة الكبرى التي حملت معها كلّ يوم فتحًا جديدًا، لكنّها لم تُشبع غريزة ( حُبّ الاسْتطلاع) لدى الإنسان، ولم ترضِ تطلّعاته؛ إذ بقيَ جوفُ البحار والمحيطات وما فيه من غرائب وطرائف وقفًا على الكائنات البحريّة، ووجد النّاس أنفسهم عاجزين عن دخول هذا العالم الغريب حتّى تمّ اختراع الغوّاصة وبدلة الغوص، فانفتح أمام البشريّة عالم جديد عجيب المخلوقات، غريب النّباتات، بديع الألوان متناسق الأشكال.</a:t>
            </a:r>
          </a:p>
          <a:p>
            <a:pPr marL="0" indent="0" algn="just">
              <a:buNone/>
            </a:pPr>
            <a:r>
              <a:rPr lang="ar-BH" sz="3200" dirty="0">
                <a:latin typeface="Sakkal Majalla" panose="02000000000000000000" pitchFamily="2" charset="-78"/>
                <a:cs typeface="Sakkal Majalla" panose="02000000000000000000" pitchFamily="2" charset="-78"/>
              </a:rPr>
              <a:t>وهكذا يتّضح أنّ رغبة الإنسان في المعرفة والاستزادة منها تتضاعف كلّما ازداد العلم اتّساعًا والتكنولوجيا تطوّرًا؛ ففي هذا العصر الذي يشهد تفجّرًا معرفيًا لا مثيل له في شتّى المجالات، تظلّ رغبة العلماء مشدودة إلى استكشاف المزيد من أسرار الكون وبدائع صُنْع الرّحمن فيه.</a:t>
            </a:r>
            <a:endParaRPr lang="en-GB" sz="3200" dirty="0">
              <a:latin typeface="Sakkal Majalla" panose="02000000000000000000" pitchFamily="2" charset="-78"/>
              <a:cs typeface="Sakkal Majalla" panose="02000000000000000000" pitchFamily="2" charset="-78"/>
            </a:endParaRPr>
          </a:p>
        </p:txBody>
      </p:sp>
      <p:sp>
        <p:nvSpPr>
          <p:cNvPr id="4" name="مستطيل 3">
            <a:extLst>
              <a:ext uri="{FF2B5EF4-FFF2-40B4-BE49-F238E27FC236}">
                <a16:creationId xmlns:a16="http://schemas.microsoft.com/office/drawing/2014/main" id="{EB8CD7F5-36E7-4065-94FA-87C7BE1669BE}"/>
              </a:ext>
            </a:extLst>
          </p:cNvPr>
          <p:cNvSpPr/>
          <p:nvPr/>
        </p:nvSpPr>
        <p:spPr>
          <a:xfrm>
            <a:off x="7091681" y="2290247"/>
            <a:ext cx="857220" cy="35962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مستطيل 4">
            <a:extLst>
              <a:ext uri="{FF2B5EF4-FFF2-40B4-BE49-F238E27FC236}">
                <a16:creationId xmlns:a16="http://schemas.microsoft.com/office/drawing/2014/main" id="{8FDB536C-591D-4683-B8B0-D7F767E98ABB}"/>
              </a:ext>
            </a:extLst>
          </p:cNvPr>
          <p:cNvSpPr/>
          <p:nvPr/>
        </p:nvSpPr>
        <p:spPr>
          <a:xfrm>
            <a:off x="3482162" y="2214880"/>
            <a:ext cx="630866" cy="5103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مستطيل 7">
            <a:extLst>
              <a:ext uri="{FF2B5EF4-FFF2-40B4-BE49-F238E27FC236}">
                <a16:creationId xmlns:a16="http://schemas.microsoft.com/office/drawing/2014/main" id="{EBF436E0-FDD2-4C18-ADC8-9CC5476F23BB}"/>
              </a:ext>
            </a:extLst>
          </p:cNvPr>
          <p:cNvSpPr/>
          <p:nvPr/>
        </p:nvSpPr>
        <p:spPr>
          <a:xfrm>
            <a:off x="6548416" y="1825625"/>
            <a:ext cx="726144" cy="389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مستطيل 9">
            <a:extLst>
              <a:ext uri="{FF2B5EF4-FFF2-40B4-BE49-F238E27FC236}">
                <a16:creationId xmlns:a16="http://schemas.microsoft.com/office/drawing/2014/main" id="{90D0FE5D-FD28-4BB9-9354-BEE8CE3C87D5}"/>
              </a:ext>
            </a:extLst>
          </p:cNvPr>
          <p:cNvSpPr/>
          <p:nvPr/>
        </p:nvSpPr>
        <p:spPr>
          <a:xfrm>
            <a:off x="9011919" y="2622277"/>
            <a:ext cx="630866" cy="5103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35DBB202-6E09-4747-9DDC-3197039CD0D6}"/>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3045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5">
            <a:extLst>
              <a:ext uri="{FF2B5EF4-FFF2-40B4-BE49-F238E27FC236}">
                <a16:creationId xmlns:a16="http://schemas.microsoft.com/office/drawing/2014/main" id="{5EC21325-E399-4A71-B7D9-D73EB52AF2CE}"/>
              </a:ext>
            </a:extLst>
          </p:cNvPr>
          <p:cNvGraphicFramePr>
            <a:graphicFrameLocks noGrp="1"/>
          </p:cNvGraphicFramePr>
          <p:nvPr>
            <p:extLst>
              <p:ext uri="{D42A27DB-BD31-4B8C-83A1-F6EECF244321}">
                <p14:modId xmlns:p14="http://schemas.microsoft.com/office/powerpoint/2010/main" val="3380826604"/>
              </p:ext>
            </p:extLst>
          </p:nvPr>
        </p:nvGraphicFramePr>
        <p:xfrm>
          <a:off x="6586284" y="2618496"/>
          <a:ext cx="2296463" cy="2696010"/>
        </p:xfrm>
        <a:graphic>
          <a:graphicData uri="http://schemas.openxmlformats.org/drawingml/2006/table">
            <a:tbl>
              <a:tblPr firstRow="1" bandRow="1">
                <a:tableStyleId>{9DCAF9ED-07DC-4A11-8D7F-57B35C25682E}</a:tableStyleId>
              </a:tblPr>
              <a:tblGrid>
                <a:gridCol w="2296463">
                  <a:extLst>
                    <a:ext uri="{9D8B030D-6E8A-4147-A177-3AD203B41FA5}">
                      <a16:colId xmlns:a16="http://schemas.microsoft.com/office/drawing/2014/main" val="2188681178"/>
                    </a:ext>
                  </a:extLst>
                </a:gridCol>
              </a:tblGrid>
              <a:tr h="539202">
                <a:tc>
                  <a:txBody>
                    <a:bodyPr/>
                    <a:lstStyle/>
                    <a:p>
                      <a:pPr algn="ctr"/>
                      <a:r>
                        <a:rPr lang="ar-BH" sz="2800" dirty="0">
                          <a:latin typeface="Sakkal Majalla" panose="02000000000000000000" pitchFamily="2" charset="-78"/>
                          <a:cs typeface="Sakkal Majalla" panose="02000000000000000000" pitchFamily="2" charset="-78"/>
                        </a:rPr>
                        <a:t>الكلمة</a:t>
                      </a:r>
                      <a:endParaRPr lang="en-GB" sz="20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6191112"/>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3728115105"/>
                  </a:ext>
                </a:extLst>
              </a:tr>
              <a:tr h="539202">
                <a:tc>
                  <a:txBody>
                    <a:bodyPr/>
                    <a:lstStyle/>
                    <a:p>
                      <a:pPr algn="ctr"/>
                      <a:r>
                        <a:rPr lang="ar-BH" sz="2800" kern="1200" dirty="0"/>
                        <a:t> </a:t>
                      </a: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458104101"/>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950865540"/>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3143826559"/>
                  </a:ext>
                </a:extLst>
              </a:tr>
            </a:tbl>
          </a:graphicData>
        </a:graphic>
      </p:graphicFrame>
      <p:graphicFrame>
        <p:nvGraphicFramePr>
          <p:cNvPr id="7" name="جدول 5">
            <a:extLst>
              <a:ext uri="{FF2B5EF4-FFF2-40B4-BE49-F238E27FC236}">
                <a16:creationId xmlns:a16="http://schemas.microsoft.com/office/drawing/2014/main" id="{18463613-A4CF-4F7E-A0EC-41CA2D99D4F4}"/>
              </a:ext>
            </a:extLst>
          </p:cNvPr>
          <p:cNvGraphicFramePr>
            <a:graphicFrameLocks noGrp="1"/>
          </p:cNvGraphicFramePr>
          <p:nvPr>
            <p:extLst>
              <p:ext uri="{D42A27DB-BD31-4B8C-83A1-F6EECF244321}">
                <p14:modId xmlns:p14="http://schemas.microsoft.com/office/powerpoint/2010/main" val="1832755387"/>
              </p:ext>
            </p:extLst>
          </p:nvPr>
        </p:nvGraphicFramePr>
        <p:xfrm>
          <a:off x="1450815" y="2603874"/>
          <a:ext cx="4694314" cy="2735777"/>
        </p:xfrm>
        <a:graphic>
          <a:graphicData uri="http://schemas.openxmlformats.org/drawingml/2006/table">
            <a:tbl>
              <a:tblPr firstRow="1" bandRow="1">
                <a:tableStyleId>{9DCAF9ED-07DC-4A11-8D7F-57B35C25682E}</a:tableStyleId>
              </a:tblPr>
              <a:tblGrid>
                <a:gridCol w="4694314">
                  <a:extLst>
                    <a:ext uri="{9D8B030D-6E8A-4147-A177-3AD203B41FA5}">
                      <a16:colId xmlns:a16="http://schemas.microsoft.com/office/drawing/2014/main" val="2188681178"/>
                    </a:ext>
                  </a:extLst>
                </a:gridCol>
              </a:tblGrid>
              <a:tr h="488061">
                <a:tc>
                  <a:txBody>
                    <a:bodyPr/>
                    <a:lstStyle/>
                    <a:p>
                      <a:pPr algn="ctr" rtl="1"/>
                      <a:r>
                        <a:rPr lang="ar-BH" sz="2800" dirty="0">
                          <a:latin typeface="Sakkal Majalla" panose="02000000000000000000" pitchFamily="2" charset="-78"/>
                          <a:cs typeface="Sakkal Majalla" panose="02000000000000000000" pitchFamily="2" charset="-78"/>
                        </a:rPr>
                        <a:t>المعنى</a:t>
                      </a:r>
                      <a:endParaRPr lang="en-GB"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6191112"/>
                  </a:ext>
                </a:extLst>
              </a:tr>
              <a:tr h="469680">
                <a:tc>
                  <a:txBody>
                    <a:bodyPr/>
                    <a:lstStyle/>
                    <a:p>
                      <a:pPr algn="ctr" rtl="1"/>
                      <a:endParaRPr lang="en-GB" sz="2400" b="1" dirty="0">
                        <a:solidFill>
                          <a:srgbClr val="0070C0"/>
                        </a:solidFill>
                      </a:endParaRPr>
                    </a:p>
                  </a:txBody>
                  <a:tcPr/>
                </a:tc>
                <a:extLst>
                  <a:ext uri="{0D108BD9-81ED-4DB2-BD59-A6C34878D82A}">
                    <a16:rowId xmlns:a16="http://schemas.microsoft.com/office/drawing/2014/main" val="3728115105"/>
                  </a:ext>
                </a:extLst>
              </a:tr>
              <a:tr h="561769">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1458104101"/>
                  </a:ext>
                </a:extLst>
              </a:tr>
              <a:tr h="593084">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950865540"/>
                  </a:ext>
                </a:extLst>
              </a:tr>
              <a:tr h="593084">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2080505118"/>
                  </a:ext>
                </a:extLst>
              </a:tr>
            </a:tbl>
          </a:graphicData>
        </a:graphic>
      </p:graphicFrame>
      <p:sp>
        <p:nvSpPr>
          <p:cNvPr id="8" name="مربع نص 7">
            <a:extLst>
              <a:ext uri="{FF2B5EF4-FFF2-40B4-BE49-F238E27FC236}">
                <a16:creationId xmlns:a16="http://schemas.microsoft.com/office/drawing/2014/main" id="{A8B1E1BD-1C3C-4FBA-BF61-845011C9C12D}"/>
              </a:ext>
            </a:extLst>
          </p:cNvPr>
          <p:cNvSpPr txBox="1"/>
          <p:nvPr/>
        </p:nvSpPr>
        <p:spPr>
          <a:xfrm>
            <a:off x="1811102" y="1263815"/>
            <a:ext cx="9184868" cy="584775"/>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rtl="1"/>
            <a:r>
              <a:rPr lang="ar-BH" sz="3200" b="1" dirty="0">
                <a:solidFill>
                  <a:sysClr val="windowText" lastClr="000000"/>
                </a:solidFill>
                <a:latin typeface="Sakkal Majalla" panose="02000000000000000000" pitchFamily="2" charset="-78"/>
                <a:cs typeface="Sakkal Majalla" panose="02000000000000000000" pitchFamily="2" charset="-78"/>
              </a:rPr>
              <a:t>أبيّن معاني الكلمات الواردةِ في  الـمَقطع  الرّابع من خلال الجدول الآتي: (3دق)</a:t>
            </a:r>
          </a:p>
        </p:txBody>
      </p:sp>
      <p:sp>
        <p:nvSpPr>
          <p:cNvPr id="4" name="مربع نص 3">
            <a:extLst>
              <a:ext uri="{FF2B5EF4-FFF2-40B4-BE49-F238E27FC236}">
                <a16:creationId xmlns:a16="http://schemas.microsoft.com/office/drawing/2014/main" id="{2FF2A516-894C-4DC4-9EA9-CD2D2E478632}"/>
              </a:ext>
            </a:extLst>
          </p:cNvPr>
          <p:cNvSpPr txBox="1"/>
          <p:nvPr/>
        </p:nvSpPr>
        <p:spPr>
          <a:xfrm>
            <a:off x="1241697" y="3083255"/>
            <a:ext cx="4422226" cy="584775"/>
          </a:xfrm>
          <a:prstGeom prst="rect">
            <a:avLst/>
          </a:prstGeom>
          <a:noFill/>
        </p:spPr>
        <p:txBody>
          <a:bodyPr wrap="square" rtlCol="0">
            <a:spAutoFit/>
          </a:bodyPr>
          <a:lstStyle/>
          <a:p>
            <a:pPr algn="ctr" rtl="1"/>
            <a:r>
              <a:rPr lang="ar-BH" altLang="zh-CN" sz="3200" b="1" dirty="0">
                <a:solidFill>
                  <a:srgbClr val="0070C0"/>
                </a:solidFill>
                <a:latin typeface="Sakkal Majalla" panose="02000000000000000000" pitchFamily="2" charset="-78"/>
                <a:cs typeface="Sakkal Majalla" panose="02000000000000000000" pitchFamily="2" charset="-78"/>
              </a:rPr>
              <a:t>موضع يُختفى فيه</a:t>
            </a:r>
          </a:p>
        </p:txBody>
      </p:sp>
      <p:sp>
        <p:nvSpPr>
          <p:cNvPr id="10" name="مربع نص 9">
            <a:extLst>
              <a:ext uri="{FF2B5EF4-FFF2-40B4-BE49-F238E27FC236}">
                <a16:creationId xmlns:a16="http://schemas.microsoft.com/office/drawing/2014/main" id="{FACA2FDD-BB81-4838-B3C7-3F0167493E84}"/>
              </a:ext>
            </a:extLst>
          </p:cNvPr>
          <p:cNvSpPr txBox="1"/>
          <p:nvPr/>
        </p:nvSpPr>
        <p:spPr>
          <a:xfrm>
            <a:off x="1011898" y="4175087"/>
            <a:ext cx="4852208"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يكشف</a:t>
            </a:r>
            <a:endParaRPr lang="en-GB" sz="2800" b="1" dirty="0">
              <a:solidFill>
                <a:srgbClr val="0070C0"/>
              </a:solidFill>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E194C0AF-EDEA-483A-B1AF-99CEF814FC2E}"/>
              </a:ext>
            </a:extLst>
          </p:cNvPr>
          <p:cNvSpPr txBox="1"/>
          <p:nvPr/>
        </p:nvSpPr>
        <p:spPr>
          <a:xfrm>
            <a:off x="838922" y="4773602"/>
            <a:ext cx="5201922"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المدّة من الزّمن</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29" name="مربع نص 28">
            <a:extLst>
              <a:ext uri="{FF2B5EF4-FFF2-40B4-BE49-F238E27FC236}">
                <a16:creationId xmlns:a16="http://schemas.microsoft.com/office/drawing/2014/main" id="{7C034EDA-1FC5-41D2-AAE4-9587EBECEF9A}"/>
              </a:ext>
            </a:extLst>
          </p:cNvPr>
          <p:cNvSpPr txBox="1"/>
          <p:nvPr/>
        </p:nvSpPr>
        <p:spPr>
          <a:xfrm>
            <a:off x="1015660" y="3625306"/>
            <a:ext cx="484844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يسوده</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14" name="مربع نص 13">
            <a:extLst>
              <a:ext uri="{FF2B5EF4-FFF2-40B4-BE49-F238E27FC236}">
                <a16:creationId xmlns:a16="http://schemas.microsoft.com/office/drawing/2014/main" id="{0BE3F8F8-DA82-424B-BA56-0F5081BD1BEA}"/>
              </a:ext>
            </a:extLst>
          </p:cNvPr>
          <p:cNvSpPr txBox="1"/>
          <p:nvPr/>
        </p:nvSpPr>
        <p:spPr>
          <a:xfrm>
            <a:off x="9823833" y="2759961"/>
            <a:ext cx="2042140"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4000" b="1" dirty="0">
                <a:latin typeface="Sakkal Majalla" panose="02000000000000000000" pitchFamily="2" charset="-78"/>
                <a:cs typeface="Sakkal Majalla" panose="02000000000000000000" pitchFamily="2" charset="-78"/>
              </a:rPr>
              <a:t>معاني</a:t>
            </a:r>
          </a:p>
          <a:p>
            <a:pPr algn="ctr"/>
            <a:r>
              <a:rPr lang="ar-BH" sz="4000" b="1" dirty="0">
                <a:latin typeface="Sakkal Majalla" panose="02000000000000000000" pitchFamily="2" charset="-78"/>
                <a:cs typeface="Sakkal Majalla" panose="02000000000000000000" pitchFamily="2" charset="-78"/>
              </a:rPr>
              <a:t> مُفردات</a:t>
            </a:r>
          </a:p>
          <a:p>
            <a:pPr algn="ctr"/>
            <a:r>
              <a:rPr lang="ar-BH" sz="4000" b="1" dirty="0">
                <a:latin typeface="Sakkal Majalla" panose="02000000000000000000" pitchFamily="2" charset="-78"/>
                <a:cs typeface="Sakkal Majalla" panose="02000000000000000000" pitchFamily="2" charset="-78"/>
              </a:rPr>
              <a:t>المقطع (الرّابع)</a:t>
            </a:r>
            <a:endParaRPr lang="en-GB" sz="4000" b="1" dirty="0">
              <a:latin typeface="Sakkal Majalla" panose="02000000000000000000" pitchFamily="2" charset="-78"/>
              <a:cs typeface="Sakkal Majalla" panose="02000000000000000000" pitchFamily="2" charset="-78"/>
            </a:endParaRPr>
          </a:p>
        </p:txBody>
      </p:sp>
      <p:sp>
        <p:nvSpPr>
          <p:cNvPr id="13" name="مربع نص 28">
            <a:extLst>
              <a:ext uri="{FF2B5EF4-FFF2-40B4-BE49-F238E27FC236}">
                <a16:creationId xmlns:a16="http://schemas.microsoft.com/office/drawing/2014/main" id="{7C034EDA-1FC5-41D2-AAE4-9587EBECEF9A}"/>
              </a:ext>
            </a:extLst>
          </p:cNvPr>
          <p:cNvSpPr txBox="1"/>
          <p:nvPr/>
        </p:nvSpPr>
        <p:spPr>
          <a:xfrm>
            <a:off x="6843333" y="3670897"/>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يكتنفه</a:t>
            </a:r>
            <a:endParaRPr lang="en-GB" sz="3200" b="1" dirty="0">
              <a:latin typeface="Sakkal Majalla" panose="02000000000000000000" pitchFamily="2" charset="-78"/>
              <a:cs typeface="Sakkal Majalla" panose="02000000000000000000" pitchFamily="2" charset="-78"/>
            </a:endParaRPr>
          </a:p>
        </p:txBody>
      </p:sp>
      <p:sp>
        <p:nvSpPr>
          <p:cNvPr id="15" name="مربع نص 28">
            <a:extLst>
              <a:ext uri="{FF2B5EF4-FFF2-40B4-BE49-F238E27FC236}">
                <a16:creationId xmlns:a16="http://schemas.microsoft.com/office/drawing/2014/main" id="{7C034EDA-1FC5-41D2-AAE4-9587EBECEF9A}"/>
              </a:ext>
            </a:extLst>
          </p:cNvPr>
          <p:cNvSpPr txBox="1"/>
          <p:nvPr/>
        </p:nvSpPr>
        <p:spPr>
          <a:xfrm>
            <a:off x="6866764" y="4218623"/>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يجتلي</a:t>
            </a:r>
            <a:endParaRPr lang="en-GB" sz="3200" b="1" dirty="0">
              <a:latin typeface="Sakkal Majalla" panose="02000000000000000000" pitchFamily="2" charset="-78"/>
              <a:cs typeface="Sakkal Majalla" panose="02000000000000000000" pitchFamily="2" charset="-78"/>
            </a:endParaRPr>
          </a:p>
        </p:txBody>
      </p:sp>
      <p:sp>
        <p:nvSpPr>
          <p:cNvPr id="16" name="مربع نص 28">
            <a:extLst>
              <a:ext uri="{FF2B5EF4-FFF2-40B4-BE49-F238E27FC236}">
                <a16:creationId xmlns:a16="http://schemas.microsoft.com/office/drawing/2014/main" id="{7C034EDA-1FC5-41D2-AAE4-9587EBECEF9A}"/>
              </a:ext>
            </a:extLst>
          </p:cNvPr>
          <p:cNvSpPr txBox="1"/>
          <p:nvPr/>
        </p:nvSpPr>
        <p:spPr>
          <a:xfrm>
            <a:off x="6866764" y="3147160"/>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مكمن</a:t>
            </a:r>
            <a:endParaRPr lang="en-GB" sz="3200" b="1" dirty="0">
              <a:latin typeface="Sakkal Majalla" panose="02000000000000000000" pitchFamily="2" charset="-78"/>
              <a:cs typeface="Sakkal Majalla" panose="02000000000000000000" pitchFamily="2" charset="-78"/>
            </a:endParaRPr>
          </a:p>
        </p:txBody>
      </p:sp>
      <p:sp>
        <p:nvSpPr>
          <p:cNvPr id="18" name="مربع نص 28">
            <a:extLst>
              <a:ext uri="{FF2B5EF4-FFF2-40B4-BE49-F238E27FC236}">
                <a16:creationId xmlns:a16="http://schemas.microsoft.com/office/drawing/2014/main" id="{7C034EDA-1FC5-41D2-AAE4-9587EBECEF9A}"/>
              </a:ext>
            </a:extLst>
          </p:cNvPr>
          <p:cNvSpPr txBox="1"/>
          <p:nvPr/>
        </p:nvSpPr>
        <p:spPr>
          <a:xfrm>
            <a:off x="6843333" y="4735198"/>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حِقبة</a:t>
            </a:r>
            <a:endParaRPr lang="en-GB" sz="3200" b="1" dirty="0">
              <a:latin typeface="Sakkal Majalla" panose="02000000000000000000" pitchFamily="2" charset="-78"/>
              <a:cs typeface="Sakkal Majalla" panose="020000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2" name="حبر 1">
                <a:extLst>
                  <a:ext uri="{FF2B5EF4-FFF2-40B4-BE49-F238E27FC236}">
                    <a16:creationId xmlns:a16="http://schemas.microsoft.com/office/drawing/2014/main" id="{21376412-F19B-451F-A1A7-EE48A18B0051}"/>
                  </a:ext>
                </a:extLst>
              </p14:cNvPr>
              <p14:cNvContentPartPr/>
              <p14:nvPr/>
            </p14:nvContentPartPr>
            <p14:xfrm>
              <a:off x="1657155" y="2476095"/>
              <a:ext cx="360" cy="360"/>
            </p14:xfrm>
          </p:contentPart>
        </mc:Choice>
        <mc:Fallback xmlns="">
          <p:pic>
            <p:nvPicPr>
              <p:cNvPr id="2" name="حبر 1">
                <a:extLst>
                  <a:ext uri="{FF2B5EF4-FFF2-40B4-BE49-F238E27FC236}">
                    <a16:creationId xmlns:a16="http://schemas.microsoft.com/office/drawing/2014/main" id="{21376412-F19B-451F-A1A7-EE48A18B0051}"/>
                  </a:ext>
                </a:extLst>
              </p:cNvPr>
              <p:cNvPicPr/>
              <p:nvPr/>
            </p:nvPicPr>
            <p:blipFill>
              <a:blip r:embed="rId3"/>
              <a:stretch>
                <a:fillRect/>
              </a:stretch>
            </p:blipFill>
            <p:spPr>
              <a:xfrm>
                <a:off x="1648515" y="24674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حبر 2">
                <a:extLst>
                  <a:ext uri="{FF2B5EF4-FFF2-40B4-BE49-F238E27FC236}">
                    <a16:creationId xmlns:a16="http://schemas.microsoft.com/office/drawing/2014/main" id="{2DB912EA-AA97-4940-A743-9853141B40FC}"/>
                  </a:ext>
                </a:extLst>
              </p14:cNvPr>
              <p14:cNvContentPartPr/>
              <p14:nvPr/>
            </p14:nvContentPartPr>
            <p14:xfrm>
              <a:off x="1657155" y="2476095"/>
              <a:ext cx="360" cy="360"/>
            </p14:xfrm>
          </p:contentPart>
        </mc:Choice>
        <mc:Fallback xmlns="">
          <p:pic>
            <p:nvPicPr>
              <p:cNvPr id="3" name="حبر 2">
                <a:extLst>
                  <a:ext uri="{FF2B5EF4-FFF2-40B4-BE49-F238E27FC236}">
                    <a16:creationId xmlns:a16="http://schemas.microsoft.com/office/drawing/2014/main" id="{2DB912EA-AA97-4940-A743-9853141B40FC}"/>
                  </a:ext>
                </a:extLst>
              </p:cNvPr>
              <p:cNvPicPr/>
              <p:nvPr/>
            </p:nvPicPr>
            <p:blipFill>
              <a:blip r:embed="rId3"/>
              <a:stretch>
                <a:fillRect/>
              </a:stretch>
            </p:blipFill>
            <p:spPr>
              <a:xfrm>
                <a:off x="1648515" y="24674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حبر 5">
                <a:extLst>
                  <a:ext uri="{FF2B5EF4-FFF2-40B4-BE49-F238E27FC236}">
                    <a16:creationId xmlns:a16="http://schemas.microsoft.com/office/drawing/2014/main" id="{2D344B7E-EBF2-482B-B3B4-23EE3C142052}"/>
                  </a:ext>
                </a:extLst>
              </p14:cNvPr>
              <p14:cNvContentPartPr/>
              <p14:nvPr/>
            </p14:nvContentPartPr>
            <p14:xfrm>
              <a:off x="1657155" y="2476095"/>
              <a:ext cx="360" cy="360"/>
            </p14:xfrm>
          </p:contentPart>
        </mc:Choice>
        <mc:Fallback xmlns="">
          <p:pic>
            <p:nvPicPr>
              <p:cNvPr id="6" name="حبر 5">
                <a:extLst>
                  <a:ext uri="{FF2B5EF4-FFF2-40B4-BE49-F238E27FC236}">
                    <a16:creationId xmlns:a16="http://schemas.microsoft.com/office/drawing/2014/main" id="{2D344B7E-EBF2-482B-B3B4-23EE3C142052}"/>
                  </a:ext>
                </a:extLst>
              </p:cNvPr>
              <p:cNvPicPr/>
              <p:nvPr/>
            </p:nvPicPr>
            <p:blipFill>
              <a:blip r:embed="rId3"/>
              <a:stretch>
                <a:fillRect/>
              </a:stretch>
            </p:blipFill>
            <p:spPr>
              <a:xfrm>
                <a:off x="1648515" y="2467455"/>
                <a:ext cx="18000" cy="18000"/>
              </a:xfrm>
              <a:prstGeom prst="rect">
                <a:avLst/>
              </a:prstGeom>
            </p:spPr>
          </p:pic>
        </mc:Fallback>
      </mc:AlternateContent>
      <p:sp>
        <p:nvSpPr>
          <p:cNvPr id="25" name="Title 1">
            <a:extLst>
              <a:ext uri="{FF2B5EF4-FFF2-40B4-BE49-F238E27FC236}">
                <a16:creationId xmlns:a16="http://schemas.microsoft.com/office/drawing/2014/main" id="{D7EEC83E-436A-422E-8641-13BB8D084B98}"/>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26" name="مستطيل: زوايا مستديرة 25">
            <a:extLst>
              <a:ext uri="{FF2B5EF4-FFF2-40B4-BE49-F238E27FC236}">
                <a16:creationId xmlns:a16="http://schemas.microsoft.com/office/drawing/2014/main" id="{9DF4F972-EFD5-4C9A-8927-87C9D9B369F2}"/>
              </a:ext>
            </a:extLst>
          </p:cNvPr>
          <p:cNvSpPr/>
          <p:nvPr/>
        </p:nvSpPr>
        <p:spPr>
          <a:xfrm>
            <a:off x="10296144" y="378375"/>
            <a:ext cx="1542146" cy="596975"/>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1</a:t>
            </a:r>
            <a:endParaRPr lang="en-GB"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596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0" grpId="0"/>
      <p:bldP spid="11" grpId="0"/>
      <p:bldP spid="29" grpId="0"/>
      <p:bldP spid="14" grpId="0" animBg="1"/>
      <p:bldP spid="13" grpId="0"/>
      <p:bldP spid="15" grpId="0"/>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34F40998-39F3-4CCD-90D1-5D89F3EC279E}"/>
              </a:ext>
            </a:extLst>
          </p:cNvPr>
          <p:cNvSpPr txBox="1"/>
          <p:nvPr/>
        </p:nvSpPr>
        <p:spPr>
          <a:xfrm>
            <a:off x="1428108" y="3392036"/>
            <a:ext cx="9088812" cy="1446550"/>
          </a:xfrm>
          <a:prstGeom prst="rect">
            <a:avLst/>
          </a:prstGeom>
          <a:solidFill>
            <a:schemeClr val="accent1">
              <a:lumMod val="20000"/>
              <a:lumOff val="80000"/>
            </a:schemeClr>
          </a:solidFill>
        </p:spPr>
        <p:txBody>
          <a:bodyPr wrap="square" rtlCol="0">
            <a:spAutoFit/>
          </a:bodyPr>
          <a:lstStyle/>
          <a:p>
            <a:pPr algn="ctr" rtl="1"/>
            <a:r>
              <a:rPr lang="ar-BH" sz="4400" b="1" dirty="0">
                <a:solidFill>
                  <a:srgbClr val="C00000"/>
                </a:solidFill>
                <a:latin typeface="Sakkal Majalla" panose="02000000000000000000" pitchFamily="2" charset="-78"/>
                <a:cs typeface="Sakkal Majalla" panose="02000000000000000000" pitchFamily="2" charset="-78"/>
              </a:rPr>
              <a:t>عجائبُ عالمِ البحار </a:t>
            </a:r>
            <a:r>
              <a:rPr lang="ar-BH" sz="4400" b="1" dirty="0" err="1">
                <a:solidFill>
                  <a:srgbClr val="C00000"/>
                </a:solidFill>
                <a:latin typeface="Sakkal Majalla" panose="02000000000000000000" pitchFamily="2" charset="-78"/>
                <a:cs typeface="Sakkal Majalla" panose="02000000000000000000" pitchFamily="2" charset="-78"/>
              </a:rPr>
              <a:t>وغرائبه</a:t>
            </a:r>
            <a:r>
              <a:rPr lang="ar-BH" sz="4400" b="1" dirty="0">
                <a:solidFill>
                  <a:srgbClr val="C00000"/>
                </a:solidFill>
                <a:latin typeface="Sakkal Majalla" panose="02000000000000000000" pitchFamily="2" charset="-78"/>
                <a:cs typeface="Sakkal Majalla" panose="02000000000000000000" pitchFamily="2" charset="-78"/>
              </a:rPr>
              <a:t>، ورغبةُ الإنسانِ في المعرفة والاستزادة.</a:t>
            </a:r>
          </a:p>
        </p:txBody>
      </p:sp>
      <p:sp>
        <p:nvSpPr>
          <p:cNvPr id="6" name="مربع نص 5">
            <a:extLst>
              <a:ext uri="{FF2B5EF4-FFF2-40B4-BE49-F238E27FC236}">
                <a16:creationId xmlns:a16="http://schemas.microsoft.com/office/drawing/2014/main" id="{A3371E5C-8689-427C-8068-65064DDD5FB4}"/>
              </a:ext>
            </a:extLst>
          </p:cNvPr>
          <p:cNvSpPr txBox="1"/>
          <p:nvPr/>
        </p:nvSpPr>
        <p:spPr>
          <a:xfrm>
            <a:off x="1963298" y="2429786"/>
            <a:ext cx="8265404" cy="769441"/>
          </a:xfrm>
          <a:prstGeom prst="rect">
            <a:avLst/>
          </a:prstGeom>
          <a:noFill/>
        </p:spPr>
        <p:txBody>
          <a:bodyPr wrap="none" rtlCol="0">
            <a:spAutoFit/>
          </a:bodyPr>
          <a:lstStyle/>
          <a:p>
            <a:pPr algn="ctr" rtl="1"/>
            <a:r>
              <a:rPr lang="ar-BH" sz="4400" b="1" dirty="0">
                <a:latin typeface="Sakkal Majalla" panose="02000000000000000000" pitchFamily="2" charset="-78"/>
                <a:cs typeface="Sakkal Majalla" panose="02000000000000000000" pitchFamily="2" charset="-78"/>
              </a:rPr>
              <a:t>أَسْتَخْلِصُ الفك</a:t>
            </a:r>
            <a:r>
              <a:rPr lang="ar-SA" sz="4400" b="1" dirty="0" err="1">
                <a:latin typeface="Sakkal Majalla" panose="02000000000000000000" pitchFamily="2" charset="-78"/>
                <a:cs typeface="Sakkal Majalla" panose="02000000000000000000" pitchFamily="2" charset="-78"/>
              </a:rPr>
              <a:t>رة</a:t>
            </a:r>
            <a:r>
              <a:rPr lang="ar-BH" sz="4400" b="1" dirty="0">
                <a:latin typeface="Sakkal Majalla" panose="02000000000000000000" pitchFamily="2" charset="-78"/>
                <a:cs typeface="Sakkal Majalla" panose="02000000000000000000" pitchFamily="2" charset="-78"/>
              </a:rPr>
              <a:t> الرّئيسة للمقْطع (الرّابع).(3دق)</a:t>
            </a:r>
            <a:endParaRPr lang="en-GB" sz="4400" b="1" dirty="0">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id="{3FD35A26-9C5A-4E60-9575-CA34F7AF4472}"/>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9" name="مستطيل: زوايا مستديرة 8">
            <a:extLst>
              <a:ext uri="{FF2B5EF4-FFF2-40B4-BE49-F238E27FC236}">
                <a16:creationId xmlns:a16="http://schemas.microsoft.com/office/drawing/2014/main" id="{969E4EDA-D711-4392-AEE4-6F48F0958F87}"/>
              </a:ext>
            </a:extLst>
          </p:cNvPr>
          <p:cNvSpPr/>
          <p:nvPr/>
        </p:nvSpPr>
        <p:spPr>
          <a:xfrm>
            <a:off x="10296144" y="378375"/>
            <a:ext cx="1542146" cy="596975"/>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2</a:t>
            </a:r>
            <a:endParaRPr lang="en-GB"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222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1826" y="3429000"/>
            <a:ext cx="978399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2-"</a:t>
            </a:r>
            <a:r>
              <a:rPr lang="ar-BH" sz="3200" b="1" dirty="0">
                <a:solidFill>
                  <a:srgbClr val="FF0000"/>
                </a:solidFill>
                <a:latin typeface="Sakkal Majalla" panose="02000000000000000000" pitchFamily="2" charset="-78"/>
                <a:cs typeface="Sakkal Majalla" panose="02000000000000000000" pitchFamily="2" charset="-78"/>
              </a:rPr>
              <a:t>البحار والمُحيطات تُمَثّلُ عالمًا تُحِيطُ بِهِ الأسَاطير، ويكتنفه الغموض، ثمّ بـــــــــــــــــــــــــــــــــــــــــــدأ الإنسان يجتلي أسرار هذا العالم شيئًا فشيئًا</a:t>
            </a:r>
            <a:r>
              <a:rPr lang="ar-BH" sz="3200" b="1" dirty="0">
                <a:latin typeface="Sakkal Majalla" panose="02000000000000000000" pitchFamily="2" charset="-78"/>
                <a:cs typeface="Sakkal Majalla" panose="02000000000000000000" pitchFamily="2" charset="-78"/>
              </a:rPr>
              <a:t>" وضّح المقصود من العبارة السّابقة.</a:t>
            </a:r>
          </a:p>
        </p:txBody>
      </p:sp>
      <p:sp>
        <p:nvSpPr>
          <p:cNvPr id="13" name="Rectangle 3">
            <a:extLst>
              <a:ext uri="{FF2B5EF4-FFF2-40B4-BE49-F238E27FC236}">
                <a16:creationId xmlns:a16="http://schemas.microsoft.com/office/drawing/2014/main" id="{5D1F8BD4-F420-4744-8518-58DA92EFBA91}"/>
              </a:ext>
            </a:extLst>
          </p:cNvPr>
          <p:cNvSpPr/>
          <p:nvPr/>
        </p:nvSpPr>
        <p:spPr>
          <a:xfrm>
            <a:off x="1301826" y="1874869"/>
            <a:ext cx="978399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1- ذكر الكاتب اختراعيْن أدّيا إلى كشف أسرار البحار والمحيطات، ما هما ؟</a:t>
            </a:r>
          </a:p>
        </p:txBody>
      </p:sp>
      <p:sp>
        <p:nvSpPr>
          <p:cNvPr id="12" name="Rectangle 2">
            <a:extLst>
              <a:ext uri="{FF2B5EF4-FFF2-40B4-BE49-F238E27FC236}">
                <a16:creationId xmlns:a16="http://schemas.microsoft.com/office/drawing/2014/main" id="{1DB86CD7-EC58-47DC-94B8-0080DAAACE86}"/>
              </a:ext>
            </a:extLst>
          </p:cNvPr>
          <p:cNvSpPr/>
          <p:nvPr/>
        </p:nvSpPr>
        <p:spPr>
          <a:xfrm>
            <a:off x="1301827" y="2646146"/>
            <a:ext cx="9783990" cy="584775"/>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 الغوّاصة وبدلة الغوص . </a:t>
            </a:r>
          </a:p>
        </p:txBody>
      </p:sp>
      <p:sp>
        <p:nvSpPr>
          <p:cNvPr id="15" name="Rectangle 2">
            <a:extLst>
              <a:ext uri="{FF2B5EF4-FFF2-40B4-BE49-F238E27FC236}">
                <a16:creationId xmlns:a16="http://schemas.microsoft.com/office/drawing/2014/main" id="{E29D8CEA-D97F-46F9-A97B-4C87F9D4706E}"/>
              </a:ext>
            </a:extLst>
          </p:cNvPr>
          <p:cNvSpPr/>
          <p:nvPr/>
        </p:nvSpPr>
        <p:spPr>
          <a:xfrm>
            <a:off x="1301827" y="4792774"/>
            <a:ext cx="9783990" cy="1431161"/>
          </a:xfrm>
          <a:prstGeom prst="rect">
            <a:avLst/>
          </a:prstGeom>
          <a:solidFill>
            <a:schemeClr val="accent4">
              <a:lumMod val="20000"/>
              <a:lumOff val="80000"/>
            </a:schemeClr>
          </a:solidFill>
        </p:spPr>
        <p:txBody>
          <a:bodyPr wrap="square">
            <a:spAutoFit/>
          </a:bodyPr>
          <a:lstStyle/>
          <a:p>
            <a:pPr algn="just" rtl="1"/>
            <a:r>
              <a:rPr lang="ar-BH" sz="2900" b="1" dirty="0">
                <a:solidFill>
                  <a:srgbClr val="C00000"/>
                </a:solidFill>
                <a:latin typeface="Sakkal Majalla" panose="02000000000000000000" pitchFamily="2" charset="-78"/>
                <a:cs typeface="Sakkal Majalla" panose="02000000000000000000" pitchFamily="2" charset="-78"/>
              </a:rPr>
              <a:t>البحار والمحيطات قبل اختراع الغوّاصة يعتبر عالمًا مجهولًا لا يستطيع الإنسان الوصول إليه والنّظر  إلى خباياه ومخلوقاته، لذلك كان يحيط به الغموض وتحاك حوله الأساطير، وبعد اختراع الغواصة أدّى ذلك إلى اكتشاف هذا العالم شيئا فشيئًا.</a:t>
            </a:r>
          </a:p>
        </p:txBody>
      </p:sp>
      <p:sp>
        <p:nvSpPr>
          <p:cNvPr id="16" name="Title 1">
            <a:extLst>
              <a:ext uri="{FF2B5EF4-FFF2-40B4-BE49-F238E27FC236}">
                <a16:creationId xmlns:a16="http://schemas.microsoft.com/office/drawing/2014/main" id="{3337ABAE-8A9E-49F1-8C18-8A1CD6B7FA6C}"/>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17" name="مستطيل: زوايا مستديرة 16">
            <a:extLst>
              <a:ext uri="{FF2B5EF4-FFF2-40B4-BE49-F238E27FC236}">
                <a16:creationId xmlns:a16="http://schemas.microsoft.com/office/drawing/2014/main" id="{DBE50D82-BCCA-4734-A791-CBAC5E89AEAB}"/>
              </a:ext>
            </a:extLst>
          </p:cNvPr>
          <p:cNvSpPr/>
          <p:nvPr/>
        </p:nvSpPr>
        <p:spPr>
          <a:xfrm>
            <a:off x="10296144" y="378375"/>
            <a:ext cx="1542146" cy="596975"/>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3</a:t>
            </a:r>
            <a:endParaRPr lang="en-GB" sz="3600" b="1" dirty="0">
              <a:latin typeface="Sakkal Majalla" panose="02000000000000000000" pitchFamily="2" charset="-78"/>
              <a:cs typeface="Sakkal Majalla" panose="02000000000000000000" pitchFamily="2" charset="-78"/>
            </a:endParaRPr>
          </a:p>
        </p:txBody>
      </p:sp>
      <p:sp>
        <p:nvSpPr>
          <p:cNvPr id="18" name="Rounded Rectangle 10">
            <a:extLst>
              <a:ext uri="{FF2B5EF4-FFF2-40B4-BE49-F238E27FC236}">
                <a16:creationId xmlns:a16="http://schemas.microsoft.com/office/drawing/2014/main" id="{1CBFBE1B-03E3-4A66-9774-07B81A635431}"/>
              </a:ext>
            </a:extLst>
          </p:cNvPr>
          <p:cNvSpPr/>
          <p:nvPr/>
        </p:nvSpPr>
        <p:spPr>
          <a:xfrm>
            <a:off x="1765880" y="1099641"/>
            <a:ext cx="9319936" cy="64698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1" anchor="ctr">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أقرأ المَقْطَعَ الرّابع جيّدا، ثمّ أُجِيبُ عن الأسْئلة الآتية:  (8 دق) </a:t>
            </a:r>
            <a:endParaRPr lang="ar-BH" sz="28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389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1AC77B6-E574-47B3-B1EC-663E4256C5FC}"/>
              </a:ext>
            </a:extLst>
          </p:cNvPr>
          <p:cNvSpPr/>
          <p:nvPr/>
        </p:nvSpPr>
        <p:spPr>
          <a:xfrm>
            <a:off x="1541124" y="999178"/>
            <a:ext cx="9334568"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3-العلاقة بين كلمتيْ "</a:t>
            </a:r>
            <a:r>
              <a:rPr lang="ar-BH" sz="3200" b="1" dirty="0">
                <a:solidFill>
                  <a:srgbClr val="FF0000"/>
                </a:solidFill>
                <a:latin typeface="Sakkal Majalla" panose="02000000000000000000" pitchFamily="2" charset="-78"/>
                <a:cs typeface="Sakkal Majalla" panose="02000000000000000000" pitchFamily="2" charset="-78"/>
              </a:rPr>
              <a:t>تُحِيطُ بِهِ</a:t>
            </a:r>
            <a:r>
              <a:rPr lang="ar-BH" sz="3200" b="1" dirty="0">
                <a:latin typeface="Sakkal Majalla" panose="02000000000000000000" pitchFamily="2" charset="-78"/>
                <a:cs typeface="Sakkal Majalla" panose="02000000000000000000" pitchFamily="2" charset="-78"/>
              </a:rPr>
              <a:t>"  و  "</a:t>
            </a:r>
            <a:r>
              <a:rPr lang="ar-BH" sz="3200" b="1" dirty="0">
                <a:solidFill>
                  <a:srgbClr val="FF0000"/>
                </a:solidFill>
                <a:latin typeface="Sakkal Majalla" panose="02000000000000000000" pitchFamily="2" charset="-78"/>
                <a:cs typeface="Sakkal Majalla" panose="02000000000000000000" pitchFamily="2" charset="-78"/>
              </a:rPr>
              <a:t>يكتنفه</a:t>
            </a:r>
            <a:r>
              <a:rPr lang="ar-BH" sz="3200" b="1" dirty="0">
                <a:latin typeface="Sakkal Majalla" panose="02000000000000000000" pitchFamily="2" charset="-78"/>
                <a:cs typeface="Sakkal Majalla" panose="02000000000000000000" pitchFamily="2" charset="-78"/>
              </a:rPr>
              <a:t>" علاقة: </a:t>
            </a:r>
          </a:p>
          <a:p>
            <a:pPr algn="r" rtl="1"/>
            <a:r>
              <a:rPr lang="ar-BH" sz="2800" b="1" dirty="0">
                <a:latin typeface="Sakkal Majalla" panose="02000000000000000000" pitchFamily="2" charset="-78"/>
                <a:cs typeface="Sakkal Majalla" panose="02000000000000000000" pitchFamily="2" charset="-78"/>
              </a:rPr>
              <a:t>     أ.   ترادف                                              ب.   تضادّ                                                          ج. تعليل</a:t>
            </a:r>
          </a:p>
        </p:txBody>
      </p:sp>
      <p:sp>
        <p:nvSpPr>
          <p:cNvPr id="7" name="Arc 2">
            <a:extLst>
              <a:ext uri="{FF2B5EF4-FFF2-40B4-BE49-F238E27FC236}">
                <a16:creationId xmlns:a16="http://schemas.microsoft.com/office/drawing/2014/main" id="{7C046A3A-69A4-455D-9046-E4D2BCE71BDD}"/>
              </a:ext>
            </a:extLst>
          </p:cNvPr>
          <p:cNvSpPr/>
          <p:nvPr/>
        </p:nvSpPr>
        <p:spPr>
          <a:xfrm>
            <a:off x="9171928" y="1507009"/>
            <a:ext cx="1609088" cy="440331"/>
          </a:xfrm>
          <a:prstGeom prst="arc">
            <a:avLst>
              <a:gd name="adj1" fmla="val 16200000"/>
              <a:gd name="adj2" fmla="val 1613628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 name="جدول 2">
            <a:extLst>
              <a:ext uri="{FF2B5EF4-FFF2-40B4-BE49-F238E27FC236}">
                <a16:creationId xmlns:a16="http://schemas.microsoft.com/office/drawing/2014/main" id="{9D4C8EF3-8673-4360-B526-6856B00D6142}"/>
              </a:ext>
            </a:extLst>
          </p:cNvPr>
          <p:cNvGraphicFramePr>
            <a:graphicFrameLocks noGrp="1"/>
          </p:cNvGraphicFramePr>
          <p:nvPr>
            <p:extLst>
              <p:ext uri="{D42A27DB-BD31-4B8C-83A1-F6EECF244321}">
                <p14:modId xmlns:p14="http://schemas.microsoft.com/office/powerpoint/2010/main" val="4083922259"/>
              </p:ext>
            </p:extLst>
          </p:nvPr>
        </p:nvGraphicFramePr>
        <p:xfrm>
          <a:off x="2244219" y="4049167"/>
          <a:ext cx="8128000" cy="155448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1037434658"/>
                    </a:ext>
                  </a:extLst>
                </a:gridCol>
                <a:gridCol w="4064000">
                  <a:extLst>
                    <a:ext uri="{9D8B030D-6E8A-4147-A177-3AD203B41FA5}">
                      <a16:colId xmlns:a16="http://schemas.microsoft.com/office/drawing/2014/main" val="63572646"/>
                    </a:ext>
                  </a:extLst>
                </a:gridCol>
              </a:tblGrid>
              <a:tr h="370840">
                <a:tc>
                  <a:txBody>
                    <a:bodyPr/>
                    <a:lstStyle/>
                    <a:p>
                      <a:pPr algn="ctr"/>
                      <a:r>
                        <a:rPr lang="ar-BH" sz="2800" dirty="0">
                          <a:latin typeface="Sakkal Majalla" panose="02000000000000000000" pitchFamily="2" charset="-78"/>
                          <a:cs typeface="Sakkal Majalla" panose="02000000000000000000" pitchFamily="2" charset="-78"/>
                        </a:rPr>
                        <a:t>المفرد</a:t>
                      </a:r>
                      <a:endParaRPr lang="en-GB" sz="2800" dirty="0">
                        <a:latin typeface="Sakkal Majalla" panose="02000000000000000000" pitchFamily="2" charset="-78"/>
                        <a:cs typeface="Sakkal Majalla" panose="02000000000000000000" pitchFamily="2" charset="-78"/>
                      </a:endParaRPr>
                    </a:p>
                  </a:txBody>
                  <a:tcPr/>
                </a:tc>
                <a:tc>
                  <a:txBody>
                    <a:bodyPr/>
                    <a:lstStyle/>
                    <a:p>
                      <a:pPr algn="ctr"/>
                      <a:r>
                        <a:rPr lang="ar-BH" sz="2800" dirty="0">
                          <a:latin typeface="Sakkal Majalla" panose="02000000000000000000" pitchFamily="2" charset="-78"/>
                          <a:cs typeface="Sakkal Majalla" panose="02000000000000000000" pitchFamily="2" charset="-78"/>
                        </a:rPr>
                        <a:t>الجمع</a:t>
                      </a:r>
                      <a:endParaRPr lang="en-GB" sz="28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795822108"/>
                  </a:ext>
                </a:extLst>
              </a:tr>
              <a:tr h="370840">
                <a:tc>
                  <a:txBody>
                    <a:bodyPr/>
                    <a:lstStyle/>
                    <a:p>
                      <a:pPr algn="ctr"/>
                      <a:endParaRPr lang="en-GB" sz="2800" b="1" dirty="0">
                        <a:latin typeface="Sakkal Majalla" panose="02000000000000000000" pitchFamily="2" charset="-78"/>
                        <a:cs typeface="Sakkal Majalla" panose="02000000000000000000" pitchFamily="2" charset="-78"/>
                      </a:endParaRPr>
                    </a:p>
                  </a:txBody>
                  <a:tcPr/>
                </a:tc>
                <a:tc>
                  <a:txBody>
                    <a:bodyPr/>
                    <a:lstStyle/>
                    <a:p>
                      <a:pPr algn="ctr"/>
                      <a:endParaRPr lang="ar-BH" sz="28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708821051"/>
                  </a:ext>
                </a:extLst>
              </a:tr>
              <a:tr h="353806">
                <a:tc>
                  <a:txBody>
                    <a:bodyPr/>
                    <a:lstStyle/>
                    <a:p>
                      <a:pPr algn="ctr"/>
                      <a:endParaRPr lang="en-GB" sz="2800" b="1" dirty="0">
                        <a:latin typeface="Sakkal Majalla" panose="02000000000000000000" pitchFamily="2" charset="-78"/>
                        <a:cs typeface="Sakkal Majalla" panose="02000000000000000000" pitchFamily="2" charset="-78"/>
                      </a:endParaRPr>
                    </a:p>
                  </a:txBody>
                  <a:tcPr/>
                </a:tc>
                <a:tc>
                  <a:txBody>
                    <a:bodyPr/>
                    <a:lstStyle/>
                    <a:p>
                      <a:pPr algn="ctr"/>
                      <a:endParaRPr lang="en-GB" sz="28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498426176"/>
                  </a:ext>
                </a:extLst>
              </a:tr>
            </a:tbl>
          </a:graphicData>
        </a:graphic>
      </p:graphicFrame>
      <p:sp>
        <p:nvSpPr>
          <p:cNvPr id="9" name="Rectangle 3">
            <a:extLst>
              <a:ext uri="{FF2B5EF4-FFF2-40B4-BE49-F238E27FC236}">
                <a16:creationId xmlns:a16="http://schemas.microsoft.com/office/drawing/2014/main" id="{21544CA1-6C22-4C23-AF4D-BAA1DBD886FF}"/>
              </a:ext>
            </a:extLst>
          </p:cNvPr>
          <p:cNvSpPr/>
          <p:nvPr/>
        </p:nvSpPr>
        <p:spPr>
          <a:xfrm>
            <a:off x="1541124" y="2750062"/>
            <a:ext cx="9334568"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solidFill>
                  <a:schemeClr val="tx1"/>
                </a:solidFill>
                <a:latin typeface="Sakkal Majalla" panose="02000000000000000000" pitchFamily="2" charset="-78"/>
                <a:cs typeface="Sakkal Majalla" panose="02000000000000000000" pitchFamily="2" charset="-78"/>
              </a:rPr>
              <a:t>4- هات جمع كلّ من "ح</a:t>
            </a:r>
            <a:r>
              <a:rPr lang="ar-BH" sz="3200" b="1" dirty="0">
                <a:solidFill>
                  <a:srgbClr val="FF0000"/>
                </a:solidFill>
                <a:latin typeface="Sakkal Majalla" panose="02000000000000000000" pitchFamily="2" charset="-78"/>
                <a:cs typeface="Sakkal Majalla" panose="02000000000000000000" pitchFamily="2" charset="-78"/>
              </a:rPr>
              <a:t>ِقبة</a:t>
            </a:r>
            <a:r>
              <a:rPr lang="ar-BH" sz="3200" b="1" dirty="0">
                <a:solidFill>
                  <a:schemeClr val="tx1"/>
                </a:solidFill>
                <a:latin typeface="Sakkal Majalla" panose="02000000000000000000" pitchFamily="2" charset="-78"/>
                <a:cs typeface="Sakkal Majalla" panose="02000000000000000000" pitchFamily="2" charset="-78"/>
              </a:rPr>
              <a:t>"  و "</a:t>
            </a:r>
            <a:r>
              <a:rPr lang="ar-BH" sz="3200" b="1" dirty="0">
                <a:solidFill>
                  <a:srgbClr val="FF0000"/>
                </a:solidFill>
                <a:latin typeface="Sakkal Majalla" panose="02000000000000000000" pitchFamily="2" charset="-78"/>
                <a:cs typeface="Sakkal Majalla" panose="02000000000000000000" pitchFamily="2" charset="-78"/>
              </a:rPr>
              <a:t>صُنْع</a:t>
            </a:r>
            <a:r>
              <a:rPr lang="ar-BH" sz="3200" b="1" dirty="0">
                <a:solidFill>
                  <a:schemeClr val="tx1"/>
                </a:solidFill>
                <a:latin typeface="Sakkal Majalla" panose="02000000000000000000" pitchFamily="2" charset="-78"/>
                <a:cs typeface="Sakkal Majalla" panose="02000000000000000000" pitchFamily="2" charset="-78"/>
              </a:rPr>
              <a:t>"  ومُفرد كلّ من "</a:t>
            </a:r>
            <a:r>
              <a:rPr lang="ar-BH" sz="3200" b="1" dirty="0">
                <a:solidFill>
                  <a:srgbClr val="FF0000"/>
                </a:solidFill>
                <a:latin typeface="Sakkal Majalla" panose="02000000000000000000" pitchFamily="2" charset="-78"/>
                <a:cs typeface="Sakkal Majalla" panose="02000000000000000000" pitchFamily="2" charset="-78"/>
              </a:rPr>
              <a:t>غرائب</a:t>
            </a:r>
            <a:r>
              <a:rPr lang="ar-BH" sz="3200" b="1" dirty="0">
                <a:solidFill>
                  <a:schemeClr val="tx1"/>
                </a:solidFill>
                <a:latin typeface="Sakkal Majalla" panose="02000000000000000000" pitchFamily="2" charset="-78"/>
                <a:cs typeface="Sakkal Majalla" panose="02000000000000000000" pitchFamily="2" charset="-78"/>
              </a:rPr>
              <a:t>" و "</a:t>
            </a:r>
            <a:r>
              <a:rPr lang="ar-BH" sz="3200" b="1" dirty="0">
                <a:solidFill>
                  <a:srgbClr val="FF0000"/>
                </a:solidFill>
                <a:latin typeface="Sakkal Majalla" panose="02000000000000000000" pitchFamily="2" charset="-78"/>
                <a:cs typeface="Sakkal Majalla" panose="02000000000000000000" pitchFamily="2" charset="-78"/>
              </a:rPr>
              <a:t>طرائف</a:t>
            </a:r>
            <a:r>
              <a:rPr lang="ar-BH" sz="3200" b="1" dirty="0">
                <a:solidFill>
                  <a:schemeClr val="tx1"/>
                </a:solidFill>
                <a:latin typeface="Sakkal Majalla" panose="02000000000000000000" pitchFamily="2" charset="-78"/>
                <a:cs typeface="Sakkal Majalla" panose="02000000000000000000" pitchFamily="2" charset="-78"/>
              </a:rPr>
              <a:t>".</a:t>
            </a:r>
          </a:p>
        </p:txBody>
      </p:sp>
      <p:sp>
        <p:nvSpPr>
          <p:cNvPr id="10" name="مربع نص 9">
            <a:extLst>
              <a:ext uri="{FF2B5EF4-FFF2-40B4-BE49-F238E27FC236}">
                <a16:creationId xmlns:a16="http://schemas.microsoft.com/office/drawing/2014/main" id="{8BFD3926-53CF-4CEC-9DFC-88256B2786E1}"/>
              </a:ext>
            </a:extLst>
          </p:cNvPr>
          <p:cNvSpPr txBox="1"/>
          <p:nvPr/>
        </p:nvSpPr>
        <p:spPr>
          <a:xfrm>
            <a:off x="7295645" y="4534018"/>
            <a:ext cx="2000548" cy="584775"/>
          </a:xfrm>
          <a:prstGeom prst="rect">
            <a:avLst/>
          </a:prstGeom>
          <a:noFill/>
        </p:spPr>
        <p:txBody>
          <a:bodyPr wrap="square" rtlCol="0">
            <a:spAutoFit/>
          </a:bodyPr>
          <a:lstStyle/>
          <a:p>
            <a:pPr algn="ctr" rtl="1"/>
            <a:r>
              <a:rPr lang="ar-BH" altLang="zh-CN" sz="3200" b="1" dirty="0">
                <a:solidFill>
                  <a:srgbClr val="0070C0"/>
                </a:solidFill>
                <a:latin typeface="Sakkal Majalla" panose="02000000000000000000" pitchFamily="2" charset="-78"/>
                <a:cs typeface="Sakkal Majalla" panose="02000000000000000000" pitchFamily="2" charset="-78"/>
              </a:rPr>
              <a:t>حِقَبٌ – </a:t>
            </a:r>
            <a:r>
              <a:rPr lang="ar-BH" altLang="zh-CN" sz="3200" b="1" dirty="0" err="1">
                <a:solidFill>
                  <a:srgbClr val="0070C0"/>
                </a:solidFill>
                <a:latin typeface="Sakkal Majalla" panose="02000000000000000000" pitchFamily="2" charset="-78"/>
                <a:cs typeface="Sakkal Majalla" panose="02000000000000000000" pitchFamily="2" charset="-78"/>
              </a:rPr>
              <a:t>حِقبات</a:t>
            </a:r>
            <a:r>
              <a:rPr lang="ar-BH" altLang="zh-CN" sz="3200" b="1" dirty="0">
                <a:solidFill>
                  <a:srgbClr val="0070C0"/>
                </a:solidFill>
                <a:latin typeface="Sakkal Majalla" panose="02000000000000000000" pitchFamily="2" charset="-78"/>
                <a:cs typeface="Sakkal Majalla" panose="02000000000000000000" pitchFamily="2" charset="-78"/>
              </a:rPr>
              <a:t>  </a:t>
            </a:r>
          </a:p>
        </p:txBody>
      </p:sp>
      <p:sp>
        <p:nvSpPr>
          <p:cNvPr id="11" name="مربع نص 10">
            <a:extLst>
              <a:ext uri="{FF2B5EF4-FFF2-40B4-BE49-F238E27FC236}">
                <a16:creationId xmlns:a16="http://schemas.microsoft.com/office/drawing/2014/main" id="{FFC25074-7C8D-4133-B0C8-F7876181AC8F}"/>
              </a:ext>
            </a:extLst>
          </p:cNvPr>
          <p:cNvSpPr txBox="1"/>
          <p:nvPr/>
        </p:nvSpPr>
        <p:spPr>
          <a:xfrm>
            <a:off x="7780438" y="5079242"/>
            <a:ext cx="1030963" cy="584775"/>
          </a:xfrm>
          <a:prstGeom prst="rect">
            <a:avLst/>
          </a:prstGeom>
          <a:noFill/>
        </p:spPr>
        <p:txBody>
          <a:bodyPr wrap="square" rtlCol="0">
            <a:spAutoFit/>
          </a:bodyPr>
          <a:lstStyle/>
          <a:p>
            <a:pPr algn="ctr" rtl="1"/>
            <a:r>
              <a:rPr lang="ar-BH" altLang="zh-CN" sz="3200" b="1" dirty="0">
                <a:solidFill>
                  <a:srgbClr val="0070C0"/>
                </a:solidFill>
                <a:latin typeface="Sakkal Majalla" panose="02000000000000000000" pitchFamily="2" charset="-78"/>
                <a:cs typeface="Sakkal Majalla" panose="02000000000000000000" pitchFamily="2" charset="-78"/>
              </a:rPr>
              <a:t>صَنَائع</a:t>
            </a:r>
          </a:p>
        </p:txBody>
      </p:sp>
      <p:sp>
        <p:nvSpPr>
          <p:cNvPr id="12" name="مربع نص 11">
            <a:extLst>
              <a:ext uri="{FF2B5EF4-FFF2-40B4-BE49-F238E27FC236}">
                <a16:creationId xmlns:a16="http://schemas.microsoft.com/office/drawing/2014/main" id="{0B9667A6-DE2B-4BA8-B115-7AC107CD9D12}"/>
              </a:ext>
            </a:extLst>
          </p:cNvPr>
          <p:cNvSpPr txBox="1"/>
          <p:nvPr/>
        </p:nvSpPr>
        <p:spPr>
          <a:xfrm>
            <a:off x="3855439" y="4534019"/>
            <a:ext cx="949683" cy="584775"/>
          </a:xfrm>
          <a:prstGeom prst="rect">
            <a:avLst/>
          </a:prstGeom>
          <a:noFill/>
        </p:spPr>
        <p:txBody>
          <a:bodyPr wrap="square" rtlCol="0">
            <a:spAutoFit/>
          </a:bodyPr>
          <a:lstStyle/>
          <a:p>
            <a:pPr algn="ctr" rtl="1"/>
            <a:r>
              <a:rPr lang="ar-BH" altLang="zh-CN" sz="3200" b="1" dirty="0">
                <a:solidFill>
                  <a:srgbClr val="0070C0"/>
                </a:solidFill>
                <a:latin typeface="Sakkal Majalla" panose="02000000000000000000" pitchFamily="2" charset="-78"/>
                <a:cs typeface="Sakkal Majalla" panose="02000000000000000000" pitchFamily="2" charset="-78"/>
              </a:rPr>
              <a:t>غريب</a:t>
            </a:r>
          </a:p>
        </p:txBody>
      </p:sp>
      <p:sp>
        <p:nvSpPr>
          <p:cNvPr id="13" name="مربع نص 12">
            <a:extLst>
              <a:ext uri="{FF2B5EF4-FFF2-40B4-BE49-F238E27FC236}">
                <a16:creationId xmlns:a16="http://schemas.microsoft.com/office/drawing/2014/main" id="{99A38C1D-F101-494C-8109-6E73D9DB7A26}"/>
              </a:ext>
            </a:extLst>
          </p:cNvPr>
          <p:cNvSpPr txBox="1"/>
          <p:nvPr/>
        </p:nvSpPr>
        <p:spPr>
          <a:xfrm>
            <a:off x="3796881" y="5079241"/>
            <a:ext cx="1066801" cy="584775"/>
          </a:xfrm>
          <a:prstGeom prst="rect">
            <a:avLst/>
          </a:prstGeom>
          <a:noFill/>
        </p:spPr>
        <p:txBody>
          <a:bodyPr wrap="square" rtlCol="0">
            <a:spAutoFit/>
          </a:bodyPr>
          <a:lstStyle/>
          <a:p>
            <a:pPr algn="ctr" rtl="1"/>
            <a:r>
              <a:rPr lang="ar-BH" altLang="zh-CN" sz="3200" b="1" dirty="0">
                <a:solidFill>
                  <a:srgbClr val="0070C0"/>
                </a:solidFill>
                <a:latin typeface="Sakkal Majalla" panose="02000000000000000000" pitchFamily="2" charset="-78"/>
                <a:cs typeface="Sakkal Majalla" panose="02000000000000000000" pitchFamily="2" charset="-78"/>
              </a:rPr>
              <a:t>طريف</a:t>
            </a:r>
          </a:p>
        </p:txBody>
      </p:sp>
      <p:sp>
        <p:nvSpPr>
          <p:cNvPr id="14" name="Title 1">
            <a:extLst>
              <a:ext uri="{FF2B5EF4-FFF2-40B4-BE49-F238E27FC236}">
                <a16:creationId xmlns:a16="http://schemas.microsoft.com/office/drawing/2014/main" id="{AF6CCAA6-EFA8-416C-86B7-EFD10CB8A489}"/>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9500892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7337" y="2634382"/>
            <a:ext cx="6688478"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2- البحارُ والمحيطاتُ تمثل عالـــــــــــــمًا تُحيط به الأساطير.</a:t>
            </a:r>
          </a:p>
        </p:txBody>
      </p:sp>
      <p:sp>
        <p:nvSpPr>
          <p:cNvPr id="13" name="Rectangle 3">
            <a:extLst>
              <a:ext uri="{FF2B5EF4-FFF2-40B4-BE49-F238E27FC236}">
                <a16:creationId xmlns:a16="http://schemas.microsoft.com/office/drawing/2014/main" id="{5D1F8BD4-F420-4744-8518-58DA92EFBA91}"/>
              </a:ext>
            </a:extLst>
          </p:cNvPr>
          <p:cNvSpPr/>
          <p:nvPr/>
        </p:nvSpPr>
        <p:spPr>
          <a:xfrm>
            <a:off x="4397338" y="1874869"/>
            <a:ext cx="668847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1- خلقَ الله سبحانه وتعالى الإنسانَ في أحسن تقويم.</a:t>
            </a:r>
          </a:p>
        </p:txBody>
      </p:sp>
      <p:sp>
        <p:nvSpPr>
          <p:cNvPr id="16" name="Title 1">
            <a:extLst>
              <a:ext uri="{FF2B5EF4-FFF2-40B4-BE49-F238E27FC236}">
                <a16:creationId xmlns:a16="http://schemas.microsoft.com/office/drawing/2014/main" id="{3337ABAE-8A9E-49F1-8C18-8A1CD6B7FA6C}"/>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17" name="مستطيل: زوايا مستديرة 16">
            <a:extLst>
              <a:ext uri="{FF2B5EF4-FFF2-40B4-BE49-F238E27FC236}">
                <a16:creationId xmlns:a16="http://schemas.microsoft.com/office/drawing/2014/main" id="{DBE50D82-BCCA-4734-A791-CBAC5E89AEAB}"/>
              </a:ext>
            </a:extLst>
          </p:cNvPr>
          <p:cNvSpPr/>
          <p:nvPr/>
        </p:nvSpPr>
        <p:spPr>
          <a:xfrm>
            <a:off x="10296144" y="378375"/>
            <a:ext cx="1542146" cy="596975"/>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5</a:t>
            </a:r>
            <a:endParaRPr lang="en-GB" sz="3600" b="1" dirty="0">
              <a:latin typeface="Sakkal Majalla" panose="02000000000000000000" pitchFamily="2" charset="-78"/>
              <a:cs typeface="Sakkal Majalla" panose="02000000000000000000" pitchFamily="2" charset="-78"/>
            </a:endParaRPr>
          </a:p>
        </p:txBody>
      </p:sp>
      <p:sp>
        <p:nvSpPr>
          <p:cNvPr id="18" name="Rounded Rectangle 10">
            <a:extLst>
              <a:ext uri="{FF2B5EF4-FFF2-40B4-BE49-F238E27FC236}">
                <a16:creationId xmlns:a16="http://schemas.microsoft.com/office/drawing/2014/main" id="{1CBFBE1B-03E3-4A66-9774-07B81A635431}"/>
              </a:ext>
            </a:extLst>
          </p:cNvPr>
          <p:cNvSpPr/>
          <p:nvPr/>
        </p:nvSpPr>
        <p:spPr>
          <a:xfrm>
            <a:off x="1765880" y="1099641"/>
            <a:ext cx="9319936" cy="64698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1" anchor="ctr">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أقرأُ النّصّ جيدًا ثم أُمَيّزُ  بين الحقيقة و الرّأي في العبارات التّالية:  (5دق) </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9" name="Rectangle 3">
            <a:extLst>
              <a:ext uri="{FF2B5EF4-FFF2-40B4-BE49-F238E27FC236}">
                <a16:creationId xmlns:a16="http://schemas.microsoft.com/office/drawing/2014/main" id="{ADAA4FFF-C959-4C49-8233-49E459E3C457}"/>
              </a:ext>
            </a:extLst>
          </p:cNvPr>
          <p:cNvSpPr/>
          <p:nvPr/>
        </p:nvSpPr>
        <p:spPr>
          <a:xfrm>
            <a:off x="4378739" y="3429000"/>
            <a:ext cx="6688478"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3- البذرةُ الجامدةُ تتحَوّلُ إلى نباتٍ وارفٍ.</a:t>
            </a:r>
          </a:p>
        </p:txBody>
      </p:sp>
      <p:sp>
        <p:nvSpPr>
          <p:cNvPr id="10" name="Rectangle 3">
            <a:extLst>
              <a:ext uri="{FF2B5EF4-FFF2-40B4-BE49-F238E27FC236}">
                <a16:creationId xmlns:a16="http://schemas.microsoft.com/office/drawing/2014/main" id="{4E0A0CAB-0987-4776-B3F7-BE324B38A914}"/>
              </a:ext>
            </a:extLst>
          </p:cNvPr>
          <p:cNvSpPr/>
          <p:nvPr/>
        </p:nvSpPr>
        <p:spPr>
          <a:xfrm>
            <a:off x="4378739" y="4227069"/>
            <a:ext cx="6688478"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4- عالمُ الأرض يماثلُ عالم البحار في </a:t>
            </a:r>
            <a:r>
              <a:rPr lang="ar-BH" sz="3200" b="1" dirty="0" err="1">
                <a:latin typeface="Sakkal Majalla" panose="02000000000000000000" pitchFamily="2" charset="-78"/>
                <a:cs typeface="Sakkal Majalla" panose="02000000000000000000" pitchFamily="2" charset="-78"/>
              </a:rPr>
              <a:t>غرائبه</a:t>
            </a:r>
            <a:r>
              <a:rPr lang="ar-BH" sz="3200" b="1" dirty="0">
                <a:latin typeface="Sakkal Majalla" panose="02000000000000000000" pitchFamily="2" charset="-78"/>
                <a:cs typeface="Sakkal Majalla" panose="02000000000000000000" pitchFamily="2" charset="-78"/>
              </a:rPr>
              <a:t> وأسراره.</a:t>
            </a:r>
          </a:p>
        </p:txBody>
      </p:sp>
      <p:sp>
        <p:nvSpPr>
          <p:cNvPr id="11" name="Rectangle 3">
            <a:extLst>
              <a:ext uri="{FF2B5EF4-FFF2-40B4-BE49-F238E27FC236}">
                <a16:creationId xmlns:a16="http://schemas.microsoft.com/office/drawing/2014/main" id="{00F30F01-5EDA-4B30-8BDE-A0A3C3910B28}"/>
              </a:ext>
            </a:extLst>
          </p:cNvPr>
          <p:cNvSpPr/>
          <p:nvPr/>
        </p:nvSpPr>
        <p:spPr>
          <a:xfrm>
            <a:off x="4378739" y="4983131"/>
            <a:ext cx="6688478"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5- وهبَ الله الإنسانَ نعمة العقل.</a:t>
            </a:r>
          </a:p>
        </p:txBody>
      </p:sp>
      <p:sp>
        <p:nvSpPr>
          <p:cNvPr id="14" name="Rectangle 3">
            <a:extLst>
              <a:ext uri="{FF2B5EF4-FFF2-40B4-BE49-F238E27FC236}">
                <a16:creationId xmlns:a16="http://schemas.microsoft.com/office/drawing/2014/main" id="{E5D156FB-6804-4912-94C0-B92642ED4BFE}"/>
              </a:ext>
            </a:extLst>
          </p:cNvPr>
          <p:cNvSpPr/>
          <p:nvPr/>
        </p:nvSpPr>
        <p:spPr>
          <a:xfrm>
            <a:off x="4378739" y="5739193"/>
            <a:ext cx="6688478"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6- حُبُّ المغامرة من دوافع الكشوف الجغرافيّة.</a:t>
            </a:r>
          </a:p>
        </p:txBody>
      </p:sp>
      <p:sp>
        <p:nvSpPr>
          <p:cNvPr id="2" name="مستطيل: زوايا مستديرة 1">
            <a:extLst>
              <a:ext uri="{FF2B5EF4-FFF2-40B4-BE49-F238E27FC236}">
                <a16:creationId xmlns:a16="http://schemas.microsoft.com/office/drawing/2014/main" id="{AC9A62A9-CE55-42E7-9653-EBA735395B88}"/>
              </a:ext>
            </a:extLst>
          </p:cNvPr>
          <p:cNvSpPr/>
          <p:nvPr/>
        </p:nvSpPr>
        <p:spPr>
          <a:xfrm>
            <a:off x="2052320" y="1870918"/>
            <a:ext cx="1696720" cy="584775"/>
          </a:xfrm>
          <a:prstGeom prst="round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حقيقة</a:t>
            </a:r>
          </a:p>
        </p:txBody>
      </p:sp>
      <p:sp>
        <p:nvSpPr>
          <p:cNvPr id="19" name="مستطيل: زوايا مستديرة 18">
            <a:extLst>
              <a:ext uri="{FF2B5EF4-FFF2-40B4-BE49-F238E27FC236}">
                <a16:creationId xmlns:a16="http://schemas.microsoft.com/office/drawing/2014/main" id="{81C09B66-5CC4-4EA0-AEE4-6A696366D7FE}"/>
              </a:ext>
            </a:extLst>
          </p:cNvPr>
          <p:cNvSpPr/>
          <p:nvPr/>
        </p:nvSpPr>
        <p:spPr>
          <a:xfrm>
            <a:off x="2052320" y="2634382"/>
            <a:ext cx="1696720" cy="584775"/>
          </a:xfrm>
          <a:prstGeom prst="round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رأي</a:t>
            </a:r>
          </a:p>
        </p:txBody>
      </p:sp>
      <p:sp>
        <p:nvSpPr>
          <p:cNvPr id="20" name="مستطيل: زوايا مستديرة 19">
            <a:extLst>
              <a:ext uri="{FF2B5EF4-FFF2-40B4-BE49-F238E27FC236}">
                <a16:creationId xmlns:a16="http://schemas.microsoft.com/office/drawing/2014/main" id="{F40001D7-C676-495E-96DF-0E7A5D2D7EE9}"/>
              </a:ext>
            </a:extLst>
          </p:cNvPr>
          <p:cNvSpPr/>
          <p:nvPr/>
        </p:nvSpPr>
        <p:spPr>
          <a:xfrm>
            <a:off x="2052320" y="3429000"/>
            <a:ext cx="1696720" cy="584775"/>
          </a:xfrm>
          <a:prstGeom prst="round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حقيقة</a:t>
            </a:r>
          </a:p>
        </p:txBody>
      </p:sp>
      <p:sp>
        <p:nvSpPr>
          <p:cNvPr id="21" name="مستطيل: زوايا مستديرة 20">
            <a:extLst>
              <a:ext uri="{FF2B5EF4-FFF2-40B4-BE49-F238E27FC236}">
                <a16:creationId xmlns:a16="http://schemas.microsoft.com/office/drawing/2014/main" id="{6F96B9ED-5379-4B30-ADA1-03E055B006F5}"/>
              </a:ext>
            </a:extLst>
          </p:cNvPr>
          <p:cNvSpPr/>
          <p:nvPr/>
        </p:nvSpPr>
        <p:spPr>
          <a:xfrm>
            <a:off x="2052320" y="4228257"/>
            <a:ext cx="1696720" cy="584775"/>
          </a:xfrm>
          <a:prstGeom prst="round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رأي</a:t>
            </a:r>
          </a:p>
        </p:txBody>
      </p:sp>
      <p:sp>
        <p:nvSpPr>
          <p:cNvPr id="22" name="مستطيل: زوايا مستديرة 21">
            <a:extLst>
              <a:ext uri="{FF2B5EF4-FFF2-40B4-BE49-F238E27FC236}">
                <a16:creationId xmlns:a16="http://schemas.microsoft.com/office/drawing/2014/main" id="{E6177214-0D99-46F8-8965-42F2495EDED0}"/>
              </a:ext>
            </a:extLst>
          </p:cNvPr>
          <p:cNvSpPr/>
          <p:nvPr/>
        </p:nvSpPr>
        <p:spPr>
          <a:xfrm>
            <a:off x="2052320" y="4983130"/>
            <a:ext cx="1696720" cy="584775"/>
          </a:xfrm>
          <a:prstGeom prst="round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حقيقة</a:t>
            </a:r>
          </a:p>
        </p:txBody>
      </p:sp>
      <p:sp>
        <p:nvSpPr>
          <p:cNvPr id="23" name="مستطيل: زوايا مستديرة 22">
            <a:extLst>
              <a:ext uri="{FF2B5EF4-FFF2-40B4-BE49-F238E27FC236}">
                <a16:creationId xmlns:a16="http://schemas.microsoft.com/office/drawing/2014/main" id="{EA18D0F4-51CB-4EE0-A293-F7F377213301}"/>
              </a:ext>
            </a:extLst>
          </p:cNvPr>
          <p:cNvSpPr/>
          <p:nvPr/>
        </p:nvSpPr>
        <p:spPr>
          <a:xfrm>
            <a:off x="2052320" y="5758359"/>
            <a:ext cx="1696720" cy="584775"/>
          </a:xfrm>
          <a:prstGeom prst="round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latin typeface="Sakkal Majalla" panose="02000000000000000000" pitchFamily="2" charset="-78"/>
                <a:cs typeface="Sakkal Majalla" panose="02000000000000000000" pitchFamily="2" charset="-78"/>
              </a:rPr>
              <a:t>رأي</a:t>
            </a:r>
          </a:p>
        </p:txBody>
      </p:sp>
    </p:spTree>
    <p:extLst>
      <p:ext uri="{BB962C8B-B14F-4D97-AF65-F5344CB8AC3E}">
        <p14:creationId xmlns:p14="http://schemas.microsoft.com/office/powerpoint/2010/main" val="5761935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ircle(in)">
                                      <p:cBhvr>
                                        <p:cTn id="49" dur="20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circle(in)">
                                      <p:cBhvr>
                                        <p:cTn id="59" dur="2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2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circle(in)">
                                      <p:cBhvr>
                                        <p:cTn id="69" dur="2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circle(in)">
                                      <p:cBhvr>
                                        <p:cTn id="7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9" grpId="0" animBg="1"/>
      <p:bldP spid="10" grpId="0" animBg="1"/>
      <p:bldP spid="11" grpId="0" animBg="1"/>
      <p:bldP spid="14" grpId="0" animBg="1"/>
      <p:bldP spid="2" grpId="0" animBg="1"/>
      <p:bldP spid="19"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81603" y="1222285"/>
            <a:ext cx="9333159" cy="64698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1" anchor="ctr">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بعد أن فهمت النّصّ أُجيب عمّا يأتي:</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1481603" y="2018873"/>
            <a:ext cx="9262481"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1- متى اتّجه الإنسان إلى الاهتمام بموضوع غزو الفضاء الخارجيّ؟</a:t>
            </a:r>
          </a:p>
        </p:txBody>
      </p:sp>
      <p:sp>
        <p:nvSpPr>
          <p:cNvPr id="10" name="مستطيل: زوايا مستديرة 9">
            <a:extLst>
              <a:ext uri="{FF2B5EF4-FFF2-40B4-BE49-F238E27FC236}">
                <a16:creationId xmlns:a16="http://schemas.microsoft.com/office/drawing/2014/main" id="{BEAA26E8-0A61-4A32-9F98-CF2FF983199E}"/>
              </a:ext>
            </a:extLst>
          </p:cNvPr>
          <p:cNvSpPr/>
          <p:nvPr/>
        </p:nvSpPr>
        <p:spPr>
          <a:xfrm>
            <a:off x="8843645" y="281187"/>
            <a:ext cx="2795270" cy="826524"/>
          </a:xfrm>
          <a:prstGeom prst="round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4000" dirty="0">
                <a:latin typeface="Sakkal Majalla" panose="02000000000000000000" pitchFamily="2" charset="-78"/>
                <a:cs typeface="Sakkal Majalla" panose="02000000000000000000" pitchFamily="2" charset="-78"/>
              </a:rPr>
              <a:t>النّشاط الختاميّ</a:t>
            </a:r>
            <a:endParaRPr lang="en-GB" sz="4000" dirty="0">
              <a:latin typeface="Sakkal Majalla" panose="02000000000000000000" pitchFamily="2" charset="-78"/>
              <a:cs typeface="Sakkal Majalla" panose="02000000000000000000" pitchFamily="2" charset="-78"/>
            </a:endParaRPr>
          </a:p>
        </p:txBody>
      </p:sp>
      <p:sp>
        <p:nvSpPr>
          <p:cNvPr id="11" name="Rectangle 2">
            <a:extLst>
              <a:ext uri="{FF2B5EF4-FFF2-40B4-BE49-F238E27FC236}">
                <a16:creationId xmlns:a16="http://schemas.microsoft.com/office/drawing/2014/main" id="{BE4967A8-2434-4600-8BDE-1E42EA61ED56}"/>
              </a:ext>
            </a:extLst>
          </p:cNvPr>
          <p:cNvSpPr/>
          <p:nvPr/>
        </p:nvSpPr>
        <p:spPr>
          <a:xfrm>
            <a:off x="6624320" y="2662084"/>
            <a:ext cx="4119764" cy="523220"/>
          </a:xfrm>
          <a:prstGeom prst="rect">
            <a:avLst/>
          </a:prstGeom>
          <a:solidFill>
            <a:schemeClr val="accent4">
              <a:lumMod val="20000"/>
              <a:lumOff val="80000"/>
            </a:schemeClr>
          </a:solidFill>
        </p:spPr>
        <p:txBody>
          <a:bodyPr wrap="square">
            <a:spAutoFit/>
          </a:bodyPr>
          <a:lstStyle/>
          <a:p>
            <a:pPr algn="just" rtl="1"/>
            <a:r>
              <a:rPr lang="ar-BH" sz="2800" b="1" dirty="0">
                <a:solidFill>
                  <a:srgbClr val="C00000"/>
                </a:solidFill>
                <a:latin typeface="Sakkal Majalla" panose="02000000000000000000" pitchFamily="2" charset="-78"/>
                <a:cs typeface="Sakkal Majalla" panose="02000000000000000000" pitchFamily="2" charset="-78"/>
              </a:rPr>
              <a:t>- في النّصف الثّاني من القرن العشرين.</a:t>
            </a:r>
          </a:p>
        </p:txBody>
      </p:sp>
      <p:sp>
        <p:nvSpPr>
          <p:cNvPr id="12" name="Rectangle 3">
            <a:extLst>
              <a:ext uri="{FF2B5EF4-FFF2-40B4-BE49-F238E27FC236}">
                <a16:creationId xmlns:a16="http://schemas.microsoft.com/office/drawing/2014/main" id="{52556B80-E32E-4919-9A45-958ABCA7D8CE}"/>
              </a:ext>
            </a:extLst>
          </p:cNvPr>
          <p:cNvSpPr/>
          <p:nvPr/>
        </p:nvSpPr>
        <p:spPr>
          <a:xfrm>
            <a:off x="1481603" y="3299878"/>
            <a:ext cx="922879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2- أرتّبُ الأفكار الرّئيسة الآتية بحسب ورودها في النصّ:</a:t>
            </a:r>
          </a:p>
        </p:txBody>
      </p:sp>
      <p:sp>
        <p:nvSpPr>
          <p:cNvPr id="16" name="مستطيل: زوايا مستديرة 2">
            <a:extLst>
              <a:ext uri="{FF2B5EF4-FFF2-40B4-BE49-F238E27FC236}">
                <a16:creationId xmlns:a16="http://schemas.microsoft.com/office/drawing/2014/main" id="{91685324-D919-4F9B-A886-F0835A0A0134}"/>
              </a:ext>
            </a:extLst>
          </p:cNvPr>
          <p:cNvSpPr/>
          <p:nvPr/>
        </p:nvSpPr>
        <p:spPr>
          <a:xfrm>
            <a:off x="1481603" y="3934306"/>
            <a:ext cx="9347518" cy="24164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Low"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     ) الإنسان مُنح نعمة العقل للتدبّر في ملكوت الله.</a:t>
            </a:r>
          </a:p>
          <a:p>
            <a:pPr algn="justLow"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      ) الإنسان مفطورٌ على الاسْتطلاع والمغامرة.</a:t>
            </a:r>
          </a:p>
          <a:p>
            <a:pPr algn="justLow"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     ) عجائب عالم البحار </a:t>
            </a:r>
            <a:r>
              <a:rPr lang="ar-BH" sz="2800" b="1" dirty="0" err="1">
                <a:solidFill>
                  <a:schemeClr val="tx1"/>
                </a:solidFill>
                <a:latin typeface="Sakkal Majalla" panose="02000000000000000000" pitchFamily="2" charset="-78"/>
                <a:cs typeface="Sakkal Majalla" panose="02000000000000000000" pitchFamily="2" charset="-78"/>
              </a:rPr>
              <a:t>وغرائبه</a:t>
            </a:r>
            <a:r>
              <a:rPr lang="ar-BH" sz="2800" b="1" dirty="0">
                <a:solidFill>
                  <a:schemeClr val="tx1"/>
                </a:solidFill>
                <a:latin typeface="Sakkal Majalla" panose="02000000000000000000" pitchFamily="2" charset="-78"/>
                <a:cs typeface="Sakkal Majalla" panose="02000000000000000000" pitchFamily="2" charset="-78"/>
              </a:rPr>
              <a:t>، ورغبة الإنسان في المعرفة والاستزادة.</a:t>
            </a:r>
          </a:p>
          <a:p>
            <a:pPr algn="justLow"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     ) حكمة الله في محدوديّة معرفة الإنسان بأسرار الكون.</a:t>
            </a:r>
          </a:p>
        </p:txBody>
      </p:sp>
      <p:sp>
        <p:nvSpPr>
          <p:cNvPr id="17" name="Rectangle 2">
            <a:extLst>
              <a:ext uri="{FF2B5EF4-FFF2-40B4-BE49-F238E27FC236}">
                <a16:creationId xmlns:a16="http://schemas.microsoft.com/office/drawing/2014/main" id="{1189F403-822C-4A01-B441-A138E87F605C}"/>
              </a:ext>
            </a:extLst>
          </p:cNvPr>
          <p:cNvSpPr/>
          <p:nvPr/>
        </p:nvSpPr>
        <p:spPr>
          <a:xfrm>
            <a:off x="10200640" y="4668958"/>
            <a:ext cx="264160" cy="523220"/>
          </a:xfrm>
          <a:prstGeom prst="rect">
            <a:avLst/>
          </a:prstGeom>
          <a:noFill/>
        </p:spPr>
        <p:txBody>
          <a:bodyPr wrap="square">
            <a:spAutoFit/>
          </a:bodyPr>
          <a:lstStyle/>
          <a:p>
            <a:pPr algn="just" rtl="1"/>
            <a:r>
              <a:rPr lang="ar-BH" sz="2800" b="1" dirty="0">
                <a:solidFill>
                  <a:srgbClr val="C00000"/>
                </a:solidFill>
                <a:latin typeface="Sakkal Majalla" panose="02000000000000000000" pitchFamily="2" charset="-78"/>
                <a:cs typeface="Sakkal Majalla" panose="02000000000000000000" pitchFamily="2" charset="-78"/>
              </a:rPr>
              <a:t>1</a:t>
            </a:r>
          </a:p>
        </p:txBody>
      </p:sp>
      <p:sp>
        <p:nvSpPr>
          <p:cNvPr id="18" name="Rectangle 2">
            <a:extLst>
              <a:ext uri="{FF2B5EF4-FFF2-40B4-BE49-F238E27FC236}">
                <a16:creationId xmlns:a16="http://schemas.microsoft.com/office/drawing/2014/main" id="{063250A6-0DED-47FD-8620-DFEE61A23F92}"/>
              </a:ext>
            </a:extLst>
          </p:cNvPr>
          <p:cNvSpPr/>
          <p:nvPr/>
        </p:nvSpPr>
        <p:spPr>
          <a:xfrm>
            <a:off x="10241280" y="4006626"/>
            <a:ext cx="264160" cy="523220"/>
          </a:xfrm>
          <a:prstGeom prst="rect">
            <a:avLst/>
          </a:prstGeom>
          <a:noFill/>
        </p:spPr>
        <p:txBody>
          <a:bodyPr wrap="square">
            <a:spAutoFit/>
          </a:bodyPr>
          <a:lstStyle/>
          <a:p>
            <a:pPr algn="just" rtl="1"/>
            <a:r>
              <a:rPr lang="ar-BH" sz="2800" b="1" dirty="0">
                <a:solidFill>
                  <a:srgbClr val="C00000"/>
                </a:solidFill>
                <a:latin typeface="Sakkal Majalla" panose="02000000000000000000" pitchFamily="2" charset="-78"/>
                <a:cs typeface="Sakkal Majalla" panose="02000000000000000000" pitchFamily="2" charset="-78"/>
              </a:rPr>
              <a:t>2</a:t>
            </a:r>
          </a:p>
        </p:txBody>
      </p:sp>
      <p:sp>
        <p:nvSpPr>
          <p:cNvPr id="19" name="Rectangle 2">
            <a:extLst>
              <a:ext uri="{FF2B5EF4-FFF2-40B4-BE49-F238E27FC236}">
                <a16:creationId xmlns:a16="http://schemas.microsoft.com/office/drawing/2014/main" id="{68DC8E2D-CC79-48CA-AF77-81BBDE4D0856}"/>
              </a:ext>
            </a:extLst>
          </p:cNvPr>
          <p:cNvSpPr/>
          <p:nvPr/>
        </p:nvSpPr>
        <p:spPr>
          <a:xfrm>
            <a:off x="10241280" y="5930762"/>
            <a:ext cx="264160" cy="523220"/>
          </a:xfrm>
          <a:prstGeom prst="rect">
            <a:avLst/>
          </a:prstGeom>
          <a:noFill/>
        </p:spPr>
        <p:txBody>
          <a:bodyPr wrap="square">
            <a:spAutoFit/>
          </a:bodyPr>
          <a:lstStyle/>
          <a:p>
            <a:pPr algn="just" rtl="1"/>
            <a:r>
              <a:rPr lang="ar-BH" sz="2800" b="1" dirty="0">
                <a:solidFill>
                  <a:srgbClr val="C00000"/>
                </a:solidFill>
                <a:latin typeface="Sakkal Majalla" panose="02000000000000000000" pitchFamily="2" charset="-78"/>
                <a:cs typeface="Sakkal Majalla" panose="02000000000000000000" pitchFamily="2" charset="-78"/>
              </a:rPr>
              <a:t>3</a:t>
            </a:r>
          </a:p>
        </p:txBody>
      </p:sp>
      <p:sp>
        <p:nvSpPr>
          <p:cNvPr id="20" name="Rectangle 2">
            <a:extLst>
              <a:ext uri="{FF2B5EF4-FFF2-40B4-BE49-F238E27FC236}">
                <a16:creationId xmlns:a16="http://schemas.microsoft.com/office/drawing/2014/main" id="{CF4B5858-D3A4-40D6-8C17-A44D833ED50F}"/>
              </a:ext>
            </a:extLst>
          </p:cNvPr>
          <p:cNvSpPr/>
          <p:nvPr/>
        </p:nvSpPr>
        <p:spPr>
          <a:xfrm>
            <a:off x="10241280" y="5295422"/>
            <a:ext cx="264160" cy="523220"/>
          </a:xfrm>
          <a:prstGeom prst="rect">
            <a:avLst/>
          </a:prstGeom>
          <a:noFill/>
        </p:spPr>
        <p:txBody>
          <a:bodyPr wrap="square">
            <a:spAutoFit/>
          </a:bodyPr>
          <a:lstStyle/>
          <a:p>
            <a:pPr algn="just" rtl="1"/>
            <a:r>
              <a:rPr lang="ar-BH" sz="2800" b="1" dirty="0">
                <a:solidFill>
                  <a:srgbClr val="C00000"/>
                </a:solidFill>
                <a:latin typeface="Sakkal Majalla" panose="02000000000000000000" pitchFamily="2" charset="-78"/>
                <a:cs typeface="Sakkal Majalla" panose="02000000000000000000" pitchFamily="2" charset="-78"/>
              </a:rPr>
              <a:t>4</a:t>
            </a:r>
          </a:p>
        </p:txBody>
      </p:sp>
      <p:sp>
        <p:nvSpPr>
          <p:cNvPr id="21" name="Title 1">
            <a:extLst>
              <a:ext uri="{FF2B5EF4-FFF2-40B4-BE49-F238E27FC236}">
                <a16:creationId xmlns:a16="http://schemas.microsoft.com/office/drawing/2014/main" id="{F18312A1-02BE-4ADB-9BB4-3A5BD58134EA}"/>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22" name="مستطيل: زوايا مستديرة 21">
            <a:extLst>
              <a:ext uri="{FF2B5EF4-FFF2-40B4-BE49-F238E27FC236}">
                <a16:creationId xmlns:a16="http://schemas.microsoft.com/office/drawing/2014/main" id="{44F4947E-A09F-4BDB-A5F5-3BA761E4B2C3}"/>
              </a:ext>
            </a:extLst>
          </p:cNvPr>
          <p:cNvSpPr/>
          <p:nvPr/>
        </p:nvSpPr>
        <p:spPr>
          <a:xfrm>
            <a:off x="1862116" y="2052198"/>
            <a:ext cx="1056640" cy="541224"/>
          </a:xfrm>
          <a:prstGeom prst="round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2800" dirty="0">
                <a:latin typeface="Sakkal Majalla" panose="02000000000000000000" pitchFamily="2" charset="-78"/>
                <a:cs typeface="Sakkal Majalla" panose="02000000000000000000" pitchFamily="2" charset="-78"/>
              </a:rPr>
              <a:t>3 دقائق</a:t>
            </a:r>
            <a:endParaRPr lang="en-GB" sz="2800" dirty="0">
              <a:latin typeface="Sakkal Majalla" panose="02000000000000000000" pitchFamily="2" charset="-78"/>
              <a:cs typeface="Sakkal Majalla" panose="02000000000000000000" pitchFamily="2" charset="-78"/>
            </a:endParaRPr>
          </a:p>
        </p:txBody>
      </p:sp>
      <p:sp>
        <p:nvSpPr>
          <p:cNvPr id="23" name="مستطيل: زوايا مستديرة 22">
            <a:extLst>
              <a:ext uri="{FF2B5EF4-FFF2-40B4-BE49-F238E27FC236}">
                <a16:creationId xmlns:a16="http://schemas.microsoft.com/office/drawing/2014/main" id="{B28EA0E6-AF79-47B9-8EF6-7886FB5777E5}"/>
              </a:ext>
            </a:extLst>
          </p:cNvPr>
          <p:cNvSpPr/>
          <p:nvPr/>
        </p:nvSpPr>
        <p:spPr>
          <a:xfrm>
            <a:off x="1690467" y="3368364"/>
            <a:ext cx="1386840" cy="462698"/>
          </a:xfrm>
          <a:prstGeom prst="round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2800" dirty="0">
                <a:latin typeface="Sakkal Majalla" panose="02000000000000000000" pitchFamily="2" charset="-78"/>
                <a:cs typeface="Sakkal Majalla" panose="02000000000000000000" pitchFamily="2" charset="-78"/>
              </a:rPr>
              <a:t>5 دقائق</a:t>
            </a:r>
            <a:endParaRPr lang="en-GB"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743243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0EE6BFBC-9F1B-4EDF-B23A-935007903435}"/>
              </a:ext>
            </a:extLst>
          </p:cNvPr>
          <p:cNvSpPr/>
          <p:nvPr/>
        </p:nvSpPr>
        <p:spPr>
          <a:xfrm>
            <a:off x="1362287" y="1912013"/>
            <a:ext cx="946742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 " </a:t>
            </a:r>
            <a:r>
              <a:rPr lang="ar-BH" sz="3200" b="1" dirty="0">
                <a:solidFill>
                  <a:schemeClr val="accent5">
                    <a:lumMod val="50000"/>
                  </a:schemeClr>
                </a:solidFill>
                <a:latin typeface="Sakkal Majalla" panose="02000000000000000000" pitchFamily="2" charset="-78"/>
                <a:cs typeface="Sakkal Majalla" panose="02000000000000000000" pitchFamily="2" charset="-78"/>
              </a:rPr>
              <a:t>وهم يجوبون على متن مركباتهم المُتطوّرة في أرجاء الكون </a:t>
            </a:r>
            <a:r>
              <a:rPr lang="ar-BH" sz="3200" b="1" dirty="0">
                <a:solidFill>
                  <a:srgbClr val="FF0000"/>
                </a:solidFill>
                <a:latin typeface="Sakkal Majalla" panose="02000000000000000000" pitchFamily="2" charset="-78"/>
                <a:cs typeface="Sakkal Majalla" panose="02000000000000000000" pitchFamily="2" charset="-78"/>
              </a:rPr>
              <a:t>لِ</a:t>
            </a:r>
            <a:r>
              <a:rPr lang="ar-BH" sz="3200" b="1" dirty="0">
                <a:solidFill>
                  <a:srgbClr val="002060"/>
                </a:solidFill>
                <a:latin typeface="Sakkal Majalla" panose="02000000000000000000" pitchFamily="2" charset="-78"/>
                <a:cs typeface="Sakkal Majalla" panose="02000000000000000000" pitchFamily="2" charset="-78"/>
              </a:rPr>
              <a:t>يرَوْا</a:t>
            </a:r>
            <a:r>
              <a:rPr lang="ar-BH" sz="3200" b="1" dirty="0">
                <a:solidFill>
                  <a:schemeClr val="accent5">
                    <a:lumMod val="50000"/>
                  </a:schemeClr>
                </a:solidFill>
                <a:latin typeface="Sakkal Majalla" panose="02000000000000000000" pitchFamily="2" charset="-78"/>
                <a:cs typeface="Sakkal Majalla" panose="02000000000000000000" pitchFamily="2" charset="-78"/>
              </a:rPr>
              <a:t> ما لم تقــــــــــعْ عليه عين إنسان من قبل</a:t>
            </a:r>
            <a:r>
              <a:rPr lang="ar-BH" sz="3200" b="1" dirty="0">
                <a:latin typeface="Sakkal Majalla" panose="02000000000000000000" pitchFamily="2" charset="-78"/>
                <a:cs typeface="Sakkal Majalla" panose="02000000000000000000" pitchFamily="2" charset="-78"/>
              </a:rPr>
              <a:t>". نوع اللّام في كلمة </a:t>
            </a:r>
            <a:r>
              <a:rPr lang="ar-BH" sz="3200" b="1" dirty="0">
                <a:solidFill>
                  <a:srgbClr val="C00000"/>
                </a:solidFill>
                <a:latin typeface="Sakkal Majalla" panose="02000000000000000000" pitchFamily="2" charset="-78"/>
                <a:cs typeface="Sakkal Majalla" panose="02000000000000000000" pitchFamily="2" charset="-78"/>
              </a:rPr>
              <a:t>لِ</a:t>
            </a:r>
            <a:r>
              <a:rPr lang="ar-BH" sz="3200" b="1" dirty="0">
                <a:latin typeface="Sakkal Majalla" panose="02000000000000000000" pitchFamily="2" charset="-78"/>
                <a:cs typeface="Sakkal Majalla" panose="02000000000000000000" pitchFamily="2" charset="-78"/>
              </a:rPr>
              <a:t>يروا:</a:t>
            </a:r>
          </a:p>
          <a:p>
            <a:pPr algn="r" rtl="1"/>
            <a:endParaRPr lang="ar-BH" sz="2800" b="1" dirty="0">
              <a:latin typeface="Sakkal Majalla" panose="02000000000000000000" pitchFamily="2" charset="-78"/>
              <a:cs typeface="Sakkal Majalla" panose="02000000000000000000" pitchFamily="2" charset="-78"/>
            </a:endParaRPr>
          </a:p>
          <a:p>
            <a:pPr algn="r" rtl="1"/>
            <a:r>
              <a:rPr lang="ar-BH" sz="2800" b="1" dirty="0">
                <a:latin typeface="Sakkal Majalla" panose="02000000000000000000" pitchFamily="2" charset="-78"/>
                <a:cs typeface="Sakkal Majalla" panose="02000000000000000000" pitchFamily="2" charset="-78"/>
              </a:rPr>
              <a:t>أ. لام التّعليل                                               </a:t>
            </a:r>
            <a:r>
              <a:rPr lang="ar-BH" sz="2800" b="1" dirty="0" err="1">
                <a:latin typeface="Sakkal Majalla" panose="02000000000000000000" pitchFamily="2" charset="-78"/>
                <a:cs typeface="Sakkal Majalla" panose="02000000000000000000" pitchFamily="2" charset="-78"/>
              </a:rPr>
              <a:t>ب.لام</a:t>
            </a:r>
            <a:r>
              <a:rPr lang="ar-BH" sz="2800" b="1" dirty="0">
                <a:latin typeface="Sakkal Majalla" panose="02000000000000000000" pitchFamily="2" charset="-78"/>
                <a:cs typeface="Sakkal Majalla" panose="02000000000000000000" pitchFamily="2" charset="-78"/>
              </a:rPr>
              <a:t>  التأكيد                                             ج. لام الأمر  </a:t>
            </a:r>
          </a:p>
        </p:txBody>
      </p:sp>
      <p:sp>
        <p:nvSpPr>
          <p:cNvPr id="12" name="Arc 2">
            <a:extLst>
              <a:ext uri="{FF2B5EF4-FFF2-40B4-BE49-F238E27FC236}">
                <a16:creationId xmlns:a16="http://schemas.microsoft.com/office/drawing/2014/main" id="{9BD0E265-AEFA-4306-AA52-5D311A73CD05}"/>
              </a:ext>
            </a:extLst>
          </p:cNvPr>
          <p:cNvSpPr/>
          <p:nvPr/>
        </p:nvSpPr>
        <p:spPr>
          <a:xfrm>
            <a:off x="9245598" y="3238579"/>
            <a:ext cx="1584114" cy="612426"/>
          </a:xfrm>
          <a:prstGeom prst="arc">
            <a:avLst>
              <a:gd name="adj1" fmla="val 16200000"/>
              <a:gd name="adj2" fmla="val 1613628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1">
            <a:extLst>
              <a:ext uri="{FF2B5EF4-FFF2-40B4-BE49-F238E27FC236}">
                <a16:creationId xmlns:a16="http://schemas.microsoft.com/office/drawing/2014/main" id="{6161DD2B-194D-498B-B1D8-F51C42B02949}"/>
              </a:ext>
            </a:extLst>
          </p:cNvPr>
          <p:cNvSpPr/>
          <p:nvPr/>
        </p:nvSpPr>
        <p:spPr>
          <a:xfrm>
            <a:off x="1362287" y="4417439"/>
            <a:ext cx="9467425" cy="14465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 العلاقة بين كلمتي "</a:t>
            </a:r>
            <a:r>
              <a:rPr lang="ar-BH" sz="3200" b="1" dirty="0">
                <a:solidFill>
                  <a:srgbClr val="FF0000"/>
                </a:solidFill>
                <a:latin typeface="Sakkal Majalla" panose="02000000000000000000" pitchFamily="2" charset="-78"/>
                <a:cs typeface="Sakkal Majalla" panose="02000000000000000000" pitchFamily="2" charset="-78"/>
              </a:rPr>
              <a:t>يتّضح</a:t>
            </a:r>
            <a:r>
              <a:rPr lang="ar-BH" sz="3200" b="1" dirty="0">
                <a:latin typeface="Sakkal Majalla" panose="02000000000000000000" pitchFamily="2" charset="-78"/>
                <a:cs typeface="Sakkal Majalla" panose="02000000000000000000" pitchFamily="2" charset="-78"/>
              </a:rPr>
              <a:t>" و " </a:t>
            </a:r>
            <a:r>
              <a:rPr lang="ar-BH" sz="3200" b="1" dirty="0">
                <a:solidFill>
                  <a:srgbClr val="FF0000"/>
                </a:solidFill>
                <a:latin typeface="Sakkal Majalla" panose="02000000000000000000" pitchFamily="2" charset="-78"/>
                <a:cs typeface="Sakkal Majalla" panose="02000000000000000000" pitchFamily="2" charset="-78"/>
              </a:rPr>
              <a:t>تجلّت</a:t>
            </a:r>
            <a:r>
              <a:rPr lang="ar-BH" sz="3200" b="1" dirty="0">
                <a:latin typeface="Sakkal Majalla" panose="02000000000000000000" pitchFamily="2" charset="-78"/>
                <a:cs typeface="Sakkal Majalla" panose="02000000000000000000" pitchFamily="2" charset="-78"/>
              </a:rPr>
              <a:t>":</a:t>
            </a:r>
          </a:p>
          <a:p>
            <a:pPr algn="r" rtl="1"/>
            <a:endParaRPr lang="ar-BH" sz="2800" b="1" dirty="0">
              <a:latin typeface="Sakkal Majalla" panose="02000000000000000000" pitchFamily="2" charset="-78"/>
              <a:cs typeface="Sakkal Majalla" panose="02000000000000000000" pitchFamily="2" charset="-78"/>
            </a:endParaRPr>
          </a:p>
          <a:p>
            <a:pPr algn="r" rtl="1"/>
            <a:r>
              <a:rPr lang="ar-BH" sz="2800" b="1" dirty="0">
                <a:latin typeface="Sakkal Majalla" panose="02000000000000000000" pitchFamily="2" charset="-78"/>
                <a:cs typeface="Sakkal Majalla" panose="02000000000000000000" pitchFamily="2" charset="-78"/>
              </a:rPr>
              <a:t>أ. علاقة تضادّ                                   </a:t>
            </a:r>
            <a:r>
              <a:rPr lang="ar-BH" sz="2800" b="1" dirty="0" err="1">
                <a:latin typeface="Sakkal Majalla" panose="02000000000000000000" pitchFamily="2" charset="-78"/>
                <a:cs typeface="Sakkal Majalla" panose="02000000000000000000" pitchFamily="2" charset="-78"/>
              </a:rPr>
              <a:t>ب.علاقة</a:t>
            </a:r>
            <a:r>
              <a:rPr lang="ar-BH" sz="2800" b="1" dirty="0">
                <a:latin typeface="Sakkal Majalla" panose="02000000000000000000" pitchFamily="2" charset="-78"/>
                <a:cs typeface="Sakkal Majalla" panose="02000000000000000000" pitchFamily="2" charset="-78"/>
              </a:rPr>
              <a:t> ترادف                            ج. علاقة سبب لنتيجة  </a:t>
            </a:r>
          </a:p>
        </p:txBody>
      </p:sp>
      <p:sp>
        <p:nvSpPr>
          <p:cNvPr id="6" name="Arc 2">
            <a:extLst>
              <a:ext uri="{FF2B5EF4-FFF2-40B4-BE49-F238E27FC236}">
                <a16:creationId xmlns:a16="http://schemas.microsoft.com/office/drawing/2014/main" id="{B1D31CF5-C60F-4CD9-B836-9166EFCCE0B8}"/>
              </a:ext>
            </a:extLst>
          </p:cNvPr>
          <p:cNvSpPr/>
          <p:nvPr/>
        </p:nvSpPr>
        <p:spPr>
          <a:xfrm>
            <a:off x="5476354" y="5223563"/>
            <a:ext cx="1980354" cy="689866"/>
          </a:xfrm>
          <a:prstGeom prst="arc">
            <a:avLst>
              <a:gd name="adj1" fmla="val 16200000"/>
              <a:gd name="adj2" fmla="val 1613628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12">
            <a:extLst>
              <a:ext uri="{FF2B5EF4-FFF2-40B4-BE49-F238E27FC236}">
                <a16:creationId xmlns:a16="http://schemas.microsoft.com/office/drawing/2014/main" id="{7E267830-DA4D-4161-A26A-F8E90407CBA7}"/>
              </a:ext>
            </a:extLst>
          </p:cNvPr>
          <p:cNvSpPr/>
          <p:nvPr/>
        </p:nvSpPr>
        <p:spPr>
          <a:xfrm>
            <a:off x="5994399" y="1033777"/>
            <a:ext cx="483531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latin typeface="Sakkal Majalla" panose="02000000000000000000" pitchFamily="2" charset="-78"/>
                <a:cs typeface="Sakkal Majalla" panose="02000000000000000000" pitchFamily="2" charset="-78"/>
              </a:rPr>
              <a:t>3- أختارُ الإجابة الصّحيحة ممّا يأتي:</a:t>
            </a:r>
          </a:p>
        </p:txBody>
      </p:sp>
      <p:sp>
        <p:nvSpPr>
          <p:cNvPr id="10" name="Title 1">
            <a:extLst>
              <a:ext uri="{FF2B5EF4-FFF2-40B4-BE49-F238E27FC236}">
                <a16:creationId xmlns:a16="http://schemas.microsoft.com/office/drawing/2014/main" id="{8F32BEF8-92B6-4CC9-81E9-1647D8AFA9B1}"/>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11" name="مستطيل: زوايا مستديرة 10">
            <a:extLst>
              <a:ext uri="{FF2B5EF4-FFF2-40B4-BE49-F238E27FC236}">
                <a16:creationId xmlns:a16="http://schemas.microsoft.com/office/drawing/2014/main" id="{AA92C306-F625-4E1A-BDA3-13F49CC309FA}"/>
              </a:ext>
            </a:extLst>
          </p:cNvPr>
          <p:cNvSpPr/>
          <p:nvPr/>
        </p:nvSpPr>
        <p:spPr>
          <a:xfrm>
            <a:off x="4389120" y="1006721"/>
            <a:ext cx="1386840" cy="462698"/>
          </a:xfrm>
          <a:prstGeom prst="round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2800" dirty="0">
                <a:latin typeface="Sakkal Majalla" panose="02000000000000000000" pitchFamily="2" charset="-78"/>
                <a:cs typeface="Sakkal Majalla" panose="02000000000000000000" pitchFamily="2" charset="-78"/>
              </a:rPr>
              <a:t>3 دقائق</a:t>
            </a:r>
            <a:endParaRPr lang="en-GB"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022291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699" y="2339818"/>
            <a:ext cx="10515600" cy="1325563"/>
          </a:xfrm>
        </p:spPr>
        <p:txBody>
          <a:bodyPr>
            <a:normAutofit/>
          </a:bodyPr>
          <a:lstStyle/>
          <a:p>
            <a:pPr algn="ctr"/>
            <a:r>
              <a:rPr lang="ar-BH" b="1" dirty="0">
                <a:latin typeface="Sakkal Majalla" panose="02000000000000000000" pitchFamily="2" charset="-78"/>
                <a:cs typeface="Sakkal Majalla" panose="02000000000000000000" pitchFamily="2" charset="-78"/>
              </a:rPr>
              <a:t>أَقْرَأُ النّصّ في كتاب اللُّغة العربيّة ص 84</a:t>
            </a:r>
            <a:endParaRPr lang="en-US" b="1" dirty="0">
              <a:latin typeface="Sakkal Majalla" panose="02000000000000000000" pitchFamily="2" charset="-78"/>
              <a:cs typeface="Sakkal Majalla" panose="02000000000000000000" pitchFamily="2" charset="-78"/>
            </a:endParaRPr>
          </a:p>
        </p:txBody>
      </p:sp>
      <p:sp>
        <p:nvSpPr>
          <p:cNvPr id="5" name="Title 1">
            <a:extLst>
              <a:ext uri="{FF2B5EF4-FFF2-40B4-BE49-F238E27FC236}">
                <a16:creationId xmlns:a16="http://schemas.microsoft.com/office/drawing/2014/main" id="{9C1E4CFF-EAF5-4F24-8EC7-BF23243325C0}"/>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4476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67517" y="1336650"/>
            <a:ext cx="9459723"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2800" b="1" dirty="0">
                <a:latin typeface="Sakkal Majalla" panose="02000000000000000000" pitchFamily="2" charset="-78"/>
                <a:cs typeface="Sakkal Majalla" panose="02000000000000000000" pitchFamily="2" charset="-78"/>
              </a:rPr>
              <a:t>4- للتّقدّم التّكنولوجيّ دورٌ مهمٌّ في مساعدة الإنسان على كشف مجاهـــــــــــــــــل الكون، وضّح هذا الدّور  في كشف الفضاء الخارجيّ و خبايا جسم الإنسان.</a:t>
            </a:r>
          </a:p>
        </p:txBody>
      </p:sp>
      <p:sp>
        <p:nvSpPr>
          <p:cNvPr id="11" name="Rectangle 2">
            <a:extLst>
              <a:ext uri="{FF2B5EF4-FFF2-40B4-BE49-F238E27FC236}">
                <a16:creationId xmlns:a16="http://schemas.microsoft.com/office/drawing/2014/main" id="{BE4967A8-2434-4600-8BDE-1E42EA61ED56}"/>
              </a:ext>
            </a:extLst>
          </p:cNvPr>
          <p:cNvSpPr/>
          <p:nvPr/>
        </p:nvSpPr>
        <p:spPr>
          <a:xfrm>
            <a:off x="1267517" y="2521059"/>
            <a:ext cx="9352164" cy="1815882"/>
          </a:xfrm>
          <a:prstGeom prst="rect">
            <a:avLst/>
          </a:prstGeom>
          <a:solidFill>
            <a:schemeClr val="accent4">
              <a:lumMod val="20000"/>
              <a:lumOff val="80000"/>
            </a:schemeClr>
          </a:solidFill>
        </p:spPr>
        <p:txBody>
          <a:bodyPr wrap="square">
            <a:spAutoFit/>
          </a:bodyPr>
          <a:lstStyle/>
          <a:p>
            <a:pPr algn="just" rtl="1"/>
            <a:r>
              <a:rPr lang="ar-BH" sz="2800" b="1" dirty="0">
                <a:solidFill>
                  <a:srgbClr val="C00000"/>
                </a:solidFill>
                <a:latin typeface="Sakkal Majalla" panose="02000000000000000000" pitchFamily="2" charset="-78"/>
                <a:cs typeface="Sakkal Majalla" panose="02000000000000000000" pitchFamily="2" charset="-78"/>
              </a:rPr>
              <a:t>- الفضاء بيئة غريبة تتطلّب تكنولوجيا حديثة لاكتشاف ما فيه من أسرار، فلولا اختراع المركبة الفضائيّة التي تخترق الغلاف الجويّ وتسبح في الفضاء الخارجيّ، وبدلة الفضاء المصممّة لمواجهة انعدام الجاذبيّة لما استطاع الإنسان معرفة الفضاء، فكلّ ذلك بفضل التّقدّم العلميّ والتّكنولوجيا الحديثة.</a:t>
            </a:r>
          </a:p>
        </p:txBody>
      </p:sp>
      <p:sp>
        <p:nvSpPr>
          <p:cNvPr id="21" name="Title 1">
            <a:extLst>
              <a:ext uri="{FF2B5EF4-FFF2-40B4-BE49-F238E27FC236}">
                <a16:creationId xmlns:a16="http://schemas.microsoft.com/office/drawing/2014/main" id="{F18312A1-02BE-4ADB-9BB4-3A5BD58134EA}"/>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22" name="مستطيل: زوايا مستديرة 21">
            <a:extLst>
              <a:ext uri="{FF2B5EF4-FFF2-40B4-BE49-F238E27FC236}">
                <a16:creationId xmlns:a16="http://schemas.microsoft.com/office/drawing/2014/main" id="{44F4947E-A09F-4BDB-A5F5-3BA761E4B2C3}"/>
              </a:ext>
            </a:extLst>
          </p:cNvPr>
          <p:cNvSpPr/>
          <p:nvPr/>
        </p:nvSpPr>
        <p:spPr>
          <a:xfrm>
            <a:off x="3789681" y="1813704"/>
            <a:ext cx="1188720" cy="396241"/>
          </a:xfrm>
          <a:prstGeom prst="round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2800" dirty="0">
                <a:latin typeface="Sakkal Majalla" panose="02000000000000000000" pitchFamily="2" charset="-78"/>
                <a:cs typeface="Sakkal Majalla" panose="02000000000000000000" pitchFamily="2" charset="-78"/>
              </a:rPr>
              <a:t>5 دقائق</a:t>
            </a:r>
            <a:endParaRPr lang="en-GB" sz="2800" dirty="0">
              <a:latin typeface="Sakkal Majalla" panose="02000000000000000000" pitchFamily="2" charset="-78"/>
              <a:cs typeface="Sakkal Majalla" panose="02000000000000000000" pitchFamily="2" charset="-78"/>
            </a:endParaRPr>
          </a:p>
        </p:txBody>
      </p:sp>
      <p:sp>
        <p:nvSpPr>
          <p:cNvPr id="30" name="Rectangle 2">
            <a:extLst>
              <a:ext uri="{FF2B5EF4-FFF2-40B4-BE49-F238E27FC236}">
                <a16:creationId xmlns:a16="http://schemas.microsoft.com/office/drawing/2014/main" id="{F9EC2926-EB62-4BBF-9270-58E01A7181B4}"/>
              </a:ext>
            </a:extLst>
          </p:cNvPr>
          <p:cNvSpPr/>
          <p:nvPr/>
        </p:nvSpPr>
        <p:spPr>
          <a:xfrm>
            <a:off x="1222676" y="4476123"/>
            <a:ext cx="9352164" cy="1815882"/>
          </a:xfrm>
          <a:prstGeom prst="rect">
            <a:avLst/>
          </a:prstGeom>
          <a:solidFill>
            <a:schemeClr val="accent4">
              <a:lumMod val="20000"/>
              <a:lumOff val="80000"/>
            </a:schemeClr>
          </a:solidFill>
        </p:spPr>
        <p:txBody>
          <a:bodyPr wrap="square">
            <a:spAutoFit/>
          </a:bodyPr>
          <a:lstStyle/>
          <a:p>
            <a:pPr algn="just" rtl="1"/>
            <a:r>
              <a:rPr lang="ar-BH" sz="2800" b="1" dirty="0">
                <a:solidFill>
                  <a:srgbClr val="C00000"/>
                </a:solidFill>
                <a:latin typeface="Sakkal Majalla" panose="02000000000000000000" pitchFamily="2" charset="-78"/>
                <a:cs typeface="Sakkal Majalla" panose="02000000000000000000" pitchFamily="2" charset="-78"/>
              </a:rPr>
              <a:t>- أمّا جسم الإنسان خلقه الله في أحسن تقويم، بداخله عجائب وغرائب، ولولا التّقدّم التّكنولوجي لما استطاع الإنسان معرفته، فالأشعّة السّينيّة وغيرها من الأدوات الطّبيّة الحديثة تكشف ما بداخل جسم الإنسان من أعضاء وعظام، ويستخدمها الأطبّاء في تشخيص الأمراض وعلاجها.</a:t>
            </a:r>
          </a:p>
        </p:txBody>
      </p:sp>
    </p:spTree>
    <p:extLst>
      <p:ext uri="{BB962C8B-B14F-4D97-AF65-F5344CB8AC3E}">
        <p14:creationId xmlns:p14="http://schemas.microsoft.com/office/powerpoint/2010/main" val="174981798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strVal val="#ppt_w*0.70"/>
                                          </p:val>
                                        </p:tav>
                                        <p:tav tm="100000">
                                          <p:val>
                                            <p:strVal val="#ppt_w"/>
                                          </p:val>
                                        </p:tav>
                                      </p:tavLst>
                                    </p:anim>
                                    <p:anim calcmode="lin" valueType="num">
                                      <p:cBhvr>
                                        <p:cTn id="15" dur="1000" fill="hold"/>
                                        <p:tgtEl>
                                          <p:spTgt spid="30"/>
                                        </p:tgtEl>
                                        <p:attrNameLst>
                                          <p:attrName>ppt_h</p:attrName>
                                        </p:attrNameLst>
                                      </p:cBhvr>
                                      <p:tavLst>
                                        <p:tav tm="0">
                                          <p:val>
                                            <p:strVal val="#ppt_h"/>
                                          </p:val>
                                        </p:tav>
                                        <p:tav tm="100000">
                                          <p:val>
                                            <p:strVal val="#ppt_h"/>
                                          </p:val>
                                        </p:tav>
                                      </p:tavLst>
                                    </p:anim>
                                    <p:animEffect transition="in" filter="fade">
                                      <p:cBhvr>
                                        <p:cTn id="1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124DD11-57F0-44B0-B734-FA7CB2904023}"/>
              </a:ext>
            </a:extLst>
          </p:cNvPr>
          <p:cNvSpPr txBox="1"/>
          <p:nvPr/>
        </p:nvSpPr>
        <p:spPr>
          <a:xfrm>
            <a:off x="2790825" y="2767280"/>
            <a:ext cx="6067425" cy="1323439"/>
          </a:xfrm>
          <a:prstGeom prst="rect">
            <a:avLst/>
          </a:prstGeom>
          <a:noFill/>
        </p:spPr>
        <p:txBody>
          <a:bodyPr wrap="square" rtlCol="0">
            <a:spAutoFit/>
          </a:bodyPr>
          <a:lstStyle/>
          <a:p>
            <a:pPr algn="ctr" rtl="1"/>
            <a:r>
              <a:rPr lang="ar-BH" sz="8000" b="1" dirty="0">
                <a:solidFill>
                  <a:srgbClr val="FF0000"/>
                </a:solidFill>
                <a:latin typeface="Sakkal Majalla" panose="02000000000000000000" pitchFamily="2" charset="-78"/>
                <a:cs typeface="Sakkal Majalla" panose="02000000000000000000" pitchFamily="2" charset="-78"/>
              </a:rPr>
              <a:t>انْتَهَى الدّرس</a:t>
            </a:r>
            <a:endParaRPr lang="en-GB" sz="80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7640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BH" b="1" dirty="0">
                <a:latin typeface="Sakkal Majalla" panose="02000000000000000000" pitchFamily="2" charset="-78"/>
                <a:cs typeface="Sakkal Majalla" panose="02000000000000000000" pitchFamily="2" charset="-78"/>
              </a:rPr>
              <a:t>تقديم النّصّ:</a:t>
            </a:r>
            <a:endParaRPr lang="en-US" b="1" dirty="0">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052673669"/>
              </p:ext>
            </p:extLst>
          </p:nvPr>
        </p:nvGraphicFramePr>
        <p:xfrm>
          <a:off x="1955801" y="1857750"/>
          <a:ext cx="8838472" cy="2212284"/>
        </p:xfrm>
        <a:graphic>
          <a:graphicData uri="http://schemas.openxmlformats.org/drawingml/2006/table">
            <a:tbl>
              <a:tblPr firstRow="1" bandRow="1">
                <a:tableStyleId>{5C22544A-7EE6-4342-B048-85BDC9FD1C3A}</a:tableStyleId>
              </a:tblPr>
              <a:tblGrid>
                <a:gridCol w="4878523">
                  <a:extLst>
                    <a:ext uri="{9D8B030D-6E8A-4147-A177-3AD203B41FA5}">
                      <a16:colId xmlns:a16="http://schemas.microsoft.com/office/drawing/2014/main" val="2550550413"/>
                    </a:ext>
                  </a:extLst>
                </a:gridCol>
                <a:gridCol w="1931838">
                  <a:extLst>
                    <a:ext uri="{9D8B030D-6E8A-4147-A177-3AD203B41FA5}">
                      <a16:colId xmlns:a16="http://schemas.microsoft.com/office/drawing/2014/main" val="1030938988"/>
                    </a:ext>
                  </a:extLst>
                </a:gridCol>
                <a:gridCol w="2028111">
                  <a:extLst>
                    <a:ext uri="{9D8B030D-6E8A-4147-A177-3AD203B41FA5}">
                      <a16:colId xmlns:a16="http://schemas.microsoft.com/office/drawing/2014/main" val="428273844"/>
                    </a:ext>
                  </a:extLst>
                </a:gridCol>
              </a:tblGrid>
              <a:tr h="722575">
                <a:tc>
                  <a:txBody>
                    <a:bodyPr/>
                    <a:lstStyle/>
                    <a:p>
                      <a:pPr marL="0" marR="0" indent="0" algn="ctr" defTabSz="914400" rtl="1" eaLnBrk="1" fontAlgn="auto" latinLnBrk="0" hangingPunct="1">
                        <a:lnSpc>
                          <a:spcPct val="200000"/>
                        </a:lnSpc>
                        <a:spcBef>
                          <a:spcPts val="0"/>
                        </a:spcBef>
                        <a:spcAft>
                          <a:spcPts val="0"/>
                        </a:spcAft>
                        <a:buClrTx/>
                        <a:buSzTx/>
                        <a:buFontTx/>
                        <a:buNone/>
                        <a:tabLst/>
                        <a:defRPr/>
                      </a:pPr>
                      <a:endParaRPr lang="ar-BH" sz="2800" b="1" dirty="0"/>
                    </a:p>
                  </a:txBody>
                  <a:tcPr/>
                </a:tc>
                <a:tc>
                  <a:txBody>
                    <a:bodyPr/>
                    <a:lstStyle/>
                    <a:p>
                      <a:pPr marL="0" marR="0" indent="0" algn="ctr" defTabSz="914400" rtl="1" eaLnBrk="1" fontAlgn="auto" latinLnBrk="0" hangingPunct="1">
                        <a:lnSpc>
                          <a:spcPct val="200000"/>
                        </a:lnSpc>
                        <a:spcBef>
                          <a:spcPts val="0"/>
                        </a:spcBef>
                        <a:spcAft>
                          <a:spcPts val="0"/>
                        </a:spcAft>
                        <a:buClrTx/>
                        <a:buSzTx/>
                        <a:buFontTx/>
                        <a:buNone/>
                        <a:tabLst/>
                        <a:defRPr/>
                      </a:pPr>
                      <a:endParaRPr lang="ar-BH" sz="2800" b="1" dirty="0"/>
                    </a:p>
                  </a:txBody>
                  <a:tcPr/>
                </a:tc>
                <a:tc>
                  <a:txBody>
                    <a:bodyPr/>
                    <a:lstStyle/>
                    <a:p>
                      <a:pPr marL="0" marR="0" indent="0" algn="ctr" defTabSz="914400" rtl="1" eaLnBrk="1" fontAlgn="auto" latinLnBrk="0" hangingPunct="1">
                        <a:lnSpc>
                          <a:spcPct val="200000"/>
                        </a:lnSpc>
                        <a:spcBef>
                          <a:spcPts val="0"/>
                        </a:spcBef>
                        <a:spcAft>
                          <a:spcPts val="0"/>
                        </a:spcAft>
                        <a:buClrTx/>
                        <a:buSzTx/>
                        <a:buFontTx/>
                        <a:buNone/>
                        <a:tabLst/>
                        <a:defRPr/>
                      </a:pPr>
                      <a:endParaRPr lang="ar-BH" sz="2800" b="1" dirty="0"/>
                    </a:p>
                  </a:txBody>
                  <a:tcPr/>
                </a:tc>
                <a:extLst>
                  <a:ext uri="{0D108BD9-81ED-4DB2-BD59-A6C34878D82A}">
                    <a16:rowId xmlns:a16="http://schemas.microsoft.com/office/drawing/2014/main" val="834948329"/>
                  </a:ext>
                </a:extLst>
              </a:tr>
              <a:tr h="1399801">
                <a:tc>
                  <a:txBody>
                    <a:bodyPr/>
                    <a:lstStyle/>
                    <a:p>
                      <a:pPr marL="0" marR="0" indent="0" algn="ctr" defTabSz="914400" rtl="1" eaLnBrk="1" fontAlgn="auto" latinLnBrk="0" hangingPunct="1">
                        <a:lnSpc>
                          <a:spcPct val="200000"/>
                        </a:lnSpc>
                        <a:spcBef>
                          <a:spcPts val="0"/>
                        </a:spcBef>
                        <a:spcAft>
                          <a:spcPts val="0"/>
                        </a:spcAft>
                        <a:buClrTx/>
                        <a:buSzTx/>
                        <a:buFontTx/>
                        <a:buNone/>
                        <a:tabLst/>
                        <a:defRPr/>
                      </a:pPr>
                      <a:endParaRPr lang="ar-BH" sz="2800" b="1" dirty="0"/>
                    </a:p>
                  </a:txBody>
                  <a:tcPr/>
                </a:tc>
                <a:tc>
                  <a:txBody>
                    <a:bodyPr/>
                    <a:lstStyle/>
                    <a:p>
                      <a:pPr marL="0" marR="0" lvl="1" indent="0" algn="ctr" defTabSz="914400" rtl="1" eaLnBrk="1" fontAlgn="auto" latinLnBrk="0" hangingPunct="1">
                        <a:lnSpc>
                          <a:spcPct val="200000"/>
                        </a:lnSpc>
                        <a:spcBef>
                          <a:spcPts val="0"/>
                        </a:spcBef>
                        <a:spcAft>
                          <a:spcPts val="0"/>
                        </a:spcAft>
                        <a:buClrTx/>
                        <a:buSzTx/>
                        <a:buFontTx/>
                        <a:buNone/>
                        <a:tabLst/>
                        <a:defRPr/>
                      </a:pPr>
                      <a:endParaRPr lang="ar-BH" sz="2800" b="1" dirty="0"/>
                    </a:p>
                  </a:txBody>
                  <a:tcPr/>
                </a:tc>
                <a:tc>
                  <a:txBody>
                    <a:bodyPr/>
                    <a:lstStyle/>
                    <a:p>
                      <a:pPr marL="0" marR="0" lvl="1" indent="0" algn="ctr" defTabSz="914400" rtl="1" eaLnBrk="1" fontAlgn="auto" latinLnBrk="0" hangingPunct="1">
                        <a:lnSpc>
                          <a:spcPct val="200000"/>
                        </a:lnSpc>
                        <a:spcBef>
                          <a:spcPts val="0"/>
                        </a:spcBef>
                        <a:spcAft>
                          <a:spcPts val="0"/>
                        </a:spcAft>
                        <a:buClrTx/>
                        <a:buSzTx/>
                        <a:buFontTx/>
                        <a:buNone/>
                        <a:tabLst/>
                        <a:defRPr/>
                      </a:pPr>
                      <a:endParaRPr lang="ar-BH" sz="2800" b="1" dirty="0"/>
                    </a:p>
                  </a:txBody>
                  <a:tcPr/>
                </a:tc>
                <a:extLst>
                  <a:ext uri="{0D108BD9-81ED-4DB2-BD59-A6C34878D82A}">
                    <a16:rowId xmlns:a16="http://schemas.microsoft.com/office/drawing/2014/main" val="13924759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65495002"/>
              </p:ext>
            </p:extLst>
          </p:nvPr>
        </p:nvGraphicFramePr>
        <p:xfrm>
          <a:off x="1955801" y="4332122"/>
          <a:ext cx="8838473" cy="1403288"/>
        </p:xfrm>
        <a:graphic>
          <a:graphicData uri="http://schemas.openxmlformats.org/drawingml/2006/table">
            <a:tbl>
              <a:tblPr firstRow="1" bandRow="1">
                <a:tableStyleId>{5C22544A-7EE6-4342-B048-85BDC9FD1C3A}</a:tableStyleId>
              </a:tblPr>
              <a:tblGrid>
                <a:gridCol w="6824564">
                  <a:extLst>
                    <a:ext uri="{9D8B030D-6E8A-4147-A177-3AD203B41FA5}">
                      <a16:colId xmlns:a16="http://schemas.microsoft.com/office/drawing/2014/main" val="1687629171"/>
                    </a:ext>
                  </a:extLst>
                </a:gridCol>
                <a:gridCol w="2013909">
                  <a:extLst>
                    <a:ext uri="{9D8B030D-6E8A-4147-A177-3AD203B41FA5}">
                      <a16:colId xmlns:a16="http://schemas.microsoft.com/office/drawing/2014/main" val="853335094"/>
                    </a:ext>
                  </a:extLst>
                </a:gridCol>
              </a:tblGrid>
              <a:tr h="1403288">
                <a:tc>
                  <a:txBody>
                    <a:bodyPr/>
                    <a:lstStyle/>
                    <a:p>
                      <a:pPr marL="0" marR="0" lvl="1" indent="0" algn="justLow" defTabSz="914400" rtl="1" eaLnBrk="1" fontAlgn="auto" latinLnBrk="0" hangingPunct="1">
                        <a:lnSpc>
                          <a:spcPct val="150000"/>
                        </a:lnSpc>
                        <a:spcBef>
                          <a:spcPts val="0"/>
                        </a:spcBef>
                        <a:spcAft>
                          <a:spcPts val="0"/>
                        </a:spcAft>
                        <a:buClrTx/>
                        <a:buSzTx/>
                        <a:buFontTx/>
                        <a:buNone/>
                        <a:tabLst/>
                        <a:defRPr/>
                      </a:pPr>
                      <a:endParaRPr lang="en-US" sz="2800" kern="1200" dirty="0">
                        <a:solidFill>
                          <a:schemeClr val="dk1"/>
                        </a:solidFill>
                        <a:latin typeface="+mn-lt"/>
                        <a:ea typeface="+mn-ea"/>
                        <a:cs typeface="+mn-cs"/>
                      </a:endParaRPr>
                    </a:p>
                  </a:txBody>
                  <a:tcPr>
                    <a:solidFill>
                      <a:schemeClr val="accent1">
                        <a:lumMod val="20000"/>
                        <a:lumOff val="80000"/>
                      </a:schemeClr>
                    </a:solidFill>
                  </a:tcPr>
                </a:tc>
                <a:tc>
                  <a:txBody>
                    <a:bodyPr/>
                    <a:lstStyle/>
                    <a:p>
                      <a:pPr algn="ctr">
                        <a:lnSpc>
                          <a:spcPct val="150000"/>
                        </a:lnSpc>
                      </a:pPr>
                      <a:endParaRPr lang="en-US" sz="2800" b="1" kern="1200" dirty="0">
                        <a:solidFill>
                          <a:schemeClr val="accent1">
                            <a:lumMod val="50000"/>
                          </a:schemeClr>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932848263"/>
                  </a:ext>
                </a:extLst>
              </a:tr>
            </a:tbl>
          </a:graphicData>
        </a:graphic>
      </p:graphicFrame>
      <p:sp>
        <p:nvSpPr>
          <p:cNvPr id="6" name="TextBox 5"/>
          <p:cNvSpPr txBox="1"/>
          <p:nvPr/>
        </p:nvSpPr>
        <p:spPr>
          <a:xfrm>
            <a:off x="6096000" y="1180995"/>
            <a:ext cx="1698172" cy="470263"/>
          </a:xfrm>
          <a:prstGeom prst="rect">
            <a:avLst/>
          </a:prstGeom>
          <a:noFill/>
        </p:spPr>
        <p:txBody>
          <a:bodyPr wrap="square" rtlCol="0">
            <a:spAutoFit/>
          </a:bodyPr>
          <a:lstStyle/>
          <a:p>
            <a:endParaRPr lang="en-US" dirty="0"/>
          </a:p>
        </p:txBody>
      </p:sp>
      <p:sp>
        <p:nvSpPr>
          <p:cNvPr id="8" name="TextBox 7"/>
          <p:cNvSpPr txBox="1"/>
          <p:nvPr/>
        </p:nvSpPr>
        <p:spPr>
          <a:xfrm>
            <a:off x="1862116" y="3167390"/>
            <a:ext cx="4885508" cy="523220"/>
          </a:xfrm>
          <a:prstGeom prst="rect">
            <a:avLst/>
          </a:prstGeom>
          <a:noFill/>
        </p:spPr>
        <p:txBody>
          <a:bodyPr wrap="square" rtlCol="0">
            <a:spAutoFit/>
          </a:bodyPr>
          <a:lstStyle/>
          <a:p>
            <a:pPr algn="ctr" rtl="1"/>
            <a:r>
              <a:rPr lang="ar-BH" sz="2800" b="1" dirty="0">
                <a:latin typeface="Sakkal Majalla" panose="02000000000000000000" pitchFamily="2" charset="-78"/>
                <a:cs typeface="Sakkal Majalla" panose="02000000000000000000" pitchFamily="2" charset="-78"/>
              </a:rPr>
              <a:t>مجلّة القافلة محرّم 1412ه</a:t>
            </a:r>
            <a:r>
              <a:rPr lang="ar-BH" sz="2800" b="1" dirty="0"/>
              <a:t>ـ</a:t>
            </a:r>
            <a:endParaRPr lang="en-US" dirty="0"/>
          </a:p>
        </p:txBody>
      </p:sp>
      <p:sp>
        <p:nvSpPr>
          <p:cNvPr id="11" name="TextBox 10"/>
          <p:cNvSpPr txBox="1"/>
          <p:nvPr/>
        </p:nvSpPr>
        <p:spPr>
          <a:xfrm>
            <a:off x="9050915" y="1960250"/>
            <a:ext cx="1682204" cy="584775"/>
          </a:xfrm>
          <a:prstGeom prst="rect">
            <a:avLst/>
          </a:prstGeom>
          <a:noFill/>
        </p:spPr>
        <p:txBody>
          <a:bodyPr wrap="square" rtlCol="0">
            <a:spAutoFit/>
          </a:bodyPr>
          <a:lstStyle/>
          <a:p>
            <a:r>
              <a:rPr lang="ar-BH" sz="3200" b="1" dirty="0">
                <a:solidFill>
                  <a:schemeClr val="bg1"/>
                </a:solidFill>
                <a:latin typeface="Sakkal Majalla" panose="02000000000000000000" pitchFamily="2" charset="-78"/>
                <a:cs typeface="Sakkal Majalla" panose="02000000000000000000" pitchFamily="2" charset="-78"/>
              </a:rPr>
              <a:t>نوع النّصّ</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6945086" y="2021029"/>
            <a:ext cx="2012144" cy="584775"/>
          </a:xfrm>
          <a:prstGeom prst="rect">
            <a:avLst/>
          </a:prstGeom>
          <a:noFill/>
        </p:spPr>
        <p:txBody>
          <a:bodyPr wrap="square" rtlCol="0">
            <a:spAutoFit/>
          </a:bodyPr>
          <a:lstStyle/>
          <a:p>
            <a:r>
              <a:rPr lang="ar-BH" sz="3200" b="1" dirty="0">
                <a:solidFill>
                  <a:schemeClr val="bg1"/>
                </a:solidFill>
                <a:latin typeface="Sakkal Majalla" panose="02000000000000000000" pitchFamily="2" charset="-78"/>
                <a:cs typeface="Sakkal Majalla" panose="02000000000000000000" pitchFamily="2" charset="-78"/>
              </a:rPr>
              <a:t>كاتبة النصّ</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3654698" y="2052479"/>
            <a:ext cx="1881052" cy="584775"/>
          </a:xfrm>
          <a:prstGeom prst="rect">
            <a:avLst/>
          </a:prstGeom>
          <a:noFill/>
        </p:spPr>
        <p:txBody>
          <a:bodyPr wrap="square" rtlCol="0">
            <a:spAutoFit/>
          </a:bodyPr>
          <a:lstStyle/>
          <a:p>
            <a:r>
              <a:rPr lang="ar-BH" sz="3200" b="1" dirty="0">
                <a:solidFill>
                  <a:schemeClr val="bg1"/>
                </a:solidFill>
                <a:latin typeface="Sakkal Majalla" panose="02000000000000000000" pitchFamily="2" charset="-78"/>
                <a:cs typeface="Sakkal Majalla" panose="02000000000000000000" pitchFamily="2" charset="-78"/>
              </a:rPr>
              <a:t>مصدر النصّ</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8835571" y="2919760"/>
            <a:ext cx="1882501" cy="954107"/>
          </a:xfrm>
          <a:prstGeom prst="rect">
            <a:avLst/>
          </a:prstGeom>
          <a:noFill/>
        </p:spPr>
        <p:txBody>
          <a:bodyPr wrap="square" rtlCol="0">
            <a:spAutoFit/>
          </a:bodyPr>
          <a:lstStyle/>
          <a:p>
            <a:pPr algn="ctr"/>
            <a:r>
              <a:rPr lang="ar-BH" sz="2800" b="1" dirty="0">
                <a:latin typeface="Sakkal Majalla" panose="02000000000000000000" pitchFamily="2" charset="-78"/>
                <a:cs typeface="Sakkal Majalla" panose="02000000000000000000" pitchFamily="2" charset="-78"/>
              </a:rPr>
              <a:t>مقال حجاجي علمي  </a:t>
            </a:r>
            <a:endParaRPr lang="en-US" sz="2800" b="1" dirty="0">
              <a:latin typeface="Sakkal Majalla" panose="02000000000000000000" pitchFamily="2" charset="-78"/>
              <a:cs typeface="Sakkal Majalla" panose="02000000000000000000" pitchFamily="2" charset="-78"/>
            </a:endParaRPr>
          </a:p>
        </p:txBody>
      </p:sp>
      <p:sp>
        <p:nvSpPr>
          <p:cNvPr id="15" name="TextBox 14"/>
          <p:cNvSpPr txBox="1"/>
          <p:nvPr/>
        </p:nvSpPr>
        <p:spPr>
          <a:xfrm>
            <a:off x="7024188" y="2963892"/>
            <a:ext cx="1735182" cy="954107"/>
          </a:xfrm>
          <a:prstGeom prst="rect">
            <a:avLst/>
          </a:prstGeom>
          <a:noFill/>
        </p:spPr>
        <p:txBody>
          <a:bodyPr wrap="square" rtlCol="0">
            <a:spAutoFit/>
          </a:bodyPr>
          <a:lstStyle/>
          <a:p>
            <a:pPr algn="ctr" rtl="1"/>
            <a:r>
              <a:rPr lang="ar-BH" sz="2800" b="1" dirty="0"/>
              <a:t> </a:t>
            </a:r>
            <a:r>
              <a:rPr lang="ar-BH" sz="2800" b="1" dirty="0">
                <a:latin typeface="Sakkal Majalla" panose="02000000000000000000" pitchFamily="2" charset="-78"/>
                <a:cs typeface="Sakkal Majalla" panose="02000000000000000000" pitchFamily="2" charset="-78"/>
              </a:rPr>
              <a:t>صفوان  الرّيحانيّ</a:t>
            </a:r>
            <a:endParaRPr lang="en-US" sz="2800" b="1" dirty="0">
              <a:latin typeface="Sakkal Majalla" panose="02000000000000000000" pitchFamily="2" charset="-78"/>
              <a:cs typeface="Sakkal Majalla" panose="02000000000000000000" pitchFamily="2" charset="-78"/>
            </a:endParaRPr>
          </a:p>
        </p:txBody>
      </p:sp>
      <p:sp>
        <p:nvSpPr>
          <p:cNvPr id="16" name="TextBox 15"/>
          <p:cNvSpPr txBox="1"/>
          <p:nvPr/>
        </p:nvSpPr>
        <p:spPr>
          <a:xfrm>
            <a:off x="8935719" y="4826974"/>
            <a:ext cx="1682204" cy="954107"/>
          </a:xfrm>
          <a:prstGeom prst="rect">
            <a:avLst/>
          </a:prstGeom>
          <a:noFill/>
        </p:spPr>
        <p:txBody>
          <a:bodyPr wrap="square" rtlCol="0">
            <a:spAutoFit/>
          </a:bodyPr>
          <a:lstStyle/>
          <a:p>
            <a:r>
              <a:rPr lang="ar-BH" sz="2800" b="1" dirty="0">
                <a:latin typeface="Sakkal Majalla" panose="02000000000000000000" pitchFamily="2" charset="-78"/>
                <a:cs typeface="Sakkal Majalla" panose="02000000000000000000" pitchFamily="2" charset="-78"/>
              </a:rPr>
              <a:t>الفكرة العامّة</a:t>
            </a:r>
            <a:endParaRPr lang="en-US" sz="2800" b="1" dirty="0">
              <a:latin typeface="Sakkal Majalla" panose="02000000000000000000" pitchFamily="2" charset="-78"/>
              <a:cs typeface="Sakkal Majalla" panose="02000000000000000000" pitchFamily="2" charset="-78"/>
            </a:endParaRPr>
          </a:p>
          <a:p>
            <a:endParaRPr lang="en-US" sz="2800" dirty="0"/>
          </a:p>
        </p:txBody>
      </p:sp>
      <p:sp>
        <p:nvSpPr>
          <p:cNvPr id="17" name="TextBox 16"/>
          <p:cNvSpPr txBox="1"/>
          <p:nvPr/>
        </p:nvSpPr>
        <p:spPr>
          <a:xfrm>
            <a:off x="2101669" y="4733343"/>
            <a:ext cx="6413862" cy="646331"/>
          </a:xfrm>
          <a:prstGeom prst="rect">
            <a:avLst/>
          </a:prstGeom>
          <a:noFill/>
        </p:spPr>
        <p:txBody>
          <a:bodyPr wrap="square" rtlCol="0">
            <a:spAutoFit/>
          </a:bodyPr>
          <a:lstStyle/>
          <a:p>
            <a:pPr marL="0" lvl="1" algn="r"/>
            <a:r>
              <a:rPr lang="ar-BH" sz="3600" b="1" dirty="0">
                <a:solidFill>
                  <a:srgbClr val="C00000"/>
                </a:solidFill>
                <a:latin typeface="Sakkal Majalla" panose="02000000000000000000" pitchFamily="2" charset="-78"/>
                <a:cs typeface="Sakkal Majalla" panose="02000000000000000000" pitchFamily="2" charset="-78"/>
              </a:rPr>
              <a:t>حُبُّ المُغامَرة من دوافع الكشوف الإنسانيّة.</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18" name="Title 1">
            <a:extLst>
              <a:ext uri="{FF2B5EF4-FFF2-40B4-BE49-F238E27FC236}">
                <a16:creationId xmlns:a16="http://schemas.microsoft.com/office/drawing/2014/main" id="{5C036EC0-B638-44AA-AAC9-0A1A41521F7F}"/>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3490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937" y="786417"/>
            <a:ext cx="2885088" cy="698002"/>
          </a:xfrm>
        </p:spPr>
        <p:txBody>
          <a:bodyPr>
            <a:normAutofit fontScale="90000"/>
          </a:bodyPr>
          <a:lstStyle/>
          <a:p>
            <a:pPr algn="r"/>
            <a:br>
              <a:rPr lang="ar-BH" sz="4000" dirty="0"/>
            </a:br>
            <a:r>
              <a:rPr lang="ar-BH" sz="4900" b="1" dirty="0">
                <a:latin typeface="Sakkal Majalla" panose="02000000000000000000" pitchFamily="2" charset="-78"/>
                <a:cs typeface="Sakkal Majalla" panose="02000000000000000000" pitchFamily="2" charset="-78"/>
              </a:rPr>
              <a:t>مقاطع النّصّ:</a:t>
            </a:r>
            <a:br>
              <a:rPr lang="ar-BH" sz="4000" dirty="0"/>
            </a:b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978475741"/>
              </p:ext>
            </p:extLst>
          </p:nvPr>
        </p:nvGraphicFramePr>
        <p:xfrm>
          <a:off x="1696720" y="1813100"/>
          <a:ext cx="8859519" cy="1182865"/>
        </p:xfrm>
        <a:graphic>
          <a:graphicData uri="http://schemas.openxmlformats.org/drawingml/2006/table">
            <a:tbl>
              <a:tblPr firstRow="1" bandRow="1">
                <a:tableStyleId>{5C22544A-7EE6-4342-B048-85BDC9FD1C3A}</a:tableStyleId>
              </a:tblPr>
              <a:tblGrid>
                <a:gridCol w="7221576">
                  <a:extLst>
                    <a:ext uri="{9D8B030D-6E8A-4147-A177-3AD203B41FA5}">
                      <a16:colId xmlns:a16="http://schemas.microsoft.com/office/drawing/2014/main" val="3001638141"/>
                    </a:ext>
                  </a:extLst>
                </a:gridCol>
                <a:gridCol w="1637943">
                  <a:extLst>
                    <a:ext uri="{9D8B030D-6E8A-4147-A177-3AD203B41FA5}">
                      <a16:colId xmlns:a16="http://schemas.microsoft.com/office/drawing/2014/main" val="343611146"/>
                    </a:ext>
                  </a:extLst>
                </a:gridCol>
              </a:tblGrid>
              <a:tr h="603745">
                <a:tc>
                  <a:txBody>
                    <a:bodyPr/>
                    <a:lstStyle/>
                    <a:p>
                      <a:pPr algn="ctr"/>
                      <a:r>
                        <a:rPr lang="ar-BH" sz="3200" dirty="0">
                          <a:latin typeface="Sakkal Majalla" panose="02000000000000000000" pitchFamily="2" charset="-78"/>
                          <a:cs typeface="Sakkal Majalla" panose="02000000000000000000" pitchFamily="2" charset="-78"/>
                        </a:rPr>
                        <a:t>حدوده</a:t>
                      </a:r>
                      <a:endParaRPr lang="en-US" sz="3200" dirty="0">
                        <a:latin typeface="Sakkal Majalla" panose="02000000000000000000" pitchFamily="2" charset="-78"/>
                        <a:cs typeface="Sakkal Majalla" panose="02000000000000000000" pitchFamily="2" charset="-78"/>
                      </a:endParaRPr>
                    </a:p>
                  </a:txBody>
                  <a:tcPr/>
                </a:tc>
                <a:tc>
                  <a:txBody>
                    <a:bodyPr/>
                    <a:lstStyle/>
                    <a:p>
                      <a:pPr algn="ctr"/>
                      <a:r>
                        <a:rPr lang="ar-BH" sz="3200" dirty="0">
                          <a:latin typeface="Sakkal Majalla" panose="02000000000000000000" pitchFamily="2" charset="-78"/>
                          <a:cs typeface="Sakkal Majalla" panose="02000000000000000000" pitchFamily="2" charset="-78"/>
                        </a:rPr>
                        <a:t>المقطع</a:t>
                      </a:r>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604975674"/>
                  </a:ext>
                </a:extLst>
              </a:tr>
              <a:tr h="532716">
                <a:tc>
                  <a:txBody>
                    <a:bodyPr/>
                    <a:lstStyle/>
                    <a:p>
                      <a:r>
                        <a:rPr lang="ar-BH" sz="3200" b="1" dirty="0">
                          <a:latin typeface="Sakkal Majalla" panose="02000000000000000000" pitchFamily="2" charset="-78"/>
                          <a:cs typeface="Sakkal Majalla" panose="02000000000000000000" pitchFamily="2" charset="-78"/>
                        </a:rPr>
                        <a:t>من أوّل</a:t>
                      </a:r>
                      <a:r>
                        <a:rPr lang="ar-BH" sz="3200" b="1" baseline="0" dirty="0">
                          <a:latin typeface="Sakkal Majalla" panose="02000000000000000000" pitchFamily="2" charset="-78"/>
                          <a:cs typeface="Sakkal Majalla" panose="02000000000000000000" pitchFamily="2" charset="-78"/>
                        </a:rPr>
                        <a:t> النصّ إلى (مسيرتها الطّويلة)</a:t>
                      </a:r>
                      <a:endParaRPr lang="en-US" sz="3200" b="1" dirty="0">
                        <a:latin typeface="Sakkal Majalla" panose="02000000000000000000" pitchFamily="2" charset="-78"/>
                        <a:cs typeface="Sakkal Majalla" panose="02000000000000000000" pitchFamily="2" charset="-78"/>
                      </a:endParaRPr>
                    </a:p>
                  </a:txBody>
                  <a:tcPr/>
                </a:tc>
                <a:tc>
                  <a:txBody>
                    <a:bodyPr/>
                    <a:lstStyle/>
                    <a:p>
                      <a:pPr algn="ctr"/>
                      <a:r>
                        <a:rPr lang="ar-BH" sz="3200" b="1" dirty="0">
                          <a:solidFill>
                            <a:srgbClr val="FF0000"/>
                          </a:solidFill>
                          <a:latin typeface="Sakkal Majalla" panose="02000000000000000000" pitchFamily="2" charset="-78"/>
                          <a:cs typeface="Sakkal Majalla" panose="02000000000000000000" pitchFamily="2" charset="-78"/>
                        </a:rPr>
                        <a:t>الأوّل</a:t>
                      </a:r>
                      <a:endParaRPr lang="en-US" sz="3200" b="1" dirty="0">
                        <a:solidFill>
                          <a:srgbClr val="FF0000"/>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422488408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46408795"/>
              </p:ext>
            </p:extLst>
          </p:nvPr>
        </p:nvGraphicFramePr>
        <p:xfrm>
          <a:off x="1654139" y="3069887"/>
          <a:ext cx="8902100" cy="579120"/>
        </p:xfrm>
        <a:graphic>
          <a:graphicData uri="http://schemas.openxmlformats.org/drawingml/2006/table">
            <a:tbl>
              <a:tblPr firstRow="1" bandRow="1">
                <a:tableStyleId>{21E4AEA4-8DFA-4A89-87EB-49C32662AFE0}</a:tableStyleId>
              </a:tblPr>
              <a:tblGrid>
                <a:gridCol w="7274104">
                  <a:extLst>
                    <a:ext uri="{9D8B030D-6E8A-4147-A177-3AD203B41FA5}">
                      <a16:colId xmlns:a16="http://schemas.microsoft.com/office/drawing/2014/main" val="3007070289"/>
                    </a:ext>
                  </a:extLst>
                </a:gridCol>
                <a:gridCol w="1627996">
                  <a:extLst>
                    <a:ext uri="{9D8B030D-6E8A-4147-A177-3AD203B41FA5}">
                      <a16:colId xmlns:a16="http://schemas.microsoft.com/office/drawing/2014/main" val="563725853"/>
                    </a:ext>
                  </a:extLst>
                </a:gridCol>
              </a:tblGrid>
              <a:tr h="462500">
                <a:tc>
                  <a:txBody>
                    <a:bodyPr/>
                    <a:lstStyle/>
                    <a:p>
                      <a:r>
                        <a:rPr lang="ar-BH" sz="3200" b="1" dirty="0">
                          <a:solidFill>
                            <a:schemeClr val="tx1"/>
                          </a:solidFill>
                          <a:latin typeface="Sakkal Majalla" panose="02000000000000000000" pitchFamily="2" charset="-78"/>
                          <a:cs typeface="Sakkal Majalla" panose="02000000000000000000" pitchFamily="2" charset="-78"/>
                        </a:rPr>
                        <a:t>من (فقد خلق الله تعالى) إلى (عين إنسان من قبل)</a:t>
                      </a:r>
                      <a:endParaRPr lang="en-US" sz="3200" b="1" dirty="0">
                        <a:solidFill>
                          <a:schemeClr val="tx1"/>
                        </a:solidFill>
                        <a:latin typeface="Sakkal Majalla" panose="02000000000000000000" pitchFamily="2" charset="-78"/>
                        <a:cs typeface="Sakkal Majalla" panose="02000000000000000000" pitchFamily="2" charset="-78"/>
                      </a:endParaRPr>
                    </a:p>
                  </a:txBody>
                  <a:tcPr>
                    <a:solidFill>
                      <a:schemeClr val="accent1">
                        <a:lumMod val="20000"/>
                        <a:lumOff val="80000"/>
                      </a:schemeClr>
                    </a:solidFill>
                  </a:tcPr>
                </a:tc>
                <a:tc>
                  <a:txBody>
                    <a:bodyPr/>
                    <a:lstStyle/>
                    <a:p>
                      <a:pPr algn="ctr"/>
                      <a:r>
                        <a:rPr lang="ar-BH" sz="3200" b="1" dirty="0">
                          <a:solidFill>
                            <a:srgbClr val="FF0000"/>
                          </a:solidFill>
                          <a:latin typeface="Sakkal Majalla" panose="02000000000000000000" pitchFamily="2" charset="-78"/>
                          <a:cs typeface="Sakkal Majalla" panose="02000000000000000000" pitchFamily="2" charset="-78"/>
                        </a:rPr>
                        <a:t>الثاني</a:t>
                      </a:r>
                      <a:endParaRPr lang="en-US" sz="3200" b="1" dirty="0">
                        <a:solidFill>
                          <a:srgbClr val="FF0000"/>
                        </a:solidFill>
                        <a:latin typeface="Sakkal Majalla" panose="02000000000000000000" pitchFamily="2" charset="-78"/>
                        <a:cs typeface="Sakkal Majalla" panose="02000000000000000000" pitchFamily="2" charset="-78"/>
                      </a:endParaRPr>
                    </a:p>
                  </a:txBody>
                  <a:tcPr>
                    <a:solidFill>
                      <a:schemeClr val="accent1">
                        <a:lumMod val="20000"/>
                        <a:lumOff val="80000"/>
                      </a:schemeClr>
                    </a:solidFill>
                  </a:tcPr>
                </a:tc>
                <a:extLst>
                  <a:ext uri="{0D108BD9-81ED-4DB2-BD59-A6C34878D82A}">
                    <a16:rowId xmlns:a16="http://schemas.microsoft.com/office/drawing/2014/main" val="1004368665"/>
                  </a:ext>
                </a:extLst>
              </a:tr>
            </a:tbl>
          </a:graphicData>
        </a:graphic>
      </p:graphicFrame>
      <p:graphicFrame>
        <p:nvGraphicFramePr>
          <p:cNvPr id="9" name="Table 6">
            <a:extLst>
              <a:ext uri="{FF2B5EF4-FFF2-40B4-BE49-F238E27FC236}">
                <a16:creationId xmlns:a16="http://schemas.microsoft.com/office/drawing/2014/main" id="{EAF59FC5-3B09-4128-98DD-8AE1C9C8AB60}"/>
              </a:ext>
            </a:extLst>
          </p:cNvPr>
          <p:cNvGraphicFramePr>
            <a:graphicFrameLocks noGrp="1"/>
          </p:cNvGraphicFramePr>
          <p:nvPr>
            <p:extLst>
              <p:ext uri="{D42A27DB-BD31-4B8C-83A1-F6EECF244321}">
                <p14:modId xmlns:p14="http://schemas.microsoft.com/office/powerpoint/2010/main" val="3992328695"/>
              </p:ext>
            </p:extLst>
          </p:nvPr>
        </p:nvGraphicFramePr>
        <p:xfrm>
          <a:off x="1666240" y="3749041"/>
          <a:ext cx="8920480" cy="868139"/>
        </p:xfrm>
        <a:graphic>
          <a:graphicData uri="http://schemas.openxmlformats.org/drawingml/2006/table">
            <a:tbl>
              <a:tblPr firstRow="1" bandRow="1">
                <a:tableStyleId>{21E4AEA4-8DFA-4A89-87EB-49C32662AFE0}</a:tableStyleId>
              </a:tblPr>
              <a:tblGrid>
                <a:gridCol w="7276822">
                  <a:extLst>
                    <a:ext uri="{9D8B030D-6E8A-4147-A177-3AD203B41FA5}">
                      <a16:colId xmlns:a16="http://schemas.microsoft.com/office/drawing/2014/main" val="3007070289"/>
                    </a:ext>
                  </a:extLst>
                </a:gridCol>
                <a:gridCol w="1643658">
                  <a:extLst>
                    <a:ext uri="{9D8B030D-6E8A-4147-A177-3AD203B41FA5}">
                      <a16:colId xmlns:a16="http://schemas.microsoft.com/office/drawing/2014/main" val="563725853"/>
                    </a:ext>
                  </a:extLst>
                </a:gridCol>
              </a:tblGrid>
              <a:tr h="868139">
                <a:tc>
                  <a:txBody>
                    <a:bodyPr/>
                    <a:lstStyle/>
                    <a:p>
                      <a:pPr algn="just"/>
                      <a:r>
                        <a:rPr lang="ar-BH" sz="2400" b="1" dirty="0">
                          <a:solidFill>
                            <a:schemeClr val="tx1"/>
                          </a:solidFill>
                        </a:rPr>
                        <a:t> </a:t>
                      </a:r>
                      <a:r>
                        <a:rPr lang="ar-BH" sz="3200" b="1" dirty="0">
                          <a:solidFill>
                            <a:schemeClr val="tx1"/>
                          </a:solidFill>
                          <a:latin typeface="Sakkal Majalla" panose="02000000000000000000" pitchFamily="2" charset="-78"/>
                          <a:cs typeface="Sakkal Majalla" panose="02000000000000000000" pitchFamily="2" charset="-78"/>
                        </a:rPr>
                        <a:t>من (وهكذا يتساوى الجميع) إلى (أسرار هذا الكون ومجاهله)</a:t>
                      </a:r>
                      <a:endParaRPr lang="en-US" sz="3200" b="1" dirty="0">
                        <a:solidFill>
                          <a:schemeClr val="tx1"/>
                        </a:solidFill>
                        <a:latin typeface="Sakkal Majalla" panose="02000000000000000000" pitchFamily="2" charset="-78"/>
                        <a:cs typeface="Sakkal Majalla" panose="02000000000000000000" pitchFamily="2" charset="-78"/>
                      </a:endParaRPr>
                    </a:p>
                  </a:txBody>
                  <a:tcPr>
                    <a:solidFill>
                      <a:schemeClr val="accent1">
                        <a:lumMod val="20000"/>
                        <a:lumOff val="80000"/>
                      </a:schemeClr>
                    </a:solidFill>
                  </a:tcPr>
                </a:tc>
                <a:tc>
                  <a:txBody>
                    <a:bodyPr/>
                    <a:lstStyle/>
                    <a:p>
                      <a:pPr algn="ctr"/>
                      <a:r>
                        <a:rPr lang="ar-BH" sz="3200" b="1" dirty="0">
                          <a:solidFill>
                            <a:srgbClr val="FF0000"/>
                          </a:solidFill>
                          <a:latin typeface="Sakkal Majalla" panose="02000000000000000000" pitchFamily="2" charset="-78"/>
                          <a:cs typeface="Sakkal Majalla" panose="02000000000000000000" pitchFamily="2" charset="-78"/>
                        </a:rPr>
                        <a:t>الثّالث</a:t>
                      </a:r>
                      <a:endParaRPr lang="en-US" sz="3200" b="1" dirty="0">
                        <a:solidFill>
                          <a:srgbClr val="FF0000"/>
                        </a:solidFill>
                        <a:latin typeface="Sakkal Majalla" panose="02000000000000000000" pitchFamily="2" charset="-78"/>
                        <a:cs typeface="Sakkal Majalla" panose="02000000000000000000" pitchFamily="2" charset="-78"/>
                      </a:endParaRPr>
                    </a:p>
                  </a:txBody>
                  <a:tcPr>
                    <a:solidFill>
                      <a:schemeClr val="accent1">
                        <a:lumMod val="20000"/>
                        <a:lumOff val="80000"/>
                      </a:schemeClr>
                    </a:solidFill>
                  </a:tcPr>
                </a:tc>
                <a:extLst>
                  <a:ext uri="{0D108BD9-81ED-4DB2-BD59-A6C34878D82A}">
                    <a16:rowId xmlns:a16="http://schemas.microsoft.com/office/drawing/2014/main" val="1004368665"/>
                  </a:ext>
                </a:extLst>
              </a:tr>
            </a:tbl>
          </a:graphicData>
        </a:graphic>
      </p:graphicFrame>
      <p:graphicFrame>
        <p:nvGraphicFramePr>
          <p:cNvPr id="8" name="Table 6">
            <a:extLst>
              <a:ext uri="{FF2B5EF4-FFF2-40B4-BE49-F238E27FC236}">
                <a16:creationId xmlns:a16="http://schemas.microsoft.com/office/drawing/2014/main" id="{8296DBE0-AEFB-447D-BFBC-0475EA41BA57}"/>
              </a:ext>
            </a:extLst>
          </p:cNvPr>
          <p:cNvGraphicFramePr>
            <a:graphicFrameLocks noGrp="1"/>
          </p:cNvGraphicFramePr>
          <p:nvPr>
            <p:extLst>
              <p:ext uri="{D42A27DB-BD31-4B8C-83A1-F6EECF244321}">
                <p14:modId xmlns:p14="http://schemas.microsoft.com/office/powerpoint/2010/main" val="2500685689"/>
              </p:ext>
            </p:extLst>
          </p:nvPr>
        </p:nvGraphicFramePr>
        <p:xfrm>
          <a:off x="1696720" y="4717214"/>
          <a:ext cx="8859520" cy="897581"/>
        </p:xfrm>
        <a:graphic>
          <a:graphicData uri="http://schemas.openxmlformats.org/drawingml/2006/table">
            <a:tbl>
              <a:tblPr firstRow="1" bandRow="1">
                <a:tableStyleId>{21E4AEA4-8DFA-4A89-87EB-49C32662AFE0}</a:tableStyleId>
              </a:tblPr>
              <a:tblGrid>
                <a:gridCol w="7239017">
                  <a:extLst>
                    <a:ext uri="{9D8B030D-6E8A-4147-A177-3AD203B41FA5}">
                      <a16:colId xmlns:a16="http://schemas.microsoft.com/office/drawing/2014/main" val="3007070289"/>
                    </a:ext>
                  </a:extLst>
                </a:gridCol>
                <a:gridCol w="1620503">
                  <a:extLst>
                    <a:ext uri="{9D8B030D-6E8A-4147-A177-3AD203B41FA5}">
                      <a16:colId xmlns:a16="http://schemas.microsoft.com/office/drawing/2014/main" val="563725853"/>
                    </a:ext>
                  </a:extLst>
                </a:gridCol>
              </a:tblGrid>
              <a:tr h="897581">
                <a:tc>
                  <a:txBody>
                    <a:bodyPr/>
                    <a:lstStyle/>
                    <a:p>
                      <a:pPr algn="just"/>
                      <a:r>
                        <a:rPr lang="ar-BH" sz="2400" b="1" dirty="0">
                          <a:solidFill>
                            <a:schemeClr val="tx1"/>
                          </a:solidFill>
                        </a:rPr>
                        <a:t> </a:t>
                      </a:r>
                      <a:r>
                        <a:rPr lang="ar-BH" sz="3200" b="1" dirty="0">
                          <a:solidFill>
                            <a:schemeClr val="tx1"/>
                          </a:solidFill>
                          <a:latin typeface="Sakkal Majalla" panose="02000000000000000000" pitchFamily="2" charset="-78"/>
                          <a:cs typeface="Sakkal Majalla" panose="02000000000000000000" pitchFamily="2" charset="-78"/>
                        </a:rPr>
                        <a:t>من (فلو تناولنا عالم البحار) إلى (وبدائع صنع الرّحمن)</a:t>
                      </a:r>
                      <a:endParaRPr lang="en-US" sz="3200" b="1" dirty="0">
                        <a:solidFill>
                          <a:schemeClr val="tx1"/>
                        </a:solidFill>
                        <a:latin typeface="Sakkal Majalla" panose="02000000000000000000" pitchFamily="2" charset="-78"/>
                        <a:cs typeface="Sakkal Majalla" panose="02000000000000000000" pitchFamily="2" charset="-78"/>
                      </a:endParaRPr>
                    </a:p>
                  </a:txBody>
                  <a:tcPr>
                    <a:solidFill>
                      <a:schemeClr val="accent1">
                        <a:lumMod val="20000"/>
                        <a:lumOff val="80000"/>
                      </a:schemeClr>
                    </a:solidFill>
                  </a:tcPr>
                </a:tc>
                <a:tc>
                  <a:txBody>
                    <a:bodyPr/>
                    <a:lstStyle/>
                    <a:p>
                      <a:pPr algn="ctr"/>
                      <a:r>
                        <a:rPr lang="ar-BH" sz="3200" b="1" dirty="0">
                          <a:solidFill>
                            <a:srgbClr val="FF0000"/>
                          </a:solidFill>
                          <a:latin typeface="Sakkal Majalla" panose="02000000000000000000" pitchFamily="2" charset="-78"/>
                          <a:cs typeface="Sakkal Majalla" panose="02000000000000000000" pitchFamily="2" charset="-78"/>
                        </a:rPr>
                        <a:t>الرّابع</a:t>
                      </a:r>
                      <a:endParaRPr lang="en-US" sz="3200" b="1" dirty="0">
                        <a:solidFill>
                          <a:srgbClr val="FF0000"/>
                        </a:solidFill>
                        <a:latin typeface="Sakkal Majalla" panose="02000000000000000000" pitchFamily="2" charset="-78"/>
                        <a:cs typeface="Sakkal Majalla" panose="02000000000000000000" pitchFamily="2" charset="-78"/>
                      </a:endParaRPr>
                    </a:p>
                  </a:txBody>
                  <a:tcPr>
                    <a:solidFill>
                      <a:schemeClr val="accent1">
                        <a:lumMod val="20000"/>
                        <a:lumOff val="80000"/>
                      </a:schemeClr>
                    </a:solidFill>
                  </a:tcPr>
                </a:tc>
                <a:extLst>
                  <a:ext uri="{0D108BD9-81ED-4DB2-BD59-A6C34878D82A}">
                    <a16:rowId xmlns:a16="http://schemas.microsoft.com/office/drawing/2014/main" val="1004368665"/>
                  </a:ext>
                </a:extLst>
              </a:tr>
            </a:tbl>
          </a:graphicData>
        </a:graphic>
      </p:graphicFrame>
      <p:sp>
        <p:nvSpPr>
          <p:cNvPr id="10" name="Title 1">
            <a:extLst>
              <a:ext uri="{FF2B5EF4-FFF2-40B4-BE49-F238E27FC236}">
                <a16:creationId xmlns:a16="http://schemas.microsoft.com/office/drawing/2014/main" id="{DCFC08BD-1C33-46F1-A113-65BA203C42C5}"/>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76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22452A-2618-470C-BF2A-EC2C53E5000B}"/>
              </a:ext>
            </a:extLst>
          </p:cNvPr>
          <p:cNvSpPr>
            <a:spLocks noGrp="1"/>
          </p:cNvSpPr>
          <p:nvPr>
            <p:ph type="title"/>
          </p:nvPr>
        </p:nvSpPr>
        <p:spPr>
          <a:xfrm>
            <a:off x="912628" y="790427"/>
            <a:ext cx="10515600" cy="1325563"/>
          </a:xfrm>
        </p:spPr>
        <p:txBody>
          <a:bodyPr>
            <a:normAutofit/>
          </a:bodyPr>
          <a:lstStyle/>
          <a:p>
            <a:pPr algn="ctr"/>
            <a:r>
              <a:rPr lang="ar-BH" b="1" dirty="0">
                <a:solidFill>
                  <a:srgbClr val="C00000"/>
                </a:solidFill>
                <a:latin typeface="Sakkal Majalla" panose="02000000000000000000" pitchFamily="2" charset="-78"/>
                <a:cs typeface="Sakkal Majalla" panose="02000000000000000000" pitchFamily="2" charset="-78"/>
              </a:rPr>
              <a:t>المقطع الأوّل</a:t>
            </a:r>
            <a:endParaRPr lang="en-GB" b="1" dirty="0">
              <a:solidFill>
                <a:srgbClr val="C0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8F48391A-9525-4F3E-B1E3-86C78D9F8BD5}"/>
              </a:ext>
            </a:extLst>
          </p:cNvPr>
          <p:cNvSpPr>
            <a:spLocks noGrp="1"/>
          </p:cNvSpPr>
          <p:nvPr>
            <p:ph idx="1"/>
          </p:nvPr>
        </p:nvSpPr>
        <p:spPr>
          <a:xfrm>
            <a:off x="838200" y="1963848"/>
            <a:ext cx="10515600" cy="4351338"/>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ar-BH" sz="3600" dirty="0">
                <a:latin typeface="Sakkal Majalla" panose="02000000000000000000" pitchFamily="2" charset="-78"/>
                <a:cs typeface="Sakkal Majalla" panose="02000000000000000000" pitchFamily="2" charset="-78"/>
              </a:rPr>
              <a:t>اتّجه الإنسانُ في النّصف الثّاني من القرن العشرين إلى الاهتمام بموضوع غزو الفضاء الخارجيّ، والرّحلات إلى الكواكب البعيدة مُضيفًا إلى كشوفه الكثيرة عبر حياته الطّويلة- كشْفًا جديدًا.</a:t>
            </a:r>
            <a:endParaRPr lang="en-GB" sz="3600" dirty="0">
              <a:latin typeface="Sakkal Majalla" panose="02000000000000000000" pitchFamily="2" charset="-78"/>
              <a:cs typeface="Sakkal Majalla" panose="02000000000000000000" pitchFamily="2" charset="-78"/>
            </a:endParaRPr>
          </a:p>
          <a:p>
            <a:pPr marL="0" indent="0" algn="just">
              <a:buNone/>
            </a:pPr>
            <a:endParaRPr lang="ar-BH" sz="3600" dirty="0">
              <a:latin typeface="Sakkal Majalla" panose="02000000000000000000" pitchFamily="2" charset="-78"/>
              <a:cs typeface="Sakkal Majalla" panose="02000000000000000000" pitchFamily="2" charset="-78"/>
            </a:endParaRPr>
          </a:p>
          <a:p>
            <a:pPr marL="0" indent="0" algn="just">
              <a:buNone/>
            </a:pPr>
            <a:r>
              <a:rPr lang="ar-BH" sz="3600" dirty="0">
                <a:latin typeface="Sakkal Majalla" panose="02000000000000000000" pitchFamily="2" charset="-78"/>
                <a:cs typeface="Sakkal Majalla" panose="02000000000000000000" pitchFamily="2" charset="-78"/>
              </a:rPr>
              <a:t>وقد اشْرَأَبّتْ أعناق النّاس إلى أقاصي الكون، وهم يتابعون ما يجري هناك. وتلك طبيعة النّفس البشريّة التي فُطِرَتْ على حبّ المغامرة، وخوض غِمَار المَجْهول، وهاتان الصّفتان كانتا على الدّوام الدّافع وراء الإنجازات والاكتشافات الرّائعة التي حقّقتها الإنسانيّة عبر مسيرتها الطّويلة.</a:t>
            </a:r>
            <a:endParaRPr lang="en-GB" sz="3600" dirty="0">
              <a:latin typeface="Sakkal Majalla" panose="02000000000000000000" pitchFamily="2" charset="-78"/>
              <a:cs typeface="Sakkal Majalla" panose="02000000000000000000" pitchFamily="2" charset="-78"/>
            </a:endParaRPr>
          </a:p>
        </p:txBody>
      </p:sp>
      <p:sp>
        <p:nvSpPr>
          <p:cNvPr id="4" name="Title 1">
            <a:extLst>
              <a:ext uri="{FF2B5EF4-FFF2-40B4-BE49-F238E27FC236}">
                <a16:creationId xmlns:a16="http://schemas.microsoft.com/office/drawing/2014/main" id="{E8F7E5E1-4193-4B3D-B700-DFD9E819010A}"/>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
        <p:nvSpPr>
          <p:cNvPr id="5" name="مستطيل 4">
            <a:extLst>
              <a:ext uri="{FF2B5EF4-FFF2-40B4-BE49-F238E27FC236}">
                <a16:creationId xmlns:a16="http://schemas.microsoft.com/office/drawing/2014/main" id="{88329A48-5B9C-4836-BE0A-E016EC990C19}"/>
              </a:ext>
            </a:extLst>
          </p:cNvPr>
          <p:cNvSpPr/>
          <p:nvPr/>
        </p:nvSpPr>
        <p:spPr>
          <a:xfrm>
            <a:off x="2190306" y="4671128"/>
            <a:ext cx="777593" cy="5600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مستطيل 5">
            <a:extLst>
              <a:ext uri="{FF2B5EF4-FFF2-40B4-BE49-F238E27FC236}">
                <a16:creationId xmlns:a16="http://schemas.microsoft.com/office/drawing/2014/main" id="{0577D241-A965-4066-B897-3535E8C0FA12}"/>
              </a:ext>
            </a:extLst>
          </p:cNvPr>
          <p:cNvSpPr/>
          <p:nvPr/>
        </p:nvSpPr>
        <p:spPr>
          <a:xfrm>
            <a:off x="6616996" y="4671128"/>
            <a:ext cx="1006548" cy="5600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مستطيل 6">
            <a:extLst>
              <a:ext uri="{FF2B5EF4-FFF2-40B4-BE49-F238E27FC236}">
                <a16:creationId xmlns:a16="http://schemas.microsoft.com/office/drawing/2014/main" id="{3C4AAA06-9184-41FA-A84A-FAD2A2F16686}"/>
              </a:ext>
            </a:extLst>
          </p:cNvPr>
          <p:cNvSpPr/>
          <p:nvPr/>
        </p:nvSpPr>
        <p:spPr>
          <a:xfrm>
            <a:off x="9681296" y="4206619"/>
            <a:ext cx="1006549" cy="5600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مستطيل 7">
            <a:extLst>
              <a:ext uri="{FF2B5EF4-FFF2-40B4-BE49-F238E27FC236}">
                <a16:creationId xmlns:a16="http://schemas.microsoft.com/office/drawing/2014/main" id="{E2A31E8F-EC93-4AB1-BFEC-3F48A1338F1C}"/>
              </a:ext>
            </a:extLst>
          </p:cNvPr>
          <p:cNvSpPr/>
          <p:nvPr/>
        </p:nvSpPr>
        <p:spPr>
          <a:xfrm>
            <a:off x="2967899" y="4681207"/>
            <a:ext cx="998044" cy="5500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0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5">
            <a:extLst>
              <a:ext uri="{FF2B5EF4-FFF2-40B4-BE49-F238E27FC236}">
                <a16:creationId xmlns:a16="http://schemas.microsoft.com/office/drawing/2014/main" id="{5EC21325-E399-4A71-B7D9-D73EB52AF2CE}"/>
              </a:ext>
            </a:extLst>
          </p:cNvPr>
          <p:cNvGraphicFramePr>
            <a:graphicFrameLocks noGrp="1"/>
          </p:cNvGraphicFramePr>
          <p:nvPr>
            <p:extLst>
              <p:ext uri="{D42A27DB-BD31-4B8C-83A1-F6EECF244321}">
                <p14:modId xmlns:p14="http://schemas.microsoft.com/office/powerpoint/2010/main" val="1139742878"/>
              </p:ext>
            </p:extLst>
          </p:nvPr>
        </p:nvGraphicFramePr>
        <p:xfrm>
          <a:off x="6786692" y="2435851"/>
          <a:ext cx="2296463" cy="2837897"/>
        </p:xfrm>
        <a:graphic>
          <a:graphicData uri="http://schemas.openxmlformats.org/drawingml/2006/table">
            <a:tbl>
              <a:tblPr firstRow="1" bandRow="1">
                <a:tableStyleId>{9DCAF9ED-07DC-4A11-8D7F-57B35C25682E}</a:tableStyleId>
              </a:tblPr>
              <a:tblGrid>
                <a:gridCol w="2296463">
                  <a:extLst>
                    <a:ext uri="{9D8B030D-6E8A-4147-A177-3AD203B41FA5}">
                      <a16:colId xmlns:a16="http://schemas.microsoft.com/office/drawing/2014/main" val="2188681178"/>
                    </a:ext>
                  </a:extLst>
                </a:gridCol>
              </a:tblGrid>
              <a:tr h="539202">
                <a:tc>
                  <a:txBody>
                    <a:bodyPr/>
                    <a:lstStyle/>
                    <a:p>
                      <a:pPr algn="ctr"/>
                      <a:r>
                        <a:rPr lang="ar-BH" sz="2800" dirty="0">
                          <a:latin typeface="Sakkal Majalla" panose="02000000000000000000" pitchFamily="2" charset="-78"/>
                          <a:cs typeface="Sakkal Majalla" panose="02000000000000000000" pitchFamily="2" charset="-78"/>
                        </a:rPr>
                        <a:t>الكلمة</a:t>
                      </a:r>
                      <a:endParaRPr lang="en-GB" sz="20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6191112"/>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3728115105"/>
                  </a:ext>
                </a:extLst>
              </a:tr>
              <a:tr h="539202">
                <a:tc>
                  <a:txBody>
                    <a:bodyPr/>
                    <a:lstStyle/>
                    <a:p>
                      <a:pPr algn="ctr"/>
                      <a:r>
                        <a:rPr lang="ar-BH" sz="2800" kern="1200" dirty="0"/>
                        <a:t> </a:t>
                      </a: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458104101"/>
                  </a:ext>
                </a:extLst>
              </a:tr>
              <a:tr h="539202">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950865540"/>
                  </a:ext>
                </a:extLst>
              </a:tr>
              <a:tr h="681089">
                <a:tc>
                  <a:txBody>
                    <a:bodyPr/>
                    <a:lstStyle/>
                    <a:p>
                      <a:pPr algn="ctr"/>
                      <a:endParaRPr lang="en-GB" sz="2800" b="1" kern="1200" dirty="0">
                        <a:solidFill>
                          <a:schemeClr val="dk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902935981"/>
                  </a:ext>
                </a:extLst>
              </a:tr>
            </a:tbl>
          </a:graphicData>
        </a:graphic>
      </p:graphicFrame>
      <p:graphicFrame>
        <p:nvGraphicFramePr>
          <p:cNvPr id="7" name="جدول 5">
            <a:extLst>
              <a:ext uri="{FF2B5EF4-FFF2-40B4-BE49-F238E27FC236}">
                <a16:creationId xmlns:a16="http://schemas.microsoft.com/office/drawing/2014/main" id="{18463613-A4CF-4F7E-A0EC-41CA2D99D4F4}"/>
              </a:ext>
            </a:extLst>
          </p:cNvPr>
          <p:cNvGraphicFramePr>
            <a:graphicFrameLocks noGrp="1"/>
          </p:cNvGraphicFramePr>
          <p:nvPr>
            <p:extLst>
              <p:ext uri="{D42A27DB-BD31-4B8C-83A1-F6EECF244321}">
                <p14:modId xmlns:p14="http://schemas.microsoft.com/office/powerpoint/2010/main" val="3787194191"/>
              </p:ext>
            </p:extLst>
          </p:nvPr>
        </p:nvGraphicFramePr>
        <p:xfrm>
          <a:off x="1062427" y="2435851"/>
          <a:ext cx="5235596" cy="2859162"/>
        </p:xfrm>
        <a:graphic>
          <a:graphicData uri="http://schemas.openxmlformats.org/drawingml/2006/table">
            <a:tbl>
              <a:tblPr firstRow="1" bandRow="1">
                <a:tableStyleId>{9DCAF9ED-07DC-4A11-8D7F-57B35C25682E}</a:tableStyleId>
              </a:tblPr>
              <a:tblGrid>
                <a:gridCol w="5235596">
                  <a:extLst>
                    <a:ext uri="{9D8B030D-6E8A-4147-A177-3AD203B41FA5}">
                      <a16:colId xmlns:a16="http://schemas.microsoft.com/office/drawing/2014/main" val="2188681178"/>
                    </a:ext>
                  </a:extLst>
                </a:gridCol>
              </a:tblGrid>
              <a:tr h="488061">
                <a:tc>
                  <a:txBody>
                    <a:bodyPr/>
                    <a:lstStyle/>
                    <a:p>
                      <a:pPr algn="ctr" rtl="1"/>
                      <a:r>
                        <a:rPr lang="ar-BH" sz="2800" dirty="0">
                          <a:latin typeface="Sakkal Majalla" panose="02000000000000000000" pitchFamily="2" charset="-78"/>
                          <a:cs typeface="Sakkal Majalla" panose="02000000000000000000" pitchFamily="2" charset="-78"/>
                        </a:rPr>
                        <a:t>المعنى</a:t>
                      </a:r>
                      <a:endParaRPr lang="en-GB"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6191112"/>
                  </a:ext>
                </a:extLst>
              </a:tr>
              <a:tr h="469680">
                <a:tc>
                  <a:txBody>
                    <a:bodyPr/>
                    <a:lstStyle/>
                    <a:p>
                      <a:pPr algn="ctr" rtl="1"/>
                      <a:endParaRPr lang="en-GB" sz="2400" b="1" dirty="0">
                        <a:solidFill>
                          <a:srgbClr val="0070C0"/>
                        </a:solidFill>
                      </a:endParaRPr>
                    </a:p>
                  </a:txBody>
                  <a:tcPr/>
                </a:tc>
                <a:extLst>
                  <a:ext uri="{0D108BD9-81ED-4DB2-BD59-A6C34878D82A}">
                    <a16:rowId xmlns:a16="http://schemas.microsoft.com/office/drawing/2014/main" val="3728115105"/>
                  </a:ext>
                </a:extLst>
              </a:tr>
              <a:tr h="561769">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1458104101"/>
                  </a:ext>
                </a:extLst>
              </a:tr>
              <a:tr h="593084">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950865540"/>
                  </a:ext>
                </a:extLst>
              </a:tr>
              <a:tr h="716469">
                <a:tc>
                  <a:txBody>
                    <a:bodyPr/>
                    <a:lstStyle/>
                    <a:p>
                      <a:pPr algn="ctr" rtl="1"/>
                      <a:endParaRPr lang="en-GB" sz="2400" b="1" kern="1200" dirty="0">
                        <a:solidFill>
                          <a:srgbClr val="0070C0"/>
                        </a:solidFill>
                        <a:latin typeface="+mn-lt"/>
                        <a:ea typeface="+mn-ea"/>
                        <a:cs typeface="+mn-cs"/>
                      </a:endParaRPr>
                    </a:p>
                  </a:txBody>
                  <a:tcPr/>
                </a:tc>
                <a:extLst>
                  <a:ext uri="{0D108BD9-81ED-4DB2-BD59-A6C34878D82A}">
                    <a16:rowId xmlns:a16="http://schemas.microsoft.com/office/drawing/2014/main" val="902935981"/>
                  </a:ext>
                </a:extLst>
              </a:tr>
            </a:tbl>
          </a:graphicData>
        </a:graphic>
      </p:graphicFrame>
      <p:sp>
        <p:nvSpPr>
          <p:cNvPr id="8" name="مربع نص 7">
            <a:extLst>
              <a:ext uri="{FF2B5EF4-FFF2-40B4-BE49-F238E27FC236}">
                <a16:creationId xmlns:a16="http://schemas.microsoft.com/office/drawing/2014/main" id="{A8B1E1BD-1C3C-4FBA-BF61-845011C9C12D}"/>
              </a:ext>
            </a:extLst>
          </p:cNvPr>
          <p:cNvSpPr txBox="1"/>
          <p:nvPr/>
        </p:nvSpPr>
        <p:spPr>
          <a:xfrm>
            <a:off x="1325366" y="1355239"/>
            <a:ext cx="9171347" cy="584775"/>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rtl="1"/>
            <a:r>
              <a:rPr lang="ar-BH" sz="3200" b="1" dirty="0">
                <a:solidFill>
                  <a:sysClr val="windowText" lastClr="000000"/>
                </a:solidFill>
                <a:latin typeface="Sakkal Majalla" panose="02000000000000000000" pitchFamily="2" charset="-78"/>
                <a:cs typeface="Sakkal Majalla" panose="02000000000000000000" pitchFamily="2" charset="-78"/>
              </a:rPr>
              <a:t>أبيّنُ معاني الكلمات الواردةِ في  الـمَقطع  الأوّل من خلال الجدول الآتي: (3دق)</a:t>
            </a:r>
          </a:p>
        </p:txBody>
      </p:sp>
      <p:sp>
        <p:nvSpPr>
          <p:cNvPr id="4" name="مربع نص 3">
            <a:extLst>
              <a:ext uri="{FF2B5EF4-FFF2-40B4-BE49-F238E27FC236}">
                <a16:creationId xmlns:a16="http://schemas.microsoft.com/office/drawing/2014/main" id="{2FF2A516-894C-4DC4-9EA9-CD2D2E478632}"/>
              </a:ext>
            </a:extLst>
          </p:cNvPr>
          <p:cNvSpPr txBox="1"/>
          <p:nvPr/>
        </p:nvSpPr>
        <p:spPr>
          <a:xfrm>
            <a:off x="1488646" y="2907075"/>
            <a:ext cx="4422226" cy="584775"/>
          </a:xfrm>
          <a:prstGeom prst="rect">
            <a:avLst/>
          </a:prstGeom>
          <a:noFill/>
        </p:spPr>
        <p:txBody>
          <a:bodyPr wrap="square" rtlCol="0">
            <a:spAutoFit/>
          </a:bodyPr>
          <a:lstStyle/>
          <a:p>
            <a:pPr algn="ctr" rtl="1"/>
            <a:r>
              <a:rPr lang="ar-BH" altLang="zh-CN" sz="3200" b="1" dirty="0">
                <a:solidFill>
                  <a:srgbClr val="0070C0"/>
                </a:solidFill>
                <a:latin typeface="Sakkal Majalla" panose="02000000000000000000" pitchFamily="2" charset="-78"/>
                <a:cs typeface="Sakkal Majalla" panose="02000000000000000000" pitchFamily="2" charset="-78"/>
              </a:rPr>
              <a:t>ارتفعت لتنظر</a:t>
            </a:r>
          </a:p>
        </p:txBody>
      </p:sp>
      <p:sp>
        <p:nvSpPr>
          <p:cNvPr id="10" name="مربع نص 9">
            <a:extLst>
              <a:ext uri="{FF2B5EF4-FFF2-40B4-BE49-F238E27FC236}">
                <a16:creationId xmlns:a16="http://schemas.microsoft.com/office/drawing/2014/main" id="{FACA2FDD-BB81-4838-B3C7-3F0167493E84}"/>
              </a:ext>
            </a:extLst>
          </p:cNvPr>
          <p:cNvSpPr txBox="1"/>
          <p:nvPr/>
        </p:nvSpPr>
        <p:spPr>
          <a:xfrm>
            <a:off x="1226615" y="4045276"/>
            <a:ext cx="484844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البحث والحديث</a:t>
            </a:r>
            <a:endParaRPr lang="en-GB" sz="2800" b="1" dirty="0">
              <a:solidFill>
                <a:srgbClr val="0070C0"/>
              </a:solidFill>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E194C0AF-EDEA-483A-B1AF-99CEF814FC2E}"/>
              </a:ext>
            </a:extLst>
          </p:cNvPr>
          <p:cNvSpPr txBox="1"/>
          <p:nvPr/>
        </p:nvSpPr>
        <p:spPr>
          <a:xfrm>
            <a:off x="1062427" y="4591990"/>
            <a:ext cx="523559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زحام</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29" name="مربع نص 28">
            <a:extLst>
              <a:ext uri="{FF2B5EF4-FFF2-40B4-BE49-F238E27FC236}">
                <a16:creationId xmlns:a16="http://schemas.microsoft.com/office/drawing/2014/main" id="{7C034EDA-1FC5-41D2-AAE4-9587EBECEF9A}"/>
              </a:ext>
            </a:extLst>
          </p:cNvPr>
          <p:cNvSpPr txBox="1"/>
          <p:nvPr/>
        </p:nvSpPr>
        <p:spPr>
          <a:xfrm>
            <a:off x="1223506" y="3472177"/>
            <a:ext cx="4848446" cy="584775"/>
          </a:xfrm>
          <a:prstGeom prst="rect">
            <a:avLst/>
          </a:prstGeom>
          <a:noFill/>
        </p:spPr>
        <p:txBody>
          <a:bodyPr wrap="square" rtlCol="0">
            <a:spAutoFit/>
          </a:bodyPr>
          <a:lstStyle/>
          <a:p>
            <a:pPr algn="ctr" rtl="1"/>
            <a:r>
              <a:rPr lang="ar-BH" sz="3200" b="1" dirty="0">
                <a:solidFill>
                  <a:srgbClr val="0070C0"/>
                </a:solidFill>
                <a:latin typeface="Sakkal Majalla" panose="02000000000000000000" pitchFamily="2" charset="-78"/>
                <a:cs typeface="Sakkal Majalla" panose="02000000000000000000" pitchFamily="2" charset="-78"/>
              </a:rPr>
              <a:t>خُلِقت</a:t>
            </a:r>
            <a:endParaRPr lang="en-GB" sz="3200" b="1" dirty="0">
              <a:solidFill>
                <a:srgbClr val="0070C0"/>
              </a:solidFill>
              <a:latin typeface="Sakkal Majalla" panose="02000000000000000000" pitchFamily="2" charset="-78"/>
              <a:cs typeface="Sakkal Majalla" panose="02000000000000000000" pitchFamily="2" charset="-78"/>
            </a:endParaRPr>
          </a:p>
        </p:txBody>
      </p:sp>
      <p:sp>
        <p:nvSpPr>
          <p:cNvPr id="14" name="مربع نص 13">
            <a:extLst>
              <a:ext uri="{FF2B5EF4-FFF2-40B4-BE49-F238E27FC236}">
                <a16:creationId xmlns:a16="http://schemas.microsoft.com/office/drawing/2014/main" id="{0BE3F8F8-DA82-424B-BA56-0F5081BD1BEA}"/>
              </a:ext>
            </a:extLst>
          </p:cNvPr>
          <p:cNvSpPr txBox="1"/>
          <p:nvPr/>
        </p:nvSpPr>
        <p:spPr>
          <a:xfrm>
            <a:off x="9682284" y="2600279"/>
            <a:ext cx="2042140"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ar-BH" sz="4000" b="1" dirty="0">
                <a:latin typeface="Sakkal Majalla" panose="02000000000000000000" pitchFamily="2" charset="-78"/>
                <a:cs typeface="Sakkal Majalla" panose="02000000000000000000" pitchFamily="2" charset="-78"/>
              </a:rPr>
              <a:t>معاني</a:t>
            </a:r>
          </a:p>
          <a:p>
            <a:pPr algn="ctr"/>
            <a:r>
              <a:rPr lang="ar-BH" sz="4000" b="1" dirty="0">
                <a:latin typeface="Sakkal Majalla" panose="02000000000000000000" pitchFamily="2" charset="-78"/>
                <a:cs typeface="Sakkal Majalla" panose="02000000000000000000" pitchFamily="2" charset="-78"/>
              </a:rPr>
              <a:t> مُفردات</a:t>
            </a:r>
          </a:p>
          <a:p>
            <a:pPr algn="ctr"/>
            <a:r>
              <a:rPr lang="ar-BH" sz="4000" b="1" dirty="0">
                <a:latin typeface="Sakkal Majalla" panose="02000000000000000000" pitchFamily="2" charset="-78"/>
                <a:cs typeface="Sakkal Majalla" panose="02000000000000000000" pitchFamily="2" charset="-78"/>
              </a:rPr>
              <a:t>المقطع (الأوّل)</a:t>
            </a:r>
            <a:endParaRPr lang="en-GB" sz="4000" b="1" dirty="0">
              <a:latin typeface="Sakkal Majalla" panose="02000000000000000000" pitchFamily="2" charset="-78"/>
              <a:cs typeface="Sakkal Majalla" panose="02000000000000000000" pitchFamily="2" charset="-78"/>
            </a:endParaRPr>
          </a:p>
        </p:txBody>
      </p:sp>
      <p:sp>
        <p:nvSpPr>
          <p:cNvPr id="13" name="مربع نص 28">
            <a:extLst>
              <a:ext uri="{FF2B5EF4-FFF2-40B4-BE49-F238E27FC236}">
                <a16:creationId xmlns:a16="http://schemas.microsoft.com/office/drawing/2014/main" id="{7C034EDA-1FC5-41D2-AAE4-9587EBECEF9A}"/>
              </a:ext>
            </a:extLst>
          </p:cNvPr>
          <p:cNvSpPr txBox="1"/>
          <p:nvPr/>
        </p:nvSpPr>
        <p:spPr>
          <a:xfrm>
            <a:off x="7103293" y="2988503"/>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اشْرَأَبّتْ</a:t>
            </a:r>
            <a:endParaRPr lang="en-GB" sz="3200" b="1" dirty="0">
              <a:latin typeface="Sakkal Majalla" panose="02000000000000000000" pitchFamily="2" charset="-78"/>
              <a:cs typeface="Sakkal Majalla" panose="02000000000000000000" pitchFamily="2" charset="-78"/>
            </a:endParaRPr>
          </a:p>
        </p:txBody>
      </p:sp>
      <p:sp>
        <p:nvSpPr>
          <p:cNvPr id="15" name="مربع نص 28">
            <a:extLst>
              <a:ext uri="{FF2B5EF4-FFF2-40B4-BE49-F238E27FC236}">
                <a16:creationId xmlns:a16="http://schemas.microsoft.com/office/drawing/2014/main" id="{7C034EDA-1FC5-41D2-AAE4-9587EBECEF9A}"/>
              </a:ext>
            </a:extLst>
          </p:cNvPr>
          <p:cNvSpPr txBox="1"/>
          <p:nvPr/>
        </p:nvSpPr>
        <p:spPr>
          <a:xfrm>
            <a:off x="7103297" y="3511371"/>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فُطِرَتْ</a:t>
            </a:r>
            <a:endParaRPr lang="en-GB" sz="3200" b="1" dirty="0">
              <a:latin typeface="Sakkal Majalla" panose="02000000000000000000" pitchFamily="2" charset="-78"/>
              <a:cs typeface="Sakkal Majalla" panose="02000000000000000000" pitchFamily="2" charset="-78"/>
            </a:endParaRPr>
          </a:p>
        </p:txBody>
      </p:sp>
      <p:sp>
        <p:nvSpPr>
          <p:cNvPr id="16" name="مربع نص 28">
            <a:extLst>
              <a:ext uri="{FF2B5EF4-FFF2-40B4-BE49-F238E27FC236}">
                <a16:creationId xmlns:a16="http://schemas.microsoft.com/office/drawing/2014/main" id="{7C034EDA-1FC5-41D2-AAE4-9587EBECEF9A}"/>
              </a:ext>
            </a:extLst>
          </p:cNvPr>
          <p:cNvSpPr txBox="1"/>
          <p:nvPr/>
        </p:nvSpPr>
        <p:spPr>
          <a:xfrm>
            <a:off x="7103293" y="4082178"/>
            <a:ext cx="1598259"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خوض</a:t>
            </a:r>
            <a:endParaRPr lang="en-GB" sz="3200" b="1" dirty="0">
              <a:latin typeface="Sakkal Majalla" panose="02000000000000000000" pitchFamily="2" charset="-78"/>
              <a:cs typeface="Sakkal Majalla" panose="02000000000000000000" pitchFamily="2" charset="-78"/>
            </a:endParaRPr>
          </a:p>
        </p:txBody>
      </p:sp>
      <p:sp>
        <p:nvSpPr>
          <p:cNvPr id="17" name="مربع نص 28">
            <a:extLst>
              <a:ext uri="{FF2B5EF4-FFF2-40B4-BE49-F238E27FC236}">
                <a16:creationId xmlns:a16="http://schemas.microsoft.com/office/drawing/2014/main" id="{7C034EDA-1FC5-41D2-AAE4-9587EBECEF9A}"/>
              </a:ext>
            </a:extLst>
          </p:cNvPr>
          <p:cNvSpPr txBox="1"/>
          <p:nvPr/>
        </p:nvSpPr>
        <p:spPr>
          <a:xfrm>
            <a:off x="6669709" y="4578015"/>
            <a:ext cx="2465423" cy="584775"/>
          </a:xfrm>
          <a:prstGeom prst="rect">
            <a:avLst/>
          </a:prstGeom>
          <a:noFill/>
        </p:spPr>
        <p:txBody>
          <a:bodyPr wrap="square" rtlCol="0">
            <a:spAutoFit/>
          </a:bodyPr>
          <a:lstStyle/>
          <a:p>
            <a:pPr algn="ctr" rtl="1"/>
            <a:r>
              <a:rPr lang="ar-BH" sz="3200" b="1" dirty="0">
                <a:latin typeface="Sakkal Majalla" panose="02000000000000000000" pitchFamily="2" charset="-78"/>
                <a:cs typeface="Sakkal Majalla" panose="02000000000000000000" pitchFamily="2" charset="-78"/>
              </a:rPr>
              <a:t>غِمَار</a:t>
            </a:r>
            <a:endParaRPr lang="en-GB" sz="3200" b="1" dirty="0">
              <a:latin typeface="Sakkal Majalla" panose="02000000000000000000" pitchFamily="2" charset="-78"/>
              <a:cs typeface="Sakkal Majalla" panose="02000000000000000000" pitchFamily="2" charset="-78"/>
            </a:endParaRPr>
          </a:p>
        </p:txBody>
      </p:sp>
      <p:sp>
        <p:nvSpPr>
          <p:cNvPr id="19" name="مستطيل 18">
            <a:extLst>
              <a:ext uri="{FF2B5EF4-FFF2-40B4-BE49-F238E27FC236}">
                <a16:creationId xmlns:a16="http://schemas.microsoft.com/office/drawing/2014/main" id="{EB86BBE7-C76B-4973-933F-B3F8973E0258}"/>
              </a:ext>
            </a:extLst>
          </p:cNvPr>
          <p:cNvSpPr/>
          <p:nvPr/>
        </p:nvSpPr>
        <p:spPr>
          <a:xfrm>
            <a:off x="10423561" y="515254"/>
            <a:ext cx="1312546" cy="70190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نشاط 1</a:t>
            </a:r>
            <a:endParaRPr lang="en-GB" sz="3600" b="1" dirty="0">
              <a:solidFill>
                <a:schemeClr val="tx1"/>
              </a:solidFill>
              <a:latin typeface="Sakkal Majalla" panose="02000000000000000000" pitchFamily="2" charset="-78"/>
              <a:cs typeface="Sakkal Majalla" panose="020000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2" name="حبر 1">
                <a:extLst>
                  <a:ext uri="{FF2B5EF4-FFF2-40B4-BE49-F238E27FC236}">
                    <a16:creationId xmlns:a16="http://schemas.microsoft.com/office/drawing/2014/main" id="{21376412-F19B-451F-A1A7-EE48A18B0051}"/>
                  </a:ext>
                </a:extLst>
              </p14:cNvPr>
              <p14:cNvContentPartPr/>
              <p14:nvPr/>
            </p14:nvContentPartPr>
            <p14:xfrm>
              <a:off x="1657155" y="2476095"/>
              <a:ext cx="360" cy="360"/>
            </p14:xfrm>
          </p:contentPart>
        </mc:Choice>
        <mc:Fallback xmlns="">
          <p:pic>
            <p:nvPicPr>
              <p:cNvPr id="2" name="حبر 1">
                <a:extLst>
                  <a:ext uri="{FF2B5EF4-FFF2-40B4-BE49-F238E27FC236}">
                    <a16:creationId xmlns:a16="http://schemas.microsoft.com/office/drawing/2014/main" id="{21376412-F19B-451F-A1A7-EE48A18B0051}"/>
                  </a:ext>
                </a:extLst>
              </p:cNvPr>
              <p:cNvPicPr/>
              <p:nvPr/>
            </p:nvPicPr>
            <p:blipFill>
              <a:blip r:embed="rId3"/>
              <a:stretch>
                <a:fillRect/>
              </a:stretch>
            </p:blipFill>
            <p:spPr>
              <a:xfrm>
                <a:off x="1648515" y="24674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حبر 2">
                <a:extLst>
                  <a:ext uri="{FF2B5EF4-FFF2-40B4-BE49-F238E27FC236}">
                    <a16:creationId xmlns:a16="http://schemas.microsoft.com/office/drawing/2014/main" id="{2DB912EA-AA97-4940-A743-9853141B40FC}"/>
                  </a:ext>
                </a:extLst>
              </p14:cNvPr>
              <p14:cNvContentPartPr/>
              <p14:nvPr/>
            </p14:nvContentPartPr>
            <p14:xfrm>
              <a:off x="1657155" y="2476095"/>
              <a:ext cx="360" cy="360"/>
            </p14:xfrm>
          </p:contentPart>
        </mc:Choice>
        <mc:Fallback xmlns="">
          <p:pic>
            <p:nvPicPr>
              <p:cNvPr id="3" name="حبر 2">
                <a:extLst>
                  <a:ext uri="{FF2B5EF4-FFF2-40B4-BE49-F238E27FC236}">
                    <a16:creationId xmlns:a16="http://schemas.microsoft.com/office/drawing/2014/main" id="{2DB912EA-AA97-4940-A743-9853141B40FC}"/>
                  </a:ext>
                </a:extLst>
              </p:cNvPr>
              <p:cNvPicPr/>
              <p:nvPr/>
            </p:nvPicPr>
            <p:blipFill>
              <a:blip r:embed="rId3"/>
              <a:stretch>
                <a:fillRect/>
              </a:stretch>
            </p:blipFill>
            <p:spPr>
              <a:xfrm>
                <a:off x="1648515" y="24674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حبر 5">
                <a:extLst>
                  <a:ext uri="{FF2B5EF4-FFF2-40B4-BE49-F238E27FC236}">
                    <a16:creationId xmlns:a16="http://schemas.microsoft.com/office/drawing/2014/main" id="{2D344B7E-EBF2-482B-B3B4-23EE3C142052}"/>
                  </a:ext>
                </a:extLst>
              </p14:cNvPr>
              <p14:cNvContentPartPr/>
              <p14:nvPr/>
            </p14:nvContentPartPr>
            <p14:xfrm>
              <a:off x="1657155" y="2476095"/>
              <a:ext cx="360" cy="360"/>
            </p14:xfrm>
          </p:contentPart>
        </mc:Choice>
        <mc:Fallback xmlns="">
          <p:pic>
            <p:nvPicPr>
              <p:cNvPr id="6" name="حبر 5">
                <a:extLst>
                  <a:ext uri="{FF2B5EF4-FFF2-40B4-BE49-F238E27FC236}">
                    <a16:creationId xmlns:a16="http://schemas.microsoft.com/office/drawing/2014/main" id="{2D344B7E-EBF2-482B-B3B4-23EE3C142052}"/>
                  </a:ext>
                </a:extLst>
              </p:cNvPr>
              <p:cNvPicPr/>
              <p:nvPr/>
            </p:nvPicPr>
            <p:blipFill>
              <a:blip r:embed="rId3"/>
              <a:stretch>
                <a:fillRect/>
              </a:stretch>
            </p:blipFill>
            <p:spPr>
              <a:xfrm>
                <a:off x="1648515" y="2467455"/>
                <a:ext cx="18000" cy="18000"/>
              </a:xfrm>
              <a:prstGeom prst="rect">
                <a:avLst/>
              </a:prstGeom>
            </p:spPr>
          </p:pic>
        </mc:Fallback>
      </mc:AlternateContent>
      <p:sp>
        <p:nvSpPr>
          <p:cNvPr id="20" name="Title 1">
            <a:extLst>
              <a:ext uri="{FF2B5EF4-FFF2-40B4-BE49-F238E27FC236}">
                <a16:creationId xmlns:a16="http://schemas.microsoft.com/office/drawing/2014/main" id="{526E4D43-F71C-464F-968F-A699E766B973}"/>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19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0" grpId="0"/>
      <p:bldP spid="11" grpId="0"/>
      <p:bldP spid="29" grpId="0"/>
      <p:bldP spid="14" grpId="0" animBg="1"/>
      <p:bldP spid="13"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34F40998-39F3-4CCD-90D1-5D89F3EC279E}"/>
              </a:ext>
            </a:extLst>
          </p:cNvPr>
          <p:cNvSpPr txBox="1"/>
          <p:nvPr/>
        </p:nvSpPr>
        <p:spPr>
          <a:xfrm>
            <a:off x="1914935" y="3454658"/>
            <a:ext cx="7471828" cy="769441"/>
          </a:xfrm>
          <a:prstGeom prst="rect">
            <a:avLst/>
          </a:prstGeom>
          <a:solidFill>
            <a:schemeClr val="accent1">
              <a:lumMod val="20000"/>
              <a:lumOff val="80000"/>
            </a:schemeClr>
          </a:solidFill>
        </p:spPr>
        <p:txBody>
          <a:bodyPr wrap="square" rtlCol="0">
            <a:spAutoFit/>
          </a:bodyPr>
          <a:lstStyle/>
          <a:p>
            <a:pPr algn="ctr" rtl="1"/>
            <a:r>
              <a:rPr lang="ar-BH" sz="4400" b="1" dirty="0">
                <a:solidFill>
                  <a:srgbClr val="C00000"/>
                </a:solidFill>
                <a:latin typeface="Sakkal Majalla" panose="02000000000000000000" pitchFamily="2" charset="-78"/>
                <a:cs typeface="Sakkal Majalla" panose="02000000000000000000" pitchFamily="2" charset="-78"/>
              </a:rPr>
              <a:t>الإنسانُ مفطورٌ على حبِّ الاسْتطلاع والمغامرة.</a:t>
            </a:r>
          </a:p>
        </p:txBody>
      </p:sp>
      <p:sp>
        <p:nvSpPr>
          <p:cNvPr id="6" name="مربع نص 5">
            <a:extLst>
              <a:ext uri="{FF2B5EF4-FFF2-40B4-BE49-F238E27FC236}">
                <a16:creationId xmlns:a16="http://schemas.microsoft.com/office/drawing/2014/main" id="{A3371E5C-8689-427C-8068-65064DDD5FB4}"/>
              </a:ext>
            </a:extLst>
          </p:cNvPr>
          <p:cNvSpPr txBox="1"/>
          <p:nvPr/>
        </p:nvSpPr>
        <p:spPr>
          <a:xfrm>
            <a:off x="1579064" y="2511980"/>
            <a:ext cx="8143576" cy="769441"/>
          </a:xfrm>
          <a:prstGeom prst="rect">
            <a:avLst/>
          </a:prstGeom>
          <a:noFill/>
        </p:spPr>
        <p:txBody>
          <a:bodyPr wrap="none" rtlCol="0">
            <a:spAutoFit/>
          </a:bodyPr>
          <a:lstStyle/>
          <a:p>
            <a:pPr algn="ctr" rtl="1"/>
            <a:r>
              <a:rPr lang="ar-BH" sz="4400" b="1" dirty="0">
                <a:latin typeface="Sakkal Majalla" panose="02000000000000000000" pitchFamily="2" charset="-78"/>
                <a:cs typeface="Sakkal Majalla" panose="02000000000000000000" pitchFamily="2" charset="-78"/>
              </a:rPr>
              <a:t>أَسْتَخْلِصُ الفك</a:t>
            </a:r>
            <a:r>
              <a:rPr lang="ar-SA" sz="4400" b="1" dirty="0" err="1">
                <a:latin typeface="Sakkal Majalla" panose="02000000000000000000" pitchFamily="2" charset="-78"/>
                <a:cs typeface="Sakkal Majalla" panose="02000000000000000000" pitchFamily="2" charset="-78"/>
              </a:rPr>
              <a:t>رة</a:t>
            </a:r>
            <a:r>
              <a:rPr lang="ar-BH" sz="4400" b="1" dirty="0">
                <a:latin typeface="Sakkal Majalla" panose="02000000000000000000" pitchFamily="2" charset="-78"/>
                <a:cs typeface="Sakkal Majalla" panose="02000000000000000000" pitchFamily="2" charset="-78"/>
              </a:rPr>
              <a:t> الرّئيسة للمقْطع (الأوّل). (3دق)</a:t>
            </a:r>
            <a:endParaRPr lang="en-GB" sz="4400" b="1"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F6E00A9D-6F5A-4B3A-81D8-BB36C70F28F9}"/>
              </a:ext>
            </a:extLst>
          </p:cNvPr>
          <p:cNvSpPr/>
          <p:nvPr/>
        </p:nvSpPr>
        <p:spPr>
          <a:xfrm>
            <a:off x="10229230" y="455782"/>
            <a:ext cx="1463040" cy="66929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نشاط 2</a:t>
            </a:r>
            <a:endParaRPr lang="en-GB" sz="3600" b="1" dirty="0">
              <a:solidFill>
                <a:schemeClr val="tx1"/>
              </a:solidFill>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id="{9551CB7F-55ED-4964-88A0-84C2F8FB7413}"/>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6175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62766" y="1240957"/>
            <a:ext cx="8929467" cy="64698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1" anchor="ctr">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أقرأ المَقْطَعَ الأوّل جيّدا، ثمّ أُجِيبُ عن الأسْئلة الآتية: (6دق) </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6" name="Rectangle 3">
            <a:extLst>
              <a:ext uri="{FF2B5EF4-FFF2-40B4-BE49-F238E27FC236}">
                <a16:creationId xmlns:a16="http://schemas.microsoft.com/office/drawing/2014/main" id="{2421DBA7-251B-4B78-A0CC-14AD03BB27B8}"/>
              </a:ext>
            </a:extLst>
          </p:cNvPr>
          <p:cNvSpPr/>
          <p:nvPr/>
        </p:nvSpPr>
        <p:spPr>
          <a:xfrm>
            <a:off x="1294545" y="2097428"/>
            <a:ext cx="9897685"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BH" sz="3200" b="1" dirty="0">
                <a:solidFill>
                  <a:schemeClr val="tx1"/>
                </a:solidFill>
                <a:latin typeface="Sakkal Majalla" panose="02000000000000000000" pitchFamily="2" charset="-78"/>
                <a:cs typeface="Sakkal Majalla" panose="02000000000000000000" pitchFamily="2" charset="-78"/>
              </a:rPr>
              <a:t>1- بمَ اهتمّ الإنسانُ في النّصف الثّاني من القرن الواحد والعشرين؟ </a:t>
            </a:r>
          </a:p>
        </p:txBody>
      </p:sp>
      <p:sp>
        <p:nvSpPr>
          <p:cNvPr id="7" name="مستطيل: زوايا مستديرة 6">
            <a:extLst>
              <a:ext uri="{FF2B5EF4-FFF2-40B4-BE49-F238E27FC236}">
                <a16:creationId xmlns:a16="http://schemas.microsoft.com/office/drawing/2014/main" id="{5B165D4D-C72A-443F-A6D9-DBD2EC2FA615}"/>
              </a:ext>
            </a:extLst>
          </p:cNvPr>
          <p:cNvSpPr/>
          <p:nvPr/>
        </p:nvSpPr>
        <p:spPr>
          <a:xfrm>
            <a:off x="10036160" y="197367"/>
            <a:ext cx="1802130" cy="792271"/>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3600" b="1" dirty="0">
                <a:latin typeface="Sakkal Majalla" panose="02000000000000000000" pitchFamily="2" charset="-78"/>
                <a:cs typeface="Sakkal Majalla" panose="02000000000000000000" pitchFamily="2" charset="-78"/>
              </a:rPr>
              <a:t>نشاط 3</a:t>
            </a:r>
            <a:endParaRPr lang="en-GB" sz="3600" b="1" dirty="0">
              <a:latin typeface="Sakkal Majalla" panose="02000000000000000000" pitchFamily="2" charset="-78"/>
              <a:cs typeface="Sakkal Majalla" panose="02000000000000000000" pitchFamily="2" charset="-78"/>
            </a:endParaRPr>
          </a:p>
        </p:txBody>
      </p:sp>
      <p:sp>
        <p:nvSpPr>
          <p:cNvPr id="15" name="مستطيل: زوايا مستديرة 4">
            <a:extLst>
              <a:ext uri="{FF2B5EF4-FFF2-40B4-BE49-F238E27FC236}">
                <a16:creationId xmlns:a16="http://schemas.microsoft.com/office/drawing/2014/main" id="{67F12578-3466-4AEE-B4C2-E795C154A12D}"/>
              </a:ext>
            </a:extLst>
          </p:cNvPr>
          <p:cNvSpPr/>
          <p:nvPr/>
        </p:nvSpPr>
        <p:spPr>
          <a:xfrm>
            <a:off x="1294544" y="4290162"/>
            <a:ext cx="9897686" cy="646986"/>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r" rtl="1"/>
            <a:r>
              <a:rPr lang="ar-BH" sz="3200" b="1" dirty="0">
                <a:solidFill>
                  <a:schemeClr val="tx1"/>
                </a:solidFill>
                <a:latin typeface="Sakkal Majalla" panose="02000000000000000000" pitchFamily="2" charset="-78"/>
                <a:cs typeface="Sakkal Majalla" panose="02000000000000000000" pitchFamily="2" charset="-78"/>
              </a:rPr>
              <a:t>2- ذكرَ الكاتبُ صفتيْن كانتا على الدّوام الدّافع وراء الإنجازات والاكتشافات، ما هما؟</a:t>
            </a:r>
          </a:p>
        </p:txBody>
      </p:sp>
      <p:sp>
        <p:nvSpPr>
          <p:cNvPr id="9" name="Rectangle 2">
            <a:extLst>
              <a:ext uri="{FF2B5EF4-FFF2-40B4-BE49-F238E27FC236}">
                <a16:creationId xmlns:a16="http://schemas.microsoft.com/office/drawing/2014/main" id="{AC40F9C0-EE20-49A7-82ED-C2E90CA8D868}"/>
              </a:ext>
            </a:extLst>
          </p:cNvPr>
          <p:cNvSpPr/>
          <p:nvPr/>
        </p:nvSpPr>
        <p:spPr>
          <a:xfrm>
            <a:off x="1294544" y="2858880"/>
            <a:ext cx="9897686" cy="1077218"/>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 اهتمّ الإنسان في النّصف الثّاني من القرن الواحد والعشرين بموضوع غزو الفضاء الخارجيّ، والرّحلات إلى الكواكب البعيدة.</a:t>
            </a:r>
          </a:p>
        </p:txBody>
      </p:sp>
      <p:sp>
        <p:nvSpPr>
          <p:cNvPr id="12" name="Rectangle 2">
            <a:extLst>
              <a:ext uri="{FF2B5EF4-FFF2-40B4-BE49-F238E27FC236}">
                <a16:creationId xmlns:a16="http://schemas.microsoft.com/office/drawing/2014/main" id="{7ADA33C8-494A-40AB-BBEC-BE1C360CD67D}"/>
              </a:ext>
            </a:extLst>
          </p:cNvPr>
          <p:cNvSpPr/>
          <p:nvPr/>
        </p:nvSpPr>
        <p:spPr>
          <a:xfrm>
            <a:off x="9008789" y="5032268"/>
            <a:ext cx="2183441" cy="584775"/>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1- حبّ المغامرة.</a:t>
            </a:r>
          </a:p>
        </p:txBody>
      </p:sp>
      <p:sp>
        <p:nvSpPr>
          <p:cNvPr id="13" name="Rectangle 2">
            <a:extLst>
              <a:ext uri="{FF2B5EF4-FFF2-40B4-BE49-F238E27FC236}">
                <a16:creationId xmlns:a16="http://schemas.microsoft.com/office/drawing/2014/main" id="{34A9A222-F564-4B99-8589-647EC6D14DA4}"/>
              </a:ext>
            </a:extLst>
          </p:cNvPr>
          <p:cNvSpPr/>
          <p:nvPr/>
        </p:nvSpPr>
        <p:spPr>
          <a:xfrm>
            <a:off x="8027581" y="5712163"/>
            <a:ext cx="3164649" cy="584775"/>
          </a:xfrm>
          <a:prstGeom prst="rect">
            <a:avLst/>
          </a:prstGeom>
          <a:solidFill>
            <a:schemeClr val="accent4">
              <a:lumMod val="20000"/>
              <a:lumOff val="80000"/>
            </a:schemeClr>
          </a:solidFill>
        </p:spPr>
        <p:txBody>
          <a:bodyPr wrap="square">
            <a:spAutoFit/>
          </a:bodyPr>
          <a:lstStyle/>
          <a:p>
            <a:pPr algn="just" rtl="1"/>
            <a:r>
              <a:rPr lang="ar-BH" sz="3200" b="1" dirty="0">
                <a:solidFill>
                  <a:srgbClr val="C00000"/>
                </a:solidFill>
                <a:latin typeface="Sakkal Majalla" panose="02000000000000000000" pitchFamily="2" charset="-78"/>
                <a:cs typeface="Sakkal Majalla" panose="02000000000000000000" pitchFamily="2" charset="-78"/>
              </a:rPr>
              <a:t>2- خوض غمار المجهول.</a:t>
            </a:r>
          </a:p>
        </p:txBody>
      </p:sp>
      <p:sp>
        <p:nvSpPr>
          <p:cNvPr id="18" name="Title 1">
            <a:extLst>
              <a:ext uri="{FF2B5EF4-FFF2-40B4-BE49-F238E27FC236}">
                <a16:creationId xmlns:a16="http://schemas.microsoft.com/office/drawing/2014/main" id="{5348E3C8-3FE1-4715-B2AD-68009FDF8347}"/>
              </a:ext>
            </a:extLst>
          </p:cNvPr>
          <p:cNvSpPr txBox="1">
            <a:spLocks/>
          </p:cNvSpPr>
          <p:nvPr/>
        </p:nvSpPr>
        <p:spPr>
          <a:xfrm>
            <a:off x="353710" y="332197"/>
            <a:ext cx="3016812" cy="45823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2200" b="1" dirty="0">
                <a:solidFill>
                  <a:schemeClr val="bg1"/>
                </a:solidFill>
                <a:latin typeface="Sakkal Majalla" panose="02000000000000000000" pitchFamily="2" charset="-78"/>
                <a:cs typeface="Sakkal Majalla" panose="02000000000000000000" pitchFamily="2" charset="-78"/>
              </a:rPr>
              <a:t>لُغة عربية / الإنسان وأسرار الكون</a:t>
            </a:r>
            <a:endParaRPr lang="en-GB" sz="2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613213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0</TotalTime>
  <Words>2115</Words>
  <Application>Microsoft Office PowerPoint</Application>
  <PresentationFormat>شاشة عريضة</PresentationFormat>
  <Paragraphs>257</Paragraphs>
  <Slides>31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31</vt:i4>
      </vt:variant>
    </vt:vector>
  </HeadingPairs>
  <TitlesOfParts>
    <vt:vector size="36" baseType="lpstr">
      <vt:lpstr>Arial</vt:lpstr>
      <vt:lpstr>Calibri</vt:lpstr>
      <vt:lpstr>Calibri Light</vt:lpstr>
      <vt:lpstr>Sakkal Majalla</vt:lpstr>
      <vt:lpstr>قالب الدروس</vt:lpstr>
      <vt:lpstr>عرض تقديمي في PowerPoint</vt:lpstr>
      <vt:lpstr>أهداف الدّرْس:</vt:lpstr>
      <vt:lpstr>أَقْرَأُ النّصّ في كتاب اللُّغة العربيّة ص 84</vt:lpstr>
      <vt:lpstr>تقديم النّصّ:</vt:lpstr>
      <vt:lpstr> مقاطع النّصّ: </vt:lpstr>
      <vt:lpstr>المقطع الأوّل</vt:lpstr>
      <vt:lpstr>عرض تقديمي في PowerPoint</vt:lpstr>
      <vt:lpstr>عرض تقديمي في PowerPoint</vt:lpstr>
      <vt:lpstr>عرض تقديمي في PowerPoint</vt:lpstr>
      <vt:lpstr>عرض تقديمي في PowerPoint</vt:lpstr>
      <vt:lpstr>المقطع الثّاني</vt:lpstr>
      <vt:lpstr>عرض تقديمي في PowerPoint</vt:lpstr>
      <vt:lpstr>عرض تقديمي في PowerPoint</vt:lpstr>
      <vt:lpstr>عرض تقديمي في PowerPoint</vt:lpstr>
      <vt:lpstr>عرض تقديمي في PowerPoint</vt:lpstr>
      <vt:lpstr>المقطع الثّالث</vt:lpstr>
      <vt:lpstr>عرض تقديمي في PowerPoint</vt:lpstr>
      <vt:lpstr>عرض تقديمي في PowerPoint</vt:lpstr>
      <vt:lpstr>عرض تقديمي في PowerPoint</vt:lpstr>
      <vt:lpstr>عرض تقديمي في PowerPoint</vt:lpstr>
      <vt:lpstr>عرض تقديمي في PowerPoint</vt:lpstr>
      <vt:lpstr>المقطع الرّابع</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Khawla Mohamed Ahmed Bujaffal</cp:lastModifiedBy>
  <cp:revision>308</cp:revision>
  <dcterms:created xsi:type="dcterms:W3CDTF">2020-03-03T22:54:46Z</dcterms:created>
  <dcterms:modified xsi:type="dcterms:W3CDTF">2020-12-08T05:51:23Z</dcterms:modified>
</cp:coreProperties>
</file>