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343" r:id="rId3"/>
    <p:sldId id="341" r:id="rId4"/>
    <p:sldId id="285" r:id="rId5"/>
    <p:sldId id="286" r:id="rId6"/>
    <p:sldId id="354" r:id="rId7"/>
    <p:sldId id="288" r:id="rId8"/>
    <p:sldId id="344" r:id="rId9"/>
    <p:sldId id="353" r:id="rId10"/>
    <p:sldId id="319" r:id="rId11"/>
    <p:sldId id="326" r:id="rId12"/>
    <p:sldId id="296" r:id="rId13"/>
    <p:sldId id="345" r:id="rId14"/>
    <p:sldId id="298" r:id="rId15"/>
    <p:sldId id="350" r:id="rId16"/>
    <p:sldId id="330" r:id="rId17"/>
    <p:sldId id="323" r:id="rId18"/>
    <p:sldId id="356" r:id="rId19"/>
    <p:sldId id="303" r:id="rId20"/>
    <p:sldId id="304" r:id="rId21"/>
    <p:sldId id="355" r:id="rId22"/>
    <p:sldId id="333" r:id="rId23"/>
    <p:sldId id="307" r:id="rId24"/>
    <p:sldId id="358" r:id="rId25"/>
    <p:sldId id="329" r:id="rId26"/>
    <p:sldId id="336"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99"/>
    <a:srgbClr val="00FF00"/>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94249" autoAdjust="0"/>
  </p:normalViewPr>
  <p:slideViewPr>
    <p:cSldViewPr snapToGrid="0">
      <p:cViewPr varScale="1">
        <p:scale>
          <a:sx n="69" d="100"/>
          <a:sy n="69" d="100"/>
        </p:scale>
        <p:origin x="9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8.512"/>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5.950"/>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331.95">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8.512"/>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9.37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0.2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1.447"/>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585.64">1 1,'0'0</inkml:trace>
  <inkml:trace contextRef="#ctx0" brushRef="#br0" timeOffset="923.98">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3.05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4.31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8.22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9.05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3.799"/>
    </inkml:context>
    <inkml:brush xml:id="br0">
      <inkml:brushProperty name="width" value="0.05" units="cm"/>
      <inkml:brushProperty name="height" value="0.05" units="cm"/>
      <inkml:brushProperty name="ignorePressure" value="1"/>
    </inkml:brush>
  </inkml:definitions>
  <inkml:trace contextRef="#ctx0" brushRef="#br0">0 1,'0'0</inkml:trace>
  <inkml:trace contextRef="#ctx0" brushRef="#br0" timeOffset="348.19">0 1,'0'0</inkml:trace>
  <inkml:trace contextRef="#ctx0" brushRef="#br0" timeOffset="688.37">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9.37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5.950"/>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331.95">1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8.512"/>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9.37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0.2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1.447"/>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585.64">1 1,'0'0</inkml:trace>
  <inkml:trace contextRef="#ctx0" brushRef="#br0" timeOffset="923.98">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3.05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4.31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8.22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9.05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3.799"/>
    </inkml:context>
    <inkml:brush xml:id="br0">
      <inkml:brushProperty name="width" value="0.05" units="cm"/>
      <inkml:brushProperty name="height" value="0.05" units="cm"/>
      <inkml:brushProperty name="ignorePressure" value="1"/>
    </inkml:brush>
  </inkml:definitions>
  <inkml:trace contextRef="#ctx0" brushRef="#br0">0 1,'0'0</inkml:trace>
  <inkml:trace contextRef="#ctx0" brushRef="#br0" timeOffset="348.19">0 1,'0'0</inkml:trace>
  <inkml:trace contextRef="#ctx0" brushRef="#br0" timeOffset="688.37">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0.2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5.950"/>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331.95">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8.512"/>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8:59.37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0.2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1.447"/>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585.64">1 1,'0'0</inkml:trace>
  <inkml:trace contextRef="#ctx0" brushRef="#br0" timeOffset="923.98">1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3.05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4.31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8.22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9.05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3.799"/>
    </inkml:context>
    <inkml:brush xml:id="br0">
      <inkml:brushProperty name="width" value="0.05" units="cm"/>
      <inkml:brushProperty name="height" value="0.05" units="cm"/>
      <inkml:brushProperty name="ignorePressure" value="1"/>
    </inkml:brush>
  </inkml:definitions>
  <inkml:trace contextRef="#ctx0" brushRef="#br0">0 1,'0'0</inkml:trace>
  <inkml:trace contextRef="#ctx0" brushRef="#br0" timeOffset="348.19">0 1,'0'0</inkml:trace>
  <inkml:trace contextRef="#ctx0" brushRef="#br0" timeOffset="688.37">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1.447"/>
    </inkml:context>
    <inkml:brush xml:id="br0">
      <inkml:brushProperty name="width" value="0.05" units="cm"/>
      <inkml:brushProperty name="height" value="0.05" units="cm"/>
      <inkml:brushProperty name="ignorePressure" value="1"/>
    </inkml:brush>
  </inkml:definitions>
  <inkml:trace contextRef="#ctx0" brushRef="#br0">1 1,'0'0</inkml:trace>
  <inkml:trace contextRef="#ctx0" brushRef="#br0" timeOffset="585.64">1 1,'0'0</inkml:trace>
  <inkml:trace contextRef="#ctx0" brushRef="#br0" timeOffset="923.98">1 1,'0'0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5.950"/>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331.95">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3.05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4.31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8.22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09.05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2T08:29:13.799"/>
    </inkml:context>
    <inkml:brush xml:id="br0">
      <inkml:brushProperty name="width" value="0.05" units="cm"/>
      <inkml:brushProperty name="height" value="0.05" units="cm"/>
      <inkml:brushProperty name="ignorePressure" value="1"/>
    </inkml:brush>
  </inkml:definitions>
  <inkml:trace contextRef="#ctx0" brushRef="#br0">0 1,'0'0</inkml:trace>
  <inkml:trace contextRef="#ctx0" brushRef="#br0" timeOffset="348.19">0 1,'0'0</inkml:trace>
  <inkml:trace contextRef="#ctx0" brushRef="#br0" timeOffset="688.37">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A568D-0CD5-4497-8687-6C63C9DF9FCD}" type="datetimeFigureOut">
              <a:rPr lang="en-US" smtClean="0"/>
              <a:t>12/27/2020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00A6B-DEB9-4C19-AFA6-68B0D7EF8D4A}" type="slidenum">
              <a:rPr lang="en-US" smtClean="0"/>
              <a:t>‹#›</a:t>
            </a:fld>
            <a:endParaRPr lang="en-US"/>
          </a:p>
        </p:txBody>
      </p:sp>
    </p:spTree>
    <p:extLst>
      <p:ext uri="{BB962C8B-B14F-4D97-AF65-F5344CB8AC3E}">
        <p14:creationId xmlns:p14="http://schemas.microsoft.com/office/powerpoint/2010/main" val="84068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442518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69376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20578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22329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t>12/27/2020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8981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19541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t>12/27/2020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755336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t>12/27/2020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63452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t>12/27/2020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330047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121714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t>12/27/2020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t>‹#›</a:t>
            </a:fld>
            <a:endParaRPr lang="en-US"/>
          </a:p>
        </p:txBody>
      </p:sp>
    </p:spTree>
    <p:extLst>
      <p:ext uri="{BB962C8B-B14F-4D97-AF65-F5344CB8AC3E}">
        <p14:creationId xmlns:p14="http://schemas.microsoft.com/office/powerpoint/2010/main" val="237373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t>12/27/2020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t>‹#›</a:t>
            </a:fld>
            <a:endParaRPr lang="en-US"/>
          </a:p>
        </p:txBody>
      </p:sp>
    </p:spTree>
    <p:extLst>
      <p:ext uri="{BB962C8B-B14F-4D97-AF65-F5344CB8AC3E}">
        <p14:creationId xmlns:p14="http://schemas.microsoft.com/office/powerpoint/2010/main" val="257994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400.png"/><Relationship Id="rId7" Type="http://schemas.openxmlformats.org/officeDocument/2006/relationships/customXml" Target="../ink/ink5.xml"/><Relationship Id="rId12" Type="http://schemas.openxmlformats.org/officeDocument/2006/relationships/customXml" Target="../ink/ink10.xml"/><Relationship Id="rId2" Type="http://schemas.openxmlformats.org/officeDocument/2006/relationships/customXml" Target="../ink/ink1.xml"/><Relationship Id="rId1" Type="http://schemas.openxmlformats.org/officeDocument/2006/relationships/slideLayout" Target="../slideLayouts/slideLayout8.xml"/><Relationship Id="rId6" Type="http://schemas.openxmlformats.org/officeDocument/2006/relationships/customXml" Target="../ink/ink4.xml"/><Relationship Id="rId11" Type="http://schemas.openxmlformats.org/officeDocument/2006/relationships/customXml" Target="../ink/ink9.xml"/><Relationship Id="rId5" Type="http://schemas.openxmlformats.org/officeDocument/2006/relationships/customXml" Target="../ink/ink3.xml"/><Relationship Id="rId10" Type="http://schemas.openxmlformats.org/officeDocument/2006/relationships/customXml" Target="../ink/ink8.xml"/><Relationship Id="rId4" Type="http://schemas.openxmlformats.org/officeDocument/2006/relationships/customXml" Target="../ink/ink2.xml"/><Relationship Id="rId9" Type="http://schemas.openxmlformats.org/officeDocument/2006/relationships/customXml" Target="../ink/ink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customXml" Target="../ink/ink19.xml"/><Relationship Id="rId7" Type="http://schemas.openxmlformats.org/officeDocument/2006/relationships/customXml" Target="../ink/ink13.xml"/><Relationship Id="rId12" Type="http://schemas.openxmlformats.org/officeDocument/2006/relationships/customXml" Target="../ink/ink18.xml"/><Relationship Id="rId2" Type="http://schemas.openxmlformats.org/officeDocument/2006/relationships/customXml" Target="../ink/ink11.xml"/><Relationship Id="rId1" Type="http://schemas.openxmlformats.org/officeDocument/2006/relationships/slideLayout" Target="../slideLayouts/slideLayout8.xml"/><Relationship Id="rId6" Type="http://schemas.openxmlformats.org/officeDocument/2006/relationships/customXml" Target="../ink/ink12.xml"/><Relationship Id="rId11" Type="http://schemas.openxmlformats.org/officeDocument/2006/relationships/customXml" Target="../ink/ink17.xml"/><Relationship Id="rId5" Type="http://schemas.openxmlformats.org/officeDocument/2006/relationships/image" Target="../media/image40.png"/><Relationship Id="rId10" Type="http://schemas.openxmlformats.org/officeDocument/2006/relationships/customXml" Target="../ink/ink16.xml"/><Relationship Id="rId9" Type="http://schemas.openxmlformats.org/officeDocument/2006/relationships/customXml" Target="../ink/ink15.xml"/><Relationship Id="rId14" Type="http://schemas.openxmlformats.org/officeDocument/2006/relationships/customXml" Target="../ink/ink20.xml"/></Relationships>
</file>

<file path=ppt/slides/_rels/slide25.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customXml" Target="../ink/ink29.xml"/><Relationship Id="rId7" Type="http://schemas.openxmlformats.org/officeDocument/2006/relationships/customXml" Target="../ink/ink23.xml"/><Relationship Id="rId12" Type="http://schemas.openxmlformats.org/officeDocument/2006/relationships/customXml" Target="../ink/ink28.xml"/><Relationship Id="rId2" Type="http://schemas.openxmlformats.org/officeDocument/2006/relationships/customXml" Target="../ink/ink21.xml"/><Relationship Id="rId1" Type="http://schemas.openxmlformats.org/officeDocument/2006/relationships/slideLayout" Target="../slideLayouts/slideLayout8.xml"/><Relationship Id="rId6" Type="http://schemas.openxmlformats.org/officeDocument/2006/relationships/customXml" Target="../ink/ink22.xml"/><Relationship Id="rId11" Type="http://schemas.openxmlformats.org/officeDocument/2006/relationships/customXml" Target="../ink/ink27.xml"/><Relationship Id="rId5" Type="http://schemas.openxmlformats.org/officeDocument/2006/relationships/image" Target="../media/image40.png"/><Relationship Id="rId10" Type="http://schemas.openxmlformats.org/officeDocument/2006/relationships/customXml" Target="../ink/ink26.xml"/><Relationship Id="rId9" Type="http://schemas.openxmlformats.org/officeDocument/2006/relationships/customXml" Target="../ink/ink25.xml"/><Relationship Id="rId14" Type="http://schemas.openxmlformats.org/officeDocument/2006/relationships/customXml" Target="../ink/ink30.xml"/></Relationships>
</file>

<file path=ppt/slides/_rels/slide26.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customXml" Target="../ink/ink39.xml"/><Relationship Id="rId7" Type="http://schemas.openxmlformats.org/officeDocument/2006/relationships/customXml" Target="../ink/ink33.xml"/><Relationship Id="rId12" Type="http://schemas.openxmlformats.org/officeDocument/2006/relationships/customXml" Target="../ink/ink38.xml"/><Relationship Id="rId2" Type="http://schemas.openxmlformats.org/officeDocument/2006/relationships/customXml" Target="../ink/ink31.xml"/><Relationship Id="rId1" Type="http://schemas.openxmlformats.org/officeDocument/2006/relationships/slideLayout" Target="../slideLayouts/slideLayout8.xml"/><Relationship Id="rId6" Type="http://schemas.openxmlformats.org/officeDocument/2006/relationships/customXml" Target="../ink/ink32.xml"/><Relationship Id="rId11" Type="http://schemas.openxmlformats.org/officeDocument/2006/relationships/customXml" Target="../ink/ink37.xml"/><Relationship Id="rId5" Type="http://schemas.openxmlformats.org/officeDocument/2006/relationships/image" Target="../media/image40.png"/><Relationship Id="rId15" Type="http://schemas.openxmlformats.org/officeDocument/2006/relationships/slide" Target="slide4.xml"/><Relationship Id="rId10" Type="http://schemas.openxmlformats.org/officeDocument/2006/relationships/customXml" Target="../ink/ink36.xml"/><Relationship Id="rId9" Type="http://schemas.openxmlformats.org/officeDocument/2006/relationships/customXml" Target="../ink/ink35.xml"/><Relationship Id="rId14" Type="http://schemas.openxmlformats.org/officeDocument/2006/relationships/customXml" Target="../ink/ink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slide" Target="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438400" y="381000"/>
            <a:ext cx="7162800" cy="1182210"/>
          </a:xfrm>
          <a:prstGeom prst="rect">
            <a:avLst/>
          </a:prstGeom>
        </p:spPr>
      </p:pic>
      <p:sp>
        <p:nvSpPr>
          <p:cNvPr id="5" name="TextBox 4"/>
          <p:cNvSpPr txBox="1"/>
          <p:nvPr/>
        </p:nvSpPr>
        <p:spPr>
          <a:xfrm>
            <a:off x="1485900" y="1985056"/>
            <a:ext cx="9220200" cy="4685898"/>
          </a:xfrm>
          <a:prstGeom prst="rect">
            <a:avLst/>
          </a:prstGeom>
          <a:noFill/>
        </p:spPr>
        <p:txBody>
          <a:bodyPr wrap="square" rtlCol="0">
            <a:spAutoFit/>
          </a:bodyPr>
          <a:lstStyle/>
          <a:p>
            <a:pPr algn="ctr" rtl="1"/>
            <a:r>
              <a:rPr lang="ar-BH" sz="4000" b="1" dirty="0">
                <a:solidFill>
                  <a:srgbClr val="7030A0"/>
                </a:solidFill>
                <a:cs typeface="Sultan normal" pitchFamily="2" charset="-78"/>
              </a:rPr>
              <a:t>دَرْسٌ في مادّة اللُّغة العَربيّة</a:t>
            </a:r>
          </a:p>
          <a:p>
            <a:pPr algn="ctr" rtl="1"/>
            <a:r>
              <a:rPr lang="ar-BH" sz="4000" b="1" dirty="0">
                <a:latin typeface="Sakkal Majalla" panose="02000000000000000000" pitchFamily="2" charset="-78"/>
                <a:cs typeface="Sakkal Majalla" panose="02000000000000000000" pitchFamily="2" charset="-78"/>
              </a:rPr>
              <a:t>     شَرْحُ قصيدة</a:t>
            </a:r>
          </a:p>
          <a:p>
            <a:pPr algn="ctr" rtl="1"/>
            <a:endParaRPr lang="ar-BH" sz="1050" dirty="0">
              <a:latin typeface="Sakkal Majalla" panose="02000000000000000000" pitchFamily="2" charset="-78"/>
              <a:cs typeface="Sultan normal" pitchFamily="2" charset="-78"/>
            </a:endParaRPr>
          </a:p>
          <a:p>
            <a:pPr algn="ctr" rtl="1"/>
            <a:r>
              <a:rPr lang="ar-BH" sz="6000" b="1" dirty="0">
                <a:solidFill>
                  <a:srgbClr val="FF0000"/>
                </a:solidFill>
                <a:latin typeface="Sakkal Majalla" panose="02000000000000000000" pitchFamily="2" charset="-78"/>
                <a:cs typeface="Sakkal Majalla" panose="02000000000000000000" pitchFamily="2" charset="-78"/>
              </a:rPr>
              <a:t>    قِيَمٌ عربيّةٌ</a:t>
            </a:r>
          </a:p>
          <a:p>
            <a:pPr algn="ctr" rtl="1"/>
            <a:r>
              <a:rPr lang="ar-BH" sz="3600" b="1" dirty="0">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      </a:t>
            </a:r>
            <a:r>
              <a:rPr lang="ar-BH" sz="3600" b="1" dirty="0">
                <a:solidFill>
                  <a:srgbClr val="7030A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للمُقَنّع الكنديّ</a:t>
            </a:r>
          </a:p>
          <a:p>
            <a:pPr algn="ctr" rtl="1"/>
            <a:endParaRPr lang="ar-BH" sz="3600" b="1" dirty="0">
              <a:solidFill>
                <a:srgbClr val="FF0000"/>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endParaRPr>
          </a:p>
          <a:p>
            <a:pPr algn="ctr" rtl="1"/>
            <a:endParaRPr lang="ar-BH" sz="400" dirty="0">
              <a:solidFill>
                <a:srgbClr val="FF0000"/>
              </a:solidFill>
              <a:latin typeface="Sakkal Majalla" panose="02000000000000000000" pitchFamily="2" charset="-78"/>
              <a:cs typeface="Sultan normal" pitchFamily="2" charset="-78"/>
            </a:endParaRPr>
          </a:p>
          <a:p>
            <a:pPr algn="ctr" rtl="1"/>
            <a:r>
              <a:rPr lang="ar-BH" sz="3600" b="1" dirty="0">
                <a:latin typeface="Sakkal Majalla" panose="02000000000000000000" pitchFamily="2" charset="-78"/>
                <a:cs typeface="Sakkal Majalla" panose="02000000000000000000" pitchFamily="2" charset="-78"/>
              </a:rPr>
              <a:t>          للصّفّ الثّالث الإعداديّ</a:t>
            </a:r>
          </a:p>
          <a:p>
            <a:pPr algn="ctr" rtl="1"/>
            <a:r>
              <a:rPr lang="ar-BH" sz="3600" b="1" dirty="0">
                <a:latin typeface="Sakkal Majalla" panose="02000000000000000000" pitchFamily="2" charset="-78"/>
                <a:cs typeface="Sakkal Majalla" panose="02000000000000000000" pitchFamily="2" charset="-78"/>
              </a:rPr>
              <a:t>   الفصل الدّراسيّ الأوّل</a:t>
            </a:r>
          </a:p>
        </p:txBody>
      </p:sp>
    </p:spTree>
    <p:extLst>
      <p:ext uri="{BB962C8B-B14F-4D97-AF65-F5344CB8AC3E}">
        <p14:creationId xmlns:p14="http://schemas.microsoft.com/office/powerpoint/2010/main" val="325545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p:cTn id="2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p:cTn id="28"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arn(inVertical)">
                                      <p:cBhvr>
                                        <p:cTn id="36" dur="500"/>
                                        <p:tgtEl>
                                          <p:spTgt spid="5">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barn(inVertical)">
                                      <p:cBhvr>
                                        <p:cTn id="4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17609E4-BE4F-4B52-A29B-6F86CD60DD29}"/>
              </a:ext>
            </a:extLst>
          </p:cNvPr>
          <p:cNvSpPr txBox="1"/>
          <p:nvPr/>
        </p:nvSpPr>
        <p:spPr>
          <a:xfrm>
            <a:off x="2888051" y="541029"/>
            <a:ext cx="6770670" cy="646331"/>
          </a:xfrm>
          <a:prstGeom prst="rect">
            <a:avLst/>
          </a:prstGeom>
          <a:solidFill>
            <a:schemeClr val="accent2">
              <a:lumMod val="40000"/>
              <a:lumOff val="60000"/>
            </a:schemeClr>
          </a:solidFill>
        </p:spPr>
        <p:txBody>
          <a:bodyPr wrap="square" rtlCol="0">
            <a:spAutoFit/>
          </a:bodyPr>
          <a:lstStyle/>
          <a:p>
            <a:pPr algn="r" rtl="1"/>
            <a:r>
              <a:rPr lang="ar-BH" sz="3600" b="1" dirty="0">
                <a:latin typeface="Sakkal Majalla" panose="02000000000000000000" pitchFamily="2" charset="-78"/>
                <a:cs typeface="Sakkal Majalla" panose="02000000000000000000" pitchFamily="2" charset="-78"/>
              </a:rPr>
              <a:t>أُحَدّدُ الأسْلوبَ البلاغي وغرضه فيما يأتي:</a:t>
            </a:r>
            <a:endParaRPr lang="en-GB" sz="3600" b="1" dirty="0">
              <a:latin typeface="Sakkal Majalla" panose="02000000000000000000" pitchFamily="2" charset="-78"/>
              <a:cs typeface="Sakkal Majalla" panose="02000000000000000000" pitchFamily="2" charset="-78"/>
            </a:endParaRPr>
          </a:p>
        </p:txBody>
      </p:sp>
      <p:graphicFrame>
        <p:nvGraphicFramePr>
          <p:cNvPr id="4" name="جدول 5">
            <a:extLst>
              <a:ext uri="{FF2B5EF4-FFF2-40B4-BE49-F238E27FC236}">
                <a16:creationId xmlns:a16="http://schemas.microsoft.com/office/drawing/2014/main" id="{9FDF93F8-EF9F-49E5-8260-64CC7FBE457D}"/>
              </a:ext>
            </a:extLst>
          </p:cNvPr>
          <p:cNvGraphicFramePr>
            <a:graphicFrameLocks noGrp="1"/>
          </p:cNvGraphicFramePr>
          <p:nvPr>
            <p:extLst>
              <p:ext uri="{D42A27DB-BD31-4B8C-83A1-F6EECF244321}">
                <p14:modId xmlns:p14="http://schemas.microsoft.com/office/powerpoint/2010/main" val="2684007874"/>
              </p:ext>
            </p:extLst>
          </p:nvPr>
        </p:nvGraphicFramePr>
        <p:xfrm>
          <a:off x="6319901" y="1838180"/>
          <a:ext cx="4978964" cy="1447800"/>
        </p:xfrm>
        <a:graphic>
          <a:graphicData uri="http://schemas.openxmlformats.org/drawingml/2006/table">
            <a:tbl>
              <a:tblPr firstRow="1" bandRow="1">
                <a:tableStyleId>{5C22544A-7EE6-4342-B048-85BDC9FD1C3A}</a:tableStyleId>
              </a:tblPr>
              <a:tblGrid>
                <a:gridCol w="4978964">
                  <a:extLst>
                    <a:ext uri="{9D8B030D-6E8A-4147-A177-3AD203B41FA5}">
                      <a16:colId xmlns:a16="http://schemas.microsoft.com/office/drawing/2014/main" val="4117124674"/>
                    </a:ext>
                  </a:extLst>
                </a:gridCol>
              </a:tblGrid>
              <a:tr h="59123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ألمْ</a:t>
                      </a:r>
                      <a:r>
                        <a:rPr lang="ar-BH" sz="3600" b="1" dirty="0">
                          <a:latin typeface="Sakkal Majalla" panose="02000000000000000000" pitchFamily="2" charset="-78"/>
                          <a:cs typeface="Sakkal Majalla" panose="02000000000000000000" pitchFamily="2" charset="-78"/>
                        </a:rPr>
                        <a:t> يَرَ قومي كيفَ أُوْسِرُ مـــــــــرّةً                    </a:t>
                      </a:r>
                    </a:p>
                  </a:txBody>
                  <a:tcPr/>
                </a:tc>
                <a:extLst>
                  <a:ext uri="{0D108BD9-81ED-4DB2-BD59-A6C34878D82A}">
                    <a16:rowId xmlns:a16="http://schemas.microsoft.com/office/drawing/2014/main" val="3978054170"/>
                  </a:ext>
                </a:extLst>
              </a:tr>
              <a:tr h="74608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9" name="مستطيل 18">
            <a:extLst>
              <a:ext uri="{FF2B5EF4-FFF2-40B4-BE49-F238E27FC236}">
                <a16:creationId xmlns:a16="http://schemas.microsoft.com/office/drawing/2014/main" id="{91EC791A-A550-41BF-9A96-D897B3BE8DB9}"/>
              </a:ext>
            </a:extLst>
          </p:cNvPr>
          <p:cNvSpPr/>
          <p:nvPr/>
        </p:nvSpPr>
        <p:spPr>
          <a:xfrm>
            <a:off x="6434272" y="2609747"/>
            <a:ext cx="4661828"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استفهام غرضه التّأكيد.</a:t>
            </a:r>
          </a:p>
        </p:txBody>
      </p:sp>
      <p:graphicFrame>
        <p:nvGraphicFramePr>
          <p:cNvPr id="10" name="جدول 5">
            <a:extLst>
              <a:ext uri="{FF2B5EF4-FFF2-40B4-BE49-F238E27FC236}">
                <a16:creationId xmlns:a16="http://schemas.microsoft.com/office/drawing/2014/main" id="{1D27CF33-8992-4143-AD6E-A8D2E2F5D77D}"/>
              </a:ext>
            </a:extLst>
          </p:cNvPr>
          <p:cNvGraphicFramePr>
            <a:graphicFrameLocks noGrp="1"/>
          </p:cNvGraphicFramePr>
          <p:nvPr>
            <p:extLst>
              <p:ext uri="{D42A27DB-BD31-4B8C-83A1-F6EECF244321}">
                <p14:modId xmlns:p14="http://schemas.microsoft.com/office/powerpoint/2010/main" val="3425141074"/>
              </p:ext>
            </p:extLst>
          </p:nvPr>
        </p:nvGraphicFramePr>
        <p:xfrm>
          <a:off x="520761" y="1818370"/>
          <a:ext cx="5537200" cy="1460280"/>
        </p:xfrm>
        <a:graphic>
          <a:graphicData uri="http://schemas.openxmlformats.org/drawingml/2006/table">
            <a:tbl>
              <a:tblPr firstRow="1" bandRow="1">
                <a:tableStyleId>{5C22544A-7EE6-4342-B048-85BDC9FD1C3A}</a:tableStyleId>
              </a:tblPr>
              <a:tblGrid>
                <a:gridCol w="5537200">
                  <a:extLst>
                    <a:ext uri="{9D8B030D-6E8A-4147-A177-3AD203B41FA5}">
                      <a16:colId xmlns:a16="http://schemas.microsoft.com/office/drawing/2014/main" val="4117124674"/>
                    </a:ext>
                  </a:extLst>
                </a:gridCol>
              </a:tblGrid>
              <a:tr h="65256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فما</a:t>
                      </a:r>
                      <a:r>
                        <a:rPr lang="ar-BH" sz="3600" b="1" dirty="0">
                          <a:latin typeface="Sakkal Majalla" panose="02000000000000000000" pitchFamily="2" charset="-78"/>
                          <a:cs typeface="Sakkal Majalla" panose="02000000000000000000" pitchFamily="2" charset="-78"/>
                        </a:rPr>
                        <a:t> زادني الإقْتَارُ  ،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ولا</a:t>
                      </a:r>
                      <a:r>
                        <a:rPr lang="ar-BH" sz="3600" b="1" dirty="0">
                          <a:latin typeface="Sakkal Majalla" panose="02000000000000000000" pitchFamily="2" charset="-78"/>
                          <a:cs typeface="Sakkal Majalla" panose="02000000000000000000" pitchFamily="2" charset="-78"/>
                        </a:rPr>
                        <a:t> زادني فضل </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77546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4" name="مستطيل 13">
            <a:extLst>
              <a:ext uri="{FF2B5EF4-FFF2-40B4-BE49-F238E27FC236}">
                <a16:creationId xmlns:a16="http://schemas.microsoft.com/office/drawing/2014/main" id="{36946551-4276-46D1-B380-30885E500845}"/>
              </a:ext>
            </a:extLst>
          </p:cNvPr>
          <p:cNvSpPr/>
          <p:nvPr/>
        </p:nvSpPr>
        <p:spPr>
          <a:xfrm>
            <a:off x="1095900" y="2628675"/>
            <a:ext cx="4437722"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نفي غرضه الاستبعاد.</a:t>
            </a:r>
          </a:p>
        </p:txBody>
      </p:sp>
      <p:graphicFrame>
        <p:nvGraphicFramePr>
          <p:cNvPr id="21" name="جدول 5">
            <a:extLst>
              <a:ext uri="{FF2B5EF4-FFF2-40B4-BE49-F238E27FC236}">
                <a16:creationId xmlns:a16="http://schemas.microsoft.com/office/drawing/2014/main" id="{95D91C96-DA9F-4E71-8EEC-9F9BDB2C9650}"/>
              </a:ext>
            </a:extLst>
          </p:cNvPr>
          <p:cNvGraphicFramePr>
            <a:graphicFrameLocks noGrp="1"/>
          </p:cNvGraphicFramePr>
          <p:nvPr>
            <p:extLst>
              <p:ext uri="{D42A27DB-BD31-4B8C-83A1-F6EECF244321}">
                <p14:modId xmlns:p14="http://schemas.microsoft.com/office/powerpoint/2010/main" val="3260395889"/>
              </p:ext>
            </p:extLst>
          </p:nvPr>
        </p:nvGraphicFramePr>
        <p:xfrm>
          <a:off x="6364935" y="3830147"/>
          <a:ext cx="4978964" cy="1597903"/>
        </p:xfrm>
        <a:graphic>
          <a:graphicData uri="http://schemas.openxmlformats.org/drawingml/2006/table">
            <a:tbl>
              <a:tblPr firstRow="1" bandRow="1">
                <a:tableStyleId>{5C22544A-7EE6-4342-B048-85BDC9FD1C3A}</a:tableStyleId>
              </a:tblPr>
              <a:tblGrid>
                <a:gridCol w="4978964">
                  <a:extLst>
                    <a:ext uri="{9D8B030D-6E8A-4147-A177-3AD203B41FA5}">
                      <a16:colId xmlns:a16="http://schemas.microsoft.com/office/drawing/2014/main" val="4117124674"/>
                    </a:ext>
                  </a:extLst>
                </a:gridCol>
              </a:tblGrid>
              <a:tr h="70644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bg1"/>
                          </a:solidFill>
                          <a:latin typeface="Sakkal Majalla" panose="02000000000000000000" pitchFamily="2" charset="-78"/>
                          <a:cs typeface="Sakkal Majalla" panose="02000000000000000000" pitchFamily="2" charset="-78"/>
                        </a:rPr>
                        <a:t>أَسُدُّ بِهِ مَا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قَد</a:t>
                      </a:r>
                      <a:r>
                        <a:rPr lang="ar-BH" sz="3600" b="1" dirty="0">
                          <a:solidFill>
                            <a:schemeClr val="bg1"/>
                          </a:solidFill>
                          <a:latin typeface="Sakkal Majalla" panose="02000000000000000000" pitchFamily="2" charset="-78"/>
                          <a:cs typeface="Sakkal Majalla" panose="02000000000000000000" pitchFamily="2" charset="-78"/>
                        </a:rPr>
                        <a:t>ْ أَخَلّوا وضيّعوا</a:t>
                      </a:r>
                    </a:p>
                  </a:txBody>
                  <a:tcPr/>
                </a:tc>
                <a:extLst>
                  <a:ext uri="{0D108BD9-81ED-4DB2-BD59-A6C34878D82A}">
                    <a16:rowId xmlns:a16="http://schemas.microsoft.com/office/drawing/2014/main" val="3978054170"/>
                  </a:ext>
                </a:extLst>
              </a:tr>
              <a:tr h="891462">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22" name="مستطيل 21">
            <a:extLst>
              <a:ext uri="{FF2B5EF4-FFF2-40B4-BE49-F238E27FC236}">
                <a16:creationId xmlns:a16="http://schemas.microsoft.com/office/drawing/2014/main" id="{F7BF96FE-1ED5-4E97-AE42-D34E54C7D676}"/>
              </a:ext>
            </a:extLst>
          </p:cNvPr>
          <p:cNvSpPr/>
          <p:nvPr/>
        </p:nvSpPr>
        <p:spPr>
          <a:xfrm>
            <a:off x="6533643" y="4700323"/>
            <a:ext cx="4765222"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توكيد </a:t>
            </a:r>
          </a:p>
        </p:txBody>
      </p:sp>
      <p:sp>
        <p:nvSpPr>
          <p:cNvPr id="11" name="مستطيل 10">
            <a:extLst>
              <a:ext uri="{FF2B5EF4-FFF2-40B4-BE49-F238E27FC236}">
                <a16:creationId xmlns:a16="http://schemas.microsoft.com/office/drawing/2014/main" id="{F39ED049-CF51-44F3-88BB-8BFAF4DA8B92}"/>
              </a:ext>
            </a:extLst>
          </p:cNvPr>
          <p:cNvSpPr/>
          <p:nvPr/>
        </p:nvSpPr>
        <p:spPr>
          <a:xfrm>
            <a:off x="9741927" y="513244"/>
            <a:ext cx="1601972"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solidFill>
                  <a:schemeClr val="bg1"/>
                </a:solidFill>
                <a:latin typeface="Sakkal Majalla" panose="02000000000000000000" pitchFamily="2" charset="-78"/>
                <a:cs typeface="Sakkal Majalla" panose="02000000000000000000" pitchFamily="2" charset="-78"/>
              </a:rPr>
              <a:t>نشاط1</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6" name="مربع نص 15">
            <a:extLst>
              <a:ext uri="{FF2B5EF4-FFF2-40B4-BE49-F238E27FC236}">
                <a16:creationId xmlns:a16="http://schemas.microsoft.com/office/drawing/2014/main" id="{0ADCD79E-CB54-4624-8AD4-61932FFF74F3}"/>
              </a:ext>
            </a:extLst>
          </p:cNvPr>
          <p:cNvSpPr txBox="1"/>
          <p:nvPr/>
        </p:nvSpPr>
        <p:spPr>
          <a:xfrm>
            <a:off x="520761" y="578314"/>
            <a:ext cx="2284084" cy="1077218"/>
          </a:xfrm>
          <a:prstGeom prst="rect">
            <a:avLst/>
          </a:prstGeom>
          <a:solidFill>
            <a:schemeClr val="accent2">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3200" b="1" dirty="0">
                <a:latin typeface="Sakkal Majalla" panose="02000000000000000000" pitchFamily="2" charset="-78"/>
                <a:cs typeface="Sakkal Majalla" panose="02000000000000000000" pitchFamily="2" charset="-78"/>
              </a:rPr>
              <a:t>الأساليب اللّغوية في المقطع الأوّل</a:t>
            </a:r>
            <a:endParaRPr lang="en-GB" sz="3200" b="1" dirty="0">
              <a:latin typeface="Sakkal Majalla" panose="02000000000000000000" pitchFamily="2" charset="-78"/>
              <a:cs typeface="Sakkal Majalla" panose="02000000000000000000" pitchFamily="2" charset="-78"/>
            </a:endParaRPr>
          </a:p>
        </p:txBody>
      </p:sp>
      <p:graphicFrame>
        <p:nvGraphicFramePr>
          <p:cNvPr id="20" name="جدول 5">
            <a:extLst>
              <a:ext uri="{FF2B5EF4-FFF2-40B4-BE49-F238E27FC236}">
                <a16:creationId xmlns:a16="http://schemas.microsoft.com/office/drawing/2014/main" id="{C411B1C4-6241-4D49-A497-F4EA1D04CE3E}"/>
              </a:ext>
            </a:extLst>
          </p:cNvPr>
          <p:cNvGraphicFramePr>
            <a:graphicFrameLocks noGrp="1"/>
          </p:cNvGraphicFramePr>
          <p:nvPr>
            <p:extLst>
              <p:ext uri="{D42A27DB-BD31-4B8C-83A1-F6EECF244321}">
                <p14:modId xmlns:p14="http://schemas.microsoft.com/office/powerpoint/2010/main" val="404568194"/>
              </p:ext>
            </p:extLst>
          </p:nvPr>
        </p:nvGraphicFramePr>
        <p:xfrm>
          <a:off x="388681" y="3830147"/>
          <a:ext cx="5669280" cy="1597903"/>
        </p:xfrm>
        <a:graphic>
          <a:graphicData uri="http://schemas.openxmlformats.org/drawingml/2006/table">
            <a:tbl>
              <a:tblPr firstRow="1" bandRow="1">
                <a:tableStyleId>{5C22544A-7EE6-4342-B048-85BDC9FD1C3A}</a:tableStyleId>
              </a:tblPr>
              <a:tblGrid>
                <a:gridCol w="5669280">
                  <a:extLst>
                    <a:ext uri="{9D8B030D-6E8A-4147-A177-3AD203B41FA5}">
                      <a16:colId xmlns:a16="http://schemas.microsoft.com/office/drawing/2014/main" val="4117124674"/>
                    </a:ext>
                  </a:extLst>
                </a:gridCol>
              </a:tblGrid>
              <a:tr h="71558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ما</a:t>
                      </a:r>
                      <a:r>
                        <a:rPr lang="ar-BH" sz="3600" b="1" dirty="0">
                          <a:solidFill>
                            <a:schemeClr val="bg1"/>
                          </a:solidFill>
                          <a:latin typeface="Sakkal Majalla" panose="02000000000000000000" pitchFamily="2" charset="-78"/>
                          <a:cs typeface="Sakkal Majalla" panose="02000000000000000000" pitchFamily="2" charset="-78"/>
                        </a:rPr>
                        <a:t> أطاقوا لها سدّا</a:t>
                      </a:r>
                    </a:p>
                  </a:txBody>
                  <a:tcPr/>
                </a:tc>
                <a:extLst>
                  <a:ext uri="{0D108BD9-81ED-4DB2-BD59-A6C34878D82A}">
                    <a16:rowId xmlns:a16="http://schemas.microsoft.com/office/drawing/2014/main" val="3978054170"/>
                  </a:ext>
                </a:extLst>
              </a:tr>
              <a:tr h="882319">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23" name="مستطيل 22">
            <a:extLst>
              <a:ext uri="{FF2B5EF4-FFF2-40B4-BE49-F238E27FC236}">
                <a16:creationId xmlns:a16="http://schemas.microsoft.com/office/drawing/2014/main" id="{27B1E1F5-B0F1-4797-AB82-AD2F621DB16D}"/>
              </a:ext>
            </a:extLst>
          </p:cNvPr>
          <p:cNvSpPr/>
          <p:nvPr/>
        </p:nvSpPr>
        <p:spPr>
          <a:xfrm>
            <a:off x="567590" y="4629613"/>
            <a:ext cx="5302925"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نفي غرضه الاستبعاد.</a:t>
            </a:r>
          </a:p>
        </p:txBody>
      </p:sp>
      <p:sp>
        <p:nvSpPr>
          <p:cNvPr id="13" name="مستطيل 12">
            <a:extLst>
              <a:ext uri="{FF2B5EF4-FFF2-40B4-BE49-F238E27FC236}">
                <a16:creationId xmlns:a16="http://schemas.microsoft.com/office/drawing/2014/main" id="{46282A1C-71A7-4D47-A4CA-2397532D850F}"/>
              </a:ext>
            </a:extLst>
          </p:cNvPr>
          <p:cNvSpPr/>
          <p:nvPr/>
        </p:nvSpPr>
        <p:spPr>
          <a:xfrm>
            <a:off x="73676" y="54497"/>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45302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3"/>
                                        </p:tgtEl>
                                        <p:attrNameLst>
                                          <p:attrName>ppt_y</p:attrName>
                                        </p:attrNameLst>
                                      </p:cBhvr>
                                      <p:tavLst>
                                        <p:tav tm="0">
                                          <p:val>
                                            <p:strVal val="#ppt_y"/>
                                          </p:val>
                                        </p:tav>
                                        <p:tav tm="100000">
                                          <p:val>
                                            <p:strVal val="#ppt_y"/>
                                          </p:val>
                                        </p:tav>
                                      </p:tavLst>
                                    </p:anim>
                                    <p:anim calcmode="lin" valueType="num">
                                      <p:cBhvr>
                                        <p:cTn id="70"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4"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17609E4-BE4F-4B52-A29B-6F86CD60DD29}"/>
              </a:ext>
            </a:extLst>
          </p:cNvPr>
          <p:cNvSpPr txBox="1"/>
          <p:nvPr/>
        </p:nvSpPr>
        <p:spPr>
          <a:xfrm>
            <a:off x="4706461" y="466702"/>
            <a:ext cx="5102657" cy="646331"/>
          </a:xfrm>
          <a:prstGeom prst="rect">
            <a:avLst/>
          </a:prstGeom>
          <a:solidFill>
            <a:schemeClr val="accent2">
              <a:lumMod val="40000"/>
              <a:lumOff val="60000"/>
            </a:schemeClr>
          </a:solidFill>
        </p:spPr>
        <p:txBody>
          <a:bodyPr wrap="square" rtlCol="0">
            <a:spAutoFit/>
          </a:bodyPr>
          <a:lstStyle/>
          <a:p>
            <a:pPr algn="r" rtl="1"/>
            <a:r>
              <a:rPr lang="ar-BH" sz="3200" b="1" dirty="0" err="1">
                <a:latin typeface="Sakkal Majalla" panose="02000000000000000000" pitchFamily="2" charset="-78"/>
                <a:cs typeface="Sakkal Majalla" panose="02000000000000000000" pitchFamily="2" charset="-78"/>
              </a:rPr>
              <a:t>أُ</a:t>
            </a:r>
            <a:r>
              <a:rPr lang="ar-BH" sz="3600" b="1" dirty="0" err="1">
                <a:latin typeface="Sakkal Majalla" panose="02000000000000000000" pitchFamily="2" charset="-78"/>
                <a:cs typeface="Sakkal Majalla" panose="02000000000000000000" pitchFamily="2" charset="-78"/>
              </a:rPr>
              <a:t>وَض</a:t>
            </a:r>
            <a:r>
              <a:rPr lang="ar-SA" sz="3600" b="1" dirty="0">
                <a:latin typeface="Sakkal Majalla" panose="02000000000000000000" pitchFamily="2" charset="-78"/>
                <a:cs typeface="Sakkal Majalla" panose="02000000000000000000" pitchFamily="2" charset="-78"/>
              </a:rPr>
              <a:t>ّ</a:t>
            </a:r>
            <a:r>
              <a:rPr lang="ar-BH" sz="3600" b="1" dirty="0">
                <a:latin typeface="Sakkal Majalla" panose="02000000000000000000" pitchFamily="2" charset="-78"/>
                <a:cs typeface="Sakkal Majalla" panose="02000000000000000000" pitchFamily="2" charset="-78"/>
              </a:rPr>
              <a:t>حُ الصّور </a:t>
            </a:r>
            <a:r>
              <a:rPr lang="ar-BH" sz="3600" b="1" dirty="0" err="1">
                <a:latin typeface="Sakkal Majalla" panose="02000000000000000000" pitchFamily="2" charset="-78"/>
                <a:cs typeface="Sakkal Majalla" panose="02000000000000000000" pitchFamily="2" charset="-78"/>
              </a:rPr>
              <a:t>ةالفنيّة</a:t>
            </a:r>
            <a:r>
              <a:rPr lang="ar-BH" sz="3600" b="1" dirty="0">
                <a:latin typeface="Sakkal Majalla" panose="02000000000000000000" pitchFamily="2" charset="-78"/>
                <a:cs typeface="Sakkal Majalla" panose="02000000000000000000" pitchFamily="2" charset="-78"/>
              </a:rPr>
              <a:t> في البيت الآتي:</a:t>
            </a:r>
            <a:endParaRPr lang="en-GB" sz="3600" b="1" dirty="0">
              <a:latin typeface="Sakkal Majalla" panose="02000000000000000000" pitchFamily="2" charset="-78"/>
              <a:cs typeface="Sakkal Majalla" panose="02000000000000000000" pitchFamily="2" charset="-78"/>
            </a:endParaRPr>
          </a:p>
        </p:txBody>
      </p:sp>
      <p:graphicFrame>
        <p:nvGraphicFramePr>
          <p:cNvPr id="4" name="جدول 5">
            <a:extLst>
              <a:ext uri="{FF2B5EF4-FFF2-40B4-BE49-F238E27FC236}">
                <a16:creationId xmlns:a16="http://schemas.microsoft.com/office/drawing/2014/main" id="{9FDF93F8-EF9F-49E5-8260-64CC7FBE457D}"/>
              </a:ext>
            </a:extLst>
          </p:cNvPr>
          <p:cNvGraphicFramePr>
            <a:graphicFrameLocks noGrp="1"/>
          </p:cNvGraphicFramePr>
          <p:nvPr>
            <p:extLst>
              <p:ext uri="{D42A27DB-BD31-4B8C-83A1-F6EECF244321}">
                <p14:modId xmlns:p14="http://schemas.microsoft.com/office/powerpoint/2010/main" val="943795045"/>
              </p:ext>
            </p:extLst>
          </p:nvPr>
        </p:nvGraphicFramePr>
        <p:xfrm>
          <a:off x="1466688" y="2160182"/>
          <a:ext cx="7698577" cy="1906413"/>
        </p:xfrm>
        <a:graphic>
          <a:graphicData uri="http://schemas.openxmlformats.org/drawingml/2006/table">
            <a:tbl>
              <a:tblPr firstRow="1" bandRow="1">
                <a:tableStyleId>{5C22544A-7EE6-4342-B048-85BDC9FD1C3A}</a:tableStyleId>
              </a:tblPr>
              <a:tblGrid>
                <a:gridCol w="7698577">
                  <a:extLst>
                    <a:ext uri="{9D8B030D-6E8A-4147-A177-3AD203B41FA5}">
                      <a16:colId xmlns:a16="http://schemas.microsoft.com/office/drawing/2014/main" val="4117124674"/>
                    </a:ext>
                  </a:extLst>
                </a:gridCol>
              </a:tblGrid>
              <a:tr h="871168">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dirty="0">
                          <a:latin typeface="Sakkal Majalla" panose="02000000000000000000" pitchFamily="2" charset="-78"/>
                          <a:cs typeface="Sakkal Majalla" panose="02000000000000000000" pitchFamily="2" charset="-78"/>
                        </a:rPr>
                        <a:t>ثُغُورَ حُقُوقٍ مَا أَطَــــــــــــاقُوا لَهَا سَـــــــدّا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1035245">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9" name="مستطيل 18">
            <a:extLst>
              <a:ext uri="{FF2B5EF4-FFF2-40B4-BE49-F238E27FC236}">
                <a16:creationId xmlns:a16="http://schemas.microsoft.com/office/drawing/2014/main" id="{91EC791A-A550-41BF-9A96-D897B3BE8DB9}"/>
              </a:ext>
            </a:extLst>
          </p:cNvPr>
          <p:cNvSpPr/>
          <p:nvPr/>
        </p:nvSpPr>
        <p:spPr>
          <a:xfrm>
            <a:off x="1586614" y="3099162"/>
            <a:ext cx="7458723" cy="916968"/>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ctr" rtl="1">
              <a:lnSpc>
                <a:spcPct val="80000"/>
              </a:lnSpc>
            </a:pPr>
            <a:r>
              <a:rPr lang="ar-BH" sz="3000" b="1" dirty="0">
                <a:solidFill>
                  <a:sysClr val="windowText" lastClr="000000"/>
                </a:solidFill>
                <a:latin typeface="Sakkal Majalla" panose="02000000000000000000" pitchFamily="2" charset="-78"/>
                <a:cs typeface="Sakkal Majalla" panose="02000000000000000000" pitchFamily="2" charset="-78"/>
              </a:rPr>
              <a:t>شبّه الشّاعرُ الحقوق بالثّغور التي يجب سدادها وسرّ جمال الصّورة إبراز المعنى من خلال التّجسيد.</a:t>
            </a:r>
          </a:p>
        </p:txBody>
      </p:sp>
      <p:sp>
        <p:nvSpPr>
          <p:cNvPr id="12" name="مستطيل 11">
            <a:extLst>
              <a:ext uri="{FF2B5EF4-FFF2-40B4-BE49-F238E27FC236}">
                <a16:creationId xmlns:a16="http://schemas.microsoft.com/office/drawing/2014/main" id="{D8BEFF72-ADE6-4DE1-BC8A-90C0DE867A47}"/>
              </a:ext>
            </a:extLst>
          </p:cNvPr>
          <p:cNvSpPr/>
          <p:nvPr/>
        </p:nvSpPr>
        <p:spPr>
          <a:xfrm>
            <a:off x="9915279" y="404847"/>
            <a:ext cx="1850066"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2</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6" name="مستطيل 5">
            <a:extLst>
              <a:ext uri="{FF2B5EF4-FFF2-40B4-BE49-F238E27FC236}">
                <a16:creationId xmlns:a16="http://schemas.microsoft.com/office/drawing/2014/main" id="{D59434E0-7E7E-4B88-A983-CF1FA947C554}"/>
              </a:ext>
            </a:extLst>
          </p:cNvPr>
          <p:cNvSpPr/>
          <p:nvPr/>
        </p:nvSpPr>
        <p:spPr>
          <a:xfrm>
            <a:off x="73061" y="49982"/>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37594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E39152C-6E49-4CE5-B79B-5B53D8D5E6B7}"/>
              </a:ext>
            </a:extLst>
          </p:cNvPr>
          <p:cNvSpPr txBox="1"/>
          <p:nvPr/>
        </p:nvSpPr>
        <p:spPr>
          <a:xfrm>
            <a:off x="3358303" y="1134090"/>
            <a:ext cx="5475390" cy="707886"/>
          </a:xfrm>
          <a:prstGeom prst="rect">
            <a:avLst/>
          </a:prstGeom>
          <a:solidFill>
            <a:schemeClr val="accent2">
              <a:lumMod val="75000"/>
            </a:schemeClr>
          </a:solidFill>
        </p:spPr>
        <p:txBody>
          <a:bodyPr wrap="square" rtlCol="0">
            <a:spAutoFit/>
          </a:bodyPr>
          <a:lstStyle/>
          <a:p>
            <a:pPr algn="ctr"/>
            <a:r>
              <a:rPr lang="ar-BH" sz="4000" b="1" dirty="0">
                <a:solidFill>
                  <a:schemeClr val="bg1"/>
                </a:solidFill>
                <a:latin typeface="Sakkal Majalla" panose="02000000000000000000" pitchFamily="2" charset="-78"/>
                <a:cs typeface="Sakkal Majalla" panose="02000000000000000000" pitchFamily="2" charset="-78"/>
              </a:rPr>
              <a:t>المقطع (الثّاني) </a:t>
            </a:r>
            <a:endParaRPr lang="en-GB" sz="4000" b="1" dirty="0">
              <a:solidFill>
                <a:schemeClr val="bg1"/>
              </a:solidFill>
              <a:latin typeface="Sakkal Majalla" panose="02000000000000000000" pitchFamily="2" charset="-78"/>
              <a:cs typeface="Sakkal Majalla" panose="02000000000000000000" pitchFamily="2" charset="-78"/>
            </a:endParaRPr>
          </a:p>
        </p:txBody>
      </p:sp>
      <p:sp>
        <p:nvSpPr>
          <p:cNvPr id="4" name="مربع نص 10">
            <a:extLst>
              <a:ext uri="{FF2B5EF4-FFF2-40B4-BE49-F238E27FC236}">
                <a16:creationId xmlns:a16="http://schemas.microsoft.com/office/drawing/2014/main" id="{EECF4BAF-3BC1-4E21-BF46-B5505B3F6540}"/>
              </a:ext>
            </a:extLst>
          </p:cNvPr>
          <p:cNvSpPr txBox="1"/>
          <p:nvPr/>
        </p:nvSpPr>
        <p:spPr>
          <a:xfrm>
            <a:off x="970473" y="2481108"/>
            <a:ext cx="10251051" cy="2888859"/>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lIns="0" tIns="72000" rIns="504000" rtlCol="0">
            <a:spAutoFit/>
          </a:bodyPr>
          <a:lstStyle/>
          <a:p>
            <a:pPr algn="r" rtl="1"/>
            <a:r>
              <a:rPr lang="ar-BH" sz="2800" b="1" dirty="0">
                <a:latin typeface="Sakkal Majalla" panose="02000000000000000000" pitchFamily="2" charset="-78"/>
                <a:cs typeface="Sakkal Majalla" panose="02000000000000000000" pitchFamily="2" charset="-78"/>
              </a:rPr>
              <a:t> </a:t>
            </a:r>
            <a:r>
              <a:rPr lang="ar-BH" sz="3600" dirty="0">
                <a:latin typeface="Sakkal Majalla" panose="02000000000000000000" pitchFamily="2" charset="-78"/>
                <a:cs typeface="Sakkal Majalla" panose="02000000000000000000" pitchFamily="2" charset="-78"/>
              </a:rPr>
              <a:t>5- وإنّ الذي بيني وبينَ بَنِي أَبِـــــــــــــي                    وَبَــــــــــيْنَ بَنـــــــــــِي عَمّي لمُخْتــَلِــــــــــــــــفٌ جِــــــــــدّا</a:t>
            </a:r>
          </a:p>
          <a:p>
            <a:pPr algn="r" rtl="1"/>
            <a:r>
              <a:rPr lang="ar-BH" sz="3600" dirty="0">
                <a:latin typeface="Sakkal Majalla" panose="02000000000000000000" pitchFamily="2" charset="-78"/>
                <a:cs typeface="Sakkal Majalla" panose="02000000000000000000" pitchFamily="2" charset="-78"/>
              </a:rPr>
              <a:t>6- أَرَاهُمْ إلى نَصْري بِطَاءً وَإِنْ هُــمُ                  دَعَوْنِي إلى نَصْــــــــــرٍ أَتَيْــــــــتُهمُ      شَـــــــــدّا</a:t>
            </a:r>
          </a:p>
          <a:p>
            <a:pPr algn="r" rtl="1"/>
            <a:r>
              <a:rPr lang="ar-BH" sz="3600" dirty="0">
                <a:latin typeface="Sakkal Majalla" panose="02000000000000000000" pitchFamily="2" charset="-78"/>
                <a:cs typeface="Sakkal Majalla" panose="02000000000000000000" pitchFamily="2" charset="-78"/>
              </a:rPr>
              <a:t>7- فِإِنْ أَكَلُوا لَحْمِي وَفَرْتُ </a:t>
            </a:r>
            <a:r>
              <a:rPr lang="ar-BH" sz="3600" dirty="0" smtClean="0">
                <a:latin typeface="Sakkal Majalla" panose="02000000000000000000" pitchFamily="2" charset="-78"/>
                <a:cs typeface="Sakkal Majalla" panose="02000000000000000000" pitchFamily="2" charset="-78"/>
              </a:rPr>
              <a:t>لُحُومَهُمْ                </a:t>
            </a:r>
            <a:r>
              <a:rPr lang="ar-BH" sz="3600" dirty="0">
                <a:latin typeface="Sakkal Majalla" panose="02000000000000000000" pitchFamily="2" charset="-78"/>
                <a:cs typeface="Sakkal Majalla" panose="02000000000000000000" pitchFamily="2" charset="-78"/>
              </a:rPr>
              <a:t>وَإِنْ هَدَمُوا مَجْدِي بَنَيْتُ لَهُمْ مَجْدَا</a:t>
            </a:r>
          </a:p>
          <a:p>
            <a:pPr algn="r" rtl="1"/>
            <a:r>
              <a:rPr lang="ar-BH" sz="3600" dirty="0">
                <a:latin typeface="Sakkal Majalla" panose="02000000000000000000" pitchFamily="2" charset="-78"/>
                <a:cs typeface="Sakkal Majalla" panose="02000000000000000000" pitchFamily="2" charset="-78"/>
              </a:rPr>
              <a:t>8- وَإِنْ ضيّعوا غَيْبِي حَفِظْتُ </a:t>
            </a:r>
            <a:r>
              <a:rPr lang="ar-BH" sz="3600" dirty="0" smtClean="0">
                <a:latin typeface="Sakkal Majalla" panose="02000000000000000000" pitchFamily="2" charset="-78"/>
                <a:cs typeface="Sakkal Majalla" panose="02000000000000000000" pitchFamily="2" charset="-78"/>
              </a:rPr>
              <a:t>غُيُوبَهُم            </a:t>
            </a:r>
            <a:r>
              <a:rPr lang="ar-BH" sz="3600" dirty="0">
                <a:latin typeface="Sakkal Majalla" panose="02000000000000000000" pitchFamily="2" charset="-78"/>
                <a:cs typeface="Sakkal Majalla" panose="02000000000000000000" pitchFamily="2" charset="-78"/>
              </a:rPr>
              <a:t>وَإِنْ هُمْ هَوَوْا غَيّي هَوَيْتُ لَهُمْ رُشْدا</a:t>
            </a:r>
          </a:p>
          <a:p>
            <a:pPr algn="r" rtl="1"/>
            <a:r>
              <a:rPr lang="ar-BH" sz="3600" dirty="0">
                <a:latin typeface="Sakkal Majalla" panose="02000000000000000000" pitchFamily="2" charset="-78"/>
                <a:cs typeface="Sakkal Majalla" panose="02000000000000000000" pitchFamily="2" charset="-78"/>
              </a:rPr>
              <a:t>9- وَإِنْ زَجَرُوا طَيْرًا بِنَحْسٍ تَمُرّ بِـــــــــي                زَجَرْتُ لَهُمْ طَـــــــــيْرًا تَـــــمُرّ بِهِـــــــمْ سَـــــــــــعْدا</a:t>
            </a:r>
          </a:p>
        </p:txBody>
      </p:sp>
      <p:sp>
        <p:nvSpPr>
          <p:cNvPr id="5" name="مستطيل 4">
            <a:extLst>
              <a:ext uri="{FF2B5EF4-FFF2-40B4-BE49-F238E27FC236}">
                <a16:creationId xmlns:a16="http://schemas.microsoft.com/office/drawing/2014/main" id="{5AA5AD57-316A-4B24-BAA8-1E5055DF6AC4}"/>
              </a:ext>
            </a:extLst>
          </p:cNvPr>
          <p:cNvSpPr/>
          <p:nvPr/>
        </p:nvSpPr>
        <p:spPr>
          <a:xfrm>
            <a:off x="0" y="0"/>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pic>
        <p:nvPicPr>
          <p:cNvPr id="2" name="kyamarab_3_2">
            <a:hlinkClick r:id="" action="ppaction://media"/>
            <a:extLst>
              <a:ext uri="{FF2B5EF4-FFF2-40B4-BE49-F238E27FC236}">
                <a16:creationId xmlns:a16="http://schemas.microsoft.com/office/drawing/2014/main" id="{2784A283-F3EB-4EB2-8ED6-A4B915B34D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0473" y="1152927"/>
            <a:ext cx="1008615" cy="1008615"/>
          </a:xfrm>
          <a:prstGeom prst="rect">
            <a:avLst/>
          </a:prstGeom>
        </p:spPr>
      </p:pic>
    </p:spTree>
    <p:extLst>
      <p:ext uri="{BB962C8B-B14F-4D97-AF65-F5344CB8AC3E}">
        <p14:creationId xmlns:p14="http://schemas.microsoft.com/office/powerpoint/2010/main" val="391374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anim calcmode="lin" valueType="num">
                                      <p:cBhvr>
                                        <p:cTn id="3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1000"/>
                                        <p:tgtEl>
                                          <p:spTgt spid="4">
                                            <p:txEl>
                                              <p:pRg st="4" end="4"/>
                                            </p:txEl>
                                          </p:spTgt>
                                        </p:tgtEl>
                                      </p:cBhvr>
                                    </p:animEffect>
                                    <p:anim calcmode="lin" valueType="num">
                                      <p:cBhvr>
                                        <p:cTn id="4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40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5">
            <a:extLst>
              <a:ext uri="{FF2B5EF4-FFF2-40B4-BE49-F238E27FC236}">
                <a16:creationId xmlns:a16="http://schemas.microsoft.com/office/drawing/2014/main" id="{5EC21325-E399-4A71-B7D9-D73EB52AF2CE}"/>
              </a:ext>
            </a:extLst>
          </p:cNvPr>
          <p:cNvGraphicFramePr>
            <a:graphicFrameLocks noGrp="1"/>
          </p:cNvGraphicFramePr>
          <p:nvPr>
            <p:extLst>
              <p:ext uri="{D42A27DB-BD31-4B8C-83A1-F6EECF244321}">
                <p14:modId xmlns:p14="http://schemas.microsoft.com/office/powerpoint/2010/main" val="4223318859"/>
              </p:ext>
            </p:extLst>
          </p:nvPr>
        </p:nvGraphicFramePr>
        <p:xfrm>
          <a:off x="6503261" y="1026846"/>
          <a:ext cx="2296375" cy="4724400"/>
        </p:xfrm>
        <a:graphic>
          <a:graphicData uri="http://schemas.openxmlformats.org/drawingml/2006/table">
            <a:tbl>
              <a:tblPr firstRow="1" bandRow="1">
                <a:tableStyleId>{9DCAF9ED-07DC-4A11-8D7F-57B35C25682E}</a:tableStyleId>
              </a:tblPr>
              <a:tblGrid>
                <a:gridCol w="2296375">
                  <a:extLst>
                    <a:ext uri="{9D8B030D-6E8A-4147-A177-3AD203B41FA5}">
                      <a16:colId xmlns:a16="http://schemas.microsoft.com/office/drawing/2014/main" val="2188681178"/>
                    </a:ext>
                  </a:extLst>
                </a:gridCol>
              </a:tblGrid>
              <a:tr h="370840">
                <a:tc>
                  <a:txBody>
                    <a:bodyPr/>
                    <a:lstStyle/>
                    <a:p>
                      <a:pPr algn="ctr"/>
                      <a:r>
                        <a:rPr lang="ar-BH" sz="2800" dirty="0">
                          <a:latin typeface="Sakkal Majalla" panose="02000000000000000000" pitchFamily="2" charset="-78"/>
                          <a:cs typeface="Sakkal Majalla" panose="02000000000000000000" pitchFamily="2" charset="-78"/>
                        </a:rPr>
                        <a:t>الكلمة</a:t>
                      </a:r>
                      <a:endParaRPr lang="en-GB" sz="20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3728115105"/>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1458104101"/>
                  </a:ext>
                </a:extLst>
              </a:tr>
              <a:tr h="421813">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50865540"/>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02935981"/>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2736421874"/>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832746753"/>
                  </a:ext>
                </a:extLst>
              </a:tr>
              <a:tr h="336314">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797144373"/>
                  </a:ext>
                </a:extLst>
              </a:tr>
              <a:tr h="0">
                <a:tc>
                  <a:txBody>
                    <a:bodyPr/>
                    <a:lstStyle/>
                    <a:p>
                      <a:pPr algn="ctr"/>
                      <a:endParaRPr lang="en-GB" sz="32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4163946435"/>
                  </a:ext>
                </a:extLst>
              </a:tr>
            </a:tbl>
          </a:graphicData>
        </a:graphic>
      </p:graphicFrame>
      <p:graphicFrame>
        <p:nvGraphicFramePr>
          <p:cNvPr id="7" name="جدول 5">
            <a:extLst>
              <a:ext uri="{FF2B5EF4-FFF2-40B4-BE49-F238E27FC236}">
                <a16:creationId xmlns:a16="http://schemas.microsoft.com/office/drawing/2014/main" id="{18463613-A4CF-4F7E-A0EC-41CA2D99D4F4}"/>
              </a:ext>
            </a:extLst>
          </p:cNvPr>
          <p:cNvGraphicFramePr>
            <a:graphicFrameLocks noGrp="1"/>
          </p:cNvGraphicFramePr>
          <p:nvPr>
            <p:extLst>
              <p:ext uri="{D42A27DB-BD31-4B8C-83A1-F6EECF244321}">
                <p14:modId xmlns:p14="http://schemas.microsoft.com/office/powerpoint/2010/main" val="2024102905"/>
              </p:ext>
            </p:extLst>
          </p:nvPr>
        </p:nvGraphicFramePr>
        <p:xfrm>
          <a:off x="1158557" y="1027131"/>
          <a:ext cx="4701262" cy="4753909"/>
        </p:xfrm>
        <a:graphic>
          <a:graphicData uri="http://schemas.openxmlformats.org/drawingml/2006/table">
            <a:tbl>
              <a:tblPr firstRow="1" bandRow="1">
                <a:tableStyleId>{9DCAF9ED-07DC-4A11-8D7F-57B35C25682E}</a:tableStyleId>
              </a:tblPr>
              <a:tblGrid>
                <a:gridCol w="4701262">
                  <a:extLst>
                    <a:ext uri="{9D8B030D-6E8A-4147-A177-3AD203B41FA5}">
                      <a16:colId xmlns:a16="http://schemas.microsoft.com/office/drawing/2014/main" val="2188681178"/>
                    </a:ext>
                  </a:extLst>
                </a:gridCol>
              </a:tblGrid>
              <a:tr h="566565">
                <a:tc>
                  <a:txBody>
                    <a:bodyPr/>
                    <a:lstStyle/>
                    <a:p>
                      <a:pPr algn="ctr" rtl="1"/>
                      <a:r>
                        <a:rPr lang="ar-BH" sz="3200" dirty="0">
                          <a:latin typeface="Sakkal Majalla" panose="02000000000000000000" pitchFamily="2" charset="-78"/>
                          <a:cs typeface="Sakkal Majalla" panose="02000000000000000000" pitchFamily="2" charset="-78"/>
                        </a:rPr>
                        <a:t>المعنى</a:t>
                      </a:r>
                      <a:endParaRPr lang="en-GB"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545227">
                <a:tc>
                  <a:txBody>
                    <a:bodyPr/>
                    <a:lstStyle/>
                    <a:p>
                      <a:pPr algn="ctr" rtl="1"/>
                      <a:endParaRPr lang="en-GB" sz="2400" b="1" dirty="0">
                        <a:solidFill>
                          <a:srgbClr val="0070C0"/>
                        </a:solidFill>
                      </a:endParaRPr>
                    </a:p>
                  </a:txBody>
                  <a:tcPr/>
                </a:tc>
                <a:extLst>
                  <a:ext uri="{0D108BD9-81ED-4DB2-BD59-A6C34878D82A}">
                    <a16:rowId xmlns:a16="http://schemas.microsoft.com/office/drawing/2014/main" val="3728115105"/>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145810410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50865540"/>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0293598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2872604129"/>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3099196417"/>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695975078"/>
                  </a:ext>
                </a:extLst>
              </a:tr>
              <a:tr h="630102">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2935398982"/>
                  </a:ext>
                </a:extLst>
              </a:tr>
            </a:tbl>
          </a:graphicData>
        </a:graphic>
      </p:graphicFrame>
      <p:sp>
        <p:nvSpPr>
          <p:cNvPr id="8" name="مربع نص 7">
            <a:extLst>
              <a:ext uri="{FF2B5EF4-FFF2-40B4-BE49-F238E27FC236}">
                <a16:creationId xmlns:a16="http://schemas.microsoft.com/office/drawing/2014/main" id="{A8B1E1BD-1C3C-4FBA-BF61-845011C9C12D}"/>
              </a:ext>
            </a:extLst>
          </p:cNvPr>
          <p:cNvSpPr txBox="1"/>
          <p:nvPr/>
        </p:nvSpPr>
        <p:spPr>
          <a:xfrm>
            <a:off x="2446402" y="317434"/>
            <a:ext cx="7616188" cy="584775"/>
          </a:xfrm>
          <a:prstGeom prst="rect">
            <a:avLst/>
          </a:prstGeom>
          <a:solidFill>
            <a:schemeClr val="accent2">
              <a:lumMod val="40000"/>
              <a:lumOff val="60000"/>
            </a:schemeClr>
          </a:solidFill>
        </p:spPr>
        <p:txBody>
          <a:bodyPr wrap="none" rtlCol="0">
            <a:spAutoFit/>
          </a:bodyPr>
          <a:lstStyle/>
          <a:p>
            <a:pPr algn="r" rtl="1"/>
            <a:r>
              <a:rPr lang="ar-BH" sz="3200" b="1" dirty="0">
                <a:latin typeface="Sakkal Majalla" panose="02000000000000000000" pitchFamily="2" charset="-78"/>
                <a:cs typeface="Sakkal Majalla" panose="02000000000000000000" pitchFamily="2" charset="-78"/>
              </a:rPr>
              <a:t>أتعرّف معاني الكلمات الواردة في المقطع الثّاني من خلال السّياق:</a:t>
            </a:r>
          </a:p>
        </p:txBody>
      </p:sp>
      <p:sp>
        <p:nvSpPr>
          <p:cNvPr id="9" name="مربع نص 8">
            <a:extLst>
              <a:ext uri="{FF2B5EF4-FFF2-40B4-BE49-F238E27FC236}">
                <a16:creationId xmlns:a16="http://schemas.microsoft.com/office/drawing/2014/main" id="{6C7A950A-EAB2-4876-BF66-2A743EA87DB8}"/>
              </a:ext>
            </a:extLst>
          </p:cNvPr>
          <p:cNvSpPr txBox="1"/>
          <p:nvPr/>
        </p:nvSpPr>
        <p:spPr>
          <a:xfrm>
            <a:off x="9277867" y="2577131"/>
            <a:ext cx="1823665" cy="2554545"/>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معاني</a:t>
            </a:r>
          </a:p>
          <a:p>
            <a:pPr algn="ctr"/>
            <a:r>
              <a:rPr lang="ar-BH" sz="4000" b="1" dirty="0">
                <a:latin typeface="Sakkal Majalla" panose="02000000000000000000" pitchFamily="2" charset="-78"/>
                <a:cs typeface="Sakkal Majalla" panose="02000000000000000000" pitchFamily="2" charset="-78"/>
              </a:rPr>
              <a:t> مُفْردات</a:t>
            </a:r>
          </a:p>
          <a:p>
            <a:pPr algn="ctr"/>
            <a:r>
              <a:rPr lang="ar-BH" sz="4000" b="1" dirty="0">
                <a:latin typeface="Sakkal Majalla" panose="02000000000000000000" pitchFamily="2" charset="-78"/>
                <a:cs typeface="Sakkal Majalla" panose="02000000000000000000" pitchFamily="2" charset="-78"/>
              </a:rPr>
              <a:t>المقطع (الثّاني)</a:t>
            </a:r>
            <a:endParaRPr lang="en-GB" sz="4000" b="1" dirty="0">
              <a:latin typeface="Sakkal Majalla" panose="02000000000000000000" pitchFamily="2" charset="-78"/>
              <a:cs typeface="Sakkal Majalla" panose="02000000000000000000" pitchFamily="2" charset="-78"/>
            </a:endParaRPr>
          </a:p>
        </p:txBody>
      </p:sp>
      <p:sp>
        <p:nvSpPr>
          <p:cNvPr id="25" name="مربع نص 24">
            <a:extLst>
              <a:ext uri="{FF2B5EF4-FFF2-40B4-BE49-F238E27FC236}">
                <a16:creationId xmlns:a16="http://schemas.microsoft.com/office/drawing/2014/main" id="{693A0165-4368-40BC-873A-A511728F2FBF}"/>
              </a:ext>
            </a:extLst>
          </p:cNvPr>
          <p:cNvSpPr txBox="1"/>
          <p:nvPr/>
        </p:nvSpPr>
        <p:spPr>
          <a:xfrm>
            <a:off x="991011" y="1589632"/>
            <a:ext cx="4810227" cy="584775"/>
          </a:xfrm>
          <a:prstGeom prst="rect">
            <a:avLst/>
          </a:prstGeom>
          <a:noFill/>
        </p:spPr>
        <p:txBody>
          <a:bodyPr wrap="square" rtlCol="0">
            <a:spAutoFit/>
          </a:bodyPr>
          <a:lstStyle/>
          <a:p>
            <a:pPr algn="ctr" rtl="1"/>
            <a:r>
              <a:rPr lang="ar-BH" altLang="zh-CN" sz="3200" b="1" dirty="0">
                <a:solidFill>
                  <a:srgbClr val="0070C0"/>
                </a:solidFill>
                <a:latin typeface="Sakkal Majalla" panose="02000000000000000000" pitchFamily="2" charset="-78"/>
                <a:cs typeface="Sakkal Majalla" panose="02000000000000000000" pitchFamily="2" charset="-78"/>
              </a:rPr>
              <a:t>متمهّلين ومتوانين  عن النّصرة</a:t>
            </a:r>
          </a:p>
        </p:txBody>
      </p:sp>
      <p:sp>
        <p:nvSpPr>
          <p:cNvPr id="26" name="مربع نص 25">
            <a:extLst>
              <a:ext uri="{FF2B5EF4-FFF2-40B4-BE49-F238E27FC236}">
                <a16:creationId xmlns:a16="http://schemas.microsoft.com/office/drawing/2014/main" id="{13E3F832-4DF8-4733-BBC6-A1D20D8F535A}"/>
              </a:ext>
            </a:extLst>
          </p:cNvPr>
          <p:cNvSpPr txBox="1"/>
          <p:nvPr/>
        </p:nvSpPr>
        <p:spPr>
          <a:xfrm>
            <a:off x="2057738" y="2616532"/>
            <a:ext cx="2422498"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حَفِظْتُ</a:t>
            </a:r>
            <a:endParaRPr lang="en-GB" sz="2800" b="1" dirty="0">
              <a:solidFill>
                <a:srgbClr val="0070C0"/>
              </a:solidFill>
              <a:latin typeface="Sakkal Majalla" panose="02000000000000000000" pitchFamily="2" charset="-78"/>
              <a:cs typeface="Sakkal Majalla" panose="02000000000000000000" pitchFamily="2" charset="-78"/>
            </a:endParaRPr>
          </a:p>
        </p:txBody>
      </p:sp>
      <p:sp>
        <p:nvSpPr>
          <p:cNvPr id="27" name="مربع نص 26">
            <a:extLst>
              <a:ext uri="{FF2B5EF4-FFF2-40B4-BE49-F238E27FC236}">
                <a16:creationId xmlns:a16="http://schemas.microsoft.com/office/drawing/2014/main" id="{8DA28ADC-70EE-4488-AB5B-B54A21287916}"/>
              </a:ext>
            </a:extLst>
          </p:cNvPr>
          <p:cNvSpPr txBox="1"/>
          <p:nvPr/>
        </p:nvSpPr>
        <p:spPr>
          <a:xfrm>
            <a:off x="2299565" y="3118800"/>
            <a:ext cx="1882196"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أهملوا</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8" name="مربع نص 27">
            <a:extLst>
              <a:ext uri="{FF2B5EF4-FFF2-40B4-BE49-F238E27FC236}">
                <a16:creationId xmlns:a16="http://schemas.microsoft.com/office/drawing/2014/main" id="{D24FB2D0-3633-447C-87EE-23A6B3A6F4DA}"/>
              </a:ext>
            </a:extLst>
          </p:cNvPr>
          <p:cNvSpPr txBox="1"/>
          <p:nvPr/>
        </p:nvSpPr>
        <p:spPr>
          <a:xfrm>
            <a:off x="1715250" y="3636824"/>
            <a:ext cx="3107474"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بُعدي وغيابي</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9" name="مربع نص 28">
            <a:extLst>
              <a:ext uri="{FF2B5EF4-FFF2-40B4-BE49-F238E27FC236}">
                <a16:creationId xmlns:a16="http://schemas.microsoft.com/office/drawing/2014/main" id="{BFD70481-E84D-4C72-BAA6-36BCA88B87A3}"/>
              </a:ext>
            </a:extLst>
          </p:cNvPr>
          <p:cNvSpPr txBox="1"/>
          <p:nvPr/>
        </p:nvSpPr>
        <p:spPr>
          <a:xfrm>
            <a:off x="1558246" y="2091900"/>
            <a:ext cx="3429620"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معاونًا مُسْرعًا إلى نصرتهم</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0" name="مربع نص 28">
            <a:extLst>
              <a:ext uri="{FF2B5EF4-FFF2-40B4-BE49-F238E27FC236}">
                <a16:creationId xmlns:a16="http://schemas.microsoft.com/office/drawing/2014/main" id="{7F22B105-E7FE-4D5C-BACB-DD66DBB08363}"/>
              </a:ext>
            </a:extLst>
          </p:cNvPr>
          <p:cNvSpPr txBox="1"/>
          <p:nvPr/>
        </p:nvSpPr>
        <p:spPr>
          <a:xfrm>
            <a:off x="6852320" y="1512681"/>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بِطَاءً</a:t>
            </a:r>
            <a:endParaRPr lang="en-GB" sz="3200" b="1" dirty="0">
              <a:latin typeface="Sakkal Majalla" panose="02000000000000000000" pitchFamily="2" charset="-78"/>
              <a:cs typeface="Sakkal Majalla" panose="02000000000000000000" pitchFamily="2" charset="-78"/>
            </a:endParaRPr>
          </a:p>
        </p:txBody>
      </p:sp>
      <p:sp>
        <p:nvSpPr>
          <p:cNvPr id="31" name="مربع نص 28">
            <a:extLst>
              <a:ext uri="{FF2B5EF4-FFF2-40B4-BE49-F238E27FC236}">
                <a16:creationId xmlns:a16="http://schemas.microsoft.com/office/drawing/2014/main" id="{EC84A56A-F279-4865-AE34-26E49B50EE55}"/>
              </a:ext>
            </a:extLst>
          </p:cNvPr>
          <p:cNvSpPr txBox="1"/>
          <p:nvPr/>
        </p:nvSpPr>
        <p:spPr>
          <a:xfrm>
            <a:off x="6794877" y="205985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شدّا</a:t>
            </a:r>
            <a:endParaRPr lang="en-GB" sz="3200" b="1" dirty="0">
              <a:latin typeface="Sakkal Majalla" panose="02000000000000000000" pitchFamily="2" charset="-78"/>
              <a:cs typeface="Sakkal Majalla" panose="02000000000000000000" pitchFamily="2" charset="-78"/>
            </a:endParaRPr>
          </a:p>
        </p:txBody>
      </p:sp>
      <p:sp>
        <p:nvSpPr>
          <p:cNvPr id="32" name="مربع نص 28">
            <a:extLst>
              <a:ext uri="{FF2B5EF4-FFF2-40B4-BE49-F238E27FC236}">
                <a16:creationId xmlns:a16="http://schemas.microsoft.com/office/drawing/2014/main" id="{16DF8254-A039-4F2C-9EDC-4D9145DB00CD}"/>
              </a:ext>
            </a:extLst>
          </p:cNvPr>
          <p:cNvSpPr txBox="1"/>
          <p:nvPr/>
        </p:nvSpPr>
        <p:spPr>
          <a:xfrm>
            <a:off x="6806280" y="2517664"/>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وَفَرْتُ</a:t>
            </a:r>
            <a:endParaRPr lang="en-GB" sz="3200" b="1" dirty="0">
              <a:latin typeface="Sakkal Majalla" panose="02000000000000000000" pitchFamily="2" charset="-78"/>
              <a:cs typeface="Sakkal Majalla" panose="02000000000000000000" pitchFamily="2" charset="-78"/>
            </a:endParaRPr>
          </a:p>
        </p:txBody>
      </p:sp>
      <p:sp>
        <p:nvSpPr>
          <p:cNvPr id="33" name="مربع نص 28">
            <a:extLst>
              <a:ext uri="{FF2B5EF4-FFF2-40B4-BE49-F238E27FC236}">
                <a16:creationId xmlns:a16="http://schemas.microsoft.com/office/drawing/2014/main" id="{2CEA0178-EA3E-4528-A09C-6ED5AD1359B4}"/>
              </a:ext>
            </a:extLst>
          </p:cNvPr>
          <p:cNvSpPr txBox="1"/>
          <p:nvPr/>
        </p:nvSpPr>
        <p:spPr>
          <a:xfrm>
            <a:off x="6825712" y="3058322"/>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ضيّعوا</a:t>
            </a:r>
            <a:endParaRPr lang="en-GB" sz="3200" b="1" dirty="0">
              <a:latin typeface="Sakkal Majalla" panose="02000000000000000000" pitchFamily="2" charset="-78"/>
              <a:cs typeface="Sakkal Majalla" panose="02000000000000000000" pitchFamily="2" charset="-78"/>
            </a:endParaRPr>
          </a:p>
        </p:txBody>
      </p:sp>
      <p:sp>
        <p:nvSpPr>
          <p:cNvPr id="34" name="مربع نص 28">
            <a:extLst>
              <a:ext uri="{FF2B5EF4-FFF2-40B4-BE49-F238E27FC236}">
                <a16:creationId xmlns:a16="http://schemas.microsoft.com/office/drawing/2014/main" id="{18FB92BB-630A-42EA-976E-78D9D7121BE4}"/>
              </a:ext>
            </a:extLst>
          </p:cNvPr>
          <p:cNvSpPr txBox="1"/>
          <p:nvPr/>
        </p:nvSpPr>
        <p:spPr>
          <a:xfrm>
            <a:off x="6835309" y="3529272"/>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غيبي</a:t>
            </a:r>
            <a:endParaRPr lang="en-GB" sz="3200" b="1" dirty="0">
              <a:latin typeface="Sakkal Majalla" panose="02000000000000000000" pitchFamily="2" charset="-78"/>
              <a:cs typeface="Sakkal Majalla" panose="02000000000000000000" pitchFamily="2" charset="-78"/>
            </a:endParaRPr>
          </a:p>
        </p:txBody>
      </p:sp>
      <p:sp>
        <p:nvSpPr>
          <p:cNvPr id="35" name="مربع نص 34">
            <a:extLst>
              <a:ext uri="{FF2B5EF4-FFF2-40B4-BE49-F238E27FC236}">
                <a16:creationId xmlns:a16="http://schemas.microsoft.com/office/drawing/2014/main" id="{63CDA1C5-5D95-4607-B0BE-D565676ADE96}"/>
              </a:ext>
            </a:extLst>
          </p:cNvPr>
          <p:cNvSpPr txBox="1"/>
          <p:nvPr/>
        </p:nvSpPr>
        <p:spPr>
          <a:xfrm>
            <a:off x="1451252" y="4131291"/>
            <a:ext cx="3635471"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أحبّوا وأرادوا</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6" name="مربع نص 28">
            <a:extLst>
              <a:ext uri="{FF2B5EF4-FFF2-40B4-BE49-F238E27FC236}">
                <a16:creationId xmlns:a16="http://schemas.microsoft.com/office/drawing/2014/main" id="{308B6C76-77AA-4FE4-A3C3-F8FD6F0BEDA9}"/>
              </a:ext>
            </a:extLst>
          </p:cNvPr>
          <p:cNvSpPr txBox="1"/>
          <p:nvPr/>
        </p:nvSpPr>
        <p:spPr>
          <a:xfrm>
            <a:off x="6794878" y="407475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هَوَوْا</a:t>
            </a:r>
            <a:endParaRPr lang="en-GB" sz="3200" b="1" dirty="0">
              <a:latin typeface="Sakkal Majalla" panose="02000000000000000000" pitchFamily="2" charset="-78"/>
              <a:cs typeface="Sakkal Majalla" panose="02000000000000000000" pitchFamily="2" charset="-78"/>
            </a:endParaRPr>
          </a:p>
        </p:txBody>
      </p:sp>
      <p:sp>
        <p:nvSpPr>
          <p:cNvPr id="37" name="مربع نص 36">
            <a:extLst>
              <a:ext uri="{FF2B5EF4-FFF2-40B4-BE49-F238E27FC236}">
                <a16:creationId xmlns:a16="http://schemas.microsoft.com/office/drawing/2014/main" id="{C733EE77-9FCE-449B-B483-21ED7ADC8560}"/>
              </a:ext>
            </a:extLst>
          </p:cNvPr>
          <p:cNvSpPr txBox="1"/>
          <p:nvPr/>
        </p:nvSpPr>
        <p:spPr>
          <a:xfrm>
            <a:off x="881339" y="4635550"/>
            <a:ext cx="4848446"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ضياعي وضلالي</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8" name="مربع نص 28">
            <a:extLst>
              <a:ext uri="{FF2B5EF4-FFF2-40B4-BE49-F238E27FC236}">
                <a16:creationId xmlns:a16="http://schemas.microsoft.com/office/drawing/2014/main" id="{9C658B0F-4D3F-495F-9C05-541AA9734E27}"/>
              </a:ext>
            </a:extLst>
          </p:cNvPr>
          <p:cNvSpPr txBox="1"/>
          <p:nvPr/>
        </p:nvSpPr>
        <p:spPr>
          <a:xfrm>
            <a:off x="6794877" y="4604251"/>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غيّي</a:t>
            </a:r>
            <a:endParaRPr lang="en-GB" sz="3200" b="1" dirty="0">
              <a:latin typeface="Sakkal Majalla" panose="02000000000000000000" pitchFamily="2" charset="-78"/>
              <a:cs typeface="Sakkal Majalla" panose="02000000000000000000" pitchFamily="2" charset="-78"/>
            </a:endParaRPr>
          </a:p>
        </p:txBody>
      </p:sp>
      <p:sp>
        <p:nvSpPr>
          <p:cNvPr id="21" name="مربع نص 28">
            <a:extLst>
              <a:ext uri="{FF2B5EF4-FFF2-40B4-BE49-F238E27FC236}">
                <a16:creationId xmlns:a16="http://schemas.microsoft.com/office/drawing/2014/main" id="{DA331472-5C01-4262-B89B-FFBACBE645E9}"/>
              </a:ext>
            </a:extLst>
          </p:cNvPr>
          <p:cNvSpPr txBox="1"/>
          <p:nvPr/>
        </p:nvSpPr>
        <p:spPr>
          <a:xfrm>
            <a:off x="6835310" y="510707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رشدا</a:t>
            </a:r>
            <a:endParaRPr lang="en-GB" sz="3200" b="1" dirty="0">
              <a:latin typeface="Sakkal Majalla" panose="02000000000000000000" pitchFamily="2" charset="-78"/>
              <a:cs typeface="Sakkal Majalla" panose="02000000000000000000" pitchFamily="2" charset="-78"/>
            </a:endParaRPr>
          </a:p>
        </p:txBody>
      </p:sp>
      <p:sp>
        <p:nvSpPr>
          <p:cNvPr id="23" name="مربع نص 22">
            <a:extLst>
              <a:ext uri="{FF2B5EF4-FFF2-40B4-BE49-F238E27FC236}">
                <a16:creationId xmlns:a16="http://schemas.microsoft.com/office/drawing/2014/main" id="{E96B546C-B065-4487-AB85-4D7E5D45DE5D}"/>
              </a:ext>
            </a:extLst>
          </p:cNvPr>
          <p:cNvSpPr txBox="1"/>
          <p:nvPr/>
        </p:nvSpPr>
        <p:spPr>
          <a:xfrm>
            <a:off x="1158557" y="5138370"/>
            <a:ext cx="4294010"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الطّريق الصّحيح  والتّوفيق</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4" name="مستطيل 23">
            <a:extLst>
              <a:ext uri="{FF2B5EF4-FFF2-40B4-BE49-F238E27FC236}">
                <a16:creationId xmlns:a16="http://schemas.microsoft.com/office/drawing/2014/main" id="{841CB430-A5ED-47BC-A056-89B08A3B97C2}"/>
              </a:ext>
            </a:extLst>
          </p:cNvPr>
          <p:cNvSpPr/>
          <p:nvPr/>
        </p:nvSpPr>
        <p:spPr>
          <a:xfrm>
            <a:off x="95287" y="46613"/>
            <a:ext cx="2935589" cy="270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
        <p:nvSpPr>
          <p:cNvPr id="39" name="مستطيل 38">
            <a:extLst>
              <a:ext uri="{FF2B5EF4-FFF2-40B4-BE49-F238E27FC236}">
                <a16:creationId xmlns:a16="http://schemas.microsoft.com/office/drawing/2014/main" id="{8845354C-E386-415C-A62E-F56A2F1483B6}"/>
              </a:ext>
            </a:extLst>
          </p:cNvPr>
          <p:cNvSpPr/>
          <p:nvPr/>
        </p:nvSpPr>
        <p:spPr>
          <a:xfrm>
            <a:off x="10109890" y="174216"/>
            <a:ext cx="1649188"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أتعـــــــرّف</a:t>
            </a:r>
            <a:endParaRPr lang="en-GB" sz="44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1778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5" grpId="0"/>
      <p:bldP spid="37"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12">
            <a:extLst>
              <a:ext uri="{FF2B5EF4-FFF2-40B4-BE49-F238E27FC236}">
                <a16:creationId xmlns:a16="http://schemas.microsoft.com/office/drawing/2014/main" id="{B7D035B7-940F-48A0-8CD9-A91C66FFAB63}"/>
              </a:ext>
            </a:extLst>
          </p:cNvPr>
          <p:cNvGraphicFramePr>
            <a:graphicFrameLocks noGrp="1"/>
          </p:cNvGraphicFramePr>
          <p:nvPr>
            <p:extLst>
              <p:ext uri="{D42A27DB-BD31-4B8C-83A1-F6EECF244321}">
                <p14:modId xmlns:p14="http://schemas.microsoft.com/office/powerpoint/2010/main" val="3247177691"/>
              </p:ext>
            </p:extLst>
          </p:nvPr>
        </p:nvGraphicFramePr>
        <p:xfrm>
          <a:off x="682846" y="1717075"/>
          <a:ext cx="10826307" cy="4419600"/>
        </p:xfrm>
        <a:graphic>
          <a:graphicData uri="http://schemas.openxmlformats.org/drawingml/2006/table">
            <a:tbl>
              <a:tblPr firstRow="1" bandRow="1">
                <a:tableStyleId>{93296810-A885-4BE3-A3E7-6D5BEEA58F35}</a:tableStyleId>
              </a:tblPr>
              <a:tblGrid>
                <a:gridCol w="10826307">
                  <a:extLst>
                    <a:ext uri="{9D8B030D-6E8A-4147-A177-3AD203B41FA5}">
                      <a16:colId xmlns:a16="http://schemas.microsoft.com/office/drawing/2014/main" val="268077256"/>
                    </a:ext>
                  </a:extLst>
                </a:gridCol>
              </a:tblGrid>
              <a:tr h="3020552">
                <a:tc>
                  <a:txBody>
                    <a:bodyPr/>
                    <a:lstStyle/>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200" b="1" dirty="0">
                          <a:solidFill>
                            <a:sysClr val="windowText" lastClr="000000"/>
                          </a:solidFill>
                          <a:latin typeface="Sakkal Majalla" panose="02000000000000000000" pitchFamily="2" charset="-78"/>
                          <a:cs typeface="Sakkal Majalla" panose="02000000000000000000" pitchFamily="2" charset="-78"/>
                        </a:rPr>
                        <a:t>يؤكّد الشّاعر بأنّ هناك اختلاف كبير بينه وبين قومه مستخدمًا أسلوب التّوكيد ، ثم ذكر أوجه الاختلاف في الأبيات التي تلي البيت الأوّل، وقد أكْثَرَ اسْتخدام أسلوب الشّرط ليبيّن المقارنة بينه وبين قومه:</a:t>
                      </a:r>
                    </a:p>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lang="ar-BH" sz="3200" b="1" dirty="0">
                          <a:solidFill>
                            <a:sysClr val="windowText" lastClr="000000"/>
                          </a:solidFill>
                          <a:latin typeface="Sakkal Majalla" panose="02000000000000000000" pitchFamily="2" charset="-78"/>
                          <a:cs typeface="Sakkal Majalla" panose="02000000000000000000" pitchFamily="2" charset="-78"/>
                        </a:rPr>
                        <a:t> </a:t>
                      </a:r>
                      <a:r>
                        <a:rPr lang="ar-BH" sz="3200" b="1" dirty="0">
                          <a:solidFill>
                            <a:srgbClr val="C00000"/>
                          </a:solidFill>
                          <a:latin typeface="Sakkal Majalla" panose="02000000000000000000" pitchFamily="2" charset="-78"/>
                          <a:cs typeface="Sakkal Majalla" panose="02000000000000000000" pitchFamily="2" charset="-78"/>
                        </a:rPr>
                        <a:t>أوّلا : </a:t>
                      </a:r>
                      <a:r>
                        <a:rPr lang="ar-BH" sz="3200" b="1" dirty="0">
                          <a:solidFill>
                            <a:sysClr val="windowText" lastClr="000000"/>
                          </a:solidFill>
                          <a:latin typeface="Sakkal Majalla" panose="02000000000000000000" pitchFamily="2" charset="-78"/>
                          <a:cs typeface="Sakkal Majalla" panose="02000000000000000000" pitchFamily="2" charset="-78"/>
                        </a:rPr>
                        <a:t>يرى الشّاعر أنّ قومه يتباطؤون إلى نصرته في حين أنّه يُسرع ولا يتوانى في نصرتهم.</a:t>
                      </a:r>
                    </a:p>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
                        <a:tabLst/>
                        <a:defRPr/>
                      </a:pPr>
                      <a:r>
                        <a:rPr lang="ar-BH" sz="3200" b="1" dirty="0">
                          <a:solidFill>
                            <a:srgbClr val="C00000"/>
                          </a:solidFill>
                          <a:latin typeface="Sakkal Majalla" panose="02000000000000000000" pitchFamily="2" charset="-78"/>
                          <a:cs typeface="Sakkal Majalla" panose="02000000000000000000" pitchFamily="2" charset="-78"/>
                        </a:rPr>
                        <a:t>ثانيًا: </a:t>
                      </a:r>
                      <a:r>
                        <a:rPr lang="ar-BH" sz="3200" b="1" dirty="0">
                          <a:solidFill>
                            <a:sysClr val="windowText" lastClr="000000"/>
                          </a:solidFill>
                          <a:latin typeface="Sakkal Majalla" panose="02000000000000000000" pitchFamily="2" charset="-78"/>
                          <a:cs typeface="Sakkal Majalla" panose="02000000000000000000" pitchFamily="2" charset="-78"/>
                        </a:rPr>
                        <a:t>قومه في حال غيابه يتحدّثون عنه بالسّوء، وبالمقابل يتحـــــــــــــــــــــــــــــــــــــــدّث عنهم  بكل خير ويحاولون هدم مجده </a:t>
                      </a:r>
                      <a:r>
                        <a:rPr lang="ar-BH" sz="3200" b="1" dirty="0" smtClean="0">
                          <a:solidFill>
                            <a:sysClr val="windowText" lastClr="000000"/>
                          </a:solidFill>
                          <a:latin typeface="Sakkal Majalla" panose="02000000000000000000" pitchFamily="2" charset="-78"/>
                          <a:cs typeface="Sakkal Majalla" panose="02000000000000000000" pitchFamily="2" charset="-78"/>
                        </a:rPr>
                        <a:t>وسمعته، </a:t>
                      </a:r>
                      <a:r>
                        <a:rPr lang="ar-BH" sz="3200" b="1" dirty="0">
                          <a:solidFill>
                            <a:sysClr val="windowText" lastClr="000000"/>
                          </a:solidFill>
                          <a:latin typeface="Sakkal Majalla" panose="02000000000000000000" pitchFamily="2" charset="-78"/>
                          <a:cs typeface="Sakkal Majalla" panose="02000000000000000000" pitchFamily="2" charset="-78"/>
                        </a:rPr>
                        <a:t>وهو يحاول بناء مجدهم والحفاظ على سمعتهم.</a:t>
                      </a:r>
                    </a:p>
                  </a:txBody>
                  <a:tcPr>
                    <a:solidFill>
                      <a:schemeClr val="accent2">
                        <a:lumMod val="20000"/>
                        <a:lumOff val="80000"/>
                      </a:schemeClr>
                    </a:solidFill>
                  </a:tcPr>
                </a:tc>
                <a:extLst>
                  <a:ext uri="{0D108BD9-81ED-4DB2-BD59-A6C34878D82A}">
                    <a16:rowId xmlns:a16="http://schemas.microsoft.com/office/drawing/2014/main" val="3597859568"/>
                  </a:ext>
                </a:extLst>
              </a:tr>
            </a:tbl>
          </a:graphicData>
        </a:graphic>
      </p:graphicFrame>
      <p:sp>
        <p:nvSpPr>
          <p:cNvPr id="4" name="مربع نص 3">
            <a:extLst>
              <a:ext uri="{FF2B5EF4-FFF2-40B4-BE49-F238E27FC236}">
                <a16:creationId xmlns:a16="http://schemas.microsoft.com/office/drawing/2014/main" id="{3185BC01-4BBC-484F-B59E-A24BE626F4B5}"/>
              </a:ext>
            </a:extLst>
          </p:cNvPr>
          <p:cNvSpPr txBox="1"/>
          <p:nvPr/>
        </p:nvSpPr>
        <p:spPr>
          <a:xfrm>
            <a:off x="3955856" y="824067"/>
            <a:ext cx="4625162" cy="707886"/>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شرحُ أبيات المقطع الثّاني:</a:t>
            </a:r>
            <a:endParaRPr lang="en-GB" sz="4000" b="1" dirty="0">
              <a:latin typeface="Sakkal Majalla" panose="02000000000000000000" pitchFamily="2" charset="-78"/>
              <a:cs typeface="Sakkal Majalla" panose="02000000000000000000" pitchFamily="2" charset="-78"/>
            </a:endParaRPr>
          </a:p>
        </p:txBody>
      </p:sp>
      <p:sp>
        <p:nvSpPr>
          <p:cNvPr id="5" name="مستطيل 4">
            <a:extLst>
              <a:ext uri="{FF2B5EF4-FFF2-40B4-BE49-F238E27FC236}">
                <a16:creationId xmlns:a16="http://schemas.microsoft.com/office/drawing/2014/main" id="{8BB45EB5-AFA8-46BC-B720-F33DF61E3714}"/>
              </a:ext>
            </a:extLst>
          </p:cNvPr>
          <p:cNvSpPr/>
          <p:nvPr/>
        </p:nvSpPr>
        <p:spPr>
          <a:xfrm>
            <a:off x="93610" y="76440"/>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4228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71AA7C0-A8E4-42C9-B2E2-25198E736C27}"/>
              </a:ext>
            </a:extLst>
          </p:cNvPr>
          <p:cNvSpPr/>
          <p:nvPr/>
        </p:nvSpPr>
        <p:spPr>
          <a:xfrm>
            <a:off x="648586" y="1079763"/>
            <a:ext cx="10515599" cy="5262979"/>
          </a:xfrm>
          <a:prstGeom prst="rect">
            <a:avLst/>
          </a:prstGeom>
          <a:solidFill>
            <a:schemeClr val="accent2">
              <a:lumMod val="20000"/>
              <a:lumOff val="80000"/>
            </a:schemeClr>
          </a:solidFill>
        </p:spPr>
        <p:txBody>
          <a:bodyPr wrap="square">
            <a:spAutoFit/>
          </a:bodyPr>
          <a:lstStyle/>
          <a:p>
            <a:pPr marL="457200" lvl="0" indent="-457200" algn="just" rtl="1">
              <a:lnSpc>
                <a:spcPct val="150000"/>
              </a:lnSpc>
              <a:buFont typeface="Wingdings" panose="05000000000000000000" pitchFamily="2" charset="2"/>
              <a:buChar char="§"/>
              <a:defRPr/>
            </a:pPr>
            <a:r>
              <a:rPr lang="ar-BH" sz="3200" b="1" dirty="0">
                <a:solidFill>
                  <a:srgbClr val="C00000"/>
                </a:solidFill>
                <a:latin typeface="Sakkal Majalla" panose="02000000000000000000" pitchFamily="2" charset="-78"/>
                <a:cs typeface="Sakkal Majalla" panose="02000000000000000000" pitchFamily="2" charset="-78"/>
              </a:rPr>
              <a:t>ثالثًا: </a:t>
            </a:r>
            <a:r>
              <a:rPr lang="ar-BH" sz="3200" b="1" dirty="0">
                <a:solidFill>
                  <a:sysClr val="windowText" lastClr="000000"/>
                </a:solidFill>
                <a:latin typeface="Sakkal Majalla" panose="02000000000000000000" pitchFamily="2" charset="-78"/>
                <a:cs typeface="Sakkal Majalla" panose="02000000000000000000" pitchFamily="2" charset="-78"/>
              </a:rPr>
              <a:t>إذا تهاون قوم الشّاعر  في أخذ حقه في حال غيابه، فهو بالمقابل يحفظ حقوقهم في حال </a:t>
            </a:r>
            <a:r>
              <a:rPr lang="ar-BH" sz="3200" b="1" dirty="0" smtClean="0">
                <a:solidFill>
                  <a:sysClr val="windowText" lastClr="000000"/>
                </a:solidFill>
                <a:latin typeface="Sakkal Majalla" panose="02000000000000000000" pitchFamily="2" charset="-78"/>
                <a:cs typeface="Sakkal Majalla" panose="02000000000000000000" pitchFamily="2" charset="-78"/>
              </a:rPr>
              <a:t>غيابهم، </a:t>
            </a:r>
            <a:r>
              <a:rPr lang="ar-BH" sz="3200" b="1" dirty="0">
                <a:solidFill>
                  <a:sysClr val="windowText" lastClr="000000"/>
                </a:solidFill>
                <a:latin typeface="Sakkal Majalla" panose="02000000000000000000" pitchFamily="2" charset="-78"/>
                <a:cs typeface="Sakkal Majalla" panose="02000000000000000000" pitchFamily="2" charset="-78"/>
              </a:rPr>
              <a:t>وإن </a:t>
            </a:r>
            <a:r>
              <a:rPr lang="ar-BH" sz="3200" b="1" dirty="0" smtClean="0">
                <a:solidFill>
                  <a:sysClr val="windowText" lastClr="000000"/>
                </a:solidFill>
                <a:latin typeface="Sakkal Majalla" panose="02000000000000000000" pitchFamily="2" charset="-78"/>
                <a:cs typeface="Sakkal Majalla" panose="02000000000000000000" pitchFamily="2" charset="-78"/>
              </a:rPr>
              <a:t>هـــم </a:t>
            </a:r>
            <a:r>
              <a:rPr lang="ar-BH" sz="3200" b="1" dirty="0">
                <a:solidFill>
                  <a:sysClr val="windowText" lastClr="000000"/>
                </a:solidFill>
                <a:latin typeface="Sakkal Majalla" panose="02000000000000000000" pitchFamily="2" charset="-78"/>
                <a:cs typeface="Sakkal Majalla" panose="02000000000000000000" pitchFamily="2" charset="-78"/>
              </a:rPr>
              <a:t>أحبوا أن يكون في </a:t>
            </a:r>
            <a:r>
              <a:rPr lang="ar-BH" sz="3200" b="1" dirty="0" smtClean="0">
                <a:solidFill>
                  <a:sysClr val="windowText" lastClr="000000"/>
                </a:solidFill>
                <a:latin typeface="Sakkal Majalla" panose="02000000000000000000" pitchFamily="2" charset="-78"/>
                <a:cs typeface="Sakkal Majalla" panose="02000000000000000000" pitchFamily="2" charset="-78"/>
              </a:rPr>
              <a:t>ضلال، </a:t>
            </a:r>
            <a:r>
              <a:rPr lang="ar-BH" sz="3200" b="1" dirty="0">
                <a:solidFill>
                  <a:sysClr val="windowText" lastClr="000000"/>
                </a:solidFill>
                <a:latin typeface="Sakkal Majalla" panose="02000000000000000000" pitchFamily="2" charset="-78"/>
                <a:cs typeface="Sakkal Majalla" panose="02000000000000000000" pitchFamily="2" charset="-78"/>
              </a:rPr>
              <a:t>بالمقابل هو يحبّ أن يكونوا </a:t>
            </a:r>
            <a:r>
              <a:rPr lang="ar-BH" sz="3200" b="1" dirty="0" smtClean="0">
                <a:solidFill>
                  <a:sysClr val="windowText" lastClr="000000"/>
                </a:solidFill>
                <a:latin typeface="Sakkal Majalla" panose="02000000000000000000" pitchFamily="2" charset="-78"/>
                <a:cs typeface="Sakkal Majalla" panose="02000000000000000000" pitchFamily="2" charset="-78"/>
              </a:rPr>
              <a:t>على </a:t>
            </a:r>
            <a:r>
              <a:rPr lang="ar-BH" sz="3200" b="1" dirty="0">
                <a:solidFill>
                  <a:sysClr val="windowText" lastClr="000000"/>
                </a:solidFill>
                <a:latin typeface="Sakkal Majalla" panose="02000000000000000000" pitchFamily="2" charset="-78"/>
                <a:cs typeface="Sakkal Majalla" panose="02000000000000000000" pitchFamily="2" charset="-78"/>
              </a:rPr>
              <a:t>الرّشاد والطّريق الصّحيح</a:t>
            </a:r>
            <a:r>
              <a:rPr lang="ar-BH" sz="3200" b="1" dirty="0" smtClean="0">
                <a:solidFill>
                  <a:sysClr val="windowText" lastClr="000000"/>
                </a:solidFill>
                <a:latin typeface="Sakkal Majalla" panose="02000000000000000000" pitchFamily="2" charset="-78"/>
                <a:cs typeface="Sakkal Majalla" panose="02000000000000000000" pitchFamily="2" charset="-78"/>
              </a:rPr>
              <a:t>.</a:t>
            </a:r>
            <a:endParaRPr lang="ar-BH" sz="3200" b="1" dirty="0">
              <a:solidFill>
                <a:sysClr val="windowText" lastClr="000000"/>
              </a:solidFill>
              <a:latin typeface="Sakkal Majalla" panose="02000000000000000000" pitchFamily="2" charset="-78"/>
              <a:cs typeface="Sakkal Majalla" panose="02000000000000000000" pitchFamily="2" charset="-78"/>
            </a:endParaRPr>
          </a:p>
          <a:p>
            <a:pPr marL="457200" lvl="0" indent="-457200" algn="just" rtl="1">
              <a:lnSpc>
                <a:spcPct val="150000"/>
              </a:lnSpc>
              <a:buFont typeface="Wingdings" panose="05000000000000000000" pitchFamily="2" charset="2"/>
              <a:buChar char="§"/>
              <a:defRPr/>
            </a:pPr>
            <a:r>
              <a:rPr lang="ar-BH" sz="3200" b="1" dirty="0">
                <a:solidFill>
                  <a:srgbClr val="C00000"/>
                </a:solidFill>
                <a:latin typeface="Sakkal Majalla" panose="02000000000000000000" pitchFamily="2" charset="-78"/>
                <a:cs typeface="Sakkal Majalla" panose="02000000000000000000" pitchFamily="2" charset="-78"/>
              </a:rPr>
              <a:t>رابعًا: </a:t>
            </a:r>
            <a:r>
              <a:rPr lang="ar-BH" sz="3200" b="1" dirty="0" smtClean="0">
                <a:solidFill>
                  <a:sysClr val="windowText" lastClr="000000"/>
                </a:solidFill>
                <a:latin typeface="Sakkal Majalla" panose="02000000000000000000" pitchFamily="2" charset="-78"/>
                <a:cs typeface="Sakkal Majalla" panose="02000000000000000000" pitchFamily="2" charset="-78"/>
              </a:rPr>
              <a:t>كــــــــــان العـــــــــــــــــرب أيام الجاهليّة يتركون الطّير فإذا ذهـــــــــــــــــــــب شمالًا تشاءمــــــــــــــــوا </a:t>
            </a:r>
            <a:r>
              <a:rPr lang="ar-BH" sz="3200" b="1" dirty="0">
                <a:solidFill>
                  <a:sysClr val="windowText" lastClr="000000"/>
                </a:solidFill>
                <a:latin typeface="Sakkal Majalla" panose="02000000000000000000" pitchFamily="2" charset="-78"/>
                <a:cs typeface="Sakkal Majalla" panose="02000000000000000000" pitchFamily="2" charset="-78"/>
              </a:rPr>
              <a:t>وإن ذهب يمينًا تفاءلوا، ووضّح </a:t>
            </a:r>
            <a:r>
              <a:rPr lang="ar-BH" sz="3200" b="1" dirty="0" smtClean="0">
                <a:solidFill>
                  <a:sysClr val="windowText" lastClr="000000"/>
                </a:solidFill>
                <a:latin typeface="Sakkal Majalla" panose="02000000000000000000" pitchFamily="2" charset="-78"/>
                <a:cs typeface="Sakkal Majalla" panose="02000000000000000000" pitchFamily="2" charset="-78"/>
              </a:rPr>
              <a:t>لنا إذا </a:t>
            </a:r>
            <a:r>
              <a:rPr lang="ar-BH" sz="3200" b="1" dirty="0">
                <a:solidFill>
                  <a:sysClr val="windowText" lastClr="000000"/>
                </a:solidFill>
                <a:latin typeface="Sakkal Majalla" panose="02000000000000000000" pitchFamily="2" charset="-78"/>
                <a:cs typeface="Sakkal Majalla" panose="02000000000000000000" pitchFamily="2" charset="-78"/>
              </a:rPr>
              <a:t>قومه أرغموا الطّير ليذهب </a:t>
            </a:r>
            <a:r>
              <a:rPr lang="ar-BH" sz="3200" b="1" dirty="0" smtClean="0">
                <a:solidFill>
                  <a:sysClr val="windowText" lastClr="000000"/>
                </a:solidFill>
                <a:latin typeface="Sakkal Majalla" panose="02000000000000000000" pitchFamily="2" charset="-78"/>
                <a:cs typeface="Sakkal Majalla" panose="02000000000000000000" pitchFamily="2" charset="-78"/>
              </a:rPr>
              <a:t>شمالًا </a:t>
            </a:r>
            <a:r>
              <a:rPr lang="ar-BH" sz="3200" b="1" dirty="0">
                <a:solidFill>
                  <a:sysClr val="windowText" lastClr="000000"/>
                </a:solidFill>
                <a:latin typeface="Sakkal Majalla" panose="02000000000000000000" pitchFamily="2" charset="-78"/>
                <a:cs typeface="Sakkal Majalla" panose="02000000000000000000" pitchFamily="2" charset="-78"/>
              </a:rPr>
              <a:t>ليصيبه بالنّحس والضّرّ ، فإنّه بالمقابل يُرغم الطّير ليذهبَ يمينًا ليصيبهم بالسّعد والفَأل </a:t>
            </a:r>
            <a:r>
              <a:rPr lang="ar-BH" sz="3200" b="1" dirty="0" smtClean="0">
                <a:solidFill>
                  <a:sysClr val="windowText" lastClr="000000"/>
                </a:solidFill>
                <a:latin typeface="Sakkal Majalla" panose="02000000000000000000" pitchFamily="2" charset="-78"/>
                <a:cs typeface="Sakkal Majalla" panose="02000000000000000000" pitchFamily="2" charset="-78"/>
              </a:rPr>
              <a:t>والخير، وهذا كناية عن حرص الشّاعر على مصلحة قومه.</a:t>
            </a:r>
            <a:endParaRPr lang="ar-BH" sz="3200" b="1" dirty="0">
              <a:solidFill>
                <a:sysClr val="windowText" lastClr="000000"/>
              </a:solidFill>
              <a:latin typeface="Sakkal Majalla" panose="02000000000000000000" pitchFamily="2" charset="-78"/>
              <a:cs typeface="Sakkal Majalla" panose="02000000000000000000" pitchFamily="2" charset="-78"/>
            </a:endParaRPr>
          </a:p>
        </p:txBody>
      </p:sp>
      <p:sp>
        <p:nvSpPr>
          <p:cNvPr id="3" name="مستطيل 2">
            <a:extLst>
              <a:ext uri="{FF2B5EF4-FFF2-40B4-BE49-F238E27FC236}">
                <a16:creationId xmlns:a16="http://schemas.microsoft.com/office/drawing/2014/main" id="{A2988146-DA53-48FE-99A3-D86916E8C190}"/>
              </a:ext>
            </a:extLst>
          </p:cNvPr>
          <p:cNvSpPr/>
          <p:nvPr/>
        </p:nvSpPr>
        <p:spPr>
          <a:xfrm>
            <a:off x="73061" y="86714"/>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32816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17609E4-BE4F-4B52-A29B-6F86CD60DD29}"/>
              </a:ext>
            </a:extLst>
          </p:cNvPr>
          <p:cNvSpPr txBox="1"/>
          <p:nvPr/>
        </p:nvSpPr>
        <p:spPr>
          <a:xfrm>
            <a:off x="3821987" y="319074"/>
            <a:ext cx="6223630" cy="646331"/>
          </a:xfrm>
          <a:prstGeom prst="rect">
            <a:avLst/>
          </a:prstGeom>
          <a:solidFill>
            <a:schemeClr val="accent2">
              <a:lumMod val="40000"/>
              <a:lumOff val="60000"/>
            </a:schemeClr>
          </a:solidFill>
        </p:spPr>
        <p:txBody>
          <a:bodyPr wrap="square" rtlCol="0">
            <a:spAutoFit/>
          </a:bodyPr>
          <a:lstStyle/>
          <a:p>
            <a:pPr algn="r" rtl="1"/>
            <a:r>
              <a:rPr lang="ar-BH" sz="3600" b="1" dirty="0">
                <a:latin typeface="Sakkal Majalla" panose="02000000000000000000" pitchFamily="2" charset="-78"/>
                <a:cs typeface="Sakkal Majalla" panose="02000000000000000000" pitchFamily="2" charset="-78"/>
              </a:rPr>
              <a:t>أُحَدّدُ الأسْلوبَ البلاغي في كلّ عبارةٍ ممّا يأتي:</a:t>
            </a:r>
            <a:endParaRPr lang="en-GB" sz="3600" b="1" dirty="0">
              <a:latin typeface="Sakkal Majalla" panose="02000000000000000000" pitchFamily="2" charset="-78"/>
              <a:cs typeface="Sakkal Majalla" panose="02000000000000000000" pitchFamily="2" charset="-78"/>
            </a:endParaRPr>
          </a:p>
        </p:txBody>
      </p:sp>
      <p:graphicFrame>
        <p:nvGraphicFramePr>
          <p:cNvPr id="4" name="جدول 5">
            <a:extLst>
              <a:ext uri="{FF2B5EF4-FFF2-40B4-BE49-F238E27FC236}">
                <a16:creationId xmlns:a16="http://schemas.microsoft.com/office/drawing/2014/main" id="{9FDF93F8-EF9F-49E5-8260-64CC7FBE457D}"/>
              </a:ext>
            </a:extLst>
          </p:cNvPr>
          <p:cNvGraphicFramePr>
            <a:graphicFrameLocks noGrp="1"/>
          </p:cNvGraphicFramePr>
          <p:nvPr>
            <p:extLst>
              <p:ext uri="{D42A27DB-BD31-4B8C-83A1-F6EECF244321}">
                <p14:modId xmlns:p14="http://schemas.microsoft.com/office/powerpoint/2010/main" val="156471024"/>
              </p:ext>
            </p:extLst>
          </p:nvPr>
        </p:nvGraphicFramePr>
        <p:xfrm>
          <a:off x="6209413" y="1857992"/>
          <a:ext cx="5130977" cy="1996440"/>
        </p:xfrm>
        <a:graphic>
          <a:graphicData uri="http://schemas.openxmlformats.org/drawingml/2006/table">
            <a:tbl>
              <a:tblPr firstRow="1" bandRow="1">
                <a:tableStyleId>{5C22544A-7EE6-4342-B048-85BDC9FD1C3A}</a:tableStyleId>
              </a:tblPr>
              <a:tblGrid>
                <a:gridCol w="5130977">
                  <a:extLst>
                    <a:ext uri="{9D8B030D-6E8A-4147-A177-3AD203B41FA5}">
                      <a16:colId xmlns:a16="http://schemas.microsoft.com/office/drawing/2014/main" val="4117124674"/>
                    </a:ext>
                  </a:extLst>
                </a:gridCol>
              </a:tblGrid>
              <a:tr h="59123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وإن</a:t>
                      </a:r>
                      <a:r>
                        <a:rPr lang="ar-BH" sz="3600" b="1" dirty="0">
                          <a:latin typeface="Sakkal Majalla" panose="02000000000000000000" pitchFamily="2" charset="-78"/>
                          <a:cs typeface="Sakkal Majalla" panose="02000000000000000000" pitchFamily="2" charset="-78"/>
                        </a:rPr>
                        <a:t>ّ الذي بيني وبينَ بَنِي أَبِـــــــــــــي...... لمختلف جدّا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74608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9" name="مستطيل 18">
            <a:extLst>
              <a:ext uri="{FF2B5EF4-FFF2-40B4-BE49-F238E27FC236}">
                <a16:creationId xmlns:a16="http://schemas.microsoft.com/office/drawing/2014/main" id="{91EC791A-A550-41BF-9A96-D897B3BE8DB9}"/>
              </a:ext>
            </a:extLst>
          </p:cNvPr>
          <p:cNvSpPr/>
          <p:nvPr/>
        </p:nvSpPr>
        <p:spPr>
          <a:xfrm>
            <a:off x="6421934" y="3124442"/>
            <a:ext cx="4705933"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توكيد</a:t>
            </a:r>
          </a:p>
        </p:txBody>
      </p:sp>
      <p:graphicFrame>
        <p:nvGraphicFramePr>
          <p:cNvPr id="10" name="جدول 5">
            <a:extLst>
              <a:ext uri="{FF2B5EF4-FFF2-40B4-BE49-F238E27FC236}">
                <a16:creationId xmlns:a16="http://schemas.microsoft.com/office/drawing/2014/main" id="{1D27CF33-8992-4143-AD6E-A8D2E2F5D77D}"/>
              </a:ext>
            </a:extLst>
          </p:cNvPr>
          <p:cNvGraphicFramePr>
            <a:graphicFrameLocks noGrp="1"/>
          </p:cNvGraphicFramePr>
          <p:nvPr>
            <p:extLst>
              <p:ext uri="{D42A27DB-BD31-4B8C-83A1-F6EECF244321}">
                <p14:modId xmlns:p14="http://schemas.microsoft.com/office/powerpoint/2010/main" val="1335710370"/>
              </p:ext>
            </p:extLst>
          </p:nvPr>
        </p:nvGraphicFramePr>
        <p:xfrm>
          <a:off x="935664" y="1818369"/>
          <a:ext cx="5029457" cy="1996440"/>
        </p:xfrm>
        <a:graphic>
          <a:graphicData uri="http://schemas.openxmlformats.org/drawingml/2006/table">
            <a:tbl>
              <a:tblPr firstRow="1" bandRow="1">
                <a:tableStyleId>{5C22544A-7EE6-4342-B048-85BDC9FD1C3A}</a:tableStyleId>
              </a:tblPr>
              <a:tblGrid>
                <a:gridCol w="5029457">
                  <a:extLst>
                    <a:ext uri="{9D8B030D-6E8A-4147-A177-3AD203B41FA5}">
                      <a16:colId xmlns:a16="http://schemas.microsoft.com/office/drawing/2014/main" val="4117124674"/>
                    </a:ext>
                  </a:extLst>
                </a:gridCol>
              </a:tblGrid>
              <a:tr h="67970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فِإِنْ</a:t>
                      </a:r>
                      <a:r>
                        <a:rPr lang="ar-BH" sz="3600" b="1" dirty="0">
                          <a:latin typeface="Sakkal Majalla" panose="02000000000000000000" pitchFamily="2" charset="-78"/>
                          <a:cs typeface="Sakkal Majalla" panose="02000000000000000000" pitchFamily="2" charset="-78"/>
                        </a:rPr>
                        <a:t> أ</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َكَلُوا</a:t>
                      </a:r>
                      <a:r>
                        <a:rPr lang="ar-BH" sz="3600" b="1" dirty="0">
                          <a:latin typeface="Sakkal Majalla" panose="02000000000000000000" pitchFamily="2" charset="-78"/>
                          <a:cs typeface="Sakkal Majalla" panose="02000000000000000000" pitchFamily="2" charset="-78"/>
                        </a:rPr>
                        <a:t> لَحْمِي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وفرت</a:t>
                      </a:r>
                      <a:r>
                        <a:rPr lang="ar-BH" sz="3600" b="1" dirty="0">
                          <a:latin typeface="Sakkal Majalla" panose="02000000000000000000" pitchFamily="2" charset="-78"/>
                          <a:cs typeface="Sakkal Majalla" panose="02000000000000000000" pitchFamily="2" charset="-78"/>
                        </a:rPr>
                        <a:t> ، و</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َإِن</a:t>
                      </a:r>
                      <a:r>
                        <a:rPr lang="ar-BH" sz="3600" b="1" dirty="0">
                          <a:latin typeface="Sakkal Majalla" panose="02000000000000000000" pitchFamily="2" charset="-78"/>
                          <a:cs typeface="Sakkal Majalla" panose="02000000000000000000" pitchFamily="2" charset="-78"/>
                        </a:rPr>
                        <a:t>ْ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هَدَمُوا </a:t>
                      </a:r>
                      <a:r>
                        <a:rPr lang="ar-BH" sz="3600" b="1" dirty="0">
                          <a:latin typeface="Sakkal Majalla" panose="02000000000000000000" pitchFamily="2" charset="-78"/>
                          <a:cs typeface="Sakkal Majalla" panose="02000000000000000000" pitchFamily="2" charset="-78"/>
                        </a:rPr>
                        <a:t>مَجْدِي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بَنَيْت</a:t>
                      </a:r>
                      <a:r>
                        <a:rPr lang="ar-BH" sz="3600" b="1" dirty="0">
                          <a:latin typeface="Sakkal Majalla" panose="02000000000000000000" pitchFamily="2" charset="-78"/>
                          <a:cs typeface="Sakkal Majalla" panose="02000000000000000000" pitchFamily="2" charset="-78"/>
                        </a:rPr>
                        <a:t>ُ </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48645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4" name="مستطيل 13">
            <a:extLst>
              <a:ext uri="{FF2B5EF4-FFF2-40B4-BE49-F238E27FC236}">
                <a16:creationId xmlns:a16="http://schemas.microsoft.com/office/drawing/2014/main" id="{36946551-4276-46D1-B380-30885E500845}"/>
              </a:ext>
            </a:extLst>
          </p:cNvPr>
          <p:cNvSpPr/>
          <p:nvPr/>
        </p:nvSpPr>
        <p:spPr>
          <a:xfrm>
            <a:off x="1271480" y="3142101"/>
            <a:ext cx="4437722"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شرط</a:t>
            </a:r>
          </a:p>
        </p:txBody>
      </p:sp>
      <p:sp>
        <p:nvSpPr>
          <p:cNvPr id="11" name="مستطيل 10">
            <a:extLst>
              <a:ext uri="{FF2B5EF4-FFF2-40B4-BE49-F238E27FC236}">
                <a16:creationId xmlns:a16="http://schemas.microsoft.com/office/drawing/2014/main" id="{F39ED049-CF51-44F3-88BB-8BFAF4DA8B92}"/>
              </a:ext>
            </a:extLst>
          </p:cNvPr>
          <p:cNvSpPr/>
          <p:nvPr/>
        </p:nvSpPr>
        <p:spPr>
          <a:xfrm>
            <a:off x="10176090" y="291710"/>
            <a:ext cx="1679212" cy="64633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1</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6" name="مربع نص 15">
            <a:extLst>
              <a:ext uri="{FF2B5EF4-FFF2-40B4-BE49-F238E27FC236}">
                <a16:creationId xmlns:a16="http://schemas.microsoft.com/office/drawing/2014/main" id="{0ADCD79E-CB54-4624-8AD4-61932FFF74F3}"/>
              </a:ext>
            </a:extLst>
          </p:cNvPr>
          <p:cNvSpPr txBox="1"/>
          <p:nvPr/>
        </p:nvSpPr>
        <p:spPr>
          <a:xfrm>
            <a:off x="943064" y="642240"/>
            <a:ext cx="2334392" cy="1077218"/>
          </a:xfrm>
          <a:prstGeom prst="rect">
            <a:avLst/>
          </a:prstGeom>
          <a:solidFill>
            <a:schemeClr val="accent2">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3200" b="1" dirty="0">
                <a:latin typeface="Sakkal Majalla" panose="02000000000000000000" pitchFamily="2" charset="-78"/>
                <a:cs typeface="Sakkal Majalla" panose="02000000000000000000" pitchFamily="2" charset="-78"/>
              </a:rPr>
              <a:t>الأساليب اللّغوية في المقطع الثّاني</a:t>
            </a:r>
            <a:endParaRPr lang="en-GB" sz="3200" b="1" dirty="0">
              <a:latin typeface="Sakkal Majalla" panose="02000000000000000000" pitchFamily="2" charset="-78"/>
              <a:cs typeface="Sakkal Majalla" panose="02000000000000000000" pitchFamily="2" charset="-78"/>
            </a:endParaRPr>
          </a:p>
        </p:txBody>
      </p:sp>
      <p:graphicFrame>
        <p:nvGraphicFramePr>
          <p:cNvPr id="15" name="جدول 5">
            <a:extLst>
              <a:ext uri="{FF2B5EF4-FFF2-40B4-BE49-F238E27FC236}">
                <a16:creationId xmlns:a16="http://schemas.microsoft.com/office/drawing/2014/main" id="{51AB5E70-EB5C-462F-A7A8-7DB87D5C7128}"/>
              </a:ext>
            </a:extLst>
          </p:cNvPr>
          <p:cNvGraphicFramePr>
            <a:graphicFrameLocks noGrp="1"/>
          </p:cNvGraphicFramePr>
          <p:nvPr>
            <p:extLst>
              <p:ext uri="{D42A27DB-BD31-4B8C-83A1-F6EECF244321}">
                <p14:modId xmlns:p14="http://schemas.microsoft.com/office/powerpoint/2010/main" val="1485204346"/>
              </p:ext>
            </p:extLst>
          </p:nvPr>
        </p:nvGraphicFramePr>
        <p:xfrm>
          <a:off x="6187538" y="4123629"/>
          <a:ext cx="5130977" cy="1996440"/>
        </p:xfrm>
        <a:graphic>
          <a:graphicData uri="http://schemas.openxmlformats.org/drawingml/2006/table">
            <a:tbl>
              <a:tblPr firstRow="1" bandRow="1">
                <a:tableStyleId>{5C22544A-7EE6-4342-B048-85BDC9FD1C3A}</a:tableStyleId>
              </a:tblPr>
              <a:tblGrid>
                <a:gridCol w="5130977">
                  <a:extLst>
                    <a:ext uri="{9D8B030D-6E8A-4147-A177-3AD203B41FA5}">
                      <a16:colId xmlns:a16="http://schemas.microsoft.com/office/drawing/2014/main" val="4117124674"/>
                    </a:ext>
                  </a:extLst>
                </a:gridCol>
              </a:tblGrid>
              <a:tr h="59123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latin typeface="Sakkal Majalla" panose="02000000000000000000" pitchFamily="2" charset="-78"/>
                          <a:cs typeface="Sakkal Majalla" panose="02000000000000000000" pitchFamily="2" charset="-78"/>
                        </a:rPr>
                        <a:t>و</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َإِن</a:t>
                      </a:r>
                      <a:r>
                        <a:rPr lang="ar-BH" sz="3600" b="1" dirty="0">
                          <a:latin typeface="Sakkal Majalla" panose="02000000000000000000" pitchFamily="2" charset="-78"/>
                          <a:cs typeface="Sakkal Majalla" panose="02000000000000000000" pitchFamily="2" charset="-78"/>
                        </a:rPr>
                        <a:t>ْ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ضيّعوا </a:t>
                      </a:r>
                      <a:r>
                        <a:rPr lang="ar-BH" sz="3600" b="1" dirty="0">
                          <a:latin typeface="Sakkal Majalla" panose="02000000000000000000" pitchFamily="2" charset="-78"/>
                          <a:cs typeface="Sakkal Majalla" panose="02000000000000000000" pitchFamily="2" charset="-78"/>
                        </a:rPr>
                        <a:t>غَيْبِي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حَفِظْت</a:t>
                      </a:r>
                      <a:r>
                        <a:rPr lang="ar-BH" sz="3600" b="1" dirty="0">
                          <a:latin typeface="Sakkal Majalla" panose="02000000000000000000" pitchFamily="2" charset="-78"/>
                          <a:cs typeface="Sakkal Majalla" panose="02000000000000000000" pitchFamily="2" charset="-78"/>
                        </a:rPr>
                        <a:t>ُ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وَإِن</a:t>
                      </a:r>
                      <a:r>
                        <a:rPr lang="ar-BH" sz="3600" b="1" dirty="0">
                          <a:latin typeface="Sakkal Majalla" panose="02000000000000000000" pitchFamily="2" charset="-78"/>
                          <a:cs typeface="Sakkal Majalla" panose="02000000000000000000" pitchFamily="2" charset="-78"/>
                        </a:rPr>
                        <a:t>ْ هُمْ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هَوَوْا</a:t>
                      </a:r>
                      <a:r>
                        <a:rPr lang="ar-BH" sz="3600" b="1" dirty="0">
                          <a:latin typeface="Sakkal Majalla" panose="02000000000000000000" pitchFamily="2" charset="-78"/>
                          <a:cs typeface="Sakkal Majalla" panose="02000000000000000000" pitchFamily="2" charset="-78"/>
                        </a:rPr>
                        <a:t> غَيّي </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هَوَيْت</a:t>
                      </a:r>
                      <a:r>
                        <a:rPr lang="ar-BH" sz="3600" b="1" dirty="0">
                          <a:latin typeface="Sakkal Majalla" panose="02000000000000000000" pitchFamily="2" charset="-78"/>
                          <a:cs typeface="Sakkal Majalla" panose="02000000000000000000" pitchFamily="2" charset="-78"/>
                        </a:rPr>
                        <a:t>ُ لَهُمْ رُشْدا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74608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24" name="مستطيل 23">
            <a:extLst>
              <a:ext uri="{FF2B5EF4-FFF2-40B4-BE49-F238E27FC236}">
                <a16:creationId xmlns:a16="http://schemas.microsoft.com/office/drawing/2014/main" id="{A2439520-6DB5-43EE-A983-E5352C7C2016}"/>
              </a:ext>
            </a:extLst>
          </p:cNvPr>
          <p:cNvSpPr/>
          <p:nvPr/>
        </p:nvSpPr>
        <p:spPr>
          <a:xfrm>
            <a:off x="6400059" y="5390079"/>
            <a:ext cx="4705933"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شرط</a:t>
            </a:r>
          </a:p>
        </p:txBody>
      </p:sp>
      <p:graphicFrame>
        <p:nvGraphicFramePr>
          <p:cNvPr id="25" name="جدول 5">
            <a:extLst>
              <a:ext uri="{FF2B5EF4-FFF2-40B4-BE49-F238E27FC236}">
                <a16:creationId xmlns:a16="http://schemas.microsoft.com/office/drawing/2014/main" id="{35A8AE42-814F-4A1C-898D-1CB8E49E34A2}"/>
              </a:ext>
            </a:extLst>
          </p:cNvPr>
          <p:cNvGraphicFramePr>
            <a:graphicFrameLocks noGrp="1"/>
          </p:cNvGraphicFramePr>
          <p:nvPr>
            <p:extLst>
              <p:ext uri="{D42A27DB-BD31-4B8C-83A1-F6EECF244321}">
                <p14:modId xmlns:p14="http://schemas.microsoft.com/office/powerpoint/2010/main" val="3585037456"/>
              </p:ext>
            </p:extLst>
          </p:nvPr>
        </p:nvGraphicFramePr>
        <p:xfrm>
          <a:off x="935663" y="4044383"/>
          <a:ext cx="5029457" cy="1996440"/>
        </p:xfrm>
        <a:graphic>
          <a:graphicData uri="http://schemas.openxmlformats.org/drawingml/2006/table">
            <a:tbl>
              <a:tblPr firstRow="1" bandRow="1">
                <a:tableStyleId>{5C22544A-7EE6-4342-B048-85BDC9FD1C3A}</a:tableStyleId>
              </a:tblPr>
              <a:tblGrid>
                <a:gridCol w="5029457">
                  <a:extLst>
                    <a:ext uri="{9D8B030D-6E8A-4147-A177-3AD203B41FA5}">
                      <a16:colId xmlns:a16="http://schemas.microsoft.com/office/drawing/2014/main" val="4117124674"/>
                    </a:ext>
                  </a:extLst>
                </a:gridCol>
              </a:tblGrid>
              <a:tr h="67970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وَإِنْ زَجَرُوا </a:t>
                      </a:r>
                      <a:r>
                        <a:rPr lang="ar-BH" sz="3600" b="1" dirty="0">
                          <a:latin typeface="Sakkal Majalla" panose="02000000000000000000" pitchFamily="2" charset="-78"/>
                          <a:cs typeface="Sakkal Majalla" panose="02000000000000000000" pitchFamily="2" charset="-78"/>
                        </a:rPr>
                        <a:t>طَيْرًا بِنَحْسٍ تَمُرّ بِـــــــــي                ز</a:t>
                      </a:r>
                      <a:r>
                        <a:rPr lang="ar-BH" sz="3600" b="1" dirty="0">
                          <a:solidFill>
                            <a:schemeClr val="accent4">
                              <a:lumMod val="40000"/>
                              <a:lumOff val="60000"/>
                            </a:schemeClr>
                          </a:solidFill>
                          <a:latin typeface="Sakkal Majalla" panose="02000000000000000000" pitchFamily="2" charset="-78"/>
                          <a:cs typeface="Sakkal Majalla" panose="02000000000000000000" pitchFamily="2" charset="-78"/>
                        </a:rPr>
                        <a:t>َجَرْتُ</a:t>
                      </a:r>
                      <a:r>
                        <a:rPr lang="ar-BH" sz="3600" b="1" dirty="0">
                          <a:latin typeface="Sakkal Majalla" panose="02000000000000000000" pitchFamily="2" charset="-78"/>
                          <a:cs typeface="Sakkal Majalla" panose="02000000000000000000" pitchFamily="2" charset="-78"/>
                        </a:rPr>
                        <a:t> لَهُمْ طَـــــــــيْرًا تَـــــمُرّ بِهِـــــــمْ سَـــــــــــعْدا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48645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26" name="مستطيل 25">
            <a:extLst>
              <a:ext uri="{FF2B5EF4-FFF2-40B4-BE49-F238E27FC236}">
                <a16:creationId xmlns:a16="http://schemas.microsoft.com/office/drawing/2014/main" id="{69F66249-408B-4D65-99F1-575511893278}"/>
              </a:ext>
            </a:extLst>
          </p:cNvPr>
          <p:cNvSpPr/>
          <p:nvPr/>
        </p:nvSpPr>
        <p:spPr>
          <a:xfrm>
            <a:off x="1271479" y="5368115"/>
            <a:ext cx="4437722"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شرط</a:t>
            </a:r>
          </a:p>
        </p:txBody>
      </p:sp>
      <p:sp>
        <p:nvSpPr>
          <p:cNvPr id="13" name="مستطيل 12">
            <a:extLst>
              <a:ext uri="{FF2B5EF4-FFF2-40B4-BE49-F238E27FC236}">
                <a16:creationId xmlns:a16="http://schemas.microsoft.com/office/drawing/2014/main" id="{2387F0AF-9EEE-416C-9F27-E3BF13D47539}"/>
              </a:ext>
            </a:extLst>
          </p:cNvPr>
          <p:cNvSpPr/>
          <p:nvPr/>
        </p:nvSpPr>
        <p:spPr>
          <a:xfrm>
            <a:off x="93609" y="83350"/>
            <a:ext cx="2968089"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427878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4"/>
                                        </p:tgtEl>
                                        <p:attrNameLst>
                                          <p:attrName>ppt_y</p:attrName>
                                        </p:attrNameLst>
                                      </p:cBhvr>
                                      <p:tavLst>
                                        <p:tav tm="0">
                                          <p:val>
                                            <p:strVal val="#ppt_y"/>
                                          </p:val>
                                        </p:tav>
                                        <p:tav tm="100000">
                                          <p:val>
                                            <p:strVal val="#ppt_y"/>
                                          </p:val>
                                        </p:tav>
                                      </p:tavLst>
                                    </p:anim>
                                    <p:anim calcmode="lin" valueType="num">
                                      <p:cBhvr>
                                        <p:cTn id="54"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26"/>
                                        </p:tgtEl>
                                        <p:attrNameLst>
                                          <p:attrName>ppt_y</p:attrName>
                                        </p:attrNameLst>
                                      </p:cBhvr>
                                      <p:tavLst>
                                        <p:tav tm="0">
                                          <p:val>
                                            <p:strVal val="#ppt_y"/>
                                          </p:val>
                                        </p:tav>
                                        <p:tav tm="100000">
                                          <p:val>
                                            <p:strVal val="#ppt_y"/>
                                          </p:val>
                                        </p:tav>
                                      </p:tavLst>
                                    </p:anim>
                                    <p:anim calcmode="lin" valueType="num">
                                      <p:cBhvr>
                                        <p:cTn id="7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4" grpId="0" animBg="1"/>
      <p:bldP spid="2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17609E4-BE4F-4B52-A29B-6F86CD60DD29}"/>
              </a:ext>
            </a:extLst>
          </p:cNvPr>
          <p:cNvSpPr txBox="1"/>
          <p:nvPr/>
        </p:nvSpPr>
        <p:spPr>
          <a:xfrm>
            <a:off x="1844764" y="573406"/>
            <a:ext cx="7699875" cy="669200"/>
          </a:xfrm>
          <a:prstGeom prst="rect">
            <a:avLst/>
          </a:prstGeom>
          <a:solidFill>
            <a:schemeClr val="accent2">
              <a:lumMod val="40000"/>
              <a:lumOff val="60000"/>
            </a:schemeClr>
          </a:solidFill>
        </p:spPr>
        <p:txBody>
          <a:bodyPr wrap="square" rtlCol="0">
            <a:spAutoFit/>
          </a:bodyPr>
          <a:lstStyle/>
          <a:p>
            <a:pPr algn="r" rtl="1"/>
            <a:r>
              <a:rPr lang="ar-BH" sz="3600" b="1" dirty="0">
                <a:latin typeface="Sakkal Majalla" panose="02000000000000000000" pitchFamily="2" charset="-78"/>
                <a:cs typeface="Sakkal Majalla" panose="02000000000000000000" pitchFamily="2" charset="-78"/>
              </a:rPr>
              <a:t>أُوض</a:t>
            </a:r>
            <a:r>
              <a:rPr lang="ar-SA" sz="3600" b="1" dirty="0">
                <a:latin typeface="Sakkal Majalla" panose="02000000000000000000" pitchFamily="2" charset="-78"/>
                <a:cs typeface="Sakkal Majalla" panose="02000000000000000000" pitchFamily="2" charset="-78"/>
              </a:rPr>
              <a:t>ّ</a:t>
            </a:r>
            <a:r>
              <a:rPr lang="ar-BH" sz="3600" b="1" dirty="0">
                <a:latin typeface="Sakkal Majalla" panose="02000000000000000000" pitchFamily="2" charset="-78"/>
                <a:cs typeface="Sakkal Majalla" panose="02000000000000000000" pitchFamily="2" charset="-78"/>
              </a:rPr>
              <a:t>حُ الص</a:t>
            </a:r>
            <a:r>
              <a:rPr lang="ar-SA" sz="3600" b="1" dirty="0">
                <a:latin typeface="Sakkal Majalla" panose="02000000000000000000" pitchFamily="2" charset="-78"/>
                <a:cs typeface="Sakkal Majalla" panose="02000000000000000000" pitchFamily="2" charset="-78"/>
              </a:rPr>
              <a:t>ّ</a:t>
            </a:r>
            <a:r>
              <a:rPr lang="ar-BH" sz="3600" b="1" dirty="0" err="1">
                <a:latin typeface="Sakkal Majalla" panose="02000000000000000000" pitchFamily="2" charset="-78"/>
                <a:cs typeface="Sakkal Majalla" panose="02000000000000000000" pitchFamily="2" charset="-78"/>
              </a:rPr>
              <a:t>ورة</a:t>
            </a:r>
            <a:r>
              <a:rPr lang="ar-BH" sz="3600" b="1" dirty="0">
                <a:latin typeface="Sakkal Majalla" panose="02000000000000000000" pitchFamily="2" charset="-78"/>
                <a:cs typeface="Sakkal Majalla" panose="02000000000000000000" pitchFamily="2" charset="-78"/>
              </a:rPr>
              <a:t> الفنيّة في كلّ ممّا يأتي:</a:t>
            </a:r>
            <a:endParaRPr lang="en-GB" sz="3600" b="1" dirty="0">
              <a:latin typeface="Sakkal Majalla" panose="02000000000000000000" pitchFamily="2" charset="-78"/>
              <a:cs typeface="Sakkal Majalla" panose="02000000000000000000" pitchFamily="2" charset="-78"/>
            </a:endParaRPr>
          </a:p>
        </p:txBody>
      </p:sp>
      <p:graphicFrame>
        <p:nvGraphicFramePr>
          <p:cNvPr id="4" name="جدول 5">
            <a:extLst>
              <a:ext uri="{FF2B5EF4-FFF2-40B4-BE49-F238E27FC236}">
                <a16:creationId xmlns:a16="http://schemas.microsoft.com/office/drawing/2014/main" id="{9FDF93F8-EF9F-49E5-8260-64CC7FBE457D}"/>
              </a:ext>
            </a:extLst>
          </p:cNvPr>
          <p:cNvGraphicFramePr>
            <a:graphicFrameLocks noGrp="1"/>
          </p:cNvGraphicFramePr>
          <p:nvPr>
            <p:extLst>
              <p:ext uri="{D42A27DB-BD31-4B8C-83A1-F6EECF244321}">
                <p14:modId xmlns:p14="http://schemas.microsoft.com/office/powerpoint/2010/main" val="3279868503"/>
              </p:ext>
            </p:extLst>
          </p:nvPr>
        </p:nvGraphicFramePr>
        <p:xfrm>
          <a:off x="1325366" y="1867847"/>
          <a:ext cx="8219273" cy="1853183"/>
        </p:xfrm>
        <a:graphic>
          <a:graphicData uri="http://schemas.openxmlformats.org/drawingml/2006/table">
            <a:tbl>
              <a:tblPr firstRow="1" bandRow="1">
                <a:tableStyleId>{5C22544A-7EE6-4342-B048-85BDC9FD1C3A}</a:tableStyleId>
              </a:tblPr>
              <a:tblGrid>
                <a:gridCol w="8219273">
                  <a:extLst>
                    <a:ext uri="{9D8B030D-6E8A-4147-A177-3AD203B41FA5}">
                      <a16:colId xmlns:a16="http://schemas.microsoft.com/office/drawing/2014/main" val="4117124674"/>
                    </a:ext>
                  </a:extLst>
                </a:gridCol>
              </a:tblGrid>
              <a:tr h="679703">
                <a:tc>
                  <a:txBody>
                    <a:bodyPr/>
                    <a:lstStyle/>
                    <a:p>
                      <a:pPr algn="ctr" rtl="1"/>
                      <a:r>
                        <a:rPr lang="ar-BH" sz="3200" b="1" dirty="0">
                          <a:latin typeface="Sakkal Majalla" panose="02000000000000000000" pitchFamily="2" charset="-78"/>
                          <a:cs typeface="Sakkal Majalla" panose="02000000000000000000" pitchFamily="2" charset="-78"/>
                        </a:rPr>
                        <a:t>فِإِنْ أَكَلُوا لَحْمِي وَفَرْتُ لَهُمْ لُحُومَهُمْ </a:t>
                      </a:r>
                      <a:endParaRPr lang="ar-BH" sz="3600" b="1"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486454">
                <a:tc>
                  <a:txBody>
                    <a:bodyPr/>
                    <a:lstStyle/>
                    <a:p>
                      <a:endParaRPr lang="ar-BH" sz="1200" dirty="0"/>
                    </a:p>
                    <a:p>
                      <a:r>
                        <a:rPr lang="ar-BH" sz="2400" b="1" dirty="0"/>
                        <a:t>  </a:t>
                      </a:r>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9" name="مستطيل 18">
            <a:extLst>
              <a:ext uri="{FF2B5EF4-FFF2-40B4-BE49-F238E27FC236}">
                <a16:creationId xmlns:a16="http://schemas.microsoft.com/office/drawing/2014/main" id="{91EC791A-A550-41BF-9A96-D897B3BE8DB9}"/>
              </a:ext>
            </a:extLst>
          </p:cNvPr>
          <p:cNvSpPr/>
          <p:nvPr/>
        </p:nvSpPr>
        <p:spPr>
          <a:xfrm>
            <a:off x="1489754" y="2657967"/>
            <a:ext cx="7849344" cy="967751"/>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شبّه الشّاعـــــــــــــــــــــــــــــــــرُ  الشّخصَ الذي يغتاب بالمفترس الذي يأكــــــــــــل لحم الإنسان والغرض من هذا التّشبيه التّنفير من هذا العمل.</a:t>
            </a:r>
            <a:endParaRPr lang="en-GB" altLang="en-US" sz="3200" b="1" dirty="0">
              <a:solidFill>
                <a:sysClr val="windowText" lastClr="000000"/>
              </a:solidFill>
              <a:latin typeface="Sakkal Majalla" panose="02000000000000000000" pitchFamily="2" charset="-78"/>
              <a:cs typeface="Sakkal Majalla" panose="02000000000000000000" pitchFamily="2" charset="-78"/>
            </a:endParaRPr>
          </a:p>
        </p:txBody>
      </p:sp>
      <p:graphicFrame>
        <p:nvGraphicFramePr>
          <p:cNvPr id="10" name="جدول 5">
            <a:extLst>
              <a:ext uri="{FF2B5EF4-FFF2-40B4-BE49-F238E27FC236}">
                <a16:creationId xmlns:a16="http://schemas.microsoft.com/office/drawing/2014/main" id="{1D27CF33-8992-4143-AD6E-A8D2E2F5D77D}"/>
              </a:ext>
            </a:extLst>
          </p:cNvPr>
          <p:cNvGraphicFramePr>
            <a:graphicFrameLocks noGrp="1"/>
          </p:cNvGraphicFramePr>
          <p:nvPr>
            <p:extLst>
              <p:ext uri="{D42A27DB-BD31-4B8C-83A1-F6EECF244321}">
                <p14:modId xmlns:p14="http://schemas.microsoft.com/office/powerpoint/2010/main" val="3732030041"/>
              </p:ext>
            </p:extLst>
          </p:nvPr>
        </p:nvGraphicFramePr>
        <p:xfrm>
          <a:off x="1325366" y="3948260"/>
          <a:ext cx="8219273" cy="1969655"/>
        </p:xfrm>
        <a:graphic>
          <a:graphicData uri="http://schemas.openxmlformats.org/drawingml/2006/table">
            <a:tbl>
              <a:tblPr firstRow="1" bandRow="1">
                <a:tableStyleId>{5C22544A-7EE6-4342-B048-85BDC9FD1C3A}</a:tableStyleId>
              </a:tblPr>
              <a:tblGrid>
                <a:gridCol w="8219273">
                  <a:extLst>
                    <a:ext uri="{9D8B030D-6E8A-4147-A177-3AD203B41FA5}">
                      <a16:colId xmlns:a16="http://schemas.microsoft.com/office/drawing/2014/main" val="4117124674"/>
                    </a:ext>
                  </a:extLst>
                </a:gridCol>
              </a:tblGrid>
              <a:tr h="794272">
                <a:tc>
                  <a:txBody>
                    <a:bodyPr/>
                    <a:lstStyle/>
                    <a:p>
                      <a:pPr algn="ctr" rtl="1"/>
                      <a:r>
                        <a:rPr lang="ar-BH" sz="3600" b="1" dirty="0">
                          <a:latin typeface="Sakkal Majalla" panose="02000000000000000000" pitchFamily="2" charset="-78"/>
                          <a:cs typeface="Sakkal Majalla" panose="02000000000000000000" pitchFamily="2" charset="-78"/>
                        </a:rPr>
                        <a:t>وَإِنْ هَدَمُوا مَجْدِي بَنَيْتُ لَهُمْ مَجْدَا</a:t>
                      </a:r>
                    </a:p>
                  </a:txBody>
                  <a:tcPr/>
                </a:tc>
                <a:extLst>
                  <a:ext uri="{0D108BD9-81ED-4DB2-BD59-A6C34878D82A}">
                    <a16:rowId xmlns:a16="http://schemas.microsoft.com/office/drawing/2014/main" val="3978054170"/>
                  </a:ext>
                </a:extLst>
              </a:tr>
              <a:tr h="1175383">
                <a:tc>
                  <a:txBody>
                    <a:bodyPr/>
                    <a:lstStyle/>
                    <a:p>
                      <a:endParaRPr lang="ar-BH" sz="1200" dirty="0"/>
                    </a:p>
                    <a:p>
                      <a:r>
                        <a:rPr lang="ar-BH" sz="2400" b="1" dirty="0"/>
                        <a:t>  </a:t>
                      </a:r>
                    </a:p>
                    <a:p>
                      <a:r>
                        <a:rPr lang="ar-BH" sz="2400" b="1" dirty="0"/>
                        <a:t>                  </a:t>
                      </a:r>
                    </a:p>
                  </a:txBody>
                  <a:tcPr/>
                </a:tc>
                <a:extLst>
                  <a:ext uri="{0D108BD9-81ED-4DB2-BD59-A6C34878D82A}">
                    <a16:rowId xmlns:a16="http://schemas.microsoft.com/office/drawing/2014/main" val="2257902508"/>
                  </a:ext>
                </a:extLst>
              </a:tr>
            </a:tbl>
          </a:graphicData>
        </a:graphic>
      </p:graphicFrame>
      <p:sp>
        <p:nvSpPr>
          <p:cNvPr id="14" name="مستطيل 13">
            <a:extLst>
              <a:ext uri="{FF2B5EF4-FFF2-40B4-BE49-F238E27FC236}">
                <a16:creationId xmlns:a16="http://schemas.microsoft.com/office/drawing/2014/main" id="{36946551-4276-46D1-B380-30885E500845}"/>
              </a:ext>
            </a:extLst>
          </p:cNvPr>
          <p:cNvSpPr/>
          <p:nvPr/>
        </p:nvSpPr>
        <p:spPr>
          <a:xfrm>
            <a:off x="1489753" y="4799537"/>
            <a:ext cx="7849344" cy="967751"/>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شبّه الشّاعــــــــــــــــــــــــرُ المجد بالبنيان الذي يُهدَم ويُبْنى وسرّ جمال الصّورة إبراز المعني من خلال التّجسيد. </a:t>
            </a:r>
            <a:endParaRPr lang="en-GB" altLang="en-US" sz="3200" b="1" dirty="0">
              <a:solidFill>
                <a:sysClr val="windowText" lastClr="000000"/>
              </a:solidFill>
              <a:latin typeface="Sakkal Majalla" panose="02000000000000000000" pitchFamily="2" charset="-78"/>
              <a:cs typeface="Sakkal Majalla" panose="02000000000000000000" pitchFamily="2" charset="-78"/>
            </a:endParaRPr>
          </a:p>
        </p:txBody>
      </p:sp>
      <p:sp>
        <p:nvSpPr>
          <p:cNvPr id="9" name="مربع نص 8">
            <a:extLst>
              <a:ext uri="{FF2B5EF4-FFF2-40B4-BE49-F238E27FC236}">
                <a16:creationId xmlns:a16="http://schemas.microsoft.com/office/drawing/2014/main" id="{8B79FE41-D880-428B-AD50-DD921DDEA5C7}"/>
              </a:ext>
            </a:extLst>
          </p:cNvPr>
          <p:cNvSpPr txBox="1"/>
          <p:nvPr/>
        </p:nvSpPr>
        <p:spPr>
          <a:xfrm>
            <a:off x="9677182" y="2348446"/>
            <a:ext cx="1862884" cy="2554545"/>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الصُّور </a:t>
            </a:r>
          </a:p>
          <a:p>
            <a:pPr algn="ctr"/>
            <a:r>
              <a:rPr lang="ar-BH" sz="4000" b="1" dirty="0">
                <a:latin typeface="Sakkal Majalla" panose="02000000000000000000" pitchFamily="2" charset="-78"/>
                <a:cs typeface="Sakkal Majalla" panose="02000000000000000000" pitchFamily="2" charset="-78"/>
              </a:rPr>
              <a:t>الخياليّة في </a:t>
            </a:r>
          </a:p>
          <a:p>
            <a:pPr algn="ctr"/>
            <a:r>
              <a:rPr lang="ar-BH" sz="4000" b="1" dirty="0">
                <a:latin typeface="Sakkal Majalla" panose="02000000000000000000" pitchFamily="2" charset="-78"/>
                <a:cs typeface="Sakkal Majalla" panose="02000000000000000000" pitchFamily="2" charset="-78"/>
              </a:rPr>
              <a:t>المقطع (الثّاني)</a:t>
            </a:r>
            <a:endParaRPr lang="en-GB" sz="4000" b="1" dirty="0">
              <a:latin typeface="Sakkal Majalla" panose="02000000000000000000" pitchFamily="2" charset="-78"/>
              <a:cs typeface="Sakkal Majalla" panose="02000000000000000000" pitchFamily="2" charset="-78"/>
            </a:endParaRPr>
          </a:p>
        </p:txBody>
      </p:sp>
      <p:sp>
        <p:nvSpPr>
          <p:cNvPr id="12" name="مستطيل 10">
            <a:extLst>
              <a:ext uri="{FF2B5EF4-FFF2-40B4-BE49-F238E27FC236}">
                <a16:creationId xmlns:a16="http://schemas.microsoft.com/office/drawing/2014/main" id="{181BAFF2-8A1F-4C6F-9D8E-51EB6E6B34BB}"/>
              </a:ext>
            </a:extLst>
          </p:cNvPr>
          <p:cNvSpPr/>
          <p:nvPr/>
        </p:nvSpPr>
        <p:spPr>
          <a:xfrm>
            <a:off x="9677181" y="540704"/>
            <a:ext cx="1862884"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2</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1" name="مستطيل 10">
            <a:extLst>
              <a:ext uri="{FF2B5EF4-FFF2-40B4-BE49-F238E27FC236}">
                <a16:creationId xmlns:a16="http://schemas.microsoft.com/office/drawing/2014/main" id="{E211161B-C4AE-4656-9896-12A8231D477B}"/>
              </a:ext>
            </a:extLst>
          </p:cNvPr>
          <p:cNvSpPr/>
          <p:nvPr/>
        </p:nvSpPr>
        <p:spPr>
          <a:xfrm>
            <a:off x="73061" y="65700"/>
            <a:ext cx="2968090"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23526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9"/>
                                        </p:tgtEl>
                                        <p:attrNameLst>
                                          <p:attrName>ppt_y</p:attrName>
                                        </p:attrNameLst>
                                      </p:cBhvr>
                                      <p:tavLst>
                                        <p:tav tm="0">
                                          <p:val>
                                            <p:strVal val="#ppt_y"/>
                                          </p:val>
                                        </p:tav>
                                        <p:tav tm="100000">
                                          <p:val>
                                            <p:strVal val="#ppt_y"/>
                                          </p:val>
                                        </p:tav>
                                      </p:tavLst>
                                    </p:anim>
                                    <p:anim calcmode="lin" valueType="num">
                                      <p:cBhvr>
                                        <p:cTn id="2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4"/>
                                        </p:tgtEl>
                                        <p:attrNameLst>
                                          <p:attrName>ppt_y</p:attrName>
                                        </p:attrNameLst>
                                      </p:cBhvr>
                                      <p:tavLst>
                                        <p:tav tm="0">
                                          <p:val>
                                            <p:strVal val="#ppt_y"/>
                                          </p:val>
                                        </p:tav>
                                        <p:tav tm="100000">
                                          <p:val>
                                            <p:strVal val="#ppt_y"/>
                                          </p:val>
                                        </p:tav>
                                      </p:tavLst>
                                    </p:anim>
                                    <p:anim calcmode="lin" valueType="num">
                                      <p:cBhvr>
                                        <p:cTn id="4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0B2C4B4E-5BB1-46D3-B9BE-310B2122A52C}"/>
              </a:ext>
            </a:extLst>
          </p:cNvPr>
          <p:cNvSpPr/>
          <p:nvPr/>
        </p:nvSpPr>
        <p:spPr>
          <a:xfrm>
            <a:off x="698513" y="4319056"/>
            <a:ext cx="10463360" cy="1777923"/>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115000"/>
              </a:lnSpc>
              <a:spcAft>
                <a:spcPts val="1000"/>
              </a:spcAft>
            </a:pPr>
            <a:r>
              <a:rPr lang="en-GB" sz="32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س3:  ما علاقة هذا البيت بالأبيات التي تليه </a:t>
            </a:r>
            <a:r>
              <a:rPr lang="en-GB"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BH" sz="2800" b="1" dirty="0">
                <a:solidFill>
                  <a:srgbClr val="C00000"/>
                </a:solidFill>
                <a:latin typeface="Sakkal Majalla" panose="02000000000000000000" pitchFamily="2" charset="-78"/>
                <a:ea typeface="Times New Roman" panose="02020603050405020304" pitchFamily="18" charset="0"/>
                <a:cs typeface="Sakkal Majalla" panose="02000000000000000000" pitchFamily="2" charset="-78"/>
              </a:rPr>
              <a:t>وإنّ الذي بيني وبينَ بَنِي أَبِــي       وَبَـــيْنَ بَنـي عَمّي لمُخْتــَلِـفٌ جِــدّا</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a:t>
            </a:r>
            <a:endParaRPr lang="en-GB"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endParaRPr>
          </a:p>
          <a:p>
            <a:pPr algn="r" rtl="1">
              <a:lnSpc>
                <a:spcPct val="115000"/>
              </a:lnSpc>
              <a:spcAft>
                <a:spcPts val="1000"/>
              </a:spcAft>
            </a:pP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SA"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أ. </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إجمال بعده </a:t>
            </a:r>
            <a:r>
              <a:rPr lang="ar-BH" sz="2800" b="1" dirty="0" smtClean="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تفصيل. </a:t>
            </a:r>
            <a:r>
              <a:rPr lang="ar-SA" sz="2800" b="1" dirty="0" smtClean="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BH" sz="2800" b="1" dirty="0" smtClean="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SA" sz="2800" b="1" dirty="0" smtClean="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SA"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ب. </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نتيجة لسبب</a:t>
            </a:r>
            <a:r>
              <a:rPr lang="ar-SA"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a:t>
            </a:r>
            <a:r>
              <a:rPr lang="ar-SA"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  ج. </a:t>
            </a:r>
            <a:r>
              <a:rPr lang="ar-BH"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مقابلة</a:t>
            </a:r>
            <a:r>
              <a:rPr lang="ar-SA" sz="2800" b="1" dirty="0">
                <a:solidFill>
                  <a:sysClr val="windowText" lastClr="000000"/>
                </a:solidFill>
                <a:latin typeface="Sakkal Majalla" panose="02000000000000000000" pitchFamily="2" charset="-78"/>
                <a:ea typeface="Times New Roman" panose="02020603050405020304" pitchFamily="18" charset="0"/>
                <a:cs typeface="Sakkal Majalla" panose="02000000000000000000" pitchFamily="2" charset="-78"/>
              </a:rPr>
              <a:t>.</a:t>
            </a:r>
            <a:endParaRPr lang="en-GB" sz="2800" b="1" dirty="0">
              <a:solidFill>
                <a:sysClr val="windowText" lastClr="000000"/>
              </a:solidFill>
              <a:effectLst/>
              <a:latin typeface="Sakkal Majalla" panose="02000000000000000000" pitchFamily="2" charset="-78"/>
              <a:ea typeface="Times New Roman" panose="02020603050405020304" pitchFamily="18" charset="0"/>
              <a:cs typeface="Sakkal Majalla" panose="02000000000000000000" pitchFamily="2" charset="-78"/>
            </a:endParaRPr>
          </a:p>
        </p:txBody>
      </p:sp>
      <p:sp>
        <p:nvSpPr>
          <p:cNvPr id="13" name="مستطيل 12">
            <a:extLst>
              <a:ext uri="{FF2B5EF4-FFF2-40B4-BE49-F238E27FC236}">
                <a16:creationId xmlns:a16="http://schemas.microsoft.com/office/drawing/2014/main" id="{CCF90774-0F89-438F-916B-536FADE2842B}"/>
              </a:ext>
            </a:extLst>
          </p:cNvPr>
          <p:cNvSpPr/>
          <p:nvPr/>
        </p:nvSpPr>
        <p:spPr>
          <a:xfrm>
            <a:off x="692320" y="1521999"/>
            <a:ext cx="10463000" cy="2459135"/>
          </a:xfrm>
          <a:prstGeom prst="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r" rtl="1">
              <a:lnSpc>
                <a:spcPct val="115000"/>
              </a:lnSpc>
              <a:spcAft>
                <a:spcPts val="1000"/>
              </a:spcAft>
            </a:pPr>
            <a:r>
              <a:rPr lang="ar-BH" sz="2800" dirty="0">
                <a:solidFill>
                  <a:sysClr val="windowText" lastClr="000000"/>
                </a:solidFill>
                <a:latin typeface="Sakkal Majalla" panose="02000000000000000000" pitchFamily="2" charset="-78"/>
                <a:cs typeface="Sakkal Majalla" panose="02000000000000000000" pitchFamily="2" charset="-78"/>
              </a:rPr>
              <a:t>س1:عبارة  "</a:t>
            </a:r>
            <a:r>
              <a:rPr lang="ar-BH" sz="2800" b="1" dirty="0">
                <a:solidFill>
                  <a:sysClr val="windowText" lastClr="000000"/>
                </a:solidFill>
                <a:latin typeface="Sakkal Majalla" panose="02000000000000000000" pitchFamily="2" charset="-78"/>
                <a:cs typeface="Sakkal Majalla" panose="02000000000000000000" pitchFamily="2" charset="-78"/>
              </a:rPr>
              <a:t>وإن </a:t>
            </a:r>
            <a:r>
              <a:rPr lang="ar-BH" sz="2800" b="1" dirty="0">
                <a:solidFill>
                  <a:srgbClr val="C00000"/>
                </a:solidFill>
                <a:latin typeface="Sakkal Majalla" panose="02000000000000000000" pitchFamily="2" charset="-78"/>
                <a:cs typeface="Sakkal Majalla" panose="02000000000000000000" pitchFamily="2" charset="-78"/>
              </a:rPr>
              <a:t>ضيّعوا غيبي</a:t>
            </a:r>
            <a:r>
              <a:rPr lang="ar-BH" sz="2800" b="1" dirty="0">
                <a:solidFill>
                  <a:sysClr val="windowText" lastClr="000000"/>
                </a:solidFill>
                <a:latin typeface="Sakkal Majalla" panose="02000000000000000000" pitchFamily="2" charset="-78"/>
                <a:cs typeface="Sakkal Majalla" panose="02000000000000000000" pitchFamily="2" charset="-78"/>
              </a:rPr>
              <a:t>" </a:t>
            </a:r>
            <a:r>
              <a:rPr lang="ar-BH" sz="2800" b="1" dirty="0" smtClean="0">
                <a:solidFill>
                  <a:sysClr val="windowText" lastClr="000000"/>
                </a:solidFill>
                <a:latin typeface="Sakkal Majalla" panose="02000000000000000000" pitchFamily="2" charset="-78"/>
                <a:cs typeface="Sakkal Majalla" panose="02000000000000000000" pitchFamily="2" charset="-78"/>
              </a:rPr>
              <a:t>تعني:</a:t>
            </a:r>
            <a:endParaRPr lang="en-GB" sz="2800" b="1" dirty="0">
              <a:latin typeface="Sakkal Majalla" panose="02000000000000000000" pitchFamily="2" charset="-78"/>
              <a:cs typeface="Sakkal Majalla" panose="02000000000000000000" pitchFamily="2" charset="-78"/>
            </a:endParaRPr>
          </a:p>
          <a:p>
            <a:pPr algn="r" rtl="1">
              <a:lnSpc>
                <a:spcPct val="115000"/>
              </a:lnSpc>
              <a:spcAft>
                <a:spcPts val="1000"/>
              </a:spcAft>
            </a:pPr>
            <a:r>
              <a:rPr lang="ar-BH" sz="2800" b="1" dirty="0">
                <a:solidFill>
                  <a:sysClr val="windowText" lastClr="000000"/>
                </a:solidFill>
                <a:latin typeface="Sakkal Majalla" panose="02000000000000000000" pitchFamily="2" charset="-78"/>
                <a:cs typeface="Sakkal Majalla" panose="02000000000000000000" pitchFamily="2" charset="-78"/>
              </a:rPr>
              <a:t>    </a:t>
            </a:r>
            <a:r>
              <a:rPr lang="ar-SA" sz="2800" b="1" dirty="0">
                <a:solidFill>
                  <a:sysClr val="windowText" lastClr="000000"/>
                </a:solidFill>
                <a:latin typeface="Sakkal Majalla" panose="02000000000000000000" pitchFamily="2" charset="-78"/>
                <a:cs typeface="Sakkal Majalla" panose="02000000000000000000" pitchFamily="2" charset="-78"/>
              </a:rPr>
              <a:t>أ. </a:t>
            </a:r>
            <a:r>
              <a:rPr lang="ar-BH" sz="2800" b="1" dirty="0">
                <a:solidFill>
                  <a:sysClr val="windowText" lastClr="000000"/>
                </a:solidFill>
                <a:latin typeface="Sakkal Majalla" panose="02000000000000000000" pitchFamily="2" charset="-78"/>
                <a:cs typeface="Sakkal Majalla" panose="02000000000000000000" pitchFamily="2" charset="-78"/>
              </a:rPr>
              <a:t> ضيّعوا أموالي الذي ائتمنتهم عليها.</a:t>
            </a:r>
          </a:p>
          <a:p>
            <a:pPr algn="r" rtl="1">
              <a:lnSpc>
                <a:spcPct val="115000"/>
              </a:lnSpc>
              <a:spcAft>
                <a:spcPts val="1000"/>
              </a:spcAft>
            </a:pPr>
            <a:r>
              <a:rPr lang="ar-BH" sz="2800" b="1" dirty="0">
                <a:solidFill>
                  <a:sysClr val="windowText" lastClr="000000"/>
                </a:solidFill>
                <a:latin typeface="Sakkal Majalla" panose="02000000000000000000" pitchFamily="2" charset="-78"/>
                <a:cs typeface="Sakkal Majalla" panose="02000000000000000000" pitchFamily="2" charset="-78"/>
              </a:rPr>
              <a:t>    </a:t>
            </a:r>
            <a:r>
              <a:rPr lang="ar-SA" sz="2800" b="1" dirty="0">
                <a:solidFill>
                  <a:sysClr val="windowText" lastClr="000000"/>
                </a:solidFill>
                <a:latin typeface="Sakkal Majalla" panose="02000000000000000000" pitchFamily="2" charset="-78"/>
                <a:cs typeface="Sakkal Majalla" panose="02000000000000000000" pitchFamily="2" charset="-78"/>
              </a:rPr>
              <a:t>ب. </a:t>
            </a:r>
            <a:r>
              <a:rPr lang="ar-BH" sz="2800" b="1" dirty="0">
                <a:solidFill>
                  <a:sysClr val="windowText" lastClr="000000"/>
                </a:solidFill>
                <a:latin typeface="Sakkal Majalla" panose="02000000000000000000" pitchFamily="2" charset="-78"/>
                <a:cs typeface="Sakkal Majalla" panose="02000000000000000000" pitchFamily="2" charset="-78"/>
              </a:rPr>
              <a:t>تهاونوا في حقّي ولم يردّوا الإساءة عنّي</a:t>
            </a:r>
            <a:r>
              <a:rPr lang="ar-SA" sz="2800" b="1" dirty="0">
                <a:solidFill>
                  <a:sysClr val="windowText" lastClr="000000"/>
                </a:solidFill>
                <a:latin typeface="Sakkal Majalla" panose="02000000000000000000" pitchFamily="2" charset="-78"/>
                <a:cs typeface="Sakkal Majalla" panose="02000000000000000000" pitchFamily="2" charset="-78"/>
              </a:rPr>
              <a:t>.</a:t>
            </a:r>
            <a:r>
              <a:rPr lang="ar-BH" sz="2800" b="1" dirty="0">
                <a:solidFill>
                  <a:sysClr val="windowText" lastClr="000000"/>
                </a:solidFill>
                <a:latin typeface="Sakkal Majalla" panose="02000000000000000000" pitchFamily="2" charset="-78"/>
                <a:cs typeface="Sakkal Majalla" panose="02000000000000000000" pitchFamily="2" charset="-78"/>
              </a:rPr>
              <a:t>   </a:t>
            </a:r>
          </a:p>
          <a:p>
            <a:pPr algn="r" rtl="1">
              <a:lnSpc>
                <a:spcPct val="115000"/>
              </a:lnSpc>
              <a:spcAft>
                <a:spcPts val="1000"/>
              </a:spcAft>
            </a:pPr>
            <a:r>
              <a:rPr lang="ar-BH" sz="2800" b="1" dirty="0">
                <a:solidFill>
                  <a:sysClr val="windowText" lastClr="000000"/>
                </a:solidFill>
                <a:latin typeface="Sakkal Majalla" panose="02000000000000000000" pitchFamily="2" charset="-78"/>
                <a:cs typeface="Sakkal Majalla" panose="02000000000000000000" pitchFamily="2" charset="-78"/>
              </a:rPr>
              <a:t>    </a:t>
            </a:r>
            <a:r>
              <a:rPr lang="ar-SA" sz="2800" b="1" dirty="0">
                <a:solidFill>
                  <a:sysClr val="windowText" lastClr="000000"/>
                </a:solidFill>
                <a:latin typeface="Sakkal Majalla" panose="02000000000000000000" pitchFamily="2" charset="-78"/>
                <a:cs typeface="Sakkal Majalla" panose="02000000000000000000" pitchFamily="2" charset="-78"/>
              </a:rPr>
              <a:t>ج.</a:t>
            </a:r>
            <a:r>
              <a:rPr lang="ar-BH" sz="2800" b="1" dirty="0">
                <a:solidFill>
                  <a:sysClr val="windowText" lastClr="000000"/>
                </a:solidFill>
                <a:latin typeface="Sakkal Majalla" panose="02000000000000000000" pitchFamily="2" charset="-78"/>
                <a:cs typeface="Sakkal Majalla" panose="02000000000000000000" pitchFamily="2" charset="-78"/>
              </a:rPr>
              <a:t> اغتابوني وذمّوني وشتموني في حال </a:t>
            </a:r>
            <a:r>
              <a:rPr lang="ar-BH" sz="2800" b="1" dirty="0" smtClean="0">
                <a:solidFill>
                  <a:sysClr val="windowText" lastClr="000000"/>
                </a:solidFill>
                <a:latin typeface="Sakkal Majalla" panose="02000000000000000000" pitchFamily="2" charset="-78"/>
                <a:cs typeface="Sakkal Majalla" panose="02000000000000000000" pitchFamily="2" charset="-78"/>
              </a:rPr>
              <a:t>غيابي</a:t>
            </a:r>
            <a:r>
              <a:rPr lang="ar-SA" sz="2800" b="1" dirty="0" smtClean="0">
                <a:solidFill>
                  <a:sysClr val="windowText" lastClr="000000"/>
                </a:solidFill>
                <a:latin typeface="Sakkal Majalla" panose="02000000000000000000" pitchFamily="2" charset="-78"/>
                <a:cs typeface="Sakkal Majalla" panose="02000000000000000000" pitchFamily="2" charset="-78"/>
              </a:rPr>
              <a:t>.</a:t>
            </a:r>
            <a:endParaRPr lang="ar-BH" sz="2800" b="1" dirty="0">
              <a:solidFill>
                <a:sysClr val="windowText" lastClr="000000"/>
              </a:solidFill>
              <a:latin typeface="Sakkal Majalla" panose="02000000000000000000" pitchFamily="2" charset="-78"/>
              <a:cs typeface="Sakkal Majalla" panose="02000000000000000000" pitchFamily="2" charset="-78"/>
            </a:endParaRPr>
          </a:p>
        </p:txBody>
      </p:sp>
      <p:sp>
        <p:nvSpPr>
          <p:cNvPr id="8" name="شكل بيضاوي 7">
            <a:extLst>
              <a:ext uri="{FF2B5EF4-FFF2-40B4-BE49-F238E27FC236}">
                <a16:creationId xmlns:a16="http://schemas.microsoft.com/office/drawing/2014/main" id="{D77BA89A-F296-4968-B13B-AEA11D169B3B}"/>
              </a:ext>
            </a:extLst>
          </p:cNvPr>
          <p:cNvSpPr/>
          <p:nvPr/>
        </p:nvSpPr>
        <p:spPr>
          <a:xfrm>
            <a:off x="10549545" y="2849428"/>
            <a:ext cx="371647" cy="3926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9" name="شكل بيضاوي 8">
            <a:extLst>
              <a:ext uri="{FF2B5EF4-FFF2-40B4-BE49-F238E27FC236}">
                <a16:creationId xmlns:a16="http://schemas.microsoft.com/office/drawing/2014/main" id="{001A9A46-B54D-4F5A-84CE-2E23ECCAF15E}"/>
              </a:ext>
            </a:extLst>
          </p:cNvPr>
          <p:cNvSpPr/>
          <p:nvPr/>
        </p:nvSpPr>
        <p:spPr>
          <a:xfrm flipV="1">
            <a:off x="10538016" y="5568542"/>
            <a:ext cx="394703" cy="3810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ln w="0"/>
              <a:solidFill>
                <a:schemeClr val="tx1"/>
              </a:solidFill>
              <a:effectLst>
                <a:outerShdw blurRad="38100" dist="19050" dir="2700000" algn="tl" rotWithShape="0">
                  <a:schemeClr val="dk1">
                    <a:alpha val="40000"/>
                  </a:schemeClr>
                </a:outerShdw>
              </a:effectLst>
            </a:endParaRPr>
          </a:p>
        </p:txBody>
      </p:sp>
      <p:sp>
        <p:nvSpPr>
          <p:cNvPr id="3" name="مربع نص 2">
            <a:extLst>
              <a:ext uri="{FF2B5EF4-FFF2-40B4-BE49-F238E27FC236}">
                <a16:creationId xmlns:a16="http://schemas.microsoft.com/office/drawing/2014/main" id="{F17609E4-BE4F-4B52-A29B-6F86CD60DD29}"/>
              </a:ext>
            </a:extLst>
          </p:cNvPr>
          <p:cNvSpPr txBox="1"/>
          <p:nvPr/>
        </p:nvSpPr>
        <p:spPr>
          <a:xfrm>
            <a:off x="4356565" y="367402"/>
            <a:ext cx="4773415" cy="646331"/>
          </a:xfrm>
          <a:prstGeom prst="rect">
            <a:avLst/>
          </a:prstGeom>
          <a:solidFill>
            <a:schemeClr val="accent2">
              <a:lumMod val="60000"/>
              <a:lumOff val="40000"/>
            </a:schemeClr>
          </a:solidFill>
        </p:spPr>
        <p:txBody>
          <a:bodyPr wrap="square" rtlCol="0">
            <a:spAutoFit/>
          </a:bodyPr>
          <a:lstStyle/>
          <a:p>
            <a:pPr algn="r" rtl="1"/>
            <a:r>
              <a:rPr lang="ar-BH" sz="3600" b="1" dirty="0">
                <a:latin typeface="Sakkal Majalla" panose="02000000000000000000" pitchFamily="2" charset="-78"/>
                <a:cs typeface="Sakkal Majalla" panose="02000000000000000000" pitchFamily="2" charset="-78"/>
              </a:rPr>
              <a:t>أختارُ الإجابة الصّحيحة ممَّا يأتي:</a:t>
            </a:r>
            <a:endParaRPr lang="en-GB" sz="3600" b="1" dirty="0">
              <a:latin typeface="Sakkal Majalla" panose="02000000000000000000" pitchFamily="2" charset="-78"/>
              <a:cs typeface="Sakkal Majalla" panose="02000000000000000000" pitchFamily="2" charset="-78"/>
            </a:endParaRPr>
          </a:p>
        </p:txBody>
      </p:sp>
      <mc:AlternateContent xmlns:mc="http://schemas.openxmlformats.org/markup-compatibility/2006" xmlns:p14="http://schemas.microsoft.com/office/powerpoint/2010/main">
        <mc:Choice Requires="p14">
          <p:contentPart p14:bwMode="auto" r:id="rId2">
            <p14:nvContentPartPr>
              <p14:cNvPr id="6" name="حبر 5">
                <a:extLst>
                  <a:ext uri="{FF2B5EF4-FFF2-40B4-BE49-F238E27FC236}">
                    <a16:creationId xmlns:a16="http://schemas.microsoft.com/office/drawing/2014/main" id="{E8343D07-2517-4018-9B5A-043DCCBD889A}"/>
                  </a:ext>
                </a:extLst>
              </p14:cNvPr>
              <p14:cNvContentPartPr/>
              <p14:nvPr/>
            </p14:nvContentPartPr>
            <p14:xfrm>
              <a:off x="6329433" y="1455508"/>
              <a:ext cx="360" cy="360"/>
            </p14:xfrm>
          </p:contentPart>
        </mc:Choice>
        <mc:Fallback xmlns="">
          <p:pic>
            <p:nvPicPr>
              <p:cNvPr id="6" name="حبر 5">
                <a:extLst>
                  <a:ext uri="{FF2B5EF4-FFF2-40B4-BE49-F238E27FC236}">
                    <a16:creationId xmlns:a16="http://schemas.microsoft.com/office/drawing/2014/main" id="{E8343D07-2517-4018-9B5A-043DCCBD889A}"/>
                  </a:ext>
                </a:extLst>
              </p:cNvPr>
              <p:cNvPicPr/>
              <p:nvPr/>
            </p:nvPicPr>
            <p:blipFill>
              <a:blip r:embed="rId3"/>
              <a:stretch>
                <a:fillRect/>
              </a:stretch>
            </p:blipFill>
            <p:spPr>
              <a:xfrm>
                <a:off x="6320793" y="1446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حبر 6">
                <a:extLst>
                  <a:ext uri="{FF2B5EF4-FFF2-40B4-BE49-F238E27FC236}">
                    <a16:creationId xmlns:a16="http://schemas.microsoft.com/office/drawing/2014/main" id="{59242935-FD9C-4709-831E-4EA741E31F78}"/>
                  </a:ext>
                </a:extLst>
              </p14:cNvPr>
              <p14:cNvContentPartPr/>
              <p14:nvPr/>
            </p14:nvContentPartPr>
            <p14:xfrm>
              <a:off x="6347073" y="1429228"/>
              <a:ext cx="360" cy="360"/>
            </p14:xfrm>
          </p:contentPart>
        </mc:Choice>
        <mc:Fallback xmlns="">
          <p:pic>
            <p:nvPicPr>
              <p:cNvPr id="7" name="حبر 6">
                <a:extLst>
                  <a:ext uri="{FF2B5EF4-FFF2-40B4-BE49-F238E27FC236}">
                    <a16:creationId xmlns:a16="http://schemas.microsoft.com/office/drawing/2014/main" id="{59242935-FD9C-4709-831E-4EA741E31F78}"/>
                  </a:ext>
                </a:extLst>
              </p:cNvPr>
              <p:cNvPicPr/>
              <p:nvPr/>
            </p:nvPicPr>
            <p:blipFill>
              <a:blip r:embed="rId3"/>
              <a:stretch>
                <a:fillRect/>
              </a:stretch>
            </p:blipFill>
            <p:spPr>
              <a:xfrm>
                <a:off x="6338433" y="1420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حبر 9">
                <a:extLst>
                  <a:ext uri="{FF2B5EF4-FFF2-40B4-BE49-F238E27FC236}">
                    <a16:creationId xmlns:a16="http://schemas.microsoft.com/office/drawing/2014/main" id="{5535D001-9F0D-43AE-B788-4C450282C07C}"/>
                  </a:ext>
                </a:extLst>
              </p14:cNvPr>
              <p14:cNvContentPartPr/>
              <p14:nvPr/>
            </p14:nvContentPartPr>
            <p14:xfrm>
              <a:off x="5929833" y="2290348"/>
              <a:ext cx="360" cy="360"/>
            </p14:xfrm>
          </p:contentPart>
        </mc:Choice>
        <mc:Fallback xmlns="">
          <p:pic>
            <p:nvPicPr>
              <p:cNvPr id="10" name="حبر 9">
                <a:extLst>
                  <a:ext uri="{FF2B5EF4-FFF2-40B4-BE49-F238E27FC236}">
                    <a16:creationId xmlns:a16="http://schemas.microsoft.com/office/drawing/2014/main" id="{5535D001-9F0D-43AE-B788-4C450282C07C}"/>
                  </a:ext>
                </a:extLst>
              </p:cNvPr>
              <p:cNvPicPr/>
              <p:nvPr/>
            </p:nvPicPr>
            <p:blipFill>
              <a:blip r:embed="rId3"/>
              <a:stretch>
                <a:fillRect/>
              </a:stretch>
            </p:blipFill>
            <p:spPr>
              <a:xfrm>
                <a:off x="592083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حبر 16">
                <a:extLst>
                  <a:ext uri="{FF2B5EF4-FFF2-40B4-BE49-F238E27FC236}">
                    <a16:creationId xmlns:a16="http://schemas.microsoft.com/office/drawing/2014/main" id="{3D084232-1EFF-4161-BADF-F20F7DDC759E}"/>
                  </a:ext>
                </a:extLst>
              </p14:cNvPr>
              <p14:cNvContentPartPr/>
              <p14:nvPr/>
            </p14:nvContentPartPr>
            <p14:xfrm>
              <a:off x="7048353" y="1855108"/>
              <a:ext cx="360" cy="360"/>
            </p14:xfrm>
          </p:contentPart>
        </mc:Choice>
        <mc:Fallback xmlns="">
          <p:pic>
            <p:nvPicPr>
              <p:cNvPr id="17" name="حبر 16">
                <a:extLst>
                  <a:ext uri="{FF2B5EF4-FFF2-40B4-BE49-F238E27FC236}">
                    <a16:creationId xmlns:a16="http://schemas.microsoft.com/office/drawing/2014/main" id="{3D084232-1EFF-4161-BADF-F20F7DDC759E}"/>
                  </a:ext>
                </a:extLst>
              </p:cNvPr>
              <p:cNvPicPr/>
              <p:nvPr/>
            </p:nvPicPr>
            <p:blipFill>
              <a:blip r:embed="rId3"/>
              <a:stretch>
                <a:fillRect/>
              </a:stretch>
            </p:blipFill>
            <p:spPr>
              <a:xfrm>
                <a:off x="7039713" y="18464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حبر 17">
                <a:extLst>
                  <a:ext uri="{FF2B5EF4-FFF2-40B4-BE49-F238E27FC236}">
                    <a16:creationId xmlns:a16="http://schemas.microsoft.com/office/drawing/2014/main" id="{A5DF23B1-34E8-4397-94D0-2A8A2CF88861}"/>
                  </a:ext>
                </a:extLst>
              </p14:cNvPr>
              <p14:cNvContentPartPr/>
              <p14:nvPr/>
            </p14:nvContentPartPr>
            <p14:xfrm>
              <a:off x="5352753" y="2405548"/>
              <a:ext cx="360" cy="360"/>
            </p14:xfrm>
          </p:contentPart>
        </mc:Choice>
        <mc:Fallback xmlns="">
          <p:pic>
            <p:nvPicPr>
              <p:cNvPr id="18" name="حبر 17">
                <a:extLst>
                  <a:ext uri="{FF2B5EF4-FFF2-40B4-BE49-F238E27FC236}">
                    <a16:creationId xmlns:a16="http://schemas.microsoft.com/office/drawing/2014/main" id="{A5DF23B1-34E8-4397-94D0-2A8A2CF88861}"/>
                  </a:ext>
                </a:extLst>
              </p:cNvPr>
              <p:cNvPicPr/>
              <p:nvPr/>
            </p:nvPicPr>
            <p:blipFill>
              <a:blip r:embed="rId3"/>
              <a:stretch>
                <a:fillRect/>
              </a:stretch>
            </p:blipFill>
            <p:spPr>
              <a:xfrm>
                <a:off x="5343753" y="23965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حبر 18">
                <a:extLst>
                  <a:ext uri="{FF2B5EF4-FFF2-40B4-BE49-F238E27FC236}">
                    <a16:creationId xmlns:a16="http://schemas.microsoft.com/office/drawing/2014/main" id="{E1565498-20C9-4956-8C0C-A18EE4A0912D}"/>
                  </a:ext>
                </a:extLst>
              </p14:cNvPr>
              <p14:cNvContentPartPr/>
              <p14:nvPr/>
            </p14:nvContentPartPr>
            <p14:xfrm>
              <a:off x="5441673" y="700948"/>
              <a:ext cx="360" cy="360"/>
            </p14:xfrm>
          </p:contentPart>
        </mc:Choice>
        <mc:Fallback xmlns="">
          <p:pic>
            <p:nvPicPr>
              <p:cNvPr id="19" name="حبر 18">
                <a:extLst>
                  <a:ext uri="{FF2B5EF4-FFF2-40B4-BE49-F238E27FC236}">
                    <a16:creationId xmlns:a16="http://schemas.microsoft.com/office/drawing/2014/main" id="{E1565498-20C9-4956-8C0C-A18EE4A0912D}"/>
                  </a:ext>
                </a:extLst>
              </p:cNvPr>
              <p:cNvPicPr/>
              <p:nvPr/>
            </p:nvPicPr>
            <p:blipFill>
              <a:blip r:embed="rId3"/>
              <a:stretch>
                <a:fillRect/>
              </a:stretch>
            </p:blipFill>
            <p:spPr>
              <a:xfrm>
                <a:off x="5432673" y="692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حبر 19">
                <a:extLst>
                  <a:ext uri="{FF2B5EF4-FFF2-40B4-BE49-F238E27FC236}">
                    <a16:creationId xmlns:a16="http://schemas.microsoft.com/office/drawing/2014/main" id="{4F520F80-70AA-4150-86CA-7F72431E357C}"/>
                  </a:ext>
                </a:extLst>
              </p14:cNvPr>
              <p14:cNvContentPartPr/>
              <p14:nvPr/>
            </p14:nvContentPartPr>
            <p14:xfrm>
              <a:off x="2538993" y="4216708"/>
              <a:ext cx="360" cy="360"/>
            </p14:xfrm>
          </p:contentPart>
        </mc:Choice>
        <mc:Fallback xmlns="">
          <p:pic>
            <p:nvPicPr>
              <p:cNvPr id="20" name="حبر 19">
                <a:extLst>
                  <a:ext uri="{FF2B5EF4-FFF2-40B4-BE49-F238E27FC236}">
                    <a16:creationId xmlns:a16="http://schemas.microsoft.com/office/drawing/2014/main" id="{4F520F80-70AA-4150-86CA-7F72431E357C}"/>
                  </a:ext>
                </a:extLst>
              </p:cNvPr>
              <p:cNvPicPr/>
              <p:nvPr/>
            </p:nvPicPr>
            <p:blipFill>
              <a:blip r:embed="rId3"/>
              <a:stretch>
                <a:fillRect/>
              </a:stretch>
            </p:blipFill>
            <p:spPr>
              <a:xfrm>
                <a:off x="2529993" y="42077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حبر 20">
                <a:extLst>
                  <a:ext uri="{FF2B5EF4-FFF2-40B4-BE49-F238E27FC236}">
                    <a16:creationId xmlns:a16="http://schemas.microsoft.com/office/drawing/2014/main" id="{3C6FBCBF-4CD1-46A6-B975-4C76A9E7F297}"/>
                  </a:ext>
                </a:extLst>
              </p14:cNvPr>
              <p14:cNvContentPartPr/>
              <p14:nvPr/>
            </p14:nvContentPartPr>
            <p14:xfrm>
              <a:off x="2769393" y="2290348"/>
              <a:ext cx="360" cy="360"/>
            </p14:xfrm>
          </p:contentPart>
        </mc:Choice>
        <mc:Fallback xmlns="">
          <p:pic>
            <p:nvPicPr>
              <p:cNvPr id="21" name="حبر 20">
                <a:extLst>
                  <a:ext uri="{FF2B5EF4-FFF2-40B4-BE49-F238E27FC236}">
                    <a16:creationId xmlns:a16="http://schemas.microsoft.com/office/drawing/2014/main" id="{3C6FBCBF-4CD1-46A6-B975-4C76A9E7F297}"/>
                  </a:ext>
                </a:extLst>
              </p:cNvPr>
              <p:cNvPicPr/>
              <p:nvPr/>
            </p:nvPicPr>
            <p:blipFill>
              <a:blip r:embed="rId3"/>
              <a:stretch>
                <a:fillRect/>
              </a:stretch>
            </p:blipFill>
            <p:spPr>
              <a:xfrm>
                <a:off x="276075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حبر 24">
                <a:extLst>
                  <a:ext uri="{FF2B5EF4-FFF2-40B4-BE49-F238E27FC236}">
                    <a16:creationId xmlns:a16="http://schemas.microsoft.com/office/drawing/2014/main" id="{F7A183F0-081E-40B9-8650-6E1B5E74064B}"/>
                  </a:ext>
                </a:extLst>
              </p14:cNvPr>
              <p14:cNvContentPartPr/>
              <p14:nvPr/>
            </p14:nvContentPartPr>
            <p14:xfrm>
              <a:off x="9578793" y="3453148"/>
              <a:ext cx="360" cy="360"/>
            </p14:xfrm>
          </p:contentPart>
        </mc:Choice>
        <mc:Fallback xmlns="">
          <p:pic>
            <p:nvPicPr>
              <p:cNvPr id="25" name="حبر 24">
                <a:extLst>
                  <a:ext uri="{FF2B5EF4-FFF2-40B4-BE49-F238E27FC236}">
                    <a16:creationId xmlns:a16="http://schemas.microsoft.com/office/drawing/2014/main" id="{F7A183F0-081E-40B9-8650-6E1B5E74064B}"/>
                  </a:ext>
                </a:extLst>
              </p:cNvPr>
              <p:cNvPicPr/>
              <p:nvPr/>
            </p:nvPicPr>
            <p:blipFill>
              <a:blip r:embed="rId3"/>
              <a:stretch>
                <a:fillRect/>
              </a:stretch>
            </p:blipFill>
            <p:spPr>
              <a:xfrm>
                <a:off x="9569793" y="3444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حبر 27">
                <a:extLst>
                  <a:ext uri="{FF2B5EF4-FFF2-40B4-BE49-F238E27FC236}">
                    <a16:creationId xmlns:a16="http://schemas.microsoft.com/office/drawing/2014/main" id="{25F73027-CB50-4FC4-B5F7-494F0D902F81}"/>
                  </a:ext>
                </a:extLst>
              </p14:cNvPr>
              <p14:cNvContentPartPr/>
              <p14:nvPr/>
            </p14:nvContentPartPr>
            <p14:xfrm>
              <a:off x="10377633" y="2849428"/>
              <a:ext cx="360" cy="360"/>
            </p14:xfrm>
          </p:contentPart>
        </mc:Choice>
        <mc:Fallback xmlns="">
          <p:pic>
            <p:nvPicPr>
              <p:cNvPr id="28" name="حبر 27">
                <a:extLst>
                  <a:ext uri="{FF2B5EF4-FFF2-40B4-BE49-F238E27FC236}">
                    <a16:creationId xmlns:a16="http://schemas.microsoft.com/office/drawing/2014/main" id="{25F73027-CB50-4FC4-B5F7-494F0D902F81}"/>
                  </a:ext>
                </a:extLst>
              </p:cNvPr>
              <p:cNvPicPr/>
              <p:nvPr/>
            </p:nvPicPr>
            <p:blipFill>
              <a:blip r:embed="rId3"/>
              <a:stretch>
                <a:fillRect/>
              </a:stretch>
            </p:blipFill>
            <p:spPr>
              <a:xfrm>
                <a:off x="10368993" y="2840428"/>
                <a:ext cx="18000" cy="18000"/>
              </a:xfrm>
              <a:prstGeom prst="rect">
                <a:avLst/>
              </a:prstGeom>
            </p:spPr>
          </p:pic>
        </mc:Fallback>
      </mc:AlternateContent>
      <p:sp>
        <p:nvSpPr>
          <p:cNvPr id="23" name="مستطيل 10">
            <a:extLst>
              <a:ext uri="{FF2B5EF4-FFF2-40B4-BE49-F238E27FC236}">
                <a16:creationId xmlns:a16="http://schemas.microsoft.com/office/drawing/2014/main" id="{DEB9613A-53BE-459C-A7F1-51949DFBD17C}"/>
              </a:ext>
            </a:extLst>
          </p:cNvPr>
          <p:cNvSpPr/>
          <p:nvPr/>
        </p:nvSpPr>
        <p:spPr>
          <a:xfrm>
            <a:off x="9298989" y="319531"/>
            <a:ext cx="1862884"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3</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22" name="مستطيل 21">
            <a:extLst>
              <a:ext uri="{FF2B5EF4-FFF2-40B4-BE49-F238E27FC236}">
                <a16:creationId xmlns:a16="http://schemas.microsoft.com/office/drawing/2014/main" id="{729948C4-B996-4D05-96D8-3013F53AFD00}"/>
              </a:ext>
            </a:extLst>
          </p:cNvPr>
          <p:cNvSpPr/>
          <p:nvPr/>
        </p:nvSpPr>
        <p:spPr>
          <a:xfrm>
            <a:off x="108675" y="100872"/>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257260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E39152C-6E49-4CE5-B79B-5B53D8D5E6B7}"/>
              </a:ext>
            </a:extLst>
          </p:cNvPr>
          <p:cNvSpPr txBox="1"/>
          <p:nvPr/>
        </p:nvSpPr>
        <p:spPr>
          <a:xfrm>
            <a:off x="3606500" y="1687097"/>
            <a:ext cx="5657094" cy="707886"/>
          </a:xfrm>
          <a:prstGeom prst="rect">
            <a:avLst/>
          </a:prstGeom>
          <a:solidFill>
            <a:schemeClr val="accent2">
              <a:lumMod val="75000"/>
            </a:schemeClr>
          </a:solidFill>
        </p:spPr>
        <p:txBody>
          <a:bodyPr wrap="square" rtlCol="0">
            <a:spAutoFit/>
          </a:bodyPr>
          <a:lstStyle/>
          <a:p>
            <a:pPr algn="ctr"/>
            <a:r>
              <a:rPr lang="ar-BH" sz="4000" b="1" dirty="0">
                <a:solidFill>
                  <a:schemeClr val="bg1"/>
                </a:solidFill>
                <a:latin typeface="Sakkal Majalla" panose="02000000000000000000" pitchFamily="2" charset="-78"/>
                <a:cs typeface="Sakkal Majalla" panose="02000000000000000000" pitchFamily="2" charset="-78"/>
              </a:rPr>
              <a:t>المقطع (الثّالث) </a:t>
            </a:r>
            <a:endParaRPr lang="en-GB" sz="4000" b="1" dirty="0">
              <a:solidFill>
                <a:schemeClr val="bg1"/>
              </a:solidFill>
              <a:latin typeface="Sakkal Majalla" panose="02000000000000000000" pitchFamily="2" charset="-78"/>
              <a:cs typeface="Sakkal Majalla" panose="02000000000000000000" pitchFamily="2" charset="-78"/>
            </a:endParaRPr>
          </a:p>
        </p:txBody>
      </p:sp>
      <p:sp>
        <p:nvSpPr>
          <p:cNvPr id="4" name="مربع نص 11">
            <a:extLst>
              <a:ext uri="{FF2B5EF4-FFF2-40B4-BE49-F238E27FC236}">
                <a16:creationId xmlns:a16="http://schemas.microsoft.com/office/drawing/2014/main" id="{EE8FE544-0DE3-47D8-B30F-618CFDC033B2}"/>
              </a:ext>
            </a:extLst>
          </p:cNvPr>
          <p:cNvSpPr txBox="1"/>
          <p:nvPr/>
        </p:nvSpPr>
        <p:spPr>
          <a:xfrm>
            <a:off x="1725784" y="2863470"/>
            <a:ext cx="9048658" cy="2554545"/>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r" rtl="1"/>
            <a:r>
              <a:rPr lang="ar-BH" sz="3200" dirty="0">
                <a:latin typeface="Sakkal Majalla" panose="02000000000000000000" pitchFamily="2" charset="-78"/>
                <a:cs typeface="Sakkal Majalla" panose="02000000000000000000" pitchFamily="2" charset="-78"/>
              </a:rPr>
              <a:t>10-  وَلا أَحْمِلُ الحِقْدَ القَدِيمَ عَلَيْهِمُ           وَلَيسَ رَئِيسُ القَوْمِ مَنْ يَحْمِلُ </a:t>
            </a:r>
            <a:r>
              <a:rPr lang="ar-BH" sz="3200" dirty="0" err="1">
                <a:latin typeface="Sakkal Majalla" panose="02000000000000000000" pitchFamily="2" charset="-78"/>
                <a:cs typeface="Sakkal Majalla" panose="02000000000000000000" pitchFamily="2" charset="-78"/>
              </a:rPr>
              <a:t>الحِقْدَا</a:t>
            </a:r>
            <a:endParaRPr lang="ar-BH" sz="3200" dirty="0">
              <a:latin typeface="Sakkal Majalla" panose="02000000000000000000" pitchFamily="2" charset="-78"/>
              <a:cs typeface="Sakkal Majalla" panose="02000000000000000000" pitchFamily="2" charset="-78"/>
            </a:endParaRPr>
          </a:p>
          <a:p>
            <a:pPr algn="ctr" rtl="1"/>
            <a:endParaRPr lang="ar-BH" sz="3200" dirty="0">
              <a:latin typeface="Sakkal Majalla" panose="02000000000000000000" pitchFamily="2" charset="-78"/>
              <a:cs typeface="Sakkal Majalla" panose="02000000000000000000" pitchFamily="2" charset="-78"/>
            </a:endParaRPr>
          </a:p>
          <a:p>
            <a:pPr algn="r" rtl="1"/>
            <a:r>
              <a:rPr lang="ar-BH" sz="3200" dirty="0" smtClean="0">
                <a:latin typeface="Sakkal Majalla" panose="02000000000000000000" pitchFamily="2" charset="-78"/>
                <a:cs typeface="Sakkal Majalla" panose="02000000000000000000" pitchFamily="2" charset="-78"/>
              </a:rPr>
              <a:t>11- </a:t>
            </a:r>
            <a:r>
              <a:rPr lang="ar-BH" sz="3200" dirty="0">
                <a:latin typeface="Sakkal Majalla" panose="02000000000000000000" pitchFamily="2" charset="-78"/>
                <a:cs typeface="Sakkal Majalla" panose="02000000000000000000" pitchFamily="2" charset="-78"/>
              </a:rPr>
              <a:t>لَهُمْ جُلّ مَالي إِنْ تَتَابَعَ لِي غِــــــــنَى                وَإِنْ قَــــــــــلّ مَـــــــــــالِي لَـــــــمْ أُكَلّفْــــــــــــهُمُ رِفْــــــــــدا</a:t>
            </a:r>
          </a:p>
          <a:p>
            <a:pPr algn="ctr" rtl="1"/>
            <a:endParaRPr lang="ar-BH" sz="3200" dirty="0">
              <a:latin typeface="Sakkal Majalla" panose="02000000000000000000" pitchFamily="2" charset="-78"/>
              <a:cs typeface="Sakkal Majalla" panose="02000000000000000000" pitchFamily="2" charset="-78"/>
            </a:endParaRPr>
          </a:p>
          <a:p>
            <a:pPr algn="r" rtl="1"/>
            <a:r>
              <a:rPr lang="ar-BH" sz="3200" dirty="0" smtClean="0">
                <a:latin typeface="Sakkal Majalla" panose="02000000000000000000" pitchFamily="2" charset="-78"/>
                <a:cs typeface="Sakkal Majalla" panose="02000000000000000000" pitchFamily="2" charset="-78"/>
              </a:rPr>
              <a:t>12- </a:t>
            </a:r>
            <a:r>
              <a:rPr lang="ar-BH" sz="3200" dirty="0">
                <a:latin typeface="Sakkal Majalla" panose="02000000000000000000" pitchFamily="2" charset="-78"/>
                <a:cs typeface="Sakkal Majalla" panose="02000000000000000000" pitchFamily="2" charset="-78"/>
              </a:rPr>
              <a:t>وإنّي لَعـــَبْدُ الضّيفِ ما دام نَازِلا             وما شِيمَةٌ لي غــــــــيرُها تُشْبِـــــــــهُ </a:t>
            </a:r>
            <a:r>
              <a:rPr lang="ar-BH" sz="3200" dirty="0" err="1">
                <a:latin typeface="Sakkal Majalla" panose="02000000000000000000" pitchFamily="2" charset="-78"/>
                <a:cs typeface="Sakkal Majalla" panose="02000000000000000000" pitchFamily="2" charset="-78"/>
              </a:rPr>
              <a:t>العَبْــــــــــدا</a:t>
            </a:r>
            <a:endParaRPr lang="ar-BH" sz="3200" dirty="0">
              <a:latin typeface="Sakkal Majalla" panose="02000000000000000000" pitchFamily="2" charset="-78"/>
              <a:cs typeface="Sakkal Majalla" panose="02000000000000000000" pitchFamily="2" charset="-78"/>
            </a:endParaRPr>
          </a:p>
        </p:txBody>
      </p:sp>
      <p:sp>
        <p:nvSpPr>
          <p:cNvPr id="5" name="مستطيل 4">
            <a:extLst>
              <a:ext uri="{FF2B5EF4-FFF2-40B4-BE49-F238E27FC236}">
                <a16:creationId xmlns:a16="http://schemas.microsoft.com/office/drawing/2014/main" id="{FE3C5C32-5220-4467-860B-BBF6F0DC05F3}"/>
              </a:ext>
            </a:extLst>
          </p:cNvPr>
          <p:cNvSpPr/>
          <p:nvPr/>
        </p:nvSpPr>
        <p:spPr>
          <a:xfrm>
            <a:off x="73062" y="76439"/>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pic>
        <p:nvPicPr>
          <p:cNvPr id="2" name="kyamarab_3_3">
            <a:hlinkClick r:id="" action="ppaction://media"/>
            <a:extLst>
              <a:ext uri="{FF2B5EF4-FFF2-40B4-BE49-F238E27FC236}">
                <a16:creationId xmlns:a16="http://schemas.microsoft.com/office/drawing/2014/main" id="{9D92DB8F-7B95-406F-8EEA-FC3D7B16B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25784" y="1583132"/>
            <a:ext cx="915816" cy="915816"/>
          </a:xfrm>
          <a:prstGeom prst="rect">
            <a:avLst/>
          </a:prstGeom>
        </p:spPr>
      </p:pic>
    </p:spTree>
    <p:extLst>
      <p:ext uri="{BB962C8B-B14F-4D97-AF65-F5344CB8AC3E}">
        <p14:creationId xmlns:p14="http://schemas.microsoft.com/office/powerpoint/2010/main" val="18495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8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 y="0"/>
            <a:ext cx="12254788" cy="6356350"/>
          </a:xfrm>
          <a:prstGeom prst="rect">
            <a:avLst/>
          </a:prstGeom>
        </p:spPr>
      </p:pic>
      <p:sp>
        <p:nvSpPr>
          <p:cNvPr id="17" name="مربع نص 13">
            <a:extLst>
              <a:ext uri="{FF2B5EF4-FFF2-40B4-BE49-F238E27FC236}">
                <a16:creationId xmlns:a16="http://schemas.microsoft.com/office/drawing/2014/main" id="{3568EF5D-9CAB-494C-8983-B390AA0DE9C6}"/>
              </a:ext>
            </a:extLst>
          </p:cNvPr>
          <p:cNvSpPr txBox="1"/>
          <p:nvPr/>
        </p:nvSpPr>
        <p:spPr>
          <a:xfrm>
            <a:off x="8620518" y="1516875"/>
            <a:ext cx="2857188" cy="830997"/>
          </a:xfrm>
          <a:prstGeom prst="rect">
            <a:avLst/>
          </a:prstGeom>
          <a:solidFill>
            <a:schemeClr val="accent2">
              <a:lumMod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r"/>
            <a:r>
              <a:rPr lang="ar-BH" sz="4800" b="1" dirty="0">
                <a:solidFill>
                  <a:schemeClr val="accent4">
                    <a:lumMod val="40000"/>
                    <a:lumOff val="60000"/>
                  </a:schemeClr>
                </a:solidFill>
                <a:latin typeface="Sakkal Majalla" panose="02000000000000000000" pitchFamily="2" charset="-78"/>
                <a:cs typeface="Sakkal Majalla" panose="02000000000000000000" pitchFamily="2" charset="-78"/>
              </a:rPr>
              <a:t>أهدافُ الدَّرسِ</a:t>
            </a:r>
          </a:p>
        </p:txBody>
      </p:sp>
      <p:sp>
        <p:nvSpPr>
          <p:cNvPr id="18" name="Rectangle 3">
            <a:extLst>
              <a:ext uri="{FF2B5EF4-FFF2-40B4-BE49-F238E27FC236}">
                <a16:creationId xmlns:a16="http://schemas.microsoft.com/office/drawing/2014/main" id="{268F9E77-73A7-445D-9BEB-6949674C64F0}"/>
              </a:ext>
            </a:extLst>
          </p:cNvPr>
          <p:cNvSpPr/>
          <p:nvPr/>
        </p:nvSpPr>
        <p:spPr>
          <a:xfrm>
            <a:off x="1051336" y="2736410"/>
            <a:ext cx="10404349"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r>
              <a:rPr lang="ar-BH" sz="3600" dirty="0">
                <a:latin typeface="Sakkal Majalla" panose="02000000000000000000" pitchFamily="2" charset="-78"/>
                <a:cs typeface="Sakkal Majalla" panose="02000000000000000000" pitchFamily="2" charset="-78"/>
              </a:rPr>
              <a:t>1) تَعــــــــرُّفُ مَعاني الكلمات من خلال السِّياق.</a:t>
            </a:r>
          </a:p>
        </p:txBody>
      </p:sp>
      <p:sp>
        <p:nvSpPr>
          <p:cNvPr id="19" name="Rectangle 3">
            <a:extLst>
              <a:ext uri="{FF2B5EF4-FFF2-40B4-BE49-F238E27FC236}">
                <a16:creationId xmlns:a16="http://schemas.microsoft.com/office/drawing/2014/main" id="{D4C1C7AE-A7F5-4C02-A348-F64ABE0C9A0A}"/>
              </a:ext>
            </a:extLst>
          </p:cNvPr>
          <p:cNvSpPr/>
          <p:nvPr/>
        </p:nvSpPr>
        <p:spPr>
          <a:xfrm>
            <a:off x="1007293" y="3497890"/>
            <a:ext cx="1044839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r>
              <a:rPr lang="ar-BH" sz="3600" dirty="0">
                <a:latin typeface="Sakkal Majalla" panose="02000000000000000000" pitchFamily="2" charset="-78"/>
                <a:cs typeface="Sakkal Majalla" panose="02000000000000000000" pitchFamily="2" charset="-78"/>
              </a:rPr>
              <a:t>2) تحليلُ الدّلالات والمعاني الّتي تَنْطوي عليها الأساليب والصّور الفنيّة في القَصيدة.</a:t>
            </a:r>
          </a:p>
        </p:txBody>
      </p:sp>
      <p:sp>
        <p:nvSpPr>
          <p:cNvPr id="21" name="Rectangle 3">
            <a:extLst>
              <a:ext uri="{FF2B5EF4-FFF2-40B4-BE49-F238E27FC236}">
                <a16:creationId xmlns:a16="http://schemas.microsoft.com/office/drawing/2014/main" id="{C7657CEB-9F6D-48CA-A0D0-64FE0033FA12}"/>
              </a:ext>
            </a:extLst>
          </p:cNvPr>
          <p:cNvSpPr/>
          <p:nvPr/>
        </p:nvSpPr>
        <p:spPr>
          <a:xfrm>
            <a:off x="1029314" y="4336015"/>
            <a:ext cx="1044839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rtl="1"/>
            <a:r>
              <a:rPr lang="ar-BH" sz="3600" dirty="0">
                <a:latin typeface="Sakkal Majalla" panose="02000000000000000000" pitchFamily="2" charset="-78"/>
                <a:cs typeface="Sakkal Majalla" panose="02000000000000000000" pitchFamily="2" charset="-78"/>
              </a:rPr>
              <a:t>3) اسْتِنْتاجُ القِيَم العربيّة الّتي يتغنّى بها الشّاعر. </a:t>
            </a:r>
          </a:p>
        </p:txBody>
      </p:sp>
      <p:sp>
        <p:nvSpPr>
          <p:cNvPr id="2" name="مستطيل 1">
            <a:extLst>
              <a:ext uri="{FF2B5EF4-FFF2-40B4-BE49-F238E27FC236}">
                <a16:creationId xmlns:a16="http://schemas.microsoft.com/office/drawing/2014/main" id="{D84A3DA1-855D-482B-816E-468A5BC5D413}"/>
              </a:ext>
            </a:extLst>
          </p:cNvPr>
          <p:cNvSpPr/>
          <p:nvPr/>
        </p:nvSpPr>
        <p:spPr>
          <a:xfrm>
            <a:off x="62787" y="-98221"/>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286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5">
            <a:extLst>
              <a:ext uri="{FF2B5EF4-FFF2-40B4-BE49-F238E27FC236}">
                <a16:creationId xmlns:a16="http://schemas.microsoft.com/office/drawing/2014/main" id="{5EC21325-E399-4A71-B7D9-D73EB52AF2CE}"/>
              </a:ext>
            </a:extLst>
          </p:cNvPr>
          <p:cNvGraphicFramePr>
            <a:graphicFrameLocks noGrp="1"/>
          </p:cNvGraphicFramePr>
          <p:nvPr>
            <p:extLst>
              <p:ext uri="{D42A27DB-BD31-4B8C-83A1-F6EECF244321}">
                <p14:modId xmlns:p14="http://schemas.microsoft.com/office/powerpoint/2010/main" val="1685734611"/>
              </p:ext>
            </p:extLst>
          </p:nvPr>
        </p:nvGraphicFramePr>
        <p:xfrm>
          <a:off x="6796141" y="1705323"/>
          <a:ext cx="2296375" cy="3627120"/>
        </p:xfrm>
        <a:graphic>
          <a:graphicData uri="http://schemas.openxmlformats.org/drawingml/2006/table">
            <a:tbl>
              <a:tblPr firstRow="1" bandRow="1">
                <a:tableStyleId>{9DCAF9ED-07DC-4A11-8D7F-57B35C25682E}</a:tableStyleId>
              </a:tblPr>
              <a:tblGrid>
                <a:gridCol w="2296375">
                  <a:extLst>
                    <a:ext uri="{9D8B030D-6E8A-4147-A177-3AD203B41FA5}">
                      <a16:colId xmlns:a16="http://schemas.microsoft.com/office/drawing/2014/main" val="2188681178"/>
                    </a:ext>
                  </a:extLst>
                </a:gridCol>
              </a:tblGrid>
              <a:tr h="370840">
                <a:tc>
                  <a:txBody>
                    <a:bodyPr/>
                    <a:lstStyle/>
                    <a:p>
                      <a:pPr algn="ctr"/>
                      <a:r>
                        <a:rPr lang="ar-BH" sz="2800" dirty="0">
                          <a:latin typeface="Sakkal Majalla" panose="02000000000000000000" pitchFamily="2" charset="-78"/>
                          <a:cs typeface="Sakkal Majalla" panose="02000000000000000000" pitchFamily="2" charset="-78"/>
                        </a:rPr>
                        <a:t>الكلمة</a:t>
                      </a:r>
                      <a:endParaRPr lang="en-GB" sz="20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3728115105"/>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1458104101"/>
                  </a:ext>
                </a:extLst>
              </a:tr>
              <a:tr h="421813">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50865540"/>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02935981"/>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2736421874"/>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832746753"/>
                  </a:ext>
                </a:extLst>
              </a:tr>
            </a:tbl>
          </a:graphicData>
        </a:graphic>
      </p:graphicFrame>
      <p:graphicFrame>
        <p:nvGraphicFramePr>
          <p:cNvPr id="7" name="جدول 5">
            <a:extLst>
              <a:ext uri="{FF2B5EF4-FFF2-40B4-BE49-F238E27FC236}">
                <a16:creationId xmlns:a16="http://schemas.microsoft.com/office/drawing/2014/main" id="{18463613-A4CF-4F7E-A0EC-41CA2D99D4F4}"/>
              </a:ext>
            </a:extLst>
          </p:cNvPr>
          <p:cNvGraphicFramePr>
            <a:graphicFrameLocks noGrp="1"/>
          </p:cNvGraphicFramePr>
          <p:nvPr>
            <p:extLst>
              <p:ext uri="{D42A27DB-BD31-4B8C-83A1-F6EECF244321}">
                <p14:modId xmlns:p14="http://schemas.microsoft.com/office/powerpoint/2010/main" val="3484746535"/>
              </p:ext>
            </p:extLst>
          </p:nvPr>
        </p:nvGraphicFramePr>
        <p:xfrm>
          <a:off x="1332993" y="1699792"/>
          <a:ext cx="4965606" cy="3623897"/>
        </p:xfrm>
        <a:graphic>
          <a:graphicData uri="http://schemas.openxmlformats.org/drawingml/2006/table">
            <a:tbl>
              <a:tblPr firstRow="1" bandRow="1">
                <a:tableStyleId>{9DCAF9ED-07DC-4A11-8D7F-57B35C25682E}</a:tableStyleId>
              </a:tblPr>
              <a:tblGrid>
                <a:gridCol w="4965606">
                  <a:extLst>
                    <a:ext uri="{9D8B030D-6E8A-4147-A177-3AD203B41FA5}">
                      <a16:colId xmlns:a16="http://schemas.microsoft.com/office/drawing/2014/main" val="2188681178"/>
                    </a:ext>
                  </a:extLst>
                </a:gridCol>
              </a:tblGrid>
              <a:tr h="566565">
                <a:tc>
                  <a:txBody>
                    <a:bodyPr/>
                    <a:lstStyle/>
                    <a:p>
                      <a:pPr algn="ctr" rtl="1"/>
                      <a:r>
                        <a:rPr lang="ar-BH" sz="3200" dirty="0">
                          <a:latin typeface="Sakkal Majalla" panose="02000000000000000000" pitchFamily="2" charset="-78"/>
                          <a:cs typeface="Sakkal Majalla" panose="02000000000000000000" pitchFamily="2" charset="-78"/>
                        </a:rPr>
                        <a:t>المعنى</a:t>
                      </a:r>
                      <a:endParaRPr lang="en-GB"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545227">
                <a:tc>
                  <a:txBody>
                    <a:bodyPr/>
                    <a:lstStyle/>
                    <a:p>
                      <a:pPr algn="ctr" rtl="1"/>
                      <a:endParaRPr lang="en-GB" sz="2400" b="1" dirty="0">
                        <a:solidFill>
                          <a:srgbClr val="0070C0"/>
                        </a:solidFill>
                      </a:endParaRPr>
                    </a:p>
                  </a:txBody>
                  <a:tcPr/>
                </a:tc>
                <a:extLst>
                  <a:ext uri="{0D108BD9-81ED-4DB2-BD59-A6C34878D82A}">
                    <a16:rowId xmlns:a16="http://schemas.microsoft.com/office/drawing/2014/main" val="3728115105"/>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145810410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50865540"/>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0293598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2872604129"/>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3099196417"/>
                  </a:ext>
                </a:extLst>
              </a:tr>
            </a:tbl>
          </a:graphicData>
        </a:graphic>
      </p:graphicFrame>
      <p:sp>
        <p:nvSpPr>
          <p:cNvPr id="8" name="مربع نص 7">
            <a:extLst>
              <a:ext uri="{FF2B5EF4-FFF2-40B4-BE49-F238E27FC236}">
                <a16:creationId xmlns:a16="http://schemas.microsoft.com/office/drawing/2014/main" id="{A8B1E1BD-1C3C-4FBA-BF61-845011C9C12D}"/>
              </a:ext>
            </a:extLst>
          </p:cNvPr>
          <p:cNvSpPr txBox="1"/>
          <p:nvPr/>
        </p:nvSpPr>
        <p:spPr>
          <a:xfrm>
            <a:off x="1332993" y="643622"/>
            <a:ext cx="7759523" cy="584775"/>
          </a:xfrm>
          <a:prstGeom prst="rect">
            <a:avLst/>
          </a:prstGeom>
          <a:solidFill>
            <a:schemeClr val="accent2">
              <a:lumMod val="40000"/>
              <a:lumOff val="60000"/>
            </a:schemeClr>
          </a:solid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أتعرّف معاني الكلمات الواردة في المقطع الثّالث من خلال السّياق:</a:t>
            </a:r>
          </a:p>
        </p:txBody>
      </p:sp>
      <p:sp>
        <p:nvSpPr>
          <p:cNvPr id="4" name="مربع نص 3">
            <a:extLst>
              <a:ext uri="{FF2B5EF4-FFF2-40B4-BE49-F238E27FC236}">
                <a16:creationId xmlns:a16="http://schemas.microsoft.com/office/drawing/2014/main" id="{2FF2A516-894C-4DC4-9EA9-CD2D2E478632}"/>
              </a:ext>
            </a:extLst>
          </p:cNvPr>
          <p:cNvSpPr txBox="1"/>
          <p:nvPr/>
        </p:nvSpPr>
        <p:spPr>
          <a:xfrm>
            <a:off x="1353053" y="2225569"/>
            <a:ext cx="4848446" cy="584775"/>
          </a:xfrm>
          <a:prstGeom prst="rect">
            <a:avLst/>
          </a:prstGeom>
          <a:noFill/>
        </p:spPr>
        <p:txBody>
          <a:bodyPr wrap="square" rtlCol="0">
            <a:spAutoFit/>
          </a:bodyPr>
          <a:lstStyle/>
          <a:p>
            <a:pPr algn="ctr" rtl="1"/>
            <a:r>
              <a:rPr lang="ar-BH" sz="3200" b="1" dirty="0">
                <a:solidFill>
                  <a:schemeClr val="accent5"/>
                </a:solidFill>
                <a:latin typeface="Sakkal Majalla" panose="02000000000000000000" pitchFamily="2" charset="-78"/>
                <a:cs typeface="Sakkal Majalla" panose="02000000000000000000" pitchFamily="2" charset="-78"/>
              </a:rPr>
              <a:t>معظمه وأكثره</a:t>
            </a:r>
            <a:endParaRPr lang="en-GB" sz="3200" b="1" dirty="0">
              <a:solidFill>
                <a:schemeClr val="accent5"/>
              </a:solidFill>
              <a:latin typeface="Sakkal Majalla" panose="02000000000000000000" pitchFamily="2" charset="-78"/>
              <a:cs typeface="Sakkal Majalla" panose="02000000000000000000" pitchFamily="2" charset="-78"/>
            </a:endParaRPr>
          </a:p>
        </p:txBody>
      </p:sp>
      <p:sp>
        <p:nvSpPr>
          <p:cNvPr id="10" name="مربع نص 9">
            <a:extLst>
              <a:ext uri="{FF2B5EF4-FFF2-40B4-BE49-F238E27FC236}">
                <a16:creationId xmlns:a16="http://schemas.microsoft.com/office/drawing/2014/main" id="{FACA2FDD-BB81-4838-B3C7-3F0167493E84}"/>
              </a:ext>
            </a:extLst>
          </p:cNvPr>
          <p:cNvSpPr txBox="1"/>
          <p:nvPr/>
        </p:nvSpPr>
        <p:spPr>
          <a:xfrm>
            <a:off x="1231223" y="3301037"/>
            <a:ext cx="5042647" cy="584775"/>
          </a:xfrm>
          <a:prstGeom prst="rect">
            <a:avLst/>
          </a:prstGeom>
          <a:noFill/>
        </p:spPr>
        <p:txBody>
          <a:bodyPr wrap="square" rtlCol="0">
            <a:spAutoFit/>
          </a:bodyPr>
          <a:lstStyle/>
          <a:p>
            <a:pPr algn="ctr" rtl="1"/>
            <a:r>
              <a:rPr lang="ar-BH" sz="3200" b="1" dirty="0">
                <a:solidFill>
                  <a:schemeClr val="accent5"/>
                </a:solidFill>
                <a:latin typeface="Sakkal Majalla" panose="02000000000000000000" pitchFamily="2" charset="-78"/>
                <a:cs typeface="Sakkal Majalla" panose="02000000000000000000" pitchFamily="2" charset="-78"/>
              </a:rPr>
              <a:t>الإعانة والعطاء</a:t>
            </a:r>
            <a:endParaRPr lang="en-GB" sz="3200" b="1" dirty="0">
              <a:solidFill>
                <a:schemeClr val="accent5"/>
              </a:solidFill>
              <a:latin typeface="Sakkal Majalla" panose="02000000000000000000" pitchFamily="2" charset="-78"/>
              <a:cs typeface="Sakkal Majalla" panose="02000000000000000000" pitchFamily="2" charset="-78"/>
            </a:endParaRPr>
          </a:p>
        </p:txBody>
      </p:sp>
      <p:sp>
        <p:nvSpPr>
          <p:cNvPr id="11" name="مربع نص 10">
            <a:extLst>
              <a:ext uri="{FF2B5EF4-FFF2-40B4-BE49-F238E27FC236}">
                <a16:creationId xmlns:a16="http://schemas.microsoft.com/office/drawing/2014/main" id="{E194C0AF-EDEA-483A-B1AF-99CEF814FC2E}"/>
              </a:ext>
            </a:extLst>
          </p:cNvPr>
          <p:cNvSpPr txBox="1"/>
          <p:nvPr/>
        </p:nvSpPr>
        <p:spPr>
          <a:xfrm>
            <a:off x="1425424" y="3777963"/>
            <a:ext cx="4848446" cy="553998"/>
          </a:xfrm>
          <a:prstGeom prst="rect">
            <a:avLst/>
          </a:prstGeom>
          <a:noFill/>
        </p:spPr>
        <p:txBody>
          <a:bodyPr wrap="square" rtlCol="0">
            <a:spAutoFit/>
          </a:bodyPr>
          <a:lstStyle/>
          <a:p>
            <a:pPr algn="ctr" rtl="1"/>
            <a:r>
              <a:rPr lang="ar-BH" sz="3000" b="1" dirty="0">
                <a:solidFill>
                  <a:schemeClr val="accent5"/>
                </a:solidFill>
                <a:latin typeface="Sakkal Majalla" panose="02000000000000000000" pitchFamily="2" charset="-78"/>
                <a:cs typeface="Sakkal Majalla" panose="02000000000000000000" pitchFamily="2" charset="-78"/>
              </a:rPr>
              <a:t>لخادم الضّيف</a:t>
            </a:r>
            <a:endParaRPr lang="en-GB" sz="3000" b="1" dirty="0">
              <a:solidFill>
                <a:schemeClr val="accent5"/>
              </a:solidFill>
              <a:latin typeface="Sakkal Majalla" panose="02000000000000000000" pitchFamily="2" charset="-78"/>
              <a:cs typeface="Sakkal Majalla" panose="02000000000000000000" pitchFamily="2" charset="-78"/>
            </a:endParaRPr>
          </a:p>
        </p:txBody>
      </p:sp>
      <p:sp>
        <p:nvSpPr>
          <p:cNvPr id="2" name="مستطيل 1">
            <a:extLst>
              <a:ext uri="{FF2B5EF4-FFF2-40B4-BE49-F238E27FC236}">
                <a16:creationId xmlns:a16="http://schemas.microsoft.com/office/drawing/2014/main" id="{81EAA7C5-CEDD-45AB-B7AD-1FD95C1110B9}"/>
              </a:ext>
            </a:extLst>
          </p:cNvPr>
          <p:cNvSpPr/>
          <p:nvPr/>
        </p:nvSpPr>
        <p:spPr>
          <a:xfrm>
            <a:off x="3431397" y="2773685"/>
            <a:ext cx="761747" cy="584775"/>
          </a:xfrm>
          <a:prstGeom prst="rect">
            <a:avLst/>
          </a:prstGeom>
        </p:spPr>
        <p:txBody>
          <a:bodyPr wrap="none">
            <a:spAutoFit/>
          </a:bodyPr>
          <a:lstStyle/>
          <a:p>
            <a:pPr algn="ctr" rtl="1"/>
            <a:r>
              <a:rPr lang="ar-BH" sz="3200" b="1" dirty="0">
                <a:solidFill>
                  <a:schemeClr val="accent5"/>
                </a:solidFill>
                <a:latin typeface="Sakkal Majalla" panose="02000000000000000000" pitchFamily="2" charset="-78"/>
                <a:cs typeface="Sakkal Majalla" panose="02000000000000000000" pitchFamily="2" charset="-78"/>
              </a:rPr>
              <a:t>تكاثر</a:t>
            </a:r>
            <a:endParaRPr lang="en-GB" sz="3200" b="1" dirty="0">
              <a:solidFill>
                <a:schemeClr val="accent5"/>
              </a:solidFill>
              <a:latin typeface="Sakkal Majalla" panose="02000000000000000000" pitchFamily="2" charset="-78"/>
              <a:cs typeface="Sakkal Majalla" panose="02000000000000000000" pitchFamily="2" charset="-78"/>
            </a:endParaRPr>
          </a:p>
        </p:txBody>
      </p:sp>
      <p:sp>
        <p:nvSpPr>
          <p:cNvPr id="9" name="مربع نص 8">
            <a:extLst>
              <a:ext uri="{FF2B5EF4-FFF2-40B4-BE49-F238E27FC236}">
                <a16:creationId xmlns:a16="http://schemas.microsoft.com/office/drawing/2014/main" id="{6C7A950A-EAB2-4876-BF66-2A743EA87DB8}"/>
              </a:ext>
            </a:extLst>
          </p:cNvPr>
          <p:cNvSpPr txBox="1"/>
          <p:nvPr/>
        </p:nvSpPr>
        <p:spPr>
          <a:xfrm>
            <a:off x="9277867" y="2577131"/>
            <a:ext cx="1823665" cy="2554545"/>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معاني</a:t>
            </a:r>
          </a:p>
          <a:p>
            <a:pPr algn="ctr"/>
            <a:r>
              <a:rPr lang="ar-BH" sz="4000" b="1" dirty="0">
                <a:latin typeface="Sakkal Majalla" panose="02000000000000000000" pitchFamily="2" charset="-78"/>
                <a:cs typeface="Sakkal Majalla" panose="02000000000000000000" pitchFamily="2" charset="-78"/>
              </a:rPr>
              <a:t> مُفْردات</a:t>
            </a:r>
          </a:p>
          <a:p>
            <a:pPr algn="ctr"/>
            <a:r>
              <a:rPr lang="ar-BH" sz="4000" b="1" dirty="0">
                <a:latin typeface="Sakkal Majalla" panose="02000000000000000000" pitchFamily="2" charset="-78"/>
                <a:cs typeface="Sakkal Majalla" panose="02000000000000000000" pitchFamily="2" charset="-78"/>
              </a:rPr>
              <a:t>المقطع (الثّالث)</a:t>
            </a:r>
            <a:endParaRPr lang="en-GB" sz="4000" b="1" dirty="0">
              <a:latin typeface="Sakkal Majalla" panose="02000000000000000000" pitchFamily="2" charset="-78"/>
              <a:cs typeface="Sakkal Majalla" panose="02000000000000000000" pitchFamily="2" charset="-78"/>
            </a:endParaRPr>
          </a:p>
        </p:txBody>
      </p:sp>
      <p:sp>
        <p:nvSpPr>
          <p:cNvPr id="12" name="مربع نص 3">
            <a:extLst>
              <a:ext uri="{FF2B5EF4-FFF2-40B4-BE49-F238E27FC236}">
                <a16:creationId xmlns:a16="http://schemas.microsoft.com/office/drawing/2014/main" id="{2FF2A516-894C-4DC4-9EA9-CD2D2E478632}"/>
              </a:ext>
            </a:extLst>
          </p:cNvPr>
          <p:cNvSpPr txBox="1"/>
          <p:nvPr/>
        </p:nvSpPr>
        <p:spPr>
          <a:xfrm>
            <a:off x="6955202" y="2190383"/>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جُلّ</a:t>
            </a:r>
            <a:endParaRPr lang="en-GB" sz="3400" b="1" dirty="0">
              <a:latin typeface="Sakkal Majalla" panose="02000000000000000000" pitchFamily="2" charset="-78"/>
              <a:cs typeface="Sakkal Majalla" panose="02000000000000000000" pitchFamily="2" charset="-78"/>
            </a:endParaRPr>
          </a:p>
        </p:txBody>
      </p:sp>
      <p:sp>
        <p:nvSpPr>
          <p:cNvPr id="13" name="مربع نص 3">
            <a:extLst>
              <a:ext uri="{FF2B5EF4-FFF2-40B4-BE49-F238E27FC236}">
                <a16:creationId xmlns:a16="http://schemas.microsoft.com/office/drawing/2014/main" id="{2FF2A516-894C-4DC4-9EA9-CD2D2E478632}"/>
              </a:ext>
            </a:extLst>
          </p:cNvPr>
          <p:cNvSpPr txBox="1"/>
          <p:nvPr/>
        </p:nvSpPr>
        <p:spPr>
          <a:xfrm>
            <a:off x="6948152" y="2711923"/>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تتابع</a:t>
            </a:r>
            <a:endParaRPr lang="en-GB" sz="3400" b="1" dirty="0">
              <a:latin typeface="Sakkal Majalla" panose="02000000000000000000" pitchFamily="2" charset="-78"/>
              <a:cs typeface="Sakkal Majalla" panose="02000000000000000000" pitchFamily="2" charset="-78"/>
            </a:endParaRPr>
          </a:p>
        </p:txBody>
      </p:sp>
      <p:sp>
        <p:nvSpPr>
          <p:cNvPr id="14" name="مربع نص 3">
            <a:extLst>
              <a:ext uri="{FF2B5EF4-FFF2-40B4-BE49-F238E27FC236}">
                <a16:creationId xmlns:a16="http://schemas.microsoft.com/office/drawing/2014/main" id="{2FF2A516-894C-4DC4-9EA9-CD2D2E478632}"/>
              </a:ext>
            </a:extLst>
          </p:cNvPr>
          <p:cNvSpPr txBox="1"/>
          <p:nvPr/>
        </p:nvSpPr>
        <p:spPr>
          <a:xfrm>
            <a:off x="6955203" y="3238851"/>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رفدا</a:t>
            </a:r>
            <a:endParaRPr lang="en-GB" sz="3400" b="1" dirty="0">
              <a:latin typeface="Sakkal Majalla" panose="02000000000000000000" pitchFamily="2" charset="-78"/>
              <a:cs typeface="Sakkal Majalla" panose="02000000000000000000" pitchFamily="2" charset="-78"/>
            </a:endParaRPr>
          </a:p>
        </p:txBody>
      </p:sp>
      <p:sp>
        <p:nvSpPr>
          <p:cNvPr id="15" name="مربع نص 3">
            <a:extLst>
              <a:ext uri="{FF2B5EF4-FFF2-40B4-BE49-F238E27FC236}">
                <a16:creationId xmlns:a16="http://schemas.microsoft.com/office/drawing/2014/main" id="{2FF2A516-894C-4DC4-9EA9-CD2D2E478632}"/>
              </a:ext>
            </a:extLst>
          </p:cNvPr>
          <p:cNvSpPr txBox="1"/>
          <p:nvPr/>
        </p:nvSpPr>
        <p:spPr>
          <a:xfrm>
            <a:off x="6955203" y="3731796"/>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لعبد الضّيف</a:t>
            </a:r>
            <a:endParaRPr lang="en-GB" sz="3400" b="1" dirty="0">
              <a:latin typeface="Sakkal Majalla" panose="02000000000000000000" pitchFamily="2" charset="-78"/>
              <a:cs typeface="Sakkal Majalla" panose="02000000000000000000" pitchFamily="2" charset="-78"/>
            </a:endParaRPr>
          </a:p>
        </p:txBody>
      </p:sp>
      <p:sp>
        <p:nvSpPr>
          <p:cNvPr id="16" name="مربع نص 3">
            <a:extLst>
              <a:ext uri="{FF2B5EF4-FFF2-40B4-BE49-F238E27FC236}">
                <a16:creationId xmlns:a16="http://schemas.microsoft.com/office/drawing/2014/main" id="{2FF2A516-894C-4DC4-9EA9-CD2D2E478632}"/>
              </a:ext>
            </a:extLst>
          </p:cNvPr>
          <p:cNvSpPr txBox="1"/>
          <p:nvPr/>
        </p:nvSpPr>
        <p:spPr>
          <a:xfrm>
            <a:off x="6981492" y="4283707"/>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نازلا</a:t>
            </a:r>
            <a:endParaRPr lang="en-GB" sz="3400" b="1" dirty="0">
              <a:latin typeface="Sakkal Majalla" panose="02000000000000000000" pitchFamily="2" charset="-78"/>
              <a:cs typeface="Sakkal Majalla" panose="02000000000000000000" pitchFamily="2" charset="-78"/>
            </a:endParaRPr>
          </a:p>
        </p:txBody>
      </p:sp>
      <p:sp>
        <p:nvSpPr>
          <p:cNvPr id="17" name="مربع نص 3">
            <a:extLst>
              <a:ext uri="{FF2B5EF4-FFF2-40B4-BE49-F238E27FC236}">
                <a16:creationId xmlns:a16="http://schemas.microsoft.com/office/drawing/2014/main" id="{2FF2A516-894C-4DC4-9EA9-CD2D2E478632}"/>
              </a:ext>
            </a:extLst>
          </p:cNvPr>
          <p:cNvSpPr txBox="1"/>
          <p:nvPr/>
        </p:nvSpPr>
        <p:spPr>
          <a:xfrm>
            <a:off x="2763423" y="4269930"/>
            <a:ext cx="1978243" cy="584775"/>
          </a:xfrm>
          <a:prstGeom prst="rect">
            <a:avLst/>
          </a:prstGeom>
          <a:noFill/>
        </p:spPr>
        <p:txBody>
          <a:bodyPr wrap="square" rtlCol="0">
            <a:spAutoFit/>
          </a:bodyPr>
          <a:lstStyle/>
          <a:p>
            <a:pPr algn="ctr" rtl="1"/>
            <a:r>
              <a:rPr lang="ar-BH" sz="3200" b="1" dirty="0">
                <a:solidFill>
                  <a:schemeClr val="accent5"/>
                </a:solidFill>
                <a:latin typeface="Sakkal Majalla" panose="02000000000000000000" pitchFamily="2" charset="-78"/>
                <a:cs typeface="Sakkal Majalla" panose="02000000000000000000" pitchFamily="2" charset="-78"/>
              </a:rPr>
              <a:t>زائرا</a:t>
            </a:r>
            <a:endParaRPr lang="en-GB" sz="3200" b="1" dirty="0">
              <a:solidFill>
                <a:schemeClr val="accent5"/>
              </a:solidFill>
              <a:latin typeface="Sakkal Majalla" panose="02000000000000000000" pitchFamily="2" charset="-78"/>
              <a:cs typeface="Sakkal Majalla" panose="02000000000000000000" pitchFamily="2" charset="-78"/>
            </a:endParaRPr>
          </a:p>
        </p:txBody>
      </p:sp>
      <p:sp>
        <p:nvSpPr>
          <p:cNvPr id="18" name="مربع نص 3">
            <a:extLst>
              <a:ext uri="{FF2B5EF4-FFF2-40B4-BE49-F238E27FC236}">
                <a16:creationId xmlns:a16="http://schemas.microsoft.com/office/drawing/2014/main" id="{2FF2A516-894C-4DC4-9EA9-CD2D2E478632}"/>
              </a:ext>
            </a:extLst>
          </p:cNvPr>
          <p:cNvSpPr txBox="1"/>
          <p:nvPr/>
        </p:nvSpPr>
        <p:spPr>
          <a:xfrm>
            <a:off x="6984766" y="4773991"/>
            <a:ext cx="1978243" cy="615553"/>
          </a:xfrm>
          <a:prstGeom prst="rect">
            <a:avLst/>
          </a:prstGeom>
          <a:noFill/>
        </p:spPr>
        <p:txBody>
          <a:bodyPr wrap="square" rtlCol="0">
            <a:spAutoFit/>
          </a:bodyPr>
          <a:lstStyle/>
          <a:p>
            <a:pPr algn="ctr" rtl="1"/>
            <a:r>
              <a:rPr lang="ar-BH" sz="3400" b="1" dirty="0">
                <a:latin typeface="Sakkal Majalla" panose="02000000000000000000" pitchFamily="2" charset="-78"/>
                <a:cs typeface="Sakkal Majalla" panose="02000000000000000000" pitchFamily="2" charset="-78"/>
              </a:rPr>
              <a:t>شيمة</a:t>
            </a:r>
            <a:endParaRPr lang="en-GB" sz="3400" b="1" dirty="0">
              <a:latin typeface="Sakkal Majalla" panose="02000000000000000000" pitchFamily="2" charset="-78"/>
              <a:cs typeface="Sakkal Majalla" panose="02000000000000000000" pitchFamily="2" charset="-78"/>
            </a:endParaRPr>
          </a:p>
        </p:txBody>
      </p:sp>
      <p:sp>
        <p:nvSpPr>
          <p:cNvPr id="20" name="مربع نص 3">
            <a:extLst>
              <a:ext uri="{FF2B5EF4-FFF2-40B4-BE49-F238E27FC236}">
                <a16:creationId xmlns:a16="http://schemas.microsoft.com/office/drawing/2014/main" id="{2FF2A516-894C-4DC4-9EA9-CD2D2E478632}"/>
              </a:ext>
            </a:extLst>
          </p:cNvPr>
          <p:cNvSpPr txBox="1"/>
          <p:nvPr/>
        </p:nvSpPr>
        <p:spPr>
          <a:xfrm>
            <a:off x="2426051" y="4808887"/>
            <a:ext cx="2702450" cy="584775"/>
          </a:xfrm>
          <a:prstGeom prst="rect">
            <a:avLst/>
          </a:prstGeom>
          <a:noFill/>
        </p:spPr>
        <p:txBody>
          <a:bodyPr wrap="square" rtlCol="0">
            <a:spAutoFit/>
          </a:bodyPr>
          <a:lstStyle/>
          <a:p>
            <a:pPr algn="ctr" rtl="1"/>
            <a:r>
              <a:rPr lang="ar-BH" sz="3200" b="1" dirty="0">
                <a:solidFill>
                  <a:schemeClr val="accent5"/>
                </a:solidFill>
                <a:latin typeface="Sakkal Majalla" panose="02000000000000000000" pitchFamily="2" charset="-78"/>
                <a:cs typeface="Sakkal Majalla" panose="02000000000000000000" pitchFamily="2" charset="-78"/>
              </a:rPr>
              <a:t>خُلُق وسجيّة</a:t>
            </a:r>
            <a:endParaRPr lang="en-GB" sz="3200" b="1" dirty="0">
              <a:solidFill>
                <a:schemeClr val="accent5"/>
              </a:solidFill>
              <a:latin typeface="Sakkal Majalla" panose="02000000000000000000" pitchFamily="2" charset="-78"/>
              <a:cs typeface="Sakkal Majalla" panose="02000000000000000000" pitchFamily="2" charset="-78"/>
            </a:endParaRPr>
          </a:p>
        </p:txBody>
      </p:sp>
      <p:sp>
        <p:nvSpPr>
          <p:cNvPr id="19" name="مستطيل 18">
            <a:extLst>
              <a:ext uri="{FF2B5EF4-FFF2-40B4-BE49-F238E27FC236}">
                <a16:creationId xmlns:a16="http://schemas.microsoft.com/office/drawing/2014/main" id="{AEB1B727-4347-4AED-A089-F04921B22388}"/>
              </a:ext>
            </a:extLst>
          </p:cNvPr>
          <p:cNvSpPr/>
          <p:nvPr/>
        </p:nvSpPr>
        <p:spPr>
          <a:xfrm>
            <a:off x="84123" y="58940"/>
            <a:ext cx="2987850"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
        <p:nvSpPr>
          <p:cNvPr id="21" name="مستطيل 20">
            <a:extLst>
              <a:ext uri="{FF2B5EF4-FFF2-40B4-BE49-F238E27FC236}">
                <a16:creationId xmlns:a16="http://schemas.microsoft.com/office/drawing/2014/main" id="{76743B7B-439B-4A0A-975B-71140F0FEEC5}"/>
              </a:ext>
            </a:extLst>
          </p:cNvPr>
          <p:cNvSpPr/>
          <p:nvPr/>
        </p:nvSpPr>
        <p:spPr>
          <a:xfrm>
            <a:off x="9277867" y="508827"/>
            <a:ext cx="1823665"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أتعـــــــرّفُ</a:t>
            </a:r>
            <a:endParaRPr lang="en-GB" sz="44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3796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80">
                                          <p:stCondLst>
                                            <p:cond delay="0"/>
                                          </p:stCondLst>
                                        </p:cTn>
                                        <p:tgtEl>
                                          <p:spTgt spid="12"/>
                                        </p:tgtEl>
                                      </p:cBhvr>
                                    </p:animEffect>
                                    <p:anim calcmode="lin" valueType="num">
                                      <p:cBhvr>
                                        <p:cTn id="3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9" dur="26">
                                          <p:stCondLst>
                                            <p:cond delay="650"/>
                                          </p:stCondLst>
                                        </p:cTn>
                                        <p:tgtEl>
                                          <p:spTgt spid="12"/>
                                        </p:tgtEl>
                                      </p:cBhvr>
                                      <p:to x="100000" y="60000"/>
                                    </p:animScale>
                                    <p:animScale>
                                      <p:cBhvr>
                                        <p:cTn id="40" dur="166" decel="50000">
                                          <p:stCondLst>
                                            <p:cond delay="676"/>
                                          </p:stCondLst>
                                        </p:cTn>
                                        <p:tgtEl>
                                          <p:spTgt spid="12"/>
                                        </p:tgtEl>
                                      </p:cBhvr>
                                      <p:to x="100000" y="100000"/>
                                    </p:animScale>
                                    <p:animScale>
                                      <p:cBhvr>
                                        <p:cTn id="41" dur="26">
                                          <p:stCondLst>
                                            <p:cond delay="1312"/>
                                          </p:stCondLst>
                                        </p:cTn>
                                        <p:tgtEl>
                                          <p:spTgt spid="12"/>
                                        </p:tgtEl>
                                      </p:cBhvr>
                                      <p:to x="100000" y="80000"/>
                                    </p:animScale>
                                    <p:animScale>
                                      <p:cBhvr>
                                        <p:cTn id="42" dur="166" decel="50000">
                                          <p:stCondLst>
                                            <p:cond delay="1338"/>
                                          </p:stCondLst>
                                        </p:cTn>
                                        <p:tgtEl>
                                          <p:spTgt spid="12"/>
                                        </p:tgtEl>
                                      </p:cBhvr>
                                      <p:to x="100000" y="100000"/>
                                    </p:animScale>
                                    <p:animScale>
                                      <p:cBhvr>
                                        <p:cTn id="43" dur="26">
                                          <p:stCondLst>
                                            <p:cond delay="1642"/>
                                          </p:stCondLst>
                                        </p:cTn>
                                        <p:tgtEl>
                                          <p:spTgt spid="12"/>
                                        </p:tgtEl>
                                      </p:cBhvr>
                                      <p:to x="100000" y="90000"/>
                                    </p:animScale>
                                    <p:animScale>
                                      <p:cBhvr>
                                        <p:cTn id="44" dur="166" decel="50000">
                                          <p:stCondLst>
                                            <p:cond delay="1668"/>
                                          </p:stCondLst>
                                        </p:cTn>
                                        <p:tgtEl>
                                          <p:spTgt spid="12"/>
                                        </p:tgtEl>
                                      </p:cBhvr>
                                      <p:to x="100000" y="100000"/>
                                    </p:animScale>
                                    <p:animScale>
                                      <p:cBhvr>
                                        <p:cTn id="45" dur="26">
                                          <p:stCondLst>
                                            <p:cond delay="1808"/>
                                          </p:stCondLst>
                                        </p:cTn>
                                        <p:tgtEl>
                                          <p:spTgt spid="12"/>
                                        </p:tgtEl>
                                      </p:cBhvr>
                                      <p:to x="100000" y="95000"/>
                                    </p:animScale>
                                    <p:animScale>
                                      <p:cBhvr>
                                        <p:cTn id="46" dur="166" decel="50000">
                                          <p:stCondLst>
                                            <p:cond delay="1834"/>
                                          </p:stCondLst>
                                        </p:cTn>
                                        <p:tgtEl>
                                          <p:spTgt spid="12"/>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down)">
                                      <p:cBhvr>
                                        <p:cTn id="51" dur="580">
                                          <p:stCondLst>
                                            <p:cond delay="0"/>
                                          </p:stCondLst>
                                        </p:cTn>
                                        <p:tgtEl>
                                          <p:spTgt spid="4"/>
                                        </p:tgtEl>
                                      </p:cBhvr>
                                    </p:animEffect>
                                    <p:anim calcmode="lin" valueType="num">
                                      <p:cBhvr>
                                        <p:cTn id="5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gtEl>
                                      </p:cBhvr>
                                      <p:to x="100000" y="60000"/>
                                    </p:animScale>
                                    <p:animScale>
                                      <p:cBhvr>
                                        <p:cTn id="58" dur="166" decel="50000">
                                          <p:stCondLst>
                                            <p:cond delay="676"/>
                                          </p:stCondLst>
                                        </p:cTn>
                                        <p:tgtEl>
                                          <p:spTgt spid="4"/>
                                        </p:tgtEl>
                                      </p:cBhvr>
                                      <p:to x="100000" y="100000"/>
                                    </p:animScale>
                                    <p:animScale>
                                      <p:cBhvr>
                                        <p:cTn id="59" dur="26">
                                          <p:stCondLst>
                                            <p:cond delay="1312"/>
                                          </p:stCondLst>
                                        </p:cTn>
                                        <p:tgtEl>
                                          <p:spTgt spid="4"/>
                                        </p:tgtEl>
                                      </p:cBhvr>
                                      <p:to x="100000" y="80000"/>
                                    </p:animScale>
                                    <p:animScale>
                                      <p:cBhvr>
                                        <p:cTn id="60" dur="166" decel="50000">
                                          <p:stCondLst>
                                            <p:cond delay="1338"/>
                                          </p:stCondLst>
                                        </p:cTn>
                                        <p:tgtEl>
                                          <p:spTgt spid="4"/>
                                        </p:tgtEl>
                                      </p:cBhvr>
                                      <p:to x="100000" y="100000"/>
                                    </p:animScale>
                                    <p:animScale>
                                      <p:cBhvr>
                                        <p:cTn id="61" dur="26">
                                          <p:stCondLst>
                                            <p:cond delay="1642"/>
                                          </p:stCondLst>
                                        </p:cTn>
                                        <p:tgtEl>
                                          <p:spTgt spid="4"/>
                                        </p:tgtEl>
                                      </p:cBhvr>
                                      <p:to x="100000" y="90000"/>
                                    </p:animScale>
                                    <p:animScale>
                                      <p:cBhvr>
                                        <p:cTn id="62" dur="166" decel="50000">
                                          <p:stCondLst>
                                            <p:cond delay="1668"/>
                                          </p:stCondLst>
                                        </p:cTn>
                                        <p:tgtEl>
                                          <p:spTgt spid="4"/>
                                        </p:tgtEl>
                                      </p:cBhvr>
                                      <p:to x="100000" y="100000"/>
                                    </p:animScale>
                                    <p:animScale>
                                      <p:cBhvr>
                                        <p:cTn id="63" dur="26">
                                          <p:stCondLst>
                                            <p:cond delay="1808"/>
                                          </p:stCondLst>
                                        </p:cTn>
                                        <p:tgtEl>
                                          <p:spTgt spid="4"/>
                                        </p:tgtEl>
                                      </p:cBhvr>
                                      <p:to x="100000" y="95000"/>
                                    </p:animScale>
                                    <p:animScale>
                                      <p:cBhvr>
                                        <p:cTn id="64" dur="166" decel="50000">
                                          <p:stCondLst>
                                            <p:cond delay="1834"/>
                                          </p:stCondLst>
                                        </p:cTn>
                                        <p:tgtEl>
                                          <p:spTgt spid="4"/>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80">
                                          <p:stCondLst>
                                            <p:cond delay="0"/>
                                          </p:stCondLst>
                                        </p:cTn>
                                        <p:tgtEl>
                                          <p:spTgt spid="13"/>
                                        </p:tgtEl>
                                      </p:cBhvr>
                                    </p:animEffect>
                                    <p:anim calcmode="lin" valueType="num">
                                      <p:cBhvr>
                                        <p:cTn id="7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5" dur="26">
                                          <p:stCondLst>
                                            <p:cond delay="650"/>
                                          </p:stCondLst>
                                        </p:cTn>
                                        <p:tgtEl>
                                          <p:spTgt spid="13"/>
                                        </p:tgtEl>
                                      </p:cBhvr>
                                      <p:to x="100000" y="60000"/>
                                    </p:animScale>
                                    <p:animScale>
                                      <p:cBhvr>
                                        <p:cTn id="76" dur="166" decel="50000">
                                          <p:stCondLst>
                                            <p:cond delay="676"/>
                                          </p:stCondLst>
                                        </p:cTn>
                                        <p:tgtEl>
                                          <p:spTgt spid="13"/>
                                        </p:tgtEl>
                                      </p:cBhvr>
                                      <p:to x="100000" y="100000"/>
                                    </p:animScale>
                                    <p:animScale>
                                      <p:cBhvr>
                                        <p:cTn id="77" dur="26">
                                          <p:stCondLst>
                                            <p:cond delay="1312"/>
                                          </p:stCondLst>
                                        </p:cTn>
                                        <p:tgtEl>
                                          <p:spTgt spid="13"/>
                                        </p:tgtEl>
                                      </p:cBhvr>
                                      <p:to x="100000" y="80000"/>
                                    </p:animScale>
                                    <p:animScale>
                                      <p:cBhvr>
                                        <p:cTn id="78" dur="166" decel="50000">
                                          <p:stCondLst>
                                            <p:cond delay="1338"/>
                                          </p:stCondLst>
                                        </p:cTn>
                                        <p:tgtEl>
                                          <p:spTgt spid="13"/>
                                        </p:tgtEl>
                                      </p:cBhvr>
                                      <p:to x="100000" y="100000"/>
                                    </p:animScale>
                                    <p:animScale>
                                      <p:cBhvr>
                                        <p:cTn id="79" dur="26">
                                          <p:stCondLst>
                                            <p:cond delay="1642"/>
                                          </p:stCondLst>
                                        </p:cTn>
                                        <p:tgtEl>
                                          <p:spTgt spid="13"/>
                                        </p:tgtEl>
                                      </p:cBhvr>
                                      <p:to x="100000" y="90000"/>
                                    </p:animScale>
                                    <p:animScale>
                                      <p:cBhvr>
                                        <p:cTn id="80" dur="166" decel="50000">
                                          <p:stCondLst>
                                            <p:cond delay="1668"/>
                                          </p:stCondLst>
                                        </p:cTn>
                                        <p:tgtEl>
                                          <p:spTgt spid="13"/>
                                        </p:tgtEl>
                                      </p:cBhvr>
                                      <p:to x="100000" y="100000"/>
                                    </p:animScale>
                                    <p:animScale>
                                      <p:cBhvr>
                                        <p:cTn id="81" dur="26">
                                          <p:stCondLst>
                                            <p:cond delay="1808"/>
                                          </p:stCondLst>
                                        </p:cTn>
                                        <p:tgtEl>
                                          <p:spTgt spid="13"/>
                                        </p:tgtEl>
                                      </p:cBhvr>
                                      <p:to x="100000" y="95000"/>
                                    </p:animScale>
                                    <p:animScale>
                                      <p:cBhvr>
                                        <p:cTn id="82" dur="166" decel="50000">
                                          <p:stCondLst>
                                            <p:cond delay="1834"/>
                                          </p:stCondLst>
                                        </p:cTn>
                                        <p:tgtEl>
                                          <p:spTgt spid="13"/>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down)">
                                      <p:cBhvr>
                                        <p:cTn id="87" dur="580">
                                          <p:stCondLst>
                                            <p:cond delay="0"/>
                                          </p:stCondLst>
                                        </p:cTn>
                                        <p:tgtEl>
                                          <p:spTgt spid="2"/>
                                        </p:tgtEl>
                                      </p:cBhvr>
                                    </p:animEffect>
                                    <p:anim calcmode="lin" valueType="num">
                                      <p:cBhvr>
                                        <p:cTn id="8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93" dur="26">
                                          <p:stCondLst>
                                            <p:cond delay="650"/>
                                          </p:stCondLst>
                                        </p:cTn>
                                        <p:tgtEl>
                                          <p:spTgt spid="2"/>
                                        </p:tgtEl>
                                      </p:cBhvr>
                                      <p:to x="100000" y="60000"/>
                                    </p:animScale>
                                    <p:animScale>
                                      <p:cBhvr>
                                        <p:cTn id="94" dur="166" decel="50000">
                                          <p:stCondLst>
                                            <p:cond delay="676"/>
                                          </p:stCondLst>
                                        </p:cTn>
                                        <p:tgtEl>
                                          <p:spTgt spid="2"/>
                                        </p:tgtEl>
                                      </p:cBhvr>
                                      <p:to x="100000" y="100000"/>
                                    </p:animScale>
                                    <p:animScale>
                                      <p:cBhvr>
                                        <p:cTn id="95" dur="26">
                                          <p:stCondLst>
                                            <p:cond delay="1312"/>
                                          </p:stCondLst>
                                        </p:cTn>
                                        <p:tgtEl>
                                          <p:spTgt spid="2"/>
                                        </p:tgtEl>
                                      </p:cBhvr>
                                      <p:to x="100000" y="80000"/>
                                    </p:animScale>
                                    <p:animScale>
                                      <p:cBhvr>
                                        <p:cTn id="96" dur="166" decel="50000">
                                          <p:stCondLst>
                                            <p:cond delay="1338"/>
                                          </p:stCondLst>
                                        </p:cTn>
                                        <p:tgtEl>
                                          <p:spTgt spid="2"/>
                                        </p:tgtEl>
                                      </p:cBhvr>
                                      <p:to x="100000" y="100000"/>
                                    </p:animScale>
                                    <p:animScale>
                                      <p:cBhvr>
                                        <p:cTn id="97" dur="26">
                                          <p:stCondLst>
                                            <p:cond delay="1642"/>
                                          </p:stCondLst>
                                        </p:cTn>
                                        <p:tgtEl>
                                          <p:spTgt spid="2"/>
                                        </p:tgtEl>
                                      </p:cBhvr>
                                      <p:to x="100000" y="90000"/>
                                    </p:animScale>
                                    <p:animScale>
                                      <p:cBhvr>
                                        <p:cTn id="98" dur="166" decel="50000">
                                          <p:stCondLst>
                                            <p:cond delay="1668"/>
                                          </p:stCondLst>
                                        </p:cTn>
                                        <p:tgtEl>
                                          <p:spTgt spid="2"/>
                                        </p:tgtEl>
                                      </p:cBhvr>
                                      <p:to x="100000" y="100000"/>
                                    </p:animScale>
                                    <p:animScale>
                                      <p:cBhvr>
                                        <p:cTn id="99" dur="26">
                                          <p:stCondLst>
                                            <p:cond delay="1808"/>
                                          </p:stCondLst>
                                        </p:cTn>
                                        <p:tgtEl>
                                          <p:spTgt spid="2"/>
                                        </p:tgtEl>
                                      </p:cBhvr>
                                      <p:to x="100000" y="95000"/>
                                    </p:animScale>
                                    <p:animScale>
                                      <p:cBhvr>
                                        <p:cTn id="100" dur="166" decel="50000">
                                          <p:stCondLst>
                                            <p:cond delay="1834"/>
                                          </p:stCondLst>
                                        </p:cTn>
                                        <p:tgtEl>
                                          <p:spTgt spid="2"/>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down)">
                                      <p:cBhvr>
                                        <p:cTn id="105" dur="580">
                                          <p:stCondLst>
                                            <p:cond delay="0"/>
                                          </p:stCondLst>
                                        </p:cTn>
                                        <p:tgtEl>
                                          <p:spTgt spid="14"/>
                                        </p:tgtEl>
                                      </p:cBhvr>
                                    </p:animEffect>
                                    <p:anim calcmode="lin" valueType="num">
                                      <p:cBhvr>
                                        <p:cTn id="10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1" dur="26">
                                          <p:stCondLst>
                                            <p:cond delay="650"/>
                                          </p:stCondLst>
                                        </p:cTn>
                                        <p:tgtEl>
                                          <p:spTgt spid="14"/>
                                        </p:tgtEl>
                                      </p:cBhvr>
                                      <p:to x="100000" y="60000"/>
                                    </p:animScale>
                                    <p:animScale>
                                      <p:cBhvr>
                                        <p:cTn id="112" dur="166" decel="50000">
                                          <p:stCondLst>
                                            <p:cond delay="676"/>
                                          </p:stCondLst>
                                        </p:cTn>
                                        <p:tgtEl>
                                          <p:spTgt spid="14"/>
                                        </p:tgtEl>
                                      </p:cBhvr>
                                      <p:to x="100000" y="100000"/>
                                    </p:animScale>
                                    <p:animScale>
                                      <p:cBhvr>
                                        <p:cTn id="113" dur="26">
                                          <p:stCondLst>
                                            <p:cond delay="1312"/>
                                          </p:stCondLst>
                                        </p:cTn>
                                        <p:tgtEl>
                                          <p:spTgt spid="14"/>
                                        </p:tgtEl>
                                      </p:cBhvr>
                                      <p:to x="100000" y="80000"/>
                                    </p:animScale>
                                    <p:animScale>
                                      <p:cBhvr>
                                        <p:cTn id="114" dur="166" decel="50000">
                                          <p:stCondLst>
                                            <p:cond delay="1338"/>
                                          </p:stCondLst>
                                        </p:cTn>
                                        <p:tgtEl>
                                          <p:spTgt spid="14"/>
                                        </p:tgtEl>
                                      </p:cBhvr>
                                      <p:to x="100000" y="100000"/>
                                    </p:animScale>
                                    <p:animScale>
                                      <p:cBhvr>
                                        <p:cTn id="115" dur="26">
                                          <p:stCondLst>
                                            <p:cond delay="1642"/>
                                          </p:stCondLst>
                                        </p:cTn>
                                        <p:tgtEl>
                                          <p:spTgt spid="14"/>
                                        </p:tgtEl>
                                      </p:cBhvr>
                                      <p:to x="100000" y="90000"/>
                                    </p:animScale>
                                    <p:animScale>
                                      <p:cBhvr>
                                        <p:cTn id="116" dur="166" decel="50000">
                                          <p:stCondLst>
                                            <p:cond delay="1668"/>
                                          </p:stCondLst>
                                        </p:cTn>
                                        <p:tgtEl>
                                          <p:spTgt spid="14"/>
                                        </p:tgtEl>
                                      </p:cBhvr>
                                      <p:to x="100000" y="100000"/>
                                    </p:animScale>
                                    <p:animScale>
                                      <p:cBhvr>
                                        <p:cTn id="117" dur="26">
                                          <p:stCondLst>
                                            <p:cond delay="1808"/>
                                          </p:stCondLst>
                                        </p:cTn>
                                        <p:tgtEl>
                                          <p:spTgt spid="14"/>
                                        </p:tgtEl>
                                      </p:cBhvr>
                                      <p:to x="100000" y="95000"/>
                                    </p:animScale>
                                    <p:animScale>
                                      <p:cBhvr>
                                        <p:cTn id="118" dur="166" decel="50000">
                                          <p:stCondLst>
                                            <p:cond delay="1834"/>
                                          </p:stCondLst>
                                        </p:cTn>
                                        <p:tgtEl>
                                          <p:spTgt spid="14"/>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wipe(down)">
                                      <p:cBhvr>
                                        <p:cTn id="123" dur="580">
                                          <p:stCondLst>
                                            <p:cond delay="0"/>
                                          </p:stCondLst>
                                        </p:cTn>
                                        <p:tgtEl>
                                          <p:spTgt spid="10"/>
                                        </p:tgtEl>
                                      </p:cBhvr>
                                    </p:animEffect>
                                    <p:anim calcmode="lin" valueType="num">
                                      <p:cBhvr>
                                        <p:cTn id="1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9" dur="26">
                                          <p:stCondLst>
                                            <p:cond delay="650"/>
                                          </p:stCondLst>
                                        </p:cTn>
                                        <p:tgtEl>
                                          <p:spTgt spid="10"/>
                                        </p:tgtEl>
                                      </p:cBhvr>
                                      <p:to x="100000" y="60000"/>
                                    </p:animScale>
                                    <p:animScale>
                                      <p:cBhvr>
                                        <p:cTn id="130" dur="166" decel="50000">
                                          <p:stCondLst>
                                            <p:cond delay="676"/>
                                          </p:stCondLst>
                                        </p:cTn>
                                        <p:tgtEl>
                                          <p:spTgt spid="10"/>
                                        </p:tgtEl>
                                      </p:cBhvr>
                                      <p:to x="100000" y="100000"/>
                                    </p:animScale>
                                    <p:animScale>
                                      <p:cBhvr>
                                        <p:cTn id="131" dur="26">
                                          <p:stCondLst>
                                            <p:cond delay="1312"/>
                                          </p:stCondLst>
                                        </p:cTn>
                                        <p:tgtEl>
                                          <p:spTgt spid="10"/>
                                        </p:tgtEl>
                                      </p:cBhvr>
                                      <p:to x="100000" y="80000"/>
                                    </p:animScale>
                                    <p:animScale>
                                      <p:cBhvr>
                                        <p:cTn id="132" dur="166" decel="50000">
                                          <p:stCondLst>
                                            <p:cond delay="1338"/>
                                          </p:stCondLst>
                                        </p:cTn>
                                        <p:tgtEl>
                                          <p:spTgt spid="10"/>
                                        </p:tgtEl>
                                      </p:cBhvr>
                                      <p:to x="100000" y="100000"/>
                                    </p:animScale>
                                    <p:animScale>
                                      <p:cBhvr>
                                        <p:cTn id="133" dur="26">
                                          <p:stCondLst>
                                            <p:cond delay="1642"/>
                                          </p:stCondLst>
                                        </p:cTn>
                                        <p:tgtEl>
                                          <p:spTgt spid="10"/>
                                        </p:tgtEl>
                                      </p:cBhvr>
                                      <p:to x="100000" y="90000"/>
                                    </p:animScale>
                                    <p:animScale>
                                      <p:cBhvr>
                                        <p:cTn id="134" dur="166" decel="50000">
                                          <p:stCondLst>
                                            <p:cond delay="1668"/>
                                          </p:stCondLst>
                                        </p:cTn>
                                        <p:tgtEl>
                                          <p:spTgt spid="10"/>
                                        </p:tgtEl>
                                      </p:cBhvr>
                                      <p:to x="100000" y="100000"/>
                                    </p:animScale>
                                    <p:animScale>
                                      <p:cBhvr>
                                        <p:cTn id="135" dur="26">
                                          <p:stCondLst>
                                            <p:cond delay="1808"/>
                                          </p:stCondLst>
                                        </p:cTn>
                                        <p:tgtEl>
                                          <p:spTgt spid="10"/>
                                        </p:tgtEl>
                                      </p:cBhvr>
                                      <p:to x="100000" y="95000"/>
                                    </p:animScale>
                                    <p:animScale>
                                      <p:cBhvr>
                                        <p:cTn id="136" dur="166" decel="50000">
                                          <p:stCondLst>
                                            <p:cond delay="1834"/>
                                          </p:stCondLst>
                                        </p:cTn>
                                        <p:tgtEl>
                                          <p:spTgt spid="10"/>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15"/>
                                        </p:tgtEl>
                                        <p:attrNameLst>
                                          <p:attrName>style.visibility</p:attrName>
                                        </p:attrNameLst>
                                      </p:cBhvr>
                                      <p:to>
                                        <p:strVal val="visible"/>
                                      </p:to>
                                    </p:set>
                                    <p:animEffect transition="in" filter="wipe(down)">
                                      <p:cBhvr>
                                        <p:cTn id="141" dur="580">
                                          <p:stCondLst>
                                            <p:cond delay="0"/>
                                          </p:stCondLst>
                                        </p:cTn>
                                        <p:tgtEl>
                                          <p:spTgt spid="15"/>
                                        </p:tgtEl>
                                      </p:cBhvr>
                                    </p:animEffect>
                                    <p:anim calcmode="lin" valueType="num">
                                      <p:cBhvr>
                                        <p:cTn id="14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7" dur="26">
                                          <p:stCondLst>
                                            <p:cond delay="650"/>
                                          </p:stCondLst>
                                        </p:cTn>
                                        <p:tgtEl>
                                          <p:spTgt spid="15"/>
                                        </p:tgtEl>
                                      </p:cBhvr>
                                      <p:to x="100000" y="60000"/>
                                    </p:animScale>
                                    <p:animScale>
                                      <p:cBhvr>
                                        <p:cTn id="148" dur="166" decel="50000">
                                          <p:stCondLst>
                                            <p:cond delay="676"/>
                                          </p:stCondLst>
                                        </p:cTn>
                                        <p:tgtEl>
                                          <p:spTgt spid="15"/>
                                        </p:tgtEl>
                                      </p:cBhvr>
                                      <p:to x="100000" y="100000"/>
                                    </p:animScale>
                                    <p:animScale>
                                      <p:cBhvr>
                                        <p:cTn id="149" dur="26">
                                          <p:stCondLst>
                                            <p:cond delay="1312"/>
                                          </p:stCondLst>
                                        </p:cTn>
                                        <p:tgtEl>
                                          <p:spTgt spid="15"/>
                                        </p:tgtEl>
                                      </p:cBhvr>
                                      <p:to x="100000" y="80000"/>
                                    </p:animScale>
                                    <p:animScale>
                                      <p:cBhvr>
                                        <p:cTn id="150" dur="166" decel="50000">
                                          <p:stCondLst>
                                            <p:cond delay="1338"/>
                                          </p:stCondLst>
                                        </p:cTn>
                                        <p:tgtEl>
                                          <p:spTgt spid="15"/>
                                        </p:tgtEl>
                                      </p:cBhvr>
                                      <p:to x="100000" y="100000"/>
                                    </p:animScale>
                                    <p:animScale>
                                      <p:cBhvr>
                                        <p:cTn id="151" dur="26">
                                          <p:stCondLst>
                                            <p:cond delay="1642"/>
                                          </p:stCondLst>
                                        </p:cTn>
                                        <p:tgtEl>
                                          <p:spTgt spid="15"/>
                                        </p:tgtEl>
                                      </p:cBhvr>
                                      <p:to x="100000" y="90000"/>
                                    </p:animScale>
                                    <p:animScale>
                                      <p:cBhvr>
                                        <p:cTn id="152" dur="166" decel="50000">
                                          <p:stCondLst>
                                            <p:cond delay="1668"/>
                                          </p:stCondLst>
                                        </p:cTn>
                                        <p:tgtEl>
                                          <p:spTgt spid="15"/>
                                        </p:tgtEl>
                                      </p:cBhvr>
                                      <p:to x="100000" y="100000"/>
                                    </p:animScale>
                                    <p:animScale>
                                      <p:cBhvr>
                                        <p:cTn id="153" dur="26">
                                          <p:stCondLst>
                                            <p:cond delay="1808"/>
                                          </p:stCondLst>
                                        </p:cTn>
                                        <p:tgtEl>
                                          <p:spTgt spid="15"/>
                                        </p:tgtEl>
                                      </p:cBhvr>
                                      <p:to x="100000" y="95000"/>
                                    </p:animScale>
                                    <p:animScale>
                                      <p:cBhvr>
                                        <p:cTn id="154" dur="166" decel="50000">
                                          <p:stCondLst>
                                            <p:cond delay="1834"/>
                                          </p:stCondLst>
                                        </p:cTn>
                                        <p:tgtEl>
                                          <p:spTgt spid="15"/>
                                        </p:tgtEl>
                                      </p:cBhvr>
                                      <p:to x="100000" y="100000"/>
                                    </p:animScale>
                                  </p:childTnLst>
                                </p:cTn>
                              </p:par>
                            </p:childTnLst>
                          </p:cTn>
                        </p:par>
                      </p:childTnLst>
                    </p:cTn>
                  </p:par>
                  <p:par>
                    <p:cTn id="155" fill="hold">
                      <p:stCondLst>
                        <p:cond delay="indefinite"/>
                      </p:stCondLst>
                      <p:childTnLst>
                        <p:par>
                          <p:cTn id="156" fill="hold">
                            <p:stCondLst>
                              <p:cond delay="0"/>
                            </p:stCondLst>
                            <p:childTnLst>
                              <p:par>
                                <p:cTn id="157" presetID="26" presetClass="entr" presetSubtype="0" fill="hold" grpId="0" nodeType="clickEffect">
                                  <p:stCondLst>
                                    <p:cond delay="0"/>
                                  </p:stCondLst>
                                  <p:childTnLst>
                                    <p:set>
                                      <p:cBhvr>
                                        <p:cTn id="158" dur="1" fill="hold">
                                          <p:stCondLst>
                                            <p:cond delay="0"/>
                                          </p:stCondLst>
                                        </p:cTn>
                                        <p:tgtEl>
                                          <p:spTgt spid="11"/>
                                        </p:tgtEl>
                                        <p:attrNameLst>
                                          <p:attrName>style.visibility</p:attrName>
                                        </p:attrNameLst>
                                      </p:cBhvr>
                                      <p:to>
                                        <p:strVal val="visible"/>
                                      </p:to>
                                    </p:set>
                                    <p:animEffect transition="in" filter="wipe(down)">
                                      <p:cBhvr>
                                        <p:cTn id="159" dur="580">
                                          <p:stCondLst>
                                            <p:cond delay="0"/>
                                          </p:stCondLst>
                                        </p:cTn>
                                        <p:tgtEl>
                                          <p:spTgt spid="11"/>
                                        </p:tgtEl>
                                      </p:cBhvr>
                                    </p:animEffect>
                                    <p:anim calcmode="lin" valueType="num">
                                      <p:cBhvr>
                                        <p:cTn id="1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5" dur="26">
                                          <p:stCondLst>
                                            <p:cond delay="650"/>
                                          </p:stCondLst>
                                        </p:cTn>
                                        <p:tgtEl>
                                          <p:spTgt spid="11"/>
                                        </p:tgtEl>
                                      </p:cBhvr>
                                      <p:to x="100000" y="60000"/>
                                    </p:animScale>
                                    <p:animScale>
                                      <p:cBhvr>
                                        <p:cTn id="166" dur="166" decel="50000">
                                          <p:stCondLst>
                                            <p:cond delay="676"/>
                                          </p:stCondLst>
                                        </p:cTn>
                                        <p:tgtEl>
                                          <p:spTgt spid="11"/>
                                        </p:tgtEl>
                                      </p:cBhvr>
                                      <p:to x="100000" y="100000"/>
                                    </p:animScale>
                                    <p:animScale>
                                      <p:cBhvr>
                                        <p:cTn id="167" dur="26">
                                          <p:stCondLst>
                                            <p:cond delay="1312"/>
                                          </p:stCondLst>
                                        </p:cTn>
                                        <p:tgtEl>
                                          <p:spTgt spid="11"/>
                                        </p:tgtEl>
                                      </p:cBhvr>
                                      <p:to x="100000" y="80000"/>
                                    </p:animScale>
                                    <p:animScale>
                                      <p:cBhvr>
                                        <p:cTn id="168" dur="166" decel="50000">
                                          <p:stCondLst>
                                            <p:cond delay="1338"/>
                                          </p:stCondLst>
                                        </p:cTn>
                                        <p:tgtEl>
                                          <p:spTgt spid="11"/>
                                        </p:tgtEl>
                                      </p:cBhvr>
                                      <p:to x="100000" y="100000"/>
                                    </p:animScale>
                                    <p:animScale>
                                      <p:cBhvr>
                                        <p:cTn id="169" dur="26">
                                          <p:stCondLst>
                                            <p:cond delay="1642"/>
                                          </p:stCondLst>
                                        </p:cTn>
                                        <p:tgtEl>
                                          <p:spTgt spid="11"/>
                                        </p:tgtEl>
                                      </p:cBhvr>
                                      <p:to x="100000" y="90000"/>
                                    </p:animScale>
                                    <p:animScale>
                                      <p:cBhvr>
                                        <p:cTn id="170" dur="166" decel="50000">
                                          <p:stCondLst>
                                            <p:cond delay="1668"/>
                                          </p:stCondLst>
                                        </p:cTn>
                                        <p:tgtEl>
                                          <p:spTgt spid="11"/>
                                        </p:tgtEl>
                                      </p:cBhvr>
                                      <p:to x="100000" y="100000"/>
                                    </p:animScale>
                                    <p:animScale>
                                      <p:cBhvr>
                                        <p:cTn id="171" dur="26">
                                          <p:stCondLst>
                                            <p:cond delay="1808"/>
                                          </p:stCondLst>
                                        </p:cTn>
                                        <p:tgtEl>
                                          <p:spTgt spid="11"/>
                                        </p:tgtEl>
                                      </p:cBhvr>
                                      <p:to x="100000" y="95000"/>
                                    </p:animScale>
                                    <p:animScale>
                                      <p:cBhvr>
                                        <p:cTn id="172" dur="166" decel="50000">
                                          <p:stCondLst>
                                            <p:cond delay="1834"/>
                                          </p:stCondLst>
                                        </p:cTn>
                                        <p:tgtEl>
                                          <p:spTgt spid="11"/>
                                        </p:tgtEl>
                                      </p:cBhvr>
                                      <p:to x="100000" y="100000"/>
                                    </p:animScale>
                                  </p:childTnLst>
                                </p:cTn>
                              </p:par>
                            </p:childTnLst>
                          </p:cTn>
                        </p:par>
                      </p:childTnLst>
                    </p:cTn>
                  </p:par>
                  <p:par>
                    <p:cTn id="173" fill="hold">
                      <p:stCondLst>
                        <p:cond delay="indefinite"/>
                      </p:stCondLst>
                      <p:childTnLst>
                        <p:par>
                          <p:cTn id="174" fill="hold">
                            <p:stCondLst>
                              <p:cond delay="0"/>
                            </p:stCondLst>
                            <p:childTnLst>
                              <p:par>
                                <p:cTn id="175" presetID="26" presetClass="entr" presetSubtype="0" fill="hold" grpId="0" nodeType="clickEffect">
                                  <p:stCondLst>
                                    <p:cond delay="0"/>
                                  </p:stCondLst>
                                  <p:childTnLst>
                                    <p:set>
                                      <p:cBhvr>
                                        <p:cTn id="176" dur="1" fill="hold">
                                          <p:stCondLst>
                                            <p:cond delay="0"/>
                                          </p:stCondLst>
                                        </p:cTn>
                                        <p:tgtEl>
                                          <p:spTgt spid="16"/>
                                        </p:tgtEl>
                                        <p:attrNameLst>
                                          <p:attrName>style.visibility</p:attrName>
                                        </p:attrNameLst>
                                      </p:cBhvr>
                                      <p:to>
                                        <p:strVal val="visible"/>
                                      </p:to>
                                    </p:set>
                                    <p:animEffect transition="in" filter="wipe(down)">
                                      <p:cBhvr>
                                        <p:cTn id="177" dur="580">
                                          <p:stCondLst>
                                            <p:cond delay="0"/>
                                          </p:stCondLst>
                                        </p:cTn>
                                        <p:tgtEl>
                                          <p:spTgt spid="16"/>
                                        </p:tgtEl>
                                      </p:cBhvr>
                                    </p:animEffect>
                                    <p:anim calcmode="lin" valueType="num">
                                      <p:cBhvr>
                                        <p:cTn id="17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3" dur="26">
                                          <p:stCondLst>
                                            <p:cond delay="650"/>
                                          </p:stCondLst>
                                        </p:cTn>
                                        <p:tgtEl>
                                          <p:spTgt spid="16"/>
                                        </p:tgtEl>
                                      </p:cBhvr>
                                      <p:to x="100000" y="60000"/>
                                    </p:animScale>
                                    <p:animScale>
                                      <p:cBhvr>
                                        <p:cTn id="184" dur="166" decel="50000">
                                          <p:stCondLst>
                                            <p:cond delay="676"/>
                                          </p:stCondLst>
                                        </p:cTn>
                                        <p:tgtEl>
                                          <p:spTgt spid="16"/>
                                        </p:tgtEl>
                                      </p:cBhvr>
                                      <p:to x="100000" y="100000"/>
                                    </p:animScale>
                                    <p:animScale>
                                      <p:cBhvr>
                                        <p:cTn id="185" dur="26">
                                          <p:stCondLst>
                                            <p:cond delay="1312"/>
                                          </p:stCondLst>
                                        </p:cTn>
                                        <p:tgtEl>
                                          <p:spTgt spid="16"/>
                                        </p:tgtEl>
                                      </p:cBhvr>
                                      <p:to x="100000" y="80000"/>
                                    </p:animScale>
                                    <p:animScale>
                                      <p:cBhvr>
                                        <p:cTn id="186" dur="166" decel="50000">
                                          <p:stCondLst>
                                            <p:cond delay="1338"/>
                                          </p:stCondLst>
                                        </p:cTn>
                                        <p:tgtEl>
                                          <p:spTgt spid="16"/>
                                        </p:tgtEl>
                                      </p:cBhvr>
                                      <p:to x="100000" y="100000"/>
                                    </p:animScale>
                                    <p:animScale>
                                      <p:cBhvr>
                                        <p:cTn id="187" dur="26">
                                          <p:stCondLst>
                                            <p:cond delay="1642"/>
                                          </p:stCondLst>
                                        </p:cTn>
                                        <p:tgtEl>
                                          <p:spTgt spid="16"/>
                                        </p:tgtEl>
                                      </p:cBhvr>
                                      <p:to x="100000" y="90000"/>
                                    </p:animScale>
                                    <p:animScale>
                                      <p:cBhvr>
                                        <p:cTn id="188" dur="166" decel="50000">
                                          <p:stCondLst>
                                            <p:cond delay="1668"/>
                                          </p:stCondLst>
                                        </p:cTn>
                                        <p:tgtEl>
                                          <p:spTgt spid="16"/>
                                        </p:tgtEl>
                                      </p:cBhvr>
                                      <p:to x="100000" y="100000"/>
                                    </p:animScale>
                                    <p:animScale>
                                      <p:cBhvr>
                                        <p:cTn id="189" dur="26">
                                          <p:stCondLst>
                                            <p:cond delay="1808"/>
                                          </p:stCondLst>
                                        </p:cTn>
                                        <p:tgtEl>
                                          <p:spTgt spid="16"/>
                                        </p:tgtEl>
                                      </p:cBhvr>
                                      <p:to x="100000" y="95000"/>
                                    </p:animScale>
                                    <p:animScale>
                                      <p:cBhvr>
                                        <p:cTn id="190" dur="166" decel="50000">
                                          <p:stCondLst>
                                            <p:cond delay="1834"/>
                                          </p:stCondLst>
                                        </p:cTn>
                                        <p:tgtEl>
                                          <p:spTgt spid="16"/>
                                        </p:tgtEl>
                                      </p:cBhvr>
                                      <p:to x="100000" y="100000"/>
                                    </p:animScale>
                                  </p:childTnLst>
                                </p:cTn>
                              </p:par>
                            </p:childTnLst>
                          </p:cTn>
                        </p:par>
                      </p:childTnLst>
                    </p:cTn>
                  </p:par>
                  <p:par>
                    <p:cTn id="191" fill="hold">
                      <p:stCondLst>
                        <p:cond delay="indefinite"/>
                      </p:stCondLst>
                      <p:childTnLst>
                        <p:par>
                          <p:cTn id="192" fill="hold">
                            <p:stCondLst>
                              <p:cond delay="0"/>
                            </p:stCondLst>
                            <p:childTnLst>
                              <p:par>
                                <p:cTn id="193" presetID="26" presetClass="entr" presetSubtype="0" fill="hold" grpId="0" nodeType="clickEffect">
                                  <p:stCondLst>
                                    <p:cond delay="0"/>
                                  </p:stCondLst>
                                  <p:childTnLst>
                                    <p:set>
                                      <p:cBhvr>
                                        <p:cTn id="194" dur="1" fill="hold">
                                          <p:stCondLst>
                                            <p:cond delay="0"/>
                                          </p:stCondLst>
                                        </p:cTn>
                                        <p:tgtEl>
                                          <p:spTgt spid="17"/>
                                        </p:tgtEl>
                                        <p:attrNameLst>
                                          <p:attrName>style.visibility</p:attrName>
                                        </p:attrNameLst>
                                      </p:cBhvr>
                                      <p:to>
                                        <p:strVal val="visible"/>
                                      </p:to>
                                    </p:set>
                                    <p:animEffect transition="in" filter="wipe(down)">
                                      <p:cBhvr>
                                        <p:cTn id="195" dur="580">
                                          <p:stCondLst>
                                            <p:cond delay="0"/>
                                          </p:stCondLst>
                                        </p:cTn>
                                        <p:tgtEl>
                                          <p:spTgt spid="17"/>
                                        </p:tgtEl>
                                      </p:cBhvr>
                                    </p:animEffect>
                                    <p:anim calcmode="lin" valueType="num">
                                      <p:cBhvr>
                                        <p:cTn id="19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1" dur="26">
                                          <p:stCondLst>
                                            <p:cond delay="650"/>
                                          </p:stCondLst>
                                        </p:cTn>
                                        <p:tgtEl>
                                          <p:spTgt spid="17"/>
                                        </p:tgtEl>
                                      </p:cBhvr>
                                      <p:to x="100000" y="60000"/>
                                    </p:animScale>
                                    <p:animScale>
                                      <p:cBhvr>
                                        <p:cTn id="202" dur="166" decel="50000">
                                          <p:stCondLst>
                                            <p:cond delay="676"/>
                                          </p:stCondLst>
                                        </p:cTn>
                                        <p:tgtEl>
                                          <p:spTgt spid="17"/>
                                        </p:tgtEl>
                                      </p:cBhvr>
                                      <p:to x="100000" y="100000"/>
                                    </p:animScale>
                                    <p:animScale>
                                      <p:cBhvr>
                                        <p:cTn id="203" dur="26">
                                          <p:stCondLst>
                                            <p:cond delay="1312"/>
                                          </p:stCondLst>
                                        </p:cTn>
                                        <p:tgtEl>
                                          <p:spTgt spid="17"/>
                                        </p:tgtEl>
                                      </p:cBhvr>
                                      <p:to x="100000" y="80000"/>
                                    </p:animScale>
                                    <p:animScale>
                                      <p:cBhvr>
                                        <p:cTn id="204" dur="166" decel="50000">
                                          <p:stCondLst>
                                            <p:cond delay="1338"/>
                                          </p:stCondLst>
                                        </p:cTn>
                                        <p:tgtEl>
                                          <p:spTgt spid="17"/>
                                        </p:tgtEl>
                                      </p:cBhvr>
                                      <p:to x="100000" y="100000"/>
                                    </p:animScale>
                                    <p:animScale>
                                      <p:cBhvr>
                                        <p:cTn id="205" dur="26">
                                          <p:stCondLst>
                                            <p:cond delay="1642"/>
                                          </p:stCondLst>
                                        </p:cTn>
                                        <p:tgtEl>
                                          <p:spTgt spid="17"/>
                                        </p:tgtEl>
                                      </p:cBhvr>
                                      <p:to x="100000" y="90000"/>
                                    </p:animScale>
                                    <p:animScale>
                                      <p:cBhvr>
                                        <p:cTn id="206" dur="166" decel="50000">
                                          <p:stCondLst>
                                            <p:cond delay="1668"/>
                                          </p:stCondLst>
                                        </p:cTn>
                                        <p:tgtEl>
                                          <p:spTgt spid="17"/>
                                        </p:tgtEl>
                                      </p:cBhvr>
                                      <p:to x="100000" y="100000"/>
                                    </p:animScale>
                                    <p:animScale>
                                      <p:cBhvr>
                                        <p:cTn id="207" dur="26">
                                          <p:stCondLst>
                                            <p:cond delay="1808"/>
                                          </p:stCondLst>
                                        </p:cTn>
                                        <p:tgtEl>
                                          <p:spTgt spid="17"/>
                                        </p:tgtEl>
                                      </p:cBhvr>
                                      <p:to x="100000" y="95000"/>
                                    </p:animScale>
                                    <p:animScale>
                                      <p:cBhvr>
                                        <p:cTn id="208" dur="166" decel="50000">
                                          <p:stCondLst>
                                            <p:cond delay="1834"/>
                                          </p:stCondLst>
                                        </p:cTn>
                                        <p:tgtEl>
                                          <p:spTgt spid="17"/>
                                        </p:tgtEl>
                                      </p:cBhvr>
                                      <p:to x="100000" y="100000"/>
                                    </p:animScale>
                                  </p:childTnLst>
                                </p:cTn>
                              </p:par>
                            </p:childTnLst>
                          </p:cTn>
                        </p:par>
                      </p:childTnLst>
                    </p:cTn>
                  </p:par>
                  <p:par>
                    <p:cTn id="209" fill="hold">
                      <p:stCondLst>
                        <p:cond delay="indefinite"/>
                      </p:stCondLst>
                      <p:childTnLst>
                        <p:par>
                          <p:cTn id="210" fill="hold">
                            <p:stCondLst>
                              <p:cond delay="0"/>
                            </p:stCondLst>
                            <p:childTnLst>
                              <p:par>
                                <p:cTn id="211" presetID="26" presetClass="entr" presetSubtype="0" fill="hold" grpId="0" nodeType="clickEffect">
                                  <p:stCondLst>
                                    <p:cond delay="0"/>
                                  </p:stCondLst>
                                  <p:childTnLst>
                                    <p:set>
                                      <p:cBhvr>
                                        <p:cTn id="212" dur="1" fill="hold">
                                          <p:stCondLst>
                                            <p:cond delay="0"/>
                                          </p:stCondLst>
                                        </p:cTn>
                                        <p:tgtEl>
                                          <p:spTgt spid="18"/>
                                        </p:tgtEl>
                                        <p:attrNameLst>
                                          <p:attrName>style.visibility</p:attrName>
                                        </p:attrNameLst>
                                      </p:cBhvr>
                                      <p:to>
                                        <p:strVal val="visible"/>
                                      </p:to>
                                    </p:set>
                                    <p:animEffect transition="in" filter="wipe(down)">
                                      <p:cBhvr>
                                        <p:cTn id="213" dur="580">
                                          <p:stCondLst>
                                            <p:cond delay="0"/>
                                          </p:stCondLst>
                                        </p:cTn>
                                        <p:tgtEl>
                                          <p:spTgt spid="18"/>
                                        </p:tgtEl>
                                      </p:cBhvr>
                                    </p:animEffect>
                                    <p:anim calcmode="lin" valueType="num">
                                      <p:cBhvr>
                                        <p:cTn id="2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9" dur="26">
                                          <p:stCondLst>
                                            <p:cond delay="650"/>
                                          </p:stCondLst>
                                        </p:cTn>
                                        <p:tgtEl>
                                          <p:spTgt spid="18"/>
                                        </p:tgtEl>
                                      </p:cBhvr>
                                      <p:to x="100000" y="60000"/>
                                    </p:animScale>
                                    <p:animScale>
                                      <p:cBhvr>
                                        <p:cTn id="220" dur="166" decel="50000">
                                          <p:stCondLst>
                                            <p:cond delay="676"/>
                                          </p:stCondLst>
                                        </p:cTn>
                                        <p:tgtEl>
                                          <p:spTgt spid="18"/>
                                        </p:tgtEl>
                                      </p:cBhvr>
                                      <p:to x="100000" y="100000"/>
                                    </p:animScale>
                                    <p:animScale>
                                      <p:cBhvr>
                                        <p:cTn id="221" dur="26">
                                          <p:stCondLst>
                                            <p:cond delay="1312"/>
                                          </p:stCondLst>
                                        </p:cTn>
                                        <p:tgtEl>
                                          <p:spTgt spid="18"/>
                                        </p:tgtEl>
                                      </p:cBhvr>
                                      <p:to x="100000" y="80000"/>
                                    </p:animScale>
                                    <p:animScale>
                                      <p:cBhvr>
                                        <p:cTn id="222" dur="166" decel="50000">
                                          <p:stCondLst>
                                            <p:cond delay="1338"/>
                                          </p:stCondLst>
                                        </p:cTn>
                                        <p:tgtEl>
                                          <p:spTgt spid="18"/>
                                        </p:tgtEl>
                                      </p:cBhvr>
                                      <p:to x="100000" y="100000"/>
                                    </p:animScale>
                                    <p:animScale>
                                      <p:cBhvr>
                                        <p:cTn id="223" dur="26">
                                          <p:stCondLst>
                                            <p:cond delay="1642"/>
                                          </p:stCondLst>
                                        </p:cTn>
                                        <p:tgtEl>
                                          <p:spTgt spid="18"/>
                                        </p:tgtEl>
                                      </p:cBhvr>
                                      <p:to x="100000" y="90000"/>
                                    </p:animScale>
                                    <p:animScale>
                                      <p:cBhvr>
                                        <p:cTn id="224" dur="166" decel="50000">
                                          <p:stCondLst>
                                            <p:cond delay="1668"/>
                                          </p:stCondLst>
                                        </p:cTn>
                                        <p:tgtEl>
                                          <p:spTgt spid="18"/>
                                        </p:tgtEl>
                                      </p:cBhvr>
                                      <p:to x="100000" y="100000"/>
                                    </p:animScale>
                                    <p:animScale>
                                      <p:cBhvr>
                                        <p:cTn id="225" dur="26">
                                          <p:stCondLst>
                                            <p:cond delay="1808"/>
                                          </p:stCondLst>
                                        </p:cTn>
                                        <p:tgtEl>
                                          <p:spTgt spid="18"/>
                                        </p:tgtEl>
                                      </p:cBhvr>
                                      <p:to x="100000" y="95000"/>
                                    </p:animScale>
                                    <p:animScale>
                                      <p:cBhvr>
                                        <p:cTn id="226" dur="166" decel="50000">
                                          <p:stCondLst>
                                            <p:cond delay="1834"/>
                                          </p:stCondLst>
                                        </p:cTn>
                                        <p:tgtEl>
                                          <p:spTgt spid="18"/>
                                        </p:tgtEl>
                                      </p:cBhvr>
                                      <p:to x="100000" y="100000"/>
                                    </p:animScale>
                                  </p:childTnLst>
                                </p:cTn>
                              </p:par>
                            </p:childTnLst>
                          </p:cTn>
                        </p:par>
                      </p:childTnLst>
                    </p:cTn>
                  </p:par>
                  <p:par>
                    <p:cTn id="227" fill="hold">
                      <p:stCondLst>
                        <p:cond delay="indefinite"/>
                      </p:stCondLst>
                      <p:childTnLst>
                        <p:par>
                          <p:cTn id="228" fill="hold">
                            <p:stCondLst>
                              <p:cond delay="0"/>
                            </p:stCondLst>
                            <p:childTnLst>
                              <p:par>
                                <p:cTn id="229" presetID="26" presetClass="entr" presetSubtype="0" fill="hold" grpId="0" nodeType="clickEffect">
                                  <p:stCondLst>
                                    <p:cond delay="0"/>
                                  </p:stCondLst>
                                  <p:childTnLst>
                                    <p:set>
                                      <p:cBhvr>
                                        <p:cTn id="230" dur="1" fill="hold">
                                          <p:stCondLst>
                                            <p:cond delay="0"/>
                                          </p:stCondLst>
                                        </p:cTn>
                                        <p:tgtEl>
                                          <p:spTgt spid="20"/>
                                        </p:tgtEl>
                                        <p:attrNameLst>
                                          <p:attrName>style.visibility</p:attrName>
                                        </p:attrNameLst>
                                      </p:cBhvr>
                                      <p:to>
                                        <p:strVal val="visible"/>
                                      </p:to>
                                    </p:set>
                                    <p:animEffect transition="in" filter="wipe(down)">
                                      <p:cBhvr>
                                        <p:cTn id="231" dur="580">
                                          <p:stCondLst>
                                            <p:cond delay="0"/>
                                          </p:stCondLst>
                                        </p:cTn>
                                        <p:tgtEl>
                                          <p:spTgt spid="20"/>
                                        </p:tgtEl>
                                      </p:cBhvr>
                                    </p:animEffect>
                                    <p:anim calcmode="lin" valueType="num">
                                      <p:cBhvr>
                                        <p:cTn id="23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37" dur="26">
                                          <p:stCondLst>
                                            <p:cond delay="650"/>
                                          </p:stCondLst>
                                        </p:cTn>
                                        <p:tgtEl>
                                          <p:spTgt spid="20"/>
                                        </p:tgtEl>
                                      </p:cBhvr>
                                      <p:to x="100000" y="60000"/>
                                    </p:animScale>
                                    <p:animScale>
                                      <p:cBhvr>
                                        <p:cTn id="238" dur="166" decel="50000">
                                          <p:stCondLst>
                                            <p:cond delay="676"/>
                                          </p:stCondLst>
                                        </p:cTn>
                                        <p:tgtEl>
                                          <p:spTgt spid="20"/>
                                        </p:tgtEl>
                                      </p:cBhvr>
                                      <p:to x="100000" y="100000"/>
                                    </p:animScale>
                                    <p:animScale>
                                      <p:cBhvr>
                                        <p:cTn id="239" dur="26">
                                          <p:stCondLst>
                                            <p:cond delay="1312"/>
                                          </p:stCondLst>
                                        </p:cTn>
                                        <p:tgtEl>
                                          <p:spTgt spid="20"/>
                                        </p:tgtEl>
                                      </p:cBhvr>
                                      <p:to x="100000" y="80000"/>
                                    </p:animScale>
                                    <p:animScale>
                                      <p:cBhvr>
                                        <p:cTn id="240" dur="166" decel="50000">
                                          <p:stCondLst>
                                            <p:cond delay="1338"/>
                                          </p:stCondLst>
                                        </p:cTn>
                                        <p:tgtEl>
                                          <p:spTgt spid="20"/>
                                        </p:tgtEl>
                                      </p:cBhvr>
                                      <p:to x="100000" y="100000"/>
                                    </p:animScale>
                                    <p:animScale>
                                      <p:cBhvr>
                                        <p:cTn id="241" dur="26">
                                          <p:stCondLst>
                                            <p:cond delay="1642"/>
                                          </p:stCondLst>
                                        </p:cTn>
                                        <p:tgtEl>
                                          <p:spTgt spid="20"/>
                                        </p:tgtEl>
                                      </p:cBhvr>
                                      <p:to x="100000" y="90000"/>
                                    </p:animScale>
                                    <p:animScale>
                                      <p:cBhvr>
                                        <p:cTn id="242" dur="166" decel="50000">
                                          <p:stCondLst>
                                            <p:cond delay="1668"/>
                                          </p:stCondLst>
                                        </p:cTn>
                                        <p:tgtEl>
                                          <p:spTgt spid="20"/>
                                        </p:tgtEl>
                                      </p:cBhvr>
                                      <p:to x="100000" y="100000"/>
                                    </p:animScale>
                                    <p:animScale>
                                      <p:cBhvr>
                                        <p:cTn id="243" dur="26">
                                          <p:stCondLst>
                                            <p:cond delay="1808"/>
                                          </p:stCondLst>
                                        </p:cTn>
                                        <p:tgtEl>
                                          <p:spTgt spid="20"/>
                                        </p:tgtEl>
                                      </p:cBhvr>
                                      <p:to x="100000" y="95000"/>
                                    </p:animScale>
                                    <p:animScale>
                                      <p:cBhvr>
                                        <p:cTn id="24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0" grpId="0"/>
      <p:bldP spid="11" grpId="0"/>
      <p:bldP spid="2" grpId="0"/>
      <p:bldP spid="9" grpId="0" animBg="1"/>
      <p:bldP spid="12" grpId="0"/>
      <p:bldP spid="13" grpId="0"/>
      <p:bldP spid="14" grpId="0"/>
      <p:bldP spid="15" grpId="0"/>
      <p:bldP spid="16" grpId="0"/>
      <p:bldP spid="17" grpId="0"/>
      <p:bldP spid="18"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12">
            <a:extLst>
              <a:ext uri="{FF2B5EF4-FFF2-40B4-BE49-F238E27FC236}">
                <a16:creationId xmlns:a16="http://schemas.microsoft.com/office/drawing/2014/main" id="{40F93A02-FE50-46FF-9971-B951DFF7DE14}"/>
              </a:ext>
            </a:extLst>
          </p:cNvPr>
          <p:cNvGraphicFramePr>
            <a:graphicFrameLocks noGrp="1"/>
          </p:cNvGraphicFramePr>
          <p:nvPr>
            <p:extLst>
              <p:ext uri="{D42A27DB-BD31-4B8C-83A1-F6EECF244321}">
                <p14:modId xmlns:p14="http://schemas.microsoft.com/office/powerpoint/2010/main" val="2473565899"/>
              </p:ext>
            </p:extLst>
          </p:nvPr>
        </p:nvGraphicFramePr>
        <p:xfrm>
          <a:off x="706582" y="930082"/>
          <a:ext cx="8806447" cy="4997835"/>
        </p:xfrm>
        <a:graphic>
          <a:graphicData uri="http://schemas.openxmlformats.org/drawingml/2006/table">
            <a:tbl>
              <a:tblPr firstRow="1" bandRow="1">
                <a:tableStyleId>{93296810-A885-4BE3-A3E7-6D5BEEA58F35}</a:tableStyleId>
              </a:tblPr>
              <a:tblGrid>
                <a:gridCol w="8806447">
                  <a:extLst>
                    <a:ext uri="{9D8B030D-6E8A-4147-A177-3AD203B41FA5}">
                      <a16:colId xmlns:a16="http://schemas.microsoft.com/office/drawing/2014/main" val="268077256"/>
                    </a:ext>
                  </a:extLst>
                </a:gridCol>
              </a:tblGrid>
              <a:tr h="4997835">
                <a:tc>
                  <a:txBody>
                    <a:bodyPr/>
                    <a:lstStyle/>
                    <a:p>
                      <a:pPr marL="571500" marR="0" lvl="0" indent="-5715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200" b="1" dirty="0">
                          <a:solidFill>
                            <a:sysClr val="windowText" lastClr="000000"/>
                          </a:solidFill>
                          <a:latin typeface="Sakkal Majalla" panose="02000000000000000000" pitchFamily="2" charset="-78"/>
                          <a:cs typeface="Sakkal Majalla" panose="02000000000000000000" pitchFamily="2" charset="-78"/>
                        </a:rPr>
                        <a:t>يبيّن الشّاعر بأنّه لا يحمل الحقد على قومه، معللّا ومفتخرًا بأنّ رئيس القوم لا يفعل ذلك.</a:t>
                      </a:r>
                    </a:p>
                    <a:p>
                      <a:pPr marL="571500" marR="0" lvl="0" indent="-5715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200" b="1" dirty="0">
                          <a:solidFill>
                            <a:sysClr val="windowText" lastClr="000000"/>
                          </a:solidFill>
                          <a:latin typeface="Sakkal Majalla" panose="02000000000000000000" pitchFamily="2" charset="-78"/>
                          <a:cs typeface="Sakkal Majalla" panose="02000000000000000000" pitchFamily="2" charset="-78"/>
                        </a:rPr>
                        <a:t>ثمّ يؤكّد لنا  على محبّته لقومه فيقول إنّ معظم ماله لقومه إذا تكاثر، وإن قلّ </a:t>
                      </a:r>
                      <a:r>
                        <a:rPr lang="ar-BH" sz="3200" b="1" dirty="0" smtClean="0">
                          <a:solidFill>
                            <a:sysClr val="windowText" lastClr="000000"/>
                          </a:solidFill>
                          <a:latin typeface="Sakkal Majalla" panose="02000000000000000000" pitchFamily="2" charset="-78"/>
                          <a:cs typeface="Sakkal Majalla" panose="02000000000000000000" pitchFamily="2" charset="-78"/>
                        </a:rPr>
                        <a:t>وصار</a:t>
                      </a:r>
                      <a:r>
                        <a:rPr lang="ar-BH" sz="3200" b="1" baseline="0" dirty="0" smtClean="0">
                          <a:solidFill>
                            <a:sysClr val="windowText" lastClr="000000"/>
                          </a:solidFill>
                          <a:latin typeface="Sakkal Majalla" panose="02000000000000000000" pitchFamily="2" charset="-78"/>
                          <a:cs typeface="Sakkal Majalla" panose="02000000000000000000" pitchFamily="2" charset="-78"/>
                        </a:rPr>
                        <a:t> </a:t>
                      </a:r>
                      <a:r>
                        <a:rPr lang="ar-BH" sz="3200" b="1" dirty="0" smtClean="0">
                          <a:solidFill>
                            <a:sysClr val="windowText" lastClr="000000"/>
                          </a:solidFill>
                          <a:latin typeface="Sakkal Majalla" panose="02000000000000000000" pitchFamily="2" charset="-78"/>
                          <a:cs typeface="Sakkal Majalla" panose="02000000000000000000" pitchFamily="2" charset="-78"/>
                        </a:rPr>
                        <a:t>في حاجة</a:t>
                      </a:r>
                      <a:r>
                        <a:rPr lang="ar-BH" sz="3200" b="1" baseline="0" dirty="0" smtClean="0">
                          <a:solidFill>
                            <a:sysClr val="windowText" lastClr="000000"/>
                          </a:solidFill>
                          <a:latin typeface="Sakkal Majalla" panose="02000000000000000000" pitchFamily="2" charset="-78"/>
                          <a:cs typeface="Sakkal Majalla" panose="02000000000000000000" pitchFamily="2" charset="-78"/>
                        </a:rPr>
                        <a:t> </a:t>
                      </a:r>
                      <a:r>
                        <a:rPr lang="ar-BH" sz="3200" b="1" dirty="0" smtClean="0">
                          <a:solidFill>
                            <a:sysClr val="windowText" lastClr="000000"/>
                          </a:solidFill>
                          <a:latin typeface="Sakkal Majalla" panose="02000000000000000000" pitchFamily="2" charset="-78"/>
                          <a:cs typeface="Sakkal Majalla" panose="02000000000000000000" pitchFamily="2" charset="-78"/>
                        </a:rPr>
                        <a:t>لا </a:t>
                      </a:r>
                      <a:r>
                        <a:rPr lang="ar-BH" sz="3200" b="1" dirty="0">
                          <a:solidFill>
                            <a:sysClr val="windowText" lastClr="000000"/>
                          </a:solidFill>
                          <a:latin typeface="Sakkal Majalla" panose="02000000000000000000" pitchFamily="2" charset="-78"/>
                          <a:cs typeface="Sakkal Majalla" panose="02000000000000000000" pitchFamily="2" charset="-78"/>
                        </a:rPr>
                        <a:t>يطلب منهم شيئًا </a:t>
                      </a:r>
                      <a:r>
                        <a:rPr lang="ar-BH" sz="3200" b="1" dirty="0" smtClean="0">
                          <a:solidFill>
                            <a:sysClr val="windowText" lastClr="000000"/>
                          </a:solidFill>
                          <a:latin typeface="Sakkal Majalla" panose="02000000000000000000" pitchFamily="2" charset="-78"/>
                          <a:cs typeface="Sakkal Majalla" panose="02000000000000000000" pitchFamily="2" charset="-78"/>
                        </a:rPr>
                        <a:t>مقابل</a:t>
                      </a:r>
                      <a:r>
                        <a:rPr lang="ar-BH" sz="3200" b="1" baseline="0" dirty="0" smtClean="0">
                          <a:solidFill>
                            <a:sysClr val="windowText" lastClr="000000"/>
                          </a:solidFill>
                          <a:latin typeface="Sakkal Majalla" panose="02000000000000000000" pitchFamily="2" charset="-78"/>
                          <a:cs typeface="Sakkal Majalla" panose="02000000000000000000" pitchFamily="2" charset="-78"/>
                        </a:rPr>
                        <a:t> </a:t>
                      </a:r>
                      <a:r>
                        <a:rPr lang="ar-BH" sz="3200" b="1" dirty="0" smtClean="0">
                          <a:solidFill>
                            <a:sysClr val="windowText" lastClr="000000"/>
                          </a:solidFill>
                          <a:latin typeface="Sakkal Majalla" panose="02000000000000000000" pitchFamily="2" charset="-78"/>
                          <a:cs typeface="Sakkal Majalla" panose="02000000000000000000" pitchFamily="2" charset="-78"/>
                        </a:rPr>
                        <a:t>ما </a:t>
                      </a:r>
                      <a:r>
                        <a:rPr lang="ar-BH" sz="3200" b="1" dirty="0">
                          <a:solidFill>
                            <a:sysClr val="windowText" lastClr="000000"/>
                          </a:solidFill>
                          <a:latin typeface="Sakkal Majalla" panose="02000000000000000000" pitchFamily="2" charset="-78"/>
                          <a:cs typeface="Sakkal Majalla" panose="02000000000000000000" pitchFamily="2" charset="-78"/>
                        </a:rPr>
                        <a:t>أعطاهم من المال.</a:t>
                      </a:r>
                    </a:p>
                    <a:p>
                      <a:pPr marL="571500" marR="0" lvl="0" indent="-5715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200" b="1" dirty="0">
                          <a:solidFill>
                            <a:sysClr val="windowText" lastClr="000000"/>
                          </a:solidFill>
                          <a:latin typeface="Sakkal Majalla" panose="02000000000000000000" pitchFamily="2" charset="-78"/>
                          <a:cs typeface="Sakkal Majalla" panose="02000000000000000000" pitchFamily="2" charset="-78"/>
                        </a:rPr>
                        <a:t>ثمّ يؤكّد لنا بمكارم أخلاقِهِ فيقول </a:t>
                      </a:r>
                      <a:r>
                        <a:rPr lang="ar-BH" sz="3200" b="1" dirty="0" smtClean="0">
                          <a:solidFill>
                            <a:sysClr val="windowText" lastClr="000000"/>
                          </a:solidFill>
                          <a:latin typeface="Sakkal Majalla" panose="02000000000000000000" pitchFamily="2" charset="-78"/>
                          <a:cs typeface="Sakkal Majalla" panose="02000000000000000000" pitchFamily="2" charset="-78"/>
                        </a:rPr>
                        <a:t>إنّه</a:t>
                      </a:r>
                      <a:r>
                        <a:rPr lang="ar-BH" sz="3200" b="1" baseline="0" dirty="0" smtClean="0">
                          <a:solidFill>
                            <a:sysClr val="windowText" lastClr="000000"/>
                          </a:solidFill>
                          <a:latin typeface="Sakkal Majalla" panose="02000000000000000000" pitchFamily="2" charset="-78"/>
                          <a:cs typeface="Sakkal Majalla" panose="02000000000000000000" pitchFamily="2" charset="-78"/>
                        </a:rPr>
                        <a:t> ل</a:t>
                      </a:r>
                      <a:r>
                        <a:rPr lang="ar-BH" sz="3200" b="1" dirty="0" smtClean="0">
                          <a:solidFill>
                            <a:sysClr val="windowText" lastClr="000000"/>
                          </a:solidFill>
                          <a:latin typeface="Sakkal Majalla" panose="02000000000000000000" pitchFamily="2" charset="-78"/>
                          <a:cs typeface="Sakkal Majalla" panose="02000000000000000000" pitchFamily="2" charset="-78"/>
                        </a:rPr>
                        <a:t>ا</a:t>
                      </a:r>
                      <a:r>
                        <a:rPr lang="ar-BH" sz="3200" b="1" baseline="0" dirty="0" smtClean="0">
                          <a:solidFill>
                            <a:sysClr val="windowText" lastClr="000000"/>
                          </a:solidFill>
                          <a:latin typeface="Sakkal Majalla" panose="02000000000000000000" pitchFamily="2" charset="-78"/>
                          <a:cs typeface="Sakkal Majalla" panose="02000000000000000000" pitchFamily="2" charset="-78"/>
                        </a:rPr>
                        <a:t> </a:t>
                      </a:r>
                      <a:r>
                        <a:rPr lang="ar-BH" sz="3200" b="1" dirty="0" smtClean="0">
                          <a:solidFill>
                            <a:sysClr val="windowText" lastClr="000000"/>
                          </a:solidFill>
                          <a:latin typeface="Sakkal Majalla" panose="02000000000000000000" pitchFamily="2" charset="-78"/>
                          <a:cs typeface="Sakkal Majalla" panose="02000000000000000000" pitchFamily="2" charset="-78"/>
                        </a:rPr>
                        <a:t>يكون </a:t>
                      </a:r>
                      <a:r>
                        <a:rPr lang="ar-BH" sz="3200" b="1" dirty="0">
                          <a:solidFill>
                            <a:sysClr val="windowText" lastClr="000000"/>
                          </a:solidFill>
                          <a:latin typeface="Sakkal Majalla" panose="02000000000000000000" pitchFamily="2" charset="-78"/>
                          <a:cs typeface="Sakkal Majalla" panose="02000000000000000000" pitchFamily="2" charset="-78"/>
                        </a:rPr>
                        <a:t>خادمًا إلا لضيفِهِ إِنْ حلّ عليه </a:t>
                      </a:r>
                      <a:r>
                        <a:rPr lang="ar-BH" sz="3200" b="1" dirty="0" smtClean="0">
                          <a:solidFill>
                            <a:sysClr val="windowText" lastClr="000000"/>
                          </a:solidFill>
                          <a:latin typeface="Sakkal Majalla" panose="02000000000000000000" pitchFamily="2" charset="-78"/>
                          <a:cs typeface="Sakkal Majalla" panose="02000000000000000000" pitchFamily="2" charset="-78"/>
                        </a:rPr>
                        <a:t>زائرًا، </a:t>
                      </a:r>
                      <a:r>
                        <a:rPr lang="ar-BH" sz="3200" b="1" dirty="0">
                          <a:solidFill>
                            <a:sysClr val="windowText" lastClr="000000"/>
                          </a:solidFill>
                          <a:latin typeface="Sakkal Majalla" panose="02000000000000000000" pitchFamily="2" charset="-78"/>
                          <a:cs typeface="Sakkal Majalla" panose="02000000000000000000" pitchFamily="2" charset="-78"/>
                        </a:rPr>
                        <a:t>وهذه صفة كبار القوم.</a:t>
                      </a:r>
                    </a:p>
                  </a:txBody>
                  <a:tcPr>
                    <a:solidFill>
                      <a:schemeClr val="accent2">
                        <a:lumMod val="20000"/>
                        <a:lumOff val="80000"/>
                      </a:schemeClr>
                    </a:solidFill>
                  </a:tcPr>
                </a:tc>
                <a:extLst>
                  <a:ext uri="{0D108BD9-81ED-4DB2-BD59-A6C34878D82A}">
                    <a16:rowId xmlns:a16="http://schemas.microsoft.com/office/drawing/2014/main" val="3597859568"/>
                  </a:ext>
                </a:extLst>
              </a:tr>
            </a:tbl>
          </a:graphicData>
        </a:graphic>
      </p:graphicFrame>
      <p:sp>
        <p:nvSpPr>
          <p:cNvPr id="6" name="مربع نص 5">
            <a:extLst>
              <a:ext uri="{FF2B5EF4-FFF2-40B4-BE49-F238E27FC236}">
                <a16:creationId xmlns:a16="http://schemas.microsoft.com/office/drawing/2014/main" id="{F4B4D5C1-9591-407D-8CBB-8A82F8D980ED}"/>
              </a:ext>
            </a:extLst>
          </p:cNvPr>
          <p:cNvSpPr txBox="1"/>
          <p:nvPr/>
        </p:nvSpPr>
        <p:spPr>
          <a:xfrm>
            <a:off x="9677417" y="1987340"/>
            <a:ext cx="1682377" cy="2554545"/>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شرح</a:t>
            </a:r>
          </a:p>
          <a:p>
            <a:pPr algn="ctr"/>
            <a:r>
              <a:rPr lang="ar-BH" sz="4000" b="1" dirty="0">
                <a:latin typeface="Sakkal Majalla" panose="02000000000000000000" pitchFamily="2" charset="-78"/>
                <a:cs typeface="Sakkal Majalla" panose="02000000000000000000" pitchFamily="2" charset="-78"/>
              </a:rPr>
              <a:t> أبيات</a:t>
            </a:r>
          </a:p>
          <a:p>
            <a:pPr algn="ctr"/>
            <a:r>
              <a:rPr lang="ar-BH" sz="4000" b="1" dirty="0">
                <a:latin typeface="Sakkal Majalla" panose="02000000000000000000" pitchFamily="2" charset="-78"/>
                <a:cs typeface="Sakkal Majalla" panose="02000000000000000000" pitchFamily="2" charset="-78"/>
              </a:rPr>
              <a:t>المقطع (الثّالث)</a:t>
            </a:r>
            <a:endParaRPr lang="en-GB" sz="4000" b="1" dirty="0">
              <a:latin typeface="Sakkal Majalla" panose="02000000000000000000" pitchFamily="2" charset="-78"/>
              <a:cs typeface="Sakkal Majalla" panose="02000000000000000000" pitchFamily="2" charset="-78"/>
            </a:endParaRPr>
          </a:p>
        </p:txBody>
      </p:sp>
      <p:sp>
        <p:nvSpPr>
          <p:cNvPr id="4" name="مستطيل 3">
            <a:extLst>
              <a:ext uri="{FF2B5EF4-FFF2-40B4-BE49-F238E27FC236}">
                <a16:creationId xmlns:a16="http://schemas.microsoft.com/office/drawing/2014/main" id="{73055E87-8CEA-4BEB-985D-671F145C3BE4}"/>
              </a:ext>
            </a:extLst>
          </p:cNvPr>
          <p:cNvSpPr/>
          <p:nvPr/>
        </p:nvSpPr>
        <p:spPr>
          <a:xfrm>
            <a:off x="93609" y="76439"/>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5585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17609E4-BE4F-4B52-A29B-6F86CD60DD29}"/>
              </a:ext>
            </a:extLst>
          </p:cNvPr>
          <p:cNvSpPr txBox="1"/>
          <p:nvPr/>
        </p:nvSpPr>
        <p:spPr>
          <a:xfrm>
            <a:off x="3452117" y="505929"/>
            <a:ext cx="6120903" cy="646331"/>
          </a:xfrm>
          <a:prstGeom prst="rect">
            <a:avLst/>
          </a:prstGeom>
          <a:solidFill>
            <a:schemeClr val="accent2">
              <a:lumMod val="40000"/>
              <a:lumOff val="60000"/>
            </a:schemeClr>
          </a:solidFill>
        </p:spPr>
        <p:txBody>
          <a:bodyPr wrap="square" rtlCol="0">
            <a:spAutoFit/>
          </a:bodyPr>
          <a:lstStyle/>
          <a:p>
            <a:pPr algn="ctr" rtl="1"/>
            <a:r>
              <a:rPr lang="ar-BH" sz="3600" b="1" dirty="0">
                <a:latin typeface="Sakkal Majalla" panose="02000000000000000000" pitchFamily="2" charset="-78"/>
                <a:cs typeface="Sakkal Majalla" panose="02000000000000000000" pitchFamily="2" charset="-78"/>
              </a:rPr>
              <a:t>أُحَدّدُ الأسْلوبَ البلاغي في كلّ عبارةٍ ممّا يأتي:</a:t>
            </a:r>
            <a:endParaRPr lang="en-GB" sz="3600" b="1" dirty="0">
              <a:latin typeface="Sakkal Majalla" panose="02000000000000000000" pitchFamily="2" charset="-78"/>
              <a:cs typeface="Sakkal Majalla" panose="02000000000000000000" pitchFamily="2" charset="-78"/>
            </a:endParaRPr>
          </a:p>
        </p:txBody>
      </p:sp>
      <p:graphicFrame>
        <p:nvGraphicFramePr>
          <p:cNvPr id="4" name="جدول 5">
            <a:extLst>
              <a:ext uri="{FF2B5EF4-FFF2-40B4-BE49-F238E27FC236}">
                <a16:creationId xmlns:a16="http://schemas.microsoft.com/office/drawing/2014/main" id="{9FDF93F8-EF9F-49E5-8260-64CC7FBE457D}"/>
              </a:ext>
            </a:extLst>
          </p:cNvPr>
          <p:cNvGraphicFramePr>
            <a:graphicFrameLocks noGrp="1"/>
          </p:cNvGraphicFramePr>
          <p:nvPr>
            <p:extLst>
              <p:ext uri="{D42A27DB-BD31-4B8C-83A1-F6EECF244321}">
                <p14:modId xmlns:p14="http://schemas.microsoft.com/office/powerpoint/2010/main" val="3024184831"/>
              </p:ext>
            </p:extLst>
          </p:nvPr>
        </p:nvGraphicFramePr>
        <p:xfrm>
          <a:off x="6258941" y="1820419"/>
          <a:ext cx="4894612" cy="1447800"/>
        </p:xfrm>
        <a:graphic>
          <a:graphicData uri="http://schemas.openxmlformats.org/drawingml/2006/table">
            <a:tbl>
              <a:tblPr firstRow="1" bandRow="1">
                <a:tableStyleId>{5C22544A-7EE6-4342-B048-85BDC9FD1C3A}</a:tableStyleId>
              </a:tblPr>
              <a:tblGrid>
                <a:gridCol w="4894612">
                  <a:extLst>
                    <a:ext uri="{9D8B030D-6E8A-4147-A177-3AD203B41FA5}">
                      <a16:colId xmlns:a16="http://schemas.microsoft.com/office/drawing/2014/main" val="4117124674"/>
                    </a:ext>
                  </a:extLst>
                </a:gridCol>
              </a:tblGrid>
              <a:tr h="59123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rgbClr val="FFFF00"/>
                          </a:solidFill>
                          <a:latin typeface="Sakkal Majalla" panose="02000000000000000000" pitchFamily="2" charset="-78"/>
                          <a:cs typeface="Sakkal Majalla" panose="02000000000000000000" pitchFamily="2" charset="-78"/>
                        </a:rPr>
                        <a:t>وَلا</a:t>
                      </a:r>
                      <a:r>
                        <a:rPr lang="ar-BH" sz="3600" b="1" dirty="0">
                          <a:latin typeface="Sakkal Majalla" panose="02000000000000000000" pitchFamily="2" charset="-78"/>
                          <a:cs typeface="Sakkal Majalla" panose="02000000000000000000" pitchFamily="2" charset="-78"/>
                        </a:rPr>
                        <a:t> أَحْمِلُ الحِقْدَ ، </a:t>
                      </a:r>
                      <a:r>
                        <a:rPr lang="ar-BH" sz="3600" b="1" dirty="0">
                          <a:solidFill>
                            <a:srgbClr val="FFFF00"/>
                          </a:solidFill>
                          <a:latin typeface="Sakkal Majalla" panose="02000000000000000000" pitchFamily="2" charset="-78"/>
                          <a:cs typeface="Sakkal Majalla" panose="02000000000000000000" pitchFamily="2" charset="-78"/>
                        </a:rPr>
                        <a:t>ليس</a:t>
                      </a:r>
                      <a:r>
                        <a:rPr lang="ar-BH" sz="3600" b="1" dirty="0">
                          <a:latin typeface="Sakkal Majalla" panose="02000000000000000000" pitchFamily="2" charset="-78"/>
                          <a:cs typeface="Sakkal Majalla" panose="02000000000000000000" pitchFamily="2" charset="-78"/>
                        </a:rPr>
                        <a:t> رئيس القوم </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74608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9" name="مستطيل 18">
            <a:extLst>
              <a:ext uri="{FF2B5EF4-FFF2-40B4-BE49-F238E27FC236}">
                <a16:creationId xmlns:a16="http://schemas.microsoft.com/office/drawing/2014/main" id="{91EC791A-A550-41BF-9A96-D897B3BE8DB9}"/>
              </a:ext>
            </a:extLst>
          </p:cNvPr>
          <p:cNvSpPr/>
          <p:nvPr/>
        </p:nvSpPr>
        <p:spPr>
          <a:xfrm>
            <a:off x="6397211" y="2628674"/>
            <a:ext cx="4533059" cy="521475"/>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spAutoFit/>
          </a:bodyPr>
          <a:lstStyle/>
          <a:p>
            <a:pPr algn="ctr" rtl="1">
              <a:lnSpc>
                <a:spcPct val="80000"/>
              </a:lnSpc>
            </a:pPr>
            <a:r>
              <a:rPr lang="ar-BH" sz="2800" b="1" dirty="0">
                <a:solidFill>
                  <a:sysClr val="windowText" lastClr="000000"/>
                </a:solidFill>
                <a:latin typeface="Sakkal Majalla" panose="02000000000000000000" pitchFamily="2" charset="-78"/>
                <a:cs typeface="Sakkal Majalla" panose="02000000000000000000" pitchFamily="2" charset="-78"/>
              </a:rPr>
              <a:t>أسلوب نفي غرضه الاستبعاد.</a:t>
            </a:r>
          </a:p>
        </p:txBody>
      </p:sp>
      <p:graphicFrame>
        <p:nvGraphicFramePr>
          <p:cNvPr id="10" name="جدول 5">
            <a:extLst>
              <a:ext uri="{FF2B5EF4-FFF2-40B4-BE49-F238E27FC236}">
                <a16:creationId xmlns:a16="http://schemas.microsoft.com/office/drawing/2014/main" id="{1D27CF33-8992-4143-AD6E-A8D2E2F5D77D}"/>
              </a:ext>
            </a:extLst>
          </p:cNvPr>
          <p:cNvGraphicFramePr>
            <a:graphicFrameLocks noGrp="1"/>
          </p:cNvGraphicFramePr>
          <p:nvPr>
            <p:extLst>
              <p:ext uri="{D42A27DB-BD31-4B8C-83A1-F6EECF244321}">
                <p14:modId xmlns:p14="http://schemas.microsoft.com/office/powerpoint/2010/main" val="792753632"/>
              </p:ext>
            </p:extLst>
          </p:nvPr>
        </p:nvGraphicFramePr>
        <p:xfrm>
          <a:off x="520761" y="1819875"/>
          <a:ext cx="5588000" cy="1487423"/>
        </p:xfrm>
        <a:graphic>
          <a:graphicData uri="http://schemas.openxmlformats.org/drawingml/2006/table">
            <a:tbl>
              <a:tblPr firstRow="1" bandRow="1">
                <a:tableStyleId>{5C22544A-7EE6-4342-B048-85BDC9FD1C3A}</a:tableStyleId>
              </a:tblPr>
              <a:tblGrid>
                <a:gridCol w="5588000">
                  <a:extLst>
                    <a:ext uri="{9D8B030D-6E8A-4147-A177-3AD203B41FA5}">
                      <a16:colId xmlns:a16="http://schemas.microsoft.com/office/drawing/2014/main" val="4117124674"/>
                    </a:ext>
                  </a:extLst>
                </a:gridCol>
              </a:tblGrid>
              <a:tr h="67970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latin typeface="Sakkal Majalla" panose="02000000000000000000" pitchFamily="2" charset="-78"/>
                          <a:cs typeface="Sakkal Majalla" panose="02000000000000000000" pitchFamily="2" charset="-78"/>
                        </a:rPr>
                        <a:t>و</a:t>
                      </a:r>
                      <a:r>
                        <a:rPr lang="ar-BH" sz="3600" b="1" dirty="0">
                          <a:solidFill>
                            <a:srgbClr val="FFFF00"/>
                          </a:solidFill>
                          <a:latin typeface="Sakkal Majalla" panose="02000000000000000000" pitchFamily="2" charset="-78"/>
                          <a:cs typeface="Sakkal Majalla" panose="02000000000000000000" pitchFamily="2" charset="-78"/>
                        </a:rPr>
                        <a:t>َإِنْ </a:t>
                      </a:r>
                      <a:r>
                        <a:rPr lang="ar-BH" sz="3600" b="1" dirty="0">
                          <a:latin typeface="Sakkal Majalla" panose="02000000000000000000" pitchFamily="2" charset="-78"/>
                          <a:cs typeface="Sakkal Majalla" panose="02000000000000000000" pitchFamily="2" charset="-78"/>
                        </a:rPr>
                        <a:t>قَــــــــــلّ مَـــــــــــالِي لَـــــــمْ أُكَلّفْــــــــــــهُمُ رِفْــــــــــدا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48645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4" name="مستطيل 13">
            <a:extLst>
              <a:ext uri="{FF2B5EF4-FFF2-40B4-BE49-F238E27FC236}">
                <a16:creationId xmlns:a16="http://schemas.microsoft.com/office/drawing/2014/main" id="{36946551-4276-46D1-B380-30885E500845}"/>
              </a:ext>
            </a:extLst>
          </p:cNvPr>
          <p:cNvSpPr/>
          <p:nvPr/>
        </p:nvSpPr>
        <p:spPr>
          <a:xfrm>
            <a:off x="840910" y="2628674"/>
            <a:ext cx="5038141"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شرط غرضه الفخر والاعتزاز.</a:t>
            </a:r>
          </a:p>
        </p:txBody>
      </p:sp>
      <p:graphicFrame>
        <p:nvGraphicFramePr>
          <p:cNvPr id="21" name="جدول 5">
            <a:extLst>
              <a:ext uri="{FF2B5EF4-FFF2-40B4-BE49-F238E27FC236}">
                <a16:creationId xmlns:a16="http://schemas.microsoft.com/office/drawing/2014/main" id="{95D91C96-DA9F-4E71-8EEC-9F9BDB2C9650}"/>
              </a:ext>
            </a:extLst>
          </p:cNvPr>
          <p:cNvGraphicFramePr>
            <a:graphicFrameLocks noGrp="1"/>
          </p:cNvGraphicFramePr>
          <p:nvPr>
            <p:extLst>
              <p:ext uri="{D42A27DB-BD31-4B8C-83A1-F6EECF244321}">
                <p14:modId xmlns:p14="http://schemas.microsoft.com/office/powerpoint/2010/main" val="1280395668"/>
              </p:ext>
            </p:extLst>
          </p:nvPr>
        </p:nvGraphicFramePr>
        <p:xfrm>
          <a:off x="6258941" y="3623222"/>
          <a:ext cx="4894612" cy="1501601"/>
        </p:xfrm>
        <a:graphic>
          <a:graphicData uri="http://schemas.openxmlformats.org/drawingml/2006/table">
            <a:tbl>
              <a:tblPr firstRow="1" bandRow="1">
                <a:tableStyleId>{5C22544A-7EE6-4342-B048-85BDC9FD1C3A}</a:tableStyleId>
              </a:tblPr>
              <a:tblGrid>
                <a:gridCol w="4894612">
                  <a:extLst>
                    <a:ext uri="{9D8B030D-6E8A-4147-A177-3AD203B41FA5}">
                      <a16:colId xmlns:a16="http://schemas.microsoft.com/office/drawing/2014/main" val="4117124674"/>
                    </a:ext>
                  </a:extLst>
                </a:gridCol>
              </a:tblGrid>
              <a:tr h="70644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rgbClr val="FFFF00"/>
                          </a:solidFill>
                          <a:latin typeface="Sakkal Majalla" panose="02000000000000000000" pitchFamily="2" charset="-78"/>
                          <a:cs typeface="Sakkal Majalla" panose="02000000000000000000" pitchFamily="2" charset="-78"/>
                        </a:rPr>
                        <a:t>وإنّي</a:t>
                      </a:r>
                      <a:r>
                        <a:rPr lang="ar-BH" sz="3600" b="1" dirty="0">
                          <a:solidFill>
                            <a:schemeClr val="bg1"/>
                          </a:solidFill>
                          <a:latin typeface="Sakkal Majalla" panose="02000000000000000000" pitchFamily="2" charset="-78"/>
                          <a:cs typeface="Sakkal Majalla" panose="02000000000000000000" pitchFamily="2" charset="-78"/>
                        </a:rPr>
                        <a:t> </a:t>
                      </a:r>
                      <a:r>
                        <a:rPr lang="ar-BH" sz="3600" b="1" dirty="0">
                          <a:solidFill>
                            <a:srgbClr val="FFFF00"/>
                          </a:solidFill>
                          <a:latin typeface="Sakkal Majalla" panose="02000000000000000000" pitchFamily="2" charset="-78"/>
                          <a:cs typeface="Sakkal Majalla" panose="02000000000000000000" pitchFamily="2" charset="-78"/>
                        </a:rPr>
                        <a:t>لَ</a:t>
                      </a:r>
                      <a:r>
                        <a:rPr lang="ar-BH" sz="3600" b="1" dirty="0">
                          <a:solidFill>
                            <a:schemeClr val="bg1"/>
                          </a:solidFill>
                          <a:latin typeface="Sakkal Majalla" panose="02000000000000000000" pitchFamily="2" charset="-78"/>
                          <a:cs typeface="Sakkal Majalla" panose="02000000000000000000" pitchFamily="2" charset="-78"/>
                        </a:rPr>
                        <a:t>عـــَبْدُ الضّيفِ ما دام نَازِلا </a:t>
                      </a:r>
                    </a:p>
                  </a:txBody>
                  <a:tcPr/>
                </a:tc>
                <a:extLst>
                  <a:ext uri="{0D108BD9-81ED-4DB2-BD59-A6C34878D82A}">
                    <a16:rowId xmlns:a16="http://schemas.microsoft.com/office/drawing/2014/main" val="3978054170"/>
                  </a:ext>
                </a:extLst>
              </a:tr>
              <a:tr h="795160">
                <a:tc>
                  <a:txBody>
                    <a:bodyPr/>
                    <a:lstStyle/>
                    <a:p>
                      <a:endParaRPr lang="ar-BH" sz="1200" dirty="0"/>
                    </a:p>
                  </a:txBody>
                  <a:tcPr/>
                </a:tc>
                <a:extLst>
                  <a:ext uri="{0D108BD9-81ED-4DB2-BD59-A6C34878D82A}">
                    <a16:rowId xmlns:a16="http://schemas.microsoft.com/office/drawing/2014/main" val="2257902508"/>
                  </a:ext>
                </a:extLst>
              </a:tr>
            </a:tbl>
          </a:graphicData>
        </a:graphic>
      </p:graphicFrame>
      <p:sp>
        <p:nvSpPr>
          <p:cNvPr id="22" name="مستطيل 21">
            <a:extLst>
              <a:ext uri="{FF2B5EF4-FFF2-40B4-BE49-F238E27FC236}">
                <a16:creationId xmlns:a16="http://schemas.microsoft.com/office/drawing/2014/main" id="{F7BF96FE-1ED5-4E97-AE42-D34E54C7D676}"/>
              </a:ext>
            </a:extLst>
          </p:cNvPr>
          <p:cNvSpPr/>
          <p:nvPr/>
        </p:nvSpPr>
        <p:spPr>
          <a:xfrm>
            <a:off x="6397211" y="4474220"/>
            <a:ext cx="4650017"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توكيد لبيان صفة الكرم.</a:t>
            </a:r>
          </a:p>
        </p:txBody>
      </p:sp>
      <p:sp>
        <p:nvSpPr>
          <p:cNvPr id="11" name="مستطيل 10">
            <a:extLst>
              <a:ext uri="{FF2B5EF4-FFF2-40B4-BE49-F238E27FC236}">
                <a16:creationId xmlns:a16="http://schemas.microsoft.com/office/drawing/2014/main" id="{F39ED049-CF51-44F3-88BB-8BFAF4DA8B92}"/>
              </a:ext>
            </a:extLst>
          </p:cNvPr>
          <p:cNvSpPr/>
          <p:nvPr/>
        </p:nvSpPr>
        <p:spPr>
          <a:xfrm>
            <a:off x="9658995" y="429617"/>
            <a:ext cx="1494558"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solidFill>
                  <a:schemeClr val="bg1"/>
                </a:solidFill>
                <a:latin typeface="Sakkal Majalla" panose="02000000000000000000" pitchFamily="2" charset="-78"/>
                <a:cs typeface="Sakkal Majalla" panose="02000000000000000000" pitchFamily="2" charset="-78"/>
              </a:rPr>
              <a:t>نشاط 1</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16" name="مربع نص 15">
            <a:extLst>
              <a:ext uri="{FF2B5EF4-FFF2-40B4-BE49-F238E27FC236}">
                <a16:creationId xmlns:a16="http://schemas.microsoft.com/office/drawing/2014/main" id="{0ADCD79E-CB54-4624-8AD4-61932FFF74F3}"/>
              </a:ext>
            </a:extLst>
          </p:cNvPr>
          <p:cNvSpPr txBox="1"/>
          <p:nvPr/>
        </p:nvSpPr>
        <p:spPr>
          <a:xfrm>
            <a:off x="559220" y="564234"/>
            <a:ext cx="2314906" cy="1077218"/>
          </a:xfrm>
          <a:prstGeom prst="rect">
            <a:avLst/>
          </a:prstGeom>
          <a:solidFill>
            <a:schemeClr val="accent2">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3200" b="1" dirty="0">
                <a:latin typeface="Sakkal Majalla" panose="02000000000000000000" pitchFamily="2" charset="-78"/>
                <a:cs typeface="Sakkal Majalla" panose="02000000000000000000" pitchFamily="2" charset="-78"/>
              </a:rPr>
              <a:t>الأساليب اللّغويّة في المقطع الثّالث</a:t>
            </a:r>
            <a:endParaRPr lang="en-GB" sz="3200" b="1" dirty="0">
              <a:latin typeface="Sakkal Majalla" panose="02000000000000000000" pitchFamily="2" charset="-78"/>
              <a:cs typeface="Sakkal Majalla" panose="02000000000000000000" pitchFamily="2" charset="-78"/>
            </a:endParaRPr>
          </a:p>
        </p:txBody>
      </p:sp>
      <p:graphicFrame>
        <p:nvGraphicFramePr>
          <p:cNvPr id="20" name="جدول 5">
            <a:extLst>
              <a:ext uri="{FF2B5EF4-FFF2-40B4-BE49-F238E27FC236}">
                <a16:creationId xmlns:a16="http://schemas.microsoft.com/office/drawing/2014/main" id="{C411B1C4-6241-4D49-A497-F4EA1D04CE3E}"/>
              </a:ext>
            </a:extLst>
          </p:cNvPr>
          <p:cNvGraphicFramePr>
            <a:graphicFrameLocks noGrp="1"/>
          </p:cNvGraphicFramePr>
          <p:nvPr>
            <p:extLst>
              <p:ext uri="{D42A27DB-BD31-4B8C-83A1-F6EECF244321}">
                <p14:modId xmlns:p14="http://schemas.microsoft.com/office/powerpoint/2010/main" val="2023568248"/>
              </p:ext>
            </p:extLst>
          </p:nvPr>
        </p:nvGraphicFramePr>
        <p:xfrm>
          <a:off x="531796" y="3637400"/>
          <a:ext cx="5537200" cy="1487423"/>
        </p:xfrm>
        <a:graphic>
          <a:graphicData uri="http://schemas.openxmlformats.org/drawingml/2006/table">
            <a:tbl>
              <a:tblPr firstRow="1" bandRow="1">
                <a:tableStyleId>{5C22544A-7EE6-4342-B048-85BDC9FD1C3A}</a:tableStyleId>
              </a:tblPr>
              <a:tblGrid>
                <a:gridCol w="5537200">
                  <a:extLst>
                    <a:ext uri="{9D8B030D-6E8A-4147-A177-3AD203B41FA5}">
                      <a16:colId xmlns:a16="http://schemas.microsoft.com/office/drawing/2014/main" val="4117124674"/>
                    </a:ext>
                  </a:extLst>
                </a:gridCol>
              </a:tblGrid>
              <a:tr h="67970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3600" b="1" dirty="0">
                          <a:solidFill>
                            <a:srgbClr val="FFFF00"/>
                          </a:solidFill>
                          <a:latin typeface="Sakkal Majalla" panose="02000000000000000000" pitchFamily="2" charset="-78"/>
                          <a:cs typeface="Sakkal Majalla" panose="02000000000000000000" pitchFamily="2" charset="-78"/>
                        </a:rPr>
                        <a:t>وما</a:t>
                      </a:r>
                      <a:r>
                        <a:rPr lang="ar-BH" sz="3600" b="1" dirty="0">
                          <a:solidFill>
                            <a:schemeClr val="bg1"/>
                          </a:solidFill>
                          <a:latin typeface="Sakkal Majalla" panose="02000000000000000000" pitchFamily="2" charset="-78"/>
                          <a:cs typeface="Sakkal Majalla" panose="02000000000000000000" pitchFamily="2" charset="-78"/>
                        </a:rPr>
                        <a:t> شِيمَةٌ لي غــــــــيرُها تُشْبِـــــــــهُ </a:t>
                      </a:r>
                      <a:r>
                        <a:rPr lang="ar-BH" sz="3600" b="1" dirty="0" err="1">
                          <a:solidFill>
                            <a:schemeClr val="bg1"/>
                          </a:solidFill>
                          <a:latin typeface="Sakkal Majalla" panose="02000000000000000000" pitchFamily="2" charset="-78"/>
                          <a:cs typeface="Sakkal Majalla" panose="02000000000000000000" pitchFamily="2" charset="-78"/>
                        </a:rPr>
                        <a:t>العَبْــــــــــدا</a:t>
                      </a:r>
                      <a:endParaRPr lang="ar-BH" sz="3600" b="1" dirty="0">
                        <a:solidFill>
                          <a:schemeClr val="bg1"/>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978054170"/>
                  </a:ext>
                </a:extLst>
              </a:tr>
              <a:tr h="486454">
                <a:tc>
                  <a:txBody>
                    <a:bodyPr/>
                    <a:lstStyle/>
                    <a:p>
                      <a:endParaRPr lang="ar-BH" sz="1200" dirty="0"/>
                    </a:p>
                    <a:p>
                      <a:r>
                        <a:rPr lang="ar-BH" sz="2400" b="1" dirty="0"/>
                        <a:t>                          </a:t>
                      </a:r>
                    </a:p>
                    <a:p>
                      <a:endParaRPr lang="en-GB" sz="1100" dirty="0"/>
                    </a:p>
                  </a:txBody>
                  <a:tcPr/>
                </a:tc>
                <a:extLst>
                  <a:ext uri="{0D108BD9-81ED-4DB2-BD59-A6C34878D82A}">
                    <a16:rowId xmlns:a16="http://schemas.microsoft.com/office/drawing/2014/main" val="2257902508"/>
                  </a:ext>
                </a:extLst>
              </a:tr>
            </a:tbl>
          </a:graphicData>
        </a:graphic>
      </p:graphicFrame>
      <p:sp>
        <p:nvSpPr>
          <p:cNvPr id="15" name="مستطيل 14">
            <a:extLst>
              <a:ext uri="{FF2B5EF4-FFF2-40B4-BE49-F238E27FC236}">
                <a16:creationId xmlns:a16="http://schemas.microsoft.com/office/drawing/2014/main" id="{552C55AB-0410-4CD2-991B-6DBD41614CDA}"/>
              </a:ext>
            </a:extLst>
          </p:cNvPr>
          <p:cNvSpPr/>
          <p:nvPr/>
        </p:nvSpPr>
        <p:spPr>
          <a:xfrm>
            <a:off x="840909" y="4438863"/>
            <a:ext cx="5038141" cy="573797"/>
          </a:xfrm>
          <a:prstGeom prst="rect">
            <a:avLst/>
          </a:prstGeom>
          <a:ln/>
        </p:spPr>
        <p:style>
          <a:lnRef idx="2">
            <a:schemeClr val="accent5"/>
          </a:lnRef>
          <a:fillRef idx="1">
            <a:schemeClr val="lt1"/>
          </a:fillRef>
          <a:effectRef idx="0">
            <a:schemeClr val="accent5"/>
          </a:effectRef>
          <a:fontRef idx="minor">
            <a:schemeClr val="dk1"/>
          </a:fontRef>
        </p:style>
        <p:txBody>
          <a:bodyPr wrap="square" tIns="108000" anchor="ctr" anchorCtr="0">
            <a:spAutoFit/>
          </a:bodyPr>
          <a:lstStyle/>
          <a:p>
            <a:pPr algn="ctr" rtl="1">
              <a:lnSpc>
                <a:spcPct val="80000"/>
              </a:lnSpc>
            </a:pPr>
            <a:r>
              <a:rPr lang="ar-BH" sz="3200" b="1" dirty="0">
                <a:solidFill>
                  <a:sysClr val="windowText" lastClr="000000"/>
                </a:solidFill>
                <a:latin typeface="Sakkal Majalla" panose="02000000000000000000" pitchFamily="2" charset="-78"/>
                <a:cs typeface="Sakkal Majalla" panose="02000000000000000000" pitchFamily="2" charset="-78"/>
              </a:rPr>
              <a:t>أسلوب نفي  غرضه الاستبعاد.</a:t>
            </a:r>
          </a:p>
        </p:txBody>
      </p:sp>
      <p:sp>
        <p:nvSpPr>
          <p:cNvPr id="13" name="مستطيل 12">
            <a:extLst>
              <a:ext uri="{FF2B5EF4-FFF2-40B4-BE49-F238E27FC236}">
                <a16:creationId xmlns:a16="http://schemas.microsoft.com/office/drawing/2014/main" id="{4ED54DC1-F58E-435C-8052-D04D2D27C327}"/>
              </a:ext>
            </a:extLst>
          </p:cNvPr>
          <p:cNvSpPr/>
          <p:nvPr/>
        </p:nvSpPr>
        <p:spPr>
          <a:xfrm>
            <a:off x="143985" y="66826"/>
            <a:ext cx="3145376" cy="318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0629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 calcmode="lin" valueType="num">
                                      <p:cBhvr>
                                        <p:cTn id="3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15"/>
                                        </p:tgtEl>
                                        <p:attrNameLst>
                                          <p:attrName>ppt_y</p:attrName>
                                        </p:attrNameLst>
                                      </p:cBhvr>
                                      <p:tavLst>
                                        <p:tav tm="0">
                                          <p:val>
                                            <p:strVal val="#ppt_y"/>
                                          </p:val>
                                        </p:tav>
                                        <p:tav tm="100000">
                                          <p:val>
                                            <p:strVal val="#ppt_y"/>
                                          </p:val>
                                        </p:tav>
                                      </p:tavLst>
                                    </p:anim>
                                    <p:anim calcmode="lin" valueType="num">
                                      <p:cBhvr>
                                        <p:cTn id="70"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4" grpId="0" animBg="1"/>
      <p:bldP spid="2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E5AA2C6-FD75-48F2-89B3-9FFCF82AD08B}"/>
              </a:ext>
            </a:extLst>
          </p:cNvPr>
          <p:cNvSpPr txBox="1"/>
          <p:nvPr/>
        </p:nvSpPr>
        <p:spPr>
          <a:xfrm>
            <a:off x="1009648" y="954945"/>
            <a:ext cx="8137375" cy="1077218"/>
          </a:xfrm>
          <a:prstGeom prst="rect">
            <a:avLst/>
          </a:prstGeom>
          <a:solidFill>
            <a:schemeClr val="accent1">
              <a:lumMod val="40000"/>
              <a:lumOff val="60000"/>
            </a:schemeClr>
          </a:solid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أ- بمَ يُوحي قول الش</a:t>
            </a:r>
            <a:r>
              <a:rPr lang="ar-SA" sz="3200" b="1" dirty="0">
                <a:latin typeface="Sakkal Majalla" panose="02000000000000000000" pitchFamily="2" charset="-78"/>
                <a:cs typeface="Sakkal Majalla" panose="02000000000000000000" pitchFamily="2" charset="-78"/>
              </a:rPr>
              <a:t>ّ</a:t>
            </a:r>
            <a:r>
              <a:rPr lang="ar-BH" sz="3200" b="1" dirty="0">
                <a:latin typeface="Sakkal Majalla" panose="02000000000000000000" pitchFamily="2" charset="-78"/>
                <a:cs typeface="Sakkal Majalla" panose="02000000000000000000" pitchFamily="2" charset="-78"/>
              </a:rPr>
              <a:t>اعر  في البيت السّابع: </a:t>
            </a:r>
          </a:p>
          <a:p>
            <a:pPr marL="457200" indent="-457200" algn="r" rtl="1">
              <a:buFont typeface="Wingdings" panose="05000000000000000000" pitchFamily="2" charset="2"/>
              <a:buChar char="q"/>
            </a:pPr>
            <a:r>
              <a:rPr lang="ar-BH" sz="3200" b="1" dirty="0">
                <a:latin typeface="Sakkal Majalla" panose="02000000000000000000" pitchFamily="2" charset="-78"/>
                <a:cs typeface="Sakkal Majalla" panose="02000000000000000000" pitchFamily="2" charset="-78"/>
              </a:rPr>
              <a:t>وَلا أَحْمِلُ الحِقْدَ القَدِيمَ عَلَيْهِمُ </a:t>
            </a:r>
          </a:p>
        </p:txBody>
      </p:sp>
      <p:sp>
        <p:nvSpPr>
          <p:cNvPr id="5" name="مستطيل 4">
            <a:extLst>
              <a:ext uri="{FF2B5EF4-FFF2-40B4-BE49-F238E27FC236}">
                <a16:creationId xmlns:a16="http://schemas.microsoft.com/office/drawing/2014/main" id="{525ECF28-70ED-4EF0-9C49-FEB57276FADD}"/>
              </a:ext>
            </a:extLst>
          </p:cNvPr>
          <p:cNvSpPr/>
          <p:nvPr/>
        </p:nvSpPr>
        <p:spPr>
          <a:xfrm>
            <a:off x="1009645" y="2209912"/>
            <a:ext cx="8137375" cy="646331"/>
          </a:xfrm>
          <a:prstGeom prst="rect">
            <a:avLst/>
          </a:prstGeom>
          <a:solidFill>
            <a:schemeClr val="accent2">
              <a:lumMod val="40000"/>
              <a:lumOff val="60000"/>
            </a:schemeClr>
          </a:solidFill>
        </p:spPr>
        <p:txBody>
          <a:bodyPr wrap="square">
            <a:spAutoFit/>
          </a:bodyPr>
          <a:lstStyle/>
          <a:p>
            <a:pPr algn="r" rtl="1"/>
            <a:r>
              <a:rPr lang="ar-BH" sz="3600" b="1" dirty="0">
                <a:solidFill>
                  <a:srgbClr val="C00000"/>
                </a:solidFill>
                <a:latin typeface="Sakkal Majalla" panose="02000000000000000000" pitchFamily="2" charset="-78"/>
                <a:cs typeface="Sakkal Majalla" panose="02000000000000000000" pitchFamily="2" charset="-78"/>
              </a:rPr>
              <a:t>يوحي بأنّ الشّاعر تعرّض للأذى والكره من قبل قومه.</a:t>
            </a:r>
            <a:endParaRPr lang="en-GB" sz="3600" b="1" dirty="0">
              <a:solidFill>
                <a:srgbClr val="C00000"/>
              </a:solidFill>
              <a:latin typeface="Sakkal Majalla" panose="02000000000000000000" pitchFamily="2" charset="-78"/>
              <a:cs typeface="Sakkal Majalla" panose="02000000000000000000" pitchFamily="2" charset="-78"/>
            </a:endParaRPr>
          </a:p>
        </p:txBody>
      </p:sp>
      <p:sp>
        <p:nvSpPr>
          <p:cNvPr id="9" name="مربع نص 1">
            <a:extLst>
              <a:ext uri="{FF2B5EF4-FFF2-40B4-BE49-F238E27FC236}">
                <a16:creationId xmlns:a16="http://schemas.microsoft.com/office/drawing/2014/main" id="{BE5AA2C6-FD75-48F2-89B3-9FFCF82AD08B}"/>
              </a:ext>
            </a:extLst>
          </p:cNvPr>
          <p:cNvSpPr txBox="1"/>
          <p:nvPr/>
        </p:nvSpPr>
        <p:spPr>
          <a:xfrm>
            <a:off x="1009648" y="3680325"/>
            <a:ext cx="8137372" cy="1077218"/>
          </a:xfrm>
          <a:prstGeom prst="rect">
            <a:avLst/>
          </a:prstGeom>
          <a:solidFill>
            <a:schemeClr val="accent1">
              <a:lumMod val="40000"/>
              <a:lumOff val="60000"/>
            </a:schemeClr>
          </a:solid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ب- بمَ يُوحي قول الش</a:t>
            </a:r>
            <a:r>
              <a:rPr lang="ar-SA" sz="3200" b="1" dirty="0">
                <a:latin typeface="Sakkal Majalla" panose="02000000000000000000" pitchFamily="2" charset="-78"/>
                <a:cs typeface="Sakkal Majalla" panose="02000000000000000000" pitchFamily="2" charset="-78"/>
              </a:rPr>
              <a:t>ّ</a:t>
            </a:r>
            <a:r>
              <a:rPr lang="ar-BH" sz="3200" b="1" dirty="0">
                <a:latin typeface="Sakkal Majalla" panose="02000000000000000000" pitchFamily="2" charset="-78"/>
                <a:cs typeface="Sakkal Majalla" panose="02000000000000000000" pitchFamily="2" charset="-78"/>
              </a:rPr>
              <a:t>اعر  في البيت الثّامن:</a:t>
            </a:r>
          </a:p>
          <a:p>
            <a:pPr marL="457200" indent="-457200" algn="r" rtl="1">
              <a:buFont typeface="Wingdings" panose="05000000000000000000" pitchFamily="2" charset="2"/>
              <a:buChar char="q"/>
            </a:pPr>
            <a:r>
              <a:rPr lang="ar-BH" sz="3200" b="1" dirty="0">
                <a:latin typeface="Sakkal Majalla" panose="02000000000000000000" pitchFamily="2" charset="-78"/>
                <a:cs typeface="Sakkal Majalla" panose="02000000000000000000" pitchFamily="2" charset="-78"/>
              </a:rPr>
              <a:t> </a:t>
            </a:r>
            <a:r>
              <a:rPr lang="ar-BH" altLang="zh-CN" sz="3000" b="1" dirty="0">
                <a:latin typeface="Sakkal Majalla" panose="02000000000000000000" pitchFamily="2" charset="-78"/>
                <a:cs typeface="Sakkal Majalla" panose="02000000000000000000" pitchFamily="2" charset="-78"/>
              </a:rPr>
              <a:t>وإنّي لَعـــَبْدُ الضّيفِ ما دام نَازِلا      وما شِيمَةٌ لي غــــــــيرُها تُشْبِـــــــــهُ </a:t>
            </a:r>
            <a:r>
              <a:rPr lang="ar-BH" altLang="zh-CN" sz="3000" b="1" dirty="0" err="1">
                <a:latin typeface="Sakkal Majalla" panose="02000000000000000000" pitchFamily="2" charset="-78"/>
                <a:cs typeface="Sakkal Majalla" panose="02000000000000000000" pitchFamily="2" charset="-78"/>
              </a:rPr>
              <a:t>العَبْــــــــــدا</a:t>
            </a:r>
            <a:endParaRPr lang="ar-BH" altLang="zh-CN" sz="3000" b="1" dirty="0">
              <a:latin typeface="Sakkal Majalla" panose="02000000000000000000" pitchFamily="2" charset="-78"/>
              <a:cs typeface="Sakkal Majalla" panose="02000000000000000000" pitchFamily="2" charset="-78"/>
            </a:endParaRPr>
          </a:p>
        </p:txBody>
      </p:sp>
      <p:sp>
        <p:nvSpPr>
          <p:cNvPr id="12" name="مستطيل 4">
            <a:extLst>
              <a:ext uri="{FF2B5EF4-FFF2-40B4-BE49-F238E27FC236}">
                <a16:creationId xmlns:a16="http://schemas.microsoft.com/office/drawing/2014/main" id="{525ECF28-70ED-4EF0-9C49-FEB57276FADD}"/>
              </a:ext>
            </a:extLst>
          </p:cNvPr>
          <p:cNvSpPr/>
          <p:nvPr/>
        </p:nvSpPr>
        <p:spPr>
          <a:xfrm>
            <a:off x="1009648" y="5085875"/>
            <a:ext cx="8137372" cy="646331"/>
          </a:xfrm>
          <a:prstGeom prst="rect">
            <a:avLst/>
          </a:prstGeom>
          <a:solidFill>
            <a:schemeClr val="accent2">
              <a:lumMod val="40000"/>
              <a:lumOff val="60000"/>
            </a:schemeClr>
          </a:solidFill>
        </p:spPr>
        <p:txBody>
          <a:bodyPr wrap="square">
            <a:spAutoFit/>
          </a:bodyPr>
          <a:lstStyle/>
          <a:p>
            <a:pPr algn="r" rtl="1"/>
            <a:r>
              <a:rPr lang="ar-BH" sz="3600" b="1" dirty="0">
                <a:solidFill>
                  <a:srgbClr val="C00000"/>
                </a:solidFill>
                <a:latin typeface="Sakkal Majalla" panose="02000000000000000000" pitchFamily="2" charset="-78"/>
                <a:cs typeface="Sakkal Majalla" panose="02000000000000000000" pitchFamily="2" charset="-78"/>
              </a:rPr>
              <a:t>يوحي بمدى كرم الشّاعر ، ومكانته الكبيرة عند قومه.</a:t>
            </a:r>
            <a:endParaRPr lang="en-GB" sz="3600" b="1" dirty="0">
              <a:solidFill>
                <a:srgbClr val="C00000"/>
              </a:solidFill>
              <a:latin typeface="Sakkal Majalla" panose="02000000000000000000" pitchFamily="2" charset="-78"/>
              <a:cs typeface="Sakkal Majalla" panose="02000000000000000000" pitchFamily="2" charset="-78"/>
            </a:endParaRPr>
          </a:p>
        </p:txBody>
      </p:sp>
      <p:sp>
        <p:nvSpPr>
          <p:cNvPr id="13" name="مستطيل 12">
            <a:extLst>
              <a:ext uri="{FF2B5EF4-FFF2-40B4-BE49-F238E27FC236}">
                <a16:creationId xmlns:a16="http://schemas.microsoft.com/office/drawing/2014/main" id="{76FADCCA-6951-4F90-9984-AA63FBF7A4D6}"/>
              </a:ext>
            </a:extLst>
          </p:cNvPr>
          <p:cNvSpPr/>
          <p:nvPr/>
        </p:nvSpPr>
        <p:spPr>
          <a:xfrm>
            <a:off x="9283782" y="552273"/>
            <a:ext cx="1898570" cy="8701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2</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8" name="مستطيل 7">
            <a:extLst>
              <a:ext uri="{FF2B5EF4-FFF2-40B4-BE49-F238E27FC236}">
                <a16:creationId xmlns:a16="http://schemas.microsoft.com/office/drawing/2014/main" id="{C62367AE-A293-4625-A195-0FEBE8151C2C}"/>
              </a:ext>
            </a:extLst>
          </p:cNvPr>
          <p:cNvSpPr/>
          <p:nvPr/>
        </p:nvSpPr>
        <p:spPr>
          <a:xfrm>
            <a:off x="105368" y="90759"/>
            <a:ext cx="2956331"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349821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a:extLst>
              <a:ext uri="{FF2B5EF4-FFF2-40B4-BE49-F238E27FC236}">
                <a16:creationId xmlns:a16="http://schemas.microsoft.com/office/drawing/2014/main" id="{CCF90774-0F89-438F-916B-536FADE2842B}"/>
              </a:ext>
            </a:extLst>
          </p:cNvPr>
          <p:cNvSpPr/>
          <p:nvPr/>
        </p:nvSpPr>
        <p:spPr>
          <a:xfrm>
            <a:off x="1794997" y="917878"/>
            <a:ext cx="7627610" cy="2459135"/>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115000"/>
              </a:lnSpc>
              <a:spcAft>
                <a:spcPts val="1000"/>
              </a:spcAft>
            </a:pPr>
            <a:r>
              <a:rPr lang="ar-BH" sz="2800" b="1" dirty="0">
                <a:solidFill>
                  <a:sysClr val="windowText" lastClr="000000"/>
                </a:solidFill>
                <a:latin typeface="Sakkal Majalla" panose="02000000000000000000" pitchFamily="2" charset="-78"/>
                <a:cs typeface="Sakkal Majalla" panose="02000000000000000000" pitchFamily="2" charset="-78"/>
              </a:rPr>
              <a:t>يقول الشاعر :</a:t>
            </a:r>
          </a:p>
          <a:p>
            <a:pPr algn="r" rtl="1">
              <a:lnSpc>
                <a:spcPct val="115000"/>
              </a:lnSpc>
              <a:spcAft>
                <a:spcPts val="1000"/>
              </a:spcAft>
            </a:pPr>
            <a:r>
              <a:rPr lang="ar-BH" sz="2800" b="1" dirty="0">
                <a:solidFill>
                  <a:srgbClr val="FF0000"/>
                </a:solidFill>
                <a:latin typeface="Sakkal Majalla" panose="02000000000000000000" pitchFamily="2" charset="-78"/>
                <a:cs typeface="Sakkal Majalla" panose="02000000000000000000" pitchFamily="2" charset="-78"/>
              </a:rPr>
              <a:t>وإنّي لَعـــَبْدُ الضّيفِ ما دام نَازِلا             وما شِيمَةٌ لي غــــــــيرُها تُشْبِـــــــــهُ </a:t>
            </a:r>
            <a:r>
              <a:rPr lang="ar-BH" sz="2800" b="1" dirty="0" err="1">
                <a:solidFill>
                  <a:srgbClr val="FF0000"/>
                </a:solidFill>
                <a:latin typeface="Sakkal Majalla" panose="02000000000000000000" pitchFamily="2" charset="-78"/>
                <a:cs typeface="Sakkal Majalla" panose="02000000000000000000" pitchFamily="2" charset="-78"/>
              </a:rPr>
              <a:t>العَبْــــــــــدا</a:t>
            </a:r>
            <a:endParaRPr lang="ar-BH" sz="2800" b="1" dirty="0">
              <a:solidFill>
                <a:srgbClr val="FF0000"/>
              </a:solidFill>
              <a:latin typeface="Sakkal Majalla" panose="02000000000000000000" pitchFamily="2" charset="-78"/>
              <a:cs typeface="Sakkal Majalla" panose="02000000000000000000" pitchFamily="2" charset="-78"/>
            </a:endParaRPr>
          </a:p>
          <a:p>
            <a:pPr algn="r" rtl="1">
              <a:lnSpc>
                <a:spcPct val="115000"/>
              </a:lnSpc>
              <a:spcAft>
                <a:spcPts val="1000"/>
              </a:spcAft>
            </a:pPr>
            <a:r>
              <a:rPr lang="ar-BH" sz="2800" b="1" dirty="0">
                <a:solidFill>
                  <a:sysClr val="windowText" lastClr="000000"/>
                </a:solidFill>
                <a:latin typeface="Sakkal Majalla" panose="02000000000000000000" pitchFamily="2" charset="-78"/>
                <a:cs typeface="Sakkal Majalla" panose="02000000000000000000" pitchFamily="2" charset="-78"/>
              </a:rPr>
              <a:t>ويقول حاتم الطّائي:</a:t>
            </a:r>
          </a:p>
          <a:p>
            <a:pPr algn="r" rtl="1">
              <a:lnSpc>
                <a:spcPct val="115000"/>
              </a:lnSpc>
              <a:spcAft>
                <a:spcPts val="1000"/>
              </a:spcAft>
            </a:pPr>
            <a:r>
              <a:rPr lang="ar-BH" sz="2800" b="1" dirty="0">
                <a:solidFill>
                  <a:srgbClr val="FF0000"/>
                </a:solidFill>
                <a:latin typeface="Sakkal Majalla" panose="02000000000000000000" pitchFamily="2" charset="-78"/>
                <a:cs typeface="Sakkal Majalla" panose="02000000000000000000" pitchFamily="2" charset="-78"/>
              </a:rPr>
              <a:t>وإني لعبد الضّيف ما دام ثاويًا               </a:t>
            </a:r>
            <a:r>
              <a:rPr lang="ar-BH" sz="2800" b="1" dirty="0" smtClean="0">
                <a:solidFill>
                  <a:srgbClr val="FF0000"/>
                </a:solidFill>
                <a:latin typeface="Sakkal Majalla" panose="02000000000000000000" pitchFamily="2" charset="-78"/>
                <a:cs typeface="Sakkal Majalla" panose="02000000000000000000" pitchFamily="2" charset="-78"/>
              </a:rPr>
              <a:t>ومــــــــــا </a:t>
            </a:r>
            <a:r>
              <a:rPr lang="ar-BH" sz="2800" b="1" dirty="0">
                <a:solidFill>
                  <a:srgbClr val="FF0000"/>
                </a:solidFill>
                <a:latin typeface="Sakkal Majalla" panose="02000000000000000000" pitchFamily="2" charset="-78"/>
                <a:cs typeface="Sakkal Majalla" panose="02000000000000000000" pitchFamily="2" charset="-78"/>
              </a:rPr>
              <a:t>فيّ إلا تلك من </a:t>
            </a:r>
            <a:r>
              <a:rPr lang="ar-BH" sz="2800" b="1" dirty="0" smtClean="0">
                <a:solidFill>
                  <a:srgbClr val="FF0000"/>
                </a:solidFill>
                <a:latin typeface="Sakkal Majalla" panose="02000000000000000000" pitchFamily="2" charset="-78"/>
                <a:cs typeface="Sakkal Majalla" panose="02000000000000000000" pitchFamily="2" charset="-78"/>
              </a:rPr>
              <a:t>شيمــــــــــــــةِ </a:t>
            </a:r>
            <a:r>
              <a:rPr lang="ar-BH" sz="2800" b="1" dirty="0">
                <a:solidFill>
                  <a:srgbClr val="FF0000"/>
                </a:solidFill>
                <a:latin typeface="Sakkal Majalla" panose="02000000000000000000" pitchFamily="2" charset="-78"/>
                <a:cs typeface="Sakkal Majalla" panose="02000000000000000000" pitchFamily="2" charset="-78"/>
              </a:rPr>
              <a:t>العَبْدِ</a:t>
            </a:r>
          </a:p>
        </p:txBody>
      </p:sp>
      <mc:AlternateContent xmlns:mc="http://schemas.openxmlformats.org/markup-compatibility/2006" xmlns:p14="http://schemas.microsoft.com/office/powerpoint/2010/main">
        <mc:Choice Requires="p14">
          <p:contentPart p14:bwMode="auto" r:id="rId2">
            <p14:nvContentPartPr>
              <p14:cNvPr id="6" name="حبر 5">
                <a:extLst>
                  <a:ext uri="{FF2B5EF4-FFF2-40B4-BE49-F238E27FC236}">
                    <a16:creationId xmlns:a16="http://schemas.microsoft.com/office/drawing/2014/main" id="{E8343D07-2517-4018-9B5A-043DCCBD889A}"/>
                  </a:ext>
                </a:extLst>
              </p14:cNvPr>
              <p14:cNvContentPartPr/>
              <p14:nvPr/>
            </p14:nvContentPartPr>
            <p14:xfrm>
              <a:off x="6329433" y="1455508"/>
              <a:ext cx="360" cy="360"/>
            </p14:xfrm>
          </p:contentPart>
        </mc:Choice>
        <mc:Fallback xmlns="">
          <p:pic>
            <p:nvPicPr>
              <p:cNvPr id="6" name="حبر 5">
                <a:extLst>
                  <a:ext uri="{FF2B5EF4-FFF2-40B4-BE49-F238E27FC236}">
                    <a16:creationId xmlns:a16="http://schemas.microsoft.com/office/drawing/2014/main" id="{E8343D07-2517-4018-9B5A-043DCCBD889A}"/>
                  </a:ext>
                </a:extLst>
              </p:cNvPr>
              <p:cNvPicPr/>
              <p:nvPr/>
            </p:nvPicPr>
            <p:blipFill>
              <a:blip r:embed="rId5"/>
              <a:stretch>
                <a:fillRect/>
              </a:stretch>
            </p:blipFill>
            <p:spPr>
              <a:xfrm>
                <a:off x="6320793" y="1446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حبر 6">
                <a:extLst>
                  <a:ext uri="{FF2B5EF4-FFF2-40B4-BE49-F238E27FC236}">
                    <a16:creationId xmlns:a16="http://schemas.microsoft.com/office/drawing/2014/main" id="{59242935-FD9C-4709-831E-4EA741E31F78}"/>
                  </a:ext>
                </a:extLst>
              </p14:cNvPr>
              <p14:cNvContentPartPr/>
              <p14:nvPr/>
            </p14:nvContentPartPr>
            <p14:xfrm>
              <a:off x="6347073" y="1429228"/>
              <a:ext cx="360" cy="360"/>
            </p14:xfrm>
          </p:contentPart>
        </mc:Choice>
        <mc:Fallback xmlns="">
          <p:pic>
            <p:nvPicPr>
              <p:cNvPr id="7" name="حبر 6">
                <a:extLst>
                  <a:ext uri="{FF2B5EF4-FFF2-40B4-BE49-F238E27FC236}">
                    <a16:creationId xmlns:a16="http://schemas.microsoft.com/office/drawing/2014/main" id="{59242935-FD9C-4709-831E-4EA741E31F78}"/>
                  </a:ext>
                </a:extLst>
              </p:cNvPr>
              <p:cNvPicPr/>
              <p:nvPr/>
            </p:nvPicPr>
            <p:blipFill>
              <a:blip r:embed="rId5"/>
              <a:stretch>
                <a:fillRect/>
              </a:stretch>
            </p:blipFill>
            <p:spPr>
              <a:xfrm>
                <a:off x="6338433" y="1420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حبر 9">
                <a:extLst>
                  <a:ext uri="{FF2B5EF4-FFF2-40B4-BE49-F238E27FC236}">
                    <a16:creationId xmlns:a16="http://schemas.microsoft.com/office/drawing/2014/main" id="{5535D001-9F0D-43AE-B788-4C450282C07C}"/>
                  </a:ext>
                </a:extLst>
              </p14:cNvPr>
              <p14:cNvContentPartPr/>
              <p14:nvPr/>
            </p14:nvContentPartPr>
            <p14:xfrm>
              <a:off x="5929833" y="2290348"/>
              <a:ext cx="360" cy="360"/>
            </p14:xfrm>
          </p:contentPart>
        </mc:Choice>
        <mc:Fallback xmlns="">
          <p:pic>
            <p:nvPicPr>
              <p:cNvPr id="10" name="حبر 9">
                <a:extLst>
                  <a:ext uri="{FF2B5EF4-FFF2-40B4-BE49-F238E27FC236}">
                    <a16:creationId xmlns:a16="http://schemas.microsoft.com/office/drawing/2014/main" id="{5535D001-9F0D-43AE-B788-4C450282C07C}"/>
                  </a:ext>
                </a:extLst>
              </p:cNvPr>
              <p:cNvPicPr/>
              <p:nvPr/>
            </p:nvPicPr>
            <p:blipFill>
              <a:blip r:embed="rId5"/>
              <a:stretch>
                <a:fillRect/>
              </a:stretch>
            </p:blipFill>
            <p:spPr>
              <a:xfrm>
                <a:off x="592083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حبر 16">
                <a:extLst>
                  <a:ext uri="{FF2B5EF4-FFF2-40B4-BE49-F238E27FC236}">
                    <a16:creationId xmlns:a16="http://schemas.microsoft.com/office/drawing/2014/main" id="{3D084232-1EFF-4161-BADF-F20F7DDC759E}"/>
                  </a:ext>
                </a:extLst>
              </p14:cNvPr>
              <p14:cNvContentPartPr/>
              <p14:nvPr/>
            </p14:nvContentPartPr>
            <p14:xfrm>
              <a:off x="7048353" y="1855108"/>
              <a:ext cx="360" cy="360"/>
            </p14:xfrm>
          </p:contentPart>
        </mc:Choice>
        <mc:Fallback xmlns="">
          <p:pic>
            <p:nvPicPr>
              <p:cNvPr id="17" name="حبر 16">
                <a:extLst>
                  <a:ext uri="{FF2B5EF4-FFF2-40B4-BE49-F238E27FC236}">
                    <a16:creationId xmlns:a16="http://schemas.microsoft.com/office/drawing/2014/main" id="{3D084232-1EFF-4161-BADF-F20F7DDC759E}"/>
                  </a:ext>
                </a:extLst>
              </p:cNvPr>
              <p:cNvPicPr/>
              <p:nvPr/>
            </p:nvPicPr>
            <p:blipFill>
              <a:blip r:embed="rId5"/>
              <a:stretch>
                <a:fillRect/>
              </a:stretch>
            </p:blipFill>
            <p:spPr>
              <a:xfrm>
                <a:off x="7039713" y="18464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حبر 17">
                <a:extLst>
                  <a:ext uri="{FF2B5EF4-FFF2-40B4-BE49-F238E27FC236}">
                    <a16:creationId xmlns:a16="http://schemas.microsoft.com/office/drawing/2014/main" id="{A5DF23B1-34E8-4397-94D0-2A8A2CF88861}"/>
                  </a:ext>
                </a:extLst>
              </p14:cNvPr>
              <p14:cNvContentPartPr/>
              <p14:nvPr/>
            </p14:nvContentPartPr>
            <p14:xfrm>
              <a:off x="5352753" y="2405548"/>
              <a:ext cx="360" cy="360"/>
            </p14:xfrm>
          </p:contentPart>
        </mc:Choice>
        <mc:Fallback xmlns="">
          <p:pic>
            <p:nvPicPr>
              <p:cNvPr id="18" name="حبر 17">
                <a:extLst>
                  <a:ext uri="{FF2B5EF4-FFF2-40B4-BE49-F238E27FC236}">
                    <a16:creationId xmlns:a16="http://schemas.microsoft.com/office/drawing/2014/main" id="{A5DF23B1-34E8-4397-94D0-2A8A2CF88861}"/>
                  </a:ext>
                </a:extLst>
              </p:cNvPr>
              <p:cNvPicPr/>
              <p:nvPr/>
            </p:nvPicPr>
            <p:blipFill>
              <a:blip r:embed="rId5"/>
              <a:stretch>
                <a:fillRect/>
              </a:stretch>
            </p:blipFill>
            <p:spPr>
              <a:xfrm>
                <a:off x="5343753" y="23965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حبر 18">
                <a:extLst>
                  <a:ext uri="{FF2B5EF4-FFF2-40B4-BE49-F238E27FC236}">
                    <a16:creationId xmlns:a16="http://schemas.microsoft.com/office/drawing/2014/main" id="{E1565498-20C9-4956-8C0C-A18EE4A0912D}"/>
                  </a:ext>
                </a:extLst>
              </p14:cNvPr>
              <p14:cNvContentPartPr/>
              <p14:nvPr/>
            </p14:nvContentPartPr>
            <p14:xfrm>
              <a:off x="5441673" y="700948"/>
              <a:ext cx="360" cy="360"/>
            </p14:xfrm>
          </p:contentPart>
        </mc:Choice>
        <mc:Fallback xmlns="">
          <p:pic>
            <p:nvPicPr>
              <p:cNvPr id="19" name="حبر 18">
                <a:extLst>
                  <a:ext uri="{FF2B5EF4-FFF2-40B4-BE49-F238E27FC236}">
                    <a16:creationId xmlns:a16="http://schemas.microsoft.com/office/drawing/2014/main" id="{E1565498-20C9-4956-8C0C-A18EE4A0912D}"/>
                  </a:ext>
                </a:extLst>
              </p:cNvPr>
              <p:cNvPicPr/>
              <p:nvPr/>
            </p:nvPicPr>
            <p:blipFill>
              <a:blip r:embed="rId5"/>
              <a:stretch>
                <a:fillRect/>
              </a:stretch>
            </p:blipFill>
            <p:spPr>
              <a:xfrm>
                <a:off x="5432673" y="692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حبر 19">
                <a:extLst>
                  <a:ext uri="{FF2B5EF4-FFF2-40B4-BE49-F238E27FC236}">
                    <a16:creationId xmlns:a16="http://schemas.microsoft.com/office/drawing/2014/main" id="{4F520F80-70AA-4150-86CA-7F72431E357C}"/>
                  </a:ext>
                </a:extLst>
              </p14:cNvPr>
              <p14:cNvContentPartPr/>
              <p14:nvPr/>
            </p14:nvContentPartPr>
            <p14:xfrm>
              <a:off x="2538993" y="4216708"/>
              <a:ext cx="360" cy="360"/>
            </p14:xfrm>
          </p:contentPart>
        </mc:Choice>
        <mc:Fallback xmlns="">
          <p:pic>
            <p:nvPicPr>
              <p:cNvPr id="20" name="حبر 19">
                <a:extLst>
                  <a:ext uri="{FF2B5EF4-FFF2-40B4-BE49-F238E27FC236}">
                    <a16:creationId xmlns:a16="http://schemas.microsoft.com/office/drawing/2014/main" id="{4F520F80-70AA-4150-86CA-7F72431E357C}"/>
                  </a:ext>
                </a:extLst>
              </p:cNvPr>
              <p:cNvPicPr/>
              <p:nvPr/>
            </p:nvPicPr>
            <p:blipFill>
              <a:blip r:embed="rId5"/>
              <a:stretch>
                <a:fillRect/>
              </a:stretch>
            </p:blipFill>
            <p:spPr>
              <a:xfrm>
                <a:off x="2529993" y="42077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حبر 20">
                <a:extLst>
                  <a:ext uri="{FF2B5EF4-FFF2-40B4-BE49-F238E27FC236}">
                    <a16:creationId xmlns:a16="http://schemas.microsoft.com/office/drawing/2014/main" id="{3C6FBCBF-4CD1-46A6-B975-4C76A9E7F297}"/>
                  </a:ext>
                </a:extLst>
              </p14:cNvPr>
              <p14:cNvContentPartPr/>
              <p14:nvPr/>
            </p14:nvContentPartPr>
            <p14:xfrm>
              <a:off x="2769393" y="2290348"/>
              <a:ext cx="360" cy="360"/>
            </p14:xfrm>
          </p:contentPart>
        </mc:Choice>
        <mc:Fallback xmlns="">
          <p:pic>
            <p:nvPicPr>
              <p:cNvPr id="21" name="حبر 20">
                <a:extLst>
                  <a:ext uri="{FF2B5EF4-FFF2-40B4-BE49-F238E27FC236}">
                    <a16:creationId xmlns:a16="http://schemas.microsoft.com/office/drawing/2014/main" id="{3C6FBCBF-4CD1-46A6-B975-4C76A9E7F297}"/>
                  </a:ext>
                </a:extLst>
              </p:cNvPr>
              <p:cNvPicPr/>
              <p:nvPr/>
            </p:nvPicPr>
            <p:blipFill>
              <a:blip r:embed="rId5"/>
              <a:stretch>
                <a:fillRect/>
              </a:stretch>
            </p:blipFill>
            <p:spPr>
              <a:xfrm>
                <a:off x="276075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حبر 24">
                <a:extLst>
                  <a:ext uri="{FF2B5EF4-FFF2-40B4-BE49-F238E27FC236}">
                    <a16:creationId xmlns:a16="http://schemas.microsoft.com/office/drawing/2014/main" id="{F7A183F0-081E-40B9-8650-6E1B5E74064B}"/>
                  </a:ext>
                </a:extLst>
              </p14:cNvPr>
              <p14:cNvContentPartPr/>
              <p14:nvPr/>
            </p14:nvContentPartPr>
            <p14:xfrm>
              <a:off x="9578793" y="3453148"/>
              <a:ext cx="360" cy="360"/>
            </p14:xfrm>
          </p:contentPart>
        </mc:Choice>
        <mc:Fallback xmlns="">
          <p:pic>
            <p:nvPicPr>
              <p:cNvPr id="25" name="حبر 24">
                <a:extLst>
                  <a:ext uri="{FF2B5EF4-FFF2-40B4-BE49-F238E27FC236}">
                    <a16:creationId xmlns:a16="http://schemas.microsoft.com/office/drawing/2014/main" id="{F7A183F0-081E-40B9-8650-6E1B5E74064B}"/>
                  </a:ext>
                </a:extLst>
              </p:cNvPr>
              <p:cNvPicPr/>
              <p:nvPr/>
            </p:nvPicPr>
            <p:blipFill>
              <a:blip r:embed="rId5"/>
              <a:stretch>
                <a:fillRect/>
              </a:stretch>
            </p:blipFill>
            <p:spPr>
              <a:xfrm>
                <a:off x="9569793" y="3444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حبر 27">
                <a:extLst>
                  <a:ext uri="{FF2B5EF4-FFF2-40B4-BE49-F238E27FC236}">
                    <a16:creationId xmlns:a16="http://schemas.microsoft.com/office/drawing/2014/main" id="{25F73027-CB50-4FC4-B5F7-494F0D902F81}"/>
                  </a:ext>
                </a:extLst>
              </p14:cNvPr>
              <p14:cNvContentPartPr/>
              <p14:nvPr/>
            </p14:nvContentPartPr>
            <p14:xfrm>
              <a:off x="10377633" y="2849428"/>
              <a:ext cx="360" cy="360"/>
            </p14:xfrm>
          </p:contentPart>
        </mc:Choice>
        <mc:Fallback xmlns="">
          <p:pic>
            <p:nvPicPr>
              <p:cNvPr id="28" name="حبر 27">
                <a:extLst>
                  <a:ext uri="{FF2B5EF4-FFF2-40B4-BE49-F238E27FC236}">
                    <a16:creationId xmlns:a16="http://schemas.microsoft.com/office/drawing/2014/main" id="{25F73027-CB50-4FC4-B5F7-494F0D902F81}"/>
                  </a:ext>
                </a:extLst>
              </p:cNvPr>
              <p:cNvPicPr/>
              <p:nvPr/>
            </p:nvPicPr>
            <p:blipFill>
              <a:blip r:embed="rId5"/>
              <a:stretch>
                <a:fillRect/>
              </a:stretch>
            </p:blipFill>
            <p:spPr>
              <a:xfrm>
                <a:off x="10368993" y="2840428"/>
                <a:ext cx="18000" cy="18000"/>
              </a:xfrm>
              <a:prstGeom prst="rect">
                <a:avLst/>
              </a:prstGeom>
            </p:spPr>
          </p:pic>
        </mc:Fallback>
      </mc:AlternateContent>
      <p:sp>
        <p:nvSpPr>
          <p:cNvPr id="29" name="مربع نص 28">
            <a:extLst>
              <a:ext uri="{FF2B5EF4-FFF2-40B4-BE49-F238E27FC236}">
                <a16:creationId xmlns:a16="http://schemas.microsoft.com/office/drawing/2014/main" id="{202B85C3-0E28-44C8-A74B-0EBC31686460}"/>
              </a:ext>
            </a:extLst>
          </p:cNvPr>
          <p:cNvSpPr txBox="1"/>
          <p:nvPr/>
        </p:nvSpPr>
        <p:spPr>
          <a:xfrm>
            <a:off x="6075235" y="4142482"/>
            <a:ext cx="3347372" cy="523220"/>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ar-BH" sz="2800" b="1" dirty="0">
                <a:solidFill>
                  <a:srgbClr val="C00000"/>
                </a:solidFill>
                <a:latin typeface="Sakkal Majalla" panose="02000000000000000000" pitchFamily="2" charset="-78"/>
                <a:cs typeface="Sakkal Majalla" panose="02000000000000000000" pitchFamily="2" charset="-78"/>
              </a:rPr>
              <a:t>أي خدمة الضّيف وإكرامه.</a:t>
            </a:r>
          </a:p>
        </p:txBody>
      </p:sp>
      <p:sp>
        <p:nvSpPr>
          <p:cNvPr id="30" name="مربع نص 29">
            <a:extLst>
              <a:ext uri="{FF2B5EF4-FFF2-40B4-BE49-F238E27FC236}">
                <a16:creationId xmlns:a16="http://schemas.microsoft.com/office/drawing/2014/main" id="{58F92677-223E-4729-98EE-73EA22711438}"/>
              </a:ext>
            </a:extLst>
          </p:cNvPr>
          <p:cNvSpPr txBox="1"/>
          <p:nvPr/>
        </p:nvSpPr>
        <p:spPr>
          <a:xfrm>
            <a:off x="7701082" y="5795853"/>
            <a:ext cx="1721525" cy="523220"/>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ar-BH" sz="2800" b="1" dirty="0">
                <a:solidFill>
                  <a:srgbClr val="C00000"/>
                </a:solidFill>
                <a:latin typeface="Sakkal Majalla" panose="02000000000000000000" pitchFamily="2" charset="-78"/>
                <a:cs typeface="Sakkal Majalla" panose="02000000000000000000" pitchFamily="2" charset="-78"/>
              </a:rPr>
              <a:t>علاقة ترادف.</a:t>
            </a:r>
          </a:p>
        </p:txBody>
      </p:sp>
      <p:sp>
        <p:nvSpPr>
          <p:cNvPr id="3" name="مستطيل 2">
            <a:extLst>
              <a:ext uri="{FF2B5EF4-FFF2-40B4-BE49-F238E27FC236}">
                <a16:creationId xmlns:a16="http://schemas.microsoft.com/office/drawing/2014/main" id="{3C852DEA-1B87-4939-A691-AA84F5EA8798}"/>
              </a:ext>
            </a:extLst>
          </p:cNvPr>
          <p:cNvSpPr/>
          <p:nvPr/>
        </p:nvSpPr>
        <p:spPr>
          <a:xfrm>
            <a:off x="4015086" y="3498137"/>
            <a:ext cx="5421677" cy="523220"/>
          </a:xfrm>
          <a:prstGeom prst="rect">
            <a:avLst/>
          </a:prstGeom>
          <a:solidFill>
            <a:schemeClr val="accent1">
              <a:lumMod val="20000"/>
              <a:lumOff val="80000"/>
            </a:schemeClr>
          </a:solidFill>
        </p:spPr>
        <p:txBody>
          <a:bodyPr wrap="none">
            <a:spAutoFit/>
          </a:bodyPr>
          <a:lstStyle/>
          <a:p>
            <a:r>
              <a:rPr lang="ar-BH" sz="2800" b="1" dirty="0">
                <a:solidFill>
                  <a:sysClr val="windowText" lastClr="000000"/>
                </a:solidFill>
                <a:latin typeface="Sakkal Majalla" panose="02000000000000000000" pitchFamily="2" charset="-78"/>
                <a:cs typeface="Sakkal Majalla" panose="02000000000000000000" pitchFamily="2" charset="-78"/>
              </a:rPr>
              <a:t>ما المقصود بقول الشّاعريْن : "وإنّي لعبد الضّيف"؟</a:t>
            </a:r>
            <a:endParaRPr lang="en-GB" sz="2800" dirty="0"/>
          </a:p>
        </p:txBody>
      </p:sp>
      <p:sp>
        <p:nvSpPr>
          <p:cNvPr id="23" name="مستطيل 22">
            <a:extLst>
              <a:ext uri="{FF2B5EF4-FFF2-40B4-BE49-F238E27FC236}">
                <a16:creationId xmlns:a16="http://schemas.microsoft.com/office/drawing/2014/main" id="{D9EF7E6D-6F6B-4B11-B09D-81C77190E483}"/>
              </a:ext>
            </a:extLst>
          </p:cNvPr>
          <p:cNvSpPr/>
          <p:nvPr/>
        </p:nvSpPr>
        <p:spPr>
          <a:xfrm>
            <a:off x="5680877" y="5151508"/>
            <a:ext cx="3741730" cy="523220"/>
          </a:xfrm>
          <a:prstGeom prst="rect">
            <a:avLst/>
          </a:prstGeom>
          <a:solidFill>
            <a:schemeClr val="accent1">
              <a:lumMod val="20000"/>
              <a:lumOff val="80000"/>
            </a:schemeClr>
          </a:solidFill>
        </p:spPr>
        <p:txBody>
          <a:bodyPr wrap="none">
            <a:spAutoFit/>
          </a:bodyPr>
          <a:lstStyle/>
          <a:p>
            <a:r>
              <a:rPr lang="ar-BH" sz="2800" b="1" dirty="0">
                <a:solidFill>
                  <a:sysClr val="windowText" lastClr="000000"/>
                </a:solidFill>
                <a:latin typeface="Sakkal Majalla" panose="02000000000000000000" pitchFamily="2" charset="-78"/>
                <a:cs typeface="Sakkal Majalla" panose="02000000000000000000" pitchFamily="2" charset="-78"/>
              </a:rPr>
              <a:t>ما العلاقة بين الكلمتين نازلًا وثاويًا؟</a:t>
            </a:r>
            <a:endParaRPr lang="en-GB" sz="2800" dirty="0"/>
          </a:p>
        </p:txBody>
      </p:sp>
      <p:sp>
        <p:nvSpPr>
          <p:cNvPr id="26" name="مستطيل 25">
            <a:extLst>
              <a:ext uri="{FF2B5EF4-FFF2-40B4-BE49-F238E27FC236}">
                <a16:creationId xmlns:a16="http://schemas.microsoft.com/office/drawing/2014/main" id="{148C6B8E-E48A-4673-855E-28E195A7FBD2}"/>
              </a:ext>
            </a:extLst>
          </p:cNvPr>
          <p:cNvSpPr/>
          <p:nvPr/>
        </p:nvSpPr>
        <p:spPr>
          <a:xfrm>
            <a:off x="9649463" y="289799"/>
            <a:ext cx="1898570" cy="8701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نشاط 3</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22" name="مستطيل 21">
            <a:extLst>
              <a:ext uri="{FF2B5EF4-FFF2-40B4-BE49-F238E27FC236}">
                <a16:creationId xmlns:a16="http://schemas.microsoft.com/office/drawing/2014/main" id="{A251C04E-C877-424E-9A0D-B5322C96370A}"/>
              </a:ext>
            </a:extLst>
          </p:cNvPr>
          <p:cNvSpPr/>
          <p:nvPr/>
        </p:nvSpPr>
        <p:spPr>
          <a:xfrm>
            <a:off x="44629" y="81439"/>
            <a:ext cx="2988638"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82404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animBg="1"/>
      <p:bldP spid="30" grpId="0" animBg="1"/>
      <p:bldP spid="3"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BF2CDCD3-C22C-4E6D-A744-08C44FE50B27}"/>
              </a:ext>
            </a:extLst>
          </p:cNvPr>
          <p:cNvSpPr txBox="1"/>
          <p:nvPr/>
        </p:nvSpPr>
        <p:spPr>
          <a:xfrm>
            <a:off x="9422607" y="1980995"/>
            <a:ext cx="1758129" cy="212365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ar-BH" sz="4400" b="1" dirty="0">
                <a:solidFill>
                  <a:schemeClr val="tx1"/>
                </a:solidFill>
              </a:rPr>
              <a:t>أسئلة للتّقييم الذّاتي</a:t>
            </a:r>
            <a:endParaRPr lang="en-GB" sz="4400" b="1" dirty="0">
              <a:solidFill>
                <a:schemeClr val="tx1"/>
              </a:solidFill>
            </a:endParaRPr>
          </a:p>
        </p:txBody>
      </p:sp>
      <p:sp>
        <p:nvSpPr>
          <p:cNvPr id="13" name="مستطيل 12">
            <a:extLst>
              <a:ext uri="{FF2B5EF4-FFF2-40B4-BE49-F238E27FC236}">
                <a16:creationId xmlns:a16="http://schemas.microsoft.com/office/drawing/2014/main" id="{CCF90774-0F89-438F-916B-536FADE2842B}"/>
              </a:ext>
            </a:extLst>
          </p:cNvPr>
          <p:cNvSpPr/>
          <p:nvPr/>
        </p:nvSpPr>
        <p:spPr>
          <a:xfrm>
            <a:off x="694561" y="1710382"/>
            <a:ext cx="8470265" cy="658642"/>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س1:  بماذا ردّ  الشّاعر على قومه عندما عاتبوه في دَيْنِهِ ؟ </a:t>
            </a:r>
          </a:p>
        </p:txBody>
      </p:sp>
      <mc:AlternateContent xmlns:mc="http://schemas.openxmlformats.org/markup-compatibility/2006" xmlns:p14="http://schemas.microsoft.com/office/powerpoint/2010/main">
        <mc:Choice Requires="p14">
          <p:contentPart p14:bwMode="auto" r:id="rId2">
            <p14:nvContentPartPr>
              <p14:cNvPr id="6" name="حبر 5">
                <a:extLst>
                  <a:ext uri="{FF2B5EF4-FFF2-40B4-BE49-F238E27FC236}">
                    <a16:creationId xmlns:a16="http://schemas.microsoft.com/office/drawing/2014/main" id="{E8343D07-2517-4018-9B5A-043DCCBD889A}"/>
                  </a:ext>
                </a:extLst>
              </p14:cNvPr>
              <p14:cNvContentPartPr/>
              <p14:nvPr/>
            </p14:nvContentPartPr>
            <p14:xfrm>
              <a:off x="6329433" y="1455508"/>
              <a:ext cx="360" cy="360"/>
            </p14:xfrm>
          </p:contentPart>
        </mc:Choice>
        <mc:Fallback xmlns="">
          <p:pic>
            <p:nvPicPr>
              <p:cNvPr id="6" name="حبر 5">
                <a:extLst>
                  <a:ext uri="{FF2B5EF4-FFF2-40B4-BE49-F238E27FC236}">
                    <a16:creationId xmlns:a16="http://schemas.microsoft.com/office/drawing/2014/main" id="{E8343D07-2517-4018-9B5A-043DCCBD889A}"/>
                  </a:ext>
                </a:extLst>
              </p:cNvPr>
              <p:cNvPicPr/>
              <p:nvPr/>
            </p:nvPicPr>
            <p:blipFill>
              <a:blip r:embed="rId5"/>
              <a:stretch>
                <a:fillRect/>
              </a:stretch>
            </p:blipFill>
            <p:spPr>
              <a:xfrm>
                <a:off x="6320793" y="1446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حبر 6">
                <a:extLst>
                  <a:ext uri="{FF2B5EF4-FFF2-40B4-BE49-F238E27FC236}">
                    <a16:creationId xmlns:a16="http://schemas.microsoft.com/office/drawing/2014/main" id="{59242935-FD9C-4709-831E-4EA741E31F78}"/>
                  </a:ext>
                </a:extLst>
              </p14:cNvPr>
              <p14:cNvContentPartPr/>
              <p14:nvPr/>
            </p14:nvContentPartPr>
            <p14:xfrm>
              <a:off x="6347073" y="1429228"/>
              <a:ext cx="360" cy="360"/>
            </p14:xfrm>
          </p:contentPart>
        </mc:Choice>
        <mc:Fallback xmlns="">
          <p:pic>
            <p:nvPicPr>
              <p:cNvPr id="7" name="حبر 6">
                <a:extLst>
                  <a:ext uri="{FF2B5EF4-FFF2-40B4-BE49-F238E27FC236}">
                    <a16:creationId xmlns:a16="http://schemas.microsoft.com/office/drawing/2014/main" id="{59242935-FD9C-4709-831E-4EA741E31F78}"/>
                  </a:ext>
                </a:extLst>
              </p:cNvPr>
              <p:cNvPicPr/>
              <p:nvPr/>
            </p:nvPicPr>
            <p:blipFill>
              <a:blip r:embed="rId5"/>
              <a:stretch>
                <a:fillRect/>
              </a:stretch>
            </p:blipFill>
            <p:spPr>
              <a:xfrm>
                <a:off x="6338433" y="1420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حبر 9">
                <a:extLst>
                  <a:ext uri="{FF2B5EF4-FFF2-40B4-BE49-F238E27FC236}">
                    <a16:creationId xmlns:a16="http://schemas.microsoft.com/office/drawing/2014/main" id="{5535D001-9F0D-43AE-B788-4C450282C07C}"/>
                  </a:ext>
                </a:extLst>
              </p14:cNvPr>
              <p14:cNvContentPartPr/>
              <p14:nvPr/>
            </p14:nvContentPartPr>
            <p14:xfrm>
              <a:off x="5929833" y="2290348"/>
              <a:ext cx="360" cy="360"/>
            </p14:xfrm>
          </p:contentPart>
        </mc:Choice>
        <mc:Fallback xmlns="">
          <p:pic>
            <p:nvPicPr>
              <p:cNvPr id="10" name="حبر 9">
                <a:extLst>
                  <a:ext uri="{FF2B5EF4-FFF2-40B4-BE49-F238E27FC236}">
                    <a16:creationId xmlns:a16="http://schemas.microsoft.com/office/drawing/2014/main" id="{5535D001-9F0D-43AE-B788-4C450282C07C}"/>
                  </a:ext>
                </a:extLst>
              </p:cNvPr>
              <p:cNvPicPr/>
              <p:nvPr/>
            </p:nvPicPr>
            <p:blipFill>
              <a:blip r:embed="rId5"/>
              <a:stretch>
                <a:fillRect/>
              </a:stretch>
            </p:blipFill>
            <p:spPr>
              <a:xfrm>
                <a:off x="592083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حبر 16">
                <a:extLst>
                  <a:ext uri="{FF2B5EF4-FFF2-40B4-BE49-F238E27FC236}">
                    <a16:creationId xmlns:a16="http://schemas.microsoft.com/office/drawing/2014/main" id="{3D084232-1EFF-4161-BADF-F20F7DDC759E}"/>
                  </a:ext>
                </a:extLst>
              </p14:cNvPr>
              <p14:cNvContentPartPr/>
              <p14:nvPr/>
            </p14:nvContentPartPr>
            <p14:xfrm>
              <a:off x="7048353" y="1855108"/>
              <a:ext cx="360" cy="360"/>
            </p14:xfrm>
          </p:contentPart>
        </mc:Choice>
        <mc:Fallback xmlns="">
          <p:pic>
            <p:nvPicPr>
              <p:cNvPr id="17" name="حبر 16">
                <a:extLst>
                  <a:ext uri="{FF2B5EF4-FFF2-40B4-BE49-F238E27FC236}">
                    <a16:creationId xmlns:a16="http://schemas.microsoft.com/office/drawing/2014/main" id="{3D084232-1EFF-4161-BADF-F20F7DDC759E}"/>
                  </a:ext>
                </a:extLst>
              </p:cNvPr>
              <p:cNvPicPr/>
              <p:nvPr/>
            </p:nvPicPr>
            <p:blipFill>
              <a:blip r:embed="rId5"/>
              <a:stretch>
                <a:fillRect/>
              </a:stretch>
            </p:blipFill>
            <p:spPr>
              <a:xfrm>
                <a:off x="7039713" y="18464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حبر 17">
                <a:extLst>
                  <a:ext uri="{FF2B5EF4-FFF2-40B4-BE49-F238E27FC236}">
                    <a16:creationId xmlns:a16="http://schemas.microsoft.com/office/drawing/2014/main" id="{A5DF23B1-34E8-4397-94D0-2A8A2CF88861}"/>
                  </a:ext>
                </a:extLst>
              </p14:cNvPr>
              <p14:cNvContentPartPr/>
              <p14:nvPr/>
            </p14:nvContentPartPr>
            <p14:xfrm>
              <a:off x="5352753" y="2405548"/>
              <a:ext cx="360" cy="360"/>
            </p14:xfrm>
          </p:contentPart>
        </mc:Choice>
        <mc:Fallback xmlns="">
          <p:pic>
            <p:nvPicPr>
              <p:cNvPr id="18" name="حبر 17">
                <a:extLst>
                  <a:ext uri="{FF2B5EF4-FFF2-40B4-BE49-F238E27FC236}">
                    <a16:creationId xmlns:a16="http://schemas.microsoft.com/office/drawing/2014/main" id="{A5DF23B1-34E8-4397-94D0-2A8A2CF88861}"/>
                  </a:ext>
                </a:extLst>
              </p:cNvPr>
              <p:cNvPicPr/>
              <p:nvPr/>
            </p:nvPicPr>
            <p:blipFill>
              <a:blip r:embed="rId5"/>
              <a:stretch>
                <a:fillRect/>
              </a:stretch>
            </p:blipFill>
            <p:spPr>
              <a:xfrm>
                <a:off x="5343753" y="23965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حبر 18">
                <a:extLst>
                  <a:ext uri="{FF2B5EF4-FFF2-40B4-BE49-F238E27FC236}">
                    <a16:creationId xmlns:a16="http://schemas.microsoft.com/office/drawing/2014/main" id="{E1565498-20C9-4956-8C0C-A18EE4A0912D}"/>
                  </a:ext>
                </a:extLst>
              </p14:cNvPr>
              <p14:cNvContentPartPr/>
              <p14:nvPr/>
            </p14:nvContentPartPr>
            <p14:xfrm>
              <a:off x="5441673" y="700948"/>
              <a:ext cx="360" cy="360"/>
            </p14:xfrm>
          </p:contentPart>
        </mc:Choice>
        <mc:Fallback xmlns="">
          <p:pic>
            <p:nvPicPr>
              <p:cNvPr id="19" name="حبر 18">
                <a:extLst>
                  <a:ext uri="{FF2B5EF4-FFF2-40B4-BE49-F238E27FC236}">
                    <a16:creationId xmlns:a16="http://schemas.microsoft.com/office/drawing/2014/main" id="{E1565498-20C9-4956-8C0C-A18EE4A0912D}"/>
                  </a:ext>
                </a:extLst>
              </p:cNvPr>
              <p:cNvPicPr/>
              <p:nvPr/>
            </p:nvPicPr>
            <p:blipFill>
              <a:blip r:embed="rId5"/>
              <a:stretch>
                <a:fillRect/>
              </a:stretch>
            </p:blipFill>
            <p:spPr>
              <a:xfrm>
                <a:off x="5432673" y="692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حبر 19">
                <a:extLst>
                  <a:ext uri="{FF2B5EF4-FFF2-40B4-BE49-F238E27FC236}">
                    <a16:creationId xmlns:a16="http://schemas.microsoft.com/office/drawing/2014/main" id="{4F520F80-70AA-4150-86CA-7F72431E357C}"/>
                  </a:ext>
                </a:extLst>
              </p14:cNvPr>
              <p14:cNvContentPartPr/>
              <p14:nvPr/>
            </p14:nvContentPartPr>
            <p14:xfrm>
              <a:off x="2538993" y="4216708"/>
              <a:ext cx="360" cy="360"/>
            </p14:xfrm>
          </p:contentPart>
        </mc:Choice>
        <mc:Fallback xmlns="">
          <p:pic>
            <p:nvPicPr>
              <p:cNvPr id="20" name="حبر 19">
                <a:extLst>
                  <a:ext uri="{FF2B5EF4-FFF2-40B4-BE49-F238E27FC236}">
                    <a16:creationId xmlns:a16="http://schemas.microsoft.com/office/drawing/2014/main" id="{4F520F80-70AA-4150-86CA-7F72431E357C}"/>
                  </a:ext>
                </a:extLst>
              </p:cNvPr>
              <p:cNvPicPr/>
              <p:nvPr/>
            </p:nvPicPr>
            <p:blipFill>
              <a:blip r:embed="rId5"/>
              <a:stretch>
                <a:fillRect/>
              </a:stretch>
            </p:blipFill>
            <p:spPr>
              <a:xfrm>
                <a:off x="2529993" y="42077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حبر 20">
                <a:extLst>
                  <a:ext uri="{FF2B5EF4-FFF2-40B4-BE49-F238E27FC236}">
                    <a16:creationId xmlns:a16="http://schemas.microsoft.com/office/drawing/2014/main" id="{3C6FBCBF-4CD1-46A6-B975-4C76A9E7F297}"/>
                  </a:ext>
                </a:extLst>
              </p14:cNvPr>
              <p14:cNvContentPartPr/>
              <p14:nvPr/>
            </p14:nvContentPartPr>
            <p14:xfrm>
              <a:off x="2769393" y="2290348"/>
              <a:ext cx="360" cy="360"/>
            </p14:xfrm>
          </p:contentPart>
        </mc:Choice>
        <mc:Fallback xmlns="">
          <p:pic>
            <p:nvPicPr>
              <p:cNvPr id="21" name="حبر 20">
                <a:extLst>
                  <a:ext uri="{FF2B5EF4-FFF2-40B4-BE49-F238E27FC236}">
                    <a16:creationId xmlns:a16="http://schemas.microsoft.com/office/drawing/2014/main" id="{3C6FBCBF-4CD1-46A6-B975-4C76A9E7F297}"/>
                  </a:ext>
                </a:extLst>
              </p:cNvPr>
              <p:cNvPicPr/>
              <p:nvPr/>
            </p:nvPicPr>
            <p:blipFill>
              <a:blip r:embed="rId5"/>
              <a:stretch>
                <a:fillRect/>
              </a:stretch>
            </p:blipFill>
            <p:spPr>
              <a:xfrm>
                <a:off x="276075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حبر 24">
                <a:extLst>
                  <a:ext uri="{FF2B5EF4-FFF2-40B4-BE49-F238E27FC236}">
                    <a16:creationId xmlns:a16="http://schemas.microsoft.com/office/drawing/2014/main" id="{F7A183F0-081E-40B9-8650-6E1B5E74064B}"/>
                  </a:ext>
                </a:extLst>
              </p14:cNvPr>
              <p14:cNvContentPartPr/>
              <p14:nvPr/>
            </p14:nvContentPartPr>
            <p14:xfrm>
              <a:off x="9578793" y="3453148"/>
              <a:ext cx="360" cy="360"/>
            </p14:xfrm>
          </p:contentPart>
        </mc:Choice>
        <mc:Fallback xmlns="">
          <p:pic>
            <p:nvPicPr>
              <p:cNvPr id="25" name="حبر 24">
                <a:extLst>
                  <a:ext uri="{FF2B5EF4-FFF2-40B4-BE49-F238E27FC236}">
                    <a16:creationId xmlns:a16="http://schemas.microsoft.com/office/drawing/2014/main" id="{F7A183F0-081E-40B9-8650-6E1B5E74064B}"/>
                  </a:ext>
                </a:extLst>
              </p:cNvPr>
              <p:cNvPicPr/>
              <p:nvPr/>
            </p:nvPicPr>
            <p:blipFill>
              <a:blip r:embed="rId5"/>
              <a:stretch>
                <a:fillRect/>
              </a:stretch>
            </p:blipFill>
            <p:spPr>
              <a:xfrm>
                <a:off x="9569793" y="3444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حبر 27">
                <a:extLst>
                  <a:ext uri="{FF2B5EF4-FFF2-40B4-BE49-F238E27FC236}">
                    <a16:creationId xmlns:a16="http://schemas.microsoft.com/office/drawing/2014/main" id="{25F73027-CB50-4FC4-B5F7-494F0D902F81}"/>
                  </a:ext>
                </a:extLst>
              </p14:cNvPr>
              <p14:cNvContentPartPr/>
              <p14:nvPr/>
            </p14:nvContentPartPr>
            <p14:xfrm>
              <a:off x="10377633" y="2849428"/>
              <a:ext cx="360" cy="360"/>
            </p14:xfrm>
          </p:contentPart>
        </mc:Choice>
        <mc:Fallback xmlns="">
          <p:pic>
            <p:nvPicPr>
              <p:cNvPr id="28" name="حبر 27">
                <a:extLst>
                  <a:ext uri="{FF2B5EF4-FFF2-40B4-BE49-F238E27FC236}">
                    <a16:creationId xmlns:a16="http://schemas.microsoft.com/office/drawing/2014/main" id="{25F73027-CB50-4FC4-B5F7-494F0D902F81}"/>
                  </a:ext>
                </a:extLst>
              </p:cNvPr>
              <p:cNvPicPr/>
              <p:nvPr/>
            </p:nvPicPr>
            <p:blipFill>
              <a:blip r:embed="rId5"/>
              <a:stretch>
                <a:fillRect/>
              </a:stretch>
            </p:blipFill>
            <p:spPr>
              <a:xfrm>
                <a:off x="10368993" y="2840428"/>
                <a:ext cx="18000" cy="18000"/>
              </a:xfrm>
              <a:prstGeom prst="rect">
                <a:avLst/>
              </a:prstGeom>
            </p:spPr>
          </p:pic>
        </mc:Fallback>
      </mc:AlternateContent>
      <p:sp>
        <p:nvSpPr>
          <p:cNvPr id="22" name="مربع نص 21">
            <a:extLst>
              <a:ext uri="{FF2B5EF4-FFF2-40B4-BE49-F238E27FC236}">
                <a16:creationId xmlns:a16="http://schemas.microsoft.com/office/drawing/2014/main" id="{FAF34BAA-F484-4F92-9AC5-1F2E30ECB5CC}"/>
              </a:ext>
            </a:extLst>
          </p:cNvPr>
          <p:cNvSpPr txBox="1"/>
          <p:nvPr/>
        </p:nvSpPr>
        <p:spPr>
          <a:xfrm>
            <a:off x="4060408" y="937001"/>
            <a:ext cx="5104418" cy="584775"/>
          </a:xfrm>
          <a:prstGeom prst="rect">
            <a:avLst/>
          </a:prstGeom>
          <a:solidFill>
            <a:schemeClr val="accent2">
              <a:lumMod val="60000"/>
              <a:lumOff val="40000"/>
            </a:schemeClr>
          </a:solidFill>
        </p:spPr>
        <p:txBody>
          <a:bodyPr wrap="square" rtlCol="0">
            <a:spAutoFit/>
          </a:bodyPr>
          <a:lstStyle/>
          <a:p>
            <a:pPr algn="r" rtl="1"/>
            <a:r>
              <a:rPr lang="ar-BH" sz="3200" b="1" dirty="0">
                <a:latin typeface="Sakkal Majalla" panose="02000000000000000000" pitchFamily="2" charset="-78"/>
                <a:cs typeface="Sakkal Majalla" panose="02000000000000000000" pitchFamily="2" charset="-78"/>
              </a:rPr>
              <a:t>أَقْرَأُ الأبيات السّابقة، ثمَّ أُجِيبُ عمّا يأتي:</a:t>
            </a:r>
          </a:p>
        </p:txBody>
      </p:sp>
      <p:sp>
        <p:nvSpPr>
          <p:cNvPr id="24" name="مستطيل 23">
            <a:extLst>
              <a:ext uri="{FF2B5EF4-FFF2-40B4-BE49-F238E27FC236}">
                <a16:creationId xmlns:a16="http://schemas.microsoft.com/office/drawing/2014/main" id="{65DD4426-9F68-4034-B713-82EF539AE869}"/>
              </a:ext>
            </a:extLst>
          </p:cNvPr>
          <p:cNvSpPr/>
          <p:nvPr/>
        </p:nvSpPr>
        <p:spPr>
          <a:xfrm>
            <a:off x="698641" y="3735328"/>
            <a:ext cx="8490816" cy="658642"/>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س2: اذكر  ثلاثًا من القِيَمِ العربيّة التي دعا إليها الشّاعر.</a:t>
            </a:r>
          </a:p>
        </p:txBody>
      </p:sp>
      <p:sp>
        <p:nvSpPr>
          <p:cNvPr id="27" name="مربع نص 26">
            <a:extLst>
              <a:ext uri="{FF2B5EF4-FFF2-40B4-BE49-F238E27FC236}">
                <a16:creationId xmlns:a16="http://schemas.microsoft.com/office/drawing/2014/main" id="{D1B244C2-E331-4A80-B912-BFEB79A02E39}"/>
              </a:ext>
            </a:extLst>
          </p:cNvPr>
          <p:cNvSpPr txBox="1"/>
          <p:nvPr/>
        </p:nvSpPr>
        <p:spPr>
          <a:xfrm>
            <a:off x="698641" y="4512567"/>
            <a:ext cx="8490816" cy="553998"/>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ar-BH" sz="3000" b="1" dirty="0">
                <a:solidFill>
                  <a:srgbClr val="C00000"/>
                </a:solidFill>
                <a:latin typeface="Sakkal Majalla" panose="02000000000000000000" pitchFamily="2" charset="-78"/>
                <a:cs typeface="Sakkal Majalla" panose="02000000000000000000" pitchFamily="2" charset="-78"/>
              </a:rPr>
              <a:t>1- تأدية الحقوق والواجبات الاجتماعيّة.</a:t>
            </a:r>
          </a:p>
        </p:txBody>
      </p:sp>
      <p:sp>
        <p:nvSpPr>
          <p:cNvPr id="29" name="مربع نص 28">
            <a:extLst>
              <a:ext uri="{FF2B5EF4-FFF2-40B4-BE49-F238E27FC236}">
                <a16:creationId xmlns:a16="http://schemas.microsoft.com/office/drawing/2014/main" id="{202B85C3-0E28-44C8-A74B-0EBC31686460}"/>
              </a:ext>
            </a:extLst>
          </p:cNvPr>
          <p:cNvSpPr txBox="1"/>
          <p:nvPr/>
        </p:nvSpPr>
        <p:spPr>
          <a:xfrm>
            <a:off x="698640" y="5185162"/>
            <a:ext cx="8470265" cy="553998"/>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ar-BH" sz="3000" b="1" dirty="0">
                <a:solidFill>
                  <a:srgbClr val="C00000"/>
                </a:solidFill>
                <a:latin typeface="Sakkal Majalla" panose="02000000000000000000" pitchFamily="2" charset="-78"/>
                <a:cs typeface="Sakkal Majalla" panose="02000000000000000000" pitchFamily="2" charset="-78"/>
              </a:rPr>
              <a:t>2- المسارعة إلى نصرة الضّعيف والمحتاج.</a:t>
            </a:r>
          </a:p>
        </p:txBody>
      </p:sp>
      <p:sp>
        <p:nvSpPr>
          <p:cNvPr id="30" name="مربع نص 29">
            <a:extLst>
              <a:ext uri="{FF2B5EF4-FFF2-40B4-BE49-F238E27FC236}">
                <a16:creationId xmlns:a16="http://schemas.microsoft.com/office/drawing/2014/main" id="{58F92677-223E-4729-98EE-73EA22711438}"/>
              </a:ext>
            </a:extLst>
          </p:cNvPr>
          <p:cNvSpPr txBox="1"/>
          <p:nvPr/>
        </p:nvSpPr>
        <p:spPr>
          <a:xfrm>
            <a:off x="698639" y="5839571"/>
            <a:ext cx="8470265" cy="553998"/>
          </a:xfrm>
          <a:prstGeom prst="rect">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ar-BH" sz="3000" b="1" dirty="0">
                <a:solidFill>
                  <a:srgbClr val="C00000"/>
                </a:solidFill>
                <a:latin typeface="Sakkal Majalla" panose="02000000000000000000" pitchFamily="2" charset="-78"/>
                <a:cs typeface="Sakkal Majalla" panose="02000000000000000000" pitchFamily="2" charset="-78"/>
              </a:rPr>
              <a:t>3- إكرام الضّيف وإنزاله بمنزلة السّيد </a:t>
            </a:r>
            <a:r>
              <a:rPr lang="ar-BH" sz="3000" b="1" dirty="0" smtClean="0">
                <a:solidFill>
                  <a:srgbClr val="C00000"/>
                </a:solidFill>
                <a:latin typeface="Sakkal Majalla" panose="02000000000000000000" pitchFamily="2" charset="-78"/>
                <a:cs typeface="Sakkal Majalla" panose="02000000000000000000" pitchFamily="2" charset="-78"/>
              </a:rPr>
              <a:t>الكريم.</a:t>
            </a:r>
            <a:endParaRPr lang="ar-BH" sz="3000" b="1" dirty="0">
              <a:solidFill>
                <a:srgbClr val="C00000"/>
              </a:solidFill>
              <a:latin typeface="Sakkal Majalla" panose="02000000000000000000" pitchFamily="2" charset="-78"/>
              <a:cs typeface="Sakkal Majalla" panose="02000000000000000000" pitchFamily="2" charset="-78"/>
            </a:endParaRPr>
          </a:p>
        </p:txBody>
      </p:sp>
      <p:sp>
        <p:nvSpPr>
          <p:cNvPr id="33" name="Rectangle 2">
            <a:extLst>
              <a:ext uri="{FF2B5EF4-FFF2-40B4-BE49-F238E27FC236}">
                <a16:creationId xmlns:a16="http://schemas.microsoft.com/office/drawing/2014/main" id="{6A51DEF7-E417-4444-AE72-BC193C4FF152}"/>
              </a:ext>
            </a:extLst>
          </p:cNvPr>
          <p:cNvSpPr/>
          <p:nvPr/>
        </p:nvSpPr>
        <p:spPr>
          <a:xfrm>
            <a:off x="453427" y="2550676"/>
            <a:ext cx="8711399" cy="1077218"/>
          </a:xfrm>
          <a:prstGeom prst="rect">
            <a:avLst/>
          </a:prstGeom>
          <a:solidFill>
            <a:schemeClr val="accent4">
              <a:lumMod val="20000"/>
              <a:lumOff val="80000"/>
            </a:schemeClr>
          </a:solidFill>
        </p:spPr>
        <p:txBody>
          <a:bodyPr wrap="square">
            <a:spAutoFit/>
          </a:bodyPr>
          <a:lstStyle/>
          <a:p>
            <a:pPr algn="just" rtl="1"/>
            <a:r>
              <a:rPr lang="ar-BH" sz="3200" b="1" dirty="0">
                <a:solidFill>
                  <a:srgbClr val="C00000"/>
                </a:solidFill>
                <a:latin typeface="Sakkal Majalla" panose="02000000000000000000" pitchFamily="2" charset="-78"/>
                <a:cs typeface="Sakkal Majalla" panose="02000000000000000000" pitchFamily="2" charset="-78"/>
              </a:rPr>
              <a:t>ردّ عليهم بأنّ ديونه ما كانت إلا  في أشياء تمنح القبيلة المكانة والفخر والثّناء بين القبائل الأخرى.</a:t>
            </a:r>
          </a:p>
        </p:txBody>
      </p:sp>
      <p:sp>
        <p:nvSpPr>
          <p:cNvPr id="34" name="مستطيل 33">
            <a:extLst>
              <a:ext uri="{FF2B5EF4-FFF2-40B4-BE49-F238E27FC236}">
                <a16:creationId xmlns:a16="http://schemas.microsoft.com/office/drawing/2014/main" id="{574E1CE2-3825-4A58-8D8D-9AB2B09A7DC4}"/>
              </a:ext>
            </a:extLst>
          </p:cNvPr>
          <p:cNvSpPr/>
          <p:nvPr/>
        </p:nvSpPr>
        <p:spPr>
          <a:xfrm>
            <a:off x="9074962" y="163995"/>
            <a:ext cx="2787749" cy="6892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solidFill>
                  <a:schemeClr val="bg1"/>
                </a:solidFill>
                <a:latin typeface="Sakkal Majalla" panose="02000000000000000000" pitchFamily="2" charset="-78"/>
                <a:cs typeface="Sakkal Majalla" panose="02000000000000000000" pitchFamily="2" charset="-78"/>
              </a:rPr>
              <a:t>النّشاط الختاميّ</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3" name="مربع نص 2">
            <a:extLst>
              <a:ext uri="{FF2B5EF4-FFF2-40B4-BE49-F238E27FC236}">
                <a16:creationId xmlns:a16="http://schemas.microsoft.com/office/drawing/2014/main" id="{3E983576-D1AF-4C24-A752-B8C80B788189}"/>
              </a:ext>
            </a:extLst>
          </p:cNvPr>
          <p:cNvSpPr txBox="1"/>
          <p:nvPr/>
        </p:nvSpPr>
        <p:spPr>
          <a:xfrm>
            <a:off x="925279" y="1772898"/>
            <a:ext cx="117676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ar-BH" sz="2800" dirty="0"/>
              <a:t>3 دقائق</a:t>
            </a:r>
            <a:endParaRPr lang="en-GB" sz="2800" dirty="0"/>
          </a:p>
        </p:txBody>
      </p:sp>
      <p:sp>
        <p:nvSpPr>
          <p:cNvPr id="23" name="مربع نص 22">
            <a:extLst>
              <a:ext uri="{FF2B5EF4-FFF2-40B4-BE49-F238E27FC236}">
                <a16:creationId xmlns:a16="http://schemas.microsoft.com/office/drawing/2014/main" id="{63A7F695-AFFD-41F6-9DA6-41CA8B8C99B0}"/>
              </a:ext>
            </a:extLst>
          </p:cNvPr>
          <p:cNvSpPr txBox="1"/>
          <p:nvPr/>
        </p:nvSpPr>
        <p:spPr>
          <a:xfrm>
            <a:off x="925278" y="3817714"/>
            <a:ext cx="117676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ar-BH" sz="2800" dirty="0"/>
              <a:t>3 دقائق</a:t>
            </a:r>
            <a:endParaRPr lang="en-GB" sz="2800" dirty="0"/>
          </a:p>
        </p:txBody>
      </p:sp>
      <p:sp>
        <p:nvSpPr>
          <p:cNvPr id="26" name="مستطيل 25">
            <a:extLst>
              <a:ext uri="{FF2B5EF4-FFF2-40B4-BE49-F238E27FC236}">
                <a16:creationId xmlns:a16="http://schemas.microsoft.com/office/drawing/2014/main" id="{DF05D038-0CD6-4389-B34A-BE7409DD548C}"/>
              </a:ext>
            </a:extLst>
          </p:cNvPr>
          <p:cNvSpPr/>
          <p:nvPr/>
        </p:nvSpPr>
        <p:spPr>
          <a:xfrm>
            <a:off x="73061" y="88759"/>
            <a:ext cx="3043978" cy="375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418721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a:extLst>
              <a:ext uri="{FF2B5EF4-FFF2-40B4-BE49-F238E27FC236}">
                <a16:creationId xmlns:a16="http://schemas.microsoft.com/office/drawing/2014/main" id="{CCF90774-0F89-438F-916B-536FADE2842B}"/>
              </a:ext>
            </a:extLst>
          </p:cNvPr>
          <p:cNvSpPr/>
          <p:nvPr/>
        </p:nvSpPr>
        <p:spPr>
          <a:xfrm>
            <a:off x="871644" y="956107"/>
            <a:ext cx="10315114" cy="1224951"/>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س3:  تأثّر الشّاعر بالآية الكريمة : (أَيُحِبُّ أَحَدُكُمْ أَن يَأْكُلَ لَحْمَ أَخِيهِ مَيْتًا فَكَرِهْتُمُوهُ ۚ ) اذكر البيت الذي يدلّ على تأثّره بهذه الآية.</a:t>
            </a:r>
          </a:p>
        </p:txBody>
      </p:sp>
      <mc:AlternateContent xmlns:mc="http://schemas.openxmlformats.org/markup-compatibility/2006" xmlns:p14="http://schemas.microsoft.com/office/powerpoint/2010/main">
        <mc:Choice Requires="p14">
          <p:contentPart p14:bwMode="auto" r:id="rId2">
            <p14:nvContentPartPr>
              <p14:cNvPr id="6" name="حبر 5">
                <a:extLst>
                  <a:ext uri="{FF2B5EF4-FFF2-40B4-BE49-F238E27FC236}">
                    <a16:creationId xmlns:a16="http://schemas.microsoft.com/office/drawing/2014/main" id="{E8343D07-2517-4018-9B5A-043DCCBD889A}"/>
                  </a:ext>
                </a:extLst>
              </p14:cNvPr>
              <p14:cNvContentPartPr/>
              <p14:nvPr/>
            </p14:nvContentPartPr>
            <p14:xfrm>
              <a:off x="6329433" y="1455508"/>
              <a:ext cx="360" cy="360"/>
            </p14:xfrm>
          </p:contentPart>
        </mc:Choice>
        <mc:Fallback xmlns="">
          <p:pic>
            <p:nvPicPr>
              <p:cNvPr id="6" name="حبر 5">
                <a:extLst>
                  <a:ext uri="{FF2B5EF4-FFF2-40B4-BE49-F238E27FC236}">
                    <a16:creationId xmlns:a16="http://schemas.microsoft.com/office/drawing/2014/main" id="{E8343D07-2517-4018-9B5A-043DCCBD889A}"/>
                  </a:ext>
                </a:extLst>
              </p:cNvPr>
              <p:cNvPicPr/>
              <p:nvPr/>
            </p:nvPicPr>
            <p:blipFill>
              <a:blip r:embed="rId5"/>
              <a:stretch>
                <a:fillRect/>
              </a:stretch>
            </p:blipFill>
            <p:spPr>
              <a:xfrm>
                <a:off x="6320793" y="14468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حبر 6">
                <a:extLst>
                  <a:ext uri="{FF2B5EF4-FFF2-40B4-BE49-F238E27FC236}">
                    <a16:creationId xmlns:a16="http://schemas.microsoft.com/office/drawing/2014/main" id="{59242935-FD9C-4709-831E-4EA741E31F78}"/>
                  </a:ext>
                </a:extLst>
              </p14:cNvPr>
              <p14:cNvContentPartPr/>
              <p14:nvPr/>
            </p14:nvContentPartPr>
            <p14:xfrm>
              <a:off x="6347073" y="1429228"/>
              <a:ext cx="360" cy="360"/>
            </p14:xfrm>
          </p:contentPart>
        </mc:Choice>
        <mc:Fallback xmlns="">
          <p:pic>
            <p:nvPicPr>
              <p:cNvPr id="7" name="حبر 6">
                <a:extLst>
                  <a:ext uri="{FF2B5EF4-FFF2-40B4-BE49-F238E27FC236}">
                    <a16:creationId xmlns:a16="http://schemas.microsoft.com/office/drawing/2014/main" id="{59242935-FD9C-4709-831E-4EA741E31F78}"/>
                  </a:ext>
                </a:extLst>
              </p:cNvPr>
              <p:cNvPicPr/>
              <p:nvPr/>
            </p:nvPicPr>
            <p:blipFill>
              <a:blip r:embed="rId5"/>
              <a:stretch>
                <a:fillRect/>
              </a:stretch>
            </p:blipFill>
            <p:spPr>
              <a:xfrm>
                <a:off x="6338433" y="1420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حبر 9">
                <a:extLst>
                  <a:ext uri="{FF2B5EF4-FFF2-40B4-BE49-F238E27FC236}">
                    <a16:creationId xmlns:a16="http://schemas.microsoft.com/office/drawing/2014/main" id="{5535D001-9F0D-43AE-B788-4C450282C07C}"/>
                  </a:ext>
                </a:extLst>
              </p14:cNvPr>
              <p14:cNvContentPartPr/>
              <p14:nvPr/>
            </p14:nvContentPartPr>
            <p14:xfrm>
              <a:off x="5929833" y="2290348"/>
              <a:ext cx="360" cy="360"/>
            </p14:xfrm>
          </p:contentPart>
        </mc:Choice>
        <mc:Fallback xmlns="">
          <p:pic>
            <p:nvPicPr>
              <p:cNvPr id="10" name="حبر 9">
                <a:extLst>
                  <a:ext uri="{FF2B5EF4-FFF2-40B4-BE49-F238E27FC236}">
                    <a16:creationId xmlns:a16="http://schemas.microsoft.com/office/drawing/2014/main" id="{5535D001-9F0D-43AE-B788-4C450282C07C}"/>
                  </a:ext>
                </a:extLst>
              </p:cNvPr>
              <p:cNvPicPr/>
              <p:nvPr/>
            </p:nvPicPr>
            <p:blipFill>
              <a:blip r:embed="rId5"/>
              <a:stretch>
                <a:fillRect/>
              </a:stretch>
            </p:blipFill>
            <p:spPr>
              <a:xfrm>
                <a:off x="592083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حبر 16">
                <a:extLst>
                  <a:ext uri="{FF2B5EF4-FFF2-40B4-BE49-F238E27FC236}">
                    <a16:creationId xmlns:a16="http://schemas.microsoft.com/office/drawing/2014/main" id="{3D084232-1EFF-4161-BADF-F20F7DDC759E}"/>
                  </a:ext>
                </a:extLst>
              </p14:cNvPr>
              <p14:cNvContentPartPr/>
              <p14:nvPr/>
            </p14:nvContentPartPr>
            <p14:xfrm>
              <a:off x="7048353" y="1855108"/>
              <a:ext cx="360" cy="360"/>
            </p14:xfrm>
          </p:contentPart>
        </mc:Choice>
        <mc:Fallback xmlns="">
          <p:pic>
            <p:nvPicPr>
              <p:cNvPr id="17" name="حبر 16">
                <a:extLst>
                  <a:ext uri="{FF2B5EF4-FFF2-40B4-BE49-F238E27FC236}">
                    <a16:creationId xmlns:a16="http://schemas.microsoft.com/office/drawing/2014/main" id="{3D084232-1EFF-4161-BADF-F20F7DDC759E}"/>
                  </a:ext>
                </a:extLst>
              </p:cNvPr>
              <p:cNvPicPr/>
              <p:nvPr/>
            </p:nvPicPr>
            <p:blipFill>
              <a:blip r:embed="rId5"/>
              <a:stretch>
                <a:fillRect/>
              </a:stretch>
            </p:blipFill>
            <p:spPr>
              <a:xfrm>
                <a:off x="7039713" y="184646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حبر 17">
                <a:extLst>
                  <a:ext uri="{FF2B5EF4-FFF2-40B4-BE49-F238E27FC236}">
                    <a16:creationId xmlns:a16="http://schemas.microsoft.com/office/drawing/2014/main" id="{A5DF23B1-34E8-4397-94D0-2A8A2CF88861}"/>
                  </a:ext>
                </a:extLst>
              </p14:cNvPr>
              <p14:cNvContentPartPr/>
              <p14:nvPr/>
            </p14:nvContentPartPr>
            <p14:xfrm>
              <a:off x="5352753" y="2405548"/>
              <a:ext cx="360" cy="360"/>
            </p14:xfrm>
          </p:contentPart>
        </mc:Choice>
        <mc:Fallback xmlns="">
          <p:pic>
            <p:nvPicPr>
              <p:cNvPr id="18" name="حبر 17">
                <a:extLst>
                  <a:ext uri="{FF2B5EF4-FFF2-40B4-BE49-F238E27FC236}">
                    <a16:creationId xmlns:a16="http://schemas.microsoft.com/office/drawing/2014/main" id="{A5DF23B1-34E8-4397-94D0-2A8A2CF88861}"/>
                  </a:ext>
                </a:extLst>
              </p:cNvPr>
              <p:cNvPicPr/>
              <p:nvPr/>
            </p:nvPicPr>
            <p:blipFill>
              <a:blip r:embed="rId5"/>
              <a:stretch>
                <a:fillRect/>
              </a:stretch>
            </p:blipFill>
            <p:spPr>
              <a:xfrm>
                <a:off x="5343753" y="23965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حبر 18">
                <a:extLst>
                  <a:ext uri="{FF2B5EF4-FFF2-40B4-BE49-F238E27FC236}">
                    <a16:creationId xmlns:a16="http://schemas.microsoft.com/office/drawing/2014/main" id="{E1565498-20C9-4956-8C0C-A18EE4A0912D}"/>
                  </a:ext>
                </a:extLst>
              </p14:cNvPr>
              <p14:cNvContentPartPr/>
              <p14:nvPr/>
            </p14:nvContentPartPr>
            <p14:xfrm>
              <a:off x="5441673" y="700948"/>
              <a:ext cx="360" cy="360"/>
            </p14:xfrm>
          </p:contentPart>
        </mc:Choice>
        <mc:Fallback xmlns="">
          <p:pic>
            <p:nvPicPr>
              <p:cNvPr id="19" name="حبر 18">
                <a:extLst>
                  <a:ext uri="{FF2B5EF4-FFF2-40B4-BE49-F238E27FC236}">
                    <a16:creationId xmlns:a16="http://schemas.microsoft.com/office/drawing/2014/main" id="{E1565498-20C9-4956-8C0C-A18EE4A0912D}"/>
                  </a:ext>
                </a:extLst>
              </p:cNvPr>
              <p:cNvPicPr/>
              <p:nvPr/>
            </p:nvPicPr>
            <p:blipFill>
              <a:blip r:embed="rId5"/>
              <a:stretch>
                <a:fillRect/>
              </a:stretch>
            </p:blipFill>
            <p:spPr>
              <a:xfrm>
                <a:off x="5432673" y="6923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 name="حبر 19">
                <a:extLst>
                  <a:ext uri="{FF2B5EF4-FFF2-40B4-BE49-F238E27FC236}">
                    <a16:creationId xmlns:a16="http://schemas.microsoft.com/office/drawing/2014/main" id="{4F520F80-70AA-4150-86CA-7F72431E357C}"/>
                  </a:ext>
                </a:extLst>
              </p14:cNvPr>
              <p14:cNvContentPartPr/>
              <p14:nvPr/>
            </p14:nvContentPartPr>
            <p14:xfrm>
              <a:off x="2538993" y="4216708"/>
              <a:ext cx="360" cy="360"/>
            </p14:xfrm>
          </p:contentPart>
        </mc:Choice>
        <mc:Fallback xmlns="">
          <p:pic>
            <p:nvPicPr>
              <p:cNvPr id="20" name="حبر 19">
                <a:extLst>
                  <a:ext uri="{FF2B5EF4-FFF2-40B4-BE49-F238E27FC236}">
                    <a16:creationId xmlns:a16="http://schemas.microsoft.com/office/drawing/2014/main" id="{4F520F80-70AA-4150-86CA-7F72431E357C}"/>
                  </a:ext>
                </a:extLst>
              </p:cNvPr>
              <p:cNvPicPr/>
              <p:nvPr/>
            </p:nvPicPr>
            <p:blipFill>
              <a:blip r:embed="rId5"/>
              <a:stretch>
                <a:fillRect/>
              </a:stretch>
            </p:blipFill>
            <p:spPr>
              <a:xfrm>
                <a:off x="2529993" y="42077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حبر 20">
                <a:extLst>
                  <a:ext uri="{FF2B5EF4-FFF2-40B4-BE49-F238E27FC236}">
                    <a16:creationId xmlns:a16="http://schemas.microsoft.com/office/drawing/2014/main" id="{3C6FBCBF-4CD1-46A6-B975-4C76A9E7F297}"/>
                  </a:ext>
                </a:extLst>
              </p14:cNvPr>
              <p14:cNvContentPartPr/>
              <p14:nvPr/>
            </p14:nvContentPartPr>
            <p14:xfrm>
              <a:off x="2769393" y="2290348"/>
              <a:ext cx="360" cy="360"/>
            </p14:xfrm>
          </p:contentPart>
        </mc:Choice>
        <mc:Fallback xmlns="">
          <p:pic>
            <p:nvPicPr>
              <p:cNvPr id="21" name="حبر 20">
                <a:extLst>
                  <a:ext uri="{FF2B5EF4-FFF2-40B4-BE49-F238E27FC236}">
                    <a16:creationId xmlns:a16="http://schemas.microsoft.com/office/drawing/2014/main" id="{3C6FBCBF-4CD1-46A6-B975-4C76A9E7F297}"/>
                  </a:ext>
                </a:extLst>
              </p:cNvPr>
              <p:cNvPicPr/>
              <p:nvPr/>
            </p:nvPicPr>
            <p:blipFill>
              <a:blip r:embed="rId5"/>
              <a:stretch>
                <a:fillRect/>
              </a:stretch>
            </p:blipFill>
            <p:spPr>
              <a:xfrm>
                <a:off x="2760753" y="22813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حبر 24">
                <a:extLst>
                  <a:ext uri="{FF2B5EF4-FFF2-40B4-BE49-F238E27FC236}">
                    <a16:creationId xmlns:a16="http://schemas.microsoft.com/office/drawing/2014/main" id="{F7A183F0-081E-40B9-8650-6E1B5E74064B}"/>
                  </a:ext>
                </a:extLst>
              </p14:cNvPr>
              <p14:cNvContentPartPr/>
              <p14:nvPr/>
            </p14:nvContentPartPr>
            <p14:xfrm>
              <a:off x="9578793" y="3453148"/>
              <a:ext cx="360" cy="360"/>
            </p14:xfrm>
          </p:contentPart>
        </mc:Choice>
        <mc:Fallback xmlns="">
          <p:pic>
            <p:nvPicPr>
              <p:cNvPr id="25" name="حبر 24">
                <a:extLst>
                  <a:ext uri="{FF2B5EF4-FFF2-40B4-BE49-F238E27FC236}">
                    <a16:creationId xmlns:a16="http://schemas.microsoft.com/office/drawing/2014/main" id="{F7A183F0-081E-40B9-8650-6E1B5E74064B}"/>
                  </a:ext>
                </a:extLst>
              </p:cNvPr>
              <p:cNvPicPr/>
              <p:nvPr/>
            </p:nvPicPr>
            <p:blipFill>
              <a:blip r:embed="rId5"/>
              <a:stretch>
                <a:fillRect/>
              </a:stretch>
            </p:blipFill>
            <p:spPr>
              <a:xfrm>
                <a:off x="9569793" y="3444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حبر 27">
                <a:extLst>
                  <a:ext uri="{FF2B5EF4-FFF2-40B4-BE49-F238E27FC236}">
                    <a16:creationId xmlns:a16="http://schemas.microsoft.com/office/drawing/2014/main" id="{25F73027-CB50-4FC4-B5F7-494F0D902F81}"/>
                  </a:ext>
                </a:extLst>
              </p14:cNvPr>
              <p14:cNvContentPartPr/>
              <p14:nvPr/>
            </p14:nvContentPartPr>
            <p14:xfrm>
              <a:off x="10377633" y="2849428"/>
              <a:ext cx="360" cy="360"/>
            </p14:xfrm>
          </p:contentPart>
        </mc:Choice>
        <mc:Fallback xmlns="">
          <p:pic>
            <p:nvPicPr>
              <p:cNvPr id="28" name="حبر 27">
                <a:extLst>
                  <a:ext uri="{FF2B5EF4-FFF2-40B4-BE49-F238E27FC236}">
                    <a16:creationId xmlns:a16="http://schemas.microsoft.com/office/drawing/2014/main" id="{25F73027-CB50-4FC4-B5F7-494F0D902F81}"/>
                  </a:ext>
                </a:extLst>
              </p:cNvPr>
              <p:cNvPicPr/>
              <p:nvPr/>
            </p:nvPicPr>
            <p:blipFill>
              <a:blip r:embed="rId5"/>
              <a:stretch>
                <a:fillRect/>
              </a:stretch>
            </p:blipFill>
            <p:spPr>
              <a:xfrm>
                <a:off x="10368993" y="2840428"/>
                <a:ext cx="18000" cy="18000"/>
              </a:xfrm>
              <a:prstGeom prst="rect">
                <a:avLst/>
              </a:prstGeom>
            </p:spPr>
          </p:pic>
        </mc:Fallback>
      </mc:AlternateContent>
      <p:sp>
        <p:nvSpPr>
          <p:cNvPr id="24" name="مستطيل 23">
            <a:hlinkClick r:id="rId15" action="ppaction://hlinksldjump"/>
            <a:extLst>
              <a:ext uri="{FF2B5EF4-FFF2-40B4-BE49-F238E27FC236}">
                <a16:creationId xmlns:a16="http://schemas.microsoft.com/office/drawing/2014/main" id="{B3535800-6572-4ABC-B7E7-3BF56FBBD47E}"/>
              </a:ext>
            </a:extLst>
          </p:cNvPr>
          <p:cNvSpPr/>
          <p:nvPr/>
        </p:nvSpPr>
        <p:spPr>
          <a:xfrm>
            <a:off x="9933921" y="190604"/>
            <a:ext cx="1671921" cy="584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BH" sz="2400" b="1" dirty="0">
                <a:solidFill>
                  <a:schemeClr val="tx1"/>
                </a:solidFill>
                <a:latin typeface="Sakkal Majalla" panose="02000000000000000000" pitchFamily="2" charset="-78"/>
                <a:cs typeface="Sakkal Majalla" panose="02000000000000000000" pitchFamily="2" charset="-78"/>
              </a:rPr>
              <a:t>الرّجوع للقصيدة</a:t>
            </a:r>
            <a:endParaRPr lang="en-GB" sz="2400" b="1" dirty="0">
              <a:solidFill>
                <a:schemeClr val="tx1"/>
              </a:solidFill>
              <a:latin typeface="Sakkal Majalla" panose="02000000000000000000" pitchFamily="2" charset="-78"/>
              <a:cs typeface="Sakkal Majalla" panose="02000000000000000000" pitchFamily="2" charset="-78"/>
            </a:endParaRPr>
          </a:p>
        </p:txBody>
      </p:sp>
      <p:sp>
        <p:nvSpPr>
          <p:cNvPr id="26" name="Rectangle 4">
            <a:extLst>
              <a:ext uri="{FF2B5EF4-FFF2-40B4-BE49-F238E27FC236}">
                <a16:creationId xmlns:a16="http://schemas.microsoft.com/office/drawing/2014/main" id="{CE7AEFB4-C537-4454-9A90-9D6C6CD784F4}"/>
              </a:ext>
            </a:extLst>
          </p:cNvPr>
          <p:cNvSpPr/>
          <p:nvPr/>
        </p:nvSpPr>
        <p:spPr>
          <a:xfrm>
            <a:off x="859315" y="2374659"/>
            <a:ext cx="10176240" cy="646331"/>
          </a:xfrm>
          <a:prstGeom prst="rect">
            <a:avLst/>
          </a:prstGeom>
        </p:spPr>
        <p:txBody>
          <a:bodyPr wrap="square">
            <a:spAutoFit/>
          </a:bodyPr>
          <a:lstStyle/>
          <a:p>
            <a:pPr lvl="0" algn="r" rtl="1"/>
            <a:r>
              <a:rPr lang="ar-BH" sz="3600" dirty="0">
                <a:solidFill>
                  <a:prstClr val="black"/>
                </a:solidFill>
                <a:latin typeface="Sakkal Majalla" panose="02000000000000000000" pitchFamily="2" charset="-78"/>
                <a:cs typeface="Sakkal Majalla" panose="02000000000000000000" pitchFamily="2" charset="-78"/>
              </a:rPr>
              <a:t>................................................................................................................................</a:t>
            </a:r>
            <a:endParaRPr lang="en-US" sz="3600" dirty="0">
              <a:solidFill>
                <a:prstClr val="black"/>
              </a:solidFill>
              <a:latin typeface="Sakkal Majalla" panose="02000000000000000000" pitchFamily="2" charset="-78"/>
              <a:cs typeface="Sakkal Majalla" panose="02000000000000000000" pitchFamily="2" charset="-78"/>
            </a:endParaRPr>
          </a:p>
        </p:txBody>
      </p:sp>
      <p:sp>
        <p:nvSpPr>
          <p:cNvPr id="27" name="Rectangle 2">
            <a:extLst>
              <a:ext uri="{FF2B5EF4-FFF2-40B4-BE49-F238E27FC236}">
                <a16:creationId xmlns:a16="http://schemas.microsoft.com/office/drawing/2014/main" id="{D8A83DCD-EB0A-45D0-B061-93DE4AC85176}"/>
              </a:ext>
            </a:extLst>
          </p:cNvPr>
          <p:cNvSpPr/>
          <p:nvPr/>
        </p:nvSpPr>
        <p:spPr>
          <a:xfrm>
            <a:off x="1824877" y="2343845"/>
            <a:ext cx="8711399" cy="584775"/>
          </a:xfrm>
          <a:prstGeom prst="rect">
            <a:avLst/>
          </a:prstGeom>
          <a:solidFill>
            <a:schemeClr val="accent4">
              <a:lumMod val="20000"/>
              <a:lumOff val="80000"/>
            </a:schemeClr>
          </a:solidFill>
        </p:spPr>
        <p:txBody>
          <a:bodyPr wrap="square">
            <a:spAutoFit/>
          </a:bodyPr>
          <a:lstStyle/>
          <a:p>
            <a:pPr algn="just" rtl="1"/>
            <a:r>
              <a:rPr lang="ar-BH" sz="3200" b="1" dirty="0">
                <a:solidFill>
                  <a:srgbClr val="C00000"/>
                </a:solidFill>
                <a:latin typeface="Sakkal Majalla" panose="02000000000000000000" pitchFamily="2" charset="-78"/>
                <a:cs typeface="Sakkal Majalla" panose="02000000000000000000" pitchFamily="2" charset="-78"/>
              </a:rPr>
              <a:t>فِإِنْ أَكَلُوا لَحْمِي </a:t>
            </a:r>
            <a:r>
              <a:rPr lang="ar-BH" sz="3200" b="1" dirty="0" smtClean="0">
                <a:solidFill>
                  <a:srgbClr val="C00000"/>
                </a:solidFill>
                <a:latin typeface="Sakkal Majalla" panose="02000000000000000000" pitchFamily="2" charset="-78"/>
                <a:cs typeface="Sakkal Majalla" panose="02000000000000000000" pitchFamily="2" charset="-78"/>
              </a:rPr>
              <a:t>وَفَرْتُ لُحُومَهُمْ                  </a:t>
            </a:r>
            <a:r>
              <a:rPr lang="ar-BH" sz="3200" b="1" dirty="0">
                <a:solidFill>
                  <a:srgbClr val="C00000"/>
                </a:solidFill>
                <a:latin typeface="Sakkal Majalla" panose="02000000000000000000" pitchFamily="2" charset="-78"/>
                <a:cs typeface="Sakkal Majalla" panose="02000000000000000000" pitchFamily="2" charset="-78"/>
              </a:rPr>
              <a:t>وَإِنْ هَدَمُوا مَجْدِي بَنَيْتُ لَهُمْ مَجْدَا</a:t>
            </a:r>
          </a:p>
        </p:txBody>
      </p:sp>
      <p:sp>
        <p:nvSpPr>
          <p:cNvPr id="30" name="Rectangle 4">
            <a:extLst>
              <a:ext uri="{FF2B5EF4-FFF2-40B4-BE49-F238E27FC236}">
                <a16:creationId xmlns:a16="http://schemas.microsoft.com/office/drawing/2014/main" id="{542FFC6F-B7BB-4D06-ACB7-70433CB33C43}"/>
              </a:ext>
            </a:extLst>
          </p:cNvPr>
          <p:cNvSpPr/>
          <p:nvPr/>
        </p:nvSpPr>
        <p:spPr>
          <a:xfrm>
            <a:off x="746313" y="5664529"/>
            <a:ext cx="10176240" cy="646331"/>
          </a:xfrm>
          <a:prstGeom prst="rect">
            <a:avLst/>
          </a:prstGeom>
        </p:spPr>
        <p:txBody>
          <a:bodyPr wrap="square">
            <a:spAutoFit/>
          </a:bodyPr>
          <a:lstStyle/>
          <a:p>
            <a:pPr lvl="0" algn="r" rtl="1"/>
            <a:r>
              <a:rPr lang="ar-BH" sz="3600" dirty="0">
                <a:solidFill>
                  <a:prstClr val="black"/>
                </a:solidFill>
                <a:latin typeface="Sakkal Majalla" panose="02000000000000000000" pitchFamily="2" charset="-78"/>
                <a:cs typeface="Sakkal Majalla" panose="02000000000000000000" pitchFamily="2" charset="-78"/>
              </a:rPr>
              <a:t>................................................................................................................................</a:t>
            </a:r>
            <a:endParaRPr lang="en-US" sz="3600" dirty="0">
              <a:solidFill>
                <a:prstClr val="black"/>
              </a:solidFill>
              <a:latin typeface="Sakkal Majalla" panose="02000000000000000000" pitchFamily="2" charset="-78"/>
              <a:cs typeface="Sakkal Majalla" panose="02000000000000000000" pitchFamily="2" charset="-78"/>
            </a:endParaRPr>
          </a:p>
        </p:txBody>
      </p:sp>
      <p:sp>
        <p:nvSpPr>
          <p:cNvPr id="31" name="Rectangle 2">
            <a:extLst>
              <a:ext uri="{FF2B5EF4-FFF2-40B4-BE49-F238E27FC236}">
                <a16:creationId xmlns:a16="http://schemas.microsoft.com/office/drawing/2014/main" id="{40788A72-43B9-441B-82E7-00B94B50D7D3}"/>
              </a:ext>
            </a:extLst>
          </p:cNvPr>
          <p:cNvSpPr/>
          <p:nvPr/>
        </p:nvSpPr>
        <p:spPr>
          <a:xfrm>
            <a:off x="1824877" y="5588966"/>
            <a:ext cx="8711399" cy="584775"/>
          </a:xfrm>
          <a:prstGeom prst="rect">
            <a:avLst/>
          </a:prstGeom>
          <a:solidFill>
            <a:schemeClr val="accent4">
              <a:lumMod val="20000"/>
              <a:lumOff val="80000"/>
            </a:schemeClr>
          </a:solidFill>
        </p:spPr>
        <p:txBody>
          <a:bodyPr wrap="square">
            <a:spAutoFit/>
          </a:bodyPr>
          <a:lstStyle/>
          <a:p>
            <a:pPr algn="just" rtl="1"/>
            <a:r>
              <a:rPr lang="ar-BH" sz="3200" b="1" dirty="0">
                <a:solidFill>
                  <a:srgbClr val="C00000"/>
                </a:solidFill>
                <a:latin typeface="Sakkal Majalla" panose="02000000000000000000" pitchFamily="2" charset="-78"/>
                <a:cs typeface="Sakkal Majalla" panose="02000000000000000000" pitchFamily="2" charset="-78"/>
              </a:rPr>
              <a:t>أَرَاهُمْ إلى نَصْري بِطَاءً وَإِنْ هُــمُ             </a:t>
            </a:r>
            <a:r>
              <a:rPr lang="ar-BH" sz="3200" b="1" dirty="0" smtClean="0">
                <a:solidFill>
                  <a:srgbClr val="C00000"/>
                </a:solidFill>
                <a:latin typeface="Sakkal Majalla" panose="02000000000000000000" pitchFamily="2" charset="-78"/>
                <a:cs typeface="Sakkal Majalla" panose="02000000000000000000" pitchFamily="2" charset="-78"/>
              </a:rPr>
              <a:t>        </a:t>
            </a:r>
            <a:r>
              <a:rPr lang="ar-BH" sz="3200" b="1" dirty="0">
                <a:solidFill>
                  <a:srgbClr val="C00000"/>
                </a:solidFill>
                <a:latin typeface="Sakkal Majalla" panose="02000000000000000000" pitchFamily="2" charset="-78"/>
                <a:cs typeface="Sakkal Majalla" panose="02000000000000000000" pitchFamily="2" charset="-78"/>
              </a:rPr>
              <a:t>دَعَوْنِي إلى نَصْــــــــــرٍ أَتَيْــــــــتُ لَهُمْ شَـــــــــدّا</a:t>
            </a:r>
          </a:p>
        </p:txBody>
      </p:sp>
      <p:sp>
        <p:nvSpPr>
          <p:cNvPr id="22" name="مستطيل 21">
            <a:extLst>
              <a:ext uri="{FF2B5EF4-FFF2-40B4-BE49-F238E27FC236}">
                <a16:creationId xmlns:a16="http://schemas.microsoft.com/office/drawing/2014/main" id="{62945063-D823-4FE6-9FDA-84E6D1B3F719}"/>
              </a:ext>
            </a:extLst>
          </p:cNvPr>
          <p:cNvSpPr/>
          <p:nvPr/>
        </p:nvSpPr>
        <p:spPr>
          <a:xfrm>
            <a:off x="746313" y="3281108"/>
            <a:ext cx="10367039" cy="2047740"/>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س4: يقول طرفة بن العبد متفاخرًا بمكانته القويّة بين قومه: </a:t>
            </a:r>
          </a:p>
          <a:p>
            <a:pPr algn="ct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إذا القومُ قالوا مَنْ فَتًى خِلْتُ           أَنَّني عُنِيتُ فَلَمْ أَكْسَلْ وَلَمْ أَتَبَلّدِ</a:t>
            </a:r>
          </a:p>
          <a:p>
            <a:pPr algn="r" rtl="1">
              <a:lnSpc>
                <a:spcPct val="115000"/>
              </a:lnSpc>
              <a:spcAft>
                <a:spcPts val="1000"/>
              </a:spcAft>
            </a:pPr>
            <a:r>
              <a:rPr lang="ar-BH" sz="3200" b="1" dirty="0">
                <a:solidFill>
                  <a:sysClr val="windowText" lastClr="000000"/>
                </a:solidFill>
                <a:latin typeface="Sakkal Majalla" panose="02000000000000000000" pitchFamily="2" charset="-78"/>
                <a:cs typeface="Sakkal Majalla" panose="02000000000000000000" pitchFamily="2" charset="-78"/>
              </a:rPr>
              <a:t>عيّن من القصيدة البيت القريب من هذا المعنى. </a:t>
            </a:r>
          </a:p>
        </p:txBody>
      </p:sp>
      <p:sp>
        <p:nvSpPr>
          <p:cNvPr id="23" name="مربع نص 22">
            <a:extLst>
              <a:ext uri="{FF2B5EF4-FFF2-40B4-BE49-F238E27FC236}">
                <a16:creationId xmlns:a16="http://schemas.microsoft.com/office/drawing/2014/main" id="{DB49E6D4-FB41-4971-AC43-44287FC85EC2}"/>
              </a:ext>
            </a:extLst>
          </p:cNvPr>
          <p:cNvSpPr txBox="1"/>
          <p:nvPr/>
        </p:nvSpPr>
        <p:spPr>
          <a:xfrm>
            <a:off x="958450" y="1604173"/>
            <a:ext cx="117676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ar-BH" sz="2800" dirty="0"/>
              <a:t>3 دقائق</a:t>
            </a:r>
            <a:endParaRPr lang="en-GB" sz="2800" dirty="0"/>
          </a:p>
        </p:txBody>
      </p:sp>
      <p:sp>
        <p:nvSpPr>
          <p:cNvPr id="29" name="مربع نص 28">
            <a:extLst>
              <a:ext uri="{FF2B5EF4-FFF2-40B4-BE49-F238E27FC236}">
                <a16:creationId xmlns:a16="http://schemas.microsoft.com/office/drawing/2014/main" id="{9CB08711-EB2D-4DA9-9797-4D1E19C6BD14}"/>
              </a:ext>
            </a:extLst>
          </p:cNvPr>
          <p:cNvSpPr txBox="1"/>
          <p:nvPr/>
        </p:nvSpPr>
        <p:spPr>
          <a:xfrm>
            <a:off x="859315" y="3356671"/>
            <a:ext cx="1176761"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ar-BH" sz="2800" dirty="0"/>
              <a:t>3 دقائق</a:t>
            </a:r>
            <a:endParaRPr lang="en-GB" sz="2800" dirty="0"/>
          </a:p>
        </p:txBody>
      </p:sp>
      <p:sp>
        <p:nvSpPr>
          <p:cNvPr id="32" name="مستطيل 31">
            <a:extLst>
              <a:ext uri="{FF2B5EF4-FFF2-40B4-BE49-F238E27FC236}">
                <a16:creationId xmlns:a16="http://schemas.microsoft.com/office/drawing/2014/main" id="{B5C172B3-CBE5-4A96-AB50-E249AE815658}"/>
              </a:ext>
            </a:extLst>
          </p:cNvPr>
          <p:cNvSpPr/>
          <p:nvPr/>
        </p:nvSpPr>
        <p:spPr>
          <a:xfrm>
            <a:off x="83335" y="78522"/>
            <a:ext cx="2926993" cy="354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48701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0"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194669CC-5701-4DF5-93D5-65BB042E4062}"/>
              </a:ext>
            </a:extLst>
          </p:cNvPr>
          <p:cNvSpPr txBox="1"/>
          <p:nvPr/>
        </p:nvSpPr>
        <p:spPr>
          <a:xfrm>
            <a:off x="3400425" y="2828835"/>
            <a:ext cx="4638675" cy="1015663"/>
          </a:xfrm>
          <a:prstGeom prst="rect">
            <a:avLst/>
          </a:prstGeom>
          <a:noFill/>
        </p:spPr>
        <p:txBody>
          <a:bodyPr wrap="square" rtlCol="0">
            <a:spAutoFit/>
          </a:bodyPr>
          <a:lstStyle/>
          <a:p>
            <a:pPr algn="ctr"/>
            <a:r>
              <a:rPr lang="ar-BH" sz="6000" b="1" dirty="0">
                <a:solidFill>
                  <a:srgbClr val="FF0000"/>
                </a:solidFill>
                <a:effectLst>
                  <a:outerShdw blurRad="38100" dist="38100" dir="2700000" algn="tl">
                    <a:srgbClr val="000000">
                      <a:alpha val="43137"/>
                    </a:srgbClr>
                  </a:outerShdw>
                </a:effectLst>
                <a:cs typeface="Sultan normal" pitchFamily="2" charset="-78"/>
              </a:rPr>
              <a:t>انْتَهى الدّرْسُ</a:t>
            </a:r>
            <a:endParaRPr lang="en-GB" sz="6000" b="1" dirty="0">
              <a:solidFill>
                <a:srgbClr val="FF0000"/>
              </a:solidFill>
              <a:effectLst>
                <a:outerShdw blurRad="38100" dist="38100" dir="2700000" algn="tl">
                  <a:srgbClr val="000000">
                    <a:alpha val="43137"/>
                  </a:srgbClr>
                </a:outerShdw>
              </a:effectLst>
              <a:cs typeface="Sultan normal" pitchFamily="2" charset="-78"/>
            </a:endParaRPr>
          </a:p>
        </p:txBody>
      </p:sp>
    </p:spTree>
    <p:extLst>
      <p:ext uri="{BB962C8B-B14F-4D97-AF65-F5344CB8AC3E}">
        <p14:creationId xmlns:p14="http://schemas.microsoft.com/office/powerpoint/2010/main" val="2291738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30B2C6D-D288-4681-9D77-5E792E5DE93F}"/>
              </a:ext>
            </a:extLst>
          </p:cNvPr>
          <p:cNvSpPr>
            <a:spLocks noGrp="1"/>
          </p:cNvSpPr>
          <p:nvPr>
            <p:ph type="title"/>
          </p:nvPr>
        </p:nvSpPr>
        <p:spPr>
          <a:xfrm>
            <a:off x="8804953" y="529511"/>
            <a:ext cx="2373329" cy="1325563"/>
          </a:xfrm>
        </p:spPr>
        <p:txBody>
          <a:bodyPr>
            <a:normAutofit/>
          </a:bodyPr>
          <a:lstStyle/>
          <a:p>
            <a:pPr algn="r"/>
            <a:r>
              <a:rPr lang="ar-BH" b="1" dirty="0">
                <a:solidFill>
                  <a:srgbClr val="FF0000"/>
                </a:solidFill>
                <a:latin typeface="Sakkal Majalla" panose="02000000000000000000" pitchFamily="2" charset="-78"/>
                <a:cs typeface="Sakkal Majalla" panose="02000000000000000000" pitchFamily="2" charset="-78"/>
              </a:rPr>
              <a:t>المقدّمة</a:t>
            </a:r>
            <a:endParaRPr lang="en-GB" b="1" dirty="0">
              <a:solidFill>
                <a:srgbClr val="FF0000"/>
              </a:solidFill>
              <a:latin typeface="Sakkal Majalla" panose="02000000000000000000" pitchFamily="2" charset="-78"/>
              <a:cs typeface="Sakkal Majalla" panose="02000000000000000000" pitchFamily="2" charset="-78"/>
            </a:endParaRPr>
          </a:p>
        </p:txBody>
      </p:sp>
      <p:sp>
        <p:nvSpPr>
          <p:cNvPr id="8" name="مخطط انسيابي: محطة طرفية 7">
            <a:extLst>
              <a:ext uri="{FF2B5EF4-FFF2-40B4-BE49-F238E27FC236}">
                <a16:creationId xmlns:a16="http://schemas.microsoft.com/office/drawing/2014/main" id="{2F88A4DF-A76A-4ED1-8672-F29D99FACF64}"/>
              </a:ext>
            </a:extLst>
          </p:cNvPr>
          <p:cNvSpPr/>
          <p:nvPr/>
        </p:nvSpPr>
        <p:spPr>
          <a:xfrm>
            <a:off x="3393952" y="3285728"/>
            <a:ext cx="5397500" cy="944880"/>
          </a:xfrm>
          <a:prstGeom prst="flowChartTerminator">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solidFill>
                  <a:schemeClr val="tx1"/>
                </a:solidFill>
                <a:latin typeface="Sakkal Majalla" panose="02000000000000000000" pitchFamily="2" charset="-78"/>
                <a:cs typeface="Sakkal Majalla" panose="02000000000000000000" pitchFamily="2" charset="-78"/>
              </a:rPr>
              <a:t>أكتب أكبر عدد من القيم الفاضلة</a:t>
            </a:r>
          </a:p>
        </p:txBody>
      </p:sp>
      <p:sp>
        <p:nvSpPr>
          <p:cNvPr id="9" name="شكل بيضاوي 8">
            <a:extLst>
              <a:ext uri="{FF2B5EF4-FFF2-40B4-BE49-F238E27FC236}">
                <a16:creationId xmlns:a16="http://schemas.microsoft.com/office/drawing/2014/main" id="{D54BAF73-7260-40A0-BE1E-CEE5024FFB76}"/>
              </a:ext>
            </a:extLst>
          </p:cNvPr>
          <p:cNvSpPr/>
          <p:nvPr/>
        </p:nvSpPr>
        <p:spPr>
          <a:xfrm>
            <a:off x="8380458" y="2221266"/>
            <a:ext cx="1454676"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التّعاون</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0" name="شكل بيضاوي 9">
            <a:extLst>
              <a:ext uri="{FF2B5EF4-FFF2-40B4-BE49-F238E27FC236}">
                <a16:creationId xmlns:a16="http://schemas.microsoft.com/office/drawing/2014/main" id="{D83BF730-944C-4D96-9AAD-B98E8F9A5C0E}"/>
              </a:ext>
            </a:extLst>
          </p:cNvPr>
          <p:cNvSpPr/>
          <p:nvPr/>
        </p:nvSpPr>
        <p:spPr>
          <a:xfrm>
            <a:off x="5152598" y="1485528"/>
            <a:ext cx="1773184"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المسؤوليّة</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1" name="شكل بيضاوي 10">
            <a:extLst>
              <a:ext uri="{FF2B5EF4-FFF2-40B4-BE49-F238E27FC236}">
                <a16:creationId xmlns:a16="http://schemas.microsoft.com/office/drawing/2014/main" id="{11DBD020-43A4-4EE9-B3F1-E52E2C6DD06C}"/>
              </a:ext>
            </a:extLst>
          </p:cNvPr>
          <p:cNvSpPr/>
          <p:nvPr/>
        </p:nvSpPr>
        <p:spPr>
          <a:xfrm>
            <a:off x="8658117" y="4584854"/>
            <a:ext cx="1333500"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الكرم</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2" name="شكل بيضاوي 11">
            <a:extLst>
              <a:ext uri="{FF2B5EF4-FFF2-40B4-BE49-F238E27FC236}">
                <a16:creationId xmlns:a16="http://schemas.microsoft.com/office/drawing/2014/main" id="{E3620C96-B991-4973-A026-BE612439C310}"/>
              </a:ext>
            </a:extLst>
          </p:cNvPr>
          <p:cNvSpPr/>
          <p:nvPr/>
        </p:nvSpPr>
        <p:spPr>
          <a:xfrm>
            <a:off x="1873004" y="3465451"/>
            <a:ext cx="1333500" cy="1079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الانتماء</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3" name="شكل بيضاوي 12">
            <a:extLst>
              <a:ext uri="{FF2B5EF4-FFF2-40B4-BE49-F238E27FC236}">
                <a16:creationId xmlns:a16="http://schemas.microsoft.com/office/drawing/2014/main" id="{16A0229F-8BD1-4DE4-BA5D-92074EE481E9}"/>
              </a:ext>
            </a:extLst>
          </p:cNvPr>
          <p:cNvSpPr/>
          <p:nvPr/>
        </p:nvSpPr>
        <p:spPr>
          <a:xfrm>
            <a:off x="4052888" y="5033409"/>
            <a:ext cx="1333500" cy="1079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الأمانة</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4" name="شكل بيضاوي 13">
            <a:extLst>
              <a:ext uri="{FF2B5EF4-FFF2-40B4-BE49-F238E27FC236}">
                <a16:creationId xmlns:a16="http://schemas.microsoft.com/office/drawing/2014/main" id="{5C79AC77-FDDF-4566-9C8A-67641D5E4F09}"/>
              </a:ext>
            </a:extLst>
          </p:cNvPr>
          <p:cNvSpPr/>
          <p:nvPr/>
        </p:nvSpPr>
        <p:spPr>
          <a:xfrm>
            <a:off x="9022954" y="3300766"/>
            <a:ext cx="1567073" cy="1079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الإخلاص</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5" name="شكل بيضاوي 14">
            <a:extLst>
              <a:ext uri="{FF2B5EF4-FFF2-40B4-BE49-F238E27FC236}">
                <a16:creationId xmlns:a16="http://schemas.microsoft.com/office/drawing/2014/main" id="{C86B4265-E21D-44DA-9C08-0B706C4520F3}"/>
              </a:ext>
            </a:extLst>
          </p:cNvPr>
          <p:cNvSpPr/>
          <p:nvPr/>
        </p:nvSpPr>
        <p:spPr>
          <a:xfrm>
            <a:off x="6925782" y="1705737"/>
            <a:ext cx="1454676" cy="1079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الصّدق</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6" name="شكل بيضاوي 15">
            <a:extLst>
              <a:ext uri="{FF2B5EF4-FFF2-40B4-BE49-F238E27FC236}">
                <a16:creationId xmlns:a16="http://schemas.microsoft.com/office/drawing/2014/main" id="{0960FE14-65DB-46B5-9238-674217DF79B5}"/>
              </a:ext>
            </a:extLst>
          </p:cNvPr>
          <p:cNvSpPr/>
          <p:nvPr/>
        </p:nvSpPr>
        <p:spPr>
          <a:xfrm>
            <a:off x="2343778" y="2206228"/>
            <a:ext cx="1333500"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العطاء</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7" name="شكل بيضاوي 16">
            <a:extLst>
              <a:ext uri="{FF2B5EF4-FFF2-40B4-BE49-F238E27FC236}">
                <a16:creationId xmlns:a16="http://schemas.microsoft.com/office/drawing/2014/main" id="{EE1CA29B-2703-464C-BB4D-36F142EF00EB}"/>
              </a:ext>
            </a:extLst>
          </p:cNvPr>
          <p:cNvSpPr/>
          <p:nvPr/>
        </p:nvSpPr>
        <p:spPr>
          <a:xfrm>
            <a:off x="3773156" y="1728948"/>
            <a:ext cx="1333500" cy="10795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الصّبر</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8" name="شكل بيضاوي 17">
            <a:extLst>
              <a:ext uri="{FF2B5EF4-FFF2-40B4-BE49-F238E27FC236}">
                <a16:creationId xmlns:a16="http://schemas.microsoft.com/office/drawing/2014/main" id="{38467E10-6496-43FD-B3E4-201B0E17780A}"/>
              </a:ext>
            </a:extLst>
          </p:cNvPr>
          <p:cNvSpPr/>
          <p:nvPr/>
        </p:nvSpPr>
        <p:spPr>
          <a:xfrm>
            <a:off x="5485521" y="4960116"/>
            <a:ext cx="1534981"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التّسامح</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19" name="شكل بيضاوي 18">
            <a:extLst>
              <a:ext uri="{FF2B5EF4-FFF2-40B4-BE49-F238E27FC236}">
                <a16:creationId xmlns:a16="http://schemas.microsoft.com/office/drawing/2014/main" id="{51DD8254-A2FD-46BC-AAC0-A4B8BBB211A4}"/>
              </a:ext>
            </a:extLst>
          </p:cNvPr>
          <p:cNvSpPr/>
          <p:nvPr/>
        </p:nvSpPr>
        <p:spPr>
          <a:xfrm>
            <a:off x="2674321" y="4651772"/>
            <a:ext cx="1333500" cy="10795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الوفاء</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20" name="شكل بيضاوي 19">
            <a:extLst>
              <a:ext uri="{FF2B5EF4-FFF2-40B4-BE49-F238E27FC236}">
                <a16:creationId xmlns:a16="http://schemas.microsoft.com/office/drawing/2014/main" id="{6DDF1DD0-C3D8-45A9-9CC9-28E741F045BC}"/>
              </a:ext>
            </a:extLst>
          </p:cNvPr>
          <p:cNvSpPr/>
          <p:nvPr/>
        </p:nvSpPr>
        <p:spPr>
          <a:xfrm>
            <a:off x="7126351" y="5086000"/>
            <a:ext cx="1630575" cy="105848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800" b="1"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الشّجاعة</a:t>
            </a:r>
            <a:endParaRPr lang="ar-BH" sz="2800" b="1" dirty="0">
              <a:ln w="22225">
                <a:solidFill>
                  <a:schemeClr val="accent2"/>
                </a:solidFill>
                <a:prstDash val="solid"/>
              </a:ln>
              <a:solidFill>
                <a:schemeClr val="accent2">
                  <a:lumMod val="40000"/>
                  <a:lumOff val="60000"/>
                </a:schemeClr>
              </a:solidFill>
              <a:latin typeface="Sakkal Majalla" panose="02000000000000000000" pitchFamily="2" charset="-78"/>
              <a:cs typeface="Sakkal Majalla" panose="02000000000000000000" pitchFamily="2" charset="-78"/>
            </a:endParaRPr>
          </a:p>
        </p:txBody>
      </p:sp>
      <p:sp>
        <p:nvSpPr>
          <p:cNvPr id="23" name="مستطيل 22">
            <a:extLst>
              <a:ext uri="{FF2B5EF4-FFF2-40B4-BE49-F238E27FC236}">
                <a16:creationId xmlns:a16="http://schemas.microsoft.com/office/drawing/2014/main" id="{5D6C9037-89C6-4D87-81A2-F26DA16FBECE}"/>
              </a:ext>
            </a:extLst>
          </p:cNvPr>
          <p:cNvSpPr/>
          <p:nvPr/>
        </p:nvSpPr>
        <p:spPr>
          <a:xfrm>
            <a:off x="62787" y="-98221"/>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277068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circle(in)">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circle(in)">
                                      <p:cBhvr>
                                        <p:cTn id="59" dur="2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20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circle(in)">
                                      <p:cBhvr>
                                        <p:cTn id="6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155C0FC5-39B6-4BC2-9B30-C87CE875417A}"/>
              </a:ext>
            </a:extLst>
          </p:cNvPr>
          <p:cNvSpPr/>
          <p:nvPr/>
        </p:nvSpPr>
        <p:spPr>
          <a:xfrm>
            <a:off x="9513870" y="2580477"/>
            <a:ext cx="2448024" cy="156966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rtl="1"/>
            <a:r>
              <a:rPr lang="ar-BH" sz="3200" b="1" dirty="0">
                <a:latin typeface="Sakkal Majalla" panose="02000000000000000000" pitchFamily="2" charset="-78"/>
                <a:cs typeface="Sakkal Majalla" panose="02000000000000000000" pitchFamily="2" charset="-78"/>
              </a:rPr>
              <a:t>أستمعُ </a:t>
            </a:r>
            <a:r>
              <a:rPr lang="ar-SA" sz="3200" b="1" dirty="0">
                <a:latin typeface="Sakkal Majalla" panose="02000000000000000000" pitchFamily="2" charset="-78"/>
                <a:cs typeface="Sakkal Majalla" panose="02000000000000000000" pitchFamily="2" charset="-78"/>
              </a:rPr>
              <a:t>إ</a:t>
            </a:r>
            <a:r>
              <a:rPr lang="ar-BH" sz="3200" b="1" dirty="0">
                <a:latin typeface="Sakkal Majalla" panose="02000000000000000000" pitchFamily="2" charset="-78"/>
                <a:cs typeface="Sakkal Majalla" panose="02000000000000000000" pitchFamily="2" charset="-78"/>
              </a:rPr>
              <a:t>ل</a:t>
            </a:r>
            <a:r>
              <a:rPr lang="ar-SA" sz="3200" b="1" dirty="0">
                <a:latin typeface="Sakkal Majalla" panose="02000000000000000000" pitchFamily="2" charset="-78"/>
                <a:cs typeface="Sakkal Majalla" panose="02000000000000000000" pitchFamily="2" charset="-78"/>
              </a:rPr>
              <a:t>ى </a:t>
            </a:r>
            <a:r>
              <a:rPr lang="ar-BH" sz="3200" b="1" dirty="0">
                <a:latin typeface="Sakkal Majalla" panose="02000000000000000000" pitchFamily="2" charset="-78"/>
                <a:cs typeface="Sakkal Majalla" panose="02000000000000000000" pitchFamily="2" charset="-78"/>
              </a:rPr>
              <a:t>أبيات القصيدة</a:t>
            </a:r>
          </a:p>
          <a:p>
            <a:pPr algn="ctr" rtl="1"/>
            <a:r>
              <a:rPr lang="ar-BH" sz="3200" b="1" dirty="0">
                <a:latin typeface="Sakkal Majalla" panose="02000000000000000000" pitchFamily="2" charset="-78"/>
                <a:cs typeface="Sakkal Majalla" panose="02000000000000000000" pitchFamily="2" charset="-78"/>
              </a:rPr>
              <a:t> ثم أُعيدُ قراءتها  </a:t>
            </a:r>
          </a:p>
        </p:txBody>
      </p:sp>
      <p:sp>
        <p:nvSpPr>
          <p:cNvPr id="11" name="مربع نص 10">
            <a:extLst>
              <a:ext uri="{FF2B5EF4-FFF2-40B4-BE49-F238E27FC236}">
                <a16:creationId xmlns:a16="http://schemas.microsoft.com/office/drawing/2014/main" id="{EECF4BAF-3BC1-4E21-BF46-B5505B3F6540}"/>
              </a:ext>
            </a:extLst>
          </p:cNvPr>
          <p:cNvSpPr txBox="1"/>
          <p:nvPr/>
        </p:nvSpPr>
        <p:spPr>
          <a:xfrm>
            <a:off x="1126581" y="504496"/>
            <a:ext cx="7926631" cy="5447645"/>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r" rtl="1"/>
            <a:r>
              <a:rPr lang="ar-BH" sz="2900" b="1" dirty="0">
                <a:solidFill>
                  <a:srgbClr val="002060"/>
                </a:solidFill>
                <a:latin typeface="Sakkal Majalla" panose="02000000000000000000" pitchFamily="2" charset="-78"/>
                <a:cs typeface="Sakkal Majalla" panose="02000000000000000000" pitchFamily="2" charset="-78"/>
              </a:rPr>
              <a:t>1- </a:t>
            </a:r>
            <a:r>
              <a:rPr lang="ar-BH" sz="2900" dirty="0">
                <a:solidFill>
                  <a:srgbClr val="002060"/>
                </a:solidFill>
                <a:latin typeface="Sakkal Majalla" panose="02000000000000000000" pitchFamily="2" charset="-78"/>
                <a:cs typeface="Sakkal Majalla" panose="02000000000000000000" pitchFamily="2" charset="-78"/>
              </a:rPr>
              <a:t>يُعاتبني في الدَّيْنِ قومي وإنّمـــــــا                      دُيُونيَ في أشــــــــــــــياءَ تُكْسِبُهُمْ حمْـــــــــدًا</a:t>
            </a:r>
          </a:p>
          <a:p>
            <a:pPr algn="r" rtl="1"/>
            <a:r>
              <a:rPr lang="ar-BH" sz="2900" dirty="0">
                <a:solidFill>
                  <a:srgbClr val="002060"/>
                </a:solidFill>
                <a:latin typeface="Sakkal Majalla" panose="02000000000000000000" pitchFamily="2" charset="-78"/>
                <a:cs typeface="Sakkal Majalla" panose="02000000000000000000" pitchFamily="2" charset="-78"/>
              </a:rPr>
              <a:t>2-ألمْ يَرَ قومي كيفَ أُوْسِرُ مـــــــــرّةً                    وأُعْسِرُ حتّى تبْلُغَ العُسْـــــرَةُ الجَـــــهْدا </a:t>
            </a:r>
          </a:p>
          <a:p>
            <a:pPr algn="r" rtl="1"/>
            <a:r>
              <a:rPr lang="ar-BH" sz="2900" dirty="0">
                <a:solidFill>
                  <a:srgbClr val="002060"/>
                </a:solidFill>
                <a:latin typeface="Sakkal Majalla" panose="02000000000000000000" pitchFamily="2" charset="-78"/>
                <a:cs typeface="Sakkal Majalla" panose="02000000000000000000" pitchFamily="2" charset="-78"/>
              </a:rPr>
              <a:t>3-فما زادني الإقْتَارُ مِنْهُــــــــــــــــمْ تَقَرُّبا                     ولا زادني فَضْــــــــلُ الغِنَى مِــــــــنْهُمُ بُعْدا</a:t>
            </a:r>
          </a:p>
          <a:p>
            <a:pPr algn="r" rtl="1"/>
            <a:r>
              <a:rPr lang="ar-BH" sz="2900" b="1" dirty="0">
                <a:solidFill>
                  <a:srgbClr val="002060"/>
                </a:solidFill>
                <a:latin typeface="Sakkal Majalla" panose="02000000000000000000" pitchFamily="2" charset="-78"/>
                <a:cs typeface="Sakkal Majalla" panose="02000000000000000000" pitchFamily="2" charset="-78"/>
              </a:rPr>
              <a:t> </a:t>
            </a:r>
            <a:r>
              <a:rPr lang="ar-BH" sz="2900" dirty="0">
                <a:solidFill>
                  <a:srgbClr val="002060"/>
                </a:solidFill>
                <a:latin typeface="Sakkal Majalla" panose="02000000000000000000" pitchFamily="2" charset="-78"/>
                <a:cs typeface="Sakkal Majalla" panose="02000000000000000000" pitchFamily="2" charset="-78"/>
              </a:rPr>
              <a:t>4- أَسُدُّ بِهِ مَا قَدْ أَخَلّوا وَضَيّعوا                     ثُغُورَ حُقُوقٍ مَا أَطَــــــــــــاقُوا لَهَا سَـــــــدّا</a:t>
            </a:r>
          </a:p>
          <a:p>
            <a:pPr algn="r" rtl="1"/>
            <a:r>
              <a:rPr lang="ar-BH" sz="2900" dirty="0">
                <a:solidFill>
                  <a:srgbClr val="C00000"/>
                </a:solidFill>
                <a:latin typeface="Sakkal Majalla" panose="02000000000000000000" pitchFamily="2" charset="-78"/>
                <a:cs typeface="Sakkal Majalla" panose="02000000000000000000" pitchFamily="2" charset="-78"/>
              </a:rPr>
              <a:t>5- وإنّ الذي بيني وبينَ بَنِي أَبِـــــــــــــي                    وَبَــــــــــيْنَ بَنـــــــــــِي عَمّي لمُخْتــَلِــــــــــــــــفٌ جِــــــــــدّا</a:t>
            </a:r>
          </a:p>
          <a:p>
            <a:pPr algn="r" rtl="1"/>
            <a:r>
              <a:rPr lang="ar-BH" sz="2900" dirty="0">
                <a:solidFill>
                  <a:srgbClr val="C00000"/>
                </a:solidFill>
                <a:latin typeface="Sakkal Majalla" panose="02000000000000000000" pitchFamily="2" charset="-78"/>
                <a:cs typeface="Sakkal Majalla" panose="02000000000000000000" pitchFamily="2" charset="-78"/>
              </a:rPr>
              <a:t>6- أَرَاهُمْ إلى نَصْري بِطَاءً وَإِنْ هُــمُ                  دَعَوْنِي إلى نَصْــــــــــرٍ أَتَيْــــــــتُهمُ شَـــــــــدّا</a:t>
            </a:r>
          </a:p>
          <a:p>
            <a:pPr algn="r" rtl="1"/>
            <a:r>
              <a:rPr lang="ar-BH" sz="2900" dirty="0">
                <a:solidFill>
                  <a:srgbClr val="C00000"/>
                </a:solidFill>
                <a:latin typeface="Sakkal Majalla" panose="02000000000000000000" pitchFamily="2" charset="-78"/>
                <a:cs typeface="Sakkal Majalla" panose="02000000000000000000" pitchFamily="2" charset="-78"/>
              </a:rPr>
              <a:t>7- فِإِنْ أَكَلُوا لَحْمِي </a:t>
            </a:r>
            <a:r>
              <a:rPr lang="ar-BH" sz="2900" dirty="0" smtClean="0">
                <a:solidFill>
                  <a:srgbClr val="C00000"/>
                </a:solidFill>
                <a:latin typeface="Sakkal Majalla" panose="02000000000000000000" pitchFamily="2" charset="-78"/>
                <a:cs typeface="Sakkal Majalla" panose="02000000000000000000" pitchFamily="2" charset="-78"/>
              </a:rPr>
              <a:t>وَفَرْتُ لُحُومَهُمْ                </a:t>
            </a:r>
            <a:r>
              <a:rPr lang="ar-BH" sz="2900" dirty="0">
                <a:solidFill>
                  <a:srgbClr val="C00000"/>
                </a:solidFill>
                <a:latin typeface="Sakkal Majalla" panose="02000000000000000000" pitchFamily="2" charset="-78"/>
                <a:cs typeface="Sakkal Majalla" panose="02000000000000000000" pitchFamily="2" charset="-78"/>
              </a:rPr>
              <a:t>وَإِنْ هَدَمُوا مَجْدِي بَنَيْتُ لَهُمْ مَجْدَا</a:t>
            </a:r>
          </a:p>
          <a:p>
            <a:pPr algn="r" rtl="1"/>
            <a:r>
              <a:rPr lang="ar-BH" sz="2900" dirty="0">
                <a:solidFill>
                  <a:srgbClr val="C00000"/>
                </a:solidFill>
                <a:latin typeface="Sakkal Majalla" panose="02000000000000000000" pitchFamily="2" charset="-78"/>
                <a:cs typeface="Sakkal Majalla" panose="02000000000000000000" pitchFamily="2" charset="-78"/>
              </a:rPr>
              <a:t>8- وَإِنْ ضيّعوا غَيْبِي </a:t>
            </a:r>
            <a:r>
              <a:rPr lang="ar-BH" sz="2900" dirty="0" smtClean="0">
                <a:solidFill>
                  <a:srgbClr val="C00000"/>
                </a:solidFill>
                <a:latin typeface="Sakkal Majalla" panose="02000000000000000000" pitchFamily="2" charset="-78"/>
                <a:cs typeface="Sakkal Majalla" panose="02000000000000000000" pitchFamily="2" charset="-78"/>
              </a:rPr>
              <a:t>حَفِظْتُ غُيُوبَهُم           </a:t>
            </a:r>
            <a:r>
              <a:rPr lang="ar-BH" sz="2900" dirty="0">
                <a:solidFill>
                  <a:srgbClr val="C00000"/>
                </a:solidFill>
                <a:latin typeface="Sakkal Majalla" panose="02000000000000000000" pitchFamily="2" charset="-78"/>
                <a:cs typeface="Sakkal Majalla" panose="02000000000000000000" pitchFamily="2" charset="-78"/>
              </a:rPr>
              <a:t>وَإِنْ هُمْ هَوَوْا غَيّي هَوَيْتُ لَهُمْ رُشْدا</a:t>
            </a:r>
          </a:p>
          <a:p>
            <a:pPr algn="r" rtl="1"/>
            <a:r>
              <a:rPr lang="ar-BH" sz="2900" dirty="0">
                <a:solidFill>
                  <a:srgbClr val="C00000"/>
                </a:solidFill>
                <a:latin typeface="Sakkal Majalla" panose="02000000000000000000" pitchFamily="2" charset="-78"/>
                <a:cs typeface="Sakkal Majalla" panose="02000000000000000000" pitchFamily="2" charset="-78"/>
              </a:rPr>
              <a:t>9- وَإِنْ زَجَرُوا طَيْرًا بِنَحْسٍ تَمُرّ بِـــــــــي                زَجَرْتُ لَهُمْ طَـــــــــيْرًا تَـــــمُرّ بِهِـــــــمْ سَـــــــــــعْدا</a:t>
            </a:r>
          </a:p>
          <a:p>
            <a:pPr algn="r" rtl="1"/>
            <a:r>
              <a:rPr lang="ar-BH" sz="2900" dirty="0">
                <a:solidFill>
                  <a:schemeClr val="tx1"/>
                </a:solidFill>
                <a:latin typeface="Sakkal Majalla" panose="02000000000000000000" pitchFamily="2" charset="-78"/>
                <a:cs typeface="Sakkal Majalla" panose="02000000000000000000" pitchFamily="2" charset="-78"/>
              </a:rPr>
              <a:t>1</a:t>
            </a:r>
            <a:r>
              <a:rPr lang="ar-BH" sz="2900" dirty="0">
                <a:solidFill>
                  <a:schemeClr val="accent6">
                    <a:lumMod val="50000"/>
                  </a:schemeClr>
                </a:solidFill>
                <a:latin typeface="Sakkal Majalla" panose="02000000000000000000" pitchFamily="2" charset="-78"/>
                <a:cs typeface="Sakkal Majalla" panose="02000000000000000000" pitchFamily="2" charset="-78"/>
              </a:rPr>
              <a:t>0- وَلا أَحْمِلُ الحِقْدَ القَدِيمَ عَلَيْهِمُ           وَلَيسَ رَئِيسُ القَوْمِ مَنْ يَحْمِلُ </a:t>
            </a:r>
            <a:r>
              <a:rPr lang="ar-BH" sz="2900" dirty="0" err="1">
                <a:solidFill>
                  <a:schemeClr val="accent6">
                    <a:lumMod val="50000"/>
                  </a:schemeClr>
                </a:solidFill>
                <a:latin typeface="Sakkal Majalla" panose="02000000000000000000" pitchFamily="2" charset="-78"/>
                <a:cs typeface="Sakkal Majalla" panose="02000000000000000000" pitchFamily="2" charset="-78"/>
              </a:rPr>
              <a:t>الحِقْدَا</a:t>
            </a:r>
            <a:endParaRPr lang="ar-BH" sz="2900" dirty="0">
              <a:solidFill>
                <a:schemeClr val="accent6">
                  <a:lumMod val="50000"/>
                </a:schemeClr>
              </a:solidFill>
              <a:latin typeface="Sakkal Majalla" panose="02000000000000000000" pitchFamily="2" charset="-78"/>
              <a:cs typeface="Sakkal Majalla" panose="02000000000000000000" pitchFamily="2" charset="-78"/>
            </a:endParaRPr>
          </a:p>
          <a:p>
            <a:pPr algn="r" rtl="1"/>
            <a:r>
              <a:rPr lang="ar-BH" sz="2900" dirty="0">
                <a:solidFill>
                  <a:schemeClr val="accent6">
                    <a:lumMod val="50000"/>
                  </a:schemeClr>
                </a:solidFill>
                <a:latin typeface="Sakkal Majalla" panose="02000000000000000000" pitchFamily="2" charset="-78"/>
                <a:cs typeface="Sakkal Majalla" panose="02000000000000000000" pitchFamily="2" charset="-78"/>
              </a:rPr>
              <a:t>11- لَهُمْ جُلّ مَالي إِنْ تَتَابَعَ لِي غِــــــــنَى                وَإِنْ قَــــــــــلّ مَـــــــــــالِي لَـــــــمْ أُكَلّفْــــــــــــهُمُ رِفْــــــــــدا</a:t>
            </a:r>
          </a:p>
          <a:p>
            <a:pPr algn="r" rtl="1"/>
            <a:r>
              <a:rPr lang="ar-BH" sz="2900" dirty="0">
                <a:solidFill>
                  <a:schemeClr val="accent6">
                    <a:lumMod val="50000"/>
                  </a:schemeClr>
                </a:solidFill>
                <a:latin typeface="Sakkal Majalla" panose="02000000000000000000" pitchFamily="2" charset="-78"/>
                <a:cs typeface="Sakkal Majalla" panose="02000000000000000000" pitchFamily="2" charset="-78"/>
              </a:rPr>
              <a:t>12- وإنّي لَعـــَبْدُ الضّيفِ ما دام نَازِلا             وما شِيمَةٌ لي غــــــــيرُها تُشْبِـــــــــهُ </a:t>
            </a:r>
            <a:r>
              <a:rPr lang="ar-BH" sz="2900" dirty="0" err="1">
                <a:solidFill>
                  <a:schemeClr val="accent6">
                    <a:lumMod val="50000"/>
                  </a:schemeClr>
                </a:solidFill>
                <a:latin typeface="Sakkal Majalla" panose="02000000000000000000" pitchFamily="2" charset="-78"/>
                <a:cs typeface="Sakkal Majalla" panose="02000000000000000000" pitchFamily="2" charset="-78"/>
              </a:rPr>
              <a:t>العَبْــــــــــدا</a:t>
            </a:r>
            <a:endParaRPr lang="ar-BH" sz="2900" dirty="0">
              <a:solidFill>
                <a:schemeClr val="accent6">
                  <a:lumMod val="50000"/>
                </a:schemeClr>
              </a:solidFill>
              <a:latin typeface="Sakkal Majalla" panose="02000000000000000000" pitchFamily="2" charset="-78"/>
              <a:cs typeface="Sakkal Majalla" panose="02000000000000000000" pitchFamily="2" charset="-78"/>
            </a:endParaRPr>
          </a:p>
        </p:txBody>
      </p:sp>
      <p:sp>
        <p:nvSpPr>
          <p:cNvPr id="14" name="مربع نص 13">
            <a:extLst>
              <a:ext uri="{FF2B5EF4-FFF2-40B4-BE49-F238E27FC236}">
                <a16:creationId xmlns:a16="http://schemas.microsoft.com/office/drawing/2014/main" id="{D8DFE44B-0A15-459B-9F89-84B8E73D8C90}"/>
              </a:ext>
            </a:extLst>
          </p:cNvPr>
          <p:cNvSpPr txBox="1"/>
          <p:nvPr/>
        </p:nvSpPr>
        <p:spPr>
          <a:xfrm>
            <a:off x="9173116" y="1405980"/>
            <a:ext cx="2833167" cy="646331"/>
          </a:xfrm>
          <a:prstGeom prst="rect">
            <a:avLst/>
          </a:prstGeom>
          <a:solidFill>
            <a:schemeClr val="accent2">
              <a:lumMod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3600" b="1" dirty="0">
                <a:solidFill>
                  <a:schemeClr val="bg1"/>
                </a:solidFill>
                <a:latin typeface="Sakkal Majalla" panose="02000000000000000000" pitchFamily="2" charset="-78"/>
                <a:cs typeface="Sakkal Majalla" panose="02000000000000000000" pitchFamily="2" charset="-78"/>
              </a:rPr>
              <a:t>أولاً: قِراءة القَصيدة</a:t>
            </a:r>
          </a:p>
        </p:txBody>
      </p:sp>
      <p:sp>
        <p:nvSpPr>
          <p:cNvPr id="9" name="مستطيل 8">
            <a:extLst>
              <a:ext uri="{FF2B5EF4-FFF2-40B4-BE49-F238E27FC236}">
                <a16:creationId xmlns:a16="http://schemas.microsoft.com/office/drawing/2014/main" id="{230B9E8E-554D-4C27-9936-CD8DD43CC442}"/>
              </a:ext>
            </a:extLst>
          </p:cNvPr>
          <p:cNvSpPr/>
          <p:nvPr/>
        </p:nvSpPr>
        <p:spPr>
          <a:xfrm>
            <a:off x="10193589" y="11337"/>
            <a:ext cx="1945449" cy="7746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b="1" dirty="0">
                <a:solidFill>
                  <a:schemeClr val="tx1"/>
                </a:solidFill>
                <a:latin typeface="Sakkal Majalla" panose="02000000000000000000" pitchFamily="2" charset="-78"/>
                <a:cs typeface="Sakkal Majalla" panose="02000000000000000000" pitchFamily="2" charset="-78"/>
              </a:rPr>
              <a:t>أ</a:t>
            </a:r>
            <a:r>
              <a:rPr lang="ar-BH" sz="4400" b="1" dirty="0">
                <a:solidFill>
                  <a:schemeClr val="tx1"/>
                </a:solidFill>
                <a:latin typeface="Sakkal Majalla" panose="02000000000000000000" pitchFamily="2" charset="-78"/>
                <a:cs typeface="Sakkal Majalla" panose="02000000000000000000" pitchFamily="2" charset="-78"/>
              </a:rPr>
              <a:t>قْــــــــــــــــــــــرَأُ</a:t>
            </a:r>
            <a:endParaRPr lang="en-GB" sz="4400" b="1" dirty="0">
              <a:solidFill>
                <a:schemeClr val="tx1"/>
              </a:solidFill>
              <a:latin typeface="Sakkal Majalla" panose="02000000000000000000" pitchFamily="2" charset="-78"/>
              <a:cs typeface="Sakkal Majalla" panose="02000000000000000000" pitchFamily="2" charset="-78"/>
            </a:endParaRPr>
          </a:p>
        </p:txBody>
      </p:sp>
      <p:sp>
        <p:nvSpPr>
          <p:cNvPr id="10" name="مستطيل 9">
            <a:hlinkClick r:id="rId4" action="ppaction://hlinksldjump"/>
            <a:extLst>
              <a:ext uri="{FF2B5EF4-FFF2-40B4-BE49-F238E27FC236}">
                <a16:creationId xmlns:a16="http://schemas.microsoft.com/office/drawing/2014/main" id="{936716C8-A4ED-418C-A7D6-79D9EF4281C1}"/>
              </a:ext>
            </a:extLst>
          </p:cNvPr>
          <p:cNvSpPr/>
          <p:nvPr/>
        </p:nvSpPr>
        <p:spPr>
          <a:xfrm>
            <a:off x="9732042" y="5218370"/>
            <a:ext cx="2011680" cy="74182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BH" sz="2400" b="1" dirty="0">
                <a:solidFill>
                  <a:schemeClr val="tx1"/>
                </a:solidFill>
                <a:latin typeface="Sakkal Majalla" panose="02000000000000000000" pitchFamily="2" charset="-78"/>
                <a:cs typeface="Sakkal Majalla" panose="02000000000000000000" pitchFamily="2" charset="-78"/>
              </a:rPr>
              <a:t>للذهاب إلى الأسئلة </a:t>
            </a:r>
          </a:p>
          <a:p>
            <a:pPr algn="ctr"/>
            <a:r>
              <a:rPr lang="ar-BH" sz="2400" b="1" dirty="0">
                <a:solidFill>
                  <a:schemeClr val="tx1"/>
                </a:solidFill>
                <a:latin typeface="Sakkal Majalla" panose="02000000000000000000" pitchFamily="2" charset="-78"/>
                <a:cs typeface="Sakkal Majalla" panose="02000000000000000000" pitchFamily="2" charset="-78"/>
              </a:rPr>
              <a:t>اضغط هنا</a:t>
            </a:r>
            <a:endParaRPr lang="en-GB" sz="2400" b="1" dirty="0">
              <a:solidFill>
                <a:schemeClr val="tx1"/>
              </a:solidFill>
              <a:latin typeface="Sakkal Majalla" panose="02000000000000000000" pitchFamily="2" charset="-78"/>
              <a:cs typeface="Sakkal Majalla" panose="02000000000000000000" pitchFamily="2" charset="-78"/>
            </a:endParaRPr>
          </a:p>
        </p:txBody>
      </p:sp>
      <p:sp>
        <p:nvSpPr>
          <p:cNvPr id="7" name="مستطيل 6">
            <a:extLst>
              <a:ext uri="{FF2B5EF4-FFF2-40B4-BE49-F238E27FC236}">
                <a16:creationId xmlns:a16="http://schemas.microsoft.com/office/drawing/2014/main" id="{8ABF3111-CDFB-4DD8-8566-79B4E8F593D2}"/>
              </a:ext>
            </a:extLst>
          </p:cNvPr>
          <p:cNvSpPr/>
          <p:nvPr/>
        </p:nvSpPr>
        <p:spPr>
          <a:xfrm>
            <a:off x="52962" y="87776"/>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pic>
        <p:nvPicPr>
          <p:cNvPr id="2" name="kyamarab_3">
            <a:hlinkClick r:id="" action="ppaction://media"/>
            <a:extLst>
              <a:ext uri="{FF2B5EF4-FFF2-40B4-BE49-F238E27FC236}">
                <a16:creationId xmlns:a16="http://schemas.microsoft.com/office/drawing/2014/main" id="{622EF7F7-C278-4AD4-887C-C6B42CD4D4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6218" y="4144284"/>
            <a:ext cx="1079939" cy="1079939"/>
          </a:xfrm>
          <a:prstGeom prst="rect">
            <a:avLst/>
          </a:prstGeom>
        </p:spPr>
      </p:pic>
    </p:spTree>
    <p:extLst>
      <p:ext uri="{BB962C8B-B14F-4D97-AF65-F5344CB8AC3E}">
        <p14:creationId xmlns:p14="http://schemas.microsoft.com/office/powerpoint/2010/main" val="9236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ربع نص 8">
            <a:extLst>
              <a:ext uri="{FF2B5EF4-FFF2-40B4-BE49-F238E27FC236}">
                <a16:creationId xmlns:a16="http://schemas.microsoft.com/office/drawing/2014/main" id="{5E1457B2-F338-4716-AF03-191181847784}"/>
              </a:ext>
            </a:extLst>
          </p:cNvPr>
          <p:cNvSpPr txBox="1"/>
          <p:nvPr/>
        </p:nvSpPr>
        <p:spPr>
          <a:xfrm>
            <a:off x="4000870" y="1942101"/>
            <a:ext cx="4190260" cy="1569660"/>
          </a:xfrm>
          <a:prstGeom prst="rect">
            <a:avLst/>
          </a:prstGeom>
          <a:solidFill>
            <a:schemeClr val="accent2">
              <a:lumMod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800" b="1" dirty="0">
                <a:solidFill>
                  <a:schemeClr val="bg1"/>
                </a:solidFill>
                <a:latin typeface="Sakkal Majalla" panose="02000000000000000000" pitchFamily="2" charset="-78"/>
                <a:cs typeface="Sakkal Majalla" panose="02000000000000000000" pitchFamily="2" charset="-78"/>
              </a:rPr>
              <a:t>ثانيًا: الفكرة العامَّة للقصيدة</a:t>
            </a:r>
          </a:p>
        </p:txBody>
      </p:sp>
      <p:sp>
        <p:nvSpPr>
          <p:cNvPr id="10" name="مربع نص 9">
            <a:extLst>
              <a:ext uri="{FF2B5EF4-FFF2-40B4-BE49-F238E27FC236}">
                <a16:creationId xmlns:a16="http://schemas.microsoft.com/office/drawing/2014/main" id="{C1A2D215-C2BA-411B-80C5-5EBCA4B3C161}"/>
              </a:ext>
            </a:extLst>
          </p:cNvPr>
          <p:cNvSpPr txBox="1"/>
          <p:nvPr/>
        </p:nvSpPr>
        <p:spPr>
          <a:xfrm>
            <a:off x="1693871" y="4313967"/>
            <a:ext cx="9011801" cy="646331"/>
          </a:xfrm>
          <a:prstGeom prst="rect">
            <a:avLst/>
          </a:prstGeom>
          <a:solidFill>
            <a:schemeClr val="accent1">
              <a:lumMod val="20000"/>
              <a:lumOff val="80000"/>
            </a:schemeClr>
          </a:solidFill>
        </p:spPr>
        <p:txBody>
          <a:bodyPr wrap="square" rtlCol="0">
            <a:spAutoFit/>
          </a:bodyPr>
          <a:lstStyle/>
          <a:p>
            <a:pPr algn="r" rtl="1"/>
            <a:r>
              <a:rPr lang="ar-BH" sz="3600" b="1" dirty="0">
                <a:solidFill>
                  <a:srgbClr val="C00000"/>
                </a:solidFill>
                <a:latin typeface="Sakkal Majalla" panose="02000000000000000000" pitchFamily="2" charset="-78"/>
                <a:cs typeface="Sakkal Majalla" panose="02000000000000000000" pitchFamily="2" charset="-78"/>
              </a:rPr>
              <a:t>فخر واعتزاز الشّاعر  بما يقوم به مع قومه، وبيان فضله وتميّزه عنهم.</a:t>
            </a:r>
            <a:endParaRPr lang="en-GB" sz="3600" b="1" dirty="0">
              <a:solidFill>
                <a:srgbClr val="C00000"/>
              </a:solidFill>
              <a:latin typeface="Sakkal Majalla" panose="02000000000000000000" pitchFamily="2" charset="-78"/>
              <a:cs typeface="Sakkal Majalla" panose="02000000000000000000" pitchFamily="2" charset="-78"/>
            </a:endParaRPr>
          </a:p>
        </p:txBody>
      </p:sp>
      <p:sp>
        <p:nvSpPr>
          <p:cNvPr id="4" name="مستطيل 3">
            <a:extLst>
              <a:ext uri="{FF2B5EF4-FFF2-40B4-BE49-F238E27FC236}">
                <a16:creationId xmlns:a16="http://schemas.microsoft.com/office/drawing/2014/main" id="{73CD6669-DCE8-4C89-9961-EA9A25E05EE3}"/>
              </a:ext>
            </a:extLst>
          </p:cNvPr>
          <p:cNvSpPr/>
          <p:nvPr/>
        </p:nvSpPr>
        <p:spPr>
          <a:xfrm>
            <a:off x="93609" y="76440"/>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97989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B8F4F473-1E78-46DD-9C64-A19EBC9D10A7}"/>
              </a:ext>
            </a:extLst>
          </p:cNvPr>
          <p:cNvSpPr/>
          <p:nvPr/>
        </p:nvSpPr>
        <p:spPr>
          <a:xfrm>
            <a:off x="2913321" y="1202603"/>
            <a:ext cx="6365357" cy="707886"/>
          </a:xfrm>
          <a:prstGeom prst="rect">
            <a:avLst/>
          </a:prstGeom>
          <a:solidFill>
            <a:schemeClr val="accent2">
              <a:lumMod val="40000"/>
              <a:lumOff val="60000"/>
            </a:schemeClr>
          </a:solidFill>
        </p:spPr>
        <p:txBody>
          <a:bodyPr wrap="square">
            <a:spAutoFit/>
          </a:bodyPr>
          <a:lstStyle/>
          <a:p>
            <a:pPr algn="r" rtl="1"/>
            <a:r>
              <a:rPr lang="ar-BH" sz="3200" b="1" dirty="0">
                <a:latin typeface="Sakkal Majalla" panose="02000000000000000000" pitchFamily="2" charset="-78"/>
                <a:cs typeface="Sakkal Majalla" panose="02000000000000000000" pitchFamily="2" charset="-78"/>
              </a:rPr>
              <a:t>تنقسم القصيدة  إلى ثلاثة مقاطع على النّحو الآتي</a:t>
            </a:r>
            <a:r>
              <a:rPr lang="ar-BH" sz="4000" b="1" dirty="0">
                <a:latin typeface="Sakkal Majalla" panose="02000000000000000000" pitchFamily="2" charset="-78"/>
                <a:cs typeface="Sakkal Majalla" panose="02000000000000000000" pitchFamily="2" charset="-78"/>
              </a:rPr>
              <a:t>:  </a:t>
            </a:r>
          </a:p>
        </p:txBody>
      </p:sp>
      <p:graphicFrame>
        <p:nvGraphicFramePr>
          <p:cNvPr id="5" name="جدول 2">
            <a:extLst>
              <a:ext uri="{FF2B5EF4-FFF2-40B4-BE49-F238E27FC236}">
                <a16:creationId xmlns:a16="http://schemas.microsoft.com/office/drawing/2014/main" id="{E70025DB-E7AC-4365-880F-9968F156F9C6}"/>
              </a:ext>
            </a:extLst>
          </p:cNvPr>
          <p:cNvGraphicFramePr>
            <a:graphicFrameLocks noGrp="1"/>
          </p:cNvGraphicFramePr>
          <p:nvPr>
            <p:extLst>
              <p:ext uri="{D42A27DB-BD31-4B8C-83A1-F6EECF244321}">
                <p14:modId xmlns:p14="http://schemas.microsoft.com/office/powerpoint/2010/main" val="798124560"/>
              </p:ext>
            </p:extLst>
          </p:nvPr>
        </p:nvGraphicFramePr>
        <p:xfrm>
          <a:off x="744279" y="2002222"/>
          <a:ext cx="10586483" cy="3246185"/>
        </p:xfrm>
        <a:graphic>
          <a:graphicData uri="http://schemas.openxmlformats.org/drawingml/2006/table">
            <a:tbl>
              <a:tblPr firstRow="1" bandRow="1">
                <a:tableStyleId>{5C22544A-7EE6-4342-B048-85BDC9FD1C3A}</a:tableStyleId>
              </a:tblPr>
              <a:tblGrid>
                <a:gridCol w="6122865">
                  <a:extLst>
                    <a:ext uri="{9D8B030D-6E8A-4147-A177-3AD203B41FA5}">
                      <a16:colId xmlns:a16="http://schemas.microsoft.com/office/drawing/2014/main" val="116989636"/>
                    </a:ext>
                  </a:extLst>
                </a:gridCol>
                <a:gridCol w="2250328">
                  <a:extLst>
                    <a:ext uri="{9D8B030D-6E8A-4147-A177-3AD203B41FA5}">
                      <a16:colId xmlns:a16="http://schemas.microsoft.com/office/drawing/2014/main" val="2064389578"/>
                    </a:ext>
                  </a:extLst>
                </a:gridCol>
                <a:gridCol w="2213290">
                  <a:extLst>
                    <a:ext uri="{9D8B030D-6E8A-4147-A177-3AD203B41FA5}">
                      <a16:colId xmlns:a16="http://schemas.microsoft.com/office/drawing/2014/main" val="1925573989"/>
                    </a:ext>
                  </a:extLst>
                </a:gridCol>
              </a:tblGrid>
              <a:tr h="604744">
                <a:tc>
                  <a:txBody>
                    <a:bodyPr/>
                    <a:lstStyle/>
                    <a:p>
                      <a:pPr algn="ctr"/>
                      <a:r>
                        <a:rPr lang="ar-BH" sz="3200" dirty="0">
                          <a:latin typeface="Sakkal Majalla" panose="02000000000000000000" pitchFamily="2" charset="-78"/>
                          <a:cs typeface="Sakkal Majalla" panose="02000000000000000000" pitchFamily="2" charset="-78"/>
                        </a:rPr>
                        <a:t>الفكرة الرّئيسة</a:t>
                      </a:r>
                      <a:endParaRPr lang="en-GB" sz="3200" dirty="0">
                        <a:latin typeface="Sakkal Majalla" panose="02000000000000000000" pitchFamily="2" charset="-78"/>
                        <a:cs typeface="Sakkal Majalla" panose="02000000000000000000" pitchFamily="2" charset="-78"/>
                      </a:endParaRPr>
                    </a:p>
                  </a:txBody>
                  <a:tcPr/>
                </a:tc>
                <a:tc>
                  <a:txBody>
                    <a:bodyPr/>
                    <a:lstStyle/>
                    <a:p>
                      <a:pPr algn="ctr"/>
                      <a:r>
                        <a:rPr lang="ar-BH" sz="3200" dirty="0">
                          <a:latin typeface="Sakkal Majalla" panose="02000000000000000000" pitchFamily="2" charset="-78"/>
                          <a:cs typeface="Sakkal Majalla" panose="02000000000000000000" pitchFamily="2" charset="-78"/>
                        </a:rPr>
                        <a:t>حدوده</a:t>
                      </a:r>
                      <a:endParaRPr lang="en-GB" sz="3200" dirty="0">
                        <a:latin typeface="Sakkal Majalla" panose="02000000000000000000" pitchFamily="2" charset="-78"/>
                        <a:cs typeface="Sakkal Majalla" panose="02000000000000000000" pitchFamily="2" charset="-78"/>
                      </a:endParaRPr>
                    </a:p>
                  </a:txBody>
                  <a:tcPr/>
                </a:tc>
                <a:tc>
                  <a:txBody>
                    <a:bodyPr/>
                    <a:lstStyle/>
                    <a:p>
                      <a:pPr algn="ctr"/>
                      <a:r>
                        <a:rPr lang="ar-BH" sz="3200" dirty="0">
                          <a:latin typeface="Sakkal Majalla" panose="02000000000000000000" pitchFamily="2" charset="-78"/>
                          <a:cs typeface="Sakkal Majalla" panose="02000000000000000000" pitchFamily="2" charset="-78"/>
                        </a:rPr>
                        <a:t>المقطع</a:t>
                      </a:r>
                      <a:endParaRPr lang="en-GB" sz="32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3738909080"/>
                  </a:ext>
                </a:extLst>
              </a:tr>
              <a:tr h="1349310">
                <a:tc>
                  <a:txBody>
                    <a:bodyPr/>
                    <a:lstStyle/>
                    <a:p>
                      <a:pPr algn="ctr"/>
                      <a:r>
                        <a:rPr lang="ar-BH" sz="3200" b="1" dirty="0">
                          <a:solidFill>
                            <a:schemeClr val="tx1"/>
                          </a:solidFill>
                          <a:latin typeface="Sakkal Majalla" panose="02000000000000000000" pitchFamily="2" charset="-78"/>
                          <a:cs typeface="Sakkal Majalla" panose="02000000000000000000" pitchFamily="2" charset="-78"/>
                        </a:rPr>
                        <a:t>تفاخر الشّاعر بخدمته لقومه ، واستدانته المال لأجل منح قومه المكانة والثّناء.</a:t>
                      </a:r>
                    </a:p>
                  </a:txBody>
                  <a:tcPr/>
                </a:tc>
                <a:tc>
                  <a:txBody>
                    <a:bodyPr/>
                    <a:lstStyle/>
                    <a:p>
                      <a:pPr algn="ctr"/>
                      <a:endParaRPr lang="ar-BH" sz="3200" b="1" dirty="0">
                        <a:solidFill>
                          <a:schemeClr val="tx1"/>
                        </a:solidFill>
                        <a:latin typeface="Sakkal Majalla" panose="02000000000000000000" pitchFamily="2" charset="-78"/>
                        <a:cs typeface="Sakkal Majalla" panose="02000000000000000000" pitchFamily="2" charset="-78"/>
                      </a:endParaRPr>
                    </a:p>
                    <a:p>
                      <a:pPr algn="ctr"/>
                      <a:r>
                        <a:rPr lang="ar-BH" sz="3200" b="1" dirty="0">
                          <a:solidFill>
                            <a:schemeClr val="tx1"/>
                          </a:solidFill>
                          <a:latin typeface="Sakkal Majalla" panose="02000000000000000000" pitchFamily="2" charset="-78"/>
                          <a:cs typeface="Sakkal Majalla" panose="02000000000000000000" pitchFamily="2" charset="-78"/>
                        </a:rPr>
                        <a:t>1-4</a:t>
                      </a:r>
                    </a:p>
                  </a:txBody>
                  <a:tcPr/>
                </a:tc>
                <a:tc>
                  <a:txBody>
                    <a:bodyPr/>
                    <a:lstStyle/>
                    <a:p>
                      <a:pPr algn="ctr"/>
                      <a:endParaRPr lang="ar-BH" sz="3200" b="1" dirty="0">
                        <a:solidFill>
                          <a:srgbClr val="C00000"/>
                        </a:solidFill>
                        <a:latin typeface="Sakkal Majalla" panose="02000000000000000000" pitchFamily="2" charset="-78"/>
                        <a:cs typeface="Sakkal Majalla" panose="02000000000000000000" pitchFamily="2" charset="-78"/>
                      </a:endParaRPr>
                    </a:p>
                    <a:p>
                      <a:pPr algn="ctr"/>
                      <a:r>
                        <a:rPr lang="ar-BH" sz="3200" b="1" dirty="0">
                          <a:solidFill>
                            <a:srgbClr val="C00000"/>
                          </a:solidFill>
                          <a:latin typeface="Sakkal Majalla" panose="02000000000000000000" pitchFamily="2" charset="-78"/>
                          <a:cs typeface="Sakkal Majalla" panose="02000000000000000000" pitchFamily="2" charset="-78"/>
                        </a:rPr>
                        <a:t>الأوّل</a:t>
                      </a:r>
                      <a:endParaRPr lang="en-GB" sz="3200" b="1" dirty="0">
                        <a:solidFill>
                          <a:srgbClr val="C00000"/>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369574354"/>
                  </a:ext>
                </a:extLst>
              </a:tr>
              <a:tr h="687387">
                <a:tc>
                  <a:txBody>
                    <a:bodyPr/>
                    <a:lstStyle/>
                    <a:p>
                      <a:pPr algn="ctr"/>
                      <a:r>
                        <a:rPr lang="ar-BH" sz="3200" b="1" dirty="0">
                          <a:solidFill>
                            <a:schemeClr val="tx1"/>
                          </a:solidFill>
                          <a:latin typeface="Sakkal Majalla" panose="02000000000000000000" pitchFamily="2" charset="-78"/>
                          <a:cs typeface="Sakkal Majalla" panose="02000000000000000000" pitchFamily="2" charset="-78"/>
                        </a:rPr>
                        <a:t>مفاضلة الشّاعر نفسه على قومه بالأخلاق الفاضلة.</a:t>
                      </a:r>
                      <a:endParaRPr lang="en-GB" sz="3200" b="1" dirty="0">
                        <a:solidFill>
                          <a:schemeClr val="tx1"/>
                        </a:solidFill>
                        <a:latin typeface="Sakkal Majalla" panose="02000000000000000000" pitchFamily="2" charset="-78"/>
                        <a:cs typeface="Sakkal Majalla" panose="02000000000000000000" pitchFamily="2" charset="-78"/>
                      </a:endParaRPr>
                    </a:p>
                  </a:txBody>
                  <a:tcPr/>
                </a:tc>
                <a:tc>
                  <a:txBody>
                    <a:bodyPr/>
                    <a:lstStyle/>
                    <a:p>
                      <a:pPr algn="ctr"/>
                      <a:r>
                        <a:rPr lang="ar-BH" sz="3200" b="1" dirty="0">
                          <a:solidFill>
                            <a:schemeClr val="tx1"/>
                          </a:solidFill>
                          <a:latin typeface="Sakkal Majalla" panose="02000000000000000000" pitchFamily="2" charset="-78"/>
                          <a:cs typeface="Sakkal Majalla" panose="02000000000000000000" pitchFamily="2" charset="-78"/>
                        </a:rPr>
                        <a:t>5-9</a:t>
                      </a:r>
                    </a:p>
                  </a:txBody>
                  <a:tcPr/>
                </a:tc>
                <a:tc>
                  <a:txBody>
                    <a:bodyPr/>
                    <a:lstStyle/>
                    <a:p>
                      <a:pPr algn="ctr"/>
                      <a:r>
                        <a:rPr lang="ar-BH" sz="3200" b="1" dirty="0">
                          <a:solidFill>
                            <a:srgbClr val="C00000"/>
                          </a:solidFill>
                          <a:latin typeface="Sakkal Majalla" panose="02000000000000000000" pitchFamily="2" charset="-78"/>
                          <a:cs typeface="Sakkal Majalla" panose="02000000000000000000" pitchFamily="2" charset="-78"/>
                        </a:rPr>
                        <a:t>الثّاني</a:t>
                      </a:r>
                      <a:endParaRPr lang="en-GB" sz="3200" b="1" dirty="0">
                        <a:solidFill>
                          <a:srgbClr val="C00000"/>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418910915"/>
                  </a:ext>
                </a:extLst>
              </a:tr>
              <a:tr h="604744">
                <a:tc>
                  <a:txBody>
                    <a:bodyPr/>
                    <a:lstStyle/>
                    <a:p>
                      <a:pPr algn="ctr"/>
                      <a:r>
                        <a:rPr lang="ar-BH" sz="3200" b="1" dirty="0">
                          <a:solidFill>
                            <a:schemeClr val="tx1"/>
                          </a:solidFill>
                          <a:latin typeface="Sakkal Majalla" panose="02000000000000000000" pitchFamily="2" charset="-78"/>
                          <a:cs typeface="Sakkal Majalla" panose="02000000000000000000" pitchFamily="2" charset="-78"/>
                        </a:rPr>
                        <a:t>حبّ الشّاعر لقومه وبيان مكانته بينهم.</a:t>
                      </a:r>
                      <a:endParaRPr lang="en-GB" sz="3200" b="1" dirty="0">
                        <a:solidFill>
                          <a:schemeClr val="tx1"/>
                        </a:solidFill>
                        <a:latin typeface="Sakkal Majalla" panose="02000000000000000000" pitchFamily="2" charset="-78"/>
                        <a:cs typeface="Sakkal Majalla" panose="02000000000000000000" pitchFamily="2" charset="-78"/>
                      </a:endParaRPr>
                    </a:p>
                  </a:txBody>
                  <a:tcPr/>
                </a:tc>
                <a:tc>
                  <a:txBody>
                    <a:bodyPr/>
                    <a:lstStyle/>
                    <a:p>
                      <a:pPr algn="ctr"/>
                      <a:r>
                        <a:rPr lang="ar-BH" sz="3200" b="1" dirty="0">
                          <a:solidFill>
                            <a:schemeClr val="tx1"/>
                          </a:solidFill>
                          <a:latin typeface="Sakkal Majalla" panose="02000000000000000000" pitchFamily="2" charset="-78"/>
                          <a:cs typeface="Sakkal Majalla" panose="02000000000000000000" pitchFamily="2" charset="-78"/>
                        </a:rPr>
                        <a:t>10-13</a:t>
                      </a:r>
                      <a:endParaRPr lang="en-GB" sz="3200" b="1" dirty="0">
                        <a:solidFill>
                          <a:schemeClr val="tx1"/>
                        </a:solidFill>
                        <a:latin typeface="Sakkal Majalla" panose="02000000000000000000" pitchFamily="2" charset="-78"/>
                        <a:cs typeface="Sakkal Majalla" panose="02000000000000000000" pitchFamily="2" charset="-78"/>
                      </a:endParaRPr>
                    </a:p>
                  </a:txBody>
                  <a:tcPr/>
                </a:tc>
                <a:tc>
                  <a:txBody>
                    <a:bodyPr/>
                    <a:lstStyle/>
                    <a:p>
                      <a:pPr algn="ctr"/>
                      <a:r>
                        <a:rPr lang="ar-BH" sz="3200" b="1" dirty="0">
                          <a:solidFill>
                            <a:srgbClr val="C00000"/>
                          </a:solidFill>
                          <a:latin typeface="Sakkal Majalla" panose="02000000000000000000" pitchFamily="2" charset="-78"/>
                          <a:cs typeface="Sakkal Majalla" panose="02000000000000000000" pitchFamily="2" charset="-78"/>
                        </a:rPr>
                        <a:t>الثّالث</a:t>
                      </a:r>
                      <a:endParaRPr lang="en-GB" sz="3200" b="1" dirty="0">
                        <a:solidFill>
                          <a:srgbClr val="C00000"/>
                        </a:solidFill>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2551132254"/>
                  </a:ext>
                </a:extLst>
              </a:tr>
            </a:tbl>
          </a:graphicData>
        </a:graphic>
      </p:graphicFrame>
      <p:sp>
        <p:nvSpPr>
          <p:cNvPr id="6" name="مربع نص 5">
            <a:extLst>
              <a:ext uri="{FF2B5EF4-FFF2-40B4-BE49-F238E27FC236}">
                <a16:creationId xmlns:a16="http://schemas.microsoft.com/office/drawing/2014/main" id="{5054ED70-FAD3-4113-9427-38C5ADB76762}"/>
              </a:ext>
            </a:extLst>
          </p:cNvPr>
          <p:cNvSpPr txBox="1"/>
          <p:nvPr/>
        </p:nvSpPr>
        <p:spPr>
          <a:xfrm>
            <a:off x="8442960" y="413761"/>
            <a:ext cx="3302474" cy="646331"/>
          </a:xfrm>
          <a:prstGeom prst="rect">
            <a:avLst/>
          </a:prstGeom>
          <a:solidFill>
            <a:schemeClr val="accent2">
              <a:lumMod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rtl="1"/>
            <a:r>
              <a:rPr lang="ar-BH" sz="3600" b="1" dirty="0">
                <a:solidFill>
                  <a:schemeClr val="bg1"/>
                </a:solidFill>
                <a:latin typeface="Sakkal Majalla" panose="02000000000000000000" pitchFamily="2" charset="-78"/>
                <a:cs typeface="Sakkal Majalla" panose="02000000000000000000" pitchFamily="2" charset="-78"/>
              </a:rPr>
              <a:t>ثالثًا: أقسام القصيدة</a:t>
            </a:r>
          </a:p>
        </p:txBody>
      </p:sp>
      <p:sp>
        <p:nvSpPr>
          <p:cNvPr id="7" name="مستطيل 6">
            <a:extLst>
              <a:ext uri="{FF2B5EF4-FFF2-40B4-BE49-F238E27FC236}">
                <a16:creationId xmlns:a16="http://schemas.microsoft.com/office/drawing/2014/main" id="{817C1DC2-6CD1-4277-9E1A-65C9F8223BBC}"/>
              </a:ext>
            </a:extLst>
          </p:cNvPr>
          <p:cNvSpPr/>
          <p:nvPr/>
        </p:nvSpPr>
        <p:spPr>
          <a:xfrm>
            <a:off x="83335" y="106458"/>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37976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E39152C-6E49-4CE5-B79B-5B53D8D5E6B7}"/>
              </a:ext>
            </a:extLst>
          </p:cNvPr>
          <p:cNvSpPr txBox="1"/>
          <p:nvPr/>
        </p:nvSpPr>
        <p:spPr>
          <a:xfrm>
            <a:off x="3534467" y="1138665"/>
            <a:ext cx="4947822" cy="769441"/>
          </a:xfrm>
          <a:prstGeom prst="rect">
            <a:avLst/>
          </a:prstGeom>
          <a:solidFill>
            <a:schemeClr val="accent2">
              <a:lumMod val="75000"/>
            </a:schemeClr>
          </a:solidFill>
        </p:spPr>
        <p:txBody>
          <a:bodyPr wrap="square" rtlCol="0">
            <a:spAutoFit/>
          </a:bodyPr>
          <a:lstStyle/>
          <a:p>
            <a:pPr algn="ctr"/>
            <a:r>
              <a:rPr lang="ar-BH" sz="4400" b="1" dirty="0">
                <a:solidFill>
                  <a:schemeClr val="bg1"/>
                </a:solidFill>
                <a:latin typeface="Sakkal Majalla" panose="02000000000000000000" pitchFamily="2" charset="-78"/>
                <a:cs typeface="Sakkal Majalla" panose="02000000000000000000" pitchFamily="2" charset="-78"/>
              </a:rPr>
              <a:t>المقطع الأوّل</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4" name="مربع نص 10">
            <a:extLst>
              <a:ext uri="{FF2B5EF4-FFF2-40B4-BE49-F238E27FC236}">
                <a16:creationId xmlns:a16="http://schemas.microsoft.com/office/drawing/2014/main" id="{EECF4BAF-3BC1-4E21-BF46-B5505B3F6540}"/>
              </a:ext>
            </a:extLst>
          </p:cNvPr>
          <p:cNvSpPr txBox="1"/>
          <p:nvPr/>
        </p:nvSpPr>
        <p:spPr>
          <a:xfrm>
            <a:off x="1562073" y="2179905"/>
            <a:ext cx="8892611" cy="3539430"/>
          </a:xfrm>
          <a:prstGeom prst="rect">
            <a:avLst/>
          </a:prstGeom>
          <a:solidFill>
            <a:schemeClr val="accent5">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1- يُعاتبني في الدَّيْنِ قومي وإنّمـــــــا                      دُيُونِيَ في أشْــــــــــــــيَاءَ تُكْسِبُهُمْ حمْـــــــــدًا</a:t>
            </a:r>
          </a:p>
          <a:p>
            <a:pPr algn="ctr" rtl="1"/>
            <a:endParaRPr lang="ar-BH" sz="3200" b="1" dirty="0">
              <a:latin typeface="Sakkal Majalla" panose="02000000000000000000" pitchFamily="2" charset="-78"/>
              <a:cs typeface="Sakkal Majalla" panose="02000000000000000000" pitchFamily="2" charset="-78"/>
            </a:endParaRPr>
          </a:p>
          <a:p>
            <a:pPr algn="ctr" rtl="1"/>
            <a:r>
              <a:rPr lang="ar-BH" sz="3200" b="1" dirty="0">
                <a:latin typeface="Sakkal Majalla" panose="02000000000000000000" pitchFamily="2" charset="-78"/>
                <a:cs typeface="Sakkal Majalla" panose="02000000000000000000" pitchFamily="2" charset="-78"/>
              </a:rPr>
              <a:t>2-ألمْ يَرَ قومي كيفَ أُوْسِرُ مـــــــــرّةً                    وأُعْسِرُ حتّى تبْلُغَ العُسْـــــرَةُ الجَـــــهْدا</a:t>
            </a:r>
          </a:p>
          <a:p>
            <a:pPr algn="ctr" rtl="1"/>
            <a:r>
              <a:rPr lang="ar-BH" sz="3200" b="1" dirty="0">
                <a:latin typeface="Sakkal Majalla" panose="02000000000000000000" pitchFamily="2" charset="-78"/>
                <a:cs typeface="Sakkal Majalla" panose="02000000000000000000" pitchFamily="2" charset="-78"/>
              </a:rPr>
              <a:t> </a:t>
            </a:r>
          </a:p>
          <a:p>
            <a:pPr algn="ctr" rtl="1"/>
            <a:r>
              <a:rPr lang="ar-BH" sz="3200" b="1" dirty="0">
                <a:latin typeface="Sakkal Majalla" panose="02000000000000000000" pitchFamily="2" charset="-78"/>
                <a:cs typeface="Sakkal Majalla" panose="02000000000000000000" pitchFamily="2" charset="-78"/>
              </a:rPr>
              <a:t>3-فما زادني الإقْتَارُ مِنْهُــــــــــــــــمْ تَقَرُّبا                     ولا زادني فَضْــــــــلُ الغِنَى مِــــــــنْهُمُ بُعْدا</a:t>
            </a:r>
          </a:p>
          <a:p>
            <a:pPr algn="ctr" rtl="1"/>
            <a:endParaRPr lang="ar-BH" sz="3200" b="1" dirty="0">
              <a:latin typeface="Sakkal Majalla" panose="02000000000000000000" pitchFamily="2" charset="-78"/>
              <a:cs typeface="Sakkal Majalla" panose="02000000000000000000" pitchFamily="2" charset="-78"/>
            </a:endParaRPr>
          </a:p>
          <a:p>
            <a:pPr algn="ctr" rtl="1"/>
            <a:r>
              <a:rPr lang="ar-BH" sz="3200" b="1" dirty="0">
                <a:latin typeface="Sakkal Majalla" panose="02000000000000000000" pitchFamily="2" charset="-78"/>
                <a:cs typeface="Sakkal Majalla" panose="02000000000000000000" pitchFamily="2" charset="-78"/>
              </a:rPr>
              <a:t> 4- أَسُدُّ بِهِ مَا قَدْ أَخَلّوا وَضَيّعوا             </a:t>
            </a:r>
            <a:r>
              <a:rPr lang="ar-BH" sz="3200" b="1" dirty="0" smtClean="0">
                <a:latin typeface="Sakkal Majalla" panose="02000000000000000000" pitchFamily="2" charset="-78"/>
                <a:cs typeface="Sakkal Majalla" panose="02000000000000000000" pitchFamily="2" charset="-78"/>
              </a:rPr>
              <a:t>       </a:t>
            </a:r>
            <a:r>
              <a:rPr lang="ar-BH" sz="3200" b="1" dirty="0">
                <a:latin typeface="Sakkal Majalla" panose="02000000000000000000" pitchFamily="2" charset="-78"/>
                <a:cs typeface="Sakkal Majalla" panose="02000000000000000000" pitchFamily="2" charset="-78"/>
              </a:rPr>
              <a:t>ثُغُورَ حُقُوقٍ مَا أَطَــــــــــــاقُوا لَهَا سَـــــــدّا</a:t>
            </a:r>
          </a:p>
        </p:txBody>
      </p:sp>
      <p:sp>
        <p:nvSpPr>
          <p:cNvPr id="5" name="مستطيل 4">
            <a:extLst>
              <a:ext uri="{FF2B5EF4-FFF2-40B4-BE49-F238E27FC236}">
                <a16:creationId xmlns:a16="http://schemas.microsoft.com/office/drawing/2014/main" id="{B1A45824-F453-4E40-B1FC-04DE2EEE7938}"/>
              </a:ext>
            </a:extLst>
          </p:cNvPr>
          <p:cNvSpPr/>
          <p:nvPr/>
        </p:nvSpPr>
        <p:spPr>
          <a:xfrm>
            <a:off x="73061" y="106525"/>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pic>
        <p:nvPicPr>
          <p:cNvPr id="2" name="kyamarab_3_1">
            <a:hlinkClick r:id="" action="ppaction://media"/>
            <a:extLst>
              <a:ext uri="{FF2B5EF4-FFF2-40B4-BE49-F238E27FC236}">
                <a16:creationId xmlns:a16="http://schemas.microsoft.com/office/drawing/2014/main" id="{AC0B997B-3CF4-462F-A7E3-66F786B6D32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562073" y="1180209"/>
            <a:ext cx="863600" cy="863600"/>
          </a:xfrm>
          <a:prstGeom prst="rect">
            <a:avLst/>
          </a:prstGeom>
        </p:spPr>
      </p:pic>
    </p:spTree>
    <p:custDataLst>
      <p:tags r:id="rId1"/>
    </p:custDataLst>
    <p:extLst>
      <p:ext uri="{BB962C8B-B14F-4D97-AF65-F5344CB8AC3E}">
        <p14:creationId xmlns:p14="http://schemas.microsoft.com/office/powerpoint/2010/main" val="12674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1000"/>
                                        <p:tgtEl>
                                          <p:spTgt spid="4">
                                            <p:txEl>
                                              <p:pRg st="6" end="6"/>
                                            </p:txEl>
                                          </p:spTgt>
                                        </p:tgtEl>
                                      </p:cBhvr>
                                    </p:animEffect>
                                    <p:anim calcmode="lin" valueType="num">
                                      <p:cBhvr>
                                        <p:cTn id="4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2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5">
            <a:extLst>
              <a:ext uri="{FF2B5EF4-FFF2-40B4-BE49-F238E27FC236}">
                <a16:creationId xmlns:a16="http://schemas.microsoft.com/office/drawing/2014/main" id="{5EC21325-E399-4A71-B7D9-D73EB52AF2CE}"/>
              </a:ext>
            </a:extLst>
          </p:cNvPr>
          <p:cNvGraphicFramePr>
            <a:graphicFrameLocks noGrp="1"/>
          </p:cNvGraphicFramePr>
          <p:nvPr>
            <p:extLst>
              <p:ext uri="{D42A27DB-BD31-4B8C-83A1-F6EECF244321}">
                <p14:modId xmlns:p14="http://schemas.microsoft.com/office/powerpoint/2010/main" val="3953803312"/>
              </p:ext>
            </p:extLst>
          </p:nvPr>
        </p:nvGraphicFramePr>
        <p:xfrm>
          <a:off x="6492840" y="1005840"/>
          <a:ext cx="2296375" cy="5303520"/>
        </p:xfrm>
        <a:graphic>
          <a:graphicData uri="http://schemas.openxmlformats.org/drawingml/2006/table">
            <a:tbl>
              <a:tblPr firstRow="1" bandRow="1">
                <a:tableStyleId>{9DCAF9ED-07DC-4A11-8D7F-57B35C25682E}</a:tableStyleId>
              </a:tblPr>
              <a:tblGrid>
                <a:gridCol w="2296375">
                  <a:extLst>
                    <a:ext uri="{9D8B030D-6E8A-4147-A177-3AD203B41FA5}">
                      <a16:colId xmlns:a16="http://schemas.microsoft.com/office/drawing/2014/main" val="2188681178"/>
                    </a:ext>
                  </a:extLst>
                </a:gridCol>
              </a:tblGrid>
              <a:tr h="370840">
                <a:tc>
                  <a:txBody>
                    <a:bodyPr/>
                    <a:lstStyle/>
                    <a:p>
                      <a:pPr algn="ctr"/>
                      <a:r>
                        <a:rPr lang="ar-BH" sz="2800" dirty="0">
                          <a:latin typeface="Sakkal Majalla" panose="02000000000000000000" pitchFamily="2" charset="-78"/>
                          <a:cs typeface="Sakkal Majalla" panose="02000000000000000000" pitchFamily="2" charset="-78"/>
                        </a:rPr>
                        <a:t>الكلمة</a:t>
                      </a:r>
                      <a:endParaRPr lang="en-GB" sz="2000"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3728115105"/>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1458104101"/>
                  </a:ext>
                </a:extLst>
              </a:tr>
              <a:tr h="421813">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50865540"/>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902935981"/>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2736421874"/>
                  </a:ext>
                </a:extLst>
              </a:tr>
              <a:tr h="370840">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832746753"/>
                  </a:ext>
                </a:extLst>
              </a:tr>
              <a:tr h="336314">
                <a:tc>
                  <a:txBody>
                    <a:bodyPr/>
                    <a:lstStyle/>
                    <a:p>
                      <a:pPr algn="ctr"/>
                      <a:endParaRPr lang="en-GB" sz="28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797144373"/>
                  </a:ext>
                </a:extLst>
              </a:tr>
              <a:tr h="0">
                <a:tc>
                  <a:txBody>
                    <a:bodyPr/>
                    <a:lstStyle/>
                    <a:p>
                      <a:pPr algn="ctr"/>
                      <a:endParaRPr lang="en-GB" sz="32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4163946435"/>
                  </a:ext>
                </a:extLst>
              </a:tr>
              <a:tr h="0">
                <a:tc>
                  <a:txBody>
                    <a:bodyPr/>
                    <a:lstStyle/>
                    <a:p>
                      <a:pPr algn="ctr"/>
                      <a:endParaRPr lang="en-GB" sz="3200" b="1" kern="1200" dirty="0">
                        <a:solidFill>
                          <a:schemeClr val="dk1"/>
                        </a:solidFill>
                        <a:latin typeface="Sakkal Majalla" panose="02000000000000000000" pitchFamily="2" charset="-78"/>
                        <a:ea typeface="+mn-ea"/>
                        <a:cs typeface="Sakkal Majalla" panose="02000000000000000000" pitchFamily="2" charset="-78"/>
                      </a:endParaRPr>
                    </a:p>
                  </a:txBody>
                  <a:tcPr/>
                </a:tc>
                <a:extLst>
                  <a:ext uri="{0D108BD9-81ED-4DB2-BD59-A6C34878D82A}">
                    <a16:rowId xmlns:a16="http://schemas.microsoft.com/office/drawing/2014/main" val="1615984348"/>
                  </a:ext>
                </a:extLst>
              </a:tr>
            </a:tbl>
          </a:graphicData>
        </a:graphic>
      </p:graphicFrame>
      <p:graphicFrame>
        <p:nvGraphicFramePr>
          <p:cNvPr id="7" name="جدول 5">
            <a:extLst>
              <a:ext uri="{FF2B5EF4-FFF2-40B4-BE49-F238E27FC236}">
                <a16:creationId xmlns:a16="http://schemas.microsoft.com/office/drawing/2014/main" id="{18463613-A4CF-4F7E-A0EC-41CA2D99D4F4}"/>
              </a:ext>
            </a:extLst>
          </p:cNvPr>
          <p:cNvGraphicFramePr>
            <a:graphicFrameLocks noGrp="1"/>
          </p:cNvGraphicFramePr>
          <p:nvPr>
            <p:extLst>
              <p:ext uri="{D42A27DB-BD31-4B8C-83A1-F6EECF244321}">
                <p14:modId xmlns:p14="http://schemas.microsoft.com/office/powerpoint/2010/main" val="602908873"/>
              </p:ext>
            </p:extLst>
          </p:nvPr>
        </p:nvGraphicFramePr>
        <p:xfrm>
          <a:off x="894213" y="1027131"/>
          <a:ext cx="4965606" cy="5282229"/>
        </p:xfrm>
        <a:graphic>
          <a:graphicData uri="http://schemas.openxmlformats.org/drawingml/2006/table">
            <a:tbl>
              <a:tblPr firstRow="1" bandRow="1">
                <a:tableStyleId>{9DCAF9ED-07DC-4A11-8D7F-57B35C25682E}</a:tableStyleId>
              </a:tblPr>
              <a:tblGrid>
                <a:gridCol w="4965606">
                  <a:extLst>
                    <a:ext uri="{9D8B030D-6E8A-4147-A177-3AD203B41FA5}">
                      <a16:colId xmlns:a16="http://schemas.microsoft.com/office/drawing/2014/main" val="2188681178"/>
                    </a:ext>
                  </a:extLst>
                </a:gridCol>
              </a:tblGrid>
              <a:tr h="566565">
                <a:tc>
                  <a:txBody>
                    <a:bodyPr/>
                    <a:lstStyle/>
                    <a:p>
                      <a:pPr algn="ctr" rtl="1"/>
                      <a:r>
                        <a:rPr lang="ar-BH" sz="3200" dirty="0">
                          <a:latin typeface="Sakkal Majalla" panose="02000000000000000000" pitchFamily="2" charset="-78"/>
                          <a:cs typeface="Sakkal Majalla" panose="02000000000000000000" pitchFamily="2" charset="-78"/>
                        </a:rPr>
                        <a:t>المعنى</a:t>
                      </a:r>
                      <a:endParaRPr lang="en-GB" dirty="0">
                        <a:latin typeface="Sakkal Majalla" panose="02000000000000000000" pitchFamily="2" charset="-78"/>
                        <a:cs typeface="Sakkal Majalla" panose="02000000000000000000" pitchFamily="2" charset="-78"/>
                      </a:endParaRPr>
                    </a:p>
                  </a:txBody>
                  <a:tcPr/>
                </a:tc>
                <a:extLst>
                  <a:ext uri="{0D108BD9-81ED-4DB2-BD59-A6C34878D82A}">
                    <a16:rowId xmlns:a16="http://schemas.microsoft.com/office/drawing/2014/main" val="16191112"/>
                  </a:ext>
                </a:extLst>
              </a:tr>
              <a:tr h="545227">
                <a:tc>
                  <a:txBody>
                    <a:bodyPr/>
                    <a:lstStyle/>
                    <a:p>
                      <a:pPr algn="ctr" rtl="1"/>
                      <a:endParaRPr lang="en-GB" sz="2400" b="1" dirty="0">
                        <a:solidFill>
                          <a:srgbClr val="0070C0"/>
                        </a:solidFill>
                      </a:endParaRPr>
                    </a:p>
                  </a:txBody>
                  <a:tcPr/>
                </a:tc>
                <a:extLst>
                  <a:ext uri="{0D108BD9-81ED-4DB2-BD59-A6C34878D82A}">
                    <a16:rowId xmlns:a16="http://schemas.microsoft.com/office/drawing/2014/main" val="3728115105"/>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145810410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50865540"/>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902935981"/>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2872604129"/>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3099196417"/>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695975078"/>
                  </a:ext>
                </a:extLst>
              </a:tr>
              <a:tr h="499910">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2935398982"/>
                  </a:ext>
                </a:extLst>
              </a:tr>
              <a:tr h="658512">
                <a:tc>
                  <a:txBody>
                    <a:bodyPr/>
                    <a:lstStyle/>
                    <a:p>
                      <a:pPr algn="ctr" rtl="1"/>
                      <a:endParaRPr lang="en-GB" sz="2400" b="1" kern="1200" dirty="0">
                        <a:solidFill>
                          <a:srgbClr val="0070C0"/>
                        </a:solidFill>
                        <a:latin typeface="+mn-lt"/>
                        <a:ea typeface="+mn-ea"/>
                        <a:cs typeface="+mn-cs"/>
                      </a:endParaRPr>
                    </a:p>
                  </a:txBody>
                  <a:tcPr/>
                </a:tc>
                <a:extLst>
                  <a:ext uri="{0D108BD9-81ED-4DB2-BD59-A6C34878D82A}">
                    <a16:rowId xmlns:a16="http://schemas.microsoft.com/office/drawing/2014/main" val="834839786"/>
                  </a:ext>
                </a:extLst>
              </a:tr>
            </a:tbl>
          </a:graphicData>
        </a:graphic>
      </p:graphicFrame>
      <p:sp>
        <p:nvSpPr>
          <p:cNvPr id="8" name="مربع نص 7">
            <a:extLst>
              <a:ext uri="{FF2B5EF4-FFF2-40B4-BE49-F238E27FC236}">
                <a16:creationId xmlns:a16="http://schemas.microsoft.com/office/drawing/2014/main" id="{A8B1E1BD-1C3C-4FBA-BF61-845011C9C12D}"/>
              </a:ext>
            </a:extLst>
          </p:cNvPr>
          <p:cNvSpPr txBox="1"/>
          <p:nvPr/>
        </p:nvSpPr>
        <p:spPr>
          <a:xfrm>
            <a:off x="2456304" y="314535"/>
            <a:ext cx="7539243" cy="584775"/>
          </a:xfrm>
          <a:prstGeom prst="rect">
            <a:avLst/>
          </a:prstGeom>
          <a:solidFill>
            <a:schemeClr val="accent2">
              <a:lumMod val="40000"/>
              <a:lumOff val="60000"/>
            </a:schemeClr>
          </a:solidFill>
        </p:spPr>
        <p:txBody>
          <a:bodyPr wrap="none" rtlCol="0">
            <a:spAutoFit/>
          </a:bodyPr>
          <a:lstStyle/>
          <a:p>
            <a:pPr algn="r" rtl="1"/>
            <a:r>
              <a:rPr lang="ar-BH" sz="3200" b="1" dirty="0">
                <a:latin typeface="Sakkal Majalla" panose="02000000000000000000" pitchFamily="2" charset="-78"/>
                <a:cs typeface="Sakkal Majalla" panose="02000000000000000000" pitchFamily="2" charset="-78"/>
              </a:rPr>
              <a:t>أتعرّف معاني الكلمات الواردة في المقطع الأوّل من خلال السّياق:</a:t>
            </a:r>
          </a:p>
        </p:txBody>
      </p:sp>
      <p:sp>
        <p:nvSpPr>
          <p:cNvPr id="9" name="مربع نص 8">
            <a:extLst>
              <a:ext uri="{FF2B5EF4-FFF2-40B4-BE49-F238E27FC236}">
                <a16:creationId xmlns:a16="http://schemas.microsoft.com/office/drawing/2014/main" id="{6C7A950A-EAB2-4876-BF66-2A743EA87DB8}"/>
              </a:ext>
            </a:extLst>
          </p:cNvPr>
          <p:cNvSpPr txBox="1"/>
          <p:nvPr/>
        </p:nvSpPr>
        <p:spPr>
          <a:xfrm>
            <a:off x="9277867" y="2757883"/>
            <a:ext cx="1823665" cy="2554545"/>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معاني</a:t>
            </a:r>
          </a:p>
          <a:p>
            <a:pPr algn="ctr"/>
            <a:r>
              <a:rPr lang="ar-BH" sz="4000" b="1" dirty="0">
                <a:latin typeface="Sakkal Majalla" panose="02000000000000000000" pitchFamily="2" charset="-78"/>
                <a:cs typeface="Sakkal Majalla" panose="02000000000000000000" pitchFamily="2" charset="-78"/>
              </a:rPr>
              <a:t> مُفْردات</a:t>
            </a:r>
          </a:p>
          <a:p>
            <a:pPr algn="ctr"/>
            <a:r>
              <a:rPr lang="ar-BH" sz="4000" b="1" dirty="0">
                <a:latin typeface="Sakkal Majalla" panose="02000000000000000000" pitchFamily="2" charset="-78"/>
                <a:cs typeface="Sakkal Majalla" panose="02000000000000000000" pitchFamily="2" charset="-78"/>
              </a:rPr>
              <a:t>المقطع (الأوّل)</a:t>
            </a:r>
            <a:endParaRPr lang="en-GB" sz="4000" b="1" dirty="0">
              <a:latin typeface="Sakkal Majalla" panose="02000000000000000000" pitchFamily="2" charset="-78"/>
              <a:cs typeface="Sakkal Majalla" panose="02000000000000000000" pitchFamily="2" charset="-78"/>
            </a:endParaRPr>
          </a:p>
        </p:txBody>
      </p:sp>
      <p:sp>
        <p:nvSpPr>
          <p:cNvPr id="22" name="مستطيل 21">
            <a:extLst>
              <a:ext uri="{FF2B5EF4-FFF2-40B4-BE49-F238E27FC236}">
                <a16:creationId xmlns:a16="http://schemas.microsoft.com/office/drawing/2014/main" id="{2C4129FA-7057-44EE-9793-684AC03A5B95}"/>
              </a:ext>
            </a:extLst>
          </p:cNvPr>
          <p:cNvSpPr/>
          <p:nvPr/>
        </p:nvSpPr>
        <p:spPr>
          <a:xfrm>
            <a:off x="10109890" y="194765"/>
            <a:ext cx="1649188" cy="7019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400" b="1" dirty="0">
                <a:solidFill>
                  <a:schemeClr val="bg1"/>
                </a:solidFill>
                <a:latin typeface="Sakkal Majalla" panose="02000000000000000000" pitchFamily="2" charset="-78"/>
                <a:cs typeface="Sakkal Majalla" panose="02000000000000000000" pitchFamily="2" charset="-78"/>
              </a:rPr>
              <a:t>أتعـــــــرّف</a:t>
            </a:r>
            <a:endParaRPr lang="en-GB" sz="4400" b="1" dirty="0">
              <a:solidFill>
                <a:schemeClr val="bg1"/>
              </a:solidFill>
              <a:latin typeface="Sakkal Majalla" panose="02000000000000000000" pitchFamily="2" charset="-78"/>
              <a:cs typeface="Sakkal Majalla" panose="02000000000000000000" pitchFamily="2" charset="-78"/>
            </a:endParaRPr>
          </a:p>
        </p:txBody>
      </p:sp>
      <p:sp>
        <p:nvSpPr>
          <p:cNvPr id="25" name="مربع نص 24">
            <a:extLst>
              <a:ext uri="{FF2B5EF4-FFF2-40B4-BE49-F238E27FC236}">
                <a16:creationId xmlns:a16="http://schemas.microsoft.com/office/drawing/2014/main" id="{693A0165-4368-40BC-873A-A511728F2FBF}"/>
              </a:ext>
            </a:extLst>
          </p:cNvPr>
          <p:cNvSpPr txBox="1"/>
          <p:nvPr/>
        </p:nvSpPr>
        <p:spPr>
          <a:xfrm>
            <a:off x="991012" y="1557160"/>
            <a:ext cx="4422226" cy="584775"/>
          </a:xfrm>
          <a:prstGeom prst="rect">
            <a:avLst/>
          </a:prstGeom>
          <a:noFill/>
        </p:spPr>
        <p:txBody>
          <a:bodyPr wrap="square" rtlCol="0">
            <a:spAutoFit/>
          </a:bodyPr>
          <a:lstStyle/>
          <a:p>
            <a:pPr algn="ctr" rtl="1"/>
            <a:r>
              <a:rPr lang="ar-BH" altLang="zh-CN" sz="3200" b="1" dirty="0">
                <a:solidFill>
                  <a:srgbClr val="0070C0"/>
                </a:solidFill>
                <a:latin typeface="Sakkal Majalla" panose="02000000000000000000" pitchFamily="2" charset="-78"/>
                <a:cs typeface="Sakkal Majalla" panose="02000000000000000000" pitchFamily="2" charset="-78"/>
              </a:rPr>
              <a:t>يلومني</a:t>
            </a:r>
          </a:p>
        </p:txBody>
      </p:sp>
      <p:sp>
        <p:nvSpPr>
          <p:cNvPr id="26" name="مربع نص 25">
            <a:extLst>
              <a:ext uri="{FF2B5EF4-FFF2-40B4-BE49-F238E27FC236}">
                <a16:creationId xmlns:a16="http://schemas.microsoft.com/office/drawing/2014/main" id="{13E3F832-4DF8-4733-BBC6-A1D20D8F535A}"/>
              </a:ext>
            </a:extLst>
          </p:cNvPr>
          <p:cNvSpPr txBox="1"/>
          <p:nvPr/>
        </p:nvSpPr>
        <p:spPr>
          <a:xfrm>
            <a:off x="2057738" y="2616532"/>
            <a:ext cx="2422498"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تمنحهم وتعطيهم</a:t>
            </a:r>
            <a:endParaRPr lang="en-GB" sz="2800" b="1" dirty="0">
              <a:solidFill>
                <a:srgbClr val="0070C0"/>
              </a:solidFill>
              <a:latin typeface="Sakkal Majalla" panose="02000000000000000000" pitchFamily="2" charset="-78"/>
              <a:cs typeface="Sakkal Majalla" panose="02000000000000000000" pitchFamily="2" charset="-78"/>
            </a:endParaRPr>
          </a:p>
        </p:txBody>
      </p:sp>
      <p:sp>
        <p:nvSpPr>
          <p:cNvPr id="27" name="مربع نص 26">
            <a:extLst>
              <a:ext uri="{FF2B5EF4-FFF2-40B4-BE49-F238E27FC236}">
                <a16:creationId xmlns:a16="http://schemas.microsoft.com/office/drawing/2014/main" id="{8DA28ADC-70EE-4488-AB5B-B54A21287916}"/>
              </a:ext>
            </a:extLst>
          </p:cNvPr>
          <p:cNvSpPr txBox="1"/>
          <p:nvPr/>
        </p:nvSpPr>
        <p:spPr>
          <a:xfrm>
            <a:off x="2299565" y="3118800"/>
            <a:ext cx="1882196"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ثناء وشكرا</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8" name="مربع نص 27">
            <a:extLst>
              <a:ext uri="{FF2B5EF4-FFF2-40B4-BE49-F238E27FC236}">
                <a16:creationId xmlns:a16="http://schemas.microsoft.com/office/drawing/2014/main" id="{D24FB2D0-3633-447C-87EE-23A6B3A6F4DA}"/>
              </a:ext>
            </a:extLst>
          </p:cNvPr>
          <p:cNvSpPr txBox="1"/>
          <p:nvPr/>
        </p:nvSpPr>
        <p:spPr>
          <a:xfrm>
            <a:off x="1715250" y="3636824"/>
            <a:ext cx="3107474"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أكون غنيّا وواسع العيش</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9" name="مربع نص 28">
            <a:extLst>
              <a:ext uri="{FF2B5EF4-FFF2-40B4-BE49-F238E27FC236}">
                <a16:creationId xmlns:a16="http://schemas.microsoft.com/office/drawing/2014/main" id="{BFD70481-E84D-4C72-BAA6-36BCA88B87A3}"/>
              </a:ext>
            </a:extLst>
          </p:cNvPr>
          <p:cNvSpPr txBox="1"/>
          <p:nvPr/>
        </p:nvSpPr>
        <p:spPr>
          <a:xfrm>
            <a:off x="1802780" y="2122971"/>
            <a:ext cx="2817571"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الاقْتراض والسّلَف</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0" name="مربع نص 28">
            <a:extLst>
              <a:ext uri="{FF2B5EF4-FFF2-40B4-BE49-F238E27FC236}">
                <a16:creationId xmlns:a16="http://schemas.microsoft.com/office/drawing/2014/main" id="{7F22B105-E7FE-4D5C-BACB-DD66DBB08363}"/>
              </a:ext>
            </a:extLst>
          </p:cNvPr>
          <p:cNvSpPr txBox="1"/>
          <p:nvPr/>
        </p:nvSpPr>
        <p:spPr>
          <a:xfrm>
            <a:off x="6852320" y="1512681"/>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يُعاتِبُني</a:t>
            </a:r>
            <a:endParaRPr lang="en-GB" sz="3200" b="1" dirty="0">
              <a:latin typeface="Sakkal Majalla" panose="02000000000000000000" pitchFamily="2" charset="-78"/>
              <a:cs typeface="Sakkal Majalla" panose="02000000000000000000" pitchFamily="2" charset="-78"/>
            </a:endParaRPr>
          </a:p>
        </p:txBody>
      </p:sp>
      <p:sp>
        <p:nvSpPr>
          <p:cNvPr id="31" name="مربع نص 28">
            <a:extLst>
              <a:ext uri="{FF2B5EF4-FFF2-40B4-BE49-F238E27FC236}">
                <a16:creationId xmlns:a16="http://schemas.microsoft.com/office/drawing/2014/main" id="{EC84A56A-F279-4865-AE34-26E49B50EE55}"/>
              </a:ext>
            </a:extLst>
          </p:cNvPr>
          <p:cNvSpPr txBox="1"/>
          <p:nvPr/>
        </p:nvSpPr>
        <p:spPr>
          <a:xfrm>
            <a:off x="6852321" y="207081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الدّين</a:t>
            </a:r>
            <a:endParaRPr lang="en-GB" sz="3200" b="1" dirty="0">
              <a:latin typeface="Sakkal Majalla" panose="02000000000000000000" pitchFamily="2" charset="-78"/>
              <a:cs typeface="Sakkal Majalla" panose="02000000000000000000" pitchFamily="2" charset="-78"/>
            </a:endParaRPr>
          </a:p>
        </p:txBody>
      </p:sp>
      <p:sp>
        <p:nvSpPr>
          <p:cNvPr id="32" name="مربع نص 28">
            <a:extLst>
              <a:ext uri="{FF2B5EF4-FFF2-40B4-BE49-F238E27FC236}">
                <a16:creationId xmlns:a16="http://schemas.microsoft.com/office/drawing/2014/main" id="{16DF8254-A039-4F2C-9EDC-4D9145DB00CD}"/>
              </a:ext>
            </a:extLst>
          </p:cNvPr>
          <p:cNvSpPr txBox="1"/>
          <p:nvPr/>
        </p:nvSpPr>
        <p:spPr>
          <a:xfrm>
            <a:off x="6806280" y="2517664"/>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تُكسبهم</a:t>
            </a:r>
            <a:endParaRPr lang="en-GB" sz="3200" b="1" dirty="0">
              <a:latin typeface="Sakkal Majalla" panose="02000000000000000000" pitchFamily="2" charset="-78"/>
              <a:cs typeface="Sakkal Majalla" panose="02000000000000000000" pitchFamily="2" charset="-78"/>
            </a:endParaRPr>
          </a:p>
        </p:txBody>
      </p:sp>
      <p:sp>
        <p:nvSpPr>
          <p:cNvPr id="33" name="مربع نص 28">
            <a:extLst>
              <a:ext uri="{FF2B5EF4-FFF2-40B4-BE49-F238E27FC236}">
                <a16:creationId xmlns:a16="http://schemas.microsoft.com/office/drawing/2014/main" id="{2CEA0178-EA3E-4528-A09C-6ED5AD1359B4}"/>
              </a:ext>
            </a:extLst>
          </p:cNvPr>
          <p:cNvSpPr txBox="1"/>
          <p:nvPr/>
        </p:nvSpPr>
        <p:spPr>
          <a:xfrm>
            <a:off x="6825712" y="3058322"/>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حمدا</a:t>
            </a:r>
            <a:endParaRPr lang="en-GB" sz="3200" b="1" dirty="0">
              <a:latin typeface="Sakkal Majalla" panose="02000000000000000000" pitchFamily="2" charset="-78"/>
              <a:cs typeface="Sakkal Majalla" panose="02000000000000000000" pitchFamily="2" charset="-78"/>
            </a:endParaRPr>
          </a:p>
        </p:txBody>
      </p:sp>
      <p:sp>
        <p:nvSpPr>
          <p:cNvPr id="34" name="مربع نص 28">
            <a:extLst>
              <a:ext uri="{FF2B5EF4-FFF2-40B4-BE49-F238E27FC236}">
                <a16:creationId xmlns:a16="http://schemas.microsoft.com/office/drawing/2014/main" id="{18FB92BB-630A-42EA-976E-78D9D7121BE4}"/>
              </a:ext>
            </a:extLst>
          </p:cNvPr>
          <p:cNvSpPr txBox="1"/>
          <p:nvPr/>
        </p:nvSpPr>
        <p:spPr>
          <a:xfrm>
            <a:off x="6835309" y="3529272"/>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أوسر</a:t>
            </a:r>
            <a:endParaRPr lang="en-GB" sz="3200" b="1" dirty="0">
              <a:latin typeface="Sakkal Majalla" panose="02000000000000000000" pitchFamily="2" charset="-78"/>
              <a:cs typeface="Sakkal Majalla" panose="02000000000000000000" pitchFamily="2" charset="-78"/>
            </a:endParaRPr>
          </a:p>
        </p:txBody>
      </p:sp>
      <p:sp>
        <p:nvSpPr>
          <p:cNvPr id="35" name="مربع نص 34">
            <a:extLst>
              <a:ext uri="{FF2B5EF4-FFF2-40B4-BE49-F238E27FC236}">
                <a16:creationId xmlns:a16="http://schemas.microsoft.com/office/drawing/2014/main" id="{63CDA1C5-5D95-4607-B0BE-D565676ADE96}"/>
              </a:ext>
            </a:extLst>
          </p:cNvPr>
          <p:cNvSpPr txBox="1"/>
          <p:nvPr/>
        </p:nvSpPr>
        <p:spPr>
          <a:xfrm>
            <a:off x="1451252" y="4131291"/>
            <a:ext cx="3635471"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أكون مديونًا وضيّق العيش</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6" name="مربع نص 28">
            <a:extLst>
              <a:ext uri="{FF2B5EF4-FFF2-40B4-BE49-F238E27FC236}">
                <a16:creationId xmlns:a16="http://schemas.microsoft.com/office/drawing/2014/main" id="{308B6C76-77AA-4FE4-A3C3-F8FD6F0BEDA9}"/>
              </a:ext>
            </a:extLst>
          </p:cNvPr>
          <p:cNvSpPr txBox="1"/>
          <p:nvPr/>
        </p:nvSpPr>
        <p:spPr>
          <a:xfrm>
            <a:off x="6794878" y="407475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أعسر</a:t>
            </a:r>
            <a:endParaRPr lang="en-GB" sz="3200" b="1" dirty="0">
              <a:latin typeface="Sakkal Majalla" panose="02000000000000000000" pitchFamily="2" charset="-78"/>
              <a:cs typeface="Sakkal Majalla" panose="02000000000000000000" pitchFamily="2" charset="-78"/>
            </a:endParaRPr>
          </a:p>
        </p:txBody>
      </p:sp>
      <p:sp>
        <p:nvSpPr>
          <p:cNvPr id="37" name="مربع نص 36">
            <a:extLst>
              <a:ext uri="{FF2B5EF4-FFF2-40B4-BE49-F238E27FC236}">
                <a16:creationId xmlns:a16="http://schemas.microsoft.com/office/drawing/2014/main" id="{C733EE77-9FCE-449B-B483-21ED7ADC8560}"/>
              </a:ext>
            </a:extLst>
          </p:cNvPr>
          <p:cNvSpPr txBox="1"/>
          <p:nvPr/>
        </p:nvSpPr>
        <p:spPr>
          <a:xfrm>
            <a:off x="952793" y="4697685"/>
            <a:ext cx="4848446"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المشقّة والتّعب</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38" name="مربع نص 28">
            <a:extLst>
              <a:ext uri="{FF2B5EF4-FFF2-40B4-BE49-F238E27FC236}">
                <a16:creationId xmlns:a16="http://schemas.microsoft.com/office/drawing/2014/main" id="{9C658B0F-4D3F-495F-9C05-541AA9734E27}"/>
              </a:ext>
            </a:extLst>
          </p:cNvPr>
          <p:cNvSpPr txBox="1"/>
          <p:nvPr/>
        </p:nvSpPr>
        <p:spPr>
          <a:xfrm>
            <a:off x="6794877" y="4604251"/>
            <a:ext cx="1598259" cy="584775"/>
          </a:xfrm>
          <a:prstGeom prst="rect">
            <a:avLst/>
          </a:prstGeom>
          <a:noFill/>
        </p:spPr>
        <p:txBody>
          <a:bodyPr wrap="square" rtlCol="0">
            <a:spAutoFit/>
          </a:bodyPr>
          <a:lstStyle/>
          <a:p>
            <a:pPr algn="ctr" rtl="1"/>
            <a:r>
              <a:rPr lang="ar-BH" sz="3200" b="1" dirty="0" err="1">
                <a:latin typeface="Sakkal Majalla" panose="02000000000000000000" pitchFamily="2" charset="-78"/>
                <a:cs typeface="Sakkal Majalla" panose="02000000000000000000" pitchFamily="2" charset="-78"/>
              </a:rPr>
              <a:t>الجهدا</a:t>
            </a:r>
            <a:endParaRPr lang="en-GB" sz="3200" b="1" dirty="0">
              <a:latin typeface="Sakkal Majalla" panose="02000000000000000000" pitchFamily="2" charset="-78"/>
              <a:cs typeface="Sakkal Majalla" panose="02000000000000000000" pitchFamily="2" charset="-78"/>
            </a:endParaRPr>
          </a:p>
        </p:txBody>
      </p:sp>
      <p:sp>
        <p:nvSpPr>
          <p:cNvPr id="21" name="مربع نص 28">
            <a:extLst>
              <a:ext uri="{FF2B5EF4-FFF2-40B4-BE49-F238E27FC236}">
                <a16:creationId xmlns:a16="http://schemas.microsoft.com/office/drawing/2014/main" id="{DA331472-5C01-4262-B89B-FFBACBE645E9}"/>
              </a:ext>
            </a:extLst>
          </p:cNvPr>
          <p:cNvSpPr txBox="1"/>
          <p:nvPr/>
        </p:nvSpPr>
        <p:spPr>
          <a:xfrm>
            <a:off x="6835310" y="5107075"/>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الإقتار</a:t>
            </a:r>
            <a:endParaRPr lang="en-GB" sz="3200" b="1" dirty="0">
              <a:latin typeface="Sakkal Majalla" panose="02000000000000000000" pitchFamily="2" charset="-78"/>
              <a:cs typeface="Sakkal Majalla" panose="02000000000000000000" pitchFamily="2" charset="-78"/>
            </a:endParaRPr>
          </a:p>
        </p:txBody>
      </p:sp>
      <p:sp>
        <p:nvSpPr>
          <p:cNvPr id="23" name="مربع نص 22">
            <a:extLst>
              <a:ext uri="{FF2B5EF4-FFF2-40B4-BE49-F238E27FC236}">
                <a16:creationId xmlns:a16="http://schemas.microsoft.com/office/drawing/2014/main" id="{E96B546C-B065-4487-AB85-4D7E5D45DE5D}"/>
              </a:ext>
            </a:extLst>
          </p:cNvPr>
          <p:cNvSpPr txBox="1"/>
          <p:nvPr/>
        </p:nvSpPr>
        <p:spPr>
          <a:xfrm>
            <a:off x="2143966" y="5117445"/>
            <a:ext cx="2537081"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الفقر وضيق العيش</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24" name="مربع نص 28">
            <a:extLst>
              <a:ext uri="{FF2B5EF4-FFF2-40B4-BE49-F238E27FC236}">
                <a16:creationId xmlns:a16="http://schemas.microsoft.com/office/drawing/2014/main" id="{102FA483-8D22-4AD9-93B1-2795E9D573AD}"/>
              </a:ext>
            </a:extLst>
          </p:cNvPr>
          <p:cNvSpPr txBox="1"/>
          <p:nvPr/>
        </p:nvSpPr>
        <p:spPr>
          <a:xfrm>
            <a:off x="6814466" y="5740952"/>
            <a:ext cx="1598259" cy="584775"/>
          </a:xfrm>
          <a:prstGeom prst="rect">
            <a:avLst/>
          </a:prstGeom>
          <a:noFill/>
        </p:spPr>
        <p:txBody>
          <a:bodyPr wrap="square" rtlCol="0">
            <a:spAutoFit/>
          </a:bodyPr>
          <a:lstStyle/>
          <a:p>
            <a:pPr algn="ctr" rtl="1"/>
            <a:r>
              <a:rPr lang="ar-BH" sz="3200" b="1" dirty="0">
                <a:latin typeface="Sakkal Majalla" panose="02000000000000000000" pitchFamily="2" charset="-78"/>
                <a:cs typeface="Sakkal Majalla" panose="02000000000000000000" pitchFamily="2" charset="-78"/>
              </a:rPr>
              <a:t>فضل</a:t>
            </a:r>
            <a:endParaRPr lang="en-GB" sz="3200" b="1" dirty="0">
              <a:latin typeface="Sakkal Majalla" panose="02000000000000000000" pitchFamily="2" charset="-78"/>
              <a:cs typeface="Sakkal Majalla" panose="02000000000000000000" pitchFamily="2" charset="-78"/>
            </a:endParaRPr>
          </a:p>
        </p:txBody>
      </p:sp>
      <p:sp>
        <p:nvSpPr>
          <p:cNvPr id="39" name="مربع نص 38">
            <a:extLst>
              <a:ext uri="{FF2B5EF4-FFF2-40B4-BE49-F238E27FC236}">
                <a16:creationId xmlns:a16="http://schemas.microsoft.com/office/drawing/2014/main" id="{1E8114FB-DD13-452B-9157-637F21864E48}"/>
              </a:ext>
            </a:extLst>
          </p:cNvPr>
          <p:cNvSpPr txBox="1"/>
          <p:nvPr/>
        </p:nvSpPr>
        <p:spPr>
          <a:xfrm>
            <a:off x="2209895" y="5684808"/>
            <a:ext cx="2537081" cy="584775"/>
          </a:xfrm>
          <a:prstGeom prst="rect">
            <a:avLst/>
          </a:prstGeom>
          <a:noFill/>
        </p:spPr>
        <p:txBody>
          <a:bodyPr wrap="square" rtlCol="0">
            <a:spAutoFit/>
          </a:bodyPr>
          <a:lstStyle/>
          <a:p>
            <a:pPr algn="ctr" rtl="1"/>
            <a:r>
              <a:rPr lang="ar-BH" sz="3200" b="1" dirty="0">
                <a:solidFill>
                  <a:srgbClr val="0070C0"/>
                </a:solidFill>
                <a:latin typeface="Sakkal Majalla" panose="02000000000000000000" pitchFamily="2" charset="-78"/>
                <a:cs typeface="Sakkal Majalla" panose="02000000000000000000" pitchFamily="2" charset="-78"/>
              </a:rPr>
              <a:t>الزّيادة</a:t>
            </a:r>
            <a:endParaRPr lang="en-GB" sz="3200" b="1" dirty="0">
              <a:solidFill>
                <a:srgbClr val="0070C0"/>
              </a:solidFill>
              <a:latin typeface="Sakkal Majalla" panose="02000000000000000000" pitchFamily="2" charset="-78"/>
              <a:cs typeface="Sakkal Majalla" panose="02000000000000000000" pitchFamily="2" charset="-78"/>
            </a:endParaRPr>
          </a:p>
        </p:txBody>
      </p:sp>
      <p:sp>
        <p:nvSpPr>
          <p:cNvPr id="40" name="مستطيل 39">
            <a:extLst>
              <a:ext uri="{FF2B5EF4-FFF2-40B4-BE49-F238E27FC236}">
                <a16:creationId xmlns:a16="http://schemas.microsoft.com/office/drawing/2014/main" id="{846CF119-FCB5-4B00-9004-A3CEED0CECFE}"/>
              </a:ext>
            </a:extLst>
          </p:cNvPr>
          <p:cNvSpPr/>
          <p:nvPr/>
        </p:nvSpPr>
        <p:spPr>
          <a:xfrm>
            <a:off x="66189" y="48728"/>
            <a:ext cx="2933865"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195916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1000"/>
                                        <p:tgtEl>
                                          <p:spTgt spid="39"/>
                                        </p:tgtEl>
                                      </p:cBhvr>
                                    </p:animEffect>
                                    <p:anim calcmode="lin" valueType="num">
                                      <p:cBhvr>
                                        <p:cTn id="64" dur="1000" fill="hold"/>
                                        <p:tgtEl>
                                          <p:spTgt spid="39"/>
                                        </p:tgtEl>
                                        <p:attrNameLst>
                                          <p:attrName>ppt_x</p:attrName>
                                        </p:attrNameLst>
                                      </p:cBhvr>
                                      <p:tavLst>
                                        <p:tav tm="0">
                                          <p:val>
                                            <p:strVal val="#ppt_x"/>
                                          </p:val>
                                        </p:tav>
                                        <p:tav tm="100000">
                                          <p:val>
                                            <p:strVal val="#ppt_x"/>
                                          </p:val>
                                        </p:tav>
                                      </p:tavLst>
                                    </p:anim>
                                    <p:anim calcmode="lin" valueType="num">
                                      <p:cBhvr>
                                        <p:cTn id="6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5" grpId="0"/>
      <p:bldP spid="37" grpId="0"/>
      <p:bldP spid="23"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جدول 12">
            <a:extLst>
              <a:ext uri="{FF2B5EF4-FFF2-40B4-BE49-F238E27FC236}">
                <a16:creationId xmlns:a16="http://schemas.microsoft.com/office/drawing/2014/main" id="{38A8D971-D6E1-4D69-B066-60AB0ECE8D95}"/>
              </a:ext>
            </a:extLst>
          </p:cNvPr>
          <p:cNvGraphicFramePr>
            <a:graphicFrameLocks noGrp="1"/>
          </p:cNvGraphicFramePr>
          <p:nvPr>
            <p:extLst>
              <p:ext uri="{D42A27DB-BD31-4B8C-83A1-F6EECF244321}">
                <p14:modId xmlns:p14="http://schemas.microsoft.com/office/powerpoint/2010/main" val="3504851808"/>
              </p:ext>
            </p:extLst>
          </p:nvPr>
        </p:nvGraphicFramePr>
        <p:xfrm>
          <a:off x="361507" y="1133685"/>
          <a:ext cx="10972800" cy="4969403"/>
        </p:xfrm>
        <a:graphic>
          <a:graphicData uri="http://schemas.openxmlformats.org/drawingml/2006/table">
            <a:tbl>
              <a:tblPr firstRow="1" bandRow="1">
                <a:tableStyleId>{93296810-A885-4BE3-A3E7-6D5BEEA58F35}</a:tableStyleId>
              </a:tblPr>
              <a:tblGrid>
                <a:gridCol w="10972800">
                  <a:extLst>
                    <a:ext uri="{9D8B030D-6E8A-4147-A177-3AD203B41FA5}">
                      <a16:colId xmlns:a16="http://schemas.microsoft.com/office/drawing/2014/main" val="268077256"/>
                    </a:ext>
                  </a:extLst>
                </a:gridCol>
              </a:tblGrid>
              <a:tr h="4969403">
                <a:tc>
                  <a:txBody>
                    <a:bodyPr/>
                    <a:lstStyle/>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000" b="1" kern="1200" dirty="0">
                          <a:solidFill>
                            <a:sysClr val="windowText" lastClr="000000"/>
                          </a:solidFill>
                          <a:latin typeface="Sakkal Majalla" panose="02000000000000000000" pitchFamily="2" charset="-78"/>
                          <a:ea typeface="+mn-ea"/>
                          <a:cs typeface="Sakkal Majalla" panose="02000000000000000000" pitchFamily="2" charset="-78"/>
                        </a:rPr>
                        <a:t>استهلّ الشّاعرُ قصيدته بتعجّبه  أنّ قومـــــــــــــه يلومونه بسبب ديونه الكثيرة وهــــــــــــو يردُّ عليهم بافتخار</a:t>
                      </a:r>
                    </a:p>
                    <a:p>
                      <a:pPr marL="0" marR="0" lvl="0" indent="0" algn="just" defTabSz="914400" rtl="1" eaLnBrk="1" fontAlgn="auto" latinLnBrk="0" hangingPunct="1">
                        <a:lnSpc>
                          <a:spcPct val="150000"/>
                        </a:lnSpc>
                        <a:spcBef>
                          <a:spcPts val="0"/>
                        </a:spcBef>
                        <a:spcAft>
                          <a:spcPts val="0"/>
                        </a:spcAft>
                        <a:buClrTx/>
                        <a:buSzTx/>
                        <a:buFont typeface="Wingdings" panose="05000000000000000000" pitchFamily="2" charset="2"/>
                        <a:buNone/>
                        <a:tabLst/>
                        <a:defRPr/>
                      </a:pPr>
                      <a:r>
                        <a:rPr lang="ar-BH" sz="3000" b="1" kern="1200" dirty="0">
                          <a:solidFill>
                            <a:sysClr val="windowText" lastClr="000000"/>
                          </a:solidFill>
                          <a:latin typeface="Sakkal Majalla" panose="02000000000000000000" pitchFamily="2" charset="-78"/>
                          <a:ea typeface="+mn-ea"/>
                          <a:cs typeface="Sakkal Majalla" panose="02000000000000000000" pitchFamily="2" charset="-78"/>
                        </a:rPr>
                        <a:t> - مستخدمًا أسلوب التّوكيد- أنّ ديونَهُ كانت في أشياءَ تمنحهُمْ المكانةَ والثّناءَ والفَخْرَ.</a:t>
                      </a:r>
                    </a:p>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000" b="1" kern="1200" dirty="0">
                          <a:solidFill>
                            <a:sysClr val="windowText" lastClr="000000"/>
                          </a:solidFill>
                          <a:latin typeface="Sakkal Majalla" panose="02000000000000000000" pitchFamily="2" charset="-78"/>
                          <a:ea typeface="+mn-ea"/>
                          <a:cs typeface="Sakkal Majalla" panose="02000000000000000000" pitchFamily="2" charset="-78"/>
                        </a:rPr>
                        <a:t>و في البيت الثّاني </a:t>
                      </a:r>
                      <a:r>
                        <a:rPr lang="ar-BH" sz="3000" b="1" kern="1200" dirty="0" smtClean="0">
                          <a:solidFill>
                            <a:sysClr val="windowText" lastClr="000000"/>
                          </a:solidFill>
                          <a:latin typeface="Sakkal Majalla" panose="02000000000000000000" pitchFamily="2" charset="-78"/>
                          <a:ea typeface="+mn-ea"/>
                          <a:cs typeface="Sakkal Majalla" panose="02000000000000000000" pitchFamily="2" charset="-78"/>
                        </a:rPr>
                        <a:t>والثّالث</a:t>
                      </a:r>
                      <a:r>
                        <a:rPr lang="ar-BH" sz="3000" b="1" kern="1200" baseline="0" dirty="0" smtClean="0">
                          <a:solidFill>
                            <a:sysClr val="windowText" lastClr="000000"/>
                          </a:solidFill>
                          <a:latin typeface="Sakkal Majalla" panose="02000000000000000000" pitchFamily="2" charset="-78"/>
                          <a:ea typeface="+mn-ea"/>
                          <a:cs typeface="Sakkal Majalla" panose="02000000000000000000" pitchFamily="2" charset="-78"/>
                        </a:rPr>
                        <a:t> </a:t>
                      </a:r>
                      <a:r>
                        <a:rPr lang="ar-BH" sz="3000" b="1" kern="1200" dirty="0" smtClean="0">
                          <a:solidFill>
                            <a:sysClr val="windowText" lastClr="000000"/>
                          </a:solidFill>
                          <a:latin typeface="Sakkal Majalla" panose="02000000000000000000" pitchFamily="2" charset="-78"/>
                          <a:ea typeface="+mn-ea"/>
                          <a:cs typeface="Sakkal Majalla" panose="02000000000000000000" pitchFamily="2" charset="-78"/>
                        </a:rPr>
                        <a:t>يبيّن </a:t>
                      </a:r>
                      <a:r>
                        <a:rPr lang="ar-BH" sz="3000" b="1" kern="1200" dirty="0">
                          <a:solidFill>
                            <a:sysClr val="windowText" lastClr="000000"/>
                          </a:solidFill>
                          <a:latin typeface="Sakkal Majalla" panose="02000000000000000000" pitchFamily="2" charset="-78"/>
                          <a:ea typeface="+mn-ea"/>
                          <a:cs typeface="Sakkal Majalla" panose="02000000000000000000" pitchFamily="2" charset="-78"/>
                        </a:rPr>
                        <a:t>الشّاعر لقومه بأنّ حاله متقلّبة بين الغِنى والفقر، وقد وظّف الشّاعر أسلوبيْ الاستفهام والنّفي ليؤكّد لهم أنه لا يتكبّر على أحد من قومه في حال غناه، ولا يتقرّب إلى أحد منهم بسبب فقره وحاجته.</a:t>
                      </a:r>
                    </a:p>
                    <a:p>
                      <a:pPr marL="457200" marR="0" lvl="0" indent="-457200" algn="just" defTabSz="914400" rtl="1" eaLnBrk="1" fontAlgn="auto" latinLnBrk="0" hangingPunct="1">
                        <a:lnSpc>
                          <a:spcPct val="150000"/>
                        </a:lnSpc>
                        <a:spcBef>
                          <a:spcPts val="0"/>
                        </a:spcBef>
                        <a:spcAft>
                          <a:spcPts val="0"/>
                        </a:spcAft>
                        <a:buClrTx/>
                        <a:buSzTx/>
                        <a:buFont typeface="Wingdings" panose="05000000000000000000" pitchFamily="2" charset="2"/>
                        <a:buChar char="ü"/>
                        <a:tabLst/>
                        <a:defRPr/>
                      </a:pPr>
                      <a:r>
                        <a:rPr lang="ar-BH" sz="3000" b="1" kern="1200" dirty="0">
                          <a:solidFill>
                            <a:sysClr val="windowText" lastClr="000000"/>
                          </a:solidFill>
                          <a:latin typeface="Sakkal Majalla" panose="02000000000000000000" pitchFamily="2" charset="-78"/>
                          <a:ea typeface="+mn-ea"/>
                          <a:cs typeface="Sakkal Majalla" panose="02000000000000000000" pitchFamily="2" charset="-78"/>
                        </a:rPr>
                        <a:t>وفي البيت الرّابع وظّف أسلوب التّوكيد ليبيّن لهم  بأنّ ديونه ما كانت إلا لسدّ نقصهم وتقصيرهم، فيقوم هو بتغطية ما قصّروا به من حقوق وواجبات.</a:t>
                      </a:r>
                    </a:p>
                  </a:txBody>
                  <a:tcPr>
                    <a:solidFill>
                      <a:schemeClr val="accent2">
                        <a:lumMod val="20000"/>
                        <a:lumOff val="80000"/>
                      </a:schemeClr>
                    </a:solidFill>
                  </a:tcPr>
                </a:tc>
                <a:extLst>
                  <a:ext uri="{0D108BD9-81ED-4DB2-BD59-A6C34878D82A}">
                    <a16:rowId xmlns:a16="http://schemas.microsoft.com/office/drawing/2014/main" val="3597859568"/>
                  </a:ext>
                </a:extLst>
              </a:tr>
            </a:tbl>
          </a:graphicData>
        </a:graphic>
      </p:graphicFrame>
      <p:sp>
        <p:nvSpPr>
          <p:cNvPr id="5" name="مربع نص 4">
            <a:extLst>
              <a:ext uri="{FF2B5EF4-FFF2-40B4-BE49-F238E27FC236}">
                <a16:creationId xmlns:a16="http://schemas.microsoft.com/office/drawing/2014/main" id="{44018D39-DF86-46BD-BD9A-47BFA03A6B6B}"/>
              </a:ext>
            </a:extLst>
          </p:cNvPr>
          <p:cNvSpPr txBox="1"/>
          <p:nvPr/>
        </p:nvSpPr>
        <p:spPr>
          <a:xfrm>
            <a:off x="4327452" y="319475"/>
            <a:ext cx="4625162" cy="707886"/>
          </a:xfrm>
          <a:prstGeom prst="rect">
            <a:avLst/>
          </a:prstGeom>
          <a:solidFill>
            <a:schemeClr val="accent1">
              <a:lumMod val="20000"/>
              <a:lumOff val="8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ar-BH" sz="4000" b="1" dirty="0">
                <a:latin typeface="Sakkal Majalla" panose="02000000000000000000" pitchFamily="2" charset="-78"/>
                <a:cs typeface="Sakkal Majalla" panose="02000000000000000000" pitchFamily="2" charset="-78"/>
              </a:rPr>
              <a:t>شرحُ أبيات المقطع الأوّل:</a:t>
            </a:r>
            <a:endParaRPr lang="en-GB" sz="4000" b="1" dirty="0">
              <a:latin typeface="Sakkal Majalla" panose="02000000000000000000" pitchFamily="2" charset="-78"/>
              <a:cs typeface="Sakkal Majalla" panose="02000000000000000000" pitchFamily="2" charset="-78"/>
            </a:endParaRPr>
          </a:p>
        </p:txBody>
      </p:sp>
      <p:sp>
        <p:nvSpPr>
          <p:cNvPr id="4" name="مستطيل 3">
            <a:extLst>
              <a:ext uri="{FF2B5EF4-FFF2-40B4-BE49-F238E27FC236}">
                <a16:creationId xmlns:a16="http://schemas.microsoft.com/office/drawing/2014/main" id="{3419CD3A-2FCB-4F3E-A1A7-3D41BD448FAB}"/>
              </a:ext>
            </a:extLst>
          </p:cNvPr>
          <p:cNvSpPr/>
          <p:nvPr/>
        </p:nvSpPr>
        <p:spPr>
          <a:xfrm>
            <a:off x="93609" y="111115"/>
            <a:ext cx="3145376" cy="41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BH" sz="2400" b="1" dirty="0">
                <a:latin typeface="Sakkal Majalla" panose="02000000000000000000" pitchFamily="2" charset="-78"/>
                <a:cs typeface="Sakkal Majalla" panose="02000000000000000000" pitchFamily="2" charset="-78"/>
              </a:rPr>
              <a:t>لغة عربية / قصيدة : قِيَمٌ عربيَّةٌ</a:t>
            </a:r>
          </a:p>
        </p:txBody>
      </p:sp>
    </p:spTree>
    <p:extLst>
      <p:ext uri="{BB962C8B-B14F-4D97-AF65-F5344CB8AC3E}">
        <p14:creationId xmlns:p14="http://schemas.microsoft.com/office/powerpoint/2010/main" val="337551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1.9|0.7|2.6|1|0.6|1.2"/>
</p:tagLst>
</file>

<file path=ppt/theme/theme1.xml><?xml version="1.0" encoding="utf-8"?>
<a:theme xmlns:a="http://schemas.openxmlformats.org/drawingml/2006/main" name="قالب الدروس">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قالب الدروس</Template>
  <TotalTime>46</TotalTime>
  <Words>1821</Words>
  <Application>Microsoft Office PowerPoint</Application>
  <PresentationFormat>Widescreen</PresentationFormat>
  <Paragraphs>315</Paragraphs>
  <Slides>27</Slides>
  <Notes>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宋体</vt:lpstr>
      <vt:lpstr>Arial</vt:lpstr>
      <vt:lpstr>Calibri</vt:lpstr>
      <vt:lpstr>Calibri Light</vt:lpstr>
      <vt:lpstr>Sakkal Majalla</vt:lpstr>
      <vt:lpstr>Sultan normal</vt:lpstr>
      <vt:lpstr>Times New Roman</vt:lpstr>
      <vt:lpstr>Wingdings</vt:lpstr>
      <vt:lpstr>قالب الدروس</vt:lpstr>
      <vt:lpstr>PowerPoint Presentation</vt:lpstr>
      <vt:lpstr>PowerPoint Presentation</vt:lpstr>
      <vt:lpstr>المقدّمة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Othman Ben Alsadiq Chriha</dc:creator>
  <cp:lastModifiedBy>user</cp:lastModifiedBy>
  <cp:revision>418</cp:revision>
  <dcterms:created xsi:type="dcterms:W3CDTF">2020-03-04T09:57:32Z</dcterms:created>
  <dcterms:modified xsi:type="dcterms:W3CDTF">2020-12-27T06:54:53Z</dcterms:modified>
</cp:coreProperties>
</file>