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39" r:id="rId3"/>
    <p:sldId id="356" r:id="rId4"/>
    <p:sldId id="361" r:id="rId5"/>
    <p:sldId id="376" r:id="rId6"/>
    <p:sldId id="415" r:id="rId7"/>
    <p:sldId id="407" r:id="rId8"/>
    <p:sldId id="385" r:id="rId9"/>
    <p:sldId id="406" r:id="rId10"/>
    <p:sldId id="400" r:id="rId11"/>
    <p:sldId id="413" r:id="rId12"/>
    <p:sldId id="404" r:id="rId13"/>
    <p:sldId id="405" r:id="rId14"/>
    <p:sldId id="411" r:id="rId15"/>
    <p:sldId id="412" r:id="rId16"/>
    <p:sldId id="408" r:id="rId17"/>
    <p:sldId id="410" r:id="rId18"/>
    <p:sldId id="414" r:id="rId19"/>
    <p:sldId id="403" r:id="rId20"/>
    <p:sldId id="402" r:id="rId21"/>
    <p:sldId id="309" r:id="rId22"/>
    <p:sldId id="395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FF66FF"/>
    <a:srgbClr val="33CC33"/>
    <a:srgbClr val="D1ABAB"/>
    <a:srgbClr val="996633"/>
    <a:srgbClr val="00FF00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8:58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9:15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  <inkml:trace contextRef="#ctx0" brushRef="#br0" timeOffset="331.95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8:59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9:00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9:01.4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  <inkml:trace contextRef="#ctx0" brushRef="#br0" timeOffset="585.64">1 1,'0'0</inkml:trace>
  <inkml:trace contextRef="#ctx0" brushRef="#br0" timeOffset="923.98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9:03.0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9:04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9:08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9:09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12T08:29:13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  <inkml:trace contextRef="#ctx0" brushRef="#br0" timeOffset="348.19">0 1,'0'0</inkml:trace>
  <inkml:trace contextRef="#ctx0" brushRef="#br0" timeOffset="688.37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8C00A20A-FBFD-4D22-9E03-A910C254E419}" type="datetimeFigureOut">
              <a:rPr lang="en-GB" smtClean="0"/>
              <a:t>27/12/2020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C8A6C1F-7290-448E-B289-96CEC4512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4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8F52B-DC0F-4FEC-A2E4-E0E349F8065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5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A6C1F-7290-448E-B289-96CEC45128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9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A6C1F-7290-448E-B289-96CEC45128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1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A6C1F-7290-448E-B289-96CEC45128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6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A6C1F-7290-448E-B289-96CEC451284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5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A6C1F-7290-448E-B289-96CEC451284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7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9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7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4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3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image" Target="../media/image400.png"/><Relationship Id="rId10" Type="http://schemas.openxmlformats.org/officeDocument/2006/relationships/customXml" Target="../ink/ink6.xml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422564"/>
            <a:ext cx="7162800" cy="118221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4A3FF74-FBAE-4D90-A08D-B52C0AD9806D}"/>
              </a:ext>
            </a:extLst>
          </p:cNvPr>
          <p:cNvSpPr txBox="1"/>
          <p:nvPr/>
        </p:nvSpPr>
        <p:spPr>
          <a:xfrm>
            <a:off x="1409700" y="1895732"/>
            <a:ext cx="9220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دَرْسٌ في مَادّة اللُّغَة العَرَبِيّة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القَواعِد النّحويّة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11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5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أُسْلوبُ المَدْحِ والذَّمِّ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الصَّفّ الثَّالث الإِعْداديّ</a:t>
            </a:r>
            <a:endParaRPr lang="en-GB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الدّراسيّ الأوّل</a:t>
            </a: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2D42D-3865-467D-ABF8-3B792158EBEF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DDB517-3F93-4398-8D3D-DFE88E479AF8}"/>
              </a:ext>
            </a:extLst>
          </p:cNvPr>
          <p:cNvSpPr txBox="1"/>
          <p:nvPr/>
        </p:nvSpPr>
        <p:spPr>
          <a:xfrm>
            <a:off x="8087360" y="1767375"/>
            <a:ext cx="34690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الأولى: مُعرّفًا بــ (ال) 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689AB48-BE6D-471A-B86D-44365A950BDB}"/>
              </a:ext>
            </a:extLst>
          </p:cNvPr>
          <p:cNvSpPr txBox="1"/>
          <p:nvPr/>
        </p:nvSpPr>
        <p:spPr>
          <a:xfrm>
            <a:off x="5029200" y="1767374"/>
            <a:ext cx="263937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الخَلِيفَةُ </a:t>
            </a:r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عُمَرُ.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C6F57B1-A499-48F4-98FF-049212D01A51}"/>
              </a:ext>
            </a:extLst>
          </p:cNvPr>
          <p:cNvSpPr txBox="1"/>
          <p:nvPr/>
        </p:nvSpPr>
        <p:spPr>
          <a:xfrm>
            <a:off x="7233920" y="2557790"/>
            <a:ext cx="432244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0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الثّانية: مُضافًا إلى معرّفٍ بــ (ال) </a:t>
            </a:r>
            <a:endParaRPr lang="en-GB" sz="30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DCE476-5E6B-4C1F-AB75-97F20D46BEEF}"/>
              </a:ext>
            </a:extLst>
          </p:cNvPr>
          <p:cNvSpPr txBox="1"/>
          <p:nvPr/>
        </p:nvSpPr>
        <p:spPr>
          <a:xfrm>
            <a:off x="3698241" y="2579639"/>
            <a:ext cx="329977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بئسَ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رفيقُ السّوءِ </a:t>
            </a:r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المُنافقُ.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957B982-8423-4F38-A77A-2D2EE0895EA6}"/>
              </a:ext>
            </a:extLst>
          </p:cNvPr>
          <p:cNvSpPr txBox="1"/>
          <p:nvPr/>
        </p:nvSpPr>
        <p:spPr>
          <a:xfrm>
            <a:off x="7233920" y="3505597"/>
            <a:ext cx="432244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0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الثّالثة: اسمًا </a:t>
            </a:r>
            <a:r>
              <a:rPr lang="ar-BH" sz="3000" dirty="0" smtClean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موصول</a:t>
            </a:r>
            <a:r>
              <a:rPr lang="ar-BH" sz="3000" dirty="0" smtClean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BH" sz="3000" dirty="0" smtClean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للعاقل (مَنْ) ولغير العاقل (ما)</a:t>
            </a:r>
            <a:endParaRPr lang="en-GB" sz="30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0318B8F-C211-4C27-BF69-13179224B56A}"/>
              </a:ext>
            </a:extLst>
          </p:cNvPr>
          <p:cNvSpPr txBox="1"/>
          <p:nvPr/>
        </p:nvSpPr>
        <p:spPr>
          <a:xfrm>
            <a:off x="3525520" y="3955362"/>
            <a:ext cx="347249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تسعى إليه المَجْدُ.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DBBE23B-21AA-4D33-87C4-862FEE8A5A2D}"/>
              </a:ext>
            </a:extLst>
          </p:cNvPr>
          <p:cNvSpPr txBox="1"/>
          <p:nvPr/>
        </p:nvSpPr>
        <p:spPr>
          <a:xfrm>
            <a:off x="3525520" y="3357108"/>
            <a:ext cx="347249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بئسَ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تحلّى بصفة الكذبُ. 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BD26A27-915F-4366-B0F0-84ED4A8E9874}"/>
              </a:ext>
            </a:extLst>
          </p:cNvPr>
          <p:cNvSpPr txBox="1"/>
          <p:nvPr/>
        </p:nvSpPr>
        <p:spPr>
          <a:xfrm>
            <a:off x="7233920" y="4813311"/>
            <a:ext cx="432244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الرّابعة: ضميرًا مستترًا وجوبًا تُفَسّره نكرةٌ بعدهُ منصوبةٌ على التّمييز</a:t>
            </a:r>
            <a:endParaRPr lang="en-GB" sz="32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F7B3167-2825-4BB3-BFFB-A3C1AB417BDC}"/>
              </a:ext>
            </a:extLst>
          </p:cNvPr>
          <p:cNvSpPr txBox="1"/>
          <p:nvPr/>
        </p:nvSpPr>
        <p:spPr>
          <a:xfrm>
            <a:off x="3611880" y="5079256"/>
            <a:ext cx="329977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</a:t>
            </a:r>
            <a:r>
              <a:rPr lang="ar-BH" sz="3200" u="sng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خُلُقًا</a:t>
            </a:r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الأمانةُ.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42A48FD1-B1E7-4763-AD6F-819024627AE3}"/>
              </a:ext>
            </a:extLst>
          </p:cNvPr>
          <p:cNvCxnSpPr>
            <a:cxnSpLocks/>
          </p:cNvCxnSpPr>
          <p:nvPr/>
        </p:nvCxnSpPr>
        <p:spPr>
          <a:xfrm flipH="1">
            <a:off x="2827115" y="5350956"/>
            <a:ext cx="78476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38D3578-696A-4861-B0D6-DC74507D2D5B}"/>
              </a:ext>
            </a:extLst>
          </p:cNvPr>
          <p:cNvSpPr/>
          <p:nvPr/>
        </p:nvSpPr>
        <p:spPr>
          <a:xfrm>
            <a:off x="721360" y="4540137"/>
            <a:ext cx="2105755" cy="1605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الفاعل هنا ضمير مستتر تقديره هي في محلّ رفع فاعل.</a:t>
            </a:r>
            <a:endParaRPr lang="en-GB" sz="28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382725E1-6906-45FA-9217-EAFAB50B4A98}"/>
              </a:ext>
            </a:extLst>
          </p:cNvPr>
          <p:cNvCxnSpPr>
            <a:cxnSpLocks/>
          </p:cNvCxnSpPr>
          <p:nvPr/>
        </p:nvCxnSpPr>
        <p:spPr>
          <a:xfrm>
            <a:off x="5415280" y="5556738"/>
            <a:ext cx="1" cy="4354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86A3A00-80BF-46D1-B996-C77E31F23A70}"/>
              </a:ext>
            </a:extLst>
          </p:cNvPr>
          <p:cNvSpPr/>
          <p:nvPr/>
        </p:nvSpPr>
        <p:spPr>
          <a:xfrm>
            <a:off x="4322424" y="5992233"/>
            <a:ext cx="2185713" cy="4307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تمييز منصوب بالفتحة</a:t>
            </a:r>
            <a:endParaRPr lang="en-GB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ستطيل 12">
            <a:extLst>
              <a:ext uri="{FF2B5EF4-FFF2-40B4-BE49-F238E27FC236}">
                <a16:creationId xmlns:a16="http://schemas.microsoft.com/office/drawing/2014/main" id="{5F87B71D-7C57-4FA8-97DE-3A0636868DF9}"/>
              </a:ext>
            </a:extLst>
          </p:cNvPr>
          <p:cNvSpPr/>
          <p:nvPr/>
        </p:nvSpPr>
        <p:spPr>
          <a:xfrm>
            <a:off x="3886984" y="893553"/>
            <a:ext cx="47131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فاعل (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أو (</a:t>
            </a:r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بئس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له </a:t>
            </a:r>
            <a:r>
              <a:rPr lang="ar-BH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 حالاتٍ</a:t>
            </a:r>
            <a:endParaRPr lang="en-GB" sz="3600" dirty="0"/>
          </a:p>
        </p:txBody>
      </p:sp>
      <p:sp>
        <p:nvSpPr>
          <p:cNvPr id="24" name="مستطيل 2">
            <a:extLst>
              <a:ext uri="{FF2B5EF4-FFF2-40B4-BE49-F238E27FC236}">
                <a16:creationId xmlns:a16="http://schemas.microsoft.com/office/drawing/2014/main" id="{DA2A8738-1A87-4DC3-AA30-F57017629963}"/>
              </a:ext>
            </a:extLst>
          </p:cNvPr>
          <p:cNvSpPr/>
          <p:nvPr/>
        </p:nvSpPr>
        <p:spPr>
          <a:xfrm>
            <a:off x="10061521" y="604125"/>
            <a:ext cx="1569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</a:t>
            </a:r>
            <a:r>
              <a:rPr lang="ar-BH" sz="4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5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BA9C55A-1DB6-4277-940E-F33A532548C3}"/>
              </a:ext>
            </a:extLst>
          </p:cNvPr>
          <p:cNvSpPr/>
          <p:nvPr/>
        </p:nvSpPr>
        <p:spPr>
          <a:xfrm>
            <a:off x="237169" y="1336975"/>
            <a:ext cx="1065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أُكملُ الفراغَ بفاعلٍ مناسبٍ لفعلِ المدحِ أو الذّمِّ كما هو مطلوبٌ بين قوسين: (4د)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1D15CEBA-437A-4843-B9DE-C8938E71BD27}"/>
              </a:ext>
            </a:extLst>
          </p:cNvPr>
          <p:cNvSpPr/>
          <p:nvPr/>
        </p:nvSpPr>
        <p:spPr>
          <a:xfrm>
            <a:off x="2784297" y="2167654"/>
            <a:ext cx="8388363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نعم ---------------- المتعاونُ مع زملائِه. 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فاعل معرف بــ (ال 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D56A38-A5B5-40E0-AAA7-B39AE7B09091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50B5F5-44E6-4149-89A6-B6D84D08F56C}"/>
              </a:ext>
            </a:extLst>
          </p:cNvPr>
          <p:cNvSpPr txBox="1">
            <a:spLocks/>
          </p:cNvSpPr>
          <p:nvPr/>
        </p:nvSpPr>
        <p:spPr>
          <a:xfrm>
            <a:off x="10266009" y="409694"/>
            <a:ext cx="1259693" cy="7694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أَتدرّبُ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قطرية مستديرة 14">
            <a:extLst>
              <a:ext uri="{FF2B5EF4-FFF2-40B4-BE49-F238E27FC236}">
                <a16:creationId xmlns:a16="http://schemas.microsoft.com/office/drawing/2014/main" id="{F82E753F-2128-4236-8DAF-F453CD53C409}"/>
              </a:ext>
            </a:extLst>
          </p:cNvPr>
          <p:cNvSpPr/>
          <p:nvPr/>
        </p:nvSpPr>
        <p:spPr>
          <a:xfrm>
            <a:off x="2783838" y="3161085"/>
            <a:ext cx="8388363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بئس ----------------------- البخيلُ. 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فاعل مضاف إلى معرفة )</a:t>
            </a:r>
          </a:p>
        </p:txBody>
      </p:sp>
      <p:sp>
        <p:nvSpPr>
          <p:cNvPr id="16" name="مستطيل: زوايا قطرية مستديرة 15">
            <a:extLst>
              <a:ext uri="{FF2B5EF4-FFF2-40B4-BE49-F238E27FC236}">
                <a16:creationId xmlns:a16="http://schemas.microsoft.com/office/drawing/2014/main" id="{86BD4951-95F5-4BE5-9E4A-0D1154992DA6}"/>
              </a:ext>
            </a:extLst>
          </p:cNvPr>
          <p:cNvSpPr/>
          <p:nvPr/>
        </p:nvSpPr>
        <p:spPr>
          <a:xfrm>
            <a:off x="2783837" y="4154487"/>
            <a:ext cx="8388365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نعم ----------- يقولُ العاقلُ الحكيمُ. 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فاعل اسم موصول )</a:t>
            </a:r>
          </a:p>
        </p:txBody>
      </p:sp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E97124CC-2965-4414-8F57-CC2B616E7F0C}"/>
              </a:ext>
            </a:extLst>
          </p:cNvPr>
          <p:cNvSpPr/>
          <p:nvPr/>
        </p:nvSpPr>
        <p:spPr>
          <a:xfrm>
            <a:off x="2783837" y="5197379"/>
            <a:ext cx="8388365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بئس --------   عرفتُ من الرّجالِ المنافقُ. 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فاعل اسم موصول 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6101D0-D1CE-4ADC-9025-B0AA01356A7A}"/>
              </a:ext>
            </a:extLst>
          </p:cNvPr>
          <p:cNvSpPr txBox="1">
            <a:spLocks/>
          </p:cNvSpPr>
          <p:nvPr/>
        </p:nvSpPr>
        <p:spPr>
          <a:xfrm>
            <a:off x="710746" y="1984249"/>
            <a:ext cx="1655168" cy="13012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أتَحقّقُ </a:t>
            </a:r>
          </a:p>
          <a:p>
            <a:pPr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إجابتي</a:t>
            </a:r>
            <a:endParaRPr lang="en-GB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AA3A39D-4223-40FB-992C-98DE38E05343}"/>
              </a:ext>
            </a:extLst>
          </p:cNvPr>
          <p:cNvSpPr txBox="1"/>
          <p:nvPr/>
        </p:nvSpPr>
        <p:spPr>
          <a:xfrm>
            <a:off x="8731280" y="2103537"/>
            <a:ext cx="13528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dirty="0">
                <a:solidFill>
                  <a:schemeClr val="accent5">
                    <a:lumMod val="75000"/>
                  </a:schemeClr>
                </a:solidFill>
              </a:rPr>
              <a:t>الصّديقُ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928408B-49CB-440B-9966-98A1E5476B4C}"/>
              </a:ext>
            </a:extLst>
          </p:cNvPr>
          <p:cNvSpPr txBox="1"/>
          <p:nvPr/>
        </p:nvSpPr>
        <p:spPr>
          <a:xfrm>
            <a:off x="7841334" y="3107522"/>
            <a:ext cx="21451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dirty="0">
                <a:solidFill>
                  <a:schemeClr val="accent5">
                    <a:lumMod val="75000"/>
                  </a:schemeClr>
                </a:solidFill>
              </a:rPr>
              <a:t>صاحِبُ المالِ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19E4E5E-33AF-41A7-8D91-C76BE3606594}"/>
              </a:ext>
            </a:extLst>
          </p:cNvPr>
          <p:cNvSpPr txBox="1"/>
          <p:nvPr/>
        </p:nvSpPr>
        <p:spPr>
          <a:xfrm>
            <a:off x="9105650" y="4046715"/>
            <a:ext cx="11134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dirty="0">
                <a:solidFill>
                  <a:schemeClr val="accent5">
                    <a:lumMod val="75000"/>
                  </a:schemeClr>
                </a:solidFill>
              </a:rPr>
              <a:t>مـــــا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8C401A4-96AE-4915-9C2D-8545448978F2}"/>
              </a:ext>
            </a:extLst>
          </p:cNvPr>
          <p:cNvSpPr txBox="1"/>
          <p:nvPr/>
        </p:nvSpPr>
        <p:spPr>
          <a:xfrm>
            <a:off x="8866239" y="5126766"/>
            <a:ext cx="13528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chemeClr val="accent5">
                    <a:lumMod val="75000"/>
                  </a:schemeClr>
                </a:solidFill>
              </a:rPr>
              <a:t>مَنْ</a:t>
            </a:r>
          </a:p>
        </p:txBody>
      </p:sp>
    </p:spTree>
    <p:extLst>
      <p:ext uri="{BB962C8B-B14F-4D97-AF65-F5344CB8AC3E}">
        <p14:creationId xmlns:p14="http://schemas.microsoft.com/office/powerpoint/2010/main" val="33185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8E0F13C-5102-4201-9AFB-E1C20C73EADD}"/>
              </a:ext>
            </a:extLst>
          </p:cNvPr>
          <p:cNvSpPr/>
          <p:nvPr/>
        </p:nvSpPr>
        <p:spPr>
          <a:xfrm>
            <a:off x="2294561" y="1116878"/>
            <a:ext cx="7602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أُعْرِبُ الجُمْلَة الآتية إعرابًا تامًّا.</a:t>
            </a:r>
            <a:endParaRPr lang="en-GB" sz="4000" b="1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79F7D54-3866-4D5C-920E-9A9BA25CA79C}"/>
              </a:ext>
            </a:extLst>
          </p:cNvPr>
          <p:cNvSpPr/>
          <p:nvPr/>
        </p:nvSpPr>
        <p:spPr>
          <a:xfrm>
            <a:off x="4157750" y="1902436"/>
            <a:ext cx="43216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الرّجلُ الصّادقُ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660E241-3C53-4DB2-969D-0B3F3FBBBCC0}"/>
              </a:ext>
            </a:extLst>
          </p:cNvPr>
          <p:cNvSpPr/>
          <p:nvPr/>
        </p:nvSpPr>
        <p:spPr>
          <a:xfrm>
            <a:off x="10500187" y="2828454"/>
            <a:ext cx="1192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نِعْــــــــــمَ: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28B650F-5806-4314-B50C-9A4675F4DFF6}"/>
              </a:ext>
            </a:extLst>
          </p:cNvPr>
          <p:cNvSpPr/>
          <p:nvPr/>
        </p:nvSpPr>
        <p:spPr>
          <a:xfrm>
            <a:off x="10500187" y="3739141"/>
            <a:ext cx="1192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الرّجلُ: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8656F61-1A95-465C-A17C-CCF8299932F2}"/>
              </a:ext>
            </a:extLst>
          </p:cNvPr>
          <p:cNvSpPr/>
          <p:nvPr/>
        </p:nvSpPr>
        <p:spPr>
          <a:xfrm>
            <a:off x="10203978" y="4763179"/>
            <a:ext cx="148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الصّادق: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67BB10C6-E00D-431B-B213-261917E2EA56}"/>
              </a:ext>
            </a:extLst>
          </p:cNvPr>
          <p:cNvSpPr/>
          <p:nvPr/>
        </p:nvSpPr>
        <p:spPr>
          <a:xfrm>
            <a:off x="652765" y="2784206"/>
            <a:ext cx="1017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118CE4EB-B3B6-47FE-8784-9BCCB7577582}"/>
              </a:ext>
            </a:extLst>
          </p:cNvPr>
          <p:cNvSpPr/>
          <p:nvPr/>
        </p:nvSpPr>
        <p:spPr>
          <a:xfrm>
            <a:off x="4240815" y="2784205"/>
            <a:ext cx="6482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جامدٌ لإنشاء المدح..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E7D672AC-EDAA-40F5-B243-2EA9849ACD8C}"/>
              </a:ext>
            </a:extLst>
          </p:cNvPr>
          <p:cNvSpPr/>
          <p:nvPr/>
        </p:nvSpPr>
        <p:spPr>
          <a:xfrm>
            <a:off x="793910" y="3783389"/>
            <a:ext cx="9893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92ECF8B-A381-4DE7-BE0C-EF35055BA4B8}"/>
              </a:ext>
            </a:extLst>
          </p:cNvPr>
          <p:cNvSpPr/>
          <p:nvPr/>
        </p:nvSpPr>
        <p:spPr>
          <a:xfrm>
            <a:off x="5217441" y="3766670"/>
            <a:ext cx="5470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فاعل مرفوع وعلامة رفعه الضمّة الظّاهرة.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6D033AC6-AAA6-42AE-A719-13791FAEB451}"/>
              </a:ext>
            </a:extLst>
          </p:cNvPr>
          <p:cNvSpPr/>
          <p:nvPr/>
        </p:nvSpPr>
        <p:spPr>
          <a:xfrm>
            <a:off x="793910" y="4749134"/>
            <a:ext cx="9929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499049A1-698C-45F3-8DA5-F492BAACD6B8}"/>
              </a:ext>
            </a:extLst>
          </p:cNvPr>
          <p:cNvSpPr/>
          <p:nvPr/>
        </p:nvSpPr>
        <p:spPr>
          <a:xfrm>
            <a:off x="888719" y="4749133"/>
            <a:ext cx="9519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مبتدأ مرفوع بالضّمة </a:t>
            </a:r>
            <a:r>
              <a:rPr lang="ar-BH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الظّاهرة، والجملة 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الفعليّة المكوّنة من نِعْمَ وَفَاعِلها في محلّ رفع  خبر مقدّم.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04B378-330C-4C29-8D08-E2618440F688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C63C8D-46C2-45B4-B003-F86DA9FF3981}"/>
              </a:ext>
            </a:extLst>
          </p:cNvPr>
          <p:cNvSpPr txBox="1">
            <a:spLocks/>
          </p:cNvSpPr>
          <p:nvPr/>
        </p:nvSpPr>
        <p:spPr>
          <a:xfrm>
            <a:off x="10120045" y="424531"/>
            <a:ext cx="1360645" cy="8060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أَفْهَــــــــــمُ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79F7D54-3866-4D5C-920E-9A9BA25CA79C}"/>
              </a:ext>
            </a:extLst>
          </p:cNvPr>
          <p:cNvSpPr/>
          <p:nvPr/>
        </p:nvSpPr>
        <p:spPr>
          <a:xfrm>
            <a:off x="4422728" y="1702941"/>
            <a:ext cx="43216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بِئْسَ صِفَةً النِّفاقُ.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660E241-3C53-4DB2-969D-0B3F3FBBBCC0}"/>
              </a:ext>
            </a:extLst>
          </p:cNvPr>
          <p:cNvSpPr/>
          <p:nvPr/>
        </p:nvSpPr>
        <p:spPr>
          <a:xfrm>
            <a:off x="10462437" y="2757256"/>
            <a:ext cx="86689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بئسَ: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28B650F-5806-4314-B50C-9A4675F4DFF6}"/>
              </a:ext>
            </a:extLst>
          </p:cNvPr>
          <p:cNvSpPr/>
          <p:nvPr/>
        </p:nvSpPr>
        <p:spPr>
          <a:xfrm>
            <a:off x="10207256" y="3882905"/>
            <a:ext cx="112207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صفةً: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8656F61-1A95-465C-A17C-CCF8299932F2}"/>
              </a:ext>
            </a:extLst>
          </p:cNvPr>
          <p:cNvSpPr/>
          <p:nvPr/>
        </p:nvSpPr>
        <p:spPr>
          <a:xfrm>
            <a:off x="10111564" y="5153135"/>
            <a:ext cx="12177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النّفاقُ: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118CE4EB-B3B6-47FE-8784-9BCCB7577582}"/>
              </a:ext>
            </a:extLst>
          </p:cNvPr>
          <p:cNvSpPr/>
          <p:nvPr/>
        </p:nvSpPr>
        <p:spPr>
          <a:xfrm>
            <a:off x="860153" y="2757256"/>
            <a:ext cx="9515235" cy="64412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جامدٌ لإنشاء الذمّ، والفاعل ضمير مستتر تقديره هي.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92ECF8B-A381-4DE7-BE0C-EF35055BA4B8}"/>
              </a:ext>
            </a:extLst>
          </p:cNvPr>
          <p:cNvSpPr/>
          <p:nvPr/>
        </p:nvSpPr>
        <p:spPr>
          <a:xfrm>
            <a:off x="861238" y="3870917"/>
            <a:ext cx="9125244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تمييز منصوب وعلامة نصبه الفتحة الظّاهرة على آخره.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499049A1-698C-45F3-8DA5-F492BAACD6B8}"/>
              </a:ext>
            </a:extLst>
          </p:cNvPr>
          <p:cNvSpPr/>
          <p:nvPr/>
        </p:nvSpPr>
        <p:spPr>
          <a:xfrm>
            <a:off x="860153" y="4894454"/>
            <a:ext cx="9126330" cy="11970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مبتدأ مؤخّر مرفوع وعلامة رفعه الضّمّة الظّاهـــــــــــــــــــــــــــــــرة على آخره والجملة الفعليّة من (بِئسَ) وفاعلها في محلّ رفع خبر مقدّم.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821F68-DF9D-4110-BF3A-D94C323D27DC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590469F-73E8-4E70-BCED-50B7E6E720CC}"/>
              </a:ext>
            </a:extLst>
          </p:cNvPr>
          <p:cNvSpPr txBox="1">
            <a:spLocks/>
          </p:cNvSpPr>
          <p:nvPr/>
        </p:nvSpPr>
        <p:spPr>
          <a:xfrm>
            <a:off x="10207256" y="352271"/>
            <a:ext cx="1527834" cy="7881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أَتَدَرّبُ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FF95FC3-7791-448B-B31C-AD25371A2A81}"/>
              </a:ext>
            </a:extLst>
          </p:cNvPr>
          <p:cNvSpPr/>
          <p:nvPr/>
        </p:nvSpPr>
        <p:spPr>
          <a:xfrm>
            <a:off x="4048018" y="910236"/>
            <a:ext cx="6063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40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أُعـــــــــربُ الجملة الآتية إعرابًا تامًّــا: (4د)</a:t>
            </a:r>
            <a:endParaRPr lang="en-US" sz="40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2D4303-D9F2-4174-BC61-009DDBA0D121}"/>
              </a:ext>
            </a:extLst>
          </p:cNvPr>
          <p:cNvSpPr txBox="1">
            <a:spLocks/>
          </p:cNvSpPr>
          <p:nvPr/>
        </p:nvSpPr>
        <p:spPr>
          <a:xfrm>
            <a:off x="1008458" y="1025594"/>
            <a:ext cx="1655168" cy="13012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أتَحقّقُ </a:t>
            </a:r>
          </a:p>
          <a:p>
            <a:pPr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إجابتي</a:t>
            </a:r>
            <a:endParaRPr lang="en-GB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5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 animBg="1"/>
      <p:bldP spid="26" grpId="0" animBg="1"/>
      <p:bldP spid="28" grpId="0" animBg="1"/>
      <p:bldP spid="32" grpId="0" animBg="1"/>
      <p:bldP spid="34" grpId="0" animBg="1"/>
      <p:bldP spid="16" grpId="0" animBg="1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2">
            <a:extLst>
              <a:ext uri="{FF2B5EF4-FFF2-40B4-BE49-F238E27FC236}">
                <a16:creationId xmlns:a16="http://schemas.microsoft.com/office/drawing/2014/main" id="{B725685E-F2FB-4EDE-BF5D-BC207FC20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23085"/>
              </p:ext>
            </p:extLst>
          </p:nvPr>
        </p:nvGraphicFramePr>
        <p:xfrm>
          <a:off x="1338003" y="2930646"/>
          <a:ext cx="992022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>
                  <a:extLst>
                    <a:ext uri="{9D8B030D-6E8A-4147-A177-3AD203B41FA5}">
                      <a16:colId xmlns:a16="http://schemas.microsoft.com/office/drawing/2014/main" val="3669637337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69393945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21081226"/>
                    </a:ext>
                  </a:extLst>
                </a:gridCol>
                <a:gridCol w="3946144">
                  <a:extLst>
                    <a:ext uri="{9D8B030D-6E8A-4147-A177-3AD203B41FA5}">
                      <a16:colId xmlns:a16="http://schemas.microsoft.com/office/drawing/2014/main" val="590688845"/>
                    </a:ext>
                  </a:extLst>
                </a:gridCol>
              </a:tblGrid>
              <a:tr h="414768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المخصوص بالمدح أو بالذّمّ</a:t>
                      </a:r>
                      <a:endParaRPr lang="en-GB" sz="3200" b="1" kern="1200" dirty="0">
                        <a:solidFill>
                          <a:schemeClr val="lt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الفاعل</a:t>
                      </a: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فعل المدح أو الذّمّ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الجُمْلة</a:t>
                      </a:r>
                      <a:endParaRPr lang="ar-BH" sz="4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3385"/>
                  </a:ext>
                </a:extLst>
              </a:tr>
              <a:tr h="623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365886"/>
                  </a:ext>
                </a:extLst>
              </a:tr>
              <a:tr h="623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888365"/>
                  </a:ext>
                </a:extLst>
              </a:tr>
            </a:tbl>
          </a:graphicData>
        </a:graphic>
      </p:graphicFrame>
      <p:sp>
        <p:nvSpPr>
          <p:cNvPr id="27" name="عنصر نائب للمحتوى 2">
            <a:extLst>
              <a:ext uri="{FF2B5EF4-FFF2-40B4-BE49-F238E27FC236}">
                <a16:creationId xmlns:a16="http://schemas.microsoft.com/office/drawing/2014/main" id="{42481B5B-A66C-4BF0-B235-6F1D20C1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1" y="1698831"/>
            <a:ext cx="10689579" cy="93683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tIns="180000">
            <a:noAutofit/>
          </a:bodyPr>
          <a:lstStyle/>
          <a:p>
            <a:pPr marL="0" indent="0" algn="just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أُعَيّنُ فعلَيْ المَدْحِ أو الذّمِ وفَاعِلَ كلٍّ منهما، والمخصوص بالمدح أو بالذّمّ فيما يأتي:</a:t>
            </a:r>
            <a:endParaRPr lang="en-GB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88B54418-CEA6-4D17-9A16-1CD5B4940494}"/>
              </a:ext>
            </a:extLst>
          </p:cNvPr>
          <p:cNvSpPr txBox="1"/>
          <p:nvPr/>
        </p:nvSpPr>
        <p:spPr>
          <a:xfrm>
            <a:off x="927813" y="775317"/>
            <a:ext cx="1639411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21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الرّجوع إلى النّصّ</a:t>
            </a:r>
            <a:endParaRPr lang="ar-BH" sz="21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E44DB7-EA7F-452F-A8B6-D301E23CF312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F629FB90-9B9D-4CA4-9C30-ACD0C9E2C74D}"/>
              </a:ext>
            </a:extLst>
          </p:cNvPr>
          <p:cNvSpPr txBox="1"/>
          <p:nvPr/>
        </p:nvSpPr>
        <p:spPr>
          <a:xfrm>
            <a:off x="7336299" y="4165896"/>
            <a:ext cx="34091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فحبّذا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مكارمُ الأخلاقِ.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D763B680-A018-40F7-B7EA-765961092660}"/>
              </a:ext>
            </a:extLst>
          </p:cNvPr>
          <p:cNvSpPr txBox="1"/>
          <p:nvPr/>
        </p:nvSpPr>
        <p:spPr>
          <a:xfrm>
            <a:off x="7336299" y="4880981"/>
            <a:ext cx="34091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 حبّذا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مساوئُ الأخلاقِ.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35ED760C-7889-440C-A2DA-D6F989B89372}"/>
              </a:ext>
            </a:extLst>
          </p:cNvPr>
          <p:cNvSpPr txBox="1"/>
          <p:nvPr/>
        </p:nvSpPr>
        <p:spPr>
          <a:xfrm>
            <a:off x="5854156" y="4171273"/>
            <a:ext cx="132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حبَّــــــــ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FD8000B7-16AD-456F-9009-D6A70D329B18}"/>
              </a:ext>
            </a:extLst>
          </p:cNvPr>
          <p:cNvSpPr txBox="1"/>
          <p:nvPr/>
        </p:nvSpPr>
        <p:spPr>
          <a:xfrm>
            <a:off x="3433438" y="4176650"/>
            <a:ext cx="22598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ــــذا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3E2A4B7F-344B-4B60-A240-DAB22CB8D96C}"/>
              </a:ext>
            </a:extLst>
          </p:cNvPr>
          <p:cNvSpPr txBox="1"/>
          <p:nvPr/>
        </p:nvSpPr>
        <p:spPr>
          <a:xfrm>
            <a:off x="1255774" y="4035663"/>
            <a:ext cx="22598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مكارمُ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05ADE270-4566-44BD-931B-AC9C538AF491}"/>
              </a:ext>
            </a:extLst>
          </p:cNvPr>
          <p:cNvSpPr txBox="1"/>
          <p:nvPr/>
        </p:nvSpPr>
        <p:spPr>
          <a:xfrm>
            <a:off x="5828941" y="4880981"/>
            <a:ext cx="132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حَبّـــــــــ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5863474E-8D4B-40AE-8B69-0E4893009BA9}"/>
              </a:ext>
            </a:extLst>
          </p:cNvPr>
          <p:cNvSpPr txBox="1"/>
          <p:nvPr/>
        </p:nvSpPr>
        <p:spPr>
          <a:xfrm>
            <a:off x="3297150" y="4922811"/>
            <a:ext cx="22598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ـــــذا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8927FF0-3474-4563-8FB9-BBAEFA15667D}"/>
              </a:ext>
            </a:extLst>
          </p:cNvPr>
          <p:cNvSpPr txBox="1"/>
          <p:nvPr/>
        </p:nvSpPr>
        <p:spPr>
          <a:xfrm>
            <a:off x="1255774" y="4863232"/>
            <a:ext cx="22598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مساوئُ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C7B0FF5-7986-480D-B01F-2696096A952C}"/>
              </a:ext>
            </a:extLst>
          </p:cNvPr>
          <p:cNvSpPr txBox="1">
            <a:spLocks/>
          </p:cNvSpPr>
          <p:nvPr/>
        </p:nvSpPr>
        <p:spPr>
          <a:xfrm>
            <a:off x="10120045" y="403511"/>
            <a:ext cx="1360645" cy="8060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أَفْهَــــــــــمُ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12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31" grpId="0"/>
      <p:bldP spid="32" grpId="0"/>
      <p:bldP spid="33" grpId="0"/>
      <p:bldP spid="3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4038-E879-4152-A162-E4429BA9CBDA}"/>
              </a:ext>
            </a:extLst>
          </p:cNvPr>
          <p:cNvSpPr txBox="1">
            <a:spLocks/>
          </p:cNvSpPr>
          <p:nvPr/>
        </p:nvSpPr>
        <p:spPr>
          <a:xfrm>
            <a:off x="10051540" y="459838"/>
            <a:ext cx="1542636" cy="7694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أُلاحِـــــــــــــظُ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9E9D484-D69D-4860-A1E0-C46100800A37}"/>
              </a:ext>
            </a:extLst>
          </p:cNvPr>
          <p:cNvSpPr/>
          <p:nvPr/>
        </p:nvSpPr>
        <p:spPr>
          <a:xfrm>
            <a:off x="8349785" y="2528472"/>
            <a:ext cx="2614679" cy="769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 المدح أو الذّمّ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9A8321-D847-4508-8AC2-90D7A4747ADF}"/>
              </a:ext>
            </a:extLst>
          </p:cNvPr>
          <p:cNvSpPr txBox="1"/>
          <p:nvPr/>
        </p:nvSpPr>
        <p:spPr>
          <a:xfrm>
            <a:off x="7611957" y="2528475"/>
            <a:ext cx="564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GB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B3E2932-FEA9-4A24-A759-201905194339}"/>
              </a:ext>
            </a:extLst>
          </p:cNvPr>
          <p:cNvSpPr txBox="1"/>
          <p:nvPr/>
        </p:nvSpPr>
        <p:spPr>
          <a:xfrm>
            <a:off x="8978162" y="4273940"/>
            <a:ext cx="97376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4D72508-1E62-48CE-9884-2DC2C816A28B}"/>
              </a:ext>
            </a:extLst>
          </p:cNvPr>
          <p:cNvSpPr/>
          <p:nvPr/>
        </p:nvSpPr>
        <p:spPr>
          <a:xfrm>
            <a:off x="5178207" y="2528472"/>
            <a:ext cx="2259957" cy="7694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الفاعل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04DB0C8-0D02-4EDE-9AD2-F63E4D66C6D4}"/>
              </a:ext>
            </a:extLst>
          </p:cNvPr>
          <p:cNvSpPr txBox="1"/>
          <p:nvPr/>
        </p:nvSpPr>
        <p:spPr>
          <a:xfrm>
            <a:off x="4507917" y="2596069"/>
            <a:ext cx="564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GB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A669D4A-D1D4-4C10-A1A4-5A1F473A1DB8}"/>
              </a:ext>
            </a:extLst>
          </p:cNvPr>
          <p:cNvSpPr/>
          <p:nvPr/>
        </p:nvSpPr>
        <p:spPr>
          <a:xfrm>
            <a:off x="830973" y="2529502"/>
            <a:ext cx="3577859" cy="7694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المخصوص بالمدح أو الذّم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56CF054-92B8-490B-96C2-07FEB6EB2F15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55C2317-8083-4B99-804D-FE0F2FF59B89}"/>
              </a:ext>
            </a:extLst>
          </p:cNvPr>
          <p:cNvSpPr txBox="1"/>
          <p:nvPr/>
        </p:nvSpPr>
        <p:spPr>
          <a:xfrm>
            <a:off x="6646467" y="4073144"/>
            <a:ext cx="13998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حبّــــــ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37E40EF-E765-41BE-BEE3-91CF93A56B68}"/>
              </a:ext>
            </a:extLst>
          </p:cNvPr>
          <p:cNvSpPr txBox="1"/>
          <p:nvPr/>
        </p:nvSpPr>
        <p:spPr>
          <a:xfrm>
            <a:off x="5175885" y="4073144"/>
            <a:ext cx="13998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A6CBB0E-E810-4A42-8572-C78F920F8ECB}"/>
              </a:ext>
            </a:extLst>
          </p:cNvPr>
          <p:cNvSpPr txBox="1"/>
          <p:nvPr/>
        </p:nvSpPr>
        <p:spPr>
          <a:xfrm>
            <a:off x="3705303" y="4076662"/>
            <a:ext cx="13998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الصّدْقُ</a:t>
            </a:r>
            <a:endParaRPr lang="en-GB" sz="32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3BC90B7-0E34-4ADC-9CDF-4DEE24B9454E}"/>
              </a:ext>
            </a:extLst>
          </p:cNvPr>
          <p:cNvSpPr txBox="1"/>
          <p:nvPr/>
        </p:nvSpPr>
        <p:spPr>
          <a:xfrm>
            <a:off x="6646467" y="4848372"/>
            <a:ext cx="13998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حبّــــــ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3CF8820-16CE-475D-B14E-8C9347F9E529}"/>
              </a:ext>
            </a:extLst>
          </p:cNvPr>
          <p:cNvSpPr txBox="1"/>
          <p:nvPr/>
        </p:nvSpPr>
        <p:spPr>
          <a:xfrm>
            <a:off x="5175885" y="4848371"/>
            <a:ext cx="13998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50F89CD-AAFC-4C7B-BA17-40BC0FD634DB}"/>
              </a:ext>
            </a:extLst>
          </p:cNvPr>
          <p:cNvSpPr txBox="1"/>
          <p:nvPr/>
        </p:nvSpPr>
        <p:spPr>
          <a:xfrm>
            <a:off x="3708905" y="4855408"/>
            <a:ext cx="13998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الكَذِبُ</a:t>
            </a:r>
            <a:endParaRPr lang="en-GB" sz="32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: زوايا مستديرة 4">
            <a:extLst>
              <a:ext uri="{FF2B5EF4-FFF2-40B4-BE49-F238E27FC236}">
                <a16:creationId xmlns:a16="http://schemas.microsoft.com/office/drawing/2014/main" id="{4CE13074-6F12-40CD-832E-F283FB2CD748}"/>
              </a:ext>
            </a:extLst>
          </p:cNvPr>
          <p:cNvSpPr/>
          <p:nvPr/>
        </p:nvSpPr>
        <p:spPr>
          <a:xfrm>
            <a:off x="1488775" y="1555711"/>
            <a:ext cx="8342142" cy="6463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يتكوَّن أسلوبُ المدح بــ(حبّذا)أو الذّمّ بــ (لا حبّذا) مِنْ ثلاثة عناصر: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49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8" grpId="0" animBg="1"/>
      <p:bldP spid="19" grpId="0"/>
      <p:bldP spid="2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779F7D54-3866-4D5C-920E-9A9BA25CA79C}"/>
              </a:ext>
            </a:extLst>
          </p:cNvPr>
          <p:cNvSpPr/>
          <p:nvPr/>
        </p:nvSpPr>
        <p:spPr>
          <a:xfrm>
            <a:off x="4157749" y="1525401"/>
            <a:ext cx="432164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حبّذا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الأخلاقُ الحميدةُ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660E241-3C53-4DB2-969D-0B3F3FBBBCC0}"/>
              </a:ext>
            </a:extLst>
          </p:cNvPr>
          <p:cNvSpPr/>
          <p:nvPr/>
        </p:nvSpPr>
        <p:spPr>
          <a:xfrm>
            <a:off x="10442240" y="2546486"/>
            <a:ext cx="900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حبّـــــ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28B650F-5806-4314-B50C-9A4675F4DFF6}"/>
              </a:ext>
            </a:extLst>
          </p:cNvPr>
          <p:cNvSpPr/>
          <p:nvPr/>
        </p:nvSpPr>
        <p:spPr>
          <a:xfrm>
            <a:off x="10498617" y="3234733"/>
            <a:ext cx="747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ــذا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8656F61-1A95-465C-A17C-CCF8299932F2}"/>
              </a:ext>
            </a:extLst>
          </p:cNvPr>
          <p:cNvSpPr/>
          <p:nvPr/>
        </p:nvSpPr>
        <p:spPr>
          <a:xfrm>
            <a:off x="10216462" y="4114396"/>
            <a:ext cx="150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الأخلاقُ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67BB10C6-E00D-431B-B213-261917E2EA56}"/>
              </a:ext>
            </a:extLst>
          </p:cNvPr>
          <p:cNvSpPr/>
          <p:nvPr/>
        </p:nvSpPr>
        <p:spPr>
          <a:xfrm>
            <a:off x="434080" y="2536342"/>
            <a:ext cx="1017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118CE4EB-B3B6-47FE-8784-9BCCB7577582}"/>
              </a:ext>
            </a:extLst>
          </p:cNvPr>
          <p:cNvSpPr/>
          <p:nvPr/>
        </p:nvSpPr>
        <p:spPr>
          <a:xfrm>
            <a:off x="5011532" y="2494029"/>
            <a:ext cx="540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 ماضٍ جامد لإنشاء المدح.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E7D672AC-EDAA-40F5-B243-2EA9849ACD8C}"/>
              </a:ext>
            </a:extLst>
          </p:cNvPr>
          <p:cNvSpPr/>
          <p:nvPr/>
        </p:nvSpPr>
        <p:spPr>
          <a:xfrm>
            <a:off x="770206" y="3351399"/>
            <a:ext cx="9893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92ECF8B-A381-4DE7-BE0C-EF35055BA4B8}"/>
              </a:ext>
            </a:extLst>
          </p:cNvPr>
          <p:cNvSpPr/>
          <p:nvPr/>
        </p:nvSpPr>
        <p:spPr>
          <a:xfrm>
            <a:off x="4061022" y="3231754"/>
            <a:ext cx="6437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إشارة مبنيّ على السّكون في محلّ رفع فاعل.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6D033AC6-AAA6-42AE-A719-13791FAEB451}"/>
              </a:ext>
            </a:extLst>
          </p:cNvPr>
          <p:cNvSpPr/>
          <p:nvPr/>
        </p:nvSpPr>
        <p:spPr>
          <a:xfrm>
            <a:off x="557512" y="4127948"/>
            <a:ext cx="9929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499049A1-698C-45F3-8DA5-F492BAACD6B8}"/>
              </a:ext>
            </a:extLst>
          </p:cNvPr>
          <p:cNvSpPr/>
          <p:nvPr/>
        </p:nvSpPr>
        <p:spPr>
          <a:xfrm>
            <a:off x="879812" y="4043936"/>
            <a:ext cx="9536536" cy="120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مبتدأ مؤخّر مرفوع وعلامة رفعه الضّمّة الظّاهرة على آخره والجملة الفعليّة من ( حبّـــ )  وفاعلها ( ذا ) في محلّ رفع خبر مقدّم.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4821F68-DF9D-4110-BF3A-D94C323D27DC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50B1DDC-92B2-40C1-A739-F0BBE322B0F7}"/>
              </a:ext>
            </a:extLst>
          </p:cNvPr>
          <p:cNvSpPr/>
          <p:nvPr/>
        </p:nvSpPr>
        <p:spPr>
          <a:xfrm>
            <a:off x="10120045" y="5492892"/>
            <a:ext cx="1541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الحميدةُ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232859EB-7C73-45D6-83E0-FE9D879108C9}"/>
              </a:ext>
            </a:extLst>
          </p:cNvPr>
          <p:cNvSpPr/>
          <p:nvPr/>
        </p:nvSpPr>
        <p:spPr>
          <a:xfrm>
            <a:off x="433615" y="5492892"/>
            <a:ext cx="9893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87C3DF5-F210-469D-BD89-76D88F2ED2BC}"/>
              </a:ext>
            </a:extLst>
          </p:cNvPr>
          <p:cNvSpPr/>
          <p:nvPr/>
        </p:nvSpPr>
        <p:spPr>
          <a:xfrm>
            <a:off x="2505844" y="5458495"/>
            <a:ext cx="7710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صفة مرفوعة وعلامة رفعها الضّمّة الظّاهرة على آخرها.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CA91C1-4D90-4B98-BDC4-E6D61FACDB09}"/>
              </a:ext>
            </a:extLst>
          </p:cNvPr>
          <p:cNvSpPr txBox="1">
            <a:spLocks/>
          </p:cNvSpPr>
          <p:nvPr/>
        </p:nvSpPr>
        <p:spPr>
          <a:xfrm>
            <a:off x="10120045" y="424531"/>
            <a:ext cx="1360645" cy="8060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أَفْهَــــــــــمُ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55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3" grpId="0"/>
      <p:bldP spid="3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9E9D484-D69D-4860-A1E0-C46100800A37}"/>
              </a:ext>
            </a:extLst>
          </p:cNvPr>
          <p:cNvSpPr/>
          <p:nvPr/>
        </p:nvSpPr>
        <p:spPr>
          <a:xfrm>
            <a:off x="8816435" y="2784374"/>
            <a:ext cx="2624839" cy="646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الماضي</a:t>
            </a:r>
            <a:endParaRPr lang="en-GB" sz="32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9A8321-D847-4508-8AC2-90D7A4747ADF}"/>
              </a:ext>
            </a:extLst>
          </p:cNvPr>
          <p:cNvSpPr txBox="1"/>
          <p:nvPr/>
        </p:nvSpPr>
        <p:spPr>
          <a:xfrm>
            <a:off x="7693579" y="2722819"/>
            <a:ext cx="564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GB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B3E2932-FEA9-4A24-A759-201905194339}"/>
              </a:ext>
            </a:extLst>
          </p:cNvPr>
          <p:cNvSpPr txBox="1"/>
          <p:nvPr/>
        </p:nvSpPr>
        <p:spPr>
          <a:xfrm>
            <a:off x="10484264" y="3910498"/>
            <a:ext cx="973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4D72508-1E62-48CE-9884-2DC2C816A28B}"/>
              </a:ext>
            </a:extLst>
          </p:cNvPr>
          <p:cNvSpPr/>
          <p:nvPr/>
        </p:nvSpPr>
        <p:spPr>
          <a:xfrm>
            <a:off x="4973873" y="2784374"/>
            <a:ext cx="2268739" cy="6463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الفاعل</a:t>
            </a:r>
            <a:endParaRPr lang="en-GB" sz="32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04DB0C8-0D02-4EDE-9AD2-F63E4D66C6D4}"/>
              </a:ext>
            </a:extLst>
          </p:cNvPr>
          <p:cNvSpPr txBox="1"/>
          <p:nvPr/>
        </p:nvSpPr>
        <p:spPr>
          <a:xfrm>
            <a:off x="4205948" y="2735448"/>
            <a:ext cx="564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GB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A669D4A-D1D4-4C10-A1A4-5A1F473A1DB8}"/>
              </a:ext>
            </a:extLst>
          </p:cNvPr>
          <p:cNvSpPr/>
          <p:nvPr/>
        </p:nvSpPr>
        <p:spPr>
          <a:xfrm>
            <a:off x="410297" y="2767527"/>
            <a:ext cx="3591762" cy="6463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المخصوص بالمدح أو الذّم</a:t>
            </a:r>
            <a:endParaRPr lang="en-GB" sz="32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748C781-B809-4377-B29B-C93CE767E41C}"/>
              </a:ext>
            </a:extLst>
          </p:cNvPr>
          <p:cNvSpPr txBox="1"/>
          <p:nvPr/>
        </p:nvSpPr>
        <p:spPr>
          <a:xfrm>
            <a:off x="6575741" y="3648889"/>
            <a:ext cx="13998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حبّـ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77002E1-0CFF-4C02-9486-8E84864FA428}"/>
              </a:ext>
            </a:extLst>
          </p:cNvPr>
          <p:cNvSpPr txBox="1"/>
          <p:nvPr/>
        </p:nvSpPr>
        <p:spPr>
          <a:xfrm>
            <a:off x="5175886" y="3641624"/>
            <a:ext cx="13998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56CF054-92B8-490B-96C2-07FEB6EB2F15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6A8EF8-AF72-43E3-88D2-7EAAFB480782}"/>
              </a:ext>
            </a:extLst>
          </p:cNvPr>
          <p:cNvSpPr txBox="1"/>
          <p:nvPr/>
        </p:nvSpPr>
        <p:spPr>
          <a:xfrm>
            <a:off x="3776030" y="3641624"/>
            <a:ext cx="13998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الصّادق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1A192F4-1B77-4499-8623-E66854B0ED7C}"/>
              </a:ext>
            </a:extLst>
          </p:cNvPr>
          <p:cNvSpPr txBox="1"/>
          <p:nvPr/>
        </p:nvSpPr>
        <p:spPr>
          <a:xfrm>
            <a:off x="6575741" y="4301432"/>
            <a:ext cx="13998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حبّـ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4F249A2-DEE9-4619-8732-BBC8977D7F41}"/>
              </a:ext>
            </a:extLst>
          </p:cNvPr>
          <p:cNvSpPr txBox="1"/>
          <p:nvPr/>
        </p:nvSpPr>
        <p:spPr>
          <a:xfrm>
            <a:off x="5175886" y="4301432"/>
            <a:ext cx="13998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FD369A8-D636-496A-9F56-C9EE12D06910}"/>
              </a:ext>
            </a:extLst>
          </p:cNvPr>
          <p:cNvSpPr txBox="1"/>
          <p:nvPr/>
        </p:nvSpPr>
        <p:spPr>
          <a:xfrm>
            <a:off x="3788037" y="4306976"/>
            <a:ext cx="13998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الكَسَلُ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: زوايا قطرية مستديرة 23">
            <a:extLst>
              <a:ext uri="{FF2B5EF4-FFF2-40B4-BE49-F238E27FC236}">
                <a16:creationId xmlns:a16="http://schemas.microsoft.com/office/drawing/2014/main" id="{A42552F7-3F2E-4DE0-BB08-4D776EB606FA}"/>
              </a:ext>
            </a:extLst>
          </p:cNvPr>
          <p:cNvSpPr/>
          <p:nvPr/>
        </p:nvSpPr>
        <p:spPr>
          <a:xfrm>
            <a:off x="1217905" y="1050065"/>
            <a:ext cx="9315815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(حبّذا) تُسْتَعملُ في أسلوب المدح، و(لا حبّذا) تُستَعْملُ في أسلوب الذّمّ.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AC832EEA-FF23-4AFF-B9D0-9A1BB57B27EB}"/>
              </a:ext>
            </a:extLst>
          </p:cNvPr>
          <p:cNvSpPr/>
          <p:nvPr/>
        </p:nvSpPr>
        <p:spPr>
          <a:xfrm>
            <a:off x="9996614" y="352272"/>
            <a:ext cx="1484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</a:t>
            </a:r>
            <a:r>
              <a:rPr lang="ar-BH" sz="4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3F561E8C-2443-4F54-BC7E-83F1F0AE4139}"/>
              </a:ext>
            </a:extLst>
          </p:cNvPr>
          <p:cNvSpPr/>
          <p:nvPr/>
        </p:nvSpPr>
        <p:spPr>
          <a:xfrm>
            <a:off x="7428297" y="5237180"/>
            <a:ext cx="2306545" cy="909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 ماض جامد لإنشاء المدح أو الذمّ</a:t>
            </a:r>
            <a:endParaRPr lang="en-GB" sz="28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728B53DA-925D-4B06-A036-B0E3C5A264DC}"/>
              </a:ext>
            </a:extLst>
          </p:cNvPr>
          <p:cNvSpPr/>
          <p:nvPr/>
        </p:nvSpPr>
        <p:spPr>
          <a:xfrm>
            <a:off x="4477913" y="5209545"/>
            <a:ext cx="2893837" cy="9373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إشارة مبني على السّكون في محلّ رفع فاعل</a:t>
            </a:r>
            <a:endParaRPr lang="en-GB" sz="28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3E5E2A4B-EC79-41E2-8A7F-426FD8102562}"/>
              </a:ext>
            </a:extLst>
          </p:cNvPr>
          <p:cNvSpPr/>
          <p:nvPr/>
        </p:nvSpPr>
        <p:spPr>
          <a:xfrm>
            <a:off x="502549" y="5237180"/>
            <a:ext cx="3909218" cy="909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مبتدأ مؤخّر مرفوع،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والجملة الفعليّة من (حبّـــ )  وفاعلها ( ذا ) في محلّ رفع خبر مقدّم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4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مستطيل: زوايا قطرية مستديرة 40">
            <a:extLst>
              <a:ext uri="{FF2B5EF4-FFF2-40B4-BE49-F238E27FC236}">
                <a16:creationId xmlns:a16="http://schemas.microsoft.com/office/drawing/2014/main" id="{EFC58AEE-F2C7-4936-93ED-D259815D10B4}"/>
              </a:ext>
            </a:extLst>
          </p:cNvPr>
          <p:cNvSpPr/>
          <p:nvPr/>
        </p:nvSpPr>
        <p:spPr>
          <a:xfrm>
            <a:off x="2187346" y="1944695"/>
            <a:ext cx="8051901" cy="58477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أسلوب المدح بـ ( حبّذا) أو الذّمّ بـ (لا حبّذا) ثلاثةٌ، هي:</a:t>
            </a:r>
          </a:p>
        </p:txBody>
      </p:sp>
      <p:sp>
        <p:nvSpPr>
          <p:cNvPr id="22" name="مربع نص 15">
            <a:extLst>
              <a:ext uri="{FF2B5EF4-FFF2-40B4-BE49-F238E27FC236}">
                <a16:creationId xmlns:a16="http://schemas.microsoft.com/office/drawing/2014/main" id="{1FDF12D3-AE7D-479C-8A52-72613A1DE1B9}"/>
              </a:ext>
            </a:extLst>
          </p:cNvPr>
          <p:cNvSpPr txBox="1"/>
          <p:nvPr/>
        </p:nvSpPr>
        <p:spPr>
          <a:xfrm>
            <a:off x="10512675" y="5364518"/>
            <a:ext cx="10312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ويُعرَبُ</a:t>
            </a:r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2" name="رابط كسهم مستقيم 66">
            <a:extLst>
              <a:ext uri="{FF2B5EF4-FFF2-40B4-BE49-F238E27FC236}">
                <a16:creationId xmlns:a16="http://schemas.microsoft.com/office/drawing/2014/main" id="{CF0D4341-9F5C-498F-AF85-242AF7419E3E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9734842" y="5678203"/>
            <a:ext cx="749422" cy="138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8" grpId="0" animBg="1"/>
      <p:bldP spid="19" grpId="0"/>
      <p:bldP spid="20" grpId="0" animBg="1"/>
      <p:bldP spid="27" grpId="0" animBg="1"/>
      <p:bldP spid="28" grpId="0" animBg="1"/>
      <p:bldP spid="25" grpId="0" animBg="1"/>
      <p:bldP spid="26" grpId="0" animBg="1"/>
      <p:bldP spid="30" grpId="0" animBg="1"/>
      <p:bldP spid="31" grpId="0" animBg="1"/>
      <p:bldP spid="24" grpId="0" animBg="1"/>
      <p:bldP spid="38" grpId="0" animBg="1"/>
      <p:bldP spid="39" grpId="0" animBg="1"/>
      <p:bldP spid="40" grpId="0" animBg="1"/>
      <p:bldP spid="4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BA9C55A-1DB6-4277-940E-F33A532548C3}"/>
              </a:ext>
            </a:extLst>
          </p:cNvPr>
          <p:cNvSpPr/>
          <p:nvPr/>
        </p:nvSpPr>
        <p:spPr>
          <a:xfrm>
            <a:off x="1315093" y="1225449"/>
            <a:ext cx="1030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أُدخِل (حَبَّذا) أو (لا حَبَّذا) على الجمل الآتية وأَضبطُ ما بعدهما بالشكل: (4د)</a:t>
            </a:r>
            <a:endParaRPr lang="en-US" sz="36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1D15CEBA-437A-4843-B9DE-C8938E71BD27}"/>
              </a:ext>
            </a:extLst>
          </p:cNvPr>
          <p:cNvSpPr/>
          <p:nvPr/>
        </p:nvSpPr>
        <p:spPr>
          <a:xfrm>
            <a:off x="5539563" y="2235719"/>
            <a:ext cx="5632638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 المشاركة في النّشاط المدرسي. 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D56A38-A5B5-40E0-AAA7-B39AE7B09091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50B5F5-44E6-4149-89A6-B6D84D08F56C}"/>
              </a:ext>
            </a:extLst>
          </p:cNvPr>
          <p:cNvSpPr txBox="1">
            <a:spLocks/>
          </p:cNvSpPr>
          <p:nvPr/>
        </p:nvSpPr>
        <p:spPr>
          <a:xfrm>
            <a:off x="10195034" y="274038"/>
            <a:ext cx="1426432" cy="7694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أتدرّبُ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قطرية مستديرة 14">
            <a:extLst>
              <a:ext uri="{FF2B5EF4-FFF2-40B4-BE49-F238E27FC236}">
                <a16:creationId xmlns:a16="http://schemas.microsoft.com/office/drawing/2014/main" id="{F82E753F-2128-4236-8DAF-F453CD53C409}"/>
              </a:ext>
            </a:extLst>
          </p:cNvPr>
          <p:cNvSpPr/>
          <p:nvPr/>
        </p:nvSpPr>
        <p:spPr>
          <a:xfrm>
            <a:off x="5539563" y="3161085"/>
            <a:ext cx="5632638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------------- الإفراط في الطّعامِ.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: زوايا قطرية مستديرة 15">
            <a:extLst>
              <a:ext uri="{FF2B5EF4-FFF2-40B4-BE49-F238E27FC236}">
                <a16:creationId xmlns:a16="http://schemas.microsoft.com/office/drawing/2014/main" id="{86BD4951-95F5-4BE5-9E4A-0D1154992DA6}"/>
              </a:ext>
            </a:extLst>
          </p:cNvPr>
          <p:cNvSpPr/>
          <p:nvPr/>
        </p:nvSpPr>
        <p:spPr>
          <a:xfrm>
            <a:off x="5539561" y="4189373"/>
            <a:ext cx="5632640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------------- </a:t>
            </a: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تأجيل إنجــــازِ الواجباتِ. 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E97124CC-2965-4414-8F57-CC2B616E7F0C}"/>
              </a:ext>
            </a:extLst>
          </p:cNvPr>
          <p:cNvSpPr/>
          <p:nvPr/>
        </p:nvSpPr>
        <p:spPr>
          <a:xfrm>
            <a:off x="5539562" y="5197379"/>
            <a:ext cx="5632640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-------------- </a:t>
            </a: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التّسامح مع المسيء.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6101D0-D1CE-4ADC-9025-B0AA01356A7A}"/>
              </a:ext>
            </a:extLst>
          </p:cNvPr>
          <p:cNvSpPr txBox="1">
            <a:spLocks/>
          </p:cNvSpPr>
          <p:nvPr/>
        </p:nvSpPr>
        <p:spPr>
          <a:xfrm>
            <a:off x="396239" y="674724"/>
            <a:ext cx="2702561" cy="56374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أتَحققُ من إجابتي</a:t>
            </a:r>
            <a:endParaRPr lang="en-GB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92E63870-AFB1-4EB4-8BA0-63E564C3038F}"/>
              </a:ext>
            </a:extLst>
          </p:cNvPr>
          <p:cNvSpPr/>
          <p:nvPr/>
        </p:nvSpPr>
        <p:spPr>
          <a:xfrm>
            <a:off x="5432912" y="2273174"/>
            <a:ext cx="5632638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حَــــــــــبَّذا </a:t>
            </a: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المشاركةُ في النّشاطِ المدرسيّ. 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3C2B43CE-7BF1-40B7-80AD-2D7C17785501}"/>
              </a:ext>
            </a:extLst>
          </p:cNvPr>
          <p:cNvSpPr/>
          <p:nvPr/>
        </p:nvSpPr>
        <p:spPr>
          <a:xfrm>
            <a:off x="5432912" y="3205212"/>
            <a:ext cx="5632638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لا حَــــــــبَّذا الإفْراطُ في الطّعامِ.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قطرية مستديرة 11">
            <a:extLst>
              <a:ext uri="{FF2B5EF4-FFF2-40B4-BE49-F238E27FC236}">
                <a16:creationId xmlns:a16="http://schemas.microsoft.com/office/drawing/2014/main" id="{765CA45D-507A-46B0-B362-167E3610BD87}"/>
              </a:ext>
            </a:extLst>
          </p:cNvPr>
          <p:cNvSpPr/>
          <p:nvPr/>
        </p:nvSpPr>
        <p:spPr>
          <a:xfrm>
            <a:off x="5432910" y="4232618"/>
            <a:ext cx="5632640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لا حَـــبَّذا </a:t>
            </a: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تأجيلُ إنجازِ الواجباتِ. 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B524EAE5-6544-4112-BAE2-8B516C186F74}"/>
              </a:ext>
            </a:extLst>
          </p:cNvPr>
          <p:cNvSpPr/>
          <p:nvPr/>
        </p:nvSpPr>
        <p:spPr>
          <a:xfrm>
            <a:off x="5432910" y="5241506"/>
            <a:ext cx="5632640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حَـــــــبَّذا </a:t>
            </a:r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التّسامحُ مع المسيء.</a:t>
            </a:r>
            <a:endParaRPr lang="ar-BH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7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7E70FE3-6464-4E0A-8D89-868F94ECE2E8}"/>
              </a:ext>
            </a:extLst>
          </p:cNvPr>
          <p:cNvSpPr/>
          <p:nvPr/>
        </p:nvSpPr>
        <p:spPr>
          <a:xfrm>
            <a:off x="4684542" y="2117135"/>
            <a:ext cx="36153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حبّــ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</a:t>
            </a:r>
            <a:r>
              <a:rPr lang="ar-BH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ذا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الاجتهادُ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العملِ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01F910BB-9686-458D-BE55-32602F22D7D5}"/>
              </a:ext>
            </a:extLst>
          </p:cNvPr>
          <p:cNvSpPr txBox="1">
            <a:spLocks/>
          </p:cNvSpPr>
          <p:nvPr/>
        </p:nvSpPr>
        <p:spPr>
          <a:xfrm>
            <a:off x="3098800" y="1047828"/>
            <a:ext cx="6891037" cy="519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18000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أُعْرِبُ ما تحته خطّ إعرابًا صحيحًا: (3د)</a:t>
            </a:r>
            <a:endParaRPr lang="en-GB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C86063E-680B-497C-9D79-127E2C02BD4D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C1F1BE8-7C48-4C74-85AC-E793FEC28ACB}"/>
              </a:ext>
            </a:extLst>
          </p:cNvPr>
          <p:cNvSpPr/>
          <p:nvPr/>
        </p:nvSpPr>
        <p:spPr>
          <a:xfrm>
            <a:off x="10265553" y="3013773"/>
            <a:ext cx="9108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حبّـــــــــ 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FB2A56B-C793-4EB0-BFD4-BDFBD4A51A6A}"/>
              </a:ext>
            </a:extLst>
          </p:cNvPr>
          <p:cNvSpPr/>
          <p:nvPr/>
        </p:nvSpPr>
        <p:spPr>
          <a:xfrm>
            <a:off x="10265553" y="3844994"/>
            <a:ext cx="9108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ــذا</a:t>
            </a:r>
            <a:endParaRPr lang="en-GB" sz="3600" b="1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5758B78-3916-4DE1-B7F8-4170FD5C41AC}"/>
              </a:ext>
            </a:extLst>
          </p:cNvPr>
          <p:cNvSpPr/>
          <p:nvPr/>
        </p:nvSpPr>
        <p:spPr>
          <a:xfrm>
            <a:off x="9989837" y="4910845"/>
            <a:ext cx="11865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الاجتهادُ</a:t>
            </a:r>
            <a:endParaRPr lang="en-GB" sz="3600" b="1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91BFC87D-B0A8-4E3E-ABD0-826079A7A965}"/>
              </a:ext>
            </a:extLst>
          </p:cNvPr>
          <p:cNvSpPr/>
          <p:nvPr/>
        </p:nvSpPr>
        <p:spPr>
          <a:xfrm>
            <a:off x="772160" y="3013773"/>
            <a:ext cx="938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1F0955BB-11DE-4D69-968A-4654D840A561}"/>
              </a:ext>
            </a:extLst>
          </p:cNvPr>
          <p:cNvSpPr/>
          <p:nvPr/>
        </p:nvSpPr>
        <p:spPr>
          <a:xfrm>
            <a:off x="4781796" y="2940552"/>
            <a:ext cx="540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فعل ماضٍ جامد لإنشاء المدح.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7CF14053-4085-418D-AD13-0F970EAEE063}"/>
              </a:ext>
            </a:extLst>
          </p:cNvPr>
          <p:cNvSpPr/>
          <p:nvPr/>
        </p:nvSpPr>
        <p:spPr>
          <a:xfrm>
            <a:off x="772160" y="3830830"/>
            <a:ext cx="938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1FDC8C1-BD41-405B-A79B-3FA788B9186A}"/>
              </a:ext>
            </a:extLst>
          </p:cNvPr>
          <p:cNvSpPr/>
          <p:nvPr/>
        </p:nvSpPr>
        <p:spPr>
          <a:xfrm>
            <a:off x="604239" y="4838902"/>
            <a:ext cx="938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7309A89-837A-4BA7-84B1-59503BA3E9F4}"/>
              </a:ext>
            </a:extLst>
          </p:cNvPr>
          <p:cNvSpPr/>
          <p:nvPr/>
        </p:nvSpPr>
        <p:spPr>
          <a:xfrm>
            <a:off x="509668" y="4746730"/>
            <a:ext cx="9480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مبتدأ مؤّخر مرفوع بالضّمّة والجملة الفعليّة من (حبّــــــ) وفاعلها (ــذا)في محلّ </a:t>
            </a:r>
          </a:p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رفع خبرٍ مقدّم.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4DE5EC2-FDD0-4901-831B-36870ECE9907}"/>
              </a:ext>
            </a:extLst>
          </p:cNvPr>
          <p:cNvSpPr/>
          <p:nvPr/>
        </p:nvSpPr>
        <p:spPr>
          <a:xfrm>
            <a:off x="3734590" y="3753638"/>
            <a:ext cx="6437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إشارة مبنيّ على السّكون في محلّ رفع فاعل.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E5AA06-25B2-45A8-9D1C-862D104FF8A1}"/>
              </a:ext>
            </a:extLst>
          </p:cNvPr>
          <p:cNvSpPr txBox="1">
            <a:spLocks/>
          </p:cNvSpPr>
          <p:nvPr/>
        </p:nvSpPr>
        <p:spPr>
          <a:xfrm>
            <a:off x="10195034" y="274038"/>
            <a:ext cx="1426432" cy="7694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أتدرّبُ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22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5" grpId="0"/>
      <p:bldP spid="1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B59D632-FF5F-4F33-971A-D7056E4D965D}"/>
              </a:ext>
            </a:extLst>
          </p:cNvPr>
          <p:cNvSpPr txBox="1"/>
          <p:nvPr/>
        </p:nvSpPr>
        <p:spPr>
          <a:xfrm>
            <a:off x="7532014" y="1484199"/>
            <a:ext cx="319568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أهدافُ الدَّرس:</a:t>
            </a:r>
            <a:endParaRPr lang="en-GB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116323-7339-47D1-9902-087545B99686}"/>
              </a:ext>
            </a:extLst>
          </p:cNvPr>
          <p:cNvSpPr txBox="1"/>
          <p:nvPr/>
        </p:nvSpPr>
        <p:spPr>
          <a:xfrm>
            <a:off x="1464297" y="2571400"/>
            <a:ext cx="92634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تحديدُ أسلوبَيْ المَدْحِ والذّمّ في النّصّ.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0CFD945-FDE1-49C8-A286-237C33EE4210}"/>
              </a:ext>
            </a:extLst>
          </p:cNvPr>
          <p:cNvSpPr txBox="1"/>
          <p:nvPr/>
        </p:nvSpPr>
        <p:spPr>
          <a:xfrm>
            <a:off x="2837468" y="3573990"/>
            <a:ext cx="78902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 إعرابُ أسلوبَيْ المدح والذّمّ إعرابًا صحيحًا.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6F5480A-7390-4057-AEE0-13EA7F76C5A8}"/>
              </a:ext>
            </a:extLst>
          </p:cNvPr>
          <p:cNvSpPr txBox="1"/>
          <p:nvPr/>
        </p:nvSpPr>
        <p:spPr>
          <a:xfrm>
            <a:off x="985518" y="4576580"/>
            <a:ext cx="974218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توظيفُ أسلوبَيْ المدحِ والذّمّ في الإنتاج الكتابيّ توظيفًا سليمًا.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8C0CCB-9F6D-444A-A361-82CD4A92B764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12721" cy="4582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8DBB2-0759-4377-B389-CA1D1190F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10499617" y="205898"/>
            <a:ext cx="1296144" cy="11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2">
            <a:extLst>
              <a:ext uri="{FF2B5EF4-FFF2-40B4-BE49-F238E27FC236}">
                <a16:creationId xmlns:a16="http://schemas.microsoft.com/office/drawing/2014/main" id="{B725685E-F2FB-4EDE-BF5D-BC207FC20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94342"/>
              </p:ext>
            </p:extLst>
          </p:nvPr>
        </p:nvGraphicFramePr>
        <p:xfrm>
          <a:off x="1460872" y="2342804"/>
          <a:ext cx="9391904" cy="377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669637337"/>
                    </a:ext>
                  </a:extLst>
                </a:gridCol>
                <a:gridCol w="2125287">
                  <a:extLst>
                    <a:ext uri="{9D8B030D-6E8A-4147-A177-3AD203B41FA5}">
                      <a16:colId xmlns:a16="http://schemas.microsoft.com/office/drawing/2014/main" val="693939451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2921081226"/>
                    </a:ext>
                  </a:extLst>
                </a:gridCol>
                <a:gridCol w="3583155">
                  <a:extLst>
                    <a:ext uri="{9D8B030D-6E8A-4147-A177-3AD203B41FA5}">
                      <a16:colId xmlns:a16="http://schemas.microsoft.com/office/drawing/2014/main" val="590688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المخصوص</a:t>
                      </a: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الفاعل</a:t>
                      </a: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الفعل</a:t>
                      </a: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الجُمْلة</a:t>
                      </a:r>
                      <a:endParaRPr lang="ar-BH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3385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60567"/>
                  </a:ext>
                </a:extLst>
              </a:tr>
              <a:tr h="73181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05977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4393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09124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876A5809-6443-4D95-A2D1-576FD81D88AE}"/>
              </a:ext>
            </a:extLst>
          </p:cNvPr>
          <p:cNvSpPr txBox="1"/>
          <p:nvPr/>
        </p:nvSpPr>
        <p:spPr>
          <a:xfrm>
            <a:off x="7674077" y="3184066"/>
            <a:ext cx="30927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صِفَةً الإخلاصُ.</a:t>
            </a:r>
            <a:endParaRPr lang="ar-BH" sz="32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AE708-2AF3-445D-B43C-C9FF0AF80396}"/>
              </a:ext>
            </a:extLst>
          </p:cNvPr>
          <p:cNvSpPr txBox="1"/>
          <p:nvPr/>
        </p:nvSpPr>
        <p:spPr>
          <a:xfrm>
            <a:off x="7547122" y="4752724"/>
            <a:ext cx="34682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بئس خُلُقُ الرّجل البُخْلُ.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7AB2A39-BD05-4440-8034-8E50FCCD8D74}"/>
              </a:ext>
            </a:extLst>
          </p:cNvPr>
          <p:cNvSpPr txBox="1"/>
          <p:nvPr/>
        </p:nvSpPr>
        <p:spPr>
          <a:xfrm>
            <a:off x="8313811" y="4020519"/>
            <a:ext cx="30211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حبّذا القَناعةُ.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2E4549F-5BCD-436B-99BF-FD38317FCCD8}"/>
              </a:ext>
            </a:extLst>
          </p:cNvPr>
          <p:cNvSpPr txBox="1"/>
          <p:nvPr/>
        </p:nvSpPr>
        <p:spPr>
          <a:xfrm>
            <a:off x="5630817" y="3161781"/>
            <a:ext cx="15610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E5676E3-C8A0-48EB-816E-2F56837926AD}"/>
              </a:ext>
            </a:extLst>
          </p:cNvPr>
          <p:cNvSpPr txBox="1"/>
          <p:nvPr/>
        </p:nvSpPr>
        <p:spPr>
          <a:xfrm>
            <a:off x="3849626" y="2969859"/>
            <a:ext cx="15651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ضمير مستتر تقديره هي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75CED4C7-CF8C-4487-9F3B-FF2CDB378A2D}"/>
              </a:ext>
            </a:extLst>
          </p:cNvPr>
          <p:cNvSpPr txBox="1"/>
          <p:nvPr/>
        </p:nvSpPr>
        <p:spPr>
          <a:xfrm>
            <a:off x="5743578" y="4753941"/>
            <a:ext cx="132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بِئْسَ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C2A2B50-73AA-4B62-93D6-F0425273BB78}"/>
              </a:ext>
            </a:extLst>
          </p:cNvPr>
          <p:cNvSpPr txBox="1"/>
          <p:nvPr/>
        </p:nvSpPr>
        <p:spPr>
          <a:xfrm>
            <a:off x="3859880" y="4791098"/>
            <a:ext cx="1544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خُلُقُ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00129609-C00B-4BAD-B8D5-25E8EA822ECA}"/>
              </a:ext>
            </a:extLst>
          </p:cNvPr>
          <p:cNvSpPr txBox="1"/>
          <p:nvPr/>
        </p:nvSpPr>
        <p:spPr>
          <a:xfrm>
            <a:off x="5706816" y="4023089"/>
            <a:ext cx="14619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حبّــــ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3D4822F4-5C9B-49C1-8992-4A63D05DD3BE}"/>
              </a:ext>
            </a:extLst>
          </p:cNvPr>
          <p:cNvSpPr txBox="1"/>
          <p:nvPr/>
        </p:nvSpPr>
        <p:spPr>
          <a:xfrm>
            <a:off x="4092921" y="4104365"/>
            <a:ext cx="1078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BD6309BD-C87A-4BA7-8BBC-4B8A455C7E63}"/>
              </a:ext>
            </a:extLst>
          </p:cNvPr>
          <p:cNvSpPr txBox="1"/>
          <p:nvPr/>
        </p:nvSpPr>
        <p:spPr>
          <a:xfrm>
            <a:off x="1848319" y="3154526"/>
            <a:ext cx="14471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الإخلاصُ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A5DC68B4-B2D5-460D-852C-7BE908AD94B2}"/>
              </a:ext>
            </a:extLst>
          </p:cNvPr>
          <p:cNvSpPr txBox="1"/>
          <p:nvPr/>
        </p:nvSpPr>
        <p:spPr>
          <a:xfrm>
            <a:off x="1750833" y="4020985"/>
            <a:ext cx="1544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القناعةُ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30267E39-B625-42E1-A888-8AB43FDA6951}"/>
              </a:ext>
            </a:extLst>
          </p:cNvPr>
          <p:cNvSpPr txBox="1"/>
          <p:nvPr/>
        </p:nvSpPr>
        <p:spPr>
          <a:xfrm>
            <a:off x="1896038" y="4774695"/>
            <a:ext cx="13517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البُخْلُ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1F9ECAA-BFC9-4AB3-98D9-F25ACA2A0C03}"/>
              </a:ext>
            </a:extLst>
          </p:cNvPr>
          <p:cNvSpPr txBox="1"/>
          <p:nvPr/>
        </p:nvSpPr>
        <p:spPr>
          <a:xfrm>
            <a:off x="5239641" y="454051"/>
            <a:ext cx="24880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النّشاطُ الختاميّ</a:t>
            </a:r>
            <a:endParaRPr lang="ar-SA" sz="6000" b="1" u="sn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lowchart: Decision 2">
            <a:extLst>
              <a:ext uri="{FF2B5EF4-FFF2-40B4-BE49-F238E27FC236}">
                <a16:creationId xmlns:a16="http://schemas.microsoft.com/office/drawing/2014/main" id="{3DD0182D-E0F8-4B44-B1C8-97499144B4E2}"/>
              </a:ext>
            </a:extLst>
          </p:cNvPr>
          <p:cNvSpPr/>
          <p:nvPr/>
        </p:nvSpPr>
        <p:spPr>
          <a:xfrm>
            <a:off x="8702211" y="306054"/>
            <a:ext cx="2488048" cy="864871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نشاط1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(5د)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D43D300-60F1-49F6-A0A1-DBDD77117AFF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A79883AD-065E-4A46-B39B-F789C4F621E9}"/>
              </a:ext>
            </a:extLst>
          </p:cNvPr>
          <p:cNvSpPr txBox="1"/>
          <p:nvPr/>
        </p:nvSpPr>
        <p:spPr>
          <a:xfrm>
            <a:off x="7365250" y="5504215"/>
            <a:ext cx="346828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ما يتّصِفُ به المرء الصّبْرُ.  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00224657-3A50-4F8A-9A56-1DDCBC956C05}"/>
              </a:ext>
            </a:extLst>
          </p:cNvPr>
          <p:cNvSpPr txBox="1"/>
          <p:nvPr/>
        </p:nvSpPr>
        <p:spPr>
          <a:xfrm>
            <a:off x="5750674" y="5436038"/>
            <a:ext cx="132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9A5AEFDB-B067-4DE2-A2AD-70917FDC26A7}"/>
              </a:ext>
            </a:extLst>
          </p:cNvPr>
          <p:cNvSpPr txBox="1"/>
          <p:nvPr/>
        </p:nvSpPr>
        <p:spPr>
          <a:xfrm>
            <a:off x="3792166" y="5532759"/>
            <a:ext cx="1544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55BA31AF-75F9-430F-9367-A661CF665E09}"/>
              </a:ext>
            </a:extLst>
          </p:cNvPr>
          <p:cNvSpPr txBox="1"/>
          <p:nvPr/>
        </p:nvSpPr>
        <p:spPr>
          <a:xfrm>
            <a:off x="1896037" y="5488826"/>
            <a:ext cx="13517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الصّبرُ</a:t>
            </a:r>
          </a:p>
        </p:txBody>
      </p:sp>
      <p:sp>
        <p:nvSpPr>
          <p:cNvPr id="30" name="عنصر نائب للمحتوى 2">
            <a:extLst>
              <a:ext uri="{FF2B5EF4-FFF2-40B4-BE49-F238E27FC236}">
                <a16:creationId xmlns:a16="http://schemas.microsoft.com/office/drawing/2014/main" id="{61DAE17F-1729-42D7-AD0A-5E00EFFE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3" y="1464058"/>
            <a:ext cx="11265682" cy="74821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tIns="180000">
            <a:noAutofit/>
          </a:bodyPr>
          <a:lstStyle/>
          <a:p>
            <a:pPr marL="0" indent="0" algn="just">
              <a:buNone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أُعَيّنُ فِعْلَيْ المَدْحِ أو الذّمِ، وفَاعِلَ كلٍّ منهما، والمخصوصَ بالمدح أو بالذّمّ في الجُمَلِ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الآتية: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6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9" grpId="0"/>
      <p:bldP spid="20" grpId="0"/>
      <p:bldP spid="22" grpId="0"/>
      <p:bldP spid="24" grpId="0"/>
      <p:bldP spid="25" grpId="0"/>
      <p:bldP spid="26" grpId="0"/>
      <p:bldP spid="2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>
            <a:extLst>
              <a:ext uri="{FF2B5EF4-FFF2-40B4-BE49-F238E27FC236}">
                <a16:creationId xmlns:a16="http://schemas.microsoft.com/office/drawing/2014/main" id="{CCF90774-0F89-438F-916B-536FADE2842B}"/>
              </a:ext>
            </a:extLst>
          </p:cNvPr>
          <p:cNvSpPr/>
          <p:nvPr/>
        </p:nvSpPr>
        <p:spPr>
          <a:xfrm>
            <a:off x="505946" y="1670754"/>
            <a:ext cx="10862649" cy="12824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30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الجملة التي تحتوي على فاعلٍ معرّفٍ بــ (ال) هي :</a:t>
            </a:r>
            <a:endParaRPr lang="en-GB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3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نعم </a:t>
            </a:r>
            <a:r>
              <a:rPr lang="ar-BH" sz="3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رجلًا </a:t>
            </a:r>
            <a:r>
              <a:rPr lang="ar-BH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الصّادق                            </a:t>
            </a: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</a:t>
            </a:r>
            <a:r>
              <a:rPr lang="ar-BH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بئسَ رجلُ السّوءِ الكاذب</a:t>
            </a:r>
            <a:r>
              <a:rPr lang="ar-SA" sz="3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SA" sz="3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نِعْمَ الرّجلُ الأمين.</a:t>
            </a: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sz="3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17609E4-BE4F-4B52-A29B-6F86CD60DD29}"/>
              </a:ext>
            </a:extLst>
          </p:cNvPr>
          <p:cNvSpPr txBox="1"/>
          <p:nvPr/>
        </p:nvSpPr>
        <p:spPr>
          <a:xfrm>
            <a:off x="3098800" y="714626"/>
            <a:ext cx="553642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أخْتارُ الإجابةَ الصّحيحةَ ممَّا يأتي:</a:t>
            </a:r>
            <a:endParaRPr lang="en-GB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E8343D07-2517-4018-9B5A-043DCCBD889A}"/>
                  </a:ext>
                </a:extLst>
              </p14:cNvPr>
              <p14:cNvContentPartPr/>
              <p14:nvPr/>
            </p14:nvContentPartPr>
            <p14:xfrm>
              <a:off x="6329433" y="1455508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E8343D07-2517-4018-9B5A-043DCCBD88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0793" y="14468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59242935-FD9C-4709-831E-4EA741E31F78}"/>
                  </a:ext>
                </a:extLst>
              </p14:cNvPr>
              <p14:cNvContentPartPr/>
              <p14:nvPr/>
            </p14:nvContentPartPr>
            <p14:xfrm>
              <a:off x="6347073" y="1429228"/>
              <a:ext cx="360" cy="3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59242935-FD9C-4709-831E-4EA741E31F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8433" y="14202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5535D001-9F0D-43AE-B788-4C450282C07C}"/>
                  </a:ext>
                </a:extLst>
              </p14:cNvPr>
              <p14:cNvContentPartPr/>
              <p14:nvPr/>
            </p14:nvContentPartPr>
            <p14:xfrm>
              <a:off x="5929833" y="2290348"/>
              <a:ext cx="360" cy="36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5535D001-9F0D-43AE-B788-4C450282C0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0833" y="22813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3D084232-1EFF-4161-BADF-F20F7DDC759E}"/>
                  </a:ext>
                </a:extLst>
              </p14:cNvPr>
              <p14:cNvContentPartPr/>
              <p14:nvPr/>
            </p14:nvContentPartPr>
            <p14:xfrm>
              <a:off x="7048353" y="1855108"/>
              <a:ext cx="360" cy="36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3D084232-1EFF-4161-BADF-F20F7DDC75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9713" y="18464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A5DF23B1-34E8-4397-94D0-2A8A2CF88861}"/>
                  </a:ext>
                </a:extLst>
              </p14:cNvPr>
              <p14:cNvContentPartPr/>
              <p14:nvPr/>
            </p14:nvContentPartPr>
            <p14:xfrm>
              <a:off x="5352753" y="2405548"/>
              <a:ext cx="360" cy="36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A5DF23B1-34E8-4397-94D0-2A8A2CF888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3753" y="23965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E1565498-20C9-4956-8C0C-A18EE4A0912D}"/>
                  </a:ext>
                </a:extLst>
              </p14:cNvPr>
              <p14:cNvContentPartPr/>
              <p14:nvPr/>
            </p14:nvContentPartPr>
            <p14:xfrm>
              <a:off x="5441673" y="700948"/>
              <a:ext cx="360" cy="36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E1565498-20C9-4956-8C0C-A18EE4A091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2673" y="6923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4F520F80-70AA-4150-86CA-7F72431E357C}"/>
                  </a:ext>
                </a:extLst>
              </p14:cNvPr>
              <p14:cNvContentPartPr/>
              <p14:nvPr/>
            </p14:nvContentPartPr>
            <p14:xfrm>
              <a:off x="2538993" y="4216708"/>
              <a:ext cx="360" cy="360"/>
            </p14:xfrm>
          </p:contentPart>
        </mc:Choice>
        <mc:Fallback xmlns=""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4F520F80-70AA-4150-86CA-7F72431E35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9993" y="42077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3C6FBCBF-4CD1-46A6-B975-4C76A9E7F297}"/>
                  </a:ext>
                </a:extLst>
              </p14:cNvPr>
              <p14:cNvContentPartPr/>
              <p14:nvPr/>
            </p14:nvContentPartPr>
            <p14:xfrm>
              <a:off x="2769393" y="2290348"/>
              <a:ext cx="36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3C6FBCBF-4CD1-46A6-B975-4C76A9E7F2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0753" y="22813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F7A183F0-081E-40B9-8650-6E1B5E74064B}"/>
                  </a:ext>
                </a:extLst>
              </p14:cNvPr>
              <p14:cNvContentPartPr/>
              <p14:nvPr/>
            </p14:nvContentPartPr>
            <p14:xfrm>
              <a:off x="9578793" y="3453148"/>
              <a:ext cx="360" cy="36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F7A183F0-081E-40B9-8650-6E1B5E7406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9793" y="34445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25F73027-CB50-4FC4-B5F7-494F0D902F81}"/>
                  </a:ext>
                </a:extLst>
              </p14:cNvPr>
              <p14:cNvContentPartPr/>
              <p14:nvPr/>
            </p14:nvContentPartPr>
            <p14:xfrm>
              <a:off x="10377633" y="2849428"/>
              <a:ext cx="360" cy="36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25F73027-CB50-4FC4-B5F7-494F0D902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8993" y="284042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مستطيل 22">
            <a:extLst>
              <a:ext uri="{FF2B5EF4-FFF2-40B4-BE49-F238E27FC236}">
                <a16:creationId xmlns:a16="http://schemas.microsoft.com/office/drawing/2014/main" id="{0328A0CB-90CF-4FDB-AD70-071A8414A26E}"/>
              </a:ext>
            </a:extLst>
          </p:cNvPr>
          <p:cNvSpPr/>
          <p:nvPr/>
        </p:nvSpPr>
        <p:spPr>
          <a:xfrm>
            <a:off x="498509" y="4787571"/>
            <a:ext cx="10862648" cy="12824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30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 الجملة التي تحتوي على فاعل مضاف إلى معرفة هي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3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</a:t>
            </a:r>
            <a:r>
              <a:rPr lang="ar-BH" sz="3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بئس الرّجلُ الكسولُ.                 </a:t>
            </a:r>
            <a:r>
              <a:rPr lang="ar-SA" sz="3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</a:t>
            </a:r>
            <a:r>
              <a:rPr lang="ar-BH" sz="30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بئسَ خلقُ سعيدٍ الكَسَلُ.               ج. بئسَ خُلُقًا الكسلُ.     </a:t>
            </a: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DEB5C759-1DC3-4D48-B6D9-EABA4FDF2A7D}"/>
              </a:ext>
            </a:extLst>
          </p:cNvPr>
          <p:cNvSpPr/>
          <p:nvPr/>
        </p:nvSpPr>
        <p:spPr>
          <a:xfrm>
            <a:off x="2646314" y="2493819"/>
            <a:ext cx="452486" cy="4559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C732767F-10DA-4C1A-81DA-A0F4BA64843A}"/>
              </a:ext>
            </a:extLst>
          </p:cNvPr>
          <p:cNvSpPr/>
          <p:nvPr/>
        </p:nvSpPr>
        <p:spPr>
          <a:xfrm>
            <a:off x="7513217" y="5560440"/>
            <a:ext cx="452486" cy="4559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2724379-E465-4651-AB19-6834517C0350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2EB0436-DD4D-4603-ADFC-8299FB550081}"/>
              </a:ext>
            </a:extLst>
          </p:cNvPr>
          <p:cNvSpPr/>
          <p:nvPr/>
        </p:nvSpPr>
        <p:spPr>
          <a:xfrm>
            <a:off x="505946" y="3222918"/>
            <a:ext cx="10862649" cy="12824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30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الجملة التي تحتوي على فاعل ضمير مستتر تفسّره نكرة بعده هي :</a:t>
            </a:r>
            <a:endParaRPr lang="en-GB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BH" sz="3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نعم صفةً في الفتاة الحَيَاءُ.        </a:t>
            </a: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</a:t>
            </a:r>
            <a:r>
              <a:rPr lang="ar-BH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الصّفّةُ في الفَتَاةِ الحَيَاءُ</a:t>
            </a:r>
            <a:r>
              <a:rPr lang="ar-SA" sz="3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SA" sz="3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نِعْمَ الصّفةُ الحَيَاء.</a:t>
            </a: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sz="3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BD48B6BC-32D6-405A-B26E-04FDB6BF83AC}"/>
              </a:ext>
            </a:extLst>
          </p:cNvPr>
          <p:cNvSpPr/>
          <p:nvPr/>
        </p:nvSpPr>
        <p:spPr>
          <a:xfrm>
            <a:off x="10941239" y="3946143"/>
            <a:ext cx="452486" cy="4559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lowchart: Decision 2">
            <a:extLst>
              <a:ext uri="{FF2B5EF4-FFF2-40B4-BE49-F238E27FC236}">
                <a16:creationId xmlns:a16="http://schemas.microsoft.com/office/drawing/2014/main" id="{49019932-10FC-4345-829D-F68B75771416}"/>
              </a:ext>
            </a:extLst>
          </p:cNvPr>
          <p:cNvSpPr/>
          <p:nvPr/>
        </p:nvSpPr>
        <p:spPr>
          <a:xfrm>
            <a:off x="8812315" y="590637"/>
            <a:ext cx="2488048" cy="864871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نشاط2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(5د)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69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6" grpId="0" animBg="1"/>
      <p:bldP spid="27" grpId="0" animBg="1"/>
      <p:bldP spid="3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A1B7DE0-7C74-44D3-9507-2C0934D2ED5E}"/>
              </a:ext>
            </a:extLst>
          </p:cNvPr>
          <p:cNvSpPr/>
          <p:nvPr/>
        </p:nvSpPr>
        <p:spPr>
          <a:xfrm>
            <a:off x="1860476" y="750892"/>
            <a:ext cx="74927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الكلماتِ الآتيةَ في المكان المُناسبِ من الجُملِ فيما يأتي: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218B91B-3AD7-42DB-90B6-260F0747E719}"/>
              </a:ext>
            </a:extLst>
          </p:cNvPr>
          <p:cNvSpPr/>
          <p:nvPr/>
        </p:nvSpPr>
        <p:spPr>
          <a:xfrm>
            <a:off x="2733560" y="3008251"/>
            <a:ext cx="7846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 ...................... المرأةُ الأمُّ التي تعلّمُ أبناءَها الأخلاق الحميدة. 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C1DC6AC-EA4F-4E23-AE52-B60CA6B7C801}"/>
              </a:ext>
            </a:extLst>
          </p:cNvPr>
          <p:cNvSpPr/>
          <p:nvPr/>
        </p:nvSpPr>
        <p:spPr>
          <a:xfrm>
            <a:off x="6192238" y="3980795"/>
            <a:ext cx="4387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 يا ...................  الجنّةُ واقْتِرَابها! 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32BD47C-8897-415B-9B95-451DC7808EE0}"/>
              </a:ext>
            </a:extLst>
          </p:cNvPr>
          <p:cNvSpPr/>
          <p:nvPr/>
        </p:nvSpPr>
        <p:spPr>
          <a:xfrm>
            <a:off x="4446569" y="5164017"/>
            <a:ext cx="6133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..................... مصيرُ الكافرينَ ........................ .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F30E7AA8-90DA-44F5-ADD6-78C44513E8DA}"/>
              </a:ext>
            </a:extLst>
          </p:cNvPr>
          <p:cNvSpPr txBox="1">
            <a:spLocks/>
          </p:cNvSpPr>
          <p:nvPr/>
        </p:nvSpPr>
        <p:spPr>
          <a:xfrm>
            <a:off x="8259039" y="1693983"/>
            <a:ext cx="1238918" cy="56312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2800" b="0" dirty="0">
                <a:solidFill>
                  <a:schemeClr val="accent5">
                    <a:lumMod val="50000"/>
                  </a:schemeClr>
                </a:solidFill>
              </a:rPr>
              <a:t>الصّدقُ</a:t>
            </a:r>
            <a:endParaRPr lang="en-US" sz="2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3DC72886-3068-4ADC-8D40-F94C98C3EB00}"/>
              </a:ext>
            </a:extLst>
          </p:cNvPr>
          <p:cNvGrpSpPr/>
          <p:nvPr/>
        </p:nvGrpSpPr>
        <p:grpSpPr>
          <a:xfrm>
            <a:off x="9257069" y="1237164"/>
            <a:ext cx="1733452" cy="1018319"/>
            <a:chOff x="4680855" y="1019162"/>
            <a:chExt cx="1157431" cy="2358572"/>
          </a:xfrm>
          <a:solidFill>
            <a:schemeClr val="accent1"/>
          </a:solidFill>
        </p:grpSpPr>
        <p:sp>
          <p:nvSpPr>
            <p:cNvPr id="11" name="Oval 44">
              <a:extLst>
                <a:ext uri="{FF2B5EF4-FFF2-40B4-BE49-F238E27FC236}">
                  <a16:creationId xmlns:a16="http://schemas.microsoft.com/office/drawing/2014/main" id="{64CF554E-A2F7-48B0-9903-99987264257D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عنوان 1">
              <a:extLst>
                <a:ext uri="{FF2B5EF4-FFF2-40B4-BE49-F238E27FC236}">
                  <a16:creationId xmlns:a16="http://schemas.microsoft.com/office/drawing/2014/main" id="{D3BD1D7E-1E96-43EB-89F5-3072C45790BB}"/>
                </a:ext>
              </a:extLst>
            </p:cNvPr>
            <p:cNvSpPr txBox="1">
              <a:spLocks/>
            </p:cNvSpPr>
            <p:nvPr/>
          </p:nvSpPr>
          <p:spPr>
            <a:xfrm>
              <a:off x="5068300" y="2139480"/>
              <a:ext cx="769985" cy="123825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ar-BH" sz="2800" b="0" dirty="0">
                  <a:solidFill>
                    <a:schemeClr val="accent5">
                      <a:lumMod val="50000"/>
                    </a:schemeClr>
                  </a:solidFill>
                </a:rPr>
                <a:t>حبّذا</a:t>
              </a:r>
              <a:endParaRPr lang="en-US" sz="2800" b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عنوان 1">
            <a:extLst>
              <a:ext uri="{FF2B5EF4-FFF2-40B4-BE49-F238E27FC236}">
                <a16:creationId xmlns:a16="http://schemas.microsoft.com/office/drawing/2014/main" id="{CFB70F05-2D7D-49FC-9F00-415C1F4A3253}"/>
              </a:ext>
            </a:extLst>
          </p:cNvPr>
          <p:cNvSpPr txBox="1">
            <a:spLocks/>
          </p:cNvSpPr>
          <p:nvPr/>
        </p:nvSpPr>
        <p:spPr>
          <a:xfrm>
            <a:off x="4713865" y="1693982"/>
            <a:ext cx="1206266" cy="58477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2800" b="0" dirty="0">
                <a:solidFill>
                  <a:schemeClr val="accent5">
                    <a:lumMod val="50000"/>
                  </a:schemeClr>
                </a:solidFill>
              </a:rPr>
              <a:t>النّارَ</a:t>
            </a:r>
            <a:endParaRPr lang="en-US" sz="2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10DC50DC-F9F7-4DDF-BC41-1293D084B3B1}"/>
              </a:ext>
            </a:extLst>
          </p:cNvPr>
          <p:cNvGrpSpPr/>
          <p:nvPr/>
        </p:nvGrpSpPr>
        <p:grpSpPr>
          <a:xfrm>
            <a:off x="6271870" y="1693982"/>
            <a:ext cx="1451951" cy="563122"/>
            <a:chOff x="4680855" y="1019162"/>
            <a:chExt cx="1157431" cy="1078838"/>
          </a:xfrm>
          <a:solidFill>
            <a:schemeClr val="accent1"/>
          </a:solidFill>
        </p:grpSpPr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9B3B4B3C-5714-4A45-8BD4-DDBC1A0C3CA1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عنوان 1">
              <a:extLst>
                <a:ext uri="{FF2B5EF4-FFF2-40B4-BE49-F238E27FC236}">
                  <a16:creationId xmlns:a16="http://schemas.microsoft.com/office/drawing/2014/main" id="{4FA8D357-E848-44F6-A86F-1532E2DABB24}"/>
                </a:ext>
              </a:extLst>
            </p:cNvPr>
            <p:cNvSpPr txBox="1">
              <a:spLocks/>
            </p:cNvSpPr>
            <p:nvPr/>
          </p:nvSpPr>
          <p:spPr>
            <a:xfrm>
              <a:off x="4853796" y="1106745"/>
              <a:ext cx="729295" cy="46936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r" rtl="1"/>
              <a:r>
                <a:rPr lang="ar-BH" sz="2800" b="0" dirty="0">
                  <a:solidFill>
                    <a:schemeClr val="accent5">
                      <a:lumMod val="50000"/>
                    </a:schemeClr>
                  </a:solidFill>
                </a:rPr>
                <a:t>نِعْمَتِ</a:t>
              </a:r>
              <a:endParaRPr lang="en-US" sz="2800" b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73B17DC3-4F07-4847-8D3E-6B75FCDFF5A3}"/>
              </a:ext>
            </a:extLst>
          </p:cNvPr>
          <p:cNvGrpSpPr/>
          <p:nvPr/>
        </p:nvGrpSpPr>
        <p:grpSpPr>
          <a:xfrm>
            <a:off x="2733560" y="1702955"/>
            <a:ext cx="1451951" cy="584775"/>
            <a:chOff x="4680855" y="1019162"/>
            <a:chExt cx="1157431" cy="1078838"/>
          </a:xfrm>
          <a:solidFill>
            <a:schemeClr val="accent1"/>
          </a:solidFill>
        </p:grpSpPr>
        <p:sp>
          <p:nvSpPr>
            <p:cNvPr id="20" name="Oval 44">
              <a:extLst>
                <a:ext uri="{FF2B5EF4-FFF2-40B4-BE49-F238E27FC236}">
                  <a16:creationId xmlns:a16="http://schemas.microsoft.com/office/drawing/2014/main" id="{F129E0C6-28E5-4792-ABC2-5C609823782E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عنوان 1">
              <a:extLst>
                <a:ext uri="{FF2B5EF4-FFF2-40B4-BE49-F238E27FC236}">
                  <a16:creationId xmlns:a16="http://schemas.microsoft.com/office/drawing/2014/main" id="{1F74D626-CE89-447F-A97E-4EB427D2A08B}"/>
                </a:ext>
              </a:extLst>
            </p:cNvPr>
            <p:cNvSpPr txBox="1">
              <a:spLocks/>
            </p:cNvSpPr>
            <p:nvPr/>
          </p:nvSpPr>
          <p:spPr>
            <a:xfrm>
              <a:off x="4680855" y="1019162"/>
              <a:ext cx="1151703" cy="1078838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 rtl="1"/>
              <a:r>
                <a:rPr lang="ar-BH" sz="2800" b="0" dirty="0">
                  <a:solidFill>
                    <a:schemeClr val="accent5">
                      <a:lumMod val="50000"/>
                    </a:schemeClr>
                  </a:solidFill>
                </a:rPr>
                <a:t>بِئْسَ</a:t>
              </a:r>
              <a:endParaRPr lang="en-US" sz="2800" b="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F8A6711-0FA9-4B85-97EB-E2FADC0D8E91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7B55C418-E998-4A93-8DFE-480C8FA389A2}"/>
              </a:ext>
            </a:extLst>
          </p:cNvPr>
          <p:cNvGrpSpPr/>
          <p:nvPr/>
        </p:nvGrpSpPr>
        <p:grpSpPr>
          <a:xfrm>
            <a:off x="796661" y="1709109"/>
            <a:ext cx="1451951" cy="584775"/>
            <a:chOff x="4680855" y="1019162"/>
            <a:chExt cx="1157431" cy="1078838"/>
          </a:xfrm>
          <a:solidFill>
            <a:schemeClr val="accent1"/>
          </a:solidFill>
        </p:grpSpPr>
        <p:sp>
          <p:nvSpPr>
            <p:cNvPr id="29" name="Oval 44">
              <a:extLst>
                <a:ext uri="{FF2B5EF4-FFF2-40B4-BE49-F238E27FC236}">
                  <a16:creationId xmlns:a16="http://schemas.microsoft.com/office/drawing/2014/main" id="{44455ECE-91C2-48B1-B990-89EFE6EA5E78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0" name="عنوان 1">
              <a:extLst>
                <a:ext uri="{FF2B5EF4-FFF2-40B4-BE49-F238E27FC236}">
                  <a16:creationId xmlns:a16="http://schemas.microsoft.com/office/drawing/2014/main" id="{084032E0-E58A-467F-8C59-42D87402925C}"/>
                </a:ext>
              </a:extLst>
            </p:cNvPr>
            <p:cNvSpPr txBox="1">
              <a:spLocks/>
            </p:cNvSpPr>
            <p:nvPr/>
          </p:nvSpPr>
          <p:spPr>
            <a:xfrm>
              <a:off x="4680855" y="1019162"/>
              <a:ext cx="1151703" cy="1078838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ctr" rtl="1"/>
              <a:r>
                <a:rPr lang="ar-BH" sz="2800" b="0" dirty="0">
                  <a:solidFill>
                    <a:schemeClr val="accent5">
                      <a:lumMod val="50000"/>
                    </a:schemeClr>
                  </a:solidFill>
                </a:rPr>
                <a:t>النّارُ</a:t>
              </a:r>
            </a:p>
          </p:txBody>
        </p:sp>
      </p:grpSp>
      <p:sp>
        <p:nvSpPr>
          <p:cNvPr id="23" name="Flowchart: Decision 2">
            <a:extLst>
              <a:ext uri="{FF2B5EF4-FFF2-40B4-BE49-F238E27FC236}">
                <a16:creationId xmlns:a16="http://schemas.microsoft.com/office/drawing/2014/main" id="{B89FC239-E2F9-49D9-A532-93FC06E918F6}"/>
              </a:ext>
            </a:extLst>
          </p:cNvPr>
          <p:cNvSpPr/>
          <p:nvPr/>
        </p:nvSpPr>
        <p:spPr>
          <a:xfrm>
            <a:off x="9497957" y="633945"/>
            <a:ext cx="2245405" cy="864871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نشاط3</a:t>
            </a:r>
          </a:p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(3د)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10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7682 0.1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2 -0.00833 L -0.10612 0.3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162 L 0.49206 0.5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62 L 0.33906 0.497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CD32C3D-DCA3-4062-8797-DA56E50C9E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2782" y="2688014"/>
            <a:ext cx="10515600" cy="8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ar-BH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انتَهَى الدَّرسُ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47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4038-E879-4152-A162-E4429BA9CBDA}"/>
              </a:ext>
            </a:extLst>
          </p:cNvPr>
          <p:cNvSpPr txBox="1">
            <a:spLocks/>
          </p:cNvSpPr>
          <p:nvPr/>
        </p:nvSpPr>
        <p:spPr>
          <a:xfrm>
            <a:off x="10240092" y="471489"/>
            <a:ext cx="1390259" cy="772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أَتذَكّـــــــــرُ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18FD88BB-6918-4A95-9813-ECB0238384AD}"/>
              </a:ext>
            </a:extLst>
          </p:cNvPr>
          <p:cNvSpPr txBox="1"/>
          <p:nvPr/>
        </p:nvSpPr>
        <p:spPr>
          <a:xfrm>
            <a:off x="3811540" y="634454"/>
            <a:ext cx="487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تعلّمْتُ أنّ:</a:t>
            </a:r>
            <a:endParaRPr lang="en-GB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E566F12-1794-4ABF-BFBA-06151C7EFBB8}"/>
              </a:ext>
            </a:extLst>
          </p:cNvPr>
          <p:cNvSpPr/>
          <p:nvPr/>
        </p:nvSpPr>
        <p:spPr>
          <a:xfrm>
            <a:off x="9082742" y="1969587"/>
            <a:ext cx="2314700" cy="77293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الجامد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66C065F-2B03-48DF-9846-154E231E79E6}"/>
              </a:ext>
            </a:extLst>
          </p:cNvPr>
          <p:cNvSpPr txBox="1"/>
          <p:nvPr/>
        </p:nvSpPr>
        <p:spPr>
          <a:xfrm>
            <a:off x="8837877" y="5388239"/>
            <a:ext cx="29256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 ، بئسَ، عسى، حبّذا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4611C21-B20E-4A03-8361-BDABB744A7A9}"/>
              </a:ext>
            </a:extLst>
          </p:cNvPr>
          <p:cNvSpPr/>
          <p:nvPr/>
        </p:nvSpPr>
        <p:spPr>
          <a:xfrm>
            <a:off x="5453680" y="1953966"/>
            <a:ext cx="2294886" cy="77293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 المتصرّف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458300B7-F01E-49FD-ABA1-3D26D2E8398E}"/>
              </a:ext>
            </a:extLst>
          </p:cNvPr>
          <p:cNvSpPr/>
          <p:nvPr/>
        </p:nvSpPr>
        <p:spPr>
          <a:xfrm>
            <a:off x="1486611" y="2014088"/>
            <a:ext cx="2183053" cy="76059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التّمييز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7" name="رابط كسهم مستقيم 66">
            <a:extLst>
              <a:ext uri="{FF2B5EF4-FFF2-40B4-BE49-F238E27FC236}">
                <a16:creationId xmlns:a16="http://schemas.microsoft.com/office/drawing/2014/main" id="{830584FB-6BDF-46E3-B3CF-BC7E545ED5C0}"/>
              </a:ext>
            </a:extLst>
          </p:cNvPr>
          <p:cNvCxnSpPr>
            <a:cxnSpLocks/>
          </p:cNvCxnSpPr>
          <p:nvPr/>
        </p:nvCxnSpPr>
        <p:spPr>
          <a:xfrm>
            <a:off x="10243727" y="2805126"/>
            <a:ext cx="0" cy="8830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1C5B8864-6CD4-45E3-A9DF-557A46463FBF}"/>
              </a:ext>
            </a:extLst>
          </p:cNvPr>
          <p:cNvSpPr/>
          <p:nvPr/>
        </p:nvSpPr>
        <p:spPr>
          <a:xfrm>
            <a:off x="8927101" y="3688211"/>
            <a:ext cx="2747171" cy="10398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يدلّ على معنى مجرّد عن الزّمان.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43EC32-624D-44E1-B300-05AF11EECD36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58D2301E-267F-49F5-B7C1-005BABEA82AC}"/>
              </a:ext>
            </a:extLst>
          </p:cNvPr>
          <p:cNvCxnSpPr>
            <a:cxnSpLocks/>
          </p:cNvCxnSpPr>
          <p:nvPr/>
        </p:nvCxnSpPr>
        <p:spPr>
          <a:xfrm>
            <a:off x="6601123" y="2769095"/>
            <a:ext cx="0" cy="8830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590C3F9-38F3-4D05-A935-AB45F59695B7}"/>
              </a:ext>
            </a:extLst>
          </p:cNvPr>
          <p:cNvSpPr/>
          <p:nvPr/>
        </p:nvSpPr>
        <p:spPr>
          <a:xfrm>
            <a:off x="5224370" y="3732493"/>
            <a:ext cx="2753506" cy="99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يدلّ على الحدث مُقْتَرِنًا بزمان.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25F60E3-32E0-4926-8B67-5EE2226E6CB7}"/>
              </a:ext>
            </a:extLst>
          </p:cNvPr>
          <p:cNvSpPr txBox="1"/>
          <p:nvPr/>
        </p:nvSpPr>
        <p:spPr>
          <a:xfrm>
            <a:off x="5159896" y="5415271"/>
            <a:ext cx="29256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ذهب، ارْكُضْ، يشرب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EB7C456-9789-44B4-AEAD-BBE07164EFC0}"/>
              </a:ext>
            </a:extLst>
          </p:cNvPr>
          <p:cNvSpPr/>
          <p:nvPr/>
        </p:nvSpPr>
        <p:spPr>
          <a:xfrm>
            <a:off x="740789" y="3612157"/>
            <a:ext cx="3674696" cy="1254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اسم نكرة يُذْكرُ لإزالةِ الغُمُوض والإبْهام عمّا قبله من كلمة أو جملة ويكون منصوبًا بالفتحة.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BB9F699-6F1C-4AD9-94CD-55DB57F9B6C4}"/>
              </a:ext>
            </a:extLst>
          </p:cNvPr>
          <p:cNvSpPr txBox="1"/>
          <p:nvPr/>
        </p:nvSpPr>
        <p:spPr>
          <a:xfrm>
            <a:off x="740789" y="5377570"/>
            <a:ext cx="36746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أعطى محمد الفقير </a:t>
            </a:r>
            <a:r>
              <a:rPr lang="ar-BH" sz="3200" dirty="0" smtClean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صاعًا </a:t>
            </a:r>
            <a:r>
              <a:rPr lang="ar-BH" sz="32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تمرًا.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D4ACF3B8-814B-4909-8F36-13F03DF9C321}"/>
              </a:ext>
            </a:extLst>
          </p:cNvPr>
          <p:cNvCxnSpPr>
            <a:cxnSpLocks/>
          </p:cNvCxnSpPr>
          <p:nvPr/>
        </p:nvCxnSpPr>
        <p:spPr>
          <a:xfrm>
            <a:off x="2578137" y="2845147"/>
            <a:ext cx="0" cy="8030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9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1" grpId="0" animBg="1"/>
      <p:bldP spid="62" grpId="0" animBg="1"/>
      <p:bldP spid="63" grpId="0" animBg="1"/>
      <p:bldP spid="6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CACD79E-5E85-4E10-BA53-956C6F7B9B3C}"/>
              </a:ext>
            </a:extLst>
          </p:cNvPr>
          <p:cNvSpPr/>
          <p:nvPr/>
        </p:nvSpPr>
        <p:spPr>
          <a:xfrm>
            <a:off x="302299" y="2300232"/>
            <a:ext cx="11320741" cy="343020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للصّدقِ ثِمَارٌ وآثارٌ عديدةٌ تَعُودُ على الفَرْدِ والمُجْتَمعِ بالخيرِ الكبيرِ، كما إنَّ الصّدقَ سبيلٌ لكسبِ ثِقَةِ النّاسِ ومحبّتِهم،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فَنِعْمَ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الرّجلُ الصّادقُ. والصّدقُ راحةٌ للفَرْدِ وسكينةٌ، وهي طريقٌ إلى الجنّة،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فَنِعْمَ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صِفَةً الصّدْقُ، و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حَبَّذا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مكارمُ الأخلاقِ.</a:t>
            </a:r>
          </a:p>
          <a:p>
            <a:pPr algn="just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أمّا الكَذِبُ فله آثارٌ سلبيّةٌ كبيرةٌ على الفَرْدِ والمُجْتَمَعِ، </a:t>
            </a:r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فبئسَ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الرّجُلُ الكَاذِبُ، و</a:t>
            </a:r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بِئْسَ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خُلُقُ الرّجلِ الكذبُ؛ فهو من الأخلاقِ المذمومةِ، وهي طريقٌ إلى النّارِ والعذابِ، </a:t>
            </a:r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فلا حبّذا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مساوئُ</a:t>
            </a:r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الأخلاقِ.</a:t>
            </a:r>
            <a:endParaRPr lang="en-GB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83339DD8-1AA1-477B-A122-F3C3C01FB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355" y="1559860"/>
            <a:ext cx="8149146" cy="740372"/>
          </a:xfrm>
          <a:noFill/>
          <a:ln>
            <a:noFill/>
          </a:ln>
        </p:spPr>
        <p:txBody>
          <a:bodyPr wrap="square" tIns="180000">
            <a:spAutoFit/>
          </a:bodyPr>
          <a:lstStyle/>
          <a:p>
            <a:pPr marL="0" indent="0" algn="just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أقْرَأُ النّصّ جيّدًا ثمّ أُجيبُ عن الأسئلةِ:</a:t>
            </a:r>
            <a:endParaRPr lang="en-GB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1BF3730D-1E71-4C59-AC29-929EC9EAAC14}"/>
              </a:ext>
            </a:extLst>
          </p:cNvPr>
          <p:cNvSpPr txBox="1"/>
          <p:nvPr/>
        </p:nvSpPr>
        <p:spPr>
          <a:xfrm>
            <a:off x="396239" y="5790501"/>
            <a:ext cx="19202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الرّجوع إلى السّؤال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875533-6D43-4E80-AEAA-53E43FB3EAE0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1E7BAA-8FE9-418C-AB8F-0F8A58D82D2E}"/>
              </a:ext>
            </a:extLst>
          </p:cNvPr>
          <p:cNvSpPr txBox="1">
            <a:spLocks/>
          </p:cNvSpPr>
          <p:nvPr/>
        </p:nvSpPr>
        <p:spPr>
          <a:xfrm>
            <a:off x="10120045" y="424531"/>
            <a:ext cx="1360645" cy="8060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أَفْهَــــــــــمُ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54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99C7042-699D-42D3-8083-B24ED664BF9B}"/>
              </a:ext>
            </a:extLst>
          </p:cNvPr>
          <p:cNvSpPr/>
          <p:nvPr/>
        </p:nvSpPr>
        <p:spPr>
          <a:xfrm>
            <a:off x="3098800" y="2974047"/>
            <a:ext cx="5251938" cy="7407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الأسلوبُ يُسَمّى: أسلوب المدحِ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عنصر نائب للمحتوى 2">
            <a:extLst>
              <a:ext uri="{FF2B5EF4-FFF2-40B4-BE49-F238E27FC236}">
                <a16:creationId xmlns:a16="http://schemas.microsoft.com/office/drawing/2014/main" id="{DCE96D8B-168A-4C75-B6AE-D3A67B2B0A46}"/>
              </a:ext>
            </a:extLst>
          </p:cNvPr>
          <p:cNvSpPr txBox="1">
            <a:spLocks/>
          </p:cNvSpPr>
          <p:nvPr/>
        </p:nvSpPr>
        <p:spPr>
          <a:xfrm>
            <a:off x="1476021" y="2268755"/>
            <a:ext cx="9002719" cy="60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 (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والفعل (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حبّذا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استُعْمِلا للمدحِ، ماذا نُسَمّي هذا الأسلوبَ؟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F968D2A-A183-447C-8A6E-F8B5945E5C37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ABEADD0-EA12-4484-8D5D-B828209C71D1}"/>
              </a:ext>
            </a:extLst>
          </p:cNvPr>
          <p:cNvSpPr/>
          <p:nvPr/>
        </p:nvSpPr>
        <p:spPr>
          <a:xfrm>
            <a:off x="7602066" y="1481280"/>
            <a:ext cx="2856354" cy="686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الرّجلُ الصّادقُ.</a:t>
            </a:r>
            <a:endParaRPr lang="en-GB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: زوايا مستديرة 7">
            <a:extLst>
              <a:ext uri="{FF2B5EF4-FFF2-40B4-BE49-F238E27FC236}">
                <a16:creationId xmlns:a16="http://schemas.microsoft.com/office/drawing/2014/main" id="{BD1606D6-7C52-4A38-93D7-A77CE34FBE35}"/>
              </a:ext>
            </a:extLst>
          </p:cNvPr>
          <p:cNvSpPr/>
          <p:nvPr/>
        </p:nvSpPr>
        <p:spPr>
          <a:xfrm>
            <a:off x="1476021" y="1446634"/>
            <a:ext cx="3245558" cy="686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حبّذا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مكارمُ الأخلاقِ.</a:t>
            </a:r>
            <a:endParaRPr lang="en-GB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7">
            <a:extLst>
              <a:ext uri="{FF2B5EF4-FFF2-40B4-BE49-F238E27FC236}">
                <a16:creationId xmlns:a16="http://schemas.microsoft.com/office/drawing/2014/main" id="{2912BA4D-C3E1-432A-9C6C-5D05F779838C}"/>
              </a:ext>
            </a:extLst>
          </p:cNvPr>
          <p:cNvSpPr/>
          <p:nvPr/>
        </p:nvSpPr>
        <p:spPr>
          <a:xfrm>
            <a:off x="4853222" y="1460702"/>
            <a:ext cx="2617201" cy="686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صِفَةً الصّدْقُ.</a:t>
            </a:r>
            <a:endParaRPr lang="en-GB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10">
            <a:extLst>
              <a:ext uri="{FF2B5EF4-FFF2-40B4-BE49-F238E27FC236}">
                <a16:creationId xmlns:a16="http://schemas.microsoft.com/office/drawing/2014/main" id="{0B3C0C78-AFF3-416E-B7D5-913B0A338009}"/>
              </a:ext>
            </a:extLst>
          </p:cNvPr>
          <p:cNvSpPr/>
          <p:nvPr/>
        </p:nvSpPr>
        <p:spPr>
          <a:xfrm>
            <a:off x="3088815" y="5536640"/>
            <a:ext cx="5251938" cy="7407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الأسلوب يُسَمّى: أسلوب الذّمّ.</a:t>
            </a:r>
            <a:endParaRPr lang="en-GB" sz="36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عنصر نائب للمحتوى 2">
            <a:extLst>
              <a:ext uri="{FF2B5EF4-FFF2-40B4-BE49-F238E27FC236}">
                <a16:creationId xmlns:a16="http://schemas.microsoft.com/office/drawing/2014/main" id="{09834D49-BAD5-43ED-985B-47EECF09BD9A}"/>
              </a:ext>
            </a:extLst>
          </p:cNvPr>
          <p:cNvSpPr txBox="1">
            <a:spLocks/>
          </p:cNvSpPr>
          <p:nvPr/>
        </p:nvSpPr>
        <p:spPr>
          <a:xfrm>
            <a:off x="907061" y="4831348"/>
            <a:ext cx="9615447" cy="604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 (</a:t>
            </a:r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بئسَ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والفعل (</a:t>
            </a:r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حبّذا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استُعْمِلا للذمّ، ماذا نُسَمّي هذا الأسلوبَ؟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7">
            <a:extLst>
              <a:ext uri="{FF2B5EF4-FFF2-40B4-BE49-F238E27FC236}">
                <a16:creationId xmlns:a16="http://schemas.microsoft.com/office/drawing/2014/main" id="{C41D309E-CB07-4F73-9F07-8476AEE692E0}"/>
              </a:ext>
            </a:extLst>
          </p:cNvPr>
          <p:cNvSpPr/>
          <p:nvPr/>
        </p:nvSpPr>
        <p:spPr>
          <a:xfrm>
            <a:off x="7686474" y="4043873"/>
            <a:ext cx="2836034" cy="6869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بئسَ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الرّجُلُ الكَاذِبُ.</a:t>
            </a:r>
            <a:endParaRPr lang="en-GB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ستطيل: زوايا مستديرة 7">
            <a:extLst>
              <a:ext uri="{FF2B5EF4-FFF2-40B4-BE49-F238E27FC236}">
                <a16:creationId xmlns:a16="http://schemas.microsoft.com/office/drawing/2014/main" id="{539B2878-5CE0-43A1-8781-09011F235E3D}"/>
              </a:ext>
            </a:extLst>
          </p:cNvPr>
          <p:cNvSpPr/>
          <p:nvPr/>
        </p:nvSpPr>
        <p:spPr>
          <a:xfrm>
            <a:off x="907061" y="4023295"/>
            <a:ext cx="3245558" cy="6869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حبّذا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مساوئُ</a:t>
            </a:r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الأخلاقِ.</a:t>
            </a:r>
            <a:endParaRPr lang="en-GB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: زوايا مستديرة 7">
            <a:extLst>
              <a:ext uri="{FF2B5EF4-FFF2-40B4-BE49-F238E27FC236}">
                <a16:creationId xmlns:a16="http://schemas.microsoft.com/office/drawing/2014/main" id="{B640F7C8-BE4A-4062-B00D-7E2F3D082A39}"/>
              </a:ext>
            </a:extLst>
          </p:cNvPr>
          <p:cNvSpPr/>
          <p:nvPr/>
        </p:nvSpPr>
        <p:spPr>
          <a:xfrm>
            <a:off x="4204546" y="4023295"/>
            <a:ext cx="3397520" cy="6869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بِئْسَ 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خُلُقُ الرّجلِ الكذبُ.</a:t>
            </a:r>
            <a:endParaRPr lang="en-GB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150006-9CEB-4402-A126-3556345AFDDF}"/>
              </a:ext>
            </a:extLst>
          </p:cNvPr>
          <p:cNvSpPr txBox="1">
            <a:spLocks/>
          </p:cNvSpPr>
          <p:nvPr/>
        </p:nvSpPr>
        <p:spPr>
          <a:xfrm>
            <a:off x="10120045" y="424531"/>
            <a:ext cx="1360645" cy="8060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أَفْهَــــــــــمُ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7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BA9C55A-1DB6-4277-940E-F33A532548C3}"/>
              </a:ext>
            </a:extLst>
          </p:cNvPr>
          <p:cNvSpPr/>
          <p:nvPr/>
        </p:nvSpPr>
        <p:spPr>
          <a:xfrm>
            <a:off x="9301073" y="1189438"/>
            <a:ext cx="1484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</a:t>
            </a:r>
            <a:r>
              <a:rPr lang="ar-BH" sz="4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22917F01-3722-4180-9779-BBEC7A50F7E7}"/>
              </a:ext>
            </a:extLst>
          </p:cNvPr>
          <p:cNvSpPr/>
          <p:nvPr/>
        </p:nvSpPr>
        <p:spPr>
          <a:xfrm>
            <a:off x="1479370" y="2102717"/>
            <a:ext cx="9233260" cy="308082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الأسلوبُ الّذي اسْتُعْمِلَ فيه الفِعْلُ (نِعْمَ) أو الفِعْلُ ( حبّذا) يُسمّى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المدح.</a:t>
            </a:r>
          </a:p>
          <a:p>
            <a:pPr algn="ctr" rtl="1"/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الأسلوبُ الّذي اسْتُعْمِلَ فيه الفِعْلُ (بئس) أو الفِعْلُ ( لا حبّذا) يُسمّى </a:t>
            </a:r>
            <a:r>
              <a:rPr lang="ar-BH" sz="4000" b="1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الذّمّ.</a:t>
            </a:r>
          </a:p>
          <a:p>
            <a:pPr algn="ctr" rtl="1"/>
            <a:endParaRPr lang="ar-BH" sz="40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D56A38-A5B5-40E0-AAA7-B39AE7B09091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22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77BFCE6-A4F5-4598-B34C-A4B1977C5708}"/>
              </a:ext>
            </a:extLst>
          </p:cNvPr>
          <p:cNvSpPr/>
          <p:nvPr/>
        </p:nvSpPr>
        <p:spPr>
          <a:xfrm>
            <a:off x="1630515" y="2097475"/>
            <a:ext cx="8930969" cy="6463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يتكوَّن أسلوبُ المدح بــ(نِعْمَ)أو الذّمّ بــ (بِئْسَ) مِنْ ثلاثة عناصر:</a:t>
            </a:r>
            <a:endParaRPr lang="en-GB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79E9D484-D69D-4860-A1E0-C46100800A37}"/>
              </a:ext>
            </a:extLst>
          </p:cNvPr>
          <p:cNvSpPr/>
          <p:nvPr/>
        </p:nvSpPr>
        <p:spPr>
          <a:xfrm>
            <a:off x="7763773" y="3151451"/>
            <a:ext cx="2614679" cy="769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 المدح أو الذّمّ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9A8321-D847-4508-8AC2-90D7A4747ADF}"/>
              </a:ext>
            </a:extLst>
          </p:cNvPr>
          <p:cNvSpPr txBox="1"/>
          <p:nvPr/>
        </p:nvSpPr>
        <p:spPr>
          <a:xfrm>
            <a:off x="7174744" y="3223021"/>
            <a:ext cx="564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GB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B3E2932-FEA9-4A24-A759-201905194339}"/>
              </a:ext>
            </a:extLst>
          </p:cNvPr>
          <p:cNvSpPr txBox="1"/>
          <p:nvPr/>
        </p:nvSpPr>
        <p:spPr>
          <a:xfrm>
            <a:off x="8584229" y="4631233"/>
            <a:ext cx="97376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4D72508-1E62-48CE-9884-2DC2C816A28B}"/>
              </a:ext>
            </a:extLst>
          </p:cNvPr>
          <p:cNvSpPr/>
          <p:nvPr/>
        </p:nvSpPr>
        <p:spPr>
          <a:xfrm>
            <a:off x="5762391" y="3151451"/>
            <a:ext cx="1399856" cy="7694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الفاعل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04DB0C8-0D02-4EDE-9AD2-F63E4D66C6D4}"/>
              </a:ext>
            </a:extLst>
          </p:cNvPr>
          <p:cNvSpPr txBox="1"/>
          <p:nvPr/>
        </p:nvSpPr>
        <p:spPr>
          <a:xfrm>
            <a:off x="5173362" y="3223021"/>
            <a:ext cx="564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GB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A669D4A-D1D4-4C10-A1A4-5A1F473A1DB8}"/>
              </a:ext>
            </a:extLst>
          </p:cNvPr>
          <p:cNvSpPr/>
          <p:nvPr/>
        </p:nvSpPr>
        <p:spPr>
          <a:xfrm>
            <a:off x="1630515" y="3188032"/>
            <a:ext cx="3577859" cy="7694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المخصوص بالمدح أو الذّمّ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748C781-B809-4377-B29B-C93CE767E41C}"/>
              </a:ext>
            </a:extLst>
          </p:cNvPr>
          <p:cNvSpPr txBox="1"/>
          <p:nvPr/>
        </p:nvSpPr>
        <p:spPr>
          <a:xfrm>
            <a:off x="6880057" y="4328538"/>
            <a:ext cx="13998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  <a:endParaRPr lang="en-GB" sz="36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77002E1-0CFF-4C02-9486-8E84864FA428}"/>
              </a:ext>
            </a:extLst>
          </p:cNvPr>
          <p:cNvSpPr txBox="1"/>
          <p:nvPr/>
        </p:nvSpPr>
        <p:spPr>
          <a:xfrm>
            <a:off x="5480202" y="4325447"/>
            <a:ext cx="13998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الطّالبُ</a:t>
            </a:r>
            <a:endParaRPr lang="en-GB" sz="36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56CF054-92B8-490B-96C2-07FEB6EB2F15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6A8EF8-AF72-43E3-88D2-7EAAFB480782}"/>
              </a:ext>
            </a:extLst>
          </p:cNvPr>
          <p:cNvSpPr txBox="1"/>
          <p:nvPr/>
        </p:nvSpPr>
        <p:spPr>
          <a:xfrm>
            <a:off x="4055524" y="4325446"/>
            <a:ext cx="13998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المُجْتَهِدُ</a:t>
            </a:r>
            <a:endParaRPr lang="en-GB" sz="36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1A192F4-1B77-4499-8623-E66854B0ED7C}"/>
              </a:ext>
            </a:extLst>
          </p:cNvPr>
          <p:cNvSpPr txBox="1"/>
          <p:nvPr/>
        </p:nvSpPr>
        <p:spPr>
          <a:xfrm>
            <a:off x="6880057" y="5220294"/>
            <a:ext cx="13998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بِئسَ</a:t>
            </a:r>
            <a:endParaRPr lang="en-GB" sz="36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4F249A2-DEE9-4619-8732-BBC8977D7F41}"/>
              </a:ext>
            </a:extLst>
          </p:cNvPr>
          <p:cNvSpPr txBox="1"/>
          <p:nvPr/>
        </p:nvSpPr>
        <p:spPr>
          <a:xfrm>
            <a:off x="5507998" y="5220294"/>
            <a:ext cx="139985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الخُلُقُ</a:t>
            </a:r>
            <a:endParaRPr lang="en-GB" sz="36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FD369A8-D636-496A-9F56-C9EE12D06910}"/>
              </a:ext>
            </a:extLst>
          </p:cNvPr>
          <p:cNvSpPr txBox="1"/>
          <p:nvPr/>
        </p:nvSpPr>
        <p:spPr>
          <a:xfrm>
            <a:off x="4108143" y="5220294"/>
            <a:ext cx="13998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النّميمةُ</a:t>
            </a:r>
            <a:endParaRPr lang="en-GB" sz="36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64657A1-1E6D-4DCE-99F9-730CB85DBDD2}"/>
              </a:ext>
            </a:extLst>
          </p:cNvPr>
          <p:cNvSpPr txBox="1">
            <a:spLocks/>
          </p:cNvSpPr>
          <p:nvPr/>
        </p:nvSpPr>
        <p:spPr>
          <a:xfrm>
            <a:off x="10120045" y="424531"/>
            <a:ext cx="1360645" cy="8060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أَفْهَــــــــــمُ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67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16" grpId="0" animBg="1"/>
      <p:bldP spid="18" grpId="0" animBg="1"/>
      <p:bldP spid="19" grpId="0"/>
      <p:bldP spid="20" grpId="0" animBg="1"/>
      <p:bldP spid="27" grpId="0" animBg="1"/>
      <p:bldP spid="28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BA9C55A-1DB6-4277-940E-F33A532548C3}"/>
              </a:ext>
            </a:extLst>
          </p:cNvPr>
          <p:cNvSpPr/>
          <p:nvPr/>
        </p:nvSpPr>
        <p:spPr>
          <a:xfrm>
            <a:off x="9915519" y="803144"/>
            <a:ext cx="1484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</a:t>
            </a:r>
            <a:r>
              <a:rPr lang="ar-BH" sz="4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4400" b="1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1D15CEBA-437A-4843-B9DE-C8938E71BD27}"/>
              </a:ext>
            </a:extLst>
          </p:cNvPr>
          <p:cNvSpPr/>
          <p:nvPr/>
        </p:nvSpPr>
        <p:spPr>
          <a:xfrm>
            <a:off x="729465" y="1700929"/>
            <a:ext cx="10637230" cy="72721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المدح بـــ(نِعمَ)، أو أسلوب الذّمّ بــ (بِئْسَ)  يتكوّن من ثلاثة عناصر، هيَ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D56A38-A5B5-40E0-AAA7-B39AE7B09091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1377DEA-0B06-46BF-B32E-6335C89E5BF0}"/>
              </a:ext>
            </a:extLst>
          </p:cNvPr>
          <p:cNvSpPr/>
          <p:nvPr/>
        </p:nvSpPr>
        <p:spPr>
          <a:xfrm>
            <a:off x="9286837" y="3972865"/>
            <a:ext cx="2096619" cy="644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الفاعل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14D08240-AB8D-4543-A616-F79A2872522B}"/>
              </a:ext>
            </a:extLst>
          </p:cNvPr>
          <p:cNvCxnSpPr>
            <a:cxnSpLocks/>
          </p:cNvCxnSpPr>
          <p:nvPr/>
        </p:nvCxnSpPr>
        <p:spPr>
          <a:xfrm flipH="1">
            <a:off x="8393871" y="4328506"/>
            <a:ext cx="87620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E57BC3A-7FC4-46DE-A7B0-F49A802EA9E6}"/>
              </a:ext>
            </a:extLst>
          </p:cNvPr>
          <p:cNvSpPr/>
          <p:nvPr/>
        </p:nvSpPr>
        <p:spPr>
          <a:xfrm>
            <a:off x="647113" y="4005340"/>
            <a:ext cx="78105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وهو الاسْم الواقع بعد فعل المدح أو الذّمّ وله </a:t>
            </a:r>
            <a:r>
              <a:rPr lang="ar-BH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 حالاتٍ.</a:t>
            </a:r>
            <a:endParaRPr lang="en-GB" sz="3600" dirty="0"/>
          </a:p>
        </p:txBody>
      </p:sp>
      <p:sp>
        <p:nvSpPr>
          <p:cNvPr id="16" name="مستطيل: زوايا مستديرة 7">
            <a:extLst>
              <a:ext uri="{FF2B5EF4-FFF2-40B4-BE49-F238E27FC236}">
                <a16:creationId xmlns:a16="http://schemas.microsoft.com/office/drawing/2014/main" id="{4FF2E183-2C94-492B-A2FA-38D23C678AA0}"/>
              </a:ext>
            </a:extLst>
          </p:cNvPr>
          <p:cNvSpPr/>
          <p:nvPr/>
        </p:nvSpPr>
        <p:spPr>
          <a:xfrm>
            <a:off x="9270076" y="2872368"/>
            <a:ext cx="2096619" cy="5583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نِعْمَ أو بئسَ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7" name="رابط كسهم مستقيم 9">
            <a:extLst>
              <a:ext uri="{FF2B5EF4-FFF2-40B4-BE49-F238E27FC236}">
                <a16:creationId xmlns:a16="http://schemas.microsoft.com/office/drawing/2014/main" id="{7B1E37D7-AD66-44B9-B57E-0A45F0C10E89}"/>
              </a:ext>
            </a:extLst>
          </p:cNvPr>
          <p:cNvCxnSpPr>
            <a:cxnSpLocks/>
          </p:cNvCxnSpPr>
          <p:nvPr/>
        </p:nvCxnSpPr>
        <p:spPr>
          <a:xfrm flipH="1">
            <a:off x="8377110" y="3151544"/>
            <a:ext cx="87620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4">
            <a:extLst>
              <a:ext uri="{FF2B5EF4-FFF2-40B4-BE49-F238E27FC236}">
                <a16:creationId xmlns:a16="http://schemas.microsoft.com/office/drawing/2014/main" id="{6B6344AB-F244-4FC8-BCF5-BE555FF815F3}"/>
              </a:ext>
            </a:extLst>
          </p:cNvPr>
          <p:cNvSpPr/>
          <p:nvPr/>
        </p:nvSpPr>
        <p:spPr>
          <a:xfrm>
            <a:off x="647113" y="2616577"/>
            <a:ext cx="77132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فعلٌ ماضٍ جامدٌ لإنشاء المدْحِ، أو الذّمّ. (ويمكن أَنْ يؤنّث إذا كان الفاعل مؤنّثا: نِعمت المرأة العاملةُ) </a:t>
            </a:r>
            <a:endParaRPr lang="en-GB" sz="3600" dirty="0"/>
          </a:p>
        </p:txBody>
      </p:sp>
      <p:sp>
        <p:nvSpPr>
          <p:cNvPr id="19" name="مستطيل: زوايا مستديرة 7">
            <a:extLst>
              <a:ext uri="{FF2B5EF4-FFF2-40B4-BE49-F238E27FC236}">
                <a16:creationId xmlns:a16="http://schemas.microsoft.com/office/drawing/2014/main" id="{8B25C180-9032-4CE4-851F-6CCFB2D29604}"/>
              </a:ext>
            </a:extLst>
          </p:cNvPr>
          <p:cNvSpPr/>
          <p:nvPr/>
        </p:nvSpPr>
        <p:spPr>
          <a:xfrm>
            <a:off x="9303601" y="5075051"/>
            <a:ext cx="2096619" cy="103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المخصوص بالمدح أو الذمّ</a:t>
            </a:r>
            <a:endParaRPr lang="en-GB" sz="3600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رابط كسهم مستقيم 9">
            <a:extLst>
              <a:ext uri="{FF2B5EF4-FFF2-40B4-BE49-F238E27FC236}">
                <a16:creationId xmlns:a16="http://schemas.microsoft.com/office/drawing/2014/main" id="{4232F7C4-9E8D-401B-ACC5-5B0FFA4806CD}"/>
              </a:ext>
            </a:extLst>
          </p:cNvPr>
          <p:cNvCxnSpPr>
            <a:cxnSpLocks/>
          </p:cNvCxnSpPr>
          <p:nvPr/>
        </p:nvCxnSpPr>
        <p:spPr>
          <a:xfrm flipH="1">
            <a:off x="8382497" y="5534744"/>
            <a:ext cx="87620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4">
            <a:extLst>
              <a:ext uri="{FF2B5EF4-FFF2-40B4-BE49-F238E27FC236}">
                <a16:creationId xmlns:a16="http://schemas.microsoft.com/office/drawing/2014/main" id="{D06ECA22-2428-4D47-B06A-AB7467711B72}"/>
              </a:ext>
            </a:extLst>
          </p:cNvPr>
          <p:cNvSpPr/>
          <p:nvPr/>
        </p:nvSpPr>
        <p:spPr>
          <a:xfrm>
            <a:off x="647113" y="4905303"/>
            <a:ext cx="774675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يأتي بعد فعل المدح أو الذّمّ وفاعله، وهو اسم مرفوع، ويعرب (مبتدأ)خبره الجملة الفعليّة المكوّنة من فعل المدح وفاعله.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577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2">
            <a:extLst>
              <a:ext uri="{FF2B5EF4-FFF2-40B4-BE49-F238E27FC236}">
                <a16:creationId xmlns:a16="http://schemas.microsoft.com/office/drawing/2014/main" id="{B725685E-F2FB-4EDE-BF5D-BC207FC20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61776"/>
              </p:ext>
            </p:extLst>
          </p:nvPr>
        </p:nvGraphicFramePr>
        <p:xfrm>
          <a:off x="1135888" y="2430853"/>
          <a:ext cx="9920224" cy="369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>
                  <a:extLst>
                    <a:ext uri="{9D8B030D-6E8A-4147-A177-3AD203B41FA5}">
                      <a16:colId xmlns:a16="http://schemas.microsoft.com/office/drawing/2014/main" val="3669637337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val="69393945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21081226"/>
                    </a:ext>
                  </a:extLst>
                </a:gridCol>
                <a:gridCol w="3946144">
                  <a:extLst>
                    <a:ext uri="{9D8B030D-6E8A-4147-A177-3AD203B41FA5}">
                      <a16:colId xmlns:a16="http://schemas.microsoft.com/office/drawing/2014/main" val="590688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المخصوص بالمدح أو بالذّمّ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الفاعل</a:t>
                      </a: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فعل </a:t>
                      </a:r>
                    </a:p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المدح/ الذّمّ</a:t>
                      </a: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الجُمْلة</a:t>
                      </a:r>
                      <a:endParaRPr lang="ar-BH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60567"/>
                  </a:ext>
                </a:extLst>
              </a:tr>
              <a:tr h="686011">
                <a:tc>
                  <a:txBody>
                    <a:bodyPr/>
                    <a:lstStyle/>
                    <a:p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09296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059773"/>
                  </a:ext>
                </a:extLst>
              </a:tr>
              <a:tr h="623916"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43931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876A5809-6443-4D95-A2D1-576FD81D88AE}"/>
              </a:ext>
            </a:extLst>
          </p:cNvPr>
          <p:cNvSpPr txBox="1"/>
          <p:nvPr/>
        </p:nvSpPr>
        <p:spPr>
          <a:xfrm>
            <a:off x="7711925" y="3530253"/>
            <a:ext cx="32983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</a:t>
            </a:r>
            <a:r>
              <a:rPr lang="ar-BH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 الرّجلُ الصّادقُ.</a:t>
            </a:r>
            <a:endParaRPr lang="ar-BH" sz="3200" u="sng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AE708-2AF3-445D-B43C-C9FF0AF80396}"/>
              </a:ext>
            </a:extLst>
          </p:cNvPr>
          <p:cNvSpPr txBox="1"/>
          <p:nvPr/>
        </p:nvSpPr>
        <p:spPr>
          <a:xfrm>
            <a:off x="7001726" y="4979076"/>
            <a:ext cx="41777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1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بئسَ</a:t>
            </a:r>
            <a:r>
              <a:rPr lang="ar-BH" sz="31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مَنْ تَحَلّى بهذه الصّفة الكَاذِبُ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36028F3-E689-4B8C-9E95-99565ADBD45F}"/>
              </a:ext>
            </a:extLst>
          </p:cNvPr>
          <p:cNvSpPr txBox="1"/>
          <p:nvPr/>
        </p:nvSpPr>
        <p:spPr>
          <a:xfrm>
            <a:off x="7501029" y="4235340"/>
            <a:ext cx="35083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بِئْسَ</a:t>
            </a:r>
            <a:r>
              <a:rPr lang="ar-BH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خُلُقُ الرّجلِ الكَذِبُ.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D0F8D74-81E8-485D-9F02-9C05C2EEFE7C}"/>
              </a:ext>
            </a:extLst>
          </p:cNvPr>
          <p:cNvSpPr txBox="1"/>
          <p:nvPr/>
        </p:nvSpPr>
        <p:spPr>
          <a:xfrm>
            <a:off x="8547570" y="5563851"/>
            <a:ext cx="2461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  <a:r>
              <a:rPr lang="ar-BH" sz="3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صِفَةً الصّدْقُ.</a:t>
            </a:r>
            <a:endParaRPr lang="ar-BH" sz="3200" u="sng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2E4549F-5BCD-436B-99BF-FD38317FCCD8}"/>
              </a:ext>
            </a:extLst>
          </p:cNvPr>
          <p:cNvSpPr txBox="1"/>
          <p:nvPr/>
        </p:nvSpPr>
        <p:spPr>
          <a:xfrm>
            <a:off x="5657967" y="3579910"/>
            <a:ext cx="1321319" cy="5800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E5676E3-C8A0-48EB-816E-2F56837926AD}"/>
              </a:ext>
            </a:extLst>
          </p:cNvPr>
          <p:cNvSpPr txBox="1"/>
          <p:nvPr/>
        </p:nvSpPr>
        <p:spPr>
          <a:xfrm>
            <a:off x="3864502" y="3533656"/>
            <a:ext cx="11695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الرّجُلُ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75CED4C7-CF8C-4487-9F3B-FF2CDB378A2D}"/>
              </a:ext>
            </a:extLst>
          </p:cNvPr>
          <p:cNvSpPr txBox="1"/>
          <p:nvPr/>
        </p:nvSpPr>
        <p:spPr>
          <a:xfrm>
            <a:off x="5657967" y="4939638"/>
            <a:ext cx="132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بِئْسَ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C2A2B50-73AA-4B62-93D6-F0425273BB78}"/>
              </a:ext>
            </a:extLst>
          </p:cNvPr>
          <p:cNvSpPr txBox="1"/>
          <p:nvPr/>
        </p:nvSpPr>
        <p:spPr>
          <a:xfrm>
            <a:off x="3283432" y="4877809"/>
            <a:ext cx="2118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الاسْم الموصول مَنْ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97025A15-54CD-4421-8EFD-ECFB525334E0}"/>
              </a:ext>
            </a:extLst>
          </p:cNvPr>
          <p:cNvSpPr txBox="1"/>
          <p:nvPr/>
        </p:nvSpPr>
        <p:spPr>
          <a:xfrm>
            <a:off x="5664837" y="4212461"/>
            <a:ext cx="13213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بِئْسَ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F56D2FF9-2F05-4394-9E11-87B37C19562E}"/>
              </a:ext>
            </a:extLst>
          </p:cNvPr>
          <p:cNvSpPr txBox="1"/>
          <p:nvPr/>
        </p:nvSpPr>
        <p:spPr>
          <a:xfrm>
            <a:off x="3212661" y="4276722"/>
            <a:ext cx="22598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خُلُقُ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30267E39-B625-42E1-A888-8AB43FDA6951}"/>
              </a:ext>
            </a:extLst>
          </p:cNvPr>
          <p:cNvSpPr txBox="1"/>
          <p:nvPr/>
        </p:nvSpPr>
        <p:spPr>
          <a:xfrm>
            <a:off x="1330241" y="3540999"/>
            <a:ext cx="19458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الصّادقُ</a:t>
            </a:r>
          </a:p>
        </p:txBody>
      </p:sp>
      <p:sp>
        <p:nvSpPr>
          <p:cNvPr id="27" name="عنصر نائب للمحتوى 2">
            <a:extLst>
              <a:ext uri="{FF2B5EF4-FFF2-40B4-BE49-F238E27FC236}">
                <a16:creationId xmlns:a16="http://schemas.microsoft.com/office/drawing/2014/main" id="{42481B5B-A66C-4BF0-B235-6F1D20C1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2" y="1594941"/>
            <a:ext cx="10029170" cy="71146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tIns="180000">
            <a:noAutofit/>
          </a:bodyPr>
          <a:lstStyle/>
          <a:p>
            <a:pPr marL="0" indent="0" algn="just">
              <a:buNone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أُعَيّنُ فعل المَدْحِ أو الذّمِ وفَاعِلَ كلٍّ منهما، والمخصوصَ بالمدحِ أوْ بالذّمّ فيما يأتي: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88B54418-CEA6-4D17-9A16-1CD5B4940494}"/>
              </a:ext>
            </a:extLst>
          </p:cNvPr>
          <p:cNvSpPr txBox="1"/>
          <p:nvPr/>
        </p:nvSpPr>
        <p:spPr>
          <a:xfrm>
            <a:off x="927813" y="712723"/>
            <a:ext cx="1639411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21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الرّجوع إلى النّصّ</a:t>
            </a:r>
            <a:endParaRPr lang="ar-BH" sz="21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E44DB7-EA7F-452F-A8B6-D301E23CF312}"/>
              </a:ext>
            </a:extLst>
          </p:cNvPr>
          <p:cNvSpPr txBox="1">
            <a:spLocks/>
          </p:cNvSpPr>
          <p:nvPr/>
        </p:nvSpPr>
        <p:spPr>
          <a:xfrm>
            <a:off x="396239" y="110730"/>
            <a:ext cx="2702561" cy="48308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2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لُغة عربية / أسلوبا المدح الذّمّ</a:t>
            </a:r>
            <a:endParaRPr lang="en-GB" sz="2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C972FED3-B154-4919-B800-EB88FA1FCF42}"/>
              </a:ext>
            </a:extLst>
          </p:cNvPr>
          <p:cNvSpPr txBox="1"/>
          <p:nvPr/>
        </p:nvSpPr>
        <p:spPr>
          <a:xfrm>
            <a:off x="5644451" y="5517583"/>
            <a:ext cx="1321319" cy="5800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A7C4431F-8FE1-4804-9F8B-4CF6FBFB1DD6}"/>
              </a:ext>
            </a:extLst>
          </p:cNvPr>
          <p:cNvSpPr txBox="1"/>
          <p:nvPr/>
        </p:nvSpPr>
        <p:spPr>
          <a:xfrm>
            <a:off x="3258883" y="5524413"/>
            <a:ext cx="211835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ضمير مستتر (هي)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44D7B860-9D76-4B65-A968-5505C8344834}"/>
              </a:ext>
            </a:extLst>
          </p:cNvPr>
          <p:cNvSpPr txBox="1"/>
          <p:nvPr/>
        </p:nvSpPr>
        <p:spPr>
          <a:xfrm>
            <a:off x="1330240" y="5526503"/>
            <a:ext cx="19458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الصّدْقُ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4650F2B6-CCCE-4B83-A608-8C0534F5A0E2}"/>
              </a:ext>
            </a:extLst>
          </p:cNvPr>
          <p:cNvSpPr txBox="1"/>
          <p:nvPr/>
        </p:nvSpPr>
        <p:spPr>
          <a:xfrm>
            <a:off x="1356482" y="4882996"/>
            <a:ext cx="19458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الكَاذِبُ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00575001-DE82-4671-AB9C-8A42CEBFA54B}"/>
              </a:ext>
            </a:extLst>
          </p:cNvPr>
          <p:cNvSpPr txBox="1"/>
          <p:nvPr/>
        </p:nvSpPr>
        <p:spPr>
          <a:xfrm>
            <a:off x="1330240" y="4249255"/>
            <a:ext cx="19458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الكَذِبُ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A8484A7-5E3E-4121-98FD-41E544F6F3FA}"/>
              </a:ext>
            </a:extLst>
          </p:cNvPr>
          <p:cNvSpPr txBox="1">
            <a:spLocks/>
          </p:cNvSpPr>
          <p:nvPr/>
        </p:nvSpPr>
        <p:spPr>
          <a:xfrm>
            <a:off x="10120045" y="424531"/>
            <a:ext cx="1360645" cy="8060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أَفْهَــــــــــمُ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4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5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35</TotalTime>
  <Words>1514</Words>
  <Application>Microsoft Office PowerPoint</Application>
  <PresentationFormat>Widescreen</PresentationFormat>
  <Paragraphs>299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أُعَيّنُ فعل المَدْحِ أو الذّمِ وفَاعِلَ كلٍّ منهما، والمخصوصَ بالمدحِ أوْ بالذّمّ فيما يأتي:</vt:lpstr>
      <vt:lpstr>PowerPoint Presentation</vt:lpstr>
      <vt:lpstr>PowerPoint Presentation</vt:lpstr>
      <vt:lpstr>PowerPoint Presentation</vt:lpstr>
      <vt:lpstr>PowerPoint Presentation</vt:lpstr>
      <vt:lpstr>أُعَيّنُ فعلَيْ المَدْحِ أو الذّمِ وفَاعِلَ كلٍّ منهما، والمخصوص بالمدح أو بالذّمّ فيما يأتي: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أُعَيّنُ فِعْلَيْ المَدْحِ أو الذّمِ، وفَاعِلَ كلٍّ منهما، والمخصوصَ بالمدح أو بالذّمّ في الجُمَلِ الآتية: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Othman Ben Alsadiq Chriha</dc:creator>
  <cp:lastModifiedBy>user</cp:lastModifiedBy>
  <cp:revision>694</cp:revision>
  <dcterms:created xsi:type="dcterms:W3CDTF">2020-03-04T09:57:32Z</dcterms:created>
  <dcterms:modified xsi:type="dcterms:W3CDTF">2020-12-27T09:11:08Z</dcterms:modified>
</cp:coreProperties>
</file>