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415" r:id="rId4"/>
    <p:sldId id="320" r:id="rId5"/>
    <p:sldId id="274" r:id="rId6"/>
    <p:sldId id="326" r:id="rId7"/>
    <p:sldId id="419" r:id="rId8"/>
    <p:sldId id="417" r:id="rId9"/>
    <p:sldId id="418" r:id="rId10"/>
    <p:sldId id="420" r:id="rId11"/>
    <p:sldId id="421" r:id="rId12"/>
    <p:sldId id="423" r:id="rId13"/>
    <p:sldId id="424" r:id="rId14"/>
    <p:sldId id="426" r:id="rId15"/>
    <p:sldId id="430" r:id="rId16"/>
    <p:sldId id="431" r:id="rId17"/>
    <p:sldId id="432" r:id="rId18"/>
    <p:sldId id="436" r:id="rId19"/>
    <p:sldId id="435" r:id="rId20"/>
    <p:sldId id="338" r:id="rId21"/>
    <p:sldId id="434" r:id="rId22"/>
    <p:sldId id="323" r:id="rId23"/>
    <p:sldId id="433" r:id="rId24"/>
    <p:sldId id="31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BF9"/>
    <a:srgbClr val="00FF00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4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F396-C866-4525-BAFF-E97E0CEE4075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E8029-B525-4F99-A6E7-7E90A2B5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6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6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2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4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4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8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2954" y="6318706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0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71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99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76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6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6AFD-BC05-4C38-8312-B702CEEC0D0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5C3E-8D8F-494A-AEC4-B827198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EE726C56-B190-4A40-9FA3-1A4EA297E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643" y="2671566"/>
            <a:ext cx="11052313" cy="2565680"/>
          </a:xfrm>
        </p:spPr>
        <p:txBody>
          <a:bodyPr>
            <a:normAutofit fontScale="90000"/>
          </a:bodyPr>
          <a:lstStyle/>
          <a:p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6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أسْلُوبُ التَّفضِيلِ (صَوْغُهُ واسْتِعمَالاتُهُ) </a:t>
            </a:r>
            <a:r>
              <a:rPr lang="ar-SA" sz="4800" b="1" dirty="0">
                <a:solidFill>
                  <a:srgbClr val="FF0000"/>
                </a:solidFill>
              </a:rPr>
              <a:t/>
            </a:r>
            <a:br>
              <a:rPr lang="ar-SA" sz="4800" b="1" dirty="0">
                <a:solidFill>
                  <a:srgbClr val="FF0000"/>
                </a:solidFill>
              </a:rPr>
            </a:br>
            <a:endParaRPr lang="ar-BH" sz="4800" b="1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978145-8B44-420E-9396-C3F146354D82}"/>
              </a:ext>
            </a:extLst>
          </p:cNvPr>
          <p:cNvSpPr/>
          <p:nvPr/>
        </p:nvSpPr>
        <p:spPr>
          <a:xfrm>
            <a:off x="1010478" y="1724036"/>
            <a:ext cx="10018644" cy="1895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دَرْسٌ في مادّةِ اللُّغَةِ العَرَبيَّةِ</a:t>
            </a:r>
          </a:p>
          <a:p>
            <a:pPr algn="ctr"/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القَواعِدُ النَّحويَّةُ 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A645F4-E6CB-4570-A833-245E910440B0}"/>
              </a:ext>
            </a:extLst>
          </p:cNvPr>
          <p:cNvSpPr/>
          <p:nvPr/>
        </p:nvSpPr>
        <p:spPr>
          <a:xfrm>
            <a:off x="1086677" y="4895554"/>
            <a:ext cx="10018644" cy="210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للصّفّ الثّالث الإعداديّ</a:t>
            </a:r>
          </a:p>
          <a:p>
            <a:pPr algn="ctr"/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الدّراسيّ الأوّل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EE3E07-779E-4E7C-857C-CC7B42A109C6}"/>
              </a:ext>
            </a:extLst>
          </p:cNvPr>
          <p:cNvSpPr/>
          <p:nvPr/>
        </p:nvSpPr>
        <p:spPr>
          <a:xfrm>
            <a:off x="290513" y="238760"/>
            <a:ext cx="11149013" cy="604773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4BF5B3B-DB61-471D-B2C8-7D1B9CC2C28D}"/>
              </a:ext>
            </a:extLst>
          </p:cNvPr>
          <p:cNvSpPr txBox="1">
            <a:spLocks/>
          </p:cNvSpPr>
          <p:nvPr/>
        </p:nvSpPr>
        <p:spPr>
          <a:xfrm>
            <a:off x="9123453" y="174314"/>
            <a:ext cx="2316074" cy="6554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أسْتَنْتِجُ أنَّ: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604B7F81-98D3-4456-8FD2-A57C9112C0FA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4" name="مستطيل: زوايا قطرية مستديرة 13">
            <a:extLst>
              <a:ext uri="{FF2B5EF4-FFF2-40B4-BE49-F238E27FC236}">
                <a16:creationId xmlns:a16="http://schemas.microsoft.com/office/drawing/2014/main" xmlns="" id="{B794DFAF-FB76-422F-B481-F462554C08AD}"/>
              </a:ext>
            </a:extLst>
          </p:cNvPr>
          <p:cNvSpPr/>
          <p:nvPr/>
        </p:nvSpPr>
        <p:spPr>
          <a:xfrm>
            <a:off x="973279" y="4118469"/>
            <a:ext cx="9824720" cy="210864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اسْمَ التَّفْضِيلِ لا يُصَاغُ مُبَاشَرَةً مِنْ فِعلٍ غير ثُلاثيّ، أو فعلٍ ناَقِصٍ، أو إِذا كَانَ الوَصْفُ مِنْهُ عَلى وَزْنِ (أفْعَل ) الذي مُؤنَّثهُ (فَعْلَاء).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التَّفْضِيلَ مِنْ هذه الأَفْعَالِ يكونُ بِذِكْرِ مَصْدَرِها الصَّرِيحِ مَسْبوقًا باسْمِ تَفْضِيلٍ مُنَاسِبٍ مِثْل (أَشَدّ أَو أَكْثَر أو أَعْظَم ). ويُعْرَبُ المَصْدَرُ الصَّرِيحُ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تَمْييزًا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5" name="مستطيل: زوايا قطرية مستديرة 14">
            <a:extLst>
              <a:ext uri="{FF2B5EF4-FFF2-40B4-BE49-F238E27FC236}">
                <a16:creationId xmlns:a16="http://schemas.microsoft.com/office/drawing/2014/main" xmlns="" id="{76BF13B2-207E-4CF0-A5B2-B280E094015A}"/>
              </a:ext>
            </a:extLst>
          </p:cNvPr>
          <p:cNvSpPr/>
          <p:nvPr/>
        </p:nvSpPr>
        <p:spPr>
          <a:xfrm>
            <a:off x="973280" y="1038272"/>
            <a:ext cx="9824719" cy="283079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GB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9D4CCCFF-1533-4053-BFC5-680918CAA530}"/>
              </a:ext>
            </a:extLst>
          </p:cNvPr>
          <p:cNvSpPr/>
          <p:nvPr/>
        </p:nvSpPr>
        <p:spPr>
          <a:xfrm>
            <a:off x="6666465" y="1669546"/>
            <a:ext cx="32795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أنْ يكونَ ثُلاثيًا.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E46CA40F-10D1-43D4-862E-F921F3B77F9D}"/>
              </a:ext>
            </a:extLst>
          </p:cNvPr>
          <p:cNvSpPr/>
          <p:nvPr/>
        </p:nvSpPr>
        <p:spPr>
          <a:xfrm>
            <a:off x="6125446" y="2171629"/>
            <a:ext cx="382055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أنْ يكونَ تامًا.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9CDD7F57-4322-4515-8A1E-97ACB79991A1}"/>
              </a:ext>
            </a:extLst>
          </p:cNvPr>
          <p:cNvSpPr/>
          <p:nvPr/>
        </p:nvSpPr>
        <p:spPr>
          <a:xfrm>
            <a:off x="6297518" y="2647786"/>
            <a:ext cx="363271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ليسَ الوصفُ منهُ على وزْنِ (أَفْعَل) الذي مُؤنثهُ (فَعْلَاء).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BC0A575D-289F-46E0-B94C-EB173A07A0F3}"/>
              </a:ext>
            </a:extLst>
          </p:cNvPr>
          <p:cNvSpPr/>
          <p:nvPr/>
        </p:nvSpPr>
        <p:spPr>
          <a:xfrm>
            <a:off x="1763751" y="1043118"/>
            <a:ext cx="866449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 التَّفضيلِ يُصاغُ مِنَ الفعلِ مُباشرةً إذا توافرَت فيه الشَّروطُ الآتيةُ: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A53184C2-C6F4-4A6C-B2A7-927732B0117F}"/>
              </a:ext>
            </a:extLst>
          </p:cNvPr>
          <p:cNvSpPr/>
          <p:nvPr/>
        </p:nvSpPr>
        <p:spPr>
          <a:xfrm>
            <a:off x="1170878" y="1669547"/>
            <a:ext cx="42746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أنْ يكونَ مُثبَتًا.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2EF59E8F-545F-4797-A2C5-187CAA46AFAE}"/>
              </a:ext>
            </a:extLst>
          </p:cNvPr>
          <p:cNvSpPr/>
          <p:nvPr/>
        </p:nvSpPr>
        <p:spPr>
          <a:xfrm>
            <a:off x="656210" y="2171629"/>
            <a:ext cx="47893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أنْ يكونَ مَبنيًّا للمَعْلوم.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8D0EA28F-1FF2-4986-BE83-1BC14A1B67FE}"/>
              </a:ext>
            </a:extLst>
          </p:cNvPr>
          <p:cNvSpPr/>
          <p:nvPr/>
        </p:nvSpPr>
        <p:spPr>
          <a:xfrm>
            <a:off x="1698100" y="2673711"/>
            <a:ext cx="371381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أنْ يكونَ مُتَصَرّفًا.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4B320ED4-0BD1-4BC8-A6E4-6EA9D403D13C}"/>
              </a:ext>
            </a:extLst>
          </p:cNvPr>
          <p:cNvSpPr/>
          <p:nvPr/>
        </p:nvSpPr>
        <p:spPr>
          <a:xfrm>
            <a:off x="1137279" y="3191186"/>
            <a:ext cx="42746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7- أنْ يكونَ الفعلُ قابلًا للتَّفاوتِ.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626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5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457F7-54D8-49CD-8D5D-E7083721B190}"/>
              </a:ext>
            </a:extLst>
          </p:cNvPr>
          <p:cNvSpPr/>
          <p:nvPr/>
        </p:nvSpPr>
        <p:spPr>
          <a:xfrm>
            <a:off x="238125" y="505360"/>
            <a:ext cx="11336455" cy="57493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AEF893-9F83-40DC-AF9D-17C4C39A5426}"/>
              </a:ext>
            </a:extLst>
          </p:cNvPr>
          <p:cNvSpPr/>
          <p:nvPr/>
        </p:nvSpPr>
        <p:spPr>
          <a:xfrm>
            <a:off x="1251763" y="1074291"/>
            <a:ext cx="9213230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أَصوغُ اسمَ التَّفضيلِ مِنْ الأفعالِ الآتية، وأَضعُهُ في جُملةٍ مِنْ إنشائي: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83BF13-B2DA-47A0-BCDA-3C6E63656C80}"/>
              </a:ext>
            </a:extLst>
          </p:cNvPr>
          <p:cNvSpPr/>
          <p:nvPr/>
        </p:nvSpPr>
        <p:spPr>
          <a:xfrm>
            <a:off x="9021337" y="1999094"/>
            <a:ext cx="1800800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قَوِيَ.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05A50C7E-2CD0-4EC1-8BB4-200B36288850}"/>
              </a:ext>
            </a:extLst>
          </p:cNvPr>
          <p:cNvSpPr txBox="1"/>
          <p:nvPr/>
        </p:nvSpPr>
        <p:spPr>
          <a:xfrm>
            <a:off x="89226" y="98028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1C6E0D5-41CC-4BA5-9FCF-8B5C3874F41D}"/>
              </a:ext>
            </a:extLst>
          </p:cNvPr>
          <p:cNvSpPr txBox="1">
            <a:spLocks/>
          </p:cNvSpPr>
          <p:nvPr/>
        </p:nvSpPr>
        <p:spPr>
          <a:xfrm>
            <a:off x="10150867" y="317125"/>
            <a:ext cx="1427162" cy="6790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أُطَبِّقُ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44C84F97-1AB0-4EFC-BA0E-0BB18E75DCBD}"/>
              </a:ext>
            </a:extLst>
          </p:cNvPr>
          <p:cNvSpPr/>
          <p:nvPr/>
        </p:nvSpPr>
        <p:spPr>
          <a:xfrm>
            <a:off x="828678" y="1923077"/>
            <a:ext cx="3452790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الحَقُّ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أَقْوَى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البَاطلِ.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60E4AF2A-AF28-446A-B105-4ABB9113371B}"/>
              </a:ext>
            </a:extLst>
          </p:cNvPr>
          <p:cNvSpPr/>
          <p:nvPr/>
        </p:nvSpPr>
        <p:spPr>
          <a:xfrm>
            <a:off x="7537168" y="2834388"/>
            <a:ext cx="3272761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ضَعُفَ.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66145ED0-C6E2-44DF-AA1A-EC8C619DBEFA}"/>
              </a:ext>
            </a:extLst>
          </p:cNvPr>
          <p:cNvSpPr/>
          <p:nvPr/>
        </p:nvSpPr>
        <p:spPr>
          <a:xfrm>
            <a:off x="8815537" y="4772030"/>
            <a:ext cx="1994392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هَلَكَ.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A4AFC59B-5B76-4CC0-B86C-A1265380E4E3}"/>
              </a:ext>
            </a:extLst>
          </p:cNvPr>
          <p:cNvSpPr txBox="1"/>
          <p:nvPr/>
        </p:nvSpPr>
        <p:spPr>
          <a:xfrm>
            <a:off x="238125" y="664745"/>
            <a:ext cx="2272974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000" b="1" dirty="0"/>
              <a:t>مُدّة النَّشاط: ثلاث دقائق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A39241AE-433C-4757-9F1A-AEB54F315AA6}"/>
              </a:ext>
            </a:extLst>
          </p:cNvPr>
          <p:cNvSpPr/>
          <p:nvPr/>
        </p:nvSpPr>
        <p:spPr>
          <a:xfrm>
            <a:off x="1014761" y="4746428"/>
            <a:ext cx="7116721" cy="6067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يُمكنَ صياغةُ اسمِ التَّفضيلِ للفعلِ (هَلَكَ) لأنه </a:t>
            </a:r>
            <a:r>
              <a:rPr lang="ar-BH" sz="2800" b="1" u="sng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غيرُ قابلٍ للتَّفاوتِ.</a:t>
            </a:r>
            <a:endParaRPr lang="en-US" sz="3200" b="1" u="sng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AC330284-E0A6-48C2-BD1C-9F6A21D4170D}"/>
              </a:ext>
            </a:extLst>
          </p:cNvPr>
          <p:cNvSpPr/>
          <p:nvPr/>
        </p:nvSpPr>
        <p:spPr>
          <a:xfrm>
            <a:off x="9222059" y="3789121"/>
            <a:ext cx="1600078" cy="55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أَهْمَلَ.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xmlns="" id="{D6310B17-62D7-4A31-BD22-768FD288E8A8}"/>
              </a:ext>
            </a:extLst>
          </p:cNvPr>
          <p:cNvCxnSpPr/>
          <p:nvPr/>
        </p:nvCxnSpPr>
        <p:spPr>
          <a:xfrm flipH="1">
            <a:off x="8412010" y="2330854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CF30ADCE-A652-4A4C-B073-FCFC1DE2088C}"/>
              </a:ext>
            </a:extLst>
          </p:cNvPr>
          <p:cNvSpPr txBox="1"/>
          <p:nvPr/>
        </p:nvSpPr>
        <p:spPr>
          <a:xfrm>
            <a:off x="4386300" y="1911721"/>
            <a:ext cx="13360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أَقْوَى</a:t>
            </a:r>
            <a:endParaRPr lang="en-GB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ED2A29E6-BDEC-41B2-A45F-B55866733BDE}"/>
              </a:ext>
            </a:extLst>
          </p:cNvPr>
          <p:cNvSpPr/>
          <p:nvPr/>
        </p:nvSpPr>
        <p:spPr>
          <a:xfrm>
            <a:off x="828677" y="2874157"/>
            <a:ext cx="3452791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الحاقدُ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أَضْعَفُ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المتسامح.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xmlns="" id="{4F28442E-AF5A-4F4C-9CBC-486DD1ED6A75}"/>
              </a:ext>
            </a:extLst>
          </p:cNvPr>
          <p:cNvCxnSpPr/>
          <p:nvPr/>
        </p:nvCxnSpPr>
        <p:spPr>
          <a:xfrm flipH="1">
            <a:off x="8412010" y="3233117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xmlns="" id="{AA465358-3019-4087-BB0C-1049BB18717F}"/>
              </a:ext>
            </a:extLst>
          </p:cNvPr>
          <p:cNvSpPr txBox="1"/>
          <p:nvPr/>
        </p:nvSpPr>
        <p:spPr>
          <a:xfrm>
            <a:off x="4386300" y="2928717"/>
            <a:ext cx="13360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أَضْعَف</a:t>
            </a:r>
            <a:endParaRPr lang="en-GB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A549BFDC-7F07-430A-B271-06374294881A}"/>
              </a:ext>
            </a:extLst>
          </p:cNvPr>
          <p:cNvSpPr/>
          <p:nvPr/>
        </p:nvSpPr>
        <p:spPr>
          <a:xfrm>
            <a:off x="828678" y="3711967"/>
            <a:ext cx="3452791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الكسولُ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أشدُّ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إهمالاً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مِنْ المُجتهدُ.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xmlns="" id="{1E98C678-D86C-4E18-B645-09F1D2223CF1}"/>
              </a:ext>
            </a:extLst>
          </p:cNvPr>
          <p:cNvCxnSpPr/>
          <p:nvPr/>
        </p:nvCxnSpPr>
        <p:spPr>
          <a:xfrm flipH="1">
            <a:off x="8412010" y="4090951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8CC3C313-D003-44EE-A9F0-1946D90F4081}"/>
              </a:ext>
            </a:extLst>
          </p:cNvPr>
          <p:cNvSpPr txBox="1"/>
          <p:nvPr/>
        </p:nvSpPr>
        <p:spPr>
          <a:xfrm>
            <a:off x="6427304" y="3765355"/>
            <a:ext cx="18798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يصاغُ مباشرة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xmlns="" id="{8F497E18-C917-4F6A-9E5F-3512ABEEDB68}"/>
              </a:ext>
            </a:extLst>
          </p:cNvPr>
          <p:cNvCxnSpPr/>
          <p:nvPr/>
        </p:nvCxnSpPr>
        <p:spPr>
          <a:xfrm flipH="1">
            <a:off x="8391935" y="5075387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30">
            <a:extLst>
              <a:ext uri="{FF2B5EF4-FFF2-40B4-BE49-F238E27FC236}">
                <a16:creationId xmlns:a16="http://schemas.microsoft.com/office/drawing/2014/main" xmlns="" id="{6EC36B4E-E7AE-4693-BA0E-B8DE2A4C0029}"/>
              </a:ext>
            </a:extLst>
          </p:cNvPr>
          <p:cNvSpPr txBox="1"/>
          <p:nvPr/>
        </p:nvSpPr>
        <p:spPr>
          <a:xfrm>
            <a:off x="4386300" y="3753194"/>
            <a:ext cx="18194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أشدُّ إهمالا</a:t>
            </a:r>
            <a:endParaRPr lang="en-GB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35">
            <a:extLst>
              <a:ext uri="{FF2B5EF4-FFF2-40B4-BE49-F238E27FC236}">
                <a16:creationId xmlns:a16="http://schemas.microsoft.com/office/drawing/2014/main" xmlns="" id="{91671AE5-2C73-438A-B34F-D90FE5B9616E}"/>
              </a:ext>
            </a:extLst>
          </p:cNvPr>
          <p:cNvSpPr txBox="1"/>
          <p:nvPr/>
        </p:nvSpPr>
        <p:spPr>
          <a:xfrm>
            <a:off x="6438100" y="2963701"/>
            <a:ext cx="18798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يصاغُ مباشرة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5">
            <a:extLst>
              <a:ext uri="{FF2B5EF4-FFF2-40B4-BE49-F238E27FC236}">
                <a16:creationId xmlns:a16="http://schemas.microsoft.com/office/drawing/2014/main" xmlns="" id="{851F58C5-534B-467A-B67D-7D1D24280797}"/>
              </a:ext>
            </a:extLst>
          </p:cNvPr>
          <p:cNvSpPr txBox="1"/>
          <p:nvPr/>
        </p:nvSpPr>
        <p:spPr>
          <a:xfrm>
            <a:off x="6356855" y="1952765"/>
            <a:ext cx="18798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يصاغُ مباشرة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05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7" grpId="0" animBg="1"/>
      <p:bldP spid="28" grpId="0" animBg="1"/>
      <p:bldP spid="31" grpId="0" animBg="1"/>
      <p:bldP spid="32" grpId="0" animBg="1"/>
      <p:bldP spid="36" grpId="0" animBg="1"/>
      <p:bldP spid="22" grpId="0" animBg="1"/>
      <p:bldP spid="24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8ABF86-74DB-49CF-AEC7-15BDEC150BD5}"/>
              </a:ext>
            </a:extLst>
          </p:cNvPr>
          <p:cNvSpPr/>
          <p:nvPr/>
        </p:nvSpPr>
        <p:spPr>
          <a:xfrm>
            <a:off x="630308" y="253430"/>
            <a:ext cx="11021091" cy="60045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2351402-8D89-4973-A4C4-C35FC57927AE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AF203B64-BC35-4A08-98D1-A1C8D696E3CB}"/>
              </a:ext>
            </a:extLst>
          </p:cNvPr>
          <p:cNvSpPr/>
          <p:nvPr/>
        </p:nvSpPr>
        <p:spPr>
          <a:xfrm>
            <a:off x="3166947" y="316206"/>
            <a:ext cx="55444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ثالثاً: حالات اسمُ التَّفضيل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73D632AE-FD00-4860-BE9B-EDCA020BA8A5}"/>
              </a:ext>
            </a:extLst>
          </p:cNvPr>
          <p:cNvSpPr txBox="1"/>
          <p:nvPr/>
        </p:nvSpPr>
        <p:spPr>
          <a:xfrm>
            <a:off x="2171904" y="991228"/>
            <a:ext cx="72454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الأولى: أنْ يكونَ مجرَّدًا مِنْ (ال) وغير مضاف  (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نكرة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8806404E-2FEA-4218-AC40-375C04158AB3}"/>
              </a:ext>
            </a:extLst>
          </p:cNvPr>
          <p:cNvSpPr txBox="1"/>
          <p:nvPr/>
        </p:nvSpPr>
        <p:spPr>
          <a:xfrm>
            <a:off x="1596763" y="3490019"/>
            <a:ext cx="352164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لا، لمْ يُطابقْهُ، وإنما جاء </a:t>
            </a:r>
            <a:r>
              <a:rPr lang="ar-BH" sz="2400" b="1" u="sng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مُفرَدًا مُذَكّرًا.</a:t>
            </a:r>
            <a:endParaRPr lang="en-GB" sz="2400" b="1" u="sng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845DDEDE-4397-4960-AF37-1875352C2C97}"/>
              </a:ext>
            </a:extLst>
          </p:cNvPr>
          <p:cNvSpPr txBox="1"/>
          <p:nvPr/>
        </p:nvSpPr>
        <p:spPr>
          <a:xfrm>
            <a:off x="5118409" y="3510301"/>
            <a:ext cx="631159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اسم التَّفضيلِ في الأمثلة السَّابقةِ طابقَ المُفضَّل في النَّوع والعَدَد؟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xmlns="" id="{2D1C721C-B28F-4CB0-A7EC-CCEC1E217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67553"/>
              </p:ext>
            </p:extLst>
          </p:nvPr>
        </p:nvGraphicFramePr>
        <p:xfrm>
          <a:off x="923861" y="1602179"/>
          <a:ext cx="1034427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578">
                  <a:extLst>
                    <a:ext uri="{9D8B030D-6E8A-4147-A177-3AD203B41FA5}">
                      <a16:colId xmlns:a16="http://schemas.microsoft.com/office/drawing/2014/main" xmlns="" val="638278953"/>
                    </a:ext>
                  </a:extLst>
                </a:gridCol>
                <a:gridCol w="3021981">
                  <a:extLst>
                    <a:ext uri="{9D8B030D-6E8A-4147-A177-3AD203B41FA5}">
                      <a16:colId xmlns:a16="http://schemas.microsoft.com/office/drawing/2014/main" xmlns="" val="3630965138"/>
                    </a:ext>
                  </a:extLst>
                </a:gridCol>
                <a:gridCol w="2722314">
                  <a:extLst>
                    <a:ext uri="{9D8B030D-6E8A-4147-A177-3AD203B41FA5}">
                      <a16:colId xmlns:a16="http://schemas.microsoft.com/office/drawing/2014/main" xmlns="" val="3182503138"/>
                    </a:ext>
                  </a:extLst>
                </a:gridCol>
                <a:gridCol w="1509405">
                  <a:extLst>
                    <a:ext uri="{9D8B030D-6E8A-4147-A177-3AD203B41FA5}">
                      <a16:colId xmlns:a16="http://schemas.microsoft.com/office/drawing/2014/main" xmlns="" val="42488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جَمْع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مُثنَّى 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مُفرَد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BH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العدد      النَّوع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167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مُذكَّر</a:t>
                      </a:r>
                      <a:endParaRPr lang="en-GB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50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مُؤنَّث</a:t>
                      </a:r>
                      <a:endParaRPr lang="en-GB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7184815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6F42874-C032-402B-BBAC-0116F5F814BE}"/>
              </a:ext>
            </a:extLst>
          </p:cNvPr>
          <p:cNvSpPr txBox="1"/>
          <p:nvPr/>
        </p:nvSpPr>
        <p:spPr>
          <a:xfrm>
            <a:off x="7124401" y="2305526"/>
            <a:ext cx="259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الصَّادقُ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الكَاذبِ.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8287ADD3-1FD5-4FCB-8D5D-7848D2A4CF1E}"/>
              </a:ext>
            </a:extLst>
          </p:cNvPr>
          <p:cNvSpPr txBox="1"/>
          <p:nvPr/>
        </p:nvSpPr>
        <p:spPr>
          <a:xfrm>
            <a:off x="6883806" y="2846403"/>
            <a:ext cx="282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الصَّادقةُ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الكَاذبِةِ.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591E33FD-7C89-4F5E-9787-0266D12DC5F6}"/>
              </a:ext>
            </a:extLst>
          </p:cNvPr>
          <p:cNvSpPr txBox="1"/>
          <p:nvPr/>
        </p:nvSpPr>
        <p:spPr>
          <a:xfrm>
            <a:off x="4212767" y="2305526"/>
            <a:ext cx="282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الصَّادقَان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الكَاذِبَيْن.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2CB63079-FC14-4EB5-B670-92AED1F9B251}"/>
              </a:ext>
            </a:extLst>
          </p:cNvPr>
          <p:cNvSpPr txBox="1"/>
          <p:nvPr/>
        </p:nvSpPr>
        <p:spPr>
          <a:xfrm>
            <a:off x="4006319" y="2811079"/>
            <a:ext cx="3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الصَّادقَتان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الكَاذِبَتَين.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C926B88C-FD29-47F1-9EDA-27E37698F421}"/>
              </a:ext>
            </a:extLst>
          </p:cNvPr>
          <p:cNvSpPr txBox="1"/>
          <p:nvPr/>
        </p:nvSpPr>
        <p:spPr>
          <a:xfrm>
            <a:off x="923861" y="2327470"/>
            <a:ext cx="311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الصَّادقون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الكَاذِبِين.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xmlns="" id="{334DD5CC-50B4-4AA2-A2C1-D1FCB920111A}"/>
              </a:ext>
            </a:extLst>
          </p:cNvPr>
          <p:cNvSpPr txBox="1"/>
          <p:nvPr/>
        </p:nvSpPr>
        <p:spPr>
          <a:xfrm>
            <a:off x="1006374" y="2800952"/>
            <a:ext cx="3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الصَّادقَاتُ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الكَاذِباتِ.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0A7DE83E-A7EA-413B-941F-094AD4B39D73}"/>
              </a:ext>
            </a:extLst>
          </p:cNvPr>
          <p:cNvSpPr txBox="1"/>
          <p:nvPr/>
        </p:nvSpPr>
        <p:spPr>
          <a:xfrm>
            <a:off x="5118408" y="4056711"/>
            <a:ext cx="631159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أتى المفضَّلُ عليه مجرورًا بـــ (مِنْ) بعد اسمِ التَّفضيل؟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C617DA71-90C4-4D64-98E6-51F4F8C25CE8}"/>
              </a:ext>
            </a:extLst>
          </p:cNvPr>
          <p:cNvSpPr txBox="1"/>
          <p:nvPr/>
        </p:nvSpPr>
        <p:spPr>
          <a:xfrm>
            <a:off x="1406124" y="4064830"/>
            <a:ext cx="352164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نعم، أتى المفضَّلُ عليه مجرورًا بـــ (مِنْ). </a:t>
            </a:r>
            <a:endParaRPr lang="en-GB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9223C8F6-4C9D-4566-A1E0-5BEC2B99423F}"/>
              </a:ext>
            </a:extLst>
          </p:cNvPr>
          <p:cNvSpPr txBox="1">
            <a:spLocks/>
          </p:cNvSpPr>
          <p:nvPr/>
        </p:nvSpPr>
        <p:spPr>
          <a:xfrm>
            <a:off x="10032149" y="5114520"/>
            <a:ext cx="1619250" cy="59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أنَّ:</a:t>
            </a:r>
            <a:endParaRPr lang="en-GB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xmlns="" id="{E8C151D8-CFCD-4CD0-90D2-FE2178BA155E}"/>
              </a:ext>
            </a:extLst>
          </p:cNvPr>
          <p:cNvSpPr/>
          <p:nvPr/>
        </p:nvSpPr>
        <p:spPr>
          <a:xfrm>
            <a:off x="753312" y="4894231"/>
            <a:ext cx="9155834" cy="118518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التَّفضيلِ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إذا كانَ مُجرَّدًا من (ال) وغيرَ مُضافٍ وَجَبَ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إفرادُه وتذكيرُه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أي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يُطابقُ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المُفضَّلَ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النَّوعِ والعَدد، وكَثيرًا ما يأتي المُفضَّل عليه مجرورًا بـــ(مِنْ).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032149" y="150134"/>
            <a:ext cx="1619250" cy="5986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8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14" grpId="0" animBg="1"/>
      <p:bldP spid="8" grpId="0"/>
      <p:bldP spid="21" grpId="0"/>
      <p:bldP spid="22" grpId="0"/>
      <p:bldP spid="23" grpId="0"/>
      <p:bldP spid="33" grpId="0"/>
      <p:bldP spid="34" grpId="0"/>
      <p:bldP spid="35" grpId="0" animBg="1"/>
      <p:bldP spid="36" grpId="0"/>
      <p:bldP spid="3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970366" y="253429"/>
            <a:ext cx="1701653" cy="6425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8ABF86-74DB-49CF-AEC7-15BDEC150BD5}"/>
              </a:ext>
            </a:extLst>
          </p:cNvPr>
          <p:cNvSpPr/>
          <p:nvPr/>
        </p:nvSpPr>
        <p:spPr>
          <a:xfrm>
            <a:off x="630308" y="253429"/>
            <a:ext cx="11044322" cy="60045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2351402-8D89-4973-A4C4-C35FC57927AE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AF203B64-BC35-4A08-98D1-A1C8D696E3CB}"/>
              </a:ext>
            </a:extLst>
          </p:cNvPr>
          <p:cNvSpPr/>
          <p:nvPr/>
        </p:nvSpPr>
        <p:spPr>
          <a:xfrm>
            <a:off x="3166947" y="316206"/>
            <a:ext cx="55444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ثالثاً: حالات اسمُ التَّفضيل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73D632AE-FD00-4860-BE9B-EDCA020BA8A5}"/>
              </a:ext>
            </a:extLst>
          </p:cNvPr>
          <p:cNvSpPr txBox="1"/>
          <p:nvPr/>
        </p:nvSpPr>
        <p:spPr>
          <a:xfrm>
            <a:off x="2171904" y="991228"/>
            <a:ext cx="72454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الثَّانية: أن يكونَ مُضافًا إلى </a:t>
            </a: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نَكِرة.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8806404E-2FEA-4218-AC40-375C04158AB3}"/>
              </a:ext>
            </a:extLst>
          </p:cNvPr>
          <p:cNvSpPr txBox="1"/>
          <p:nvPr/>
        </p:nvSpPr>
        <p:spPr>
          <a:xfrm>
            <a:off x="1406124" y="3470700"/>
            <a:ext cx="352164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لا، لمْ يُطابقْهُ، وإنما جاء </a:t>
            </a:r>
            <a:r>
              <a:rPr lang="ar-BH" sz="2400" b="1" u="sng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مُفرَدًا مُذَكرًا.</a:t>
            </a:r>
            <a:endParaRPr lang="en-GB" sz="2400" b="1" u="sng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845DDEDE-4397-4960-AF37-1875352C2C97}"/>
              </a:ext>
            </a:extLst>
          </p:cNvPr>
          <p:cNvSpPr txBox="1"/>
          <p:nvPr/>
        </p:nvSpPr>
        <p:spPr>
          <a:xfrm>
            <a:off x="5118407" y="3406778"/>
            <a:ext cx="631159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اسم التَّفضيلِ في الأمثلة السَّابقةِ طابقَ المُفضَّل في النَّوع والعَدَد؟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xmlns="" id="{2D1C721C-B28F-4CB0-A7EC-CCEC1E217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40364"/>
              </p:ext>
            </p:extLst>
          </p:nvPr>
        </p:nvGraphicFramePr>
        <p:xfrm>
          <a:off x="923861" y="1602179"/>
          <a:ext cx="1034427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578">
                  <a:extLst>
                    <a:ext uri="{9D8B030D-6E8A-4147-A177-3AD203B41FA5}">
                      <a16:colId xmlns:a16="http://schemas.microsoft.com/office/drawing/2014/main" xmlns="" val="638278953"/>
                    </a:ext>
                  </a:extLst>
                </a:gridCol>
                <a:gridCol w="3021981">
                  <a:extLst>
                    <a:ext uri="{9D8B030D-6E8A-4147-A177-3AD203B41FA5}">
                      <a16:colId xmlns:a16="http://schemas.microsoft.com/office/drawing/2014/main" xmlns="" val="3630965138"/>
                    </a:ext>
                  </a:extLst>
                </a:gridCol>
                <a:gridCol w="2943921">
                  <a:extLst>
                    <a:ext uri="{9D8B030D-6E8A-4147-A177-3AD203B41FA5}">
                      <a16:colId xmlns:a16="http://schemas.microsoft.com/office/drawing/2014/main" xmlns="" val="3182503138"/>
                    </a:ext>
                  </a:extLst>
                </a:gridCol>
                <a:gridCol w="1287798">
                  <a:extLst>
                    <a:ext uri="{9D8B030D-6E8A-4147-A177-3AD203B41FA5}">
                      <a16:colId xmlns:a16="http://schemas.microsoft.com/office/drawing/2014/main" xmlns="" val="42488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جَمْع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مُثنَّى 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مُفرَد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BH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العدد      النَّوع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167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مُذكَّر</a:t>
                      </a:r>
                      <a:endParaRPr lang="en-GB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50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مُؤنَّث</a:t>
                      </a:r>
                      <a:endParaRPr lang="en-GB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7184815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6F42874-C032-402B-BBAC-0116F5F814BE}"/>
              </a:ext>
            </a:extLst>
          </p:cNvPr>
          <p:cNvSpPr txBox="1"/>
          <p:nvPr/>
        </p:nvSpPr>
        <p:spPr>
          <a:xfrm>
            <a:off x="7035019" y="2314090"/>
            <a:ext cx="297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أنتَ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أَذْكَى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طالبٍ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8287ADD3-1FD5-4FCB-8D5D-7848D2A4CF1E}"/>
              </a:ext>
            </a:extLst>
          </p:cNvPr>
          <p:cNvSpPr txBox="1"/>
          <p:nvPr/>
        </p:nvSpPr>
        <p:spPr>
          <a:xfrm>
            <a:off x="7117532" y="2834969"/>
            <a:ext cx="282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أنتِ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أَذْكَى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طالبةٍ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591E33FD-7C89-4F5E-9787-0266D12DC5F6}"/>
              </a:ext>
            </a:extLst>
          </p:cNvPr>
          <p:cNvSpPr txBox="1"/>
          <p:nvPr/>
        </p:nvSpPr>
        <p:spPr>
          <a:xfrm>
            <a:off x="4212767" y="2305526"/>
            <a:ext cx="282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أنْتُما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أَذْكَى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طالبَين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2CB63079-FC14-4EB5-B670-92AED1F9B251}"/>
              </a:ext>
            </a:extLst>
          </p:cNvPr>
          <p:cNvSpPr txBox="1"/>
          <p:nvPr/>
        </p:nvSpPr>
        <p:spPr>
          <a:xfrm>
            <a:off x="4006319" y="2811079"/>
            <a:ext cx="3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أنْتُما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أَذْكَى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طالبَتَين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C926B88C-FD29-47F1-9EDA-27E37698F421}"/>
              </a:ext>
            </a:extLst>
          </p:cNvPr>
          <p:cNvSpPr txBox="1"/>
          <p:nvPr/>
        </p:nvSpPr>
        <p:spPr>
          <a:xfrm>
            <a:off x="923861" y="2327470"/>
            <a:ext cx="311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أنْتُمْ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أَذْكَى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طُلابٍ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الفَصل.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xmlns="" id="{334DD5CC-50B4-4AA2-A2C1-D1FCB920111A}"/>
              </a:ext>
            </a:extLst>
          </p:cNvPr>
          <p:cNvSpPr txBox="1"/>
          <p:nvPr/>
        </p:nvSpPr>
        <p:spPr>
          <a:xfrm>
            <a:off x="1006374" y="2800952"/>
            <a:ext cx="3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أنْتُنَّ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أَذْكَى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طالباتٍ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الفَصل.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0A7DE83E-A7EA-413B-941F-094AD4B39D73}"/>
              </a:ext>
            </a:extLst>
          </p:cNvPr>
          <p:cNvSpPr txBox="1"/>
          <p:nvPr/>
        </p:nvSpPr>
        <p:spPr>
          <a:xfrm>
            <a:off x="5156892" y="3955574"/>
            <a:ext cx="631159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المضاف إليه في الأمثلةِ السَّابقةِ طابق المُفضَّل في النَّوع والعَدَد؟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C617DA71-90C4-4D64-98E6-51F4F8C25CE8}"/>
              </a:ext>
            </a:extLst>
          </p:cNvPr>
          <p:cNvSpPr txBox="1"/>
          <p:nvPr/>
        </p:nvSpPr>
        <p:spPr>
          <a:xfrm>
            <a:off x="591823" y="3930960"/>
            <a:ext cx="45265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نعم، طابقَ المضاف إليه المُفضَّل في النَّوع والعَدَد.</a:t>
            </a:r>
            <a:endParaRPr lang="en-GB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9223C8F6-4C9D-4566-A1E0-5BEC2B99423F}"/>
              </a:ext>
            </a:extLst>
          </p:cNvPr>
          <p:cNvSpPr txBox="1">
            <a:spLocks/>
          </p:cNvSpPr>
          <p:nvPr/>
        </p:nvSpPr>
        <p:spPr>
          <a:xfrm>
            <a:off x="10055380" y="5244126"/>
            <a:ext cx="1619250" cy="59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أنَّ:</a:t>
            </a:r>
            <a:endParaRPr lang="en-GB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25CBFBD6-B2C9-4801-8154-850CE73E7E6F}"/>
              </a:ext>
            </a:extLst>
          </p:cNvPr>
          <p:cNvSpPr txBox="1"/>
          <p:nvPr/>
        </p:nvSpPr>
        <p:spPr>
          <a:xfrm>
            <a:off x="651163" y="4286610"/>
            <a:ext cx="361603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أنتَ  - </a:t>
            </a:r>
            <a:r>
              <a:rPr lang="ar-BH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طالبٍ/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أنتُما  - </a:t>
            </a:r>
            <a:r>
              <a:rPr lang="ar-BH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طالبين/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أنتم  - </a:t>
            </a:r>
            <a:r>
              <a:rPr lang="ar-BH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طلاب</a:t>
            </a:r>
            <a:endParaRPr lang="ar-BH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أنتِ - </a:t>
            </a:r>
            <a:r>
              <a:rPr lang="ar-BH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طالبةٍ /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أنتُما  - </a:t>
            </a:r>
            <a:r>
              <a:rPr lang="ar-BH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طالبيتن/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أنتنَّ  - </a:t>
            </a:r>
            <a:r>
              <a:rPr lang="ar-BH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طالبات</a:t>
            </a:r>
            <a:endParaRPr lang="ar-BH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: زوايا قطرية مستديرة 23">
            <a:extLst>
              <a:ext uri="{FF2B5EF4-FFF2-40B4-BE49-F238E27FC236}">
                <a16:creationId xmlns:a16="http://schemas.microsoft.com/office/drawing/2014/main" xmlns="" id="{A019D522-6FA6-4332-9F39-AD4AA9CBD704}"/>
              </a:ext>
            </a:extLst>
          </p:cNvPr>
          <p:cNvSpPr/>
          <p:nvPr/>
        </p:nvSpPr>
        <p:spPr>
          <a:xfrm>
            <a:off x="1326995" y="5123421"/>
            <a:ext cx="8643371" cy="107665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التَّفضيلِ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إذا كانَ مُضافًا إلى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نَكرةٍ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وَجَبَ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إفرادُه وتذكيرُه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ويُطابقُ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المُضافُ إليه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المُفضَّلَ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النَّوعِ والعَدد.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781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14" grpId="0" animBg="1"/>
      <p:bldP spid="8" grpId="0"/>
      <p:bldP spid="21" grpId="0"/>
      <p:bldP spid="22" grpId="0"/>
      <p:bldP spid="23" grpId="0"/>
      <p:bldP spid="33" grpId="0"/>
      <p:bldP spid="34" grpId="0"/>
      <p:bldP spid="35" grpId="0" animBg="1"/>
      <p:bldP spid="36" grpId="0"/>
      <p:bldP spid="37" grpId="0" animBg="1"/>
      <p:bldP spid="20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939177" y="209187"/>
            <a:ext cx="1619250" cy="7778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8ABF86-74DB-49CF-AEC7-15BDEC150BD5}"/>
              </a:ext>
            </a:extLst>
          </p:cNvPr>
          <p:cNvSpPr/>
          <p:nvPr/>
        </p:nvSpPr>
        <p:spPr>
          <a:xfrm>
            <a:off x="630308" y="253429"/>
            <a:ext cx="10928119" cy="60045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2351402-8D89-4973-A4C4-C35FC57927AE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AF203B64-BC35-4A08-98D1-A1C8D696E3CB}"/>
              </a:ext>
            </a:extLst>
          </p:cNvPr>
          <p:cNvSpPr/>
          <p:nvPr/>
        </p:nvSpPr>
        <p:spPr>
          <a:xfrm>
            <a:off x="3166947" y="316206"/>
            <a:ext cx="55444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ثالثاً: حالات اسمُ التَّفضيل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73D632AE-FD00-4860-BE9B-EDCA020BA8A5}"/>
              </a:ext>
            </a:extLst>
          </p:cNvPr>
          <p:cNvSpPr txBox="1"/>
          <p:nvPr/>
        </p:nvSpPr>
        <p:spPr>
          <a:xfrm>
            <a:off x="2171904" y="991228"/>
            <a:ext cx="72454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الثَّالثة: أنْ يكونَ مُعَرَّفًا بــ (ال)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8806404E-2FEA-4218-AC40-375C04158AB3}"/>
              </a:ext>
            </a:extLst>
          </p:cNvPr>
          <p:cNvSpPr txBox="1"/>
          <p:nvPr/>
        </p:nvSpPr>
        <p:spPr>
          <a:xfrm>
            <a:off x="1201575" y="3603165"/>
            <a:ext cx="352164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نَعَم، طابقَهُ في النَّوع والعَدَد</a:t>
            </a:r>
            <a:endParaRPr lang="en-GB" sz="2400" b="1" u="sng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845DDEDE-4397-4960-AF37-1875352C2C97}"/>
              </a:ext>
            </a:extLst>
          </p:cNvPr>
          <p:cNvSpPr txBox="1"/>
          <p:nvPr/>
        </p:nvSpPr>
        <p:spPr>
          <a:xfrm>
            <a:off x="4956548" y="3555922"/>
            <a:ext cx="631159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اسم التَّفضيلِ في الأمثلة السَّابقةِ طابقَ المُفضَّل في النَّوع والعَدَد؟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xmlns="" id="{2D1C721C-B28F-4CB0-A7EC-CCEC1E217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99173"/>
              </p:ext>
            </p:extLst>
          </p:nvPr>
        </p:nvGraphicFramePr>
        <p:xfrm>
          <a:off x="1285460" y="1602179"/>
          <a:ext cx="994292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664">
                  <a:extLst>
                    <a:ext uri="{9D8B030D-6E8A-4147-A177-3AD203B41FA5}">
                      <a16:colId xmlns:a16="http://schemas.microsoft.com/office/drawing/2014/main" xmlns="" val="638278953"/>
                    </a:ext>
                  </a:extLst>
                </a:gridCol>
                <a:gridCol w="2904729">
                  <a:extLst>
                    <a:ext uri="{9D8B030D-6E8A-4147-A177-3AD203B41FA5}">
                      <a16:colId xmlns:a16="http://schemas.microsoft.com/office/drawing/2014/main" xmlns="" val="3630965138"/>
                    </a:ext>
                  </a:extLst>
                </a:gridCol>
                <a:gridCol w="2829698">
                  <a:extLst>
                    <a:ext uri="{9D8B030D-6E8A-4147-A177-3AD203B41FA5}">
                      <a16:colId xmlns:a16="http://schemas.microsoft.com/office/drawing/2014/main" xmlns="" val="3182503138"/>
                    </a:ext>
                  </a:extLst>
                </a:gridCol>
                <a:gridCol w="1237832">
                  <a:extLst>
                    <a:ext uri="{9D8B030D-6E8A-4147-A177-3AD203B41FA5}">
                      <a16:colId xmlns:a16="http://schemas.microsoft.com/office/drawing/2014/main" xmlns="" val="42488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جَمْع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مُثنَّى 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مُفرَد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BH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العدد      النَّوع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167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مُذكَّر</a:t>
                      </a:r>
                      <a:endParaRPr lang="en-GB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50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مُؤنَّث</a:t>
                      </a:r>
                      <a:endParaRPr lang="en-GB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7184815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6F42874-C032-402B-BBAC-0116F5F814BE}"/>
              </a:ext>
            </a:extLst>
          </p:cNvPr>
          <p:cNvSpPr txBox="1"/>
          <p:nvPr/>
        </p:nvSpPr>
        <p:spPr>
          <a:xfrm>
            <a:off x="7035019" y="2314090"/>
            <a:ext cx="297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أنتَ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الأفْضَلُ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الفَصلِ.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8287ADD3-1FD5-4FCB-8D5D-7848D2A4CF1E}"/>
              </a:ext>
            </a:extLst>
          </p:cNvPr>
          <p:cNvSpPr txBox="1"/>
          <p:nvPr/>
        </p:nvSpPr>
        <p:spPr>
          <a:xfrm>
            <a:off x="7117532" y="2834969"/>
            <a:ext cx="282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أنتِ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الفُضلى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591E33FD-7C89-4F5E-9787-0266D12DC5F6}"/>
              </a:ext>
            </a:extLst>
          </p:cNvPr>
          <p:cNvSpPr txBox="1"/>
          <p:nvPr/>
        </p:nvSpPr>
        <p:spPr>
          <a:xfrm>
            <a:off x="4212767" y="2305526"/>
            <a:ext cx="282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أنْتُما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الأَفْضَلان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الفَصلِ.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2CB63079-FC14-4EB5-B670-92AED1F9B251}"/>
              </a:ext>
            </a:extLst>
          </p:cNvPr>
          <p:cNvSpPr txBox="1"/>
          <p:nvPr/>
        </p:nvSpPr>
        <p:spPr>
          <a:xfrm>
            <a:off x="4006319" y="2811079"/>
            <a:ext cx="3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أنْتُما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الفُضْليان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C926B88C-FD29-47F1-9EDA-27E37698F421}"/>
              </a:ext>
            </a:extLst>
          </p:cNvPr>
          <p:cNvSpPr txBox="1"/>
          <p:nvPr/>
        </p:nvSpPr>
        <p:spPr>
          <a:xfrm>
            <a:off x="923861" y="2327470"/>
            <a:ext cx="311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أنْتُمْ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الأفْضَلون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الفَصلِ.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xmlns="" id="{334DD5CC-50B4-4AA2-A2C1-D1FCB920111A}"/>
              </a:ext>
            </a:extLst>
          </p:cNvPr>
          <p:cNvSpPr txBox="1"/>
          <p:nvPr/>
        </p:nvSpPr>
        <p:spPr>
          <a:xfrm>
            <a:off x="1006374" y="2800952"/>
            <a:ext cx="3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أنْتُنَّ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الفُضْليات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الفَصلِ.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9223C8F6-4C9D-4566-A1E0-5BEC2B99423F}"/>
              </a:ext>
            </a:extLst>
          </p:cNvPr>
          <p:cNvSpPr txBox="1">
            <a:spLocks/>
          </p:cNvSpPr>
          <p:nvPr/>
        </p:nvSpPr>
        <p:spPr>
          <a:xfrm>
            <a:off x="9845113" y="4657126"/>
            <a:ext cx="1619250" cy="59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أنَّ:</a:t>
            </a:r>
            <a:endParaRPr lang="en-GB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: زوايا قطرية مستديرة 23">
            <a:extLst>
              <a:ext uri="{FF2B5EF4-FFF2-40B4-BE49-F238E27FC236}">
                <a16:creationId xmlns:a16="http://schemas.microsoft.com/office/drawing/2014/main" xmlns="" id="{A019D522-6FA6-4332-9F39-AD4AA9CBD704}"/>
              </a:ext>
            </a:extLst>
          </p:cNvPr>
          <p:cNvSpPr/>
          <p:nvPr/>
        </p:nvSpPr>
        <p:spPr>
          <a:xfrm>
            <a:off x="1006374" y="4463699"/>
            <a:ext cx="8643371" cy="107665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التَّفضيلِ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إذا كانَ مُعَرَّفًا بــ (ال)  وَجَبَ أن يُطابق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المُفضَّلَ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النَّوعِ والعَدد.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79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14" grpId="0" animBg="1"/>
      <p:bldP spid="8" grpId="0"/>
      <p:bldP spid="21" grpId="0"/>
      <p:bldP spid="22" grpId="0"/>
      <p:bldP spid="23" grpId="0"/>
      <p:bldP spid="33" grpId="0"/>
      <p:bldP spid="34" grpId="0"/>
      <p:bldP spid="37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8ABF86-74DB-49CF-AEC7-15BDEC150BD5}"/>
              </a:ext>
            </a:extLst>
          </p:cNvPr>
          <p:cNvSpPr/>
          <p:nvPr/>
        </p:nvSpPr>
        <p:spPr>
          <a:xfrm>
            <a:off x="630308" y="304800"/>
            <a:ext cx="11044322" cy="60045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2351402-8D89-4973-A4C4-C35FC57927AE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AF203B64-BC35-4A08-98D1-A1C8D696E3CB}"/>
              </a:ext>
            </a:extLst>
          </p:cNvPr>
          <p:cNvSpPr/>
          <p:nvPr/>
        </p:nvSpPr>
        <p:spPr>
          <a:xfrm>
            <a:off x="3166947" y="316206"/>
            <a:ext cx="55444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ثالثاً: حالات اسمُ التَّفضيل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73D632AE-FD00-4860-BE9B-EDCA020BA8A5}"/>
              </a:ext>
            </a:extLst>
          </p:cNvPr>
          <p:cNvSpPr txBox="1"/>
          <p:nvPr/>
        </p:nvSpPr>
        <p:spPr>
          <a:xfrm>
            <a:off x="2203077" y="961693"/>
            <a:ext cx="72454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الرَّابعةُ: أن يكونَ مُضافًا إلى </a:t>
            </a: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مَعرفةٍ.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845DDEDE-4397-4960-AF37-1875352C2C97}"/>
              </a:ext>
            </a:extLst>
          </p:cNvPr>
          <p:cNvSpPr txBox="1"/>
          <p:nvPr/>
        </p:nvSpPr>
        <p:spPr>
          <a:xfrm>
            <a:off x="2054224" y="4104788"/>
            <a:ext cx="834938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أُلاحظُ أنْ اسمَ التَّفضيلِ في الأمثلةِ السَّابقةِ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يجوزُ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أنْ يأتي مُفردًا مُذكَّرًا،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ويجوزُ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أنْ يُطابقَ المُفضَّل في النَّوع والعَدَد.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xmlns="" id="{2D1C721C-B28F-4CB0-A7EC-CCEC1E217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57353"/>
              </p:ext>
            </p:extLst>
          </p:nvPr>
        </p:nvGraphicFramePr>
        <p:xfrm>
          <a:off x="813187" y="1537552"/>
          <a:ext cx="10831462" cy="231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135">
                  <a:extLst>
                    <a:ext uri="{9D8B030D-6E8A-4147-A177-3AD203B41FA5}">
                      <a16:colId xmlns:a16="http://schemas.microsoft.com/office/drawing/2014/main" xmlns="" val="638278953"/>
                    </a:ext>
                  </a:extLst>
                </a:gridCol>
                <a:gridCol w="3164307">
                  <a:extLst>
                    <a:ext uri="{9D8B030D-6E8A-4147-A177-3AD203B41FA5}">
                      <a16:colId xmlns:a16="http://schemas.microsoft.com/office/drawing/2014/main" xmlns="" val="3630965138"/>
                    </a:ext>
                  </a:extLst>
                </a:gridCol>
                <a:gridCol w="3242322">
                  <a:extLst>
                    <a:ext uri="{9D8B030D-6E8A-4147-A177-3AD203B41FA5}">
                      <a16:colId xmlns:a16="http://schemas.microsoft.com/office/drawing/2014/main" xmlns="" val="3182503138"/>
                    </a:ext>
                  </a:extLst>
                </a:gridCol>
                <a:gridCol w="1188698">
                  <a:extLst>
                    <a:ext uri="{9D8B030D-6E8A-4147-A177-3AD203B41FA5}">
                      <a16:colId xmlns:a16="http://schemas.microsoft.com/office/drawing/2014/main" xmlns="" val="424885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جَمْع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مُثنَّى 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مُفرَد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BH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العدد      النَّوع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1676279"/>
                  </a:ext>
                </a:extLst>
              </a:tr>
              <a:tr h="818778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مُذكَّر</a:t>
                      </a:r>
                      <a:endParaRPr lang="en-GB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507546"/>
                  </a:ext>
                </a:extLst>
              </a:tr>
              <a:tr h="623495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sz="2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مُؤنَّث</a:t>
                      </a:r>
                      <a:endParaRPr lang="en-GB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7184815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6F42874-C032-402B-BBAC-0116F5F814BE}"/>
              </a:ext>
            </a:extLst>
          </p:cNvPr>
          <p:cNvSpPr txBox="1"/>
          <p:nvPr/>
        </p:nvSpPr>
        <p:spPr>
          <a:xfrm>
            <a:off x="7084190" y="2281547"/>
            <a:ext cx="297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المجتهدُ 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الطُّلاب.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8287ADD3-1FD5-4FCB-8D5D-7848D2A4CF1E}"/>
              </a:ext>
            </a:extLst>
          </p:cNvPr>
          <p:cNvSpPr txBox="1"/>
          <p:nvPr/>
        </p:nvSpPr>
        <p:spPr>
          <a:xfrm>
            <a:off x="7450610" y="3061318"/>
            <a:ext cx="264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المُجتهدةُ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الطَّالبات. </a:t>
            </a: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(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فُضْلَى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الطَّالبات)</a:t>
            </a:r>
            <a:r>
              <a:rPr lang="ar-BH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591E33FD-7C89-4F5E-9787-0266D12DC5F6}"/>
              </a:ext>
            </a:extLst>
          </p:cNvPr>
          <p:cNvSpPr txBox="1"/>
          <p:nvPr/>
        </p:nvSpPr>
        <p:spPr>
          <a:xfrm>
            <a:off x="4121155" y="2236692"/>
            <a:ext cx="282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المجتهدان 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الطُّلاب.</a:t>
            </a: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أو (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أَفْضَلا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الطُّلاب).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2CB63079-FC14-4EB5-B670-92AED1F9B251}"/>
              </a:ext>
            </a:extLst>
          </p:cNvPr>
          <p:cNvSpPr txBox="1"/>
          <p:nvPr/>
        </p:nvSpPr>
        <p:spPr>
          <a:xfrm>
            <a:off x="3999195" y="3032921"/>
            <a:ext cx="302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المجتهدتان 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الطَّالبات.</a:t>
            </a: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أو (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فُضْلَيا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الطَّالبات).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C926B88C-FD29-47F1-9EDA-27E37698F421}"/>
              </a:ext>
            </a:extLst>
          </p:cNvPr>
          <p:cNvSpPr txBox="1"/>
          <p:nvPr/>
        </p:nvSpPr>
        <p:spPr>
          <a:xfrm>
            <a:off x="705102" y="2239906"/>
            <a:ext cx="3111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المجتهدون 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الطُّلاب.</a:t>
            </a: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أو (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أَفَاضِلُ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الطُّلاب).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xmlns="" id="{334DD5CC-50B4-4AA2-A2C1-D1FCB920111A}"/>
              </a:ext>
            </a:extLst>
          </p:cNvPr>
          <p:cNvSpPr txBox="1"/>
          <p:nvPr/>
        </p:nvSpPr>
        <p:spPr>
          <a:xfrm>
            <a:off x="728550" y="3050092"/>
            <a:ext cx="302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المجتهدات 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أَفْضَلُ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الطَّالبات.</a:t>
            </a: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أو (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فُضْلَيات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الطَّالبات).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9223C8F6-4C9D-4566-A1E0-5BEC2B99423F}"/>
              </a:ext>
            </a:extLst>
          </p:cNvPr>
          <p:cNvSpPr txBox="1">
            <a:spLocks/>
          </p:cNvSpPr>
          <p:nvPr/>
        </p:nvSpPr>
        <p:spPr>
          <a:xfrm>
            <a:off x="10055380" y="5244126"/>
            <a:ext cx="1619250" cy="59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أنَّ:</a:t>
            </a:r>
            <a:endParaRPr lang="en-GB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: زوايا قطرية مستديرة 23">
            <a:extLst>
              <a:ext uri="{FF2B5EF4-FFF2-40B4-BE49-F238E27FC236}">
                <a16:creationId xmlns:a16="http://schemas.microsoft.com/office/drawing/2014/main" xmlns="" id="{A019D522-6FA6-4332-9F39-AD4AA9CBD704}"/>
              </a:ext>
            </a:extLst>
          </p:cNvPr>
          <p:cNvSpPr/>
          <p:nvPr/>
        </p:nvSpPr>
        <p:spPr>
          <a:xfrm>
            <a:off x="1295825" y="5146125"/>
            <a:ext cx="8643371" cy="107665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 التَّفضيلِ إذا كانَ مُضافًا إلى مَعرفةٍ يَجوزُ 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إفرادُه وتذكيرُه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ويجوزُ أنْ يطابق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المُفضَّلَ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النَّوعِ والعَدد.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0B89CF3-6C58-456C-9FE8-01CDAA2967F8}"/>
              </a:ext>
            </a:extLst>
          </p:cNvPr>
          <p:cNvSpPr txBox="1">
            <a:spLocks/>
          </p:cNvSpPr>
          <p:nvPr/>
        </p:nvSpPr>
        <p:spPr>
          <a:xfrm>
            <a:off x="10055380" y="316206"/>
            <a:ext cx="1619250" cy="7778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2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8" grpId="0"/>
      <p:bldP spid="21" grpId="0"/>
      <p:bldP spid="22" grpId="0"/>
      <p:bldP spid="23" grpId="0"/>
      <p:bldP spid="33" grpId="0"/>
      <p:bldP spid="34" grpId="0"/>
      <p:bldP spid="37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457F7-54D8-49CD-8D5D-E7083721B190}"/>
              </a:ext>
            </a:extLst>
          </p:cNvPr>
          <p:cNvSpPr/>
          <p:nvPr/>
        </p:nvSpPr>
        <p:spPr>
          <a:xfrm>
            <a:off x="523982" y="402619"/>
            <a:ext cx="11050598" cy="57493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AEF893-9F83-40DC-AF9D-17C4C39A5426}"/>
              </a:ext>
            </a:extLst>
          </p:cNvPr>
          <p:cNvSpPr/>
          <p:nvPr/>
        </p:nvSpPr>
        <p:spPr>
          <a:xfrm>
            <a:off x="1803805" y="1429531"/>
            <a:ext cx="9213230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أَستخرجُ من الجمل الآتية كلّ اسم تفضيلٍ، وأُبيّنُ نوعه: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05A50C7E-2CD0-4EC1-8BB4-200B36288850}"/>
              </a:ext>
            </a:extLst>
          </p:cNvPr>
          <p:cNvSpPr txBox="1"/>
          <p:nvPr/>
        </p:nvSpPr>
        <p:spPr>
          <a:xfrm>
            <a:off x="89226" y="98028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1C6E0D5-41CC-4BA5-9FCF-8B5C3874F41D}"/>
              </a:ext>
            </a:extLst>
          </p:cNvPr>
          <p:cNvSpPr txBox="1">
            <a:spLocks/>
          </p:cNvSpPr>
          <p:nvPr/>
        </p:nvSpPr>
        <p:spPr>
          <a:xfrm>
            <a:off x="10107697" y="434243"/>
            <a:ext cx="1465638" cy="6790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طَبِّقُ</a:t>
            </a:r>
            <a:endParaRPr lang="en-GB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66145ED0-C6E2-44DF-AA1A-EC8C619DBEFA}"/>
              </a:ext>
            </a:extLst>
          </p:cNvPr>
          <p:cNvSpPr/>
          <p:nvPr/>
        </p:nvSpPr>
        <p:spPr>
          <a:xfrm>
            <a:off x="8699627" y="5177275"/>
            <a:ext cx="1994392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A4AFC59B-5B76-4CC0-B86C-A1265380E4E3}"/>
              </a:ext>
            </a:extLst>
          </p:cNvPr>
          <p:cNvSpPr txBox="1"/>
          <p:nvPr/>
        </p:nvSpPr>
        <p:spPr>
          <a:xfrm>
            <a:off x="571989" y="655946"/>
            <a:ext cx="2272974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000" b="1" dirty="0"/>
              <a:t>مُدّة النَّشاط: خمس دقائق</a:t>
            </a:r>
          </a:p>
        </p:txBody>
      </p:sp>
      <p:graphicFrame>
        <p:nvGraphicFramePr>
          <p:cNvPr id="23" name="جدول 2">
            <a:extLst>
              <a:ext uri="{FF2B5EF4-FFF2-40B4-BE49-F238E27FC236}">
                <a16:creationId xmlns:a16="http://schemas.microsoft.com/office/drawing/2014/main" xmlns="" id="{EF40AE3D-5DF4-40D7-BF2F-D08DAD55C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75092"/>
              </p:ext>
            </p:extLst>
          </p:nvPr>
        </p:nvGraphicFramePr>
        <p:xfrm>
          <a:off x="1119883" y="2192756"/>
          <a:ext cx="9809580" cy="370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54">
                  <a:extLst>
                    <a:ext uri="{9D8B030D-6E8A-4147-A177-3AD203B41FA5}">
                      <a16:colId xmlns:a16="http://schemas.microsoft.com/office/drawing/2014/main" xmlns="" val="693939451"/>
                    </a:ext>
                  </a:extLst>
                </a:gridCol>
                <a:gridCol w="1602769">
                  <a:extLst>
                    <a:ext uri="{9D8B030D-6E8A-4147-A177-3AD203B41FA5}">
                      <a16:colId xmlns:a16="http://schemas.microsoft.com/office/drawing/2014/main" xmlns="" val="2921081226"/>
                    </a:ext>
                  </a:extLst>
                </a:gridCol>
                <a:gridCol w="4292357">
                  <a:extLst>
                    <a:ext uri="{9D8B030D-6E8A-4147-A177-3AD203B41FA5}">
                      <a16:colId xmlns:a16="http://schemas.microsoft.com/office/drawing/2014/main" xmlns="" val="590688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ar-BH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نوعه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اسم التّفضيل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الجُمْلة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58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56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6471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009296"/>
                  </a:ext>
                </a:extLst>
              </a:tr>
              <a:tr h="717204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2059773"/>
                  </a:ext>
                </a:extLst>
              </a:tr>
            </a:tbl>
          </a:graphicData>
        </a:graphic>
      </p:graphicFrame>
      <p:sp>
        <p:nvSpPr>
          <p:cNvPr id="25" name="TextBox 6">
            <a:extLst>
              <a:ext uri="{FF2B5EF4-FFF2-40B4-BE49-F238E27FC236}">
                <a16:creationId xmlns:a16="http://schemas.microsoft.com/office/drawing/2014/main" xmlns="" id="{2178753E-48BB-45B3-A5E5-8580EDEBC942}"/>
              </a:ext>
            </a:extLst>
          </p:cNvPr>
          <p:cNvSpPr txBox="1"/>
          <p:nvPr/>
        </p:nvSpPr>
        <p:spPr>
          <a:xfrm>
            <a:off x="6826641" y="3277048"/>
            <a:ext cx="34682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فاطمةُ أكبرُ من أَخواتِها.</a:t>
            </a:r>
            <a:endParaRPr lang="ar-BH" sz="3600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xmlns="" id="{75632935-097F-45A8-BA9D-6B5706A82C3E}"/>
              </a:ext>
            </a:extLst>
          </p:cNvPr>
          <p:cNvSpPr txBox="1"/>
          <p:nvPr/>
        </p:nvSpPr>
        <p:spPr>
          <a:xfrm>
            <a:off x="6658209" y="3901056"/>
            <a:ext cx="38051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العربيُّ أَكْرَمُ رجلٍ للضّيفِ.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xmlns="" id="{07B24405-3E79-4D9A-86FF-B8A05EE06482}"/>
              </a:ext>
            </a:extLst>
          </p:cNvPr>
          <p:cNvSpPr txBox="1"/>
          <p:nvPr/>
        </p:nvSpPr>
        <p:spPr>
          <a:xfrm>
            <a:off x="6689657" y="4547387"/>
            <a:ext cx="41508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المريضان هما الأوليان بالرّعايةِ.</a:t>
            </a: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xmlns="" id="{33231890-2344-4249-9676-506149BEA072}"/>
              </a:ext>
            </a:extLst>
          </p:cNvPr>
          <p:cNvSpPr txBox="1"/>
          <p:nvPr/>
        </p:nvSpPr>
        <p:spPr>
          <a:xfrm>
            <a:off x="6667828" y="5258800"/>
            <a:ext cx="40641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الفائزاتُ هُنَّ كُبرياتُ المُشارِكات. </a:t>
            </a: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xmlns="" id="{AD91380D-715B-4714-B545-ADA250ABF95B}"/>
              </a:ext>
            </a:extLst>
          </p:cNvPr>
          <p:cNvSpPr txBox="1"/>
          <p:nvPr/>
        </p:nvSpPr>
        <p:spPr>
          <a:xfrm>
            <a:off x="5106793" y="3292114"/>
            <a:ext cx="15610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أَكْبَرُ</a:t>
            </a: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xmlns="" id="{B2840358-775A-43F3-8381-57D6B79E2852}"/>
              </a:ext>
            </a:extLst>
          </p:cNvPr>
          <p:cNvSpPr txBox="1"/>
          <p:nvPr/>
        </p:nvSpPr>
        <p:spPr>
          <a:xfrm>
            <a:off x="1262537" y="3184002"/>
            <a:ext cx="36854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مجرّد من (ال) و الإضافة</a:t>
            </a: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xmlns="" id="{0310B5A4-B1E2-48BE-A08A-985B7214F6D5}"/>
              </a:ext>
            </a:extLst>
          </p:cNvPr>
          <p:cNvSpPr txBox="1"/>
          <p:nvPr/>
        </p:nvSpPr>
        <p:spPr>
          <a:xfrm>
            <a:off x="5096526" y="5305301"/>
            <a:ext cx="15610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كُبرياتُ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xmlns="" id="{0E5B6676-9DE0-4313-A9D5-2C5AA2FA0AB4}"/>
              </a:ext>
            </a:extLst>
          </p:cNvPr>
          <p:cNvSpPr txBox="1"/>
          <p:nvPr/>
        </p:nvSpPr>
        <p:spPr>
          <a:xfrm>
            <a:off x="1194353" y="3970260"/>
            <a:ext cx="36854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مضاف إلى اسم نكرة</a:t>
            </a: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xmlns="" id="{0A1A032B-7272-4444-9BE2-A310210C992B}"/>
              </a:ext>
            </a:extLst>
          </p:cNvPr>
          <p:cNvSpPr txBox="1"/>
          <p:nvPr/>
        </p:nvSpPr>
        <p:spPr>
          <a:xfrm>
            <a:off x="5109086" y="3908704"/>
            <a:ext cx="15610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أَكْرَمُ</a:t>
            </a: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xmlns="" id="{AE9650AB-EB5B-41FA-BE98-22EB8D107695}"/>
              </a:ext>
            </a:extLst>
          </p:cNvPr>
          <p:cNvSpPr txBox="1"/>
          <p:nvPr/>
        </p:nvSpPr>
        <p:spPr>
          <a:xfrm>
            <a:off x="1205966" y="4626152"/>
            <a:ext cx="36854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مُعَرّف بــــــــــــــــ ( ال )</a:t>
            </a: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xmlns="" id="{C1A3E851-1BD0-4625-B183-60C6D9CF7310}"/>
              </a:ext>
            </a:extLst>
          </p:cNvPr>
          <p:cNvSpPr txBox="1"/>
          <p:nvPr/>
        </p:nvSpPr>
        <p:spPr>
          <a:xfrm>
            <a:off x="5090623" y="4574782"/>
            <a:ext cx="15610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الأوليان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xmlns="" id="{CBE384CF-B6D1-45D3-B274-6011E84D545B}"/>
              </a:ext>
            </a:extLst>
          </p:cNvPr>
          <p:cNvSpPr txBox="1"/>
          <p:nvPr/>
        </p:nvSpPr>
        <p:spPr>
          <a:xfrm>
            <a:off x="1517138" y="5305301"/>
            <a:ext cx="30403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مُضاف إلى معرفة</a:t>
            </a:r>
          </a:p>
        </p:txBody>
      </p:sp>
    </p:spTree>
    <p:extLst>
      <p:ext uri="{BB962C8B-B14F-4D97-AF65-F5344CB8AC3E}">
        <p14:creationId xmlns:p14="http://schemas.microsoft.com/office/powerpoint/2010/main" val="9086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457F7-54D8-49CD-8D5D-E7083721B190}"/>
              </a:ext>
            </a:extLst>
          </p:cNvPr>
          <p:cNvSpPr/>
          <p:nvPr/>
        </p:nvSpPr>
        <p:spPr>
          <a:xfrm>
            <a:off x="238125" y="505360"/>
            <a:ext cx="11336455" cy="57493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AEF893-9F83-40DC-AF9D-17C4C39A5426}"/>
              </a:ext>
            </a:extLst>
          </p:cNvPr>
          <p:cNvSpPr/>
          <p:nvPr/>
        </p:nvSpPr>
        <p:spPr>
          <a:xfrm>
            <a:off x="745567" y="618370"/>
            <a:ext cx="9213230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أُخاطبُ بالعِبارةِ الآتيةِ المُثنَّى والجَمعَ بنوعَيْهما مع تغيير ما يلزم: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83BF13-B2DA-47A0-BCDA-3C6E63656C80}"/>
              </a:ext>
            </a:extLst>
          </p:cNvPr>
          <p:cNvSpPr/>
          <p:nvPr/>
        </p:nvSpPr>
        <p:spPr>
          <a:xfrm>
            <a:off x="9069845" y="2423235"/>
            <a:ext cx="2044981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المثنَّى المُذكَّر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05A50C7E-2CD0-4EC1-8BB4-200B36288850}"/>
              </a:ext>
            </a:extLst>
          </p:cNvPr>
          <p:cNvSpPr txBox="1"/>
          <p:nvPr/>
        </p:nvSpPr>
        <p:spPr>
          <a:xfrm>
            <a:off x="89226" y="98028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1C6E0D5-41CC-4BA5-9FCF-8B5C3874F41D}"/>
              </a:ext>
            </a:extLst>
          </p:cNvPr>
          <p:cNvSpPr txBox="1">
            <a:spLocks/>
          </p:cNvSpPr>
          <p:nvPr/>
        </p:nvSpPr>
        <p:spPr>
          <a:xfrm>
            <a:off x="10107697" y="434243"/>
            <a:ext cx="1465638" cy="6790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طَبِّقُ</a:t>
            </a:r>
            <a:endParaRPr lang="en-GB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44C84F97-1AB0-4EFC-BA0E-0BB18E75DCBD}"/>
              </a:ext>
            </a:extLst>
          </p:cNvPr>
          <p:cNvSpPr/>
          <p:nvPr/>
        </p:nvSpPr>
        <p:spPr>
          <a:xfrm>
            <a:off x="4049424" y="2502774"/>
            <a:ext cx="3452791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هذان أَكْرَمُ مِنْ غيرهِما.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66145ED0-C6E2-44DF-AA1A-EC8C619DBEFA}"/>
              </a:ext>
            </a:extLst>
          </p:cNvPr>
          <p:cNvSpPr/>
          <p:nvPr/>
        </p:nvSpPr>
        <p:spPr>
          <a:xfrm>
            <a:off x="8699627" y="5177275"/>
            <a:ext cx="1994392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A4AFC59B-5B76-4CC0-B86C-A1265380E4E3}"/>
              </a:ext>
            </a:extLst>
          </p:cNvPr>
          <p:cNvSpPr txBox="1"/>
          <p:nvPr/>
        </p:nvSpPr>
        <p:spPr>
          <a:xfrm>
            <a:off x="238125" y="664745"/>
            <a:ext cx="2272974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000" b="1" dirty="0"/>
              <a:t>مُدّة النَّشاط: ثلاث دقائق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AC330284-E0A6-48C2-BD1C-9F6A21D4170D}"/>
              </a:ext>
            </a:extLst>
          </p:cNvPr>
          <p:cNvSpPr/>
          <p:nvPr/>
        </p:nvSpPr>
        <p:spPr>
          <a:xfrm>
            <a:off x="9106149" y="4194366"/>
            <a:ext cx="1600078" cy="55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xmlns="" id="{D6310B17-62D7-4A31-BD22-768FD288E8A8}"/>
              </a:ext>
            </a:extLst>
          </p:cNvPr>
          <p:cNvCxnSpPr/>
          <p:nvPr/>
        </p:nvCxnSpPr>
        <p:spPr>
          <a:xfrm flipH="1">
            <a:off x="8296100" y="2736099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ED2A29E6-BDEC-41B2-A45F-B55866733BDE}"/>
              </a:ext>
            </a:extLst>
          </p:cNvPr>
          <p:cNvSpPr/>
          <p:nvPr/>
        </p:nvSpPr>
        <p:spPr>
          <a:xfrm>
            <a:off x="4049424" y="3336689"/>
            <a:ext cx="3452791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هاتان أَكْرَمُ مِنْ غيرهِما.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xmlns="" id="{4F28442E-AF5A-4F4C-9CBC-486DD1ED6A75}"/>
              </a:ext>
            </a:extLst>
          </p:cNvPr>
          <p:cNvCxnSpPr/>
          <p:nvPr/>
        </p:nvCxnSpPr>
        <p:spPr>
          <a:xfrm flipH="1">
            <a:off x="8296100" y="3638362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A549BFDC-7F07-430A-B271-06374294881A}"/>
              </a:ext>
            </a:extLst>
          </p:cNvPr>
          <p:cNvSpPr/>
          <p:nvPr/>
        </p:nvSpPr>
        <p:spPr>
          <a:xfrm>
            <a:off x="4053332" y="4194366"/>
            <a:ext cx="3452791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هؤلاءِ أَكْرَمُ مِنْ غيرهِم.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xmlns="" id="{1E98C678-D86C-4E18-B645-09F1D2223CF1}"/>
              </a:ext>
            </a:extLst>
          </p:cNvPr>
          <p:cNvCxnSpPr/>
          <p:nvPr/>
        </p:nvCxnSpPr>
        <p:spPr>
          <a:xfrm flipH="1">
            <a:off x="8296100" y="4496196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xmlns="" id="{8F497E18-C917-4F6A-9E5F-3512ABEEDB68}"/>
              </a:ext>
            </a:extLst>
          </p:cNvPr>
          <p:cNvCxnSpPr/>
          <p:nvPr/>
        </p:nvCxnSpPr>
        <p:spPr>
          <a:xfrm flipH="1">
            <a:off x="8276025" y="5480632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">
            <a:extLst>
              <a:ext uri="{FF2B5EF4-FFF2-40B4-BE49-F238E27FC236}">
                <a16:creationId xmlns:a16="http://schemas.microsoft.com/office/drawing/2014/main" xmlns="" id="{66BBB573-FA53-40A0-9B56-99D4AE959CF1}"/>
              </a:ext>
            </a:extLst>
          </p:cNvPr>
          <p:cNvSpPr/>
          <p:nvPr/>
        </p:nvSpPr>
        <p:spPr>
          <a:xfrm>
            <a:off x="9106149" y="5075441"/>
            <a:ext cx="2044981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جَمْعُ المُؤنَّث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110F7DED-52A6-4224-93BE-335AD2DDB2E8}"/>
              </a:ext>
            </a:extLst>
          </p:cNvPr>
          <p:cNvSpPr/>
          <p:nvPr/>
        </p:nvSpPr>
        <p:spPr>
          <a:xfrm>
            <a:off x="9069844" y="4132066"/>
            <a:ext cx="2044981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جَمْعُ المُذكَّر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xmlns="" id="{2543EB50-8C9C-42EF-8814-CBF971B6C18A}"/>
              </a:ext>
            </a:extLst>
          </p:cNvPr>
          <p:cNvSpPr/>
          <p:nvPr/>
        </p:nvSpPr>
        <p:spPr>
          <a:xfrm>
            <a:off x="9106149" y="3298843"/>
            <a:ext cx="2044981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المثنَّى المُؤنَّث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xmlns="" id="{E9BC2CB8-0C6A-4E6E-B551-6E8FDAC3B43A}"/>
              </a:ext>
            </a:extLst>
          </p:cNvPr>
          <p:cNvSpPr/>
          <p:nvPr/>
        </p:nvSpPr>
        <p:spPr>
          <a:xfrm>
            <a:off x="4179957" y="1352677"/>
            <a:ext cx="3452790" cy="679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أَكْرَمُ مِنْ غيرهِ.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43EC9377-6B94-41FD-B8BA-8C88D4FE40C0}"/>
              </a:ext>
            </a:extLst>
          </p:cNvPr>
          <p:cNvSpPr/>
          <p:nvPr/>
        </p:nvSpPr>
        <p:spPr>
          <a:xfrm>
            <a:off x="4049424" y="5154980"/>
            <a:ext cx="3452791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هؤلاءِ أَكْرَمُ مِنْ غيرهِن.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32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457F7-54D8-49CD-8D5D-E7083721B190}"/>
              </a:ext>
            </a:extLst>
          </p:cNvPr>
          <p:cNvSpPr/>
          <p:nvPr/>
        </p:nvSpPr>
        <p:spPr>
          <a:xfrm>
            <a:off x="238125" y="443912"/>
            <a:ext cx="11336455" cy="57493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AEF893-9F83-40DC-AF9D-17C4C39A5426}"/>
              </a:ext>
            </a:extLst>
          </p:cNvPr>
          <p:cNvSpPr/>
          <p:nvPr/>
        </p:nvSpPr>
        <p:spPr>
          <a:xfrm>
            <a:off x="745567" y="618370"/>
            <a:ext cx="9213230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أُخاطبُ بالعِبارةِ الآتيةِ المُثنَّى والجَمعَ بنوعَيْهما مع تغيير ما يلزم: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83BF13-B2DA-47A0-BCDA-3C6E63656C80}"/>
              </a:ext>
            </a:extLst>
          </p:cNvPr>
          <p:cNvSpPr/>
          <p:nvPr/>
        </p:nvSpPr>
        <p:spPr>
          <a:xfrm>
            <a:off x="9069845" y="2423235"/>
            <a:ext cx="2044981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المثنَّى المُذكَّر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05A50C7E-2CD0-4EC1-8BB4-200B36288850}"/>
              </a:ext>
            </a:extLst>
          </p:cNvPr>
          <p:cNvSpPr txBox="1"/>
          <p:nvPr/>
        </p:nvSpPr>
        <p:spPr>
          <a:xfrm>
            <a:off x="89226" y="98028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1C6E0D5-41CC-4BA5-9FCF-8B5C3874F41D}"/>
              </a:ext>
            </a:extLst>
          </p:cNvPr>
          <p:cNvSpPr txBox="1">
            <a:spLocks/>
          </p:cNvSpPr>
          <p:nvPr/>
        </p:nvSpPr>
        <p:spPr>
          <a:xfrm>
            <a:off x="10107697" y="434243"/>
            <a:ext cx="1465638" cy="6790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طَبِّقُ</a:t>
            </a:r>
            <a:endParaRPr lang="en-GB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44C84F97-1AB0-4EFC-BA0E-0BB18E75DCBD}"/>
              </a:ext>
            </a:extLst>
          </p:cNvPr>
          <p:cNvSpPr/>
          <p:nvPr/>
        </p:nvSpPr>
        <p:spPr>
          <a:xfrm>
            <a:off x="1154309" y="2461155"/>
            <a:ext cx="6663642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أَنْتُما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أصغرُ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الطّلاب في المدرسةِ. (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أصْغرا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الطّلابِ)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66145ED0-C6E2-44DF-AA1A-EC8C619DBEFA}"/>
              </a:ext>
            </a:extLst>
          </p:cNvPr>
          <p:cNvSpPr/>
          <p:nvPr/>
        </p:nvSpPr>
        <p:spPr>
          <a:xfrm>
            <a:off x="8699627" y="5177275"/>
            <a:ext cx="1994392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A4AFC59B-5B76-4CC0-B86C-A1265380E4E3}"/>
              </a:ext>
            </a:extLst>
          </p:cNvPr>
          <p:cNvSpPr txBox="1"/>
          <p:nvPr/>
        </p:nvSpPr>
        <p:spPr>
          <a:xfrm>
            <a:off x="238125" y="664745"/>
            <a:ext cx="2272974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000" b="1" dirty="0"/>
              <a:t>مُدّة النَّشاط: خمس دقائق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AC330284-E0A6-48C2-BD1C-9F6A21D4170D}"/>
              </a:ext>
            </a:extLst>
          </p:cNvPr>
          <p:cNvSpPr/>
          <p:nvPr/>
        </p:nvSpPr>
        <p:spPr>
          <a:xfrm>
            <a:off x="9106149" y="4194366"/>
            <a:ext cx="1600078" cy="55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xmlns="" id="{D6310B17-62D7-4A31-BD22-768FD288E8A8}"/>
              </a:ext>
            </a:extLst>
          </p:cNvPr>
          <p:cNvCxnSpPr/>
          <p:nvPr/>
        </p:nvCxnSpPr>
        <p:spPr>
          <a:xfrm flipH="1">
            <a:off x="8296100" y="2736099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ED2A29E6-BDEC-41B2-A45F-B55866733BDE}"/>
              </a:ext>
            </a:extLst>
          </p:cNvPr>
          <p:cNvSpPr/>
          <p:nvPr/>
        </p:nvSpPr>
        <p:spPr>
          <a:xfrm>
            <a:off x="1154309" y="3371861"/>
            <a:ext cx="6664605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أَنْتُما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أصغرُ 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الطّالباتِ في المدرسةِ. (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صُغْريا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الطّالباتِ)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xmlns="" id="{4F28442E-AF5A-4F4C-9CBC-486DD1ED6A75}"/>
              </a:ext>
            </a:extLst>
          </p:cNvPr>
          <p:cNvCxnSpPr/>
          <p:nvPr/>
        </p:nvCxnSpPr>
        <p:spPr>
          <a:xfrm flipH="1">
            <a:off x="8296100" y="3638362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A549BFDC-7F07-430A-B271-06374294881A}"/>
              </a:ext>
            </a:extLst>
          </p:cNvPr>
          <p:cNvSpPr/>
          <p:nvPr/>
        </p:nvSpPr>
        <p:spPr>
          <a:xfrm>
            <a:off x="1159180" y="4211605"/>
            <a:ext cx="6663642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أَنْتُم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أَصْغَرُ 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الطّلابِ في المدرسةِ. (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أَصاغِرُ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الطّلابِ)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xmlns="" id="{1E98C678-D86C-4E18-B645-09F1D2223CF1}"/>
              </a:ext>
            </a:extLst>
          </p:cNvPr>
          <p:cNvCxnSpPr/>
          <p:nvPr/>
        </p:nvCxnSpPr>
        <p:spPr>
          <a:xfrm flipH="1">
            <a:off x="8296100" y="4496196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xmlns="" id="{8F497E18-C917-4F6A-9E5F-3512ABEEDB68}"/>
              </a:ext>
            </a:extLst>
          </p:cNvPr>
          <p:cNvCxnSpPr/>
          <p:nvPr/>
        </p:nvCxnSpPr>
        <p:spPr>
          <a:xfrm flipH="1">
            <a:off x="8276025" y="5480632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">
            <a:extLst>
              <a:ext uri="{FF2B5EF4-FFF2-40B4-BE49-F238E27FC236}">
                <a16:creationId xmlns:a16="http://schemas.microsoft.com/office/drawing/2014/main" xmlns="" id="{66BBB573-FA53-40A0-9B56-99D4AE959CF1}"/>
              </a:ext>
            </a:extLst>
          </p:cNvPr>
          <p:cNvSpPr/>
          <p:nvPr/>
        </p:nvSpPr>
        <p:spPr>
          <a:xfrm>
            <a:off x="9106149" y="5075441"/>
            <a:ext cx="2044981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جَمْعُ المُؤنَّث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110F7DED-52A6-4224-93BE-335AD2DDB2E8}"/>
              </a:ext>
            </a:extLst>
          </p:cNvPr>
          <p:cNvSpPr/>
          <p:nvPr/>
        </p:nvSpPr>
        <p:spPr>
          <a:xfrm>
            <a:off x="9069844" y="4132066"/>
            <a:ext cx="2044981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جَمْعُ المُذكَّر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xmlns="" id="{2543EB50-8C9C-42EF-8814-CBF971B6C18A}"/>
              </a:ext>
            </a:extLst>
          </p:cNvPr>
          <p:cNvSpPr/>
          <p:nvPr/>
        </p:nvSpPr>
        <p:spPr>
          <a:xfrm>
            <a:off x="9106149" y="3298843"/>
            <a:ext cx="2044981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المثنَّى المُؤنَّث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xmlns="" id="{E9BC2CB8-0C6A-4E6E-B551-6E8FDAC3B43A}"/>
              </a:ext>
            </a:extLst>
          </p:cNvPr>
          <p:cNvSpPr/>
          <p:nvPr/>
        </p:nvSpPr>
        <p:spPr>
          <a:xfrm>
            <a:off x="1153348" y="1362748"/>
            <a:ext cx="6664604" cy="679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أنتِ أصغرُ الطّالباتِ في المدرسة. (صُغْرى الطّالباتِ)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43EC9377-6B94-41FD-B8BA-8C88D4FE40C0}"/>
              </a:ext>
            </a:extLst>
          </p:cNvPr>
          <p:cNvSpPr/>
          <p:nvPr/>
        </p:nvSpPr>
        <p:spPr>
          <a:xfrm>
            <a:off x="1158217" y="5135107"/>
            <a:ext cx="6659734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أَنْتُنَّ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أَصْغَرُ 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الطّالباتِ في المدرسة. (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صُغْريات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الطّالباتِ)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01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32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457F7-54D8-49CD-8D5D-E7083721B190}"/>
              </a:ext>
            </a:extLst>
          </p:cNvPr>
          <p:cNvSpPr/>
          <p:nvPr/>
        </p:nvSpPr>
        <p:spPr>
          <a:xfrm>
            <a:off x="238125" y="505360"/>
            <a:ext cx="11336455" cy="57493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05A50C7E-2CD0-4EC1-8BB4-200B36288850}"/>
              </a:ext>
            </a:extLst>
          </p:cNvPr>
          <p:cNvSpPr txBox="1"/>
          <p:nvPr/>
        </p:nvSpPr>
        <p:spPr>
          <a:xfrm>
            <a:off x="89226" y="98028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الشَّرط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AA883C3A-8441-4820-B713-EF819814B53B}"/>
              </a:ext>
            </a:extLst>
          </p:cNvPr>
          <p:cNvSpPr txBox="1"/>
          <p:nvPr/>
        </p:nvSpPr>
        <p:spPr>
          <a:xfrm>
            <a:off x="238125" y="664745"/>
            <a:ext cx="192318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b="1" dirty="0"/>
              <a:t>مُدّة النَّشاط: ثلاث دقائق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A7445A5-150C-44C0-A1C5-311ECE860313}"/>
              </a:ext>
            </a:extLst>
          </p:cNvPr>
          <p:cNvSpPr txBox="1">
            <a:spLocks/>
          </p:cNvSpPr>
          <p:nvPr/>
        </p:nvSpPr>
        <p:spPr>
          <a:xfrm>
            <a:off x="9154327" y="335079"/>
            <a:ext cx="2420253" cy="6989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النَّشَاطُ الخِتَامِيُّ</a:t>
            </a:r>
            <a:endParaRPr lang="en-GB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xmlns="" id="{6CC8A81A-ACB8-4EB0-9F9F-94EE44718AB7}"/>
              </a:ext>
            </a:extLst>
          </p:cNvPr>
          <p:cNvSpPr/>
          <p:nvPr/>
        </p:nvSpPr>
        <p:spPr>
          <a:xfrm>
            <a:off x="2519177" y="556978"/>
            <a:ext cx="6635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أولا: أضعُ دائرةً حولَ الإجابةِ الصَّحيحة فيما يأتي: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27015469-B7EE-4E10-9D0F-94A64E34A090}"/>
              </a:ext>
            </a:extLst>
          </p:cNvPr>
          <p:cNvSpPr/>
          <p:nvPr/>
        </p:nvSpPr>
        <p:spPr>
          <a:xfrm>
            <a:off x="1319645" y="1462593"/>
            <a:ext cx="9424433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يُصاغُ اسمُ التَّفضيلِ مِن الفعلِ مُباشرةً إذا توافرت فيه:</a:t>
            </a:r>
          </a:p>
          <a:p>
            <a:pPr algn="r" rtl="1"/>
            <a:r>
              <a:rPr lang="ar-BH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أ. خمسةُ شروطِ.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سِتةُ شروطٍ.                    ج. سَبعةُ شروطٍ.</a:t>
            </a:r>
          </a:p>
          <a:p>
            <a:pPr algn="r" rtl="1"/>
            <a:endParaRPr lang="ar-BH" sz="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Arc 2">
            <a:extLst>
              <a:ext uri="{FF2B5EF4-FFF2-40B4-BE49-F238E27FC236}">
                <a16:creationId xmlns:a16="http://schemas.microsoft.com/office/drawing/2014/main" xmlns="" id="{D1C47FDE-DCEA-4B7E-9CF2-B04B8FB6C970}"/>
              </a:ext>
            </a:extLst>
          </p:cNvPr>
          <p:cNvSpPr/>
          <p:nvPr/>
        </p:nvSpPr>
        <p:spPr>
          <a:xfrm>
            <a:off x="2620536" y="2029753"/>
            <a:ext cx="2018371" cy="539204"/>
          </a:xfrm>
          <a:prstGeom prst="arc">
            <a:avLst>
              <a:gd name="adj1" fmla="val 16200000"/>
              <a:gd name="adj2" fmla="val 1613628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AF269361-DD83-496A-A513-C51AA87B90F6}"/>
              </a:ext>
            </a:extLst>
          </p:cNvPr>
          <p:cNvSpPr/>
          <p:nvPr/>
        </p:nvSpPr>
        <p:spPr>
          <a:xfrm>
            <a:off x="1319644" y="2983418"/>
            <a:ext cx="9424433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2-لا  يُصاغُ اسمُ التَّفضيلِ مباشرة مِن الفعلِ (اسْتَجَابَ) لأنه:</a:t>
            </a:r>
          </a:p>
          <a:p>
            <a:pPr algn="r" rtl="1"/>
            <a:r>
              <a:rPr lang="ar-BH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أ. غيرُ ثُلاثي.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مبنيُّ للمجهول.                 ج. جامد</a:t>
            </a:r>
          </a:p>
          <a:p>
            <a:pPr algn="r" rtl="1"/>
            <a:endParaRPr lang="ar-BH" sz="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Arc 2">
            <a:extLst>
              <a:ext uri="{FF2B5EF4-FFF2-40B4-BE49-F238E27FC236}">
                <a16:creationId xmlns:a16="http://schemas.microsoft.com/office/drawing/2014/main" xmlns="" id="{1B4A3F0B-6920-4B64-9880-FAFB021BB57E}"/>
              </a:ext>
            </a:extLst>
          </p:cNvPr>
          <p:cNvSpPr/>
          <p:nvPr/>
        </p:nvSpPr>
        <p:spPr>
          <a:xfrm>
            <a:off x="8831766" y="3546088"/>
            <a:ext cx="1912311" cy="454042"/>
          </a:xfrm>
          <a:prstGeom prst="arc">
            <a:avLst>
              <a:gd name="adj1" fmla="val 16200000"/>
              <a:gd name="adj2" fmla="val 1613628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5BE43FE0-62E8-4802-BD37-3BC77EF29588}"/>
              </a:ext>
            </a:extLst>
          </p:cNvPr>
          <p:cNvSpPr/>
          <p:nvPr/>
        </p:nvSpPr>
        <p:spPr>
          <a:xfrm>
            <a:off x="1319643" y="4439637"/>
            <a:ext cx="9424433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(الجبلُ أَكْثَرُ </a:t>
            </a:r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ارتفاعًا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الهَضبةِ) إعراب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ارتفاعًا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الجملةِ السَّابقةِ:</a:t>
            </a:r>
          </a:p>
          <a:p>
            <a:pPr algn="r" rtl="1"/>
            <a:r>
              <a:rPr lang="ar-BH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أ. مفعولٌ مطلقٌ منصوبٌ.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تمييزٌ منصوبٌ.                   ج. مفعولٌ بهِ منصوبٌ.</a:t>
            </a:r>
          </a:p>
          <a:p>
            <a:pPr algn="r" rtl="1"/>
            <a:endParaRPr lang="ar-BH" sz="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Arc 2">
            <a:extLst>
              <a:ext uri="{FF2B5EF4-FFF2-40B4-BE49-F238E27FC236}">
                <a16:creationId xmlns:a16="http://schemas.microsoft.com/office/drawing/2014/main" xmlns="" id="{F07423A9-FAFC-42CD-924F-9C05F6D7CFA6}"/>
              </a:ext>
            </a:extLst>
          </p:cNvPr>
          <p:cNvSpPr/>
          <p:nvPr/>
        </p:nvSpPr>
        <p:spPr>
          <a:xfrm>
            <a:off x="5185318" y="5022981"/>
            <a:ext cx="2243130" cy="454042"/>
          </a:xfrm>
          <a:prstGeom prst="arc">
            <a:avLst>
              <a:gd name="adj1" fmla="val 16200000"/>
              <a:gd name="adj2" fmla="val 1613628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483F67-6A89-40CB-B298-48C12B4E9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10345882" y="287160"/>
            <a:ext cx="1296144" cy="112405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3F59C93-3B25-4388-8FEA-C56457A87729}"/>
              </a:ext>
            </a:extLst>
          </p:cNvPr>
          <p:cNvSpPr/>
          <p:nvPr/>
        </p:nvSpPr>
        <p:spPr>
          <a:xfrm>
            <a:off x="685055" y="363682"/>
            <a:ext cx="11098236" cy="566304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33E01F-4952-415A-B7A4-14D2DF8E7A16}"/>
              </a:ext>
            </a:extLst>
          </p:cNvPr>
          <p:cNvSpPr txBox="1">
            <a:spLocks/>
          </p:cNvSpPr>
          <p:nvPr/>
        </p:nvSpPr>
        <p:spPr>
          <a:xfrm>
            <a:off x="4447309" y="653287"/>
            <a:ext cx="2932956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أَهْدَافُ الدَّرْسِ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DB19ED-6ACC-4A7C-9EE8-E32AE5BF816D}"/>
              </a:ext>
            </a:extLst>
          </p:cNvPr>
          <p:cNvSpPr/>
          <p:nvPr/>
        </p:nvSpPr>
        <p:spPr>
          <a:xfrm>
            <a:off x="754757" y="1892991"/>
            <a:ext cx="10475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تَحْـديدُ عناصرِ أُسْلوبِ التَّفضِيلِ.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A23020-D5A9-4119-88DE-CF5E4E66A933}"/>
              </a:ext>
            </a:extLst>
          </p:cNvPr>
          <p:cNvSpPr/>
          <p:nvPr/>
        </p:nvSpPr>
        <p:spPr>
          <a:xfrm>
            <a:off x="890697" y="3662900"/>
            <a:ext cx="10339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بيانُ حالاتِ اسمِ التَّفضيلِ.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518C83-50BC-4C23-868E-4827F669A3D4}"/>
              </a:ext>
            </a:extLst>
          </p:cNvPr>
          <p:cNvSpPr/>
          <p:nvPr/>
        </p:nvSpPr>
        <p:spPr>
          <a:xfrm>
            <a:off x="889520" y="4619682"/>
            <a:ext cx="10339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تَوْظيفُ أسْلُوبِ التّفضيلِ تَوْظِيفًا سَليمًا فِي إنتاجٍ كتابيٍّ.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18E4B761-EDF4-4C8D-9D15-60977261908E}"/>
              </a:ext>
            </a:extLst>
          </p:cNvPr>
          <p:cNvSpPr txBox="1"/>
          <p:nvPr/>
        </p:nvSpPr>
        <p:spPr>
          <a:xfrm>
            <a:off x="164484" y="227932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B08F1EB2-07E1-4607-BBFB-D5CA79288B45}"/>
              </a:ext>
            </a:extLst>
          </p:cNvPr>
          <p:cNvSpPr/>
          <p:nvPr/>
        </p:nvSpPr>
        <p:spPr>
          <a:xfrm>
            <a:off x="549974" y="2782076"/>
            <a:ext cx="10706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صياغةُ اسمِ التَّفضيلِ صياغةً صحيحةً.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26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457F7-54D8-49CD-8D5D-E7083721B190}"/>
              </a:ext>
            </a:extLst>
          </p:cNvPr>
          <p:cNvSpPr/>
          <p:nvPr/>
        </p:nvSpPr>
        <p:spPr>
          <a:xfrm>
            <a:off x="238125" y="505360"/>
            <a:ext cx="11336455" cy="57493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AEF893-9F83-40DC-AF9D-17C4C39A5426}"/>
              </a:ext>
            </a:extLst>
          </p:cNvPr>
          <p:cNvSpPr/>
          <p:nvPr/>
        </p:nvSpPr>
        <p:spPr>
          <a:xfrm>
            <a:off x="441950" y="1086071"/>
            <a:ext cx="10910993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 أَضَعُ اسمَ تفضيلٍ مناسبٍ في المكان الخالي من الجُملِ الآتية وأَضبطهُ بالشَّكلِ:</a:t>
            </a:r>
            <a:endParaRPr lang="en-GB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05A50C7E-2CD0-4EC1-8BB4-200B36288850}"/>
              </a:ext>
            </a:extLst>
          </p:cNvPr>
          <p:cNvSpPr txBox="1"/>
          <p:nvPr/>
        </p:nvSpPr>
        <p:spPr>
          <a:xfrm>
            <a:off x="89226" y="98028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الشَّرط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1B6E91D4-9663-4A35-A18F-F5AAE9ACD500}"/>
              </a:ext>
            </a:extLst>
          </p:cNvPr>
          <p:cNvSpPr/>
          <p:nvPr/>
        </p:nvSpPr>
        <p:spPr>
          <a:xfrm>
            <a:off x="3700334" y="2001548"/>
            <a:ext cx="6070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الذَّهبُ  .............. مِنَ الفضةِ.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12AC1337-F7EC-4AFA-993D-9BB3DDA4130E}"/>
              </a:ext>
            </a:extLst>
          </p:cNvPr>
          <p:cNvSpPr/>
          <p:nvPr/>
        </p:nvSpPr>
        <p:spPr>
          <a:xfrm>
            <a:off x="6479170" y="2995024"/>
            <a:ext cx="3291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 الماءُ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 مفقودٍ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E11E5610-AAB4-4B9C-A125-C8304ED36B3B}"/>
              </a:ext>
            </a:extLst>
          </p:cNvPr>
          <p:cNvSpPr/>
          <p:nvPr/>
        </p:nvSpPr>
        <p:spPr>
          <a:xfrm>
            <a:off x="5672860" y="3906690"/>
            <a:ext cx="4097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السَّباحة ............ الرّياضاتِ. 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xmlns="" id="{B2C6C3F5-42A1-4413-A700-712999CEE958}"/>
              </a:ext>
            </a:extLst>
          </p:cNvPr>
          <p:cNvSpPr/>
          <p:nvPr/>
        </p:nvSpPr>
        <p:spPr>
          <a:xfrm>
            <a:off x="7364669" y="2013249"/>
            <a:ext cx="790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أَغْلَى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xmlns="" id="{49270E85-C84D-4A3C-921E-FE937924BFDA}"/>
              </a:ext>
            </a:extLst>
          </p:cNvPr>
          <p:cNvSpPr/>
          <p:nvPr/>
        </p:nvSpPr>
        <p:spPr>
          <a:xfrm>
            <a:off x="7779199" y="2983323"/>
            <a:ext cx="832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أَعـــــــزـُّ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xmlns="" id="{4236CD13-2CF7-4E38-8EFF-6D7FF913DCFC}"/>
              </a:ext>
            </a:extLst>
          </p:cNvPr>
          <p:cNvSpPr/>
          <p:nvPr/>
        </p:nvSpPr>
        <p:spPr>
          <a:xfrm>
            <a:off x="7291713" y="3845864"/>
            <a:ext cx="90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أَنْفَــــــعُ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AA883C3A-8441-4820-B713-EF819814B53B}"/>
              </a:ext>
            </a:extLst>
          </p:cNvPr>
          <p:cNvSpPr txBox="1"/>
          <p:nvPr/>
        </p:nvSpPr>
        <p:spPr>
          <a:xfrm>
            <a:off x="238125" y="664745"/>
            <a:ext cx="192318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b="1" dirty="0"/>
              <a:t>مُدّة النَّشاط: ثلاث دقائق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3F2C0F40-D3B7-41EE-98CA-4CECAADF78D5}"/>
              </a:ext>
            </a:extLst>
          </p:cNvPr>
          <p:cNvSpPr/>
          <p:nvPr/>
        </p:nvSpPr>
        <p:spPr>
          <a:xfrm>
            <a:off x="5727363" y="4818356"/>
            <a:ext cx="4043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أنْتِ ............... بينَ زميلاتكِ . 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417081A3-709A-4F16-B0F2-47AFA9F43849}"/>
              </a:ext>
            </a:extLst>
          </p:cNvPr>
          <p:cNvSpPr/>
          <p:nvPr/>
        </p:nvSpPr>
        <p:spPr>
          <a:xfrm>
            <a:off x="7655730" y="4817191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الفُضْلى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19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4" grpId="0"/>
      <p:bldP spid="25" grpId="0"/>
      <p:bldP spid="26" grpId="0"/>
      <p:bldP spid="14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457F7-54D8-49CD-8D5D-E7083721B190}"/>
              </a:ext>
            </a:extLst>
          </p:cNvPr>
          <p:cNvSpPr/>
          <p:nvPr/>
        </p:nvSpPr>
        <p:spPr>
          <a:xfrm>
            <a:off x="676274" y="439421"/>
            <a:ext cx="10861477" cy="57493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AEF893-9F83-40DC-AF9D-17C4C39A5426}"/>
              </a:ext>
            </a:extLst>
          </p:cNvPr>
          <p:cNvSpPr/>
          <p:nvPr/>
        </p:nvSpPr>
        <p:spPr>
          <a:xfrm>
            <a:off x="869430" y="1070666"/>
            <a:ext cx="10373193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C16CA8-D727-47B6-A5A6-37B6B517293D}"/>
              </a:ext>
            </a:extLst>
          </p:cNvPr>
          <p:cNvSpPr/>
          <p:nvPr/>
        </p:nvSpPr>
        <p:spPr>
          <a:xfrm>
            <a:off x="-152267" y="2182298"/>
            <a:ext cx="11159059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الشَّمسُ والأرض.    (وَجْهُ المُفاضلةِ: الحَجم)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68C6DA-3C92-456C-8BBB-FF8C3B0BB3C9}"/>
              </a:ext>
            </a:extLst>
          </p:cNvPr>
          <p:cNvSpPr/>
          <p:nvPr/>
        </p:nvSpPr>
        <p:spPr>
          <a:xfrm>
            <a:off x="923756" y="2903475"/>
            <a:ext cx="9685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الشَّمسُ أَكْبَرُ مِنَ الأرضِ.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72B229B-AB0E-4BA5-B3E0-95D0862E1D84}"/>
              </a:ext>
            </a:extLst>
          </p:cNvPr>
          <p:cNvSpPr/>
          <p:nvPr/>
        </p:nvSpPr>
        <p:spPr>
          <a:xfrm>
            <a:off x="-152267" y="3843689"/>
            <a:ext cx="11174843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نهرُ النَّيلِ ونهرُ الفُرات.     (وَجْهُ المُفاضلةِ: الطُّول)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5F2FEE-792E-43CA-B3EB-CAC67AB05233}"/>
              </a:ext>
            </a:extLst>
          </p:cNvPr>
          <p:cNvSpPr/>
          <p:nvPr/>
        </p:nvSpPr>
        <p:spPr>
          <a:xfrm>
            <a:off x="1876161" y="4615450"/>
            <a:ext cx="8733103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نَهْرُ النَّيلِ أطْوَلُ مِنْ نَهْرِ الفُراتِ. 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105ACBF5-4284-475C-BA7C-C3C55EB64D98}"/>
              </a:ext>
            </a:extLst>
          </p:cNvPr>
          <p:cNvSpPr txBox="1"/>
          <p:nvPr/>
        </p:nvSpPr>
        <p:spPr>
          <a:xfrm>
            <a:off x="114131" y="962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C56FDB57-3588-41DC-A09E-DA914A23B687}"/>
              </a:ext>
            </a:extLst>
          </p:cNvPr>
          <p:cNvSpPr/>
          <p:nvPr/>
        </p:nvSpPr>
        <p:spPr>
          <a:xfrm>
            <a:off x="114131" y="1096771"/>
            <a:ext cx="10714302" cy="77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ثالثا: أُفاضُل بينَ كلٍ ممّا يأتي موظّفًا أسلوب التفضيل.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08FEF565-1C88-4DC8-97A7-4E4789FFE6C8}"/>
              </a:ext>
            </a:extLst>
          </p:cNvPr>
          <p:cNvSpPr txBox="1"/>
          <p:nvPr/>
        </p:nvSpPr>
        <p:spPr>
          <a:xfrm>
            <a:off x="676273" y="666468"/>
            <a:ext cx="2171499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000" b="1" dirty="0"/>
              <a:t>مُدّة النَّشاط: أربع دقائق</a:t>
            </a:r>
          </a:p>
        </p:txBody>
      </p:sp>
    </p:spTree>
    <p:extLst>
      <p:ext uri="{BB962C8B-B14F-4D97-AF65-F5344CB8AC3E}">
        <p14:creationId xmlns:p14="http://schemas.microsoft.com/office/powerpoint/2010/main" val="15960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457F7-54D8-49CD-8D5D-E7083721B190}"/>
              </a:ext>
            </a:extLst>
          </p:cNvPr>
          <p:cNvSpPr/>
          <p:nvPr/>
        </p:nvSpPr>
        <p:spPr>
          <a:xfrm>
            <a:off x="676274" y="439421"/>
            <a:ext cx="10861477" cy="57493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AEF893-9F83-40DC-AF9D-17C4C39A5426}"/>
              </a:ext>
            </a:extLst>
          </p:cNvPr>
          <p:cNvSpPr/>
          <p:nvPr/>
        </p:nvSpPr>
        <p:spPr>
          <a:xfrm>
            <a:off x="909403" y="1070260"/>
            <a:ext cx="10373193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C16CA8-D727-47B6-A5A6-37B6B517293D}"/>
              </a:ext>
            </a:extLst>
          </p:cNvPr>
          <p:cNvSpPr/>
          <p:nvPr/>
        </p:nvSpPr>
        <p:spPr>
          <a:xfrm>
            <a:off x="-152267" y="1573564"/>
            <a:ext cx="11159059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السَّماء والبَحر.     (وَجْهُ المُفاضلةِ: اللَّون)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68C6DA-3C92-456C-8BBB-FF8C3B0BB3C9}"/>
              </a:ext>
            </a:extLst>
          </p:cNvPr>
          <p:cNvSpPr/>
          <p:nvPr/>
        </p:nvSpPr>
        <p:spPr>
          <a:xfrm>
            <a:off x="909403" y="2560394"/>
            <a:ext cx="9685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السَّماءُ أَشَدُّ زُرقةً مِنَ البَحر.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72B229B-AB0E-4BA5-B3E0-95D0862E1D84}"/>
              </a:ext>
            </a:extLst>
          </p:cNvPr>
          <p:cNvSpPr/>
          <p:nvPr/>
        </p:nvSpPr>
        <p:spPr>
          <a:xfrm>
            <a:off x="-152267" y="3843689"/>
            <a:ext cx="11174843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البُلبلُ والعُصفور.     (وَجْهُ المُفاضلةِ: التَّغريد).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5F2FEE-792E-43CA-B3EB-CAC67AB05233}"/>
              </a:ext>
            </a:extLst>
          </p:cNvPr>
          <p:cNvSpPr/>
          <p:nvPr/>
        </p:nvSpPr>
        <p:spPr>
          <a:xfrm>
            <a:off x="1876161" y="4615450"/>
            <a:ext cx="8733103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البُلبلُ أَجْملُ تَغْرِيدًا مِنْ العُصفورِ.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105ACBF5-4284-475C-BA7C-C3C55EB64D98}"/>
              </a:ext>
            </a:extLst>
          </p:cNvPr>
          <p:cNvSpPr txBox="1"/>
          <p:nvPr/>
        </p:nvSpPr>
        <p:spPr>
          <a:xfrm>
            <a:off x="114131" y="962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08FEF565-1C88-4DC8-97A7-4E4789FFE6C8}"/>
              </a:ext>
            </a:extLst>
          </p:cNvPr>
          <p:cNvSpPr txBox="1"/>
          <p:nvPr/>
        </p:nvSpPr>
        <p:spPr>
          <a:xfrm>
            <a:off x="676274" y="666468"/>
            <a:ext cx="1817544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000" b="1" dirty="0"/>
              <a:t>مُدّة النَّشاط: دقيقتان</a:t>
            </a:r>
          </a:p>
        </p:txBody>
      </p:sp>
    </p:spTree>
    <p:extLst>
      <p:ext uri="{BB962C8B-B14F-4D97-AF65-F5344CB8AC3E}">
        <p14:creationId xmlns:p14="http://schemas.microsoft.com/office/powerpoint/2010/main" val="37499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39225DE-BEB5-4309-AA32-7DCE6931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AB8B5B-D61A-4A12-A3FE-C49D765D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ى الد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ar-BH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3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947B60-4076-45B1-AEA4-B1B0AAB5BFF7}"/>
              </a:ext>
            </a:extLst>
          </p:cNvPr>
          <p:cNvSpPr/>
          <p:nvPr/>
        </p:nvSpPr>
        <p:spPr>
          <a:xfrm>
            <a:off x="585626" y="444473"/>
            <a:ext cx="10921429" cy="576965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0AC3E7E-0EAA-48B4-8AE0-67579FC82237}"/>
              </a:ext>
            </a:extLst>
          </p:cNvPr>
          <p:cNvSpPr txBox="1">
            <a:spLocks/>
          </p:cNvSpPr>
          <p:nvPr/>
        </p:nvSpPr>
        <p:spPr>
          <a:xfrm>
            <a:off x="10574478" y="195181"/>
            <a:ext cx="1198414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أتذكّرُ</a:t>
            </a:r>
            <a:endParaRPr lang="en-GB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8680A-9AF3-4E75-8500-023657E0801B}"/>
              </a:ext>
            </a:extLst>
          </p:cNvPr>
          <p:cNvSpPr/>
          <p:nvPr/>
        </p:nvSpPr>
        <p:spPr>
          <a:xfrm>
            <a:off x="585627" y="745218"/>
            <a:ext cx="10802618" cy="5254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6A0E8F50-B171-4641-9420-97DA2309AD85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DDD34DC7-A1AB-434D-AE11-10977879F80F}"/>
              </a:ext>
            </a:extLst>
          </p:cNvPr>
          <p:cNvSpPr txBox="1"/>
          <p:nvPr/>
        </p:nvSpPr>
        <p:spPr>
          <a:xfrm>
            <a:off x="5496792" y="1540725"/>
            <a:ext cx="48185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حَضرَ الطُّلابُ إلا طالبًا.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F6DBB2B8-57F6-4DDC-AD81-F8C05CC1A703}"/>
              </a:ext>
            </a:extLst>
          </p:cNvPr>
          <p:cNvSpPr/>
          <p:nvPr/>
        </p:nvSpPr>
        <p:spPr>
          <a:xfrm>
            <a:off x="2167552" y="660563"/>
            <a:ext cx="8022278" cy="630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سَبقَ أنْ دَرسْتَ الأساليبَ الآتية، أحدّدُ نوعَ كلَّ أسلوب فيما يأتي: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xmlns="" id="{382E54BE-1CD5-4AA0-9AF2-6D809E1838EB}"/>
              </a:ext>
            </a:extLst>
          </p:cNvPr>
          <p:cNvSpPr/>
          <p:nvPr/>
        </p:nvSpPr>
        <p:spPr>
          <a:xfrm>
            <a:off x="7283434" y="5506108"/>
            <a:ext cx="3890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فماذا يُسمّى هذا الأسلوب؟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07C07C44-534D-4623-B7BC-BA435FECAE72}"/>
              </a:ext>
            </a:extLst>
          </p:cNvPr>
          <p:cNvSpPr txBox="1"/>
          <p:nvPr/>
        </p:nvSpPr>
        <p:spPr>
          <a:xfrm>
            <a:off x="5496792" y="2286056"/>
            <a:ext cx="48185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إنْ تُحافظْ على وطنِكَ يزدهرْ بينَ الأوطانِ.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83274CDB-FF1D-4FE8-BBBC-7A50853143B5}"/>
              </a:ext>
            </a:extLst>
          </p:cNvPr>
          <p:cNvSpPr txBox="1"/>
          <p:nvPr/>
        </p:nvSpPr>
        <p:spPr>
          <a:xfrm>
            <a:off x="5496792" y="2998816"/>
            <a:ext cx="48185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كَمْ عددُ محافظاتِ البحرين؟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4CDFF1A7-4013-46FB-A96F-185C1270512B}"/>
              </a:ext>
            </a:extLst>
          </p:cNvPr>
          <p:cNvSpPr txBox="1"/>
          <p:nvPr/>
        </p:nvSpPr>
        <p:spPr>
          <a:xfrm>
            <a:off x="3551666" y="4755870"/>
            <a:ext cx="38902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العلمُ أفضلُ من الجهلِ.</a:t>
            </a: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xmlns="" id="{54BDB830-C51C-4D99-A845-9D504F20E20B}"/>
              </a:ext>
            </a:extLst>
          </p:cNvPr>
          <p:cNvCxnSpPr/>
          <p:nvPr/>
        </p:nvCxnSpPr>
        <p:spPr>
          <a:xfrm flipH="1">
            <a:off x="4363579" y="1848725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EE251A7C-0AE3-4BFB-83E6-CF9D46C68792}"/>
              </a:ext>
            </a:extLst>
          </p:cNvPr>
          <p:cNvSpPr/>
          <p:nvPr/>
        </p:nvSpPr>
        <p:spPr>
          <a:xfrm>
            <a:off x="2140526" y="1587115"/>
            <a:ext cx="2154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أسلوبُ استثناءٍ</a:t>
            </a:r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xmlns="" id="{8D4468EC-56EF-40B4-92D8-F28FFBB51218}"/>
              </a:ext>
            </a:extLst>
          </p:cNvPr>
          <p:cNvCxnSpPr/>
          <p:nvPr/>
        </p:nvCxnSpPr>
        <p:spPr>
          <a:xfrm flipH="1">
            <a:off x="4363579" y="2579440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4A5B171B-8560-47FE-A9CF-CCE39025E9A3}"/>
              </a:ext>
            </a:extLst>
          </p:cNvPr>
          <p:cNvSpPr/>
          <p:nvPr/>
        </p:nvSpPr>
        <p:spPr>
          <a:xfrm>
            <a:off x="2140526" y="2317830"/>
            <a:ext cx="2154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أسلوبُ شَرْطٍ</a:t>
            </a: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xmlns="" id="{3864B5F4-65EF-4C1A-9ECD-AA323C58848A}"/>
              </a:ext>
            </a:extLst>
          </p:cNvPr>
          <p:cNvCxnSpPr/>
          <p:nvPr/>
        </p:nvCxnSpPr>
        <p:spPr>
          <a:xfrm flipH="1">
            <a:off x="4363579" y="3329301"/>
            <a:ext cx="793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607FFFBE-42D8-4DEE-89E4-4F8EEE786D97}"/>
              </a:ext>
            </a:extLst>
          </p:cNvPr>
          <p:cNvSpPr/>
          <p:nvPr/>
        </p:nvSpPr>
        <p:spPr>
          <a:xfrm>
            <a:off x="2140526" y="3067691"/>
            <a:ext cx="2154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أسلوبُ استفهامٍ</a:t>
            </a: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xmlns="" id="{56B77527-FF9A-4BBC-9A2C-0DEFA2D921E0}"/>
              </a:ext>
            </a:extLst>
          </p:cNvPr>
          <p:cNvSpPr/>
          <p:nvPr/>
        </p:nvSpPr>
        <p:spPr>
          <a:xfrm>
            <a:off x="4679868" y="3921875"/>
            <a:ext cx="563545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ولو أردت أن تُفاضِل بين العلم والجهل ستقولُ:</a:t>
            </a:r>
          </a:p>
        </p:txBody>
      </p:sp>
      <p:sp>
        <p:nvSpPr>
          <p:cNvPr id="5" name="سهم: لليسار 4">
            <a:extLst>
              <a:ext uri="{FF2B5EF4-FFF2-40B4-BE49-F238E27FC236}">
                <a16:creationId xmlns:a16="http://schemas.microsoft.com/office/drawing/2014/main" xmlns="" id="{87E590F1-2675-4EE2-8F21-D50243B01FC2}"/>
              </a:ext>
            </a:extLst>
          </p:cNvPr>
          <p:cNvSpPr/>
          <p:nvPr/>
        </p:nvSpPr>
        <p:spPr>
          <a:xfrm>
            <a:off x="4665315" y="5589865"/>
            <a:ext cx="2762049" cy="43480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xmlns="" id="{D0390C6E-0757-4084-ADB9-6BCC02FEAB64}"/>
              </a:ext>
            </a:extLst>
          </p:cNvPr>
          <p:cNvSpPr/>
          <p:nvPr/>
        </p:nvSpPr>
        <p:spPr>
          <a:xfrm>
            <a:off x="1252126" y="5528007"/>
            <a:ext cx="3111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يسمّى أسلوب التّفضيل</a:t>
            </a:r>
          </a:p>
        </p:txBody>
      </p:sp>
    </p:spTree>
    <p:extLst>
      <p:ext uri="{BB962C8B-B14F-4D97-AF65-F5344CB8AC3E}">
        <p14:creationId xmlns:p14="http://schemas.microsoft.com/office/powerpoint/2010/main" val="16328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/>
      <p:bldP spid="19" grpId="0" animBg="1"/>
      <p:bldP spid="20" grpId="0" animBg="1"/>
      <p:bldP spid="21" grpId="0" animBg="1"/>
      <p:bldP spid="24" grpId="0" animBg="1"/>
      <p:bldP spid="26" grpId="0" animBg="1"/>
      <p:bldP spid="28" grpId="0" animBg="1"/>
      <p:bldP spid="30" grpId="0" animBg="1"/>
      <p:bldP spid="5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8ABF86-74DB-49CF-AEC7-15BDEC150BD5}"/>
              </a:ext>
            </a:extLst>
          </p:cNvPr>
          <p:cNvSpPr/>
          <p:nvPr/>
        </p:nvSpPr>
        <p:spPr>
          <a:xfrm>
            <a:off x="630308" y="253429"/>
            <a:ext cx="10887022" cy="60045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2351402-8D89-4973-A4C4-C35FC57927AE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35" name="عنوان 1">
            <a:extLst>
              <a:ext uri="{FF2B5EF4-FFF2-40B4-BE49-F238E27FC236}">
                <a16:creationId xmlns:a16="http://schemas.microsoft.com/office/drawing/2014/main" xmlns="" id="{7B4C28FE-BDBD-42FA-85DE-D9D1EDB8FA5C}"/>
              </a:ext>
            </a:extLst>
          </p:cNvPr>
          <p:cNvSpPr txBox="1">
            <a:spLocks/>
          </p:cNvSpPr>
          <p:nvPr/>
        </p:nvSpPr>
        <p:spPr>
          <a:xfrm>
            <a:off x="5250369" y="677540"/>
            <a:ext cx="5048153" cy="83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أَقْرأُ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وأُلَاحِظُ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الكَلِماتِ الـمُلَوَّنَةَ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xmlns="" id="{5FF29400-A6DF-4F0F-BCE4-82BA132CD7A5}"/>
              </a:ext>
            </a:extLst>
          </p:cNvPr>
          <p:cNvSpPr/>
          <p:nvPr/>
        </p:nvSpPr>
        <p:spPr>
          <a:xfrm>
            <a:off x="1646666" y="1586496"/>
            <a:ext cx="8898668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زارَ مُحمدٌ حديقةَ الحيوانِ وأُعْجِبَ بكثرةِ الحيواناتِ وتَنوُّعِها، وفي أثناءِ جولتِهِ قَالَ المرشدُ السّياحيُّ: </a:t>
            </a:r>
          </a:p>
          <a:p>
            <a:pPr algn="just" rtl="1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الفيلُ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أَضْخَمُ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حيواناتِ الحديقةِ، وهذا الفهدُ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أَسْرَع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 مِنَ الأسَدِ، وهذا الطاووسُ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أَجْمَلُ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الطُّيور، وتلكَ الزرافةُ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أَكْثَرُ ارتفاعًا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مِنْ بَقيةِ الحيوانات.</a:t>
            </a:r>
            <a:endParaRPr lang="en-US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942443" y="102950"/>
            <a:ext cx="1619250" cy="5986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22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141" y="921851"/>
            <a:ext cx="3755839" cy="769094"/>
          </a:xfrm>
        </p:spPr>
        <p:txBody>
          <a:bodyPr>
            <a:norm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أَقْرأُ الأمثلة الآتية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وأُلَاحِظُ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8ABF86-74DB-49CF-AEC7-15BDEC150BD5}"/>
              </a:ext>
            </a:extLst>
          </p:cNvPr>
          <p:cNvSpPr/>
          <p:nvPr/>
        </p:nvSpPr>
        <p:spPr>
          <a:xfrm>
            <a:off x="630308" y="304800"/>
            <a:ext cx="11160506" cy="60045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2351402-8D89-4973-A4C4-C35FC57927AE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59800F60-CC34-4AE6-9D6B-F8250A24CC89}"/>
              </a:ext>
            </a:extLst>
          </p:cNvPr>
          <p:cNvSpPr/>
          <p:nvPr/>
        </p:nvSpPr>
        <p:spPr>
          <a:xfrm>
            <a:off x="7452561" y="1772545"/>
            <a:ext cx="37558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الفيلُ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أَضْخَمُ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حيواناتِ الحديقةِ.</a:t>
            </a:r>
            <a:endParaRPr lang="en-GB" sz="2800" dirty="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32F619E5-67D0-4C14-AF07-D1105574D0A4}"/>
              </a:ext>
            </a:extLst>
          </p:cNvPr>
          <p:cNvSpPr/>
          <p:nvPr/>
        </p:nvSpPr>
        <p:spPr>
          <a:xfrm>
            <a:off x="4603988" y="1772545"/>
            <a:ext cx="258917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الفهدُ 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أَسْرَع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 مِنَ الأسَدِ.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82C0CCA6-5AD4-4BAC-86BA-82FC5E04DAEC}"/>
              </a:ext>
            </a:extLst>
          </p:cNvPr>
          <p:cNvSpPr/>
          <p:nvPr/>
        </p:nvSpPr>
        <p:spPr>
          <a:xfrm>
            <a:off x="1040468" y="1772544"/>
            <a:ext cx="3304117" cy="5232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الطاووسُ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أَجْمَلُ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الطُّيور.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3D51C583-6768-4529-964F-2D32FD4481EF}"/>
              </a:ext>
            </a:extLst>
          </p:cNvPr>
          <p:cNvSpPr txBox="1"/>
          <p:nvPr/>
        </p:nvSpPr>
        <p:spPr>
          <a:xfrm>
            <a:off x="1417981" y="3272026"/>
            <a:ext cx="9356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أُلاحظُ أنَّ الأمثلة السّابقة تفيد الموازنة بين شيئين يشتركان في نفس الصّفة،</a:t>
            </a:r>
          </a:p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وزاد أحدهما على الآخر في هذه الصّفة.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A820FCB3-0FA0-493E-8242-7C99A15ACC36}"/>
              </a:ext>
            </a:extLst>
          </p:cNvPr>
          <p:cNvSpPr txBox="1"/>
          <p:nvPr/>
        </p:nvSpPr>
        <p:spPr>
          <a:xfrm>
            <a:off x="3167197" y="4589624"/>
            <a:ext cx="585760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أُلاحظُ أنَّ أسلوبَ التَّفضيلِ يتكونُ مِنْ ثلاثةِ عناصر هي: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4A5845C1-D115-4F4C-A9B2-8018DEE2D4EC}"/>
              </a:ext>
            </a:extLst>
          </p:cNvPr>
          <p:cNvSpPr txBox="1"/>
          <p:nvPr/>
        </p:nvSpPr>
        <p:spPr>
          <a:xfrm>
            <a:off x="4582945" y="5233883"/>
            <a:ext cx="36414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اسم التَّفضيل: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ويأتي على وزن (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أفْعَل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أو (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فُعَلى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109ECB78-C9C6-4F10-B026-5DB36D20F4E3}"/>
              </a:ext>
            </a:extLst>
          </p:cNvPr>
          <p:cNvSpPr txBox="1"/>
          <p:nvPr/>
        </p:nvSpPr>
        <p:spPr>
          <a:xfrm>
            <a:off x="8311011" y="5209679"/>
            <a:ext cx="30832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المُفضَّل: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وهو الاسم الذي يأتي قبل اسم التَّفضيل.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0D696F6E-7601-44BC-A3DE-639D71DE7FDB}"/>
              </a:ext>
            </a:extLst>
          </p:cNvPr>
          <p:cNvSpPr txBox="1"/>
          <p:nvPr/>
        </p:nvSpPr>
        <p:spPr>
          <a:xfrm>
            <a:off x="854879" y="5233883"/>
            <a:ext cx="36414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المُفضَّل عليه: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وهو الاسم الذي يأتي بعد اسم التَّفضيل، </a:t>
            </a:r>
            <a:r>
              <a:rPr lang="ar-BH" sz="24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وقد يحذف أحيانًا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7DA0301C-911B-477E-90ED-332B09654330}"/>
              </a:ext>
            </a:extLst>
          </p:cNvPr>
          <p:cNvSpPr txBox="1"/>
          <p:nvPr/>
        </p:nvSpPr>
        <p:spPr>
          <a:xfrm>
            <a:off x="10323770" y="2333982"/>
            <a:ext cx="109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</a:t>
            </a:r>
            <a:endParaRPr lang="en-US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C5E453D9-593E-4E62-82D3-2601BE651ADA}"/>
              </a:ext>
            </a:extLst>
          </p:cNvPr>
          <p:cNvSpPr txBox="1"/>
          <p:nvPr/>
        </p:nvSpPr>
        <p:spPr>
          <a:xfrm>
            <a:off x="9330480" y="2208991"/>
            <a:ext cx="1129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التَّفضيل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5E75B45F-D95A-42A8-B013-FB7996AC72A6}"/>
              </a:ext>
            </a:extLst>
          </p:cNvPr>
          <p:cNvSpPr txBox="1"/>
          <p:nvPr/>
        </p:nvSpPr>
        <p:spPr>
          <a:xfrm>
            <a:off x="7809107" y="2360028"/>
            <a:ext cx="166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 عليه</a:t>
            </a:r>
            <a:endParaRPr lang="en-US" sz="2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3179C719-FFD4-4238-9B32-698650B45C16}"/>
              </a:ext>
            </a:extLst>
          </p:cNvPr>
          <p:cNvSpPr txBox="1"/>
          <p:nvPr/>
        </p:nvSpPr>
        <p:spPr>
          <a:xfrm>
            <a:off x="6437980" y="2302225"/>
            <a:ext cx="105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</a:t>
            </a:r>
            <a:endParaRPr lang="en-US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DDA48415-12AB-4344-B9E2-A0AC6C1A0DA9}"/>
              </a:ext>
            </a:extLst>
          </p:cNvPr>
          <p:cNvSpPr txBox="1"/>
          <p:nvPr/>
        </p:nvSpPr>
        <p:spPr>
          <a:xfrm>
            <a:off x="5515485" y="2224116"/>
            <a:ext cx="105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التَّفضيل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AAB92B4E-A961-4F98-9B92-E7970C2A5711}"/>
              </a:ext>
            </a:extLst>
          </p:cNvPr>
          <p:cNvSpPr txBox="1"/>
          <p:nvPr/>
        </p:nvSpPr>
        <p:spPr>
          <a:xfrm>
            <a:off x="4375353" y="2310806"/>
            <a:ext cx="133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 عليه</a:t>
            </a:r>
            <a:endParaRPr lang="en-US" sz="2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A1B8FF28-9B3E-40A6-8298-15962732BAE4}"/>
              </a:ext>
            </a:extLst>
          </p:cNvPr>
          <p:cNvSpPr txBox="1"/>
          <p:nvPr/>
        </p:nvSpPr>
        <p:spPr>
          <a:xfrm>
            <a:off x="2981575" y="2356948"/>
            <a:ext cx="109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</a:t>
            </a:r>
            <a:endParaRPr lang="en-US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20AFD68C-379A-431E-9BE3-D926BFC5075A}"/>
              </a:ext>
            </a:extLst>
          </p:cNvPr>
          <p:cNvSpPr txBox="1"/>
          <p:nvPr/>
        </p:nvSpPr>
        <p:spPr>
          <a:xfrm>
            <a:off x="1987819" y="2230011"/>
            <a:ext cx="1129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التَّفضيل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9665A503-8D85-4197-9F26-03ECCE1DD411}"/>
              </a:ext>
            </a:extLst>
          </p:cNvPr>
          <p:cNvSpPr txBox="1"/>
          <p:nvPr/>
        </p:nvSpPr>
        <p:spPr>
          <a:xfrm>
            <a:off x="704858" y="2359434"/>
            <a:ext cx="166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 عليه</a:t>
            </a:r>
            <a:endParaRPr lang="en-US" sz="2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AF203B64-BC35-4A08-98D1-A1C8D696E3CB}"/>
              </a:ext>
            </a:extLst>
          </p:cNvPr>
          <p:cNvSpPr/>
          <p:nvPr/>
        </p:nvSpPr>
        <p:spPr>
          <a:xfrm>
            <a:off x="4431901" y="316206"/>
            <a:ext cx="427948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أولاً: عناصرُ أسلوبِ التَّفضيل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623479" y="154320"/>
            <a:ext cx="1167335" cy="5986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أفهمُ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3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EE3E07-779E-4E7C-857C-CC7B42A109C6}"/>
              </a:ext>
            </a:extLst>
          </p:cNvPr>
          <p:cNvSpPr/>
          <p:nvPr/>
        </p:nvSpPr>
        <p:spPr>
          <a:xfrm>
            <a:off x="752475" y="482885"/>
            <a:ext cx="10687050" cy="575224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4BF5B3B-DB61-471D-B2C8-7D1B9CC2C28D}"/>
              </a:ext>
            </a:extLst>
          </p:cNvPr>
          <p:cNvSpPr txBox="1">
            <a:spLocks/>
          </p:cNvSpPr>
          <p:nvPr/>
        </p:nvSpPr>
        <p:spPr>
          <a:xfrm>
            <a:off x="9314461" y="264591"/>
            <a:ext cx="2090042" cy="7165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أنَّ: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604B7F81-98D3-4456-8FD2-A57C9112C0FA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21" name="مستطيل: زوايا قطرية مستديرة 20">
            <a:extLst>
              <a:ext uri="{FF2B5EF4-FFF2-40B4-BE49-F238E27FC236}">
                <a16:creationId xmlns:a16="http://schemas.microsoft.com/office/drawing/2014/main" xmlns="" id="{D89A2044-3C89-4BB7-83CB-C412E86AAE06}"/>
              </a:ext>
            </a:extLst>
          </p:cNvPr>
          <p:cNvSpPr/>
          <p:nvPr/>
        </p:nvSpPr>
        <p:spPr>
          <a:xfrm>
            <a:off x="2037581" y="1812971"/>
            <a:ext cx="8321901" cy="297090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اسْمَ التَّفضيلِ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يأتي على وزْنِ (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أَفْعَل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للدَّلالةِ على أنَّ شيئين اشتركا في صفةٍ، وزاد أحدهما على الآخَرِ في هذهِ الصَّفةِ، سواءً أكانتِ الصّفَةُ محبوبةً أمْ مكروهةً.</a:t>
            </a:r>
          </a:p>
          <a:p>
            <a:pPr algn="ct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ويُسمَّى الاسمُ الواقعُ قبله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مُفضَّلًا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والواقعُ بعده </a:t>
            </a:r>
            <a:r>
              <a:rPr lang="ar-BH" sz="36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مُفضَّلًا عليه. </a:t>
            </a:r>
          </a:p>
        </p:txBody>
      </p:sp>
    </p:spTree>
    <p:extLst>
      <p:ext uri="{BB962C8B-B14F-4D97-AF65-F5344CB8AC3E}">
        <p14:creationId xmlns:p14="http://schemas.microsoft.com/office/powerpoint/2010/main" val="25485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457F7-54D8-49CD-8D5D-E7083721B190}"/>
              </a:ext>
            </a:extLst>
          </p:cNvPr>
          <p:cNvSpPr/>
          <p:nvPr/>
        </p:nvSpPr>
        <p:spPr>
          <a:xfrm>
            <a:off x="618666" y="453989"/>
            <a:ext cx="10955914" cy="57493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AEF893-9F83-40DC-AF9D-17C4C39A5426}"/>
              </a:ext>
            </a:extLst>
          </p:cNvPr>
          <p:cNvSpPr/>
          <p:nvPr/>
        </p:nvSpPr>
        <p:spPr>
          <a:xfrm>
            <a:off x="981613" y="618233"/>
            <a:ext cx="9213230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أعيّنُ فيما يأتي اسمَ التَّفضيلِ والمُفضَّلَ </a:t>
            </a:r>
            <a:r>
              <a:rPr lang="ar-BH" sz="32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والمُفضَّلَ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عليه: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83BF13-B2DA-47A0-BCDA-3C6E63656C80}"/>
              </a:ext>
            </a:extLst>
          </p:cNvPr>
          <p:cNvSpPr/>
          <p:nvPr/>
        </p:nvSpPr>
        <p:spPr>
          <a:xfrm>
            <a:off x="981614" y="1601712"/>
            <a:ext cx="10058400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العِلْمُ أَنفَعُ مِنَ المَالِ.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05A50C7E-2CD0-4EC1-8BB4-200B36288850}"/>
              </a:ext>
            </a:extLst>
          </p:cNvPr>
          <p:cNvSpPr txBox="1"/>
          <p:nvPr/>
        </p:nvSpPr>
        <p:spPr>
          <a:xfrm>
            <a:off x="89226" y="98028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1C6E0D5-41CC-4BA5-9FCF-8B5C3874F41D}"/>
              </a:ext>
            </a:extLst>
          </p:cNvPr>
          <p:cNvSpPr txBox="1">
            <a:spLocks/>
          </p:cNvSpPr>
          <p:nvPr/>
        </p:nvSpPr>
        <p:spPr>
          <a:xfrm>
            <a:off x="10194843" y="434243"/>
            <a:ext cx="1378491" cy="6790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أُطَبِّقُ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44C84F97-1AB0-4EFC-BA0E-0BB18E75DCBD}"/>
              </a:ext>
            </a:extLst>
          </p:cNvPr>
          <p:cNvSpPr/>
          <p:nvPr/>
        </p:nvSpPr>
        <p:spPr>
          <a:xfrm>
            <a:off x="8191689" y="2296391"/>
            <a:ext cx="2630448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التَّفضيل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أنفَعُ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B07B0B32-DA9E-49F4-A312-AF34A0BBC2EA}"/>
              </a:ext>
            </a:extLst>
          </p:cNvPr>
          <p:cNvSpPr/>
          <p:nvPr/>
        </p:nvSpPr>
        <p:spPr>
          <a:xfrm>
            <a:off x="5306846" y="2306578"/>
            <a:ext cx="2735944" cy="589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المُفضَّل: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العِلْمُ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F897489E-B5A0-475D-B9B6-CF99889E7C7E}"/>
              </a:ext>
            </a:extLst>
          </p:cNvPr>
          <p:cNvSpPr/>
          <p:nvPr/>
        </p:nvSpPr>
        <p:spPr>
          <a:xfrm>
            <a:off x="1911927" y="2313361"/>
            <a:ext cx="3246020" cy="589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 عليه: 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المَال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60E4AF2A-AF28-446A-B105-4ABB9113371B}"/>
              </a:ext>
            </a:extLst>
          </p:cNvPr>
          <p:cNvSpPr/>
          <p:nvPr/>
        </p:nvSpPr>
        <p:spPr>
          <a:xfrm>
            <a:off x="981613" y="3091866"/>
            <a:ext cx="10058400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السُّكوتُ أَفْضَلُ مِنَ الكَلامِ.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66145ED0-C6E2-44DF-AA1A-EC8C619DBEFA}"/>
              </a:ext>
            </a:extLst>
          </p:cNvPr>
          <p:cNvSpPr/>
          <p:nvPr/>
        </p:nvSpPr>
        <p:spPr>
          <a:xfrm>
            <a:off x="1001933" y="4559575"/>
            <a:ext cx="10058400" cy="67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الحُوتُ الأزرقُ أَضْخَمُ الحَيوانات.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A4AFC59B-5B76-4CC0-B86C-A1265380E4E3}"/>
              </a:ext>
            </a:extLst>
          </p:cNvPr>
          <p:cNvSpPr txBox="1"/>
          <p:nvPr/>
        </p:nvSpPr>
        <p:spPr>
          <a:xfrm>
            <a:off x="238125" y="664745"/>
            <a:ext cx="2272974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000" b="1" dirty="0"/>
              <a:t>مُدّة النَّشاط: ثلاث دقائق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DCA70CE7-5CBB-45DD-B65B-3C7A10F2A9E9}"/>
              </a:ext>
            </a:extLst>
          </p:cNvPr>
          <p:cNvSpPr/>
          <p:nvPr/>
        </p:nvSpPr>
        <p:spPr>
          <a:xfrm>
            <a:off x="8191689" y="3817678"/>
            <a:ext cx="2630448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التَّفضيل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أفْضَلُ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3580A5CB-ADA2-4A63-BD30-48A98598B1A5}"/>
              </a:ext>
            </a:extLst>
          </p:cNvPr>
          <p:cNvSpPr/>
          <p:nvPr/>
        </p:nvSpPr>
        <p:spPr>
          <a:xfrm>
            <a:off x="5306846" y="3827865"/>
            <a:ext cx="2735944" cy="589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المُفضَّل: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السُّكوتُ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4E7EEF30-7203-4147-AA64-5AA477DBEB31}"/>
              </a:ext>
            </a:extLst>
          </p:cNvPr>
          <p:cNvSpPr/>
          <p:nvPr/>
        </p:nvSpPr>
        <p:spPr>
          <a:xfrm>
            <a:off x="1911927" y="3834648"/>
            <a:ext cx="3246020" cy="589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 عليه: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الكَلامِ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A39241AE-433C-4757-9F1A-AEB54F315AA6}"/>
              </a:ext>
            </a:extLst>
          </p:cNvPr>
          <p:cNvSpPr/>
          <p:nvPr/>
        </p:nvSpPr>
        <p:spPr>
          <a:xfrm>
            <a:off x="8191689" y="5314880"/>
            <a:ext cx="2630448" cy="599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التَّفضيل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أَضْخَمُ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AF4D1E69-C76D-4222-9328-27BE188E91B9}"/>
              </a:ext>
            </a:extLst>
          </p:cNvPr>
          <p:cNvSpPr/>
          <p:nvPr/>
        </p:nvSpPr>
        <p:spPr>
          <a:xfrm>
            <a:off x="5306846" y="5325067"/>
            <a:ext cx="2735944" cy="589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المُفضَّل: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الحُوتُ الأزرقُ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84A3E6A7-FCB3-41A1-B5E4-18E40F54F755}"/>
              </a:ext>
            </a:extLst>
          </p:cNvPr>
          <p:cNvSpPr/>
          <p:nvPr/>
        </p:nvSpPr>
        <p:spPr>
          <a:xfrm>
            <a:off x="1911927" y="5331850"/>
            <a:ext cx="3246020" cy="589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المُفضَّل عليه: 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الحَيوانات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06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 animBg="1"/>
      <p:bldP spid="20" grpId="0" animBg="1"/>
      <p:bldP spid="21" grpId="0" animBg="1"/>
      <p:bldP spid="22" grpId="0" animBg="1"/>
      <p:bldP spid="23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5" y="1051461"/>
            <a:ext cx="8595991" cy="769094"/>
          </a:xfrm>
        </p:spPr>
        <p:txBody>
          <a:bodyPr>
            <a:no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يُصاغُ اسمُ التَّفضيلِ مِن الفعلِ مُباشرةً إذا توافرت فيه سبعةُ شروطٍ: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887658" y="253429"/>
            <a:ext cx="1794059" cy="7466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8ABF86-74DB-49CF-AEC7-15BDEC150BD5}"/>
              </a:ext>
            </a:extLst>
          </p:cNvPr>
          <p:cNvSpPr/>
          <p:nvPr/>
        </p:nvSpPr>
        <p:spPr>
          <a:xfrm>
            <a:off x="630308" y="253429"/>
            <a:ext cx="11051409" cy="60045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2351402-8D89-4973-A4C4-C35FC57927AE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AF203B64-BC35-4A08-98D1-A1C8D696E3CB}"/>
              </a:ext>
            </a:extLst>
          </p:cNvPr>
          <p:cNvSpPr/>
          <p:nvPr/>
        </p:nvSpPr>
        <p:spPr>
          <a:xfrm>
            <a:off x="4431901" y="316206"/>
            <a:ext cx="427948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ثانياً: كيفَ نصُوغُ اسمَ التَّفضيل؟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73D632AE-FD00-4860-BE9B-EDCA020BA8A5}"/>
              </a:ext>
            </a:extLst>
          </p:cNvPr>
          <p:cNvSpPr txBox="1"/>
          <p:nvPr/>
        </p:nvSpPr>
        <p:spPr>
          <a:xfrm>
            <a:off x="8668744" y="1839256"/>
            <a:ext cx="28929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أنْ يكونَ الفعلُ ثُلاثيًا.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xmlns="" id="{1E32C5D9-7196-4E3C-824C-B5B3306E6FFE}"/>
              </a:ext>
            </a:extLst>
          </p:cNvPr>
          <p:cNvSpPr txBox="1"/>
          <p:nvPr/>
        </p:nvSpPr>
        <p:spPr>
          <a:xfrm>
            <a:off x="3140508" y="1772823"/>
            <a:ext cx="53637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فلا يُصاغُ مِن غيرِ الثَّلاثي مثل: (زَغْرَدَ - ارتفع – استخرج).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xmlns="" id="{C4221BD6-7B9A-413D-85FD-9680B13057D0}"/>
              </a:ext>
            </a:extLst>
          </p:cNvPr>
          <p:cNvSpPr txBox="1"/>
          <p:nvPr/>
        </p:nvSpPr>
        <p:spPr>
          <a:xfrm>
            <a:off x="8668744" y="2523295"/>
            <a:ext cx="28929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أنْ يكونَ الفعلُ تامًّا.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8806404E-2FEA-4218-AC40-375C04158AB3}"/>
              </a:ext>
            </a:extLst>
          </p:cNvPr>
          <p:cNvSpPr txBox="1"/>
          <p:nvPr/>
        </p:nvSpPr>
        <p:spPr>
          <a:xfrm>
            <a:off x="3138360" y="2660874"/>
            <a:ext cx="53637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فلا يُصاغُ مِن الفعلِ الناقص مثل: (كانَ وأخواتها).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xmlns="" id="{F2DDBD37-8265-485C-B886-4B97C5476D78}"/>
              </a:ext>
            </a:extLst>
          </p:cNvPr>
          <p:cNvSpPr txBox="1"/>
          <p:nvPr/>
        </p:nvSpPr>
        <p:spPr>
          <a:xfrm>
            <a:off x="8668744" y="3342629"/>
            <a:ext cx="289294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ليسَ الوصـــــــــــــــــــفُ منهُ على وزْنِ (أَفْعَل) الـــــــــــذي مُؤنثهُ على وزْنِ (فَعْلَاء).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xmlns="" id="{A7B59630-6669-4001-944D-D5E9D5334D70}"/>
              </a:ext>
            </a:extLst>
          </p:cNvPr>
          <p:cNvSpPr txBox="1"/>
          <p:nvPr/>
        </p:nvSpPr>
        <p:spPr>
          <a:xfrm>
            <a:off x="3138360" y="3616003"/>
            <a:ext cx="53637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مثل: -  (أَحْمَر / حَمْراء) (أَخْضَر / خَضْرَاء).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xmlns="" id="{7BC14BD2-7235-49EC-8703-42604CA85B53}"/>
              </a:ext>
            </a:extLst>
          </p:cNvPr>
          <p:cNvSpPr txBox="1"/>
          <p:nvPr/>
        </p:nvSpPr>
        <p:spPr>
          <a:xfrm>
            <a:off x="3138360" y="4024470"/>
            <a:ext cx="49239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 (أَعْمَى / عَمْيـاء) (أَعْــــوَر/ عَــــــوْرَاء).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xmlns="" id="{2ACF5253-9300-475A-8C3C-4DFD88B26852}"/>
              </a:ext>
            </a:extLst>
          </p:cNvPr>
          <p:cNvSpPr/>
          <p:nvPr/>
        </p:nvSpPr>
        <p:spPr>
          <a:xfrm>
            <a:off x="3786596" y="4959735"/>
            <a:ext cx="709022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يُمكنُ صِياغةُ اسمِ التَّفضيلِ مِنْ هذه الأفعالِ مِنْ خلالِ ذِكر: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44B1C567-7679-4DF5-AA14-34E222BC1287}"/>
              </a:ext>
            </a:extLst>
          </p:cNvPr>
          <p:cNvSpPr txBox="1"/>
          <p:nvPr/>
        </p:nvSpPr>
        <p:spPr>
          <a:xfrm>
            <a:off x="6370480" y="5583413"/>
            <a:ext cx="43378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تفضيلٍ مُناسب مثل: (أَشَدّ –أَكْثَر - أَعْظَم).</a:t>
            </a:r>
            <a:endParaRPr lang="en-GB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D8340AC1-BFA9-4307-B88D-FB9A75B8929E}"/>
              </a:ext>
            </a:extLst>
          </p:cNvPr>
          <p:cNvSpPr txBox="1"/>
          <p:nvPr/>
        </p:nvSpPr>
        <p:spPr>
          <a:xfrm>
            <a:off x="5850810" y="5482955"/>
            <a:ext cx="564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GB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xmlns="" id="{3CB2F72A-194D-47C5-A5F5-D283EE188CE2}"/>
              </a:ext>
            </a:extLst>
          </p:cNvPr>
          <p:cNvSpPr txBox="1"/>
          <p:nvPr/>
        </p:nvSpPr>
        <p:spPr>
          <a:xfrm>
            <a:off x="3786596" y="5583413"/>
            <a:ext cx="21073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المصدرُ الصريحِ للفعلِ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xmlns="" id="{51BB1B49-0BA5-482E-A276-01693630FE9D}"/>
              </a:ext>
            </a:extLst>
          </p:cNvPr>
          <p:cNvSpPr/>
          <p:nvPr/>
        </p:nvSpPr>
        <p:spPr>
          <a:xfrm>
            <a:off x="791738" y="2164565"/>
            <a:ext cx="3774642" cy="523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الزرافةُ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أَكْثَرُ </a:t>
            </a:r>
            <a:r>
              <a:rPr lang="ar-BH" sz="2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ارتفاعًا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مِنْ بَقيةِ الحيوانات.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xmlns="" id="{C1F0F9AE-5ABC-4BD1-8DAC-EDF55041DC56}"/>
              </a:ext>
            </a:extLst>
          </p:cNvPr>
          <p:cNvSpPr/>
          <p:nvPr/>
        </p:nvSpPr>
        <p:spPr>
          <a:xfrm>
            <a:off x="900484" y="3132601"/>
            <a:ext cx="3774642" cy="523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النَّهارُ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أَشَدُّ </a:t>
            </a:r>
            <a:r>
              <a:rPr lang="ar-BH" sz="2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إصْبَاحًا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مِنْ الفَجرِ.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xmlns="" id="{F35FADF9-230E-4C29-8CE3-7F7C1AD52434}"/>
              </a:ext>
            </a:extLst>
          </p:cNvPr>
          <p:cNvSpPr/>
          <p:nvPr/>
        </p:nvSpPr>
        <p:spPr>
          <a:xfrm>
            <a:off x="900484" y="4010277"/>
            <a:ext cx="3774642" cy="523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البَطّيخُ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أَشَدُّ </a:t>
            </a:r>
            <a:r>
              <a:rPr lang="ar-BH" sz="2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احْمِرَارًا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مِنَ التَّفَاحِ.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xmlns="" id="{91A5EB65-9AFF-4780-9AE0-572EB0696767}"/>
              </a:ext>
            </a:extLst>
          </p:cNvPr>
          <p:cNvSpPr txBox="1"/>
          <p:nvPr/>
        </p:nvSpPr>
        <p:spPr>
          <a:xfrm>
            <a:off x="1161121" y="5552635"/>
            <a:ext cx="238721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u="sng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ويُعْربُ تمييزًا منصوبًا</a:t>
            </a:r>
            <a:endParaRPr lang="en-GB" sz="2400" b="1" u="sng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8" grpId="0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9959577" y="253430"/>
            <a:ext cx="1691317" cy="7542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8ABF86-74DB-49CF-AEC7-15BDEC150BD5}"/>
              </a:ext>
            </a:extLst>
          </p:cNvPr>
          <p:cNvSpPr/>
          <p:nvPr/>
        </p:nvSpPr>
        <p:spPr>
          <a:xfrm>
            <a:off x="630308" y="253430"/>
            <a:ext cx="11020586" cy="60045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2351402-8D89-4973-A4C4-C35FC57927AE}"/>
              </a:ext>
            </a:extLst>
          </p:cNvPr>
          <p:cNvSpPr txBox="1"/>
          <p:nvPr/>
        </p:nvSpPr>
        <p:spPr>
          <a:xfrm>
            <a:off x="163654" y="154320"/>
            <a:ext cx="16192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1400" b="1" dirty="0"/>
              <a:t>قواعد نحويّة </a:t>
            </a:r>
          </a:p>
          <a:p>
            <a:pPr algn="ctr"/>
            <a:r>
              <a:rPr lang="ar-BH" sz="1400" b="1" dirty="0"/>
              <a:t>أسلوب التَّفضيل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AF203B64-BC35-4A08-98D1-A1C8D696E3CB}"/>
              </a:ext>
            </a:extLst>
          </p:cNvPr>
          <p:cNvSpPr/>
          <p:nvPr/>
        </p:nvSpPr>
        <p:spPr>
          <a:xfrm>
            <a:off x="4431901" y="316206"/>
            <a:ext cx="427948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ثانياً: كيفَ نصُوغُ اسمَ التَّفضيل؟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73D632AE-FD00-4860-BE9B-EDCA020BA8A5}"/>
              </a:ext>
            </a:extLst>
          </p:cNvPr>
          <p:cNvSpPr txBox="1"/>
          <p:nvPr/>
        </p:nvSpPr>
        <p:spPr>
          <a:xfrm>
            <a:off x="7248293" y="1544440"/>
            <a:ext cx="39454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أنْ يكونَ الفعلُ مُثبَتًا.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xmlns="" id="{1E32C5D9-7196-4E3C-824C-B5B3306E6FFE}"/>
              </a:ext>
            </a:extLst>
          </p:cNvPr>
          <p:cNvSpPr txBox="1"/>
          <p:nvPr/>
        </p:nvSpPr>
        <p:spPr>
          <a:xfrm>
            <a:off x="1414914" y="1691828"/>
            <a:ext cx="53637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فلا يُصاغُ مِن المنفي مثل: (لا تَكذِب – لمْ يَسْرِق).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xmlns="" id="{C4221BD6-7B9A-413D-85FD-9680B13057D0}"/>
              </a:ext>
            </a:extLst>
          </p:cNvPr>
          <p:cNvSpPr txBox="1"/>
          <p:nvPr/>
        </p:nvSpPr>
        <p:spPr>
          <a:xfrm>
            <a:off x="7248293" y="2459379"/>
            <a:ext cx="39454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أنْ يكونَ الفعلُ مَبنيًّا للمَعْلوم.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8806404E-2FEA-4218-AC40-375C04158AB3}"/>
              </a:ext>
            </a:extLst>
          </p:cNvPr>
          <p:cNvSpPr txBox="1"/>
          <p:nvPr/>
        </p:nvSpPr>
        <p:spPr>
          <a:xfrm>
            <a:off x="1414914" y="2643445"/>
            <a:ext cx="53637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فلا يُصاغُ مِن الفعلِ المبني للمجهول مثل: (فُهمَ - عُلِمَ).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xmlns="" id="{F2DDBD37-8265-485C-B886-4B97C5476D78}"/>
              </a:ext>
            </a:extLst>
          </p:cNvPr>
          <p:cNvSpPr txBox="1"/>
          <p:nvPr/>
        </p:nvSpPr>
        <p:spPr>
          <a:xfrm>
            <a:off x="7248293" y="3374318"/>
            <a:ext cx="39454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أنْ يكونَ الفعلُ مُتَصَرّفًا.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xmlns="" id="{A7B59630-6669-4001-944D-D5E9D5334D70}"/>
              </a:ext>
            </a:extLst>
          </p:cNvPr>
          <p:cNvSpPr txBox="1"/>
          <p:nvPr/>
        </p:nvSpPr>
        <p:spPr>
          <a:xfrm>
            <a:off x="1382043" y="3460689"/>
            <a:ext cx="53637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فلا يُصاغُ مِن الفعلِ الجَامدِ مثل: (نِعْمَ – بِئْسَ)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ABB92A13-2843-4C1B-B687-A270EC813583}"/>
              </a:ext>
            </a:extLst>
          </p:cNvPr>
          <p:cNvSpPr txBox="1"/>
          <p:nvPr/>
        </p:nvSpPr>
        <p:spPr>
          <a:xfrm>
            <a:off x="7248293" y="4272908"/>
            <a:ext cx="39454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7- أنْ يكونَ الفعلُ قابلًا للتَّفاوتِ.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F36A78FC-750E-4536-A1AC-80D7DD9AE5E9}"/>
              </a:ext>
            </a:extLst>
          </p:cNvPr>
          <p:cNvSpPr txBox="1"/>
          <p:nvPr/>
        </p:nvSpPr>
        <p:spPr>
          <a:xfrm>
            <a:off x="1253804" y="4272908"/>
            <a:ext cx="53637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فلا يُصاغُ  من: (هَلَكَ – مَاتَ -غَرِقَ)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69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53</TotalTime>
  <Words>1865</Words>
  <Application>Microsoft Office PowerPoint</Application>
  <PresentationFormat>Widescreen</PresentationFormat>
  <Paragraphs>350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Sakkal Majalla</vt:lpstr>
      <vt:lpstr>Times New Roman</vt:lpstr>
      <vt:lpstr>Wingdings</vt:lpstr>
      <vt:lpstr>قالب الدروس</vt:lpstr>
      <vt:lpstr>1_قالب الدروس</vt:lpstr>
      <vt:lpstr>              أسْلُوبُ التَّفضِيلِ (صَوْغُهُ واسْتِعمَالاتُهُ)  </vt:lpstr>
      <vt:lpstr>PowerPoint Presentation</vt:lpstr>
      <vt:lpstr>PowerPoint Presentation</vt:lpstr>
      <vt:lpstr>PowerPoint Presentation</vt:lpstr>
      <vt:lpstr>أَقْرأُ الأمثلة الآتية، وأُلَاحِظُ. </vt:lpstr>
      <vt:lpstr>PowerPoint Presentation</vt:lpstr>
      <vt:lpstr>PowerPoint Presentation</vt:lpstr>
      <vt:lpstr>يُصاغُ اسمُ التَّفضيلِ مِن الفعلِ مُباشرةً إذا توافرت فيه سبعةُ شروطٍ: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انْتَهَى الدَّرْسُ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في مادّة اللّغة العربيّة القواعد النحويّة   الأسماء المجرورة بالإضافة</dc:title>
  <dc:creator>Tufik Ben Saleh Aldaaji</dc:creator>
  <cp:lastModifiedBy>USER</cp:lastModifiedBy>
  <cp:revision>480</cp:revision>
  <dcterms:created xsi:type="dcterms:W3CDTF">2020-03-04T10:21:27Z</dcterms:created>
  <dcterms:modified xsi:type="dcterms:W3CDTF">2020-09-13T06:12:56Z</dcterms:modified>
</cp:coreProperties>
</file>