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15" r:id="rId3"/>
    <p:sldId id="320" r:id="rId4"/>
    <p:sldId id="274" r:id="rId5"/>
    <p:sldId id="312" r:id="rId6"/>
    <p:sldId id="322" r:id="rId7"/>
    <p:sldId id="313" r:id="rId8"/>
    <p:sldId id="314" r:id="rId9"/>
    <p:sldId id="316" r:id="rId10"/>
    <p:sldId id="317" r:id="rId11"/>
    <p:sldId id="318" r:id="rId12"/>
    <p:sldId id="323" r:id="rId13"/>
    <p:sldId id="31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2BF9"/>
    <a:srgbClr val="00FF00"/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FCEBF0-4179-439D-B304-CBB971F4AC26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7F879E3-345F-42B8-A085-0C92CAE3819A}">
      <dgm:prSet phldrT="[Text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ar-BH" sz="3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أسلوبَ الاسْتِثْنَاءِ يتكوَّنُ مِنْ:</a:t>
          </a:r>
          <a:endParaRPr lang="en-US" sz="3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F403F56-1350-4633-BC6D-2DB86E25FA03}" type="parTrans" cxnId="{0D2A85CB-5466-4641-A636-4C5100516BA2}">
      <dgm:prSet/>
      <dgm:spPr/>
      <dgm:t>
        <a:bodyPr/>
        <a:lstStyle/>
        <a:p>
          <a:endParaRPr lang="en-US"/>
        </a:p>
      </dgm:t>
    </dgm:pt>
    <dgm:pt modelId="{028E6424-7576-408F-9A8E-2203730EAE35}" type="sibTrans" cxnId="{0D2A85CB-5466-4641-A636-4C5100516BA2}">
      <dgm:prSet/>
      <dgm:spPr/>
      <dgm:t>
        <a:bodyPr/>
        <a:lstStyle/>
        <a:p>
          <a:endParaRPr lang="en-US"/>
        </a:p>
      </dgm:t>
    </dgm:pt>
    <dgm:pt modelId="{12FE91E4-4900-40FE-B0E8-6FA2E2F6EBAF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ar-BH" sz="3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الـمُسْتَثْنَى</a:t>
          </a:r>
          <a:endParaRPr lang="en-US" sz="3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DEBE326-16B0-4C62-9544-F9781DB48153}" type="parTrans" cxnId="{7EFD921B-2EBB-4779-B7BE-3E0099184F21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3038DA2-EF95-486F-9796-C24CAD8056AA}" type="sibTrans" cxnId="{7EFD921B-2EBB-4779-B7BE-3E0099184F21}">
      <dgm:prSet/>
      <dgm:spPr/>
      <dgm:t>
        <a:bodyPr/>
        <a:lstStyle/>
        <a:p>
          <a:endParaRPr lang="en-US"/>
        </a:p>
      </dgm:t>
    </dgm:pt>
    <dgm:pt modelId="{D680B462-B23B-4878-9277-34CF469219C5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ar-BH" sz="3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أَدَاة الاسْتِثْناءِ</a:t>
          </a:r>
          <a:endParaRPr lang="en-US" sz="3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82619E5-83A4-4B9A-949F-8F68F99BB844}" type="parTrans" cxnId="{527E63FE-082C-4915-881E-CB254179F7B5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0890101-D223-4341-B213-256F3CF1AD67}" type="sibTrans" cxnId="{527E63FE-082C-4915-881E-CB254179F7B5}">
      <dgm:prSet/>
      <dgm:spPr/>
      <dgm:t>
        <a:bodyPr/>
        <a:lstStyle/>
        <a:p>
          <a:endParaRPr lang="en-US"/>
        </a:p>
      </dgm:t>
    </dgm:pt>
    <dgm:pt modelId="{3D24CAF5-47ED-4078-B75F-DEFF725289C1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ar-BH" sz="3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الـمُسْتَثْنَى مِنْهُ</a:t>
          </a:r>
          <a:endParaRPr lang="en-US" sz="3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AED703B-67A7-414C-90DA-B93392F4451E}" type="parTrans" cxnId="{15ED5B90-A57E-47D5-9882-CE782F979721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BEF92C0-4DBF-41BD-959A-5C3970E507BE}" type="sibTrans" cxnId="{15ED5B90-A57E-47D5-9882-CE782F979721}">
      <dgm:prSet/>
      <dgm:spPr/>
      <dgm:t>
        <a:bodyPr/>
        <a:lstStyle/>
        <a:p>
          <a:endParaRPr lang="en-US"/>
        </a:p>
      </dgm:t>
    </dgm:pt>
    <dgm:pt modelId="{A1C53328-1783-409E-B7F2-6758A631E0A2}" type="pres">
      <dgm:prSet presAssocID="{64FCEBF0-4179-439D-B304-CBB971F4AC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A11C9BF-8E0D-4CB1-9A31-76BEE4A3D2FD}" type="pres">
      <dgm:prSet presAssocID="{87F879E3-345F-42B8-A085-0C92CAE3819A}" presName="hierRoot1" presStyleCnt="0">
        <dgm:presLayoutVars>
          <dgm:hierBranch val="init"/>
        </dgm:presLayoutVars>
      </dgm:prSet>
      <dgm:spPr/>
    </dgm:pt>
    <dgm:pt modelId="{DCA045CA-D9C6-49FC-9ED6-7D05CE029435}" type="pres">
      <dgm:prSet presAssocID="{87F879E3-345F-42B8-A085-0C92CAE3819A}" presName="rootComposite1" presStyleCnt="0"/>
      <dgm:spPr/>
    </dgm:pt>
    <dgm:pt modelId="{A1B77502-51FF-49A1-A845-AD95BA87FD05}" type="pres">
      <dgm:prSet presAssocID="{87F879E3-345F-42B8-A085-0C92CAE3819A}" presName="rootText1" presStyleLbl="node0" presStyleIdx="0" presStyleCnt="1" custScaleX="2428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DEB80F-7C80-4398-92E9-D587EF811DB7}" type="pres">
      <dgm:prSet presAssocID="{87F879E3-345F-42B8-A085-0C92CAE3819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8FDAADF-FF06-464B-AABE-7C3514C847C2}" type="pres">
      <dgm:prSet presAssocID="{87F879E3-345F-42B8-A085-0C92CAE3819A}" presName="hierChild2" presStyleCnt="0"/>
      <dgm:spPr/>
    </dgm:pt>
    <dgm:pt modelId="{6EF3A095-7748-41C7-9DEB-71CD8BB2CE5D}" type="pres">
      <dgm:prSet presAssocID="{EDEBE326-16B0-4C62-9544-F9781DB4815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F46F17EA-A3C8-4F12-AAB7-BE5545DE3C55}" type="pres">
      <dgm:prSet presAssocID="{12FE91E4-4900-40FE-B0E8-6FA2E2F6EBAF}" presName="hierRoot2" presStyleCnt="0">
        <dgm:presLayoutVars>
          <dgm:hierBranch val="init"/>
        </dgm:presLayoutVars>
      </dgm:prSet>
      <dgm:spPr/>
    </dgm:pt>
    <dgm:pt modelId="{94F8EA34-5A1D-437A-8A46-659E0BFA596B}" type="pres">
      <dgm:prSet presAssocID="{12FE91E4-4900-40FE-B0E8-6FA2E2F6EBAF}" presName="rootComposite" presStyleCnt="0"/>
      <dgm:spPr/>
    </dgm:pt>
    <dgm:pt modelId="{6E1B7E30-43EB-4D68-A100-40DE207385C2}" type="pres">
      <dgm:prSet presAssocID="{12FE91E4-4900-40FE-B0E8-6FA2E2F6EBAF}" presName="rootText" presStyleLbl="node2" presStyleIdx="0" presStyleCnt="3" custLinFactX="-22790" custLinFactNeighborX="-100000" custLinFactNeighborY="-50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75A7F7-FE37-4D09-B2C3-51136BC50D33}" type="pres">
      <dgm:prSet presAssocID="{12FE91E4-4900-40FE-B0E8-6FA2E2F6EBAF}" presName="rootConnector" presStyleLbl="node2" presStyleIdx="0" presStyleCnt="3"/>
      <dgm:spPr/>
      <dgm:t>
        <a:bodyPr/>
        <a:lstStyle/>
        <a:p>
          <a:endParaRPr lang="en-US"/>
        </a:p>
      </dgm:t>
    </dgm:pt>
    <dgm:pt modelId="{EC982060-1B2E-4D8F-B6CD-72480D0C447A}" type="pres">
      <dgm:prSet presAssocID="{12FE91E4-4900-40FE-B0E8-6FA2E2F6EBAF}" presName="hierChild4" presStyleCnt="0"/>
      <dgm:spPr/>
    </dgm:pt>
    <dgm:pt modelId="{DE7FDE72-4EE1-48F5-9687-A7D2ACF9CE65}" type="pres">
      <dgm:prSet presAssocID="{12FE91E4-4900-40FE-B0E8-6FA2E2F6EBAF}" presName="hierChild5" presStyleCnt="0"/>
      <dgm:spPr/>
    </dgm:pt>
    <dgm:pt modelId="{65D0AA07-BE46-4170-B880-E18CC36B90B2}" type="pres">
      <dgm:prSet presAssocID="{A82619E5-83A4-4B9A-949F-8F68F99BB844}" presName="Name37" presStyleLbl="parChTrans1D2" presStyleIdx="1" presStyleCnt="3"/>
      <dgm:spPr/>
      <dgm:t>
        <a:bodyPr/>
        <a:lstStyle/>
        <a:p>
          <a:endParaRPr lang="en-US"/>
        </a:p>
      </dgm:t>
    </dgm:pt>
    <dgm:pt modelId="{E1190263-1C0F-4747-9999-DAF9B35C55EC}" type="pres">
      <dgm:prSet presAssocID="{D680B462-B23B-4878-9277-34CF469219C5}" presName="hierRoot2" presStyleCnt="0">
        <dgm:presLayoutVars>
          <dgm:hierBranch val="init"/>
        </dgm:presLayoutVars>
      </dgm:prSet>
      <dgm:spPr/>
    </dgm:pt>
    <dgm:pt modelId="{990D826A-DDAA-4570-98BB-5F848622E708}" type="pres">
      <dgm:prSet presAssocID="{D680B462-B23B-4878-9277-34CF469219C5}" presName="rootComposite" presStyleCnt="0"/>
      <dgm:spPr/>
    </dgm:pt>
    <dgm:pt modelId="{686EE811-209E-4DAC-9007-F258ACBE7452}" type="pres">
      <dgm:prSet presAssocID="{D680B462-B23B-4878-9277-34CF469219C5}" presName="rootText" presStyleLbl="node2" presStyleIdx="1" presStyleCnt="3" custScaleX="126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E04709-0032-4D6E-84AD-036DA243FB11}" type="pres">
      <dgm:prSet presAssocID="{D680B462-B23B-4878-9277-34CF469219C5}" presName="rootConnector" presStyleLbl="node2" presStyleIdx="1" presStyleCnt="3"/>
      <dgm:spPr/>
      <dgm:t>
        <a:bodyPr/>
        <a:lstStyle/>
        <a:p>
          <a:endParaRPr lang="en-US"/>
        </a:p>
      </dgm:t>
    </dgm:pt>
    <dgm:pt modelId="{599CC765-85AB-4FCB-8792-7597ED8ED10A}" type="pres">
      <dgm:prSet presAssocID="{D680B462-B23B-4878-9277-34CF469219C5}" presName="hierChild4" presStyleCnt="0"/>
      <dgm:spPr/>
    </dgm:pt>
    <dgm:pt modelId="{000BE344-B50B-41FC-9EDC-5834BCE94532}" type="pres">
      <dgm:prSet presAssocID="{D680B462-B23B-4878-9277-34CF469219C5}" presName="hierChild5" presStyleCnt="0"/>
      <dgm:spPr/>
    </dgm:pt>
    <dgm:pt modelId="{C7B93CAE-EB4D-4FB7-95F0-90A34C87F548}" type="pres">
      <dgm:prSet presAssocID="{DAED703B-67A7-414C-90DA-B93392F4451E}" presName="Name37" presStyleLbl="parChTrans1D2" presStyleIdx="2" presStyleCnt="3"/>
      <dgm:spPr/>
      <dgm:t>
        <a:bodyPr/>
        <a:lstStyle/>
        <a:p>
          <a:endParaRPr lang="en-US"/>
        </a:p>
      </dgm:t>
    </dgm:pt>
    <dgm:pt modelId="{CF3DC9FF-56FF-4755-9D28-2A50FA6285E4}" type="pres">
      <dgm:prSet presAssocID="{3D24CAF5-47ED-4078-B75F-DEFF725289C1}" presName="hierRoot2" presStyleCnt="0">
        <dgm:presLayoutVars>
          <dgm:hierBranch val="init"/>
        </dgm:presLayoutVars>
      </dgm:prSet>
      <dgm:spPr/>
    </dgm:pt>
    <dgm:pt modelId="{3F15961F-DAA0-4704-AA42-9B6AFFFED11C}" type="pres">
      <dgm:prSet presAssocID="{3D24CAF5-47ED-4078-B75F-DEFF725289C1}" presName="rootComposite" presStyleCnt="0"/>
      <dgm:spPr/>
    </dgm:pt>
    <dgm:pt modelId="{BA90E9FB-9237-46BC-B169-23F99514CD09}" type="pres">
      <dgm:prSet presAssocID="{3D24CAF5-47ED-4078-B75F-DEFF725289C1}" presName="rootText" presStyleLbl="node2" presStyleIdx="2" presStyleCnt="3" custLinFactX="12621" custLinFactNeighborX="100000" custLinFactNeighborY="-50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1D0F17-45FF-4EC6-BCBE-578F2F3DC420}" type="pres">
      <dgm:prSet presAssocID="{3D24CAF5-47ED-4078-B75F-DEFF725289C1}" presName="rootConnector" presStyleLbl="node2" presStyleIdx="2" presStyleCnt="3"/>
      <dgm:spPr/>
      <dgm:t>
        <a:bodyPr/>
        <a:lstStyle/>
        <a:p>
          <a:endParaRPr lang="en-US"/>
        </a:p>
      </dgm:t>
    </dgm:pt>
    <dgm:pt modelId="{2B717C5F-7AF9-4A63-A1F9-A8AB6DAC804F}" type="pres">
      <dgm:prSet presAssocID="{3D24CAF5-47ED-4078-B75F-DEFF725289C1}" presName="hierChild4" presStyleCnt="0"/>
      <dgm:spPr/>
    </dgm:pt>
    <dgm:pt modelId="{C02184CE-2AB6-46DB-8C60-825D6538AC42}" type="pres">
      <dgm:prSet presAssocID="{3D24CAF5-47ED-4078-B75F-DEFF725289C1}" presName="hierChild5" presStyleCnt="0"/>
      <dgm:spPr/>
    </dgm:pt>
    <dgm:pt modelId="{A4B065DA-D381-4ED9-AEFC-DE01E294B2F0}" type="pres">
      <dgm:prSet presAssocID="{87F879E3-345F-42B8-A085-0C92CAE3819A}" presName="hierChild3" presStyleCnt="0"/>
      <dgm:spPr/>
    </dgm:pt>
  </dgm:ptLst>
  <dgm:cxnLst>
    <dgm:cxn modelId="{A1A6721E-C232-4998-8395-632C51B9D70B}" type="presOf" srcId="{3D24CAF5-47ED-4078-B75F-DEFF725289C1}" destId="{BA90E9FB-9237-46BC-B169-23F99514CD09}" srcOrd="0" destOrd="0" presId="urn:microsoft.com/office/officeart/2005/8/layout/orgChart1"/>
    <dgm:cxn modelId="{1DD8B6D8-51BB-4530-BFDD-8817702AB267}" type="presOf" srcId="{3D24CAF5-47ED-4078-B75F-DEFF725289C1}" destId="{9A1D0F17-45FF-4EC6-BCBE-578F2F3DC420}" srcOrd="1" destOrd="0" presId="urn:microsoft.com/office/officeart/2005/8/layout/orgChart1"/>
    <dgm:cxn modelId="{315CC891-127B-40D3-88F5-FB03B4D79B0F}" type="presOf" srcId="{12FE91E4-4900-40FE-B0E8-6FA2E2F6EBAF}" destId="{6E1B7E30-43EB-4D68-A100-40DE207385C2}" srcOrd="0" destOrd="0" presId="urn:microsoft.com/office/officeart/2005/8/layout/orgChart1"/>
    <dgm:cxn modelId="{2BA81CD3-D166-416E-826F-E06C3485031D}" type="presOf" srcId="{87F879E3-345F-42B8-A085-0C92CAE3819A}" destId="{A1B77502-51FF-49A1-A845-AD95BA87FD05}" srcOrd="0" destOrd="0" presId="urn:microsoft.com/office/officeart/2005/8/layout/orgChart1"/>
    <dgm:cxn modelId="{223FDB98-1638-41EF-AC4D-66F60EAEF317}" type="presOf" srcId="{D680B462-B23B-4878-9277-34CF469219C5}" destId="{686EE811-209E-4DAC-9007-F258ACBE7452}" srcOrd="0" destOrd="0" presId="urn:microsoft.com/office/officeart/2005/8/layout/orgChart1"/>
    <dgm:cxn modelId="{15ED5B90-A57E-47D5-9882-CE782F979721}" srcId="{87F879E3-345F-42B8-A085-0C92CAE3819A}" destId="{3D24CAF5-47ED-4078-B75F-DEFF725289C1}" srcOrd="2" destOrd="0" parTransId="{DAED703B-67A7-414C-90DA-B93392F4451E}" sibTransId="{3BEF92C0-4DBF-41BD-959A-5C3970E507BE}"/>
    <dgm:cxn modelId="{427C5D3F-A9F9-48B2-BA66-43416290F7D1}" type="presOf" srcId="{EDEBE326-16B0-4C62-9544-F9781DB48153}" destId="{6EF3A095-7748-41C7-9DEB-71CD8BB2CE5D}" srcOrd="0" destOrd="0" presId="urn:microsoft.com/office/officeart/2005/8/layout/orgChart1"/>
    <dgm:cxn modelId="{7EFD921B-2EBB-4779-B7BE-3E0099184F21}" srcId="{87F879E3-345F-42B8-A085-0C92CAE3819A}" destId="{12FE91E4-4900-40FE-B0E8-6FA2E2F6EBAF}" srcOrd="0" destOrd="0" parTransId="{EDEBE326-16B0-4C62-9544-F9781DB48153}" sibTransId="{53038DA2-EF95-486F-9796-C24CAD8056AA}"/>
    <dgm:cxn modelId="{A42268DA-82BB-4EDE-A9CB-7E64ED29FEFD}" type="presOf" srcId="{DAED703B-67A7-414C-90DA-B93392F4451E}" destId="{C7B93CAE-EB4D-4FB7-95F0-90A34C87F548}" srcOrd="0" destOrd="0" presId="urn:microsoft.com/office/officeart/2005/8/layout/orgChart1"/>
    <dgm:cxn modelId="{B8712548-5267-47F7-8A09-4C9C39913EF4}" type="presOf" srcId="{12FE91E4-4900-40FE-B0E8-6FA2E2F6EBAF}" destId="{3575A7F7-FE37-4D09-B2C3-51136BC50D33}" srcOrd="1" destOrd="0" presId="urn:microsoft.com/office/officeart/2005/8/layout/orgChart1"/>
    <dgm:cxn modelId="{571D0A0D-FB05-4BF3-98EB-F5373D336DE7}" type="presOf" srcId="{87F879E3-345F-42B8-A085-0C92CAE3819A}" destId="{0DDEB80F-7C80-4398-92E9-D587EF811DB7}" srcOrd="1" destOrd="0" presId="urn:microsoft.com/office/officeart/2005/8/layout/orgChart1"/>
    <dgm:cxn modelId="{C56AD93E-DDB4-4D30-8497-E11C7212FFDF}" type="presOf" srcId="{D680B462-B23B-4878-9277-34CF469219C5}" destId="{63E04709-0032-4D6E-84AD-036DA243FB11}" srcOrd="1" destOrd="0" presId="urn:microsoft.com/office/officeart/2005/8/layout/orgChart1"/>
    <dgm:cxn modelId="{C26A076B-C450-45AA-9960-6595A4B7412E}" type="presOf" srcId="{64FCEBF0-4179-439D-B304-CBB971F4AC26}" destId="{A1C53328-1783-409E-B7F2-6758A631E0A2}" srcOrd="0" destOrd="0" presId="urn:microsoft.com/office/officeart/2005/8/layout/orgChart1"/>
    <dgm:cxn modelId="{3F46EA2B-6B33-4E10-AF60-9D6B5A9B6352}" type="presOf" srcId="{A82619E5-83A4-4B9A-949F-8F68F99BB844}" destId="{65D0AA07-BE46-4170-B880-E18CC36B90B2}" srcOrd="0" destOrd="0" presId="urn:microsoft.com/office/officeart/2005/8/layout/orgChart1"/>
    <dgm:cxn modelId="{0D2A85CB-5466-4641-A636-4C5100516BA2}" srcId="{64FCEBF0-4179-439D-B304-CBB971F4AC26}" destId="{87F879E3-345F-42B8-A085-0C92CAE3819A}" srcOrd="0" destOrd="0" parTransId="{4F403F56-1350-4633-BC6D-2DB86E25FA03}" sibTransId="{028E6424-7576-408F-9A8E-2203730EAE35}"/>
    <dgm:cxn modelId="{527E63FE-082C-4915-881E-CB254179F7B5}" srcId="{87F879E3-345F-42B8-A085-0C92CAE3819A}" destId="{D680B462-B23B-4878-9277-34CF469219C5}" srcOrd="1" destOrd="0" parTransId="{A82619E5-83A4-4B9A-949F-8F68F99BB844}" sibTransId="{30890101-D223-4341-B213-256F3CF1AD67}"/>
    <dgm:cxn modelId="{10AB61EA-CE9B-4C19-AA58-EE49545D83E4}" type="presParOf" srcId="{A1C53328-1783-409E-B7F2-6758A631E0A2}" destId="{1A11C9BF-8E0D-4CB1-9A31-76BEE4A3D2FD}" srcOrd="0" destOrd="0" presId="urn:microsoft.com/office/officeart/2005/8/layout/orgChart1"/>
    <dgm:cxn modelId="{5EE03E2D-1E03-4FAB-BFC1-DA2D8EE6A240}" type="presParOf" srcId="{1A11C9BF-8E0D-4CB1-9A31-76BEE4A3D2FD}" destId="{DCA045CA-D9C6-49FC-9ED6-7D05CE029435}" srcOrd="0" destOrd="0" presId="urn:microsoft.com/office/officeart/2005/8/layout/orgChart1"/>
    <dgm:cxn modelId="{B4DA6DE0-BCEE-4BD6-8500-6EEDAAA152F9}" type="presParOf" srcId="{DCA045CA-D9C6-49FC-9ED6-7D05CE029435}" destId="{A1B77502-51FF-49A1-A845-AD95BA87FD05}" srcOrd="0" destOrd="0" presId="urn:microsoft.com/office/officeart/2005/8/layout/orgChart1"/>
    <dgm:cxn modelId="{552A988C-7330-4F16-878A-CDF6886AC5D5}" type="presParOf" srcId="{DCA045CA-D9C6-49FC-9ED6-7D05CE029435}" destId="{0DDEB80F-7C80-4398-92E9-D587EF811DB7}" srcOrd="1" destOrd="0" presId="urn:microsoft.com/office/officeart/2005/8/layout/orgChart1"/>
    <dgm:cxn modelId="{D50021BC-2009-4C05-89D9-691DADF2AE30}" type="presParOf" srcId="{1A11C9BF-8E0D-4CB1-9A31-76BEE4A3D2FD}" destId="{D8FDAADF-FF06-464B-AABE-7C3514C847C2}" srcOrd="1" destOrd="0" presId="urn:microsoft.com/office/officeart/2005/8/layout/orgChart1"/>
    <dgm:cxn modelId="{0EDAE520-660B-41ED-959F-63FF2444ECAD}" type="presParOf" srcId="{D8FDAADF-FF06-464B-AABE-7C3514C847C2}" destId="{6EF3A095-7748-41C7-9DEB-71CD8BB2CE5D}" srcOrd="0" destOrd="0" presId="urn:microsoft.com/office/officeart/2005/8/layout/orgChart1"/>
    <dgm:cxn modelId="{2DAEB3AC-730C-4C04-95E2-18F913276DE9}" type="presParOf" srcId="{D8FDAADF-FF06-464B-AABE-7C3514C847C2}" destId="{F46F17EA-A3C8-4F12-AAB7-BE5545DE3C55}" srcOrd="1" destOrd="0" presId="urn:microsoft.com/office/officeart/2005/8/layout/orgChart1"/>
    <dgm:cxn modelId="{D6446B10-EAD7-4EAC-882C-1ABE81F3319F}" type="presParOf" srcId="{F46F17EA-A3C8-4F12-AAB7-BE5545DE3C55}" destId="{94F8EA34-5A1D-437A-8A46-659E0BFA596B}" srcOrd="0" destOrd="0" presId="urn:microsoft.com/office/officeart/2005/8/layout/orgChart1"/>
    <dgm:cxn modelId="{F5E8F298-8407-4D44-963F-5EF60FA6220D}" type="presParOf" srcId="{94F8EA34-5A1D-437A-8A46-659E0BFA596B}" destId="{6E1B7E30-43EB-4D68-A100-40DE207385C2}" srcOrd="0" destOrd="0" presId="urn:microsoft.com/office/officeart/2005/8/layout/orgChart1"/>
    <dgm:cxn modelId="{8CE2C4B0-7450-477B-8BD2-B930E666B6C8}" type="presParOf" srcId="{94F8EA34-5A1D-437A-8A46-659E0BFA596B}" destId="{3575A7F7-FE37-4D09-B2C3-51136BC50D33}" srcOrd="1" destOrd="0" presId="urn:microsoft.com/office/officeart/2005/8/layout/orgChart1"/>
    <dgm:cxn modelId="{4233E6BB-44E2-48E9-902B-38F1ADD8315C}" type="presParOf" srcId="{F46F17EA-A3C8-4F12-AAB7-BE5545DE3C55}" destId="{EC982060-1B2E-4D8F-B6CD-72480D0C447A}" srcOrd="1" destOrd="0" presId="urn:microsoft.com/office/officeart/2005/8/layout/orgChart1"/>
    <dgm:cxn modelId="{7024FC18-3438-4B82-9A0C-D749E0D8121B}" type="presParOf" srcId="{F46F17EA-A3C8-4F12-AAB7-BE5545DE3C55}" destId="{DE7FDE72-4EE1-48F5-9687-A7D2ACF9CE65}" srcOrd="2" destOrd="0" presId="urn:microsoft.com/office/officeart/2005/8/layout/orgChart1"/>
    <dgm:cxn modelId="{1BFA92E1-7E48-4110-94AD-A5FE569DE107}" type="presParOf" srcId="{D8FDAADF-FF06-464B-AABE-7C3514C847C2}" destId="{65D0AA07-BE46-4170-B880-E18CC36B90B2}" srcOrd="2" destOrd="0" presId="urn:microsoft.com/office/officeart/2005/8/layout/orgChart1"/>
    <dgm:cxn modelId="{A0E98D6E-5AB1-495D-88B8-7992EDD70712}" type="presParOf" srcId="{D8FDAADF-FF06-464B-AABE-7C3514C847C2}" destId="{E1190263-1C0F-4747-9999-DAF9B35C55EC}" srcOrd="3" destOrd="0" presId="urn:microsoft.com/office/officeart/2005/8/layout/orgChart1"/>
    <dgm:cxn modelId="{BEADDEEC-24A4-4302-9AC7-652D8C653DB8}" type="presParOf" srcId="{E1190263-1C0F-4747-9999-DAF9B35C55EC}" destId="{990D826A-DDAA-4570-98BB-5F848622E708}" srcOrd="0" destOrd="0" presId="urn:microsoft.com/office/officeart/2005/8/layout/orgChart1"/>
    <dgm:cxn modelId="{2FF028FA-898C-495F-82D5-9E982AD64E6A}" type="presParOf" srcId="{990D826A-DDAA-4570-98BB-5F848622E708}" destId="{686EE811-209E-4DAC-9007-F258ACBE7452}" srcOrd="0" destOrd="0" presId="urn:microsoft.com/office/officeart/2005/8/layout/orgChart1"/>
    <dgm:cxn modelId="{0FDC68AC-8594-4B0F-9511-E1FB1A67C07D}" type="presParOf" srcId="{990D826A-DDAA-4570-98BB-5F848622E708}" destId="{63E04709-0032-4D6E-84AD-036DA243FB11}" srcOrd="1" destOrd="0" presId="urn:microsoft.com/office/officeart/2005/8/layout/orgChart1"/>
    <dgm:cxn modelId="{3EFE96A4-E270-4445-BC15-BDEEE20B4293}" type="presParOf" srcId="{E1190263-1C0F-4747-9999-DAF9B35C55EC}" destId="{599CC765-85AB-4FCB-8792-7597ED8ED10A}" srcOrd="1" destOrd="0" presId="urn:microsoft.com/office/officeart/2005/8/layout/orgChart1"/>
    <dgm:cxn modelId="{3283B046-CDED-45A3-A4BE-21AA99228203}" type="presParOf" srcId="{E1190263-1C0F-4747-9999-DAF9B35C55EC}" destId="{000BE344-B50B-41FC-9EDC-5834BCE94532}" srcOrd="2" destOrd="0" presId="urn:microsoft.com/office/officeart/2005/8/layout/orgChart1"/>
    <dgm:cxn modelId="{0310520E-3230-4B21-8DB0-CE08CDE2FD6F}" type="presParOf" srcId="{D8FDAADF-FF06-464B-AABE-7C3514C847C2}" destId="{C7B93CAE-EB4D-4FB7-95F0-90A34C87F548}" srcOrd="4" destOrd="0" presId="urn:microsoft.com/office/officeart/2005/8/layout/orgChart1"/>
    <dgm:cxn modelId="{45E53FB3-4B5F-4C3F-83CE-5CCFE65D4EE8}" type="presParOf" srcId="{D8FDAADF-FF06-464B-AABE-7C3514C847C2}" destId="{CF3DC9FF-56FF-4755-9D28-2A50FA6285E4}" srcOrd="5" destOrd="0" presId="urn:microsoft.com/office/officeart/2005/8/layout/orgChart1"/>
    <dgm:cxn modelId="{2F741FED-7A5C-489A-8E3A-76B5DB21A7D6}" type="presParOf" srcId="{CF3DC9FF-56FF-4755-9D28-2A50FA6285E4}" destId="{3F15961F-DAA0-4704-AA42-9B6AFFFED11C}" srcOrd="0" destOrd="0" presId="urn:microsoft.com/office/officeart/2005/8/layout/orgChart1"/>
    <dgm:cxn modelId="{25B55F4F-D60B-4FB7-BD88-60473B325577}" type="presParOf" srcId="{3F15961F-DAA0-4704-AA42-9B6AFFFED11C}" destId="{BA90E9FB-9237-46BC-B169-23F99514CD09}" srcOrd="0" destOrd="0" presId="urn:microsoft.com/office/officeart/2005/8/layout/orgChart1"/>
    <dgm:cxn modelId="{5810CCBC-153C-45B0-B2DD-D4C615C70F95}" type="presParOf" srcId="{3F15961F-DAA0-4704-AA42-9B6AFFFED11C}" destId="{9A1D0F17-45FF-4EC6-BCBE-578F2F3DC420}" srcOrd="1" destOrd="0" presId="urn:microsoft.com/office/officeart/2005/8/layout/orgChart1"/>
    <dgm:cxn modelId="{8E83DE1B-0AB6-4FDA-B220-B62EA0B7E21F}" type="presParOf" srcId="{CF3DC9FF-56FF-4755-9D28-2A50FA6285E4}" destId="{2B717C5F-7AF9-4A63-A1F9-A8AB6DAC804F}" srcOrd="1" destOrd="0" presId="urn:microsoft.com/office/officeart/2005/8/layout/orgChart1"/>
    <dgm:cxn modelId="{0B2F73CD-4A84-4B1E-B29D-9AD7C558CF85}" type="presParOf" srcId="{CF3DC9FF-56FF-4755-9D28-2A50FA6285E4}" destId="{C02184CE-2AB6-46DB-8C60-825D6538AC42}" srcOrd="2" destOrd="0" presId="urn:microsoft.com/office/officeart/2005/8/layout/orgChart1"/>
    <dgm:cxn modelId="{46422F3E-4AD5-423B-8157-FB6D00A0B567}" type="presParOf" srcId="{1A11C9BF-8E0D-4CB1-9A31-76BEE4A3D2FD}" destId="{A4B065DA-D381-4ED9-AEFC-DE01E294B2F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93CAE-EB4D-4FB7-95F0-90A34C87F548}">
      <dsp:nvSpPr>
        <dsp:cNvPr id="0" name=""/>
        <dsp:cNvSpPr/>
      </dsp:nvSpPr>
      <dsp:spPr>
        <a:xfrm>
          <a:off x="4876799" y="794199"/>
          <a:ext cx="3920331" cy="293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825"/>
              </a:lnTo>
              <a:lnTo>
                <a:pt x="3920331" y="126825"/>
              </a:lnTo>
              <a:lnTo>
                <a:pt x="3920331" y="293408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D0AA07-BE46-4170-B880-E18CC36B90B2}">
      <dsp:nvSpPr>
        <dsp:cNvPr id="0" name=""/>
        <dsp:cNvSpPr/>
      </dsp:nvSpPr>
      <dsp:spPr>
        <a:xfrm>
          <a:off x="4831079" y="794199"/>
          <a:ext cx="91440" cy="3331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166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3A095-7748-41C7-9DEB-71CD8BB2CE5D}">
      <dsp:nvSpPr>
        <dsp:cNvPr id="0" name=""/>
        <dsp:cNvSpPr/>
      </dsp:nvSpPr>
      <dsp:spPr>
        <a:xfrm>
          <a:off x="795135" y="794199"/>
          <a:ext cx="4081663" cy="293408"/>
        </a:xfrm>
        <a:custGeom>
          <a:avLst/>
          <a:gdLst/>
          <a:ahLst/>
          <a:cxnLst/>
          <a:rect l="0" t="0" r="0" b="0"/>
          <a:pathLst>
            <a:path>
              <a:moveTo>
                <a:pt x="4081663" y="0"/>
              </a:moveTo>
              <a:lnTo>
                <a:pt x="4081663" y="126825"/>
              </a:lnTo>
              <a:lnTo>
                <a:pt x="0" y="126825"/>
              </a:lnTo>
              <a:lnTo>
                <a:pt x="0" y="293408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B77502-51FF-49A1-A845-AD95BA87FD05}">
      <dsp:nvSpPr>
        <dsp:cNvPr id="0" name=""/>
        <dsp:cNvSpPr/>
      </dsp:nvSpPr>
      <dsp:spPr>
        <a:xfrm>
          <a:off x="2950652" y="945"/>
          <a:ext cx="3852294" cy="793253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3200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أسلوبَ الاسْتِثْنَاءِ يتكوَّنُ مِنْ:</a:t>
          </a:r>
          <a:endParaRPr lang="en-US" sz="3200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950652" y="945"/>
        <a:ext cx="3852294" cy="793253"/>
      </dsp:txXfrm>
    </dsp:sp>
    <dsp:sp modelId="{6E1B7E30-43EB-4D68-A100-40DE207385C2}">
      <dsp:nvSpPr>
        <dsp:cNvPr id="0" name=""/>
        <dsp:cNvSpPr/>
      </dsp:nvSpPr>
      <dsp:spPr>
        <a:xfrm>
          <a:off x="1881" y="1087607"/>
          <a:ext cx="1586507" cy="793253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3200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الـمُسْتَثْنَى</a:t>
          </a:r>
          <a:endParaRPr lang="en-US" sz="3200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1881" y="1087607"/>
        <a:ext cx="1586507" cy="793253"/>
      </dsp:txXfrm>
    </dsp:sp>
    <dsp:sp modelId="{686EE811-209E-4DAC-9007-F258ACBE7452}">
      <dsp:nvSpPr>
        <dsp:cNvPr id="0" name=""/>
        <dsp:cNvSpPr/>
      </dsp:nvSpPr>
      <dsp:spPr>
        <a:xfrm>
          <a:off x="3869628" y="1127365"/>
          <a:ext cx="2014341" cy="793253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3200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أَدَاة الاسْتِثْناءِ</a:t>
          </a:r>
          <a:endParaRPr lang="en-US" sz="3200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869628" y="1127365"/>
        <a:ext cx="2014341" cy="793253"/>
      </dsp:txXfrm>
    </dsp:sp>
    <dsp:sp modelId="{BA90E9FB-9237-46BC-B169-23F99514CD09}">
      <dsp:nvSpPr>
        <dsp:cNvPr id="0" name=""/>
        <dsp:cNvSpPr/>
      </dsp:nvSpPr>
      <dsp:spPr>
        <a:xfrm>
          <a:off x="8003877" y="1087607"/>
          <a:ext cx="1586507" cy="793253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3200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الـمُسْتَثْنَى مِنْهُ</a:t>
          </a:r>
          <a:endParaRPr lang="en-US" sz="3200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8003877" y="1087607"/>
        <a:ext cx="1586507" cy="793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F396-C866-4525-BAFF-E97E0CEE4075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E8029-B525-4F99-A6E7-7E90A2B51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14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97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6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8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4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7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9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2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9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1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07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0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6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9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EE726C56-B190-4A40-9FA3-1A4EA297E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114" y="3568420"/>
            <a:ext cx="11052313" cy="2565680"/>
          </a:xfrm>
        </p:spPr>
        <p:txBody>
          <a:bodyPr>
            <a:normAutofit fontScale="90000"/>
          </a:bodyPr>
          <a:lstStyle/>
          <a:p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SA" sz="4800" dirty="0">
                <a:solidFill>
                  <a:srgbClr val="7030A0"/>
                </a:solidFill>
              </a:rPr>
              <a:t/>
            </a:r>
            <a:br>
              <a:rPr lang="ar-SA" sz="4800" dirty="0">
                <a:solidFill>
                  <a:srgbClr val="7030A0"/>
                </a:solidFill>
              </a:rPr>
            </a:br>
            <a:r>
              <a:rPr lang="ar-BH" sz="4800" dirty="0"/>
              <a:t/>
            </a:r>
            <a:br>
              <a:rPr lang="ar-BH" sz="4800" dirty="0"/>
            </a:br>
            <a:r>
              <a:rPr lang="ar-BH" sz="4800" dirty="0"/>
              <a:t/>
            </a:r>
            <a:br>
              <a:rPr lang="ar-BH" sz="4800" dirty="0"/>
            </a:br>
            <a:r>
              <a:rPr lang="ar-BH" sz="4800" dirty="0"/>
              <a:t/>
            </a:r>
            <a:br>
              <a:rPr lang="ar-BH" sz="4800" dirty="0"/>
            </a:br>
            <a:r>
              <a:rPr lang="ar-BH" sz="4800" dirty="0"/>
              <a:t/>
            </a:r>
            <a:br>
              <a:rPr lang="ar-BH" sz="4800" dirty="0"/>
            </a:br>
            <a:r>
              <a:rPr lang="ar-BH" sz="4800" dirty="0"/>
              <a:t/>
            </a:r>
            <a:br>
              <a:rPr lang="ar-BH" sz="4800" dirty="0"/>
            </a:br>
            <a:r>
              <a:rPr lang="ar-BH" sz="4800" dirty="0"/>
              <a:t/>
            </a:r>
            <a:br>
              <a:rPr lang="ar-BH" sz="4800" dirty="0"/>
            </a:br>
            <a:r>
              <a:rPr lang="ar-BH" sz="67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BH" sz="67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67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الاستثناء بـ : عدا، خلا</a:t>
            </a:r>
            <a:r>
              <a:rPr lang="ar-SA" sz="4800" b="1" dirty="0">
                <a:solidFill>
                  <a:srgbClr val="FF0000"/>
                </a:solidFill>
              </a:rPr>
              <a:t/>
            </a:r>
            <a:br>
              <a:rPr lang="ar-SA" sz="4800" b="1" dirty="0">
                <a:solidFill>
                  <a:srgbClr val="FF0000"/>
                </a:solidFill>
              </a:rPr>
            </a:br>
            <a:r>
              <a:rPr lang="ar-BH" sz="4800" b="1" dirty="0">
                <a:solidFill>
                  <a:srgbClr val="FF0000"/>
                </a:solidFill>
              </a:rPr>
              <a:t/>
            </a:r>
            <a:br>
              <a:rPr lang="ar-BH" sz="4800" b="1" dirty="0">
                <a:solidFill>
                  <a:srgbClr val="FF0000"/>
                </a:solidFill>
              </a:rPr>
            </a:br>
            <a:endParaRPr lang="ar-BH" sz="4800" b="1" dirty="0">
              <a:solidFill>
                <a:srgbClr val="0070C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0978145-8B44-420E-9396-C3F146354D82}"/>
              </a:ext>
            </a:extLst>
          </p:cNvPr>
          <p:cNvSpPr/>
          <p:nvPr/>
        </p:nvSpPr>
        <p:spPr>
          <a:xfrm>
            <a:off x="851948" y="1851576"/>
            <a:ext cx="10018644" cy="18950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دَرْسٌ في مادّةِ اللُّغَةِ العَرَبيَّةِ</a:t>
            </a:r>
          </a:p>
          <a:p>
            <a:pPr algn="ctr"/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القَواعِدُ النَّحويَّةُ </a:t>
            </a:r>
            <a:endParaRPr lang="en-US" sz="40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645F4-E6CB-4570-A833-245E910440B0}"/>
              </a:ext>
            </a:extLst>
          </p:cNvPr>
          <p:cNvSpPr/>
          <p:nvPr/>
        </p:nvSpPr>
        <p:spPr>
          <a:xfrm>
            <a:off x="1010478" y="3911321"/>
            <a:ext cx="10018644" cy="2565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BH" sz="40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endParaRPr lang="ar-BH" sz="40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للصّفّ الثّالث الإعداديّ</a:t>
            </a:r>
          </a:p>
          <a:p>
            <a:pPr algn="ctr"/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الدّراسيّ الأوّل</a:t>
            </a:r>
            <a:endParaRPr lang="en-US" sz="40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1457F7-54D8-49CD-8D5D-E7083721B190}"/>
              </a:ext>
            </a:extLst>
          </p:cNvPr>
          <p:cNvSpPr/>
          <p:nvPr/>
        </p:nvSpPr>
        <p:spPr>
          <a:xfrm>
            <a:off x="238125" y="505360"/>
            <a:ext cx="11336455" cy="5749343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AEF893-9F83-40DC-AF9D-17C4C39A5426}"/>
              </a:ext>
            </a:extLst>
          </p:cNvPr>
          <p:cNvSpPr/>
          <p:nvPr/>
        </p:nvSpPr>
        <p:spPr>
          <a:xfrm>
            <a:off x="277372" y="708421"/>
            <a:ext cx="10114417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أَسْتَبْدِلُ "</a:t>
            </a:r>
            <a:r>
              <a:rPr 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إِلَّ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ا" مَرةً بـــ "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عَدَا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 ومَرّةً بـــ "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خَلَا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 فِي كُلٍّ مِمَّا يَأْتِي، وأَضْبِطُ الـمُسْتَثْنَى بَعْدَهَا.(6د)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83BF13-B2DA-47A0-BCDA-3C6E63656C80}"/>
              </a:ext>
            </a:extLst>
          </p:cNvPr>
          <p:cNvSpPr/>
          <p:nvPr/>
        </p:nvSpPr>
        <p:spPr>
          <a:xfrm>
            <a:off x="981614" y="1550341"/>
            <a:ext cx="10058400" cy="67903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نَشَرَت الـجَرِيدَةُ الأَخْبَارَ </a:t>
            </a:r>
            <a:r>
              <a:rPr 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إلَّا 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خَبَرًا.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96915-6679-4C40-BE9D-0E11E28556A1}"/>
              </a:ext>
            </a:extLst>
          </p:cNvPr>
          <p:cNvSpPr/>
          <p:nvPr/>
        </p:nvSpPr>
        <p:spPr>
          <a:xfrm>
            <a:off x="-2191543" y="2357660"/>
            <a:ext cx="7840493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نَشَرَت الـجَرِيدَةُ الأَخْبَارَ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عَدَا 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خَبَـــــــــــــرٍ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05A50C7E-2CD0-4EC1-8BB4-200B36288850}"/>
              </a:ext>
            </a:extLst>
          </p:cNvPr>
          <p:cNvSpPr txBox="1"/>
          <p:nvPr/>
        </p:nvSpPr>
        <p:spPr>
          <a:xfrm>
            <a:off x="89226" y="98028"/>
            <a:ext cx="161925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BH" sz="1400" b="1" dirty="0"/>
              <a:t>قواعد نحويّة </a:t>
            </a:r>
          </a:p>
          <a:p>
            <a:pPr algn="ctr"/>
            <a:r>
              <a:rPr lang="ar-BH" sz="1400" b="1" dirty="0"/>
              <a:t>الاستثناء بـ: عَدا ، خَلا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C6E0D5-41CC-4BA5-9FCF-8B5C3874F41D}"/>
              </a:ext>
            </a:extLst>
          </p:cNvPr>
          <p:cNvSpPr txBox="1">
            <a:spLocks/>
          </p:cNvSpPr>
          <p:nvPr/>
        </p:nvSpPr>
        <p:spPr>
          <a:xfrm>
            <a:off x="10466239" y="434243"/>
            <a:ext cx="1107095" cy="679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أُطَبِّقُ</a:t>
            </a:r>
            <a:endParaRPr lang="en-GB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44C84F97-1AB0-4EFC-BA0E-0BB18E75DCBD}"/>
              </a:ext>
            </a:extLst>
          </p:cNvPr>
          <p:cNvSpPr/>
          <p:nvPr/>
        </p:nvSpPr>
        <p:spPr>
          <a:xfrm>
            <a:off x="4541336" y="2316551"/>
            <a:ext cx="6562552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نَشَرَت الـجَرِيدَةُ الأَخْبَارَ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عَدَا 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خَبَـــــــــــــرًا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3CCBEC5F-D6D0-4EF1-AF26-17F70834DDB2}"/>
              </a:ext>
            </a:extLst>
          </p:cNvPr>
          <p:cNvSpPr/>
          <p:nvPr/>
        </p:nvSpPr>
        <p:spPr>
          <a:xfrm>
            <a:off x="277373" y="3066705"/>
            <a:ext cx="5405294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نَشَرَت الـجَرِيدَةُ الأَخْبَارَ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خَلَا 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خَبَـــــــــــــرٍ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17AA9AA1-9FDA-4998-8551-0C1DD31E94F4}"/>
              </a:ext>
            </a:extLst>
          </p:cNvPr>
          <p:cNvSpPr/>
          <p:nvPr/>
        </p:nvSpPr>
        <p:spPr>
          <a:xfrm>
            <a:off x="5872378" y="2993035"/>
            <a:ext cx="5231510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نَشَرَت الـجَرِيدَةُ الأَخْبَارَ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خَلَا 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خَبَـــــــــــــرًا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CFFC51D6-A593-4EC3-835F-5FE2A9B38406}"/>
              </a:ext>
            </a:extLst>
          </p:cNvPr>
          <p:cNvSpPr/>
          <p:nvPr/>
        </p:nvSpPr>
        <p:spPr>
          <a:xfrm>
            <a:off x="1066800" y="3859339"/>
            <a:ext cx="10058400" cy="67903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يُحِبُّ محمّدٌ الفَواكهَ </a:t>
            </a:r>
            <a:r>
              <a:rPr 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إلَّا 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اللَّيمونَ.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25B6BF6C-7DC4-4454-9749-9752565D1080}"/>
              </a:ext>
            </a:extLst>
          </p:cNvPr>
          <p:cNvSpPr/>
          <p:nvPr/>
        </p:nvSpPr>
        <p:spPr>
          <a:xfrm>
            <a:off x="4626522" y="4625549"/>
            <a:ext cx="6562552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يُحِبُّ محمّدٌ الفَواكهَ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عَدَا 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اللَّيمونَ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C970A92A-ABF6-4534-B1BB-0B886D83FB79}"/>
              </a:ext>
            </a:extLst>
          </p:cNvPr>
          <p:cNvSpPr/>
          <p:nvPr/>
        </p:nvSpPr>
        <p:spPr>
          <a:xfrm>
            <a:off x="362559" y="5375703"/>
            <a:ext cx="5405294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يُحِبُّ محمّدٌ الفَواكهَ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خَلَا 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اللَّيمونِ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C7E520F6-DC01-410A-BF06-61A0984ED217}"/>
              </a:ext>
            </a:extLst>
          </p:cNvPr>
          <p:cNvSpPr/>
          <p:nvPr/>
        </p:nvSpPr>
        <p:spPr>
          <a:xfrm>
            <a:off x="5957564" y="5302033"/>
            <a:ext cx="5231510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يُحِبُّ محمّدٌ الفَواكهَ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خَلَا 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اللَّيمونَ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F2DE4BE6-FA68-4987-BD02-058795DD6991}"/>
              </a:ext>
            </a:extLst>
          </p:cNvPr>
          <p:cNvSpPr/>
          <p:nvPr/>
        </p:nvSpPr>
        <p:spPr>
          <a:xfrm>
            <a:off x="475291" y="4793579"/>
            <a:ext cx="5231510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يُحِبُّ محمّدٌ الفَواكهَ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عَدَا 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اللَّيمونِ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624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7" grpId="0"/>
      <p:bldP spid="18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1457F7-54D8-49CD-8D5D-E7083721B190}"/>
              </a:ext>
            </a:extLst>
          </p:cNvPr>
          <p:cNvSpPr/>
          <p:nvPr/>
        </p:nvSpPr>
        <p:spPr>
          <a:xfrm>
            <a:off x="676274" y="439421"/>
            <a:ext cx="10861477" cy="5749343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02661A5-0A18-4538-99A8-D236298CF70B}"/>
              </a:ext>
            </a:extLst>
          </p:cNvPr>
          <p:cNvSpPr txBox="1">
            <a:spLocks/>
          </p:cNvSpPr>
          <p:nvPr/>
        </p:nvSpPr>
        <p:spPr>
          <a:xfrm>
            <a:off x="9366252" y="458983"/>
            <a:ext cx="2171499" cy="545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32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النَّشَاطُ الخِتَامِيُّ</a:t>
            </a:r>
            <a:endParaRPr lang="en-GB" sz="32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AEF893-9F83-40DC-AF9D-17C4C39A5426}"/>
              </a:ext>
            </a:extLst>
          </p:cNvPr>
          <p:cNvSpPr/>
          <p:nvPr/>
        </p:nvSpPr>
        <p:spPr>
          <a:xfrm>
            <a:off x="869430" y="1070666"/>
            <a:ext cx="10373193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C16CA8-D727-47B6-A5A6-37B6B517293D}"/>
              </a:ext>
            </a:extLst>
          </p:cNvPr>
          <p:cNvSpPr/>
          <p:nvPr/>
        </p:nvSpPr>
        <p:spPr>
          <a:xfrm>
            <a:off x="15784" y="2197308"/>
            <a:ext cx="11159059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حفظتُ القُرآنَ الكريمَ، وبقيَت سُورتان لمْ أحفظهما بعْدُ.</a:t>
            </a:r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83BF13-B2DA-47A0-BCDA-3C6E63656C80}"/>
              </a:ext>
            </a:extLst>
          </p:cNvPr>
          <p:cNvSpPr/>
          <p:nvPr/>
        </p:nvSpPr>
        <p:spPr>
          <a:xfrm>
            <a:off x="114131" y="3346658"/>
            <a:ext cx="11469973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420359-BE09-460A-87FB-AABBE9B7A92C}"/>
              </a:ext>
            </a:extLst>
          </p:cNvPr>
          <p:cNvSpPr/>
          <p:nvPr/>
        </p:nvSpPr>
        <p:spPr>
          <a:xfrm>
            <a:off x="114131" y="4275629"/>
            <a:ext cx="11469973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endParaRPr lang="en-US" sz="3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E1E634-D198-4934-87BC-E2BCB7290B4F}"/>
              </a:ext>
            </a:extLst>
          </p:cNvPr>
          <p:cNvSpPr/>
          <p:nvPr/>
        </p:nvSpPr>
        <p:spPr>
          <a:xfrm>
            <a:off x="-152267" y="756073"/>
            <a:ext cx="11571156" cy="13429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أُعَبِّرُ عَن كُلِّ مَعْنى بِجُملَةٍ تَتَضَمَّنُ أُسْلُوبَ الاسْتِثْنَاء باسْتِعْمَالِ "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عَدَا</a:t>
            </a: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"، وأَضْبِطُ الـمُسْتَثْنَى.(4د)</a:t>
            </a:r>
            <a:endParaRPr lang="en-US" sz="3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968C6DA-3C92-456C-8BBB-FF8C3B0BB3C9}"/>
              </a:ext>
            </a:extLst>
          </p:cNvPr>
          <p:cNvSpPr/>
          <p:nvPr/>
        </p:nvSpPr>
        <p:spPr>
          <a:xfrm>
            <a:off x="4165383" y="2961916"/>
            <a:ext cx="6741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6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حفظتَ القُرآنَ الكريمَ  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عَدَا </a:t>
            </a:r>
            <a:r>
              <a:rPr lang="ar-BH" sz="36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سُورتيْن.</a:t>
            </a:r>
            <a:endParaRPr lang="en-US" sz="36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2B229B-AB0E-4BA5-B3E0-95D0862E1D84}"/>
              </a:ext>
            </a:extLst>
          </p:cNvPr>
          <p:cNvSpPr/>
          <p:nvPr/>
        </p:nvSpPr>
        <p:spPr>
          <a:xfrm>
            <a:off x="0" y="3869837"/>
            <a:ext cx="11174843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زُرْتُ الـمَتَاحِفَ وبقي متْحَفٌ واحِدٌ لمْ أزره.</a:t>
            </a:r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5F2FEE-792E-43CA-B3EB-CAC67AB05233}"/>
              </a:ext>
            </a:extLst>
          </p:cNvPr>
          <p:cNvSpPr/>
          <p:nvPr/>
        </p:nvSpPr>
        <p:spPr>
          <a:xfrm>
            <a:off x="-562630" y="4585869"/>
            <a:ext cx="11469973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6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زُرْتُ الـمَتَاحِفَ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عَدَا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متْحَفًا واحِدًا.</a:t>
            </a:r>
            <a:endParaRPr lang="en-US" sz="36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0AC6663-D9F9-4F95-9C9B-18E6A67F0936}"/>
              </a:ext>
            </a:extLst>
          </p:cNvPr>
          <p:cNvSpPr/>
          <p:nvPr/>
        </p:nvSpPr>
        <p:spPr>
          <a:xfrm>
            <a:off x="-562631" y="5237218"/>
            <a:ext cx="11469973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6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زُرْتُ الـمَتَاحِفَ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عَدَا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متْحَفٍ واحِدٍ.</a:t>
            </a:r>
            <a:endParaRPr lang="en-US" sz="36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105ACBF5-4284-475C-BA7C-C3C55EB64D98}"/>
              </a:ext>
            </a:extLst>
          </p:cNvPr>
          <p:cNvSpPr txBox="1"/>
          <p:nvPr/>
        </p:nvSpPr>
        <p:spPr>
          <a:xfrm>
            <a:off x="114131" y="96220"/>
            <a:ext cx="161925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BH" sz="1400" b="1" dirty="0"/>
              <a:t>قواعد نحويّة </a:t>
            </a:r>
          </a:p>
          <a:p>
            <a:pPr algn="ctr"/>
            <a:r>
              <a:rPr lang="ar-BH" sz="1400" b="1" dirty="0"/>
              <a:t>الاستثناء بـ: عدا ، خلا</a:t>
            </a:r>
          </a:p>
        </p:txBody>
      </p:sp>
    </p:spTree>
    <p:extLst>
      <p:ext uri="{BB962C8B-B14F-4D97-AF65-F5344CB8AC3E}">
        <p14:creationId xmlns:p14="http://schemas.microsoft.com/office/powerpoint/2010/main" val="72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1457F7-54D8-49CD-8D5D-E7083721B190}"/>
              </a:ext>
            </a:extLst>
          </p:cNvPr>
          <p:cNvSpPr/>
          <p:nvPr/>
        </p:nvSpPr>
        <p:spPr>
          <a:xfrm>
            <a:off x="676274" y="439421"/>
            <a:ext cx="10861477" cy="5749343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02661A5-0A18-4538-99A8-D236298CF70B}"/>
              </a:ext>
            </a:extLst>
          </p:cNvPr>
          <p:cNvSpPr txBox="1">
            <a:spLocks/>
          </p:cNvSpPr>
          <p:nvPr/>
        </p:nvSpPr>
        <p:spPr>
          <a:xfrm>
            <a:off x="9366252" y="458983"/>
            <a:ext cx="2171499" cy="545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32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النَّشَاطُ الخِتَامِيُّ</a:t>
            </a:r>
            <a:endParaRPr lang="en-GB" sz="32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AEF893-9F83-40DC-AF9D-17C4C39A5426}"/>
              </a:ext>
            </a:extLst>
          </p:cNvPr>
          <p:cNvSpPr/>
          <p:nvPr/>
        </p:nvSpPr>
        <p:spPr>
          <a:xfrm>
            <a:off x="869430" y="1070666"/>
            <a:ext cx="10373193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C16CA8-D727-47B6-A5A6-37B6B517293D}"/>
              </a:ext>
            </a:extLst>
          </p:cNvPr>
          <p:cNvSpPr/>
          <p:nvPr/>
        </p:nvSpPr>
        <p:spPr>
          <a:xfrm>
            <a:off x="-152267" y="2182298"/>
            <a:ext cx="11159059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وافَقَ أعضاءُ مجلسِ الشَّورى على المشروع، ورفضه عُضوان.</a:t>
            </a:r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420359-BE09-460A-87FB-AABBE9B7A92C}"/>
              </a:ext>
            </a:extLst>
          </p:cNvPr>
          <p:cNvSpPr/>
          <p:nvPr/>
        </p:nvSpPr>
        <p:spPr>
          <a:xfrm>
            <a:off x="2712720" y="4275629"/>
            <a:ext cx="8871384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endParaRPr lang="en-US" sz="3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E1E634-D198-4934-87BC-E2BCB7290B4F}"/>
              </a:ext>
            </a:extLst>
          </p:cNvPr>
          <p:cNvSpPr/>
          <p:nvPr/>
        </p:nvSpPr>
        <p:spPr>
          <a:xfrm>
            <a:off x="12948" y="823757"/>
            <a:ext cx="11571156" cy="13429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أُعَبِّرُ عَن كُلِّ مَعْنى بِجُملَةٍ تَتَضَمَّنُ أُسْلُوبَ الاسْتِثْنَاء </a:t>
            </a:r>
            <a:r>
              <a:rPr lang="ar-BH" sz="3200" dirty="0" err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باسْتِعْمَالِ"</a:t>
            </a:r>
            <a:r>
              <a:rPr lang="ar-BH" sz="3200" b="1" dirty="0" err="1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خَلَا</a:t>
            </a: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"، وأَضْبِطُ الـمُسْتَثْنَى بَعْدَهَا.(4د)</a:t>
            </a:r>
            <a:endParaRPr lang="en-US" sz="3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968C6DA-3C92-456C-8BBB-FF8C3B0BB3C9}"/>
              </a:ext>
            </a:extLst>
          </p:cNvPr>
          <p:cNvSpPr/>
          <p:nvPr/>
        </p:nvSpPr>
        <p:spPr>
          <a:xfrm>
            <a:off x="923756" y="2903475"/>
            <a:ext cx="96855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6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وافَقَ أعضاءُ مجلسِ الشَّورى على المشروع </a:t>
            </a:r>
            <a:r>
              <a:rPr lang="ar-BH" sz="3600" b="1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خَلَا </a:t>
            </a:r>
            <a:r>
              <a:rPr lang="ar-BH" sz="360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عُضويْن</a:t>
            </a:r>
            <a:r>
              <a:rPr lang="ar-BH" sz="36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36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2B229B-AB0E-4BA5-B3E0-95D0862E1D84}"/>
              </a:ext>
            </a:extLst>
          </p:cNvPr>
          <p:cNvSpPr/>
          <p:nvPr/>
        </p:nvSpPr>
        <p:spPr>
          <a:xfrm>
            <a:off x="-152267" y="3843689"/>
            <a:ext cx="11174843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نجحَ الطُّلابُ في الامتحان، ورَسبَ المهملُ.</a:t>
            </a:r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5F2FEE-792E-43CA-B3EB-CAC67AB05233}"/>
              </a:ext>
            </a:extLst>
          </p:cNvPr>
          <p:cNvSpPr/>
          <p:nvPr/>
        </p:nvSpPr>
        <p:spPr>
          <a:xfrm>
            <a:off x="1876161" y="4615450"/>
            <a:ext cx="8733103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6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نجحَ الطُّلابُ في الامتحان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خَلَا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المهمِلَ.</a:t>
            </a:r>
            <a:endParaRPr lang="en-US" sz="36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0AC6663-D9F9-4F95-9C9B-18E6A67F0936}"/>
              </a:ext>
            </a:extLst>
          </p:cNvPr>
          <p:cNvSpPr/>
          <p:nvPr/>
        </p:nvSpPr>
        <p:spPr>
          <a:xfrm>
            <a:off x="1100023" y="5232196"/>
            <a:ext cx="9509241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6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نجحَ الطُّلابُ في الامتحان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خَلَا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المهمِلِ.</a:t>
            </a:r>
            <a:endParaRPr lang="en-US" sz="36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105ACBF5-4284-475C-BA7C-C3C55EB64D98}"/>
              </a:ext>
            </a:extLst>
          </p:cNvPr>
          <p:cNvSpPr txBox="1"/>
          <p:nvPr/>
        </p:nvSpPr>
        <p:spPr>
          <a:xfrm>
            <a:off x="114131" y="96220"/>
            <a:ext cx="161925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BH" sz="1400" b="1" dirty="0"/>
              <a:t>قواعد نحويّة </a:t>
            </a:r>
          </a:p>
          <a:p>
            <a:pPr algn="ctr"/>
            <a:r>
              <a:rPr lang="ar-BH" sz="1400" b="1" dirty="0"/>
              <a:t>الاستثناء بـ: عدا ، خلا</a:t>
            </a:r>
          </a:p>
        </p:txBody>
      </p:sp>
    </p:spTree>
    <p:extLst>
      <p:ext uri="{BB962C8B-B14F-4D97-AF65-F5344CB8AC3E}">
        <p14:creationId xmlns:p14="http://schemas.microsoft.com/office/powerpoint/2010/main" val="159605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39225DE-BEB5-4309-AA32-7DCE69317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914400" lvl="2" indent="0" algn="ctr">
              <a:buNone/>
            </a:pPr>
            <a:endParaRPr lang="ar-BH" dirty="0"/>
          </a:p>
          <a:p>
            <a:pPr marL="914400" lvl="2" indent="0" algn="ctr">
              <a:buNone/>
            </a:pPr>
            <a:endParaRPr lang="ar-BH" dirty="0"/>
          </a:p>
          <a:p>
            <a:pPr marL="914400" lvl="2" indent="0" algn="ctr">
              <a:buNone/>
            </a:pPr>
            <a:endParaRPr lang="ar-BH" dirty="0"/>
          </a:p>
          <a:p>
            <a:pPr marL="914400" lvl="2" indent="0" algn="ctr">
              <a:buNone/>
            </a:pPr>
            <a:endParaRPr lang="ar-BH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8AB8B5B-D61A-4A12-A3FE-C49D765D4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47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ar-BH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</a:t>
            </a:r>
            <a:r>
              <a:rPr lang="ar-SA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SA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ى الد</a:t>
            </a:r>
            <a:r>
              <a:rPr lang="ar-SA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BH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</a:t>
            </a:r>
            <a:r>
              <a:rPr lang="ar-SA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ar-BH" sz="6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7370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3947B60-4076-45B1-AEA4-B1B0AAB5BFF7}"/>
              </a:ext>
            </a:extLst>
          </p:cNvPr>
          <p:cNvSpPr/>
          <p:nvPr/>
        </p:nvSpPr>
        <p:spPr>
          <a:xfrm>
            <a:off x="742950" y="2054952"/>
            <a:ext cx="10706100" cy="421005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6CF63CB-0807-40ED-81F5-DEE3518F474A}"/>
              </a:ext>
            </a:extLst>
          </p:cNvPr>
          <p:cNvSpPr txBox="1">
            <a:spLocks/>
          </p:cNvSpPr>
          <p:nvPr/>
        </p:nvSpPr>
        <p:spPr>
          <a:xfrm>
            <a:off x="9347199" y="1532689"/>
            <a:ext cx="2101850" cy="64769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أَهْدَافُ الدَّرْسِ</a:t>
            </a:r>
            <a:endParaRPr lang="en-GB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74AF5B-ED4F-423E-8985-25CE945472B2}"/>
              </a:ext>
            </a:extLst>
          </p:cNvPr>
          <p:cNvSpPr/>
          <p:nvPr/>
        </p:nvSpPr>
        <p:spPr>
          <a:xfrm>
            <a:off x="742950" y="2207688"/>
            <a:ext cx="10706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تَحْــــــــــــــــــديدُ عَمَلِ أَداتَيْ الاسْتِثْناءِ "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عدا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" و"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خلا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" تَحْدِيــــــــــــــــــدًا واضِحًا مِنْ خِــــــــلالِ نَصِّ الانْطِلاقِ والتَّدْرِيبَاتِ.</a:t>
            </a:r>
            <a:endParaRPr lang="en-US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EE3BFF-CD34-4AB4-8CF9-6CBC1A44E3F2}"/>
              </a:ext>
            </a:extLst>
          </p:cNvPr>
          <p:cNvSpPr/>
          <p:nvPr/>
        </p:nvSpPr>
        <p:spPr>
          <a:xfrm>
            <a:off x="953036" y="3836812"/>
            <a:ext cx="10496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إِعْرابُ المستثنى بعد أَدَاتَيْ الاسْتِثْنَاءِ "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عدا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" و"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خلا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"  إِعْرَابًا سَلِيمًا.</a:t>
            </a:r>
            <a:endParaRPr lang="en-US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3C482D-5BE2-4CD1-B2CF-802B00E1A435}"/>
              </a:ext>
            </a:extLst>
          </p:cNvPr>
          <p:cNvSpPr/>
          <p:nvPr/>
        </p:nvSpPr>
        <p:spPr>
          <a:xfrm>
            <a:off x="222378" y="4973632"/>
            <a:ext cx="112266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تَوْظيفُ أَدَاتَيْ الاسْتِثْنَاءِ "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عدا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" و"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خلا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"   تَوْظِيفًا سَليمًا </a:t>
            </a:r>
            <a:r>
              <a:rPr lang="ar-BH" sz="3600">
                <a:latin typeface="Sakkal Majalla" panose="02000000000000000000" pitchFamily="2" charset="-78"/>
                <a:cs typeface="Sakkal Majalla" panose="02000000000000000000" pitchFamily="2" charset="-78"/>
              </a:rPr>
              <a:t>فِي الكتابةِ.</a:t>
            </a:r>
            <a:endParaRPr lang="en-US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7955A15D-261C-4DD8-8941-AA1580D4F348}"/>
              </a:ext>
            </a:extLst>
          </p:cNvPr>
          <p:cNvSpPr txBox="1"/>
          <p:nvPr/>
        </p:nvSpPr>
        <p:spPr>
          <a:xfrm>
            <a:off x="222378" y="177811"/>
            <a:ext cx="161925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BH" sz="1400" b="1" dirty="0"/>
              <a:t>قواعد نحويّة </a:t>
            </a:r>
          </a:p>
          <a:p>
            <a:pPr algn="ctr"/>
            <a:r>
              <a:rPr lang="ar-BH" sz="1400" b="1" dirty="0"/>
              <a:t>الاستثناء بـ: عدا ، خلا</a:t>
            </a: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A31C0616-B4C1-464F-BFB8-C3DFCA8EEC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1" r="13122" b="11357"/>
          <a:stretch/>
        </p:blipFill>
        <p:spPr>
          <a:xfrm>
            <a:off x="10210800" y="228600"/>
            <a:ext cx="1296144" cy="112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19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3947B60-4076-45B1-AEA4-B1B0AAB5BFF7}"/>
              </a:ext>
            </a:extLst>
          </p:cNvPr>
          <p:cNvSpPr/>
          <p:nvPr/>
        </p:nvSpPr>
        <p:spPr>
          <a:xfrm>
            <a:off x="163654" y="439421"/>
            <a:ext cx="11864691" cy="5769655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0AC3E7E-0EAA-48B4-8AE0-67579FC82237}"/>
              </a:ext>
            </a:extLst>
          </p:cNvPr>
          <p:cNvSpPr txBox="1">
            <a:spLocks/>
          </p:cNvSpPr>
          <p:nvPr/>
        </p:nvSpPr>
        <p:spPr>
          <a:xfrm>
            <a:off x="9946640" y="439422"/>
            <a:ext cx="2081704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مُقَدِّمَةُ الدَّرْسِ</a:t>
            </a:r>
            <a:endParaRPr lang="en-GB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A8680A-9AF3-4E75-8500-023657E0801B}"/>
              </a:ext>
            </a:extLst>
          </p:cNvPr>
          <p:cNvSpPr/>
          <p:nvPr/>
        </p:nvSpPr>
        <p:spPr>
          <a:xfrm>
            <a:off x="163654" y="761840"/>
            <a:ext cx="11224591" cy="5254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</a:t>
            </a:r>
          </a:p>
          <a:p>
            <a:pPr algn="r" rtl="1"/>
            <a:endParaRPr lang="ar-BH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</a:p>
          <a:p>
            <a:pPr algn="r" rtl="1"/>
            <a:endParaRPr lang="ar-BH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r" rtl="1"/>
            <a:endParaRPr lang="ar-BH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25A63744-663C-4CCF-8A54-78913C46AA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9292807"/>
              </p:ext>
            </p:extLst>
          </p:nvPr>
        </p:nvGraphicFramePr>
        <p:xfrm>
          <a:off x="973279" y="1409370"/>
          <a:ext cx="9753599" cy="1921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30FDB30E-C11B-4AA2-937C-D45BB3E7D0D7}"/>
              </a:ext>
            </a:extLst>
          </p:cNvPr>
          <p:cNvSpPr/>
          <p:nvPr/>
        </p:nvSpPr>
        <p:spPr>
          <a:xfrm>
            <a:off x="973279" y="4757908"/>
            <a:ext cx="102163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واليَوْمَ نَتَعَرَّفُ أَدَاتَيْنِ أُخْرَيَيْنِ مِنْ أَدَوَاتِ الاسْتِثْنَاءِ، وَهُمَا "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عدا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" وَ "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خل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ا".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6A0E8F50-B171-4641-9420-97DA2309AD85}"/>
              </a:ext>
            </a:extLst>
          </p:cNvPr>
          <p:cNvSpPr txBox="1"/>
          <p:nvPr/>
        </p:nvSpPr>
        <p:spPr>
          <a:xfrm>
            <a:off x="163654" y="154320"/>
            <a:ext cx="161925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BH" sz="1400" b="1" dirty="0"/>
              <a:t>قواعد نحويّة </a:t>
            </a:r>
          </a:p>
          <a:p>
            <a:pPr algn="ctr"/>
            <a:r>
              <a:rPr lang="ar-BH" sz="1400" b="1" dirty="0"/>
              <a:t>الاستثناء بـ: عدا ، خلا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2B593D0F-7D56-428A-B838-4F1C34BF5DD7}"/>
              </a:ext>
            </a:extLst>
          </p:cNvPr>
          <p:cNvSpPr txBox="1"/>
          <p:nvPr/>
        </p:nvSpPr>
        <p:spPr>
          <a:xfrm>
            <a:off x="3332117" y="677540"/>
            <a:ext cx="4875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تعلَّمتُ فيما سبقَ أنَّ:</a:t>
            </a:r>
            <a:endParaRPr lang="en-GB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DDD34DC7-A1AB-434D-AE11-10977879F80F}"/>
              </a:ext>
            </a:extLst>
          </p:cNvPr>
          <p:cNvSpPr txBox="1"/>
          <p:nvPr/>
        </p:nvSpPr>
        <p:spPr>
          <a:xfrm>
            <a:off x="6564665" y="3519687"/>
            <a:ext cx="77359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إلَّا</a:t>
            </a:r>
            <a:endParaRPr lang="en-GB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13074025-DE6D-467F-9887-A51482147861}"/>
              </a:ext>
            </a:extLst>
          </p:cNvPr>
          <p:cNvSpPr txBox="1"/>
          <p:nvPr/>
        </p:nvSpPr>
        <p:spPr>
          <a:xfrm>
            <a:off x="5605521" y="3508292"/>
            <a:ext cx="77359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غَيْرَ</a:t>
            </a:r>
            <a:endParaRPr lang="en-GB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847A30F7-755E-4F01-8CA1-F818CD968EC3}"/>
              </a:ext>
            </a:extLst>
          </p:cNvPr>
          <p:cNvSpPr txBox="1"/>
          <p:nvPr/>
        </p:nvSpPr>
        <p:spPr>
          <a:xfrm>
            <a:off x="4578624" y="3508292"/>
            <a:ext cx="77359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سِوى</a:t>
            </a:r>
            <a:endParaRPr lang="en-GB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285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5" grpId="0"/>
      <p:bldP spid="8" grpId="0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8317E62-BDBF-43B7-ACCF-D5BC9BDDB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6077" y="559543"/>
            <a:ext cx="5048153" cy="839578"/>
          </a:xfrm>
        </p:spPr>
        <p:txBody>
          <a:bodyPr>
            <a:normAutofit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أَقْرأُ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وأُلَاحِظُ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الكَلِماتِ الـمُلَوَّنَةَ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endParaRPr lang="en-US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602BFD30-0E66-4402-9753-996D7F692367}"/>
              </a:ext>
            </a:extLst>
          </p:cNvPr>
          <p:cNvSpPr txBox="1">
            <a:spLocks/>
          </p:cNvSpPr>
          <p:nvPr/>
        </p:nvSpPr>
        <p:spPr>
          <a:xfrm>
            <a:off x="401186" y="1556679"/>
            <a:ext cx="11389628" cy="37446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</a:t>
            </a:r>
            <a:endParaRPr lang="en-US" dirty="0">
              <a:solidFill>
                <a:schemeClr val="tx1"/>
              </a:solidFill>
              <a:uFill>
                <a:solidFill>
                  <a:srgbClr val="FF0000"/>
                </a:solidFill>
              </a:u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353039" y="559545"/>
            <a:ext cx="1258965" cy="59869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8ABF86-74DB-49CF-AEC7-15BDEC150BD5}"/>
              </a:ext>
            </a:extLst>
          </p:cNvPr>
          <p:cNvSpPr/>
          <p:nvPr/>
        </p:nvSpPr>
        <p:spPr>
          <a:xfrm>
            <a:off x="630308" y="559544"/>
            <a:ext cx="10981697" cy="559112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710905-7750-4B45-AF4C-478401D3BFF8}"/>
              </a:ext>
            </a:extLst>
          </p:cNvPr>
          <p:cNvSpPr/>
          <p:nvPr/>
        </p:nvSpPr>
        <p:spPr>
          <a:xfrm>
            <a:off x="1455313" y="1556679"/>
            <a:ext cx="915445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ذهَبَ محمدٌ في رحلةٍ مدرسيّةٍ إلى متحفِ البحرينِ برفقةِ زُمَلائهِ الطُّلاب </a:t>
            </a:r>
          </a:p>
          <a:p>
            <a:pPr algn="justLow" rtl="1">
              <a:lnSpc>
                <a:spcPct val="150000"/>
              </a:lnSpc>
            </a:pP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عدا </a:t>
            </a:r>
            <a:r>
              <a:rPr lang="ar-BH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خالدًا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وقد تَجوَّلَ في قاعاتِ المتحفِ 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خلا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قاعةَ 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المدافنِ، ثُمَّ اطّلعَ على مخْطُوطاتِ المعرِضِ 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عدا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مخْطُوطَتيْن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قديمتين لمْ يسْتطعِ الوصولَ إليهما، وبَعدَ عودته مِنْ المتحفِ كَتَبَ تَقرِيرًا مُفَصَّلًا عَنِ الرّحلة تَضَمَّنَ الأَقسَامَ الَّتي زَارها 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خل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 </a:t>
            </a:r>
            <a:r>
              <a:rPr lang="ar-BH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 المدافنِ. </a:t>
            </a:r>
            <a:endParaRPr lang="en-US" sz="3600" dirty="0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C2351402-8D89-4973-A4C4-C35FC57927AE}"/>
              </a:ext>
            </a:extLst>
          </p:cNvPr>
          <p:cNvSpPr txBox="1"/>
          <p:nvPr/>
        </p:nvSpPr>
        <p:spPr>
          <a:xfrm>
            <a:off x="163654" y="154320"/>
            <a:ext cx="161925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BH" sz="1400" b="1" dirty="0"/>
              <a:t>قواعد نحويّة </a:t>
            </a:r>
          </a:p>
          <a:p>
            <a:pPr algn="ctr"/>
            <a:r>
              <a:rPr lang="ar-BH" sz="1400" b="1" dirty="0"/>
              <a:t>الاستثناء بـ: عدا ، خلا</a:t>
            </a:r>
          </a:p>
        </p:txBody>
      </p:sp>
    </p:spTree>
    <p:extLst>
      <p:ext uri="{BB962C8B-B14F-4D97-AF65-F5344CB8AC3E}">
        <p14:creationId xmlns:p14="http://schemas.microsoft.com/office/powerpoint/2010/main" val="194225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AB3DF2E-8D5E-4C1A-AB4B-4009E2563318}"/>
              </a:ext>
            </a:extLst>
          </p:cNvPr>
          <p:cNvSpPr/>
          <p:nvPr/>
        </p:nvSpPr>
        <p:spPr>
          <a:xfrm>
            <a:off x="485776" y="439421"/>
            <a:ext cx="11007663" cy="5749343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A42D5-9257-48EC-B013-7BFD52BB4BCD}"/>
              </a:ext>
            </a:extLst>
          </p:cNvPr>
          <p:cNvSpPr/>
          <p:nvPr/>
        </p:nvSpPr>
        <p:spPr>
          <a:xfrm>
            <a:off x="1331056" y="1586432"/>
            <a:ext cx="898673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rtl="1"/>
            <a:r>
              <a:rPr lang="ar-BH" sz="320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في هذه الجُمْلَة نلاحِظُ أنَّ أسلوبَ الاسْتثْناءِ تَكَوّنَ مِن العَناصِرِ الآتِيَةِ:</a:t>
            </a:r>
            <a:endParaRPr lang="ar-BH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8A3A4D-816F-4230-945B-50E22CA335B2}"/>
              </a:ext>
            </a:extLst>
          </p:cNvPr>
          <p:cNvSpPr/>
          <p:nvPr/>
        </p:nvSpPr>
        <p:spPr>
          <a:xfrm>
            <a:off x="7635777" y="2287012"/>
            <a:ext cx="2996156" cy="8015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BH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الـمُسْتَثْنَى مِنْهُ: </a:t>
            </a:r>
            <a:r>
              <a:rPr lang="ar-BH" sz="32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الطُّلاب</a:t>
            </a:r>
            <a:endParaRPr lang="en-US" sz="3200" dirty="0"/>
          </a:p>
          <a:p>
            <a:pPr algn="ctr" rtl="1"/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EF153C-0A1D-402E-85EE-8B4295372836}"/>
              </a:ext>
            </a:extLst>
          </p:cNvPr>
          <p:cNvSpPr/>
          <p:nvPr/>
        </p:nvSpPr>
        <p:spPr>
          <a:xfrm>
            <a:off x="4640694" y="2295651"/>
            <a:ext cx="2602641" cy="8015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أَداةُ الاسْتِثْناء: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عدا</a:t>
            </a:r>
            <a:endParaRPr lang="en-US" sz="3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B1E020-0D6A-4BC6-AC32-4DF9BA158743}"/>
              </a:ext>
            </a:extLst>
          </p:cNvPr>
          <p:cNvSpPr/>
          <p:nvPr/>
        </p:nvSpPr>
        <p:spPr>
          <a:xfrm>
            <a:off x="1782904" y="2295651"/>
            <a:ext cx="2465969" cy="7818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الـمُسْتَثْنَى: 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خالدًا</a:t>
            </a:r>
            <a:endParaRPr lang="en-US" sz="3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0EF6F7C-6F5C-4846-8E83-9ADDB04DFCB5}"/>
              </a:ext>
            </a:extLst>
          </p:cNvPr>
          <p:cNvSpPr txBox="1">
            <a:spLocks/>
          </p:cNvSpPr>
          <p:nvPr/>
        </p:nvSpPr>
        <p:spPr>
          <a:xfrm>
            <a:off x="10317818" y="434369"/>
            <a:ext cx="1175653" cy="57140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أُلاحِظُ</a:t>
            </a:r>
            <a:endParaRPr lang="en-GB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244F52-7CB6-4E12-B8C9-A91F9F9128C6}"/>
              </a:ext>
            </a:extLst>
          </p:cNvPr>
          <p:cNvSpPr/>
          <p:nvPr/>
        </p:nvSpPr>
        <p:spPr>
          <a:xfrm>
            <a:off x="582846" y="709824"/>
            <a:ext cx="973494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ذهَبَ محمدٌ في رحلةٍ مدرسيّةٍ إلى متحفِ البحرينِ برفقةِ زُمَلائهِ </a:t>
            </a:r>
            <a:r>
              <a:rPr lang="ar-BH" sz="32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الطُّلاب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عدا 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خالدًا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5B01890E-BC9D-40EE-935C-FCE73DE111C2}"/>
              </a:ext>
            </a:extLst>
          </p:cNvPr>
          <p:cNvSpPr txBox="1"/>
          <p:nvPr/>
        </p:nvSpPr>
        <p:spPr>
          <a:xfrm>
            <a:off x="163654" y="154320"/>
            <a:ext cx="161925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BH" sz="1400" b="1" dirty="0"/>
              <a:t>قواعد نحويّة </a:t>
            </a:r>
          </a:p>
          <a:p>
            <a:pPr algn="ctr"/>
            <a:r>
              <a:rPr lang="ar-BH" sz="1400" b="1" dirty="0"/>
              <a:t>الاستثناء بـ: عدا ، خلا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4F919175-1BA6-49A9-9AF6-E6D28FBDF1F7}"/>
              </a:ext>
            </a:extLst>
          </p:cNvPr>
          <p:cNvSpPr/>
          <p:nvPr/>
        </p:nvSpPr>
        <p:spPr>
          <a:xfrm>
            <a:off x="7063884" y="3452447"/>
            <a:ext cx="4315565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إعرابُ المستثنى في الجملة السَّابقة؟</a:t>
            </a:r>
            <a:endParaRPr lang="en-GB" sz="2800" dirty="0"/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3BF1D6E5-571A-408D-B91A-52545CAF148C}"/>
              </a:ext>
            </a:extLst>
          </p:cNvPr>
          <p:cNvSpPr/>
          <p:nvPr/>
        </p:nvSpPr>
        <p:spPr>
          <a:xfrm>
            <a:off x="7080182" y="4260768"/>
            <a:ext cx="431556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هل يجُوزُ أنَّ نجرَّ المستثنى في هذه الحالة؟</a:t>
            </a:r>
            <a:endParaRPr lang="en-GB" sz="2800" dirty="0"/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C1D32DA9-BD32-4670-8619-C00BBBCA96F8}"/>
              </a:ext>
            </a:extLst>
          </p:cNvPr>
          <p:cNvSpPr/>
          <p:nvPr/>
        </p:nvSpPr>
        <p:spPr>
          <a:xfrm>
            <a:off x="582846" y="3429026"/>
            <a:ext cx="6284489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مفعولٌ بهِ منصوبٌ (للفعل عدا) وعلامةُ نصبهِ الفتحةُ الظَّاهرةُ.</a:t>
            </a: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45A11C0B-CF19-45CE-951A-FAE2324666B2}"/>
              </a:ext>
            </a:extLst>
          </p:cNvPr>
          <p:cNvSpPr/>
          <p:nvPr/>
        </p:nvSpPr>
        <p:spPr>
          <a:xfrm>
            <a:off x="582846" y="4230751"/>
            <a:ext cx="6284489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BH" sz="280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نَعَم</a:t>
            </a:r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ويُعربُ: اسمٌ مجرورٌ وعلامةُ جره الكسرةُ الظَّاهرةُ.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A91EF3E2-5DE7-4E03-BD69-1AEE2874A960}"/>
              </a:ext>
            </a:extLst>
          </p:cNvPr>
          <p:cNvSpPr/>
          <p:nvPr/>
        </p:nvSpPr>
        <p:spPr>
          <a:xfrm>
            <a:off x="834112" y="5046929"/>
            <a:ext cx="9980617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فنقول: ذهَبَ محمدٌ في رحلةٍ مدرسيّةٍ إلى متحفِ البحرينِ برفقةِ زُمَلائهِ </a:t>
            </a:r>
            <a:r>
              <a:rPr lang="ar-BH" sz="32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الطُّلاب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عدا 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خالدٍ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056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11" grpId="0" animBg="1"/>
      <p:bldP spid="3" grpId="0" animBg="1"/>
      <p:bldP spid="15" grpId="0" animBg="1"/>
      <p:bldP spid="20" grpId="0" animBg="1"/>
      <p:bldP spid="21" grpId="0" animBg="1"/>
      <p:bldP spid="2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AB3DF2E-8D5E-4C1A-AB4B-4009E2563318}"/>
              </a:ext>
            </a:extLst>
          </p:cNvPr>
          <p:cNvSpPr/>
          <p:nvPr/>
        </p:nvSpPr>
        <p:spPr>
          <a:xfrm>
            <a:off x="485776" y="439421"/>
            <a:ext cx="11007663" cy="5749343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A42D5-9257-48EC-B013-7BFD52BB4BCD}"/>
              </a:ext>
            </a:extLst>
          </p:cNvPr>
          <p:cNvSpPr/>
          <p:nvPr/>
        </p:nvSpPr>
        <p:spPr>
          <a:xfrm>
            <a:off x="4418274" y="557483"/>
            <a:ext cx="648737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rtl="1"/>
            <a:r>
              <a:rPr lang="ar-BH" sz="320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وكذلكَ في بقيةِ الأمثلة يجُوز النَّصب والجرّ.</a:t>
            </a:r>
            <a:endParaRPr lang="ar-BH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0EF6F7C-6F5C-4846-8E83-9ADDB04DFCB5}"/>
              </a:ext>
            </a:extLst>
          </p:cNvPr>
          <p:cNvSpPr txBox="1">
            <a:spLocks/>
          </p:cNvSpPr>
          <p:nvPr/>
        </p:nvSpPr>
        <p:spPr>
          <a:xfrm>
            <a:off x="10317818" y="434369"/>
            <a:ext cx="1175653" cy="57140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أُلاحِظُ</a:t>
            </a:r>
            <a:endParaRPr lang="en-GB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244F52-7CB6-4E12-B8C9-A91F9F9128C6}"/>
              </a:ext>
            </a:extLst>
          </p:cNvPr>
          <p:cNvSpPr/>
          <p:nvPr/>
        </p:nvSpPr>
        <p:spPr>
          <a:xfrm>
            <a:off x="5201920" y="1398120"/>
            <a:ext cx="5882173" cy="6848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تَجوَّلَ في قاعاتِ المتحفِ 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خلا</a:t>
            </a:r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قاعةَ </a:t>
            </a:r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المدافنِ.</a:t>
            </a: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5B01890E-BC9D-40EE-935C-FCE73DE111C2}"/>
              </a:ext>
            </a:extLst>
          </p:cNvPr>
          <p:cNvSpPr txBox="1"/>
          <p:nvPr/>
        </p:nvSpPr>
        <p:spPr>
          <a:xfrm>
            <a:off x="163654" y="154320"/>
            <a:ext cx="161925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BH" sz="1400" b="1" dirty="0"/>
              <a:t>قواعد نحويّة </a:t>
            </a:r>
          </a:p>
          <a:p>
            <a:pPr algn="ctr"/>
            <a:r>
              <a:rPr lang="ar-BH" sz="1400" b="1" dirty="0"/>
              <a:t>الاستثناء بـ: عدا ، خلا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5385CBC5-B414-47B8-99D1-FB8FF183FC86}"/>
              </a:ext>
            </a:extLst>
          </p:cNvPr>
          <p:cNvSpPr/>
          <p:nvPr/>
        </p:nvSpPr>
        <p:spPr>
          <a:xfrm>
            <a:off x="5201920" y="2383005"/>
            <a:ext cx="5918072" cy="6848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BH" sz="2800" dirty="0">
                <a:solidFill>
                  <a:schemeClr val="accent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أو نقول: </a:t>
            </a:r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تَجوَّلَ في قاعاتِ المتحفِ 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خلا</a:t>
            </a:r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قاعةِ </a:t>
            </a:r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المدافنِ.</a:t>
            </a: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AC4B8827-0511-42E5-AF8C-F75308FF2752}"/>
              </a:ext>
            </a:extLst>
          </p:cNvPr>
          <p:cNvSpPr/>
          <p:nvPr/>
        </p:nvSpPr>
        <p:spPr>
          <a:xfrm>
            <a:off x="5201888" y="4077721"/>
            <a:ext cx="5918104" cy="6848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اطّلعَ على مخْطُوطاتِ المعرِضِ 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عدا</a:t>
            </a:r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مخْطُوطَتيْن.</a:t>
            </a:r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01FC5566-A573-452C-ACA4-78F14F89BA05}"/>
              </a:ext>
            </a:extLst>
          </p:cNvPr>
          <p:cNvSpPr/>
          <p:nvPr/>
        </p:nvSpPr>
        <p:spPr>
          <a:xfrm>
            <a:off x="5226949" y="4831774"/>
            <a:ext cx="5918072" cy="6848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BH" sz="2800" b="1" dirty="0">
                <a:solidFill>
                  <a:schemeClr val="accent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أو نقول: </a:t>
            </a:r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اطّلعَ على مخْطُوطاتِ المعرِضِ 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عدا</a:t>
            </a:r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مخْطُوطَتين.</a:t>
            </a:r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2E7152BE-7A2E-46CC-83DA-5192BF2E9CEB}"/>
              </a:ext>
            </a:extLst>
          </p:cNvPr>
          <p:cNvSpPr/>
          <p:nvPr/>
        </p:nvSpPr>
        <p:spPr>
          <a:xfrm>
            <a:off x="353632" y="1509688"/>
            <a:ext cx="4848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BH" sz="2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مفعولٌ بهِ منصوبٌ وعلامةُ نصبهِ الفتحةُ الظَّاهرةُ.</a:t>
            </a:r>
          </a:p>
        </p:txBody>
      </p:sp>
      <p:sp>
        <p:nvSpPr>
          <p:cNvPr id="24" name="مستطيل 23">
            <a:extLst>
              <a:ext uri="{FF2B5EF4-FFF2-40B4-BE49-F238E27FC236}">
                <a16:creationId xmlns:a16="http://schemas.microsoft.com/office/drawing/2014/main" id="{805531DA-FE67-40BD-98FB-33B4794C7548}"/>
              </a:ext>
            </a:extLst>
          </p:cNvPr>
          <p:cNvSpPr/>
          <p:nvPr/>
        </p:nvSpPr>
        <p:spPr>
          <a:xfrm>
            <a:off x="353632" y="2494573"/>
            <a:ext cx="4848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BH" sz="2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اسمٌ مجرورٌ وعلامةُ جرّه الكسرةُ الظَّاهرةُ</a:t>
            </a:r>
          </a:p>
        </p:txBody>
      </p:sp>
      <p:sp>
        <p:nvSpPr>
          <p:cNvPr id="25" name="مستطيل 24">
            <a:extLst>
              <a:ext uri="{FF2B5EF4-FFF2-40B4-BE49-F238E27FC236}">
                <a16:creationId xmlns:a16="http://schemas.microsoft.com/office/drawing/2014/main" id="{3DB423C6-59A8-4FFD-B363-E0E4808465EA}"/>
              </a:ext>
            </a:extLst>
          </p:cNvPr>
          <p:cNvSpPr/>
          <p:nvPr/>
        </p:nvSpPr>
        <p:spPr>
          <a:xfrm>
            <a:off x="287560" y="4078034"/>
            <a:ext cx="4848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BH" sz="2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مفعولٌ بهِ منصوبٌ وعلامةُ نصبهِ الياء لأنه مُثنَّى.</a:t>
            </a:r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EACD1A16-11B4-4373-A751-E685753AFCFC}"/>
              </a:ext>
            </a:extLst>
          </p:cNvPr>
          <p:cNvSpPr/>
          <p:nvPr/>
        </p:nvSpPr>
        <p:spPr>
          <a:xfrm>
            <a:off x="378661" y="4943342"/>
            <a:ext cx="4848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BH" sz="2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اسمٌ مجرورٌ وعلامةُ جرّه الياء لأنه مُثنَّى.</a:t>
            </a:r>
          </a:p>
        </p:txBody>
      </p:sp>
    </p:spTree>
    <p:extLst>
      <p:ext uri="{BB962C8B-B14F-4D97-AF65-F5344CB8AC3E}">
        <p14:creationId xmlns:p14="http://schemas.microsoft.com/office/powerpoint/2010/main" val="424483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  <p:bldP spid="16" grpId="0" animBg="1"/>
      <p:bldP spid="17" grpId="0" animBg="1"/>
      <p:bldP spid="18" grpId="0" animBg="1"/>
      <p:bldP spid="2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6EE3E07-779E-4E7C-857C-CC7B42A109C6}"/>
              </a:ext>
            </a:extLst>
          </p:cNvPr>
          <p:cNvSpPr/>
          <p:nvPr/>
        </p:nvSpPr>
        <p:spPr>
          <a:xfrm>
            <a:off x="290512" y="238761"/>
            <a:ext cx="11149013" cy="6047739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4BF5B3B-DB61-471D-B2C8-7D1B9CC2C28D}"/>
              </a:ext>
            </a:extLst>
          </p:cNvPr>
          <p:cNvSpPr txBox="1">
            <a:spLocks/>
          </p:cNvSpPr>
          <p:nvPr/>
        </p:nvSpPr>
        <p:spPr>
          <a:xfrm>
            <a:off x="10168202" y="238760"/>
            <a:ext cx="1271323" cy="58335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أَسْتَنْتِجُ</a:t>
            </a:r>
            <a:endParaRPr lang="en-GB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82E00C-3824-4E9C-B304-451974FF941C}"/>
              </a:ext>
            </a:extLst>
          </p:cNvPr>
          <p:cNvSpPr/>
          <p:nvPr/>
        </p:nvSpPr>
        <p:spPr>
          <a:xfrm>
            <a:off x="4790941" y="1181057"/>
            <a:ext cx="5899940" cy="12142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عَدَا</a:t>
            </a: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 وَ "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خَلَا</a:t>
            </a: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 مِنْ أَدَواتِ الاسْتِثْناءِ.</a:t>
            </a:r>
            <a:endParaRPr lang="en-US" sz="3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B6B696-0337-411B-89F3-11A33A794AA4}"/>
              </a:ext>
            </a:extLst>
          </p:cNvPr>
          <p:cNvSpPr/>
          <p:nvPr/>
        </p:nvSpPr>
        <p:spPr>
          <a:xfrm>
            <a:off x="518128" y="2317366"/>
            <a:ext cx="10172753" cy="1093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Wingdings" panose="05000000000000000000" pitchFamily="2" charset="2"/>
              <a:buChar char="Ø"/>
            </a:pP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حُكْمُ الـمُسْتَثْنَى بـــــ "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عَدَا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 </a:t>
            </a:r>
            <a:r>
              <a:rPr lang="ar-BH" sz="3600" dirty="0" err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وَ"</a:t>
            </a:r>
            <a:r>
              <a:rPr lang="ar-BH" sz="3600" b="1" dirty="0" err="1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خَلَا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":</a:t>
            </a:r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60D143-9323-4DCB-B971-6013770C38BD}"/>
              </a:ext>
            </a:extLst>
          </p:cNvPr>
          <p:cNvSpPr/>
          <p:nvPr/>
        </p:nvSpPr>
        <p:spPr>
          <a:xfrm>
            <a:off x="-376524" y="3262630"/>
            <a:ext cx="10318761" cy="1093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6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جَوازُ النَّصْبِ على أنَّه مفْعولٌ بهِ للفعلِ (عَدَا) أو للفعلِ (خَلَا).</a:t>
            </a:r>
            <a:endParaRPr lang="en-US" sz="36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D12D24-7FD3-4D2E-8276-D1EB99C0B758}"/>
              </a:ext>
            </a:extLst>
          </p:cNvPr>
          <p:cNvSpPr/>
          <p:nvPr/>
        </p:nvSpPr>
        <p:spPr>
          <a:xfrm>
            <a:off x="1560237" y="4277752"/>
            <a:ext cx="8382000" cy="1093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6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جَوازُ الجرّ على أنَّ كُلاًّ مِنْ (عَدَا وخَلا) حَرْفُ جرّ.  </a:t>
            </a:r>
            <a:endParaRPr lang="en-US" sz="36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604B7F81-98D3-4456-8FD2-A57C9112C0FA}"/>
              </a:ext>
            </a:extLst>
          </p:cNvPr>
          <p:cNvSpPr txBox="1"/>
          <p:nvPr/>
        </p:nvSpPr>
        <p:spPr>
          <a:xfrm>
            <a:off x="163654" y="154320"/>
            <a:ext cx="161925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BH" sz="1400" b="1" dirty="0"/>
              <a:t>قواعد نحويّة </a:t>
            </a:r>
          </a:p>
          <a:p>
            <a:pPr algn="ctr"/>
            <a:r>
              <a:rPr lang="ar-BH" sz="1400" b="1" dirty="0"/>
              <a:t>الاستثناء بـ: عدا ، خلا</a:t>
            </a:r>
          </a:p>
        </p:txBody>
      </p:sp>
    </p:spTree>
    <p:extLst>
      <p:ext uri="{BB962C8B-B14F-4D97-AF65-F5344CB8AC3E}">
        <p14:creationId xmlns:p14="http://schemas.microsoft.com/office/powerpoint/2010/main" val="338834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9007E41-7DF0-4CA5-AE5A-6CFFDB4B521A}"/>
              </a:ext>
            </a:extLst>
          </p:cNvPr>
          <p:cNvSpPr/>
          <p:nvPr/>
        </p:nvSpPr>
        <p:spPr>
          <a:xfrm>
            <a:off x="372415" y="1254553"/>
            <a:ext cx="10804679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أُبِيِّنُ الـمسْتَثْنَى مِنْهُ وأَدَاةَ الاسْتِثْنَاءِ فِي كلِّ مِثَالٍ مِمَّا يَأْتِي، وأُحَدِّدُ عَمَلَ كُلِّ أَدَاةٍ.(4د)</a:t>
            </a:r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015042B6-E368-4397-B336-F7F8A138D1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61538"/>
              </p:ext>
            </p:extLst>
          </p:nvPr>
        </p:nvGraphicFramePr>
        <p:xfrm>
          <a:off x="600074" y="1971675"/>
          <a:ext cx="10870221" cy="369454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21019">
                  <a:extLst>
                    <a:ext uri="{9D8B030D-6E8A-4147-A177-3AD203B41FA5}">
                      <a16:colId xmlns:a16="http://schemas.microsoft.com/office/drawing/2014/main" val="3592971526"/>
                    </a:ext>
                  </a:extLst>
                </a:gridCol>
                <a:gridCol w="1738587">
                  <a:extLst>
                    <a:ext uri="{9D8B030D-6E8A-4147-A177-3AD203B41FA5}">
                      <a16:colId xmlns:a16="http://schemas.microsoft.com/office/drawing/2014/main" val="3538183673"/>
                    </a:ext>
                  </a:extLst>
                </a:gridCol>
                <a:gridCol w="2214880">
                  <a:extLst>
                    <a:ext uri="{9D8B030D-6E8A-4147-A177-3AD203B41FA5}">
                      <a16:colId xmlns:a16="http://schemas.microsoft.com/office/drawing/2014/main" val="926256754"/>
                    </a:ext>
                  </a:extLst>
                </a:gridCol>
                <a:gridCol w="4195735">
                  <a:extLst>
                    <a:ext uri="{9D8B030D-6E8A-4147-A177-3AD203B41FA5}">
                      <a16:colId xmlns:a16="http://schemas.microsoft.com/office/drawing/2014/main" val="3159071563"/>
                    </a:ext>
                  </a:extLst>
                </a:gridCol>
              </a:tblGrid>
              <a:tr h="1151266">
                <a:tc>
                  <a:txBody>
                    <a:bodyPr/>
                    <a:lstStyle/>
                    <a:p>
                      <a:pPr algn="ct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عَمَلُ الأَدَاةِ 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أَدَاةُ الاسْتِثْنَاء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الـمُسْتَثْنَى مِنْهُ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الـمِثَالُ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12677"/>
                  </a:ext>
                </a:extLst>
              </a:tr>
              <a:tr h="1195059">
                <a:tc>
                  <a:txBody>
                    <a:bodyPr/>
                    <a:lstStyle/>
                    <a:p>
                      <a:endParaRPr lang="en-US" sz="36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قَرَأتُ الكِتابَ </a:t>
                      </a:r>
                      <a:r>
                        <a:rPr lang="ar-BH" sz="36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عَدَا</a:t>
                      </a:r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600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فَصْلًا/ فَصْلٍ</a:t>
                      </a:r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12358"/>
                  </a:ext>
                </a:extLst>
              </a:tr>
              <a:tr h="1348224">
                <a:tc>
                  <a:txBody>
                    <a:bodyPr/>
                    <a:lstStyle/>
                    <a:p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قَطفَ مُحمدٌ الأزهَارَ </a:t>
                      </a:r>
                      <a:r>
                        <a:rPr lang="ar-BH" sz="36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خَلَا </a:t>
                      </a:r>
                      <a:r>
                        <a:rPr lang="ar-BH" sz="3600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زهْرتِيْن</a:t>
                      </a:r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817083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0E87210A-4A0B-41BE-82C3-65AE52312E19}"/>
              </a:ext>
            </a:extLst>
          </p:cNvPr>
          <p:cNvSpPr/>
          <p:nvPr/>
        </p:nvSpPr>
        <p:spPr>
          <a:xfrm>
            <a:off x="5307659" y="3250127"/>
            <a:ext cx="1726670" cy="7340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الكِتابَ</a:t>
            </a:r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1F69A0-8B6B-415E-AB08-3C1196E88B11}"/>
              </a:ext>
            </a:extLst>
          </p:cNvPr>
          <p:cNvSpPr/>
          <p:nvPr/>
        </p:nvSpPr>
        <p:spPr>
          <a:xfrm>
            <a:off x="3401276" y="3267530"/>
            <a:ext cx="1496950" cy="7340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عَدَا</a:t>
            </a:r>
            <a:endParaRPr lang="en-US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C3EB2B-2C13-4AAE-8A4A-076F3612FEBB}"/>
              </a:ext>
            </a:extLst>
          </p:cNvPr>
          <p:cNvSpPr/>
          <p:nvPr/>
        </p:nvSpPr>
        <p:spPr>
          <a:xfrm>
            <a:off x="750605" y="3250127"/>
            <a:ext cx="2415959" cy="9276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تَنصِبُ أو تَجرُّ مَا بَعْدَهَا</a:t>
            </a:r>
            <a:endParaRPr lang="en-US" sz="3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0D6B02-4AC4-4D51-9914-0398E3CE7629}"/>
              </a:ext>
            </a:extLst>
          </p:cNvPr>
          <p:cNvSpPr/>
          <p:nvPr/>
        </p:nvSpPr>
        <p:spPr>
          <a:xfrm>
            <a:off x="3401276" y="4545069"/>
            <a:ext cx="1488694" cy="7340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خَلَا</a:t>
            </a:r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0E1718-6F0E-42EB-A4AB-4ABF2FC7BCB7}"/>
              </a:ext>
            </a:extLst>
          </p:cNvPr>
          <p:cNvSpPr/>
          <p:nvPr/>
        </p:nvSpPr>
        <p:spPr>
          <a:xfrm>
            <a:off x="5232665" y="4545069"/>
            <a:ext cx="1726670" cy="7340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الأزهَارَ</a:t>
            </a:r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1D0546-0F7D-4F4F-A6EA-272E91CF0ECA}"/>
              </a:ext>
            </a:extLst>
          </p:cNvPr>
          <p:cNvSpPr/>
          <p:nvPr/>
        </p:nvSpPr>
        <p:spPr>
          <a:xfrm>
            <a:off x="750605" y="4458175"/>
            <a:ext cx="2444860" cy="9276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تَنصِبُ أو تَجَرُّ مَا بَعْدَهَا</a:t>
            </a:r>
            <a:endParaRPr lang="en-US" sz="3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1616E8-392A-473D-93BD-6CD14499CD1A}"/>
              </a:ext>
            </a:extLst>
          </p:cNvPr>
          <p:cNvSpPr/>
          <p:nvPr/>
        </p:nvSpPr>
        <p:spPr>
          <a:xfrm>
            <a:off x="476250" y="435910"/>
            <a:ext cx="11097084" cy="590774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20EA711-7995-4C75-B385-23E08A78FF1A}"/>
              </a:ext>
            </a:extLst>
          </p:cNvPr>
          <p:cNvSpPr txBox="1">
            <a:spLocks/>
          </p:cNvSpPr>
          <p:nvPr/>
        </p:nvSpPr>
        <p:spPr>
          <a:xfrm>
            <a:off x="10466239" y="434243"/>
            <a:ext cx="1107095" cy="679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أُطَبِّقُ</a:t>
            </a:r>
            <a:endParaRPr lang="en-GB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CE4C2E8D-C97D-43D3-BA09-E034D563962B}"/>
              </a:ext>
            </a:extLst>
          </p:cNvPr>
          <p:cNvSpPr txBox="1"/>
          <p:nvPr/>
        </p:nvSpPr>
        <p:spPr>
          <a:xfrm>
            <a:off x="163654" y="154320"/>
            <a:ext cx="161925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BH" sz="1400" b="1" dirty="0"/>
              <a:t>قواعد نحويّة </a:t>
            </a:r>
          </a:p>
          <a:p>
            <a:pPr algn="ctr"/>
            <a:r>
              <a:rPr lang="ar-BH" sz="1400" b="1" dirty="0"/>
              <a:t>الاستثناء بـ: عدا ، خلا</a:t>
            </a:r>
          </a:p>
        </p:txBody>
      </p:sp>
    </p:spTree>
    <p:extLst>
      <p:ext uri="{BB962C8B-B14F-4D97-AF65-F5344CB8AC3E}">
        <p14:creationId xmlns:p14="http://schemas.microsoft.com/office/powerpoint/2010/main" val="204961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8D2ACBE-DF4B-478E-A340-D7371A39C9F8}"/>
              </a:ext>
            </a:extLst>
          </p:cNvPr>
          <p:cNvSpPr/>
          <p:nvPr/>
        </p:nvSpPr>
        <p:spPr>
          <a:xfrm>
            <a:off x="221257" y="493740"/>
            <a:ext cx="9656163" cy="6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أُبَيِّنُ الحُكْمَ الإعْرابِيَّ </a:t>
            </a:r>
            <a:r>
              <a:rPr lang="ar-BH" sz="3600" dirty="0" err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لِـــ"</a:t>
            </a:r>
            <a:r>
              <a:rPr lang="ar-BH" sz="3600" b="1" dirty="0" err="1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عَدَا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 و "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خَلَا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 فِي كُلِّ مِثَالٍ ممَّا يأتي.(4د)</a:t>
            </a:r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036DABD-1402-43AC-8273-156EA25E0C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958571"/>
              </p:ext>
            </p:extLst>
          </p:nvPr>
        </p:nvGraphicFramePr>
        <p:xfrm>
          <a:off x="504825" y="1397320"/>
          <a:ext cx="10539095" cy="47467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25415">
                  <a:extLst>
                    <a:ext uri="{9D8B030D-6E8A-4147-A177-3AD203B41FA5}">
                      <a16:colId xmlns:a16="http://schemas.microsoft.com/office/drawing/2014/main" val="1874589420"/>
                    </a:ext>
                  </a:extLst>
                </a:gridCol>
                <a:gridCol w="5313680">
                  <a:extLst>
                    <a:ext uri="{9D8B030D-6E8A-4147-A177-3AD203B41FA5}">
                      <a16:colId xmlns:a16="http://schemas.microsoft.com/office/drawing/2014/main" val="2524338256"/>
                    </a:ext>
                  </a:extLst>
                </a:gridCol>
              </a:tblGrid>
              <a:tr h="774380"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الحُكْمُ الإعْرَابِيُّ لِـــــ "عَدَا" و "خَلَا" </a:t>
                      </a:r>
                      <a:endParaRPr lang="en-US"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الـمِثَالُ</a:t>
                      </a:r>
                      <a:endParaRPr lang="en-US"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244904"/>
                  </a:ext>
                </a:extLst>
              </a:tr>
              <a:tr h="1841500">
                <a:tc>
                  <a:txBody>
                    <a:bodyPr/>
                    <a:lstStyle/>
                    <a:p>
                      <a:endParaRPr lang="ar-B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2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BH" sz="1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BH" sz="5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حَضَرَ الطُلَّابُ </a:t>
                      </a:r>
                      <a:r>
                        <a:rPr lang="ar-BH" sz="36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عَدَا</a:t>
                      </a:r>
                      <a:r>
                        <a:rPr lang="ar-BH" sz="36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BH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624742"/>
                  </a:ext>
                </a:extLst>
              </a:tr>
              <a:tr h="21308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 </a:t>
                      </a:r>
                    </a:p>
                    <a:p>
                      <a:pPr algn="r"/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أَكلَ محمدٌ الطعامَ  </a:t>
                      </a:r>
                      <a:r>
                        <a:rPr lang="ar-BH" sz="36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خَلَا  </a:t>
                      </a:r>
                      <a:endParaRPr lang="ar-BH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874087"/>
                  </a:ext>
                </a:extLst>
              </a:tr>
            </a:tbl>
          </a:graphicData>
        </a:graphic>
      </p:graphicFrame>
      <p:sp>
        <p:nvSpPr>
          <p:cNvPr id="8" name="Right Brace 7">
            <a:extLst>
              <a:ext uri="{FF2B5EF4-FFF2-40B4-BE49-F238E27FC236}">
                <a16:creationId xmlns:a16="http://schemas.microsoft.com/office/drawing/2014/main" id="{01780D64-953D-4943-9CF8-575B748991CD}"/>
              </a:ext>
            </a:extLst>
          </p:cNvPr>
          <p:cNvSpPr/>
          <p:nvPr/>
        </p:nvSpPr>
        <p:spPr>
          <a:xfrm>
            <a:off x="8252284" y="2244778"/>
            <a:ext cx="194872" cy="1184222"/>
          </a:xfrm>
          <a:prstGeom prst="rightBrac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A053EC-05F3-4941-84FC-C8E978181D1C}"/>
              </a:ext>
            </a:extLst>
          </p:cNvPr>
          <p:cNvSpPr/>
          <p:nvPr/>
        </p:nvSpPr>
        <p:spPr>
          <a:xfrm>
            <a:off x="6654800" y="2956150"/>
            <a:ext cx="1345848" cy="5716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طَالِبٍ</a:t>
            </a:r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A80825-062C-4C1F-AFC4-EA23DF20717D}"/>
              </a:ext>
            </a:extLst>
          </p:cNvPr>
          <p:cNvSpPr/>
          <p:nvPr/>
        </p:nvSpPr>
        <p:spPr>
          <a:xfrm>
            <a:off x="6654800" y="2244778"/>
            <a:ext cx="1345848" cy="5716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طَالِبًا</a:t>
            </a:r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445955-E4A7-4783-A8A1-357418BCA38B}"/>
              </a:ext>
            </a:extLst>
          </p:cNvPr>
          <p:cNvSpPr/>
          <p:nvPr/>
        </p:nvSpPr>
        <p:spPr>
          <a:xfrm>
            <a:off x="628650" y="2255252"/>
            <a:ext cx="4908551" cy="1534160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32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يَجُوزُ فِيهَا الوَجْهَانِ:</a:t>
            </a:r>
          </a:p>
          <a:p>
            <a:pPr algn="ctr"/>
            <a:r>
              <a:rPr lang="ar-BH" sz="32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فعل والاسم بعدها مفعولٌ بهِ منصوبٌ.</a:t>
            </a:r>
          </a:p>
          <a:p>
            <a:pPr algn="ctr"/>
            <a:r>
              <a:rPr lang="ar-BH" sz="32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حرف جر والاسم بعدها اسمٌ مجرورٌ.</a:t>
            </a:r>
            <a:endParaRPr lang="en-US" sz="32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0B2560-A8CC-4858-BA75-D758875CCF00}"/>
              </a:ext>
            </a:extLst>
          </p:cNvPr>
          <p:cNvSpPr/>
          <p:nvPr/>
        </p:nvSpPr>
        <p:spPr>
          <a:xfrm>
            <a:off x="628650" y="4191985"/>
            <a:ext cx="4908551" cy="163924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32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يَجُوزُ فِيهَا الوَجْهَانِ:</a:t>
            </a:r>
          </a:p>
          <a:p>
            <a:pPr algn="ctr"/>
            <a:r>
              <a:rPr lang="ar-BH" sz="32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فعل والاسم بعدها مفعولٌ بهِ منصوبٌ.</a:t>
            </a:r>
          </a:p>
          <a:p>
            <a:pPr algn="ctr"/>
            <a:r>
              <a:rPr lang="ar-BH" sz="32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حرف جر والاسم بعدها اسمٌ مجرورٌ.</a:t>
            </a:r>
            <a:endParaRPr lang="en-US" sz="32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80BC398-60D8-4F3E-8BFD-053BED72E27C}"/>
              </a:ext>
            </a:extLst>
          </p:cNvPr>
          <p:cNvSpPr/>
          <p:nvPr/>
        </p:nvSpPr>
        <p:spPr>
          <a:xfrm>
            <a:off x="390525" y="295276"/>
            <a:ext cx="11296650" cy="6065272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EEB3972-195E-4754-BDBF-49400E71F49F}"/>
              </a:ext>
            </a:extLst>
          </p:cNvPr>
          <p:cNvSpPr txBox="1"/>
          <p:nvPr/>
        </p:nvSpPr>
        <p:spPr>
          <a:xfrm>
            <a:off x="98863" y="61468"/>
            <a:ext cx="161925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BH" sz="1400" b="1" dirty="0"/>
              <a:t>قواعد نحويّة </a:t>
            </a:r>
          </a:p>
          <a:p>
            <a:pPr algn="ctr"/>
            <a:r>
              <a:rPr lang="ar-BH" sz="1400" b="1" dirty="0"/>
              <a:t>الاستثناء بـ: عدا ، خلا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7240A097-7AED-47BF-B2B6-D71EE5E2C9C5}"/>
              </a:ext>
            </a:extLst>
          </p:cNvPr>
          <p:cNvSpPr txBox="1">
            <a:spLocks/>
          </p:cNvSpPr>
          <p:nvPr/>
        </p:nvSpPr>
        <p:spPr>
          <a:xfrm>
            <a:off x="10466239" y="434243"/>
            <a:ext cx="1107095" cy="6790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أُطَبِّقُ</a:t>
            </a:r>
            <a:endParaRPr lang="en-GB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ight Brace 7">
            <a:extLst>
              <a:ext uri="{FF2B5EF4-FFF2-40B4-BE49-F238E27FC236}">
                <a16:creationId xmlns:a16="http://schemas.microsoft.com/office/drawing/2014/main" id="{07CB6A08-5AC5-4BBB-AE5C-61DF53004160}"/>
              </a:ext>
            </a:extLst>
          </p:cNvPr>
          <p:cNvSpPr/>
          <p:nvPr/>
        </p:nvSpPr>
        <p:spPr>
          <a:xfrm>
            <a:off x="7685607" y="4250905"/>
            <a:ext cx="194872" cy="1184222"/>
          </a:xfrm>
          <a:prstGeom prst="rightBrac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04486429-9C20-4688-ACB2-1C13B29FFCB2}"/>
              </a:ext>
            </a:extLst>
          </p:cNvPr>
          <p:cNvSpPr/>
          <p:nvPr/>
        </p:nvSpPr>
        <p:spPr>
          <a:xfrm>
            <a:off x="6108524" y="4903357"/>
            <a:ext cx="1345848" cy="5716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اللَّحمِ</a:t>
            </a:r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9E122D2D-A9FF-4945-A0CA-21A0AFBE4773}"/>
              </a:ext>
            </a:extLst>
          </p:cNvPr>
          <p:cNvSpPr/>
          <p:nvPr/>
        </p:nvSpPr>
        <p:spPr>
          <a:xfrm>
            <a:off x="6096000" y="4191985"/>
            <a:ext cx="1345848" cy="5716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اللَّحمَ</a:t>
            </a:r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382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4</TotalTime>
  <Words>828</Words>
  <Application>Microsoft Office PowerPoint</Application>
  <PresentationFormat>Widescreen</PresentationFormat>
  <Paragraphs>155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Sakkal Majalla</vt:lpstr>
      <vt:lpstr>Times New Roman</vt:lpstr>
      <vt:lpstr>Wingdings</vt:lpstr>
      <vt:lpstr>قالب الدروس</vt:lpstr>
      <vt:lpstr>                       الاستثناء بـ : عدا، خلا  </vt:lpstr>
      <vt:lpstr>PowerPoint Presentation</vt:lpstr>
      <vt:lpstr>PowerPoint Presentation</vt:lpstr>
      <vt:lpstr>أَقْرأُ، وأُلَاحِظُ الكَلِماتِ الـمُلَوَّنَةَ.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انْتَهَى الدَّرْسُ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في مادّة اللّغة العربيّة القواعد النحويّة   الأسماء المجرورة بالإضافة</dc:title>
  <dc:creator>Tufik Ben Saleh Aldaaji</dc:creator>
  <cp:lastModifiedBy>user</cp:lastModifiedBy>
  <cp:revision>282</cp:revision>
  <dcterms:created xsi:type="dcterms:W3CDTF">2020-03-04T10:21:27Z</dcterms:created>
  <dcterms:modified xsi:type="dcterms:W3CDTF">2020-08-09T06:44:10Z</dcterms:modified>
</cp:coreProperties>
</file>