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39" r:id="rId3"/>
    <p:sldId id="334" r:id="rId4"/>
    <p:sldId id="270" r:id="rId5"/>
    <p:sldId id="353" r:id="rId6"/>
    <p:sldId id="282" r:id="rId7"/>
    <p:sldId id="341" r:id="rId8"/>
    <p:sldId id="358" r:id="rId9"/>
    <p:sldId id="342" r:id="rId10"/>
    <p:sldId id="354" r:id="rId11"/>
    <p:sldId id="355" r:id="rId12"/>
    <p:sldId id="351" r:id="rId13"/>
    <p:sldId id="356"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0099"/>
    <a:srgbClr val="00FF00"/>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70" d="100"/>
          <a:sy n="70" d="100"/>
        </p:scale>
        <p:origin x="738"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BH"/>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8C9F1BA-B1C0-42AE-A414-0BC490F21D5A}" type="datetimeFigureOut">
              <a:rPr lang="ar-BH" smtClean="0"/>
              <a:t>09/12/1441</a:t>
            </a:fld>
            <a:endParaRPr lang="ar-B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B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BH"/>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3A29461-EF63-474E-B935-000D77330ABD}" type="slidenum">
              <a:rPr lang="ar-BH" smtClean="0"/>
              <a:t>‹#›</a:t>
            </a:fld>
            <a:endParaRPr lang="ar-BH"/>
          </a:p>
        </p:txBody>
      </p:sp>
    </p:spTree>
    <p:extLst>
      <p:ext uri="{BB962C8B-B14F-4D97-AF65-F5344CB8AC3E}">
        <p14:creationId xmlns:p14="http://schemas.microsoft.com/office/powerpoint/2010/main" val="23796482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442518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69376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20578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2329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981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195418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7/29/2020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75533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63452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30047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21714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373735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7/29/2020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2579941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438400" y="381000"/>
            <a:ext cx="7162800" cy="1182210"/>
          </a:xfrm>
          <a:prstGeom prst="rect">
            <a:avLst/>
          </a:prstGeom>
        </p:spPr>
      </p:pic>
      <p:sp>
        <p:nvSpPr>
          <p:cNvPr id="5" name="TextBox 4"/>
          <p:cNvSpPr txBox="1"/>
          <p:nvPr/>
        </p:nvSpPr>
        <p:spPr>
          <a:xfrm>
            <a:off x="1775086" y="1947841"/>
            <a:ext cx="9220200" cy="1754326"/>
          </a:xfrm>
          <a:prstGeom prst="rect">
            <a:avLst/>
          </a:prstGeom>
          <a:noFill/>
        </p:spPr>
        <p:txBody>
          <a:bodyPr wrap="square" rtlCol="0">
            <a:spAutoFit/>
          </a:bodyPr>
          <a:lstStyle/>
          <a:p>
            <a:pPr algn="ctr" rtl="1"/>
            <a:r>
              <a:rPr lang="ar-BH" sz="4000" b="1" dirty="0">
                <a:solidFill>
                  <a:srgbClr val="7030A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درس في مادّة اللّغة العربيّة</a:t>
            </a:r>
          </a:p>
          <a:p>
            <a:pPr algn="ctr" rtl="1"/>
            <a:r>
              <a:rPr lang="ar-BH" sz="3200" dirty="0">
                <a:latin typeface="Sakkal Majalla" panose="02000000000000000000" pitchFamily="2" charset="-78"/>
                <a:cs typeface="Sakkal Majalla" panose="02000000000000000000" pitchFamily="2" charset="-78"/>
              </a:rPr>
              <a:t> </a:t>
            </a:r>
            <a:r>
              <a:rPr lang="ar-BH" sz="4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الإنتاج الكتابيّ</a:t>
            </a:r>
            <a:endParaRPr lang="ar-BH" sz="2000" dirty="0">
              <a:latin typeface="Sakkal Majalla" panose="02000000000000000000" pitchFamily="2" charset="-78"/>
              <a:cs typeface="Sakkal Majalla" panose="02000000000000000000" pitchFamily="2" charset="-78"/>
            </a:endParaRPr>
          </a:p>
          <a:p>
            <a:pPr algn="ctr" rtl="1"/>
            <a:endParaRPr lang="ar-BH" sz="2800" dirty="0">
              <a:solidFill>
                <a:srgbClr val="FF0000"/>
              </a:solidFill>
              <a:latin typeface="Sakkal Majalla" panose="02000000000000000000" pitchFamily="2" charset="-78"/>
              <a:cs typeface="Sultan normal" pitchFamily="2" charset="-78"/>
            </a:endParaRPr>
          </a:p>
        </p:txBody>
      </p:sp>
      <p:sp>
        <p:nvSpPr>
          <p:cNvPr id="6" name="TextBox 5"/>
          <p:cNvSpPr txBox="1"/>
          <p:nvPr/>
        </p:nvSpPr>
        <p:spPr>
          <a:xfrm>
            <a:off x="781594" y="3497087"/>
            <a:ext cx="10476411" cy="830997"/>
          </a:xfrm>
          <a:prstGeom prst="rect">
            <a:avLst/>
          </a:prstGeom>
          <a:noFill/>
        </p:spPr>
        <p:txBody>
          <a:bodyPr wrap="square" rtlCol="0">
            <a:spAutoFit/>
          </a:bodyPr>
          <a:lstStyle/>
          <a:p>
            <a:pPr algn="ctr"/>
            <a:r>
              <a:rPr lang="ar-SA" sz="4800" b="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كتابةُ قصّةٍ مُتسلسلةِ الأحداثِ م</a:t>
            </a:r>
            <a:r>
              <a:rPr lang="ar-BH" sz="4800" b="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ar-SA" sz="4800" b="1" dirty="0" err="1">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ستوفية</a:t>
            </a:r>
            <a:r>
              <a:rPr lang="ar-BH" sz="4800" b="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ar-SA" sz="4800" b="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العناصر</a:t>
            </a:r>
            <a:r>
              <a:rPr lang="ar-BH" sz="4800" b="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endParaRPr lang="en-US" sz="4800" b="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7" name="TextBox 6"/>
          <p:cNvSpPr txBox="1"/>
          <p:nvPr/>
        </p:nvSpPr>
        <p:spPr>
          <a:xfrm>
            <a:off x="1003265" y="4989803"/>
            <a:ext cx="10476411" cy="1200329"/>
          </a:xfrm>
          <a:prstGeom prst="rect">
            <a:avLst/>
          </a:prstGeom>
          <a:noFill/>
        </p:spPr>
        <p:txBody>
          <a:bodyPr wrap="square" rtlCol="0">
            <a:spAutoFit/>
          </a:bodyPr>
          <a:lstStyle/>
          <a:p>
            <a:pPr algn="ctr" rtl="1"/>
            <a:r>
              <a:rPr lang="ar-BH"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الصّفّ الثّالث الإِعْداديّ</a:t>
            </a:r>
          </a:p>
          <a:p>
            <a:pPr algn="ctr" rtl="1"/>
            <a:r>
              <a:rPr lang="ar-BH"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الفصل الدّراسيّ الأوّل </a:t>
            </a:r>
          </a:p>
        </p:txBody>
      </p:sp>
    </p:spTree>
    <p:extLst>
      <p:ext uri="{BB962C8B-B14F-4D97-AF65-F5344CB8AC3E}">
        <p14:creationId xmlns:p14="http://schemas.microsoft.com/office/powerpoint/2010/main" val="3255457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82135" y="561228"/>
            <a:ext cx="10466361" cy="646331"/>
          </a:xfrm>
          <a:prstGeom prst="rect">
            <a:avLst/>
          </a:prstGeom>
        </p:spPr>
        <p:txBody>
          <a:bodyPr wrap="square">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 1- أَختارُ </a:t>
            </a:r>
            <a:r>
              <a:rPr lang="ar-BH" sz="3400" b="1" dirty="0" smtClean="0">
                <a:solidFill>
                  <a:srgbClr val="FF0000"/>
                </a:solidFill>
                <a:latin typeface="Sakkal Majalla" panose="02000000000000000000" pitchFamily="2" charset="-78"/>
                <a:cs typeface="Sakkal Majalla" panose="02000000000000000000" pitchFamily="2" charset="-78"/>
              </a:rPr>
              <a:t>العناصرَ الضّروريّةَ </a:t>
            </a:r>
            <a:r>
              <a:rPr lang="ar-BH" sz="3400" b="1" dirty="0">
                <a:solidFill>
                  <a:srgbClr val="FF0000"/>
                </a:solidFill>
                <a:latin typeface="Sakkal Majalla" panose="02000000000000000000" pitchFamily="2" charset="-78"/>
                <a:cs typeface="Sakkal Majalla" panose="02000000000000000000" pitchFamily="2" charset="-78"/>
              </a:rPr>
              <a:t>للقصّة ممّا يأتي، </a:t>
            </a:r>
            <a:r>
              <a:rPr lang="ar-BH" sz="3400" b="1" dirty="0" smtClean="0">
                <a:solidFill>
                  <a:srgbClr val="FF0000"/>
                </a:solidFill>
                <a:latin typeface="Sakkal Majalla" panose="02000000000000000000" pitchFamily="2" charset="-78"/>
                <a:cs typeface="Sakkal Majalla" panose="02000000000000000000" pitchFamily="2" charset="-78"/>
              </a:rPr>
              <a:t>وأُكمِلُ </a:t>
            </a:r>
            <a:r>
              <a:rPr lang="ar-BH" sz="3400" b="1" dirty="0">
                <a:solidFill>
                  <a:srgbClr val="FF0000"/>
                </a:solidFill>
                <a:latin typeface="Sakkal Majalla" panose="02000000000000000000" pitchFamily="2" charset="-78"/>
                <a:cs typeface="Sakkal Majalla" panose="02000000000000000000" pitchFamily="2" charset="-78"/>
              </a:rPr>
              <a:t>النّصّ بما يناسب منها: </a:t>
            </a:r>
            <a:r>
              <a:rPr lang="ar-BH" sz="3600" b="1" dirty="0">
                <a:solidFill>
                  <a:schemeClr val="accent6">
                    <a:lumMod val="75000"/>
                  </a:schemeClr>
                </a:solidFill>
                <a:latin typeface="Sakkal Majalla" panose="02000000000000000000" pitchFamily="2" charset="-78"/>
                <a:cs typeface="Sakkal Majalla" panose="02000000000000000000" pitchFamily="2" charset="-78"/>
              </a:rPr>
              <a:t>(5دق)</a:t>
            </a:r>
            <a:r>
              <a:rPr lang="ar-BH" sz="3400" b="1" dirty="0">
                <a:solidFill>
                  <a:schemeClr val="accent6">
                    <a:lumMod val="75000"/>
                  </a:schemeClr>
                </a:solidFill>
                <a:latin typeface="Sakkal Majalla" panose="02000000000000000000" pitchFamily="2" charset="-78"/>
                <a:cs typeface="Sakkal Majalla" panose="02000000000000000000" pitchFamily="2" charset="-78"/>
              </a:rPr>
              <a:t> </a:t>
            </a:r>
          </a:p>
        </p:txBody>
      </p:sp>
      <p:sp>
        <p:nvSpPr>
          <p:cNvPr id="3" name="Rectangle 2"/>
          <p:cNvSpPr/>
          <p:nvPr/>
        </p:nvSpPr>
        <p:spPr>
          <a:xfrm>
            <a:off x="3186495" y="1654591"/>
            <a:ext cx="7914928" cy="4662815"/>
          </a:xfrm>
          <a:prstGeom prst="rect">
            <a:avLst/>
          </a:prstGeom>
          <a:solidFill>
            <a:schemeClr val="accent6">
              <a:lumMod val="20000"/>
              <a:lumOff val="80000"/>
            </a:schemeClr>
          </a:solidFill>
        </p:spPr>
        <p:txBody>
          <a:bodyPr wrap="square">
            <a:spAutoFit/>
          </a:bodyPr>
          <a:lstStyle/>
          <a:p>
            <a:pPr algn="r" rtl="1"/>
            <a:r>
              <a:rPr lang="ar-SA" sz="3300" dirty="0">
                <a:latin typeface="Sakkal Majalla" panose="02000000000000000000" pitchFamily="2" charset="-78"/>
                <a:cs typeface="Sakkal Majalla" panose="02000000000000000000" pitchFamily="2" charset="-78"/>
              </a:rPr>
              <a:t>       ساقَ </a:t>
            </a:r>
            <a:r>
              <a:rPr lang="ar-SA" sz="3300" dirty="0">
                <a:solidFill>
                  <a:schemeClr val="accent1"/>
                </a:solidFill>
                <a:latin typeface="Sakkal Majalla" panose="02000000000000000000" pitchFamily="2" charset="-78"/>
                <a:cs typeface="Sakkal Majalla" panose="02000000000000000000" pitchFamily="2" charset="-78"/>
              </a:rPr>
              <a:t>علي بابا</a:t>
            </a:r>
            <a:r>
              <a:rPr lang="ar-SA" sz="3300" dirty="0">
                <a:latin typeface="Sakkal Majalla" panose="02000000000000000000" pitchFamily="2" charset="-78"/>
                <a:cs typeface="Sakkal Majalla" panose="02000000000000000000" pitchFamily="2" charset="-78"/>
              </a:rPr>
              <a:t> حمارَه </a:t>
            </a:r>
            <a:r>
              <a:rPr lang="ar-SA" sz="3300" dirty="0">
                <a:solidFill>
                  <a:schemeClr val="accent1"/>
                </a:solidFill>
                <a:latin typeface="Sakkal Majalla" panose="02000000000000000000" pitchFamily="2" charset="-78"/>
                <a:cs typeface="Sakkal Majalla" panose="02000000000000000000" pitchFamily="2" charset="-78"/>
              </a:rPr>
              <a:t>قبلَ طلوعِ الفجرِ،</a:t>
            </a:r>
            <a:r>
              <a:rPr lang="ar-SA" sz="3300" dirty="0">
                <a:latin typeface="Sakkal Majalla" panose="02000000000000000000" pitchFamily="2" charset="-78"/>
                <a:cs typeface="Sakkal Majalla" panose="02000000000000000000" pitchFamily="2" charset="-78"/>
              </a:rPr>
              <a:t>  وذهبَ إلى </a:t>
            </a:r>
            <a:r>
              <a:rPr lang="ar-SA" sz="3300" dirty="0">
                <a:solidFill>
                  <a:schemeClr val="accent1"/>
                </a:solidFill>
                <a:latin typeface="Sakkal Majalla" panose="02000000000000000000" pitchFamily="2" charset="-78"/>
                <a:cs typeface="Sakkal Majalla" panose="02000000000000000000" pitchFamily="2" charset="-78"/>
              </a:rPr>
              <a:t>غابةٍ</a:t>
            </a:r>
            <a:r>
              <a:rPr lang="ar-SA" sz="3300" dirty="0">
                <a:latin typeface="Sakkal Majalla" panose="02000000000000000000" pitchFamily="2" charset="-78"/>
                <a:cs typeface="Sakkal Majalla" panose="02000000000000000000" pitchFamily="2" charset="-78"/>
              </a:rPr>
              <a:t> كثيفةِ الأشجارِ، وارفةِ الظلالِ ليجمعَ الحطبَ.</a:t>
            </a:r>
          </a:p>
          <a:p>
            <a:pPr algn="r" rtl="1"/>
            <a:r>
              <a:rPr lang="ar-SA" sz="3300" dirty="0">
                <a:latin typeface="Sakkal Majalla" panose="02000000000000000000" pitchFamily="2" charset="-78"/>
                <a:cs typeface="Sakkal Majalla" panose="02000000000000000000" pitchFamily="2" charset="-78"/>
              </a:rPr>
              <a:t>     لكنّ </a:t>
            </a:r>
            <a:r>
              <a:rPr lang="ar-SA" sz="3300" dirty="0">
                <a:solidFill>
                  <a:schemeClr val="accent1"/>
                </a:solidFill>
                <a:latin typeface="Sakkal Majalla" panose="02000000000000000000" pitchFamily="2" charset="-78"/>
                <a:cs typeface="Sakkal Majalla" panose="02000000000000000000" pitchFamily="2" charset="-78"/>
              </a:rPr>
              <a:t>هذا اليومَ</a:t>
            </a:r>
            <a:r>
              <a:rPr lang="ar-SA" sz="3300" dirty="0">
                <a:latin typeface="Sakkal Majalla" panose="02000000000000000000" pitchFamily="2" charset="-78"/>
                <a:cs typeface="Sakkal Majalla" panose="02000000000000000000" pitchFamily="2" charset="-78"/>
              </a:rPr>
              <a:t> لم يكنْ كما سبقَه من أيّامٍ؛ فقد لاحظَ شيئًا غريبًا: إنّهم </a:t>
            </a:r>
            <a:r>
              <a:rPr lang="ar-SA" sz="3300" dirty="0">
                <a:solidFill>
                  <a:schemeClr val="accent1"/>
                </a:solidFill>
                <a:latin typeface="Sakkal Majalla" panose="02000000000000000000" pitchFamily="2" charset="-78"/>
                <a:cs typeface="Sakkal Majalla" panose="02000000000000000000" pitchFamily="2" charset="-78"/>
              </a:rPr>
              <a:t>أربعونَ رجلا</a:t>
            </a:r>
            <a:r>
              <a:rPr lang="ar-SA" sz="3300" dirty="0">
                <a:latin typeface="Sakkal Majalla" panose="02000000000000000000" pitchFamily="2" charset="-78"/>
                <a:cs typeface="Sakkal Majalla" panose="02000000000000000000" pitchFamily="2" charset="-78"/>
              </a:rPr>
              <a:t> يقفونَ أمامَ صخرةٍ ضخمةٍ، فاختبأَ</a:t>
            </a:r>
            <a:r>
              <a:rPr lang="ar-SA" sz="3300" dirty="0">
                <a:solidFill>
                  <a:schemeClr val="accent1"/>
                </a:solidFill>
                <a:latin typeface="Sakkal Majalla" panose="02000000000000000000" pitchFamily="2" charset="-78"/>
                <a:cs typeface="Sakkal Majalla" panose="02000000000000000000" pitchFamily="2" charset="-78"/>
              </a:rPr>
              <a:t> وراءَ الأشجارِ</a:t>
            </a:r>
            <a:r>
              <a:rPr lang="ar-SA" sz="3300" dirty="0">
                <a:latin typeface="Sakkal Majalla" panose="02000000000000000000" pitchFamily="2" charset="-78"/>
                <a:cs typeface="Sakkal Majalla" panose="02000000000000000000" pitchFamily="2" charset="-78"/>
              </a:rPr>
              <a:t> ليشاهدَ ما يفعلونَ. سمعَ </a:t>
            </a:r>
            <a:r>
              <a:rPr lang="ar-SA" sz="3300" dirty="0">
                <a:solidFill>
                  <a:schemeClr val="accent1"/>
                </a:solidFill>
                <a:latin typeface="Sakkal Majalla" panose="02000000000000000000" pitchFamily="2" charset="-78"/>
                <a:cs typeface="Sakkal Majalla" panose="02000000000000000000" pitchFamily="2" charset="-78"/>
              </a:rPr>
              <a:t>أحدَهم</a:t>
            </a:r>
            <a:r>
              <a:rPr lang="ar-SA" sz="3300" dirty="0">
                <a:latin typeface="Sakkal Majalla" panose="02000000000000000000" pitchFamily="2" charset="-78"/>
                <a:cs typeface="Sakkal Majalla" panose="02000000000000000000" pitchFamily="2" charset="-78"/>
              </a:rPr>
              <a:t> يقولُ: "افتح يا سِمسمْ"، فانزاحت الصّخرةُ عن مغارةٍ واسعةٍ، دخلَ فيها الرّجالُ. </a:t>
            </a:r>
            <a:r>
              <a:rPr lang="ar-SA" sz="3300" dirty="0">
                <a:solidFill>
                  <a:schemeClr val="accent1"/>
                </a:solidFill>
                <a:latin typeface="Sakkal Majalla" panose="02000000000000000000" pitchFamily="2" charset="-78"/>
                <a:cs typeface="Sakkal Majalla" panose="02000000000000000000" pitchFamily="2" charset="-78"/>
              </a:rPr>
              <a:t>وبعد ساعةٍ</a:t>
            </a:r>
            <a:r>
              <a:rPr lang="ar-SA" sz="3300" dirty="0">
                <a:latin typeface="Sakkal Majalla" panose="02000000000000000000" pitchFamily="2" charset="-78"/>
                <a:cs typeface="Sakkal Majalla" panose="02000000000000000000" pitchFamily="2" charset="-78"/>
              </a:rPr>
              <a:t>، خرجوا منها يحملونَ أكياسًا، وصاحَ أحدُهم: "أقفل يا سِمسمْ". </a:t>
            </a:r>
          </a:p>
          <a:p>
            <a:pPr algn="r" rtl="1"/>
            <a:r>
              <a:rPr lang="ar-SA" sz="3300" dirty="0">
                <a:latin typeface="Sakkal Majalla" panose="02000000000000000000" pitchFamily="2" charset="-78"/>
                <a:cs typeface="Sakkal Majalla" panose="02000000000000000000" pitchFamily="2" charset="-78"/>
              </a:rPr>
              <a:t>     عادت الصّخرةُ لتغلقَ بابَ المغارةِ، ومضى </a:t>
            </a:r>
            <a:r>
              <a:rPr lang="ar-SA" sz="3300" dirty="0">
                <a:solidFill>
                  <a:schemeClr val="accent1"/>
                </a:solidFill>
                <a:latin typeface="Sakkal Majalla" panose="02000000000000000000" pitchFamily="2" charset="-78"/>
                <a:cs typeface="Sakkal Majalla" panose="02000000000000000000" pitchFamily="2" charset="-78"/>
              </a:rPr>
              <a:t>الرّجالُ</a:t>
            </a:r>
            <a:r>
              <a:rPr lang="ar-SA" sz="3300" dirty="0">
                <a:latin typeface="Sakkal Majalla" panose="02000000000000000000" pitchFamily="2" charset="-78"/>
                <a:cs typeface="Sakkal Majalla" panose="02000000000000000000" pitchFamily="2" charset="-78"/>
              </a:rPr>
              <a:t> في سبيلِهم. فتساءلَ علي بابا: "ما سرُّ هذهِ المغارةِ؟" </a:t>
            </a:r>
          </a:p>
        </p:txBody>
      </p:sp>
      <p:sp>
        <p:nvSpPr>
          <p:cNvPr id="11" name="Title 1">
            <a:extLst>
              <a:ext uri="{FF2B5EF4-FFF2-40B4-BE49-F238E27FC236}">
                <a16:creationId xmlns:a16="http://schemas.microsoft.com/office/drawing/2014/main" xmlns="" id="{1975AA38-5988-4EE0-9089-BCA26C97F5A4}"/>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2" name="Rectangle 11">
            <a:extLst>
              <a:ext uri="{FF2B5EF4-FFF2-40B4-BE49-F238E27FC236}">
                <a16:creationId xmlns:a16="http://schemas.microsoft.com/office/drawing/2014/main" xmlns="" id="{E34BE58D-C022-4040-A7E6-979D33BEC222}"/>
              </a:ext>
            </a:extLst>
          </p:cNvPr>
          <p:cNvSpPr/>
          <p:nvPr/>
        </p:nvSpPr>
        <p:spPr>
          <a:xfrm>
            <a:off x="884937" y="2101738"/>
            <a:ext cx="2067933" cy="3600986"/>
          </a:xfrm>
          <a:prstGeom prst="rect">
            <a:avLst/>
          </a:prstGeom>
          <a:solidFill>
            <a:schemeClr val="accent4">
              <a:lumMod val="20000"/>
              <a:lumOff val="80000"/>
            </a:schemeClr>
          </a:solidFill>
        </p:spPr>
        <p:txBody>
          <a:bodyPr wrap="square">
            <a:spAutoFit/>
          </a:bodyPr>
          <a:lstStyle/>
          <a:p>
            <a:pPr algn="r" rtl="1"/>
            <a:r>
              <a:rPr lang="ar-SA" sz="3300" dirty="0">
                <a:latin typeface="Sakkal Majalla" panose="02000000000000000000" pitchFamily="2" charset="-78"/>
                <a:cs typeface="Sakkal Majalla" panose="02000000000000000000" pitchFamily="2" charset="-78"/>
              </a:rPr>
              <a:t> </a:t>
            </a:r>
            <a:r>
              <a:rPr lang="ar-SA" sz="3300" b="1" dirty="0">
                <a:solidFill>
                  <a:schemeClr val="accent1"/>
                </a:solidFill>
                <a:latin typeface="Sakkal Majalla" panose="02000000000000000000" pitchFamily="2" charset="-78"/>
                <a:cs typeface="Sakkal Majalla" panose="02000000000000000000" pitchFamily="2" charset="-78"/>
              </a:rPr>
              <a:t>زمان</a:t>
            </a:r>
            <a:r>
              <a:rPr lang="ar-SA" sz="3300" dirty="0">
                <a:solidFill>
                  <a:schemeClr val="accent1"/>
                </a:solidFill>
                <a:latin typeface="Sakkal Majalla" panose="02000000000000000000" pitchFamily="2" charset="-78"/>
                <a:cs typeface="Sakkal Majalla" panose="02000000000000000000" pitchFamily="2" charset="-78"/>
              </a:rPr>
              <a:t>: </a:t>
            </a:r>
          </a:p>
          <a:p>
            <a:pPr algn="r" rtl="1"/>
            <a:r>
              <a:rPr lang="ar-SA" sz="3200" dirty="0">
                <a:latin typeface="Sakkal Majalla" panose="02000000000000000000" pitchFamily="2" charset="-78"/>
                <a:cs typeface="Sakkal Majalla" panose="02000000000000000000" pitchFamily="2" charset="-78"/>
              </a:rPr>
              <a:t>الآنَ/ منذ سنينَ</a:t>
            </a:r>
            <a:endParaRPr lang="ar-SA" sz="3300" dirty="0">
              <a:latin typeface="Sakkal Majalla" panose="02000000000000000000" pitchFamily="2" charset="-78"/>
              <a:cs typeface="Sakkal Majalla" panose="02000000000000000000" pitchFamily="2" charset="-78"/>
            </a:endParaRPr>
          </a:p>
          <a:p>
            <a:pPr algn="r" rtl="1"/>
            <a:r>
              <a:rPr lang="ar-SA" sz="3300" b="1" dirty="0">
                <a:solidFill>
                  <a:schemeClr val="accent1"/>
                </a:solidFill>
                <a:latin typeface="Sakkal Majalla" panose="02000000000000000000" pitchFamily="2" charset="-78"/>
                <a:cs typeface="Sakkal Majalla" panose="02000000000000000000" pitchFamily="2" charset="-78"/>
              </a:rPr>
              <a:t>مكان</a:t>
            </a:r>
            <a:r>
              <a:rPr lang="ar-SA" sz="3300" dirty="0">
                <a:solidFill>
                  <a:schemeClr val="accent1"/>
                </a:solidFill>
                <a:latin typeface="Sakkal Majalla" panose="02000000000000000000" pitchFamily="2" charset="-78"/>
                <a:cs typeface="Sakkal Majalla" panose="02000000000000000000" pitchFamily="2" charset="-78"/>
              </a:rPr>
              <a:t>: </a:t>
            </a:r>
          </a:p>
          <a:p>
            <a:pPr algn="r" rtl="1"/>
            <a:r>
              <a:rPr lang="ar-SA" sz="3200" dirty="0">
                <a:latin typeface="Sakkal Majalla" panose="02000000000000000000" pitchFamily="2" charset="-78"/>
                <a:cs typeface="Sakkal Majalla" panose="02000000000000000000" pitchFamily="2" charset="-78"/>
              </a:rPr>
              <a:t>مدرسةٍ/ مزرعةٍ/ أمامَ المغارةِ</a:t>
            </a:r>
          </a:p>
          <a:p>
            <a:pPr algn="r" rtl="1"/>
            <a:r>
              <a:rPr lang="ar-SA" sz="3300" b="1" dirty="0">
                <a:solidFill>
                  <a:schemeClr val="accent1"/>
                </a:solidFill>
                <a:latin typeface="Sakkal Majalla" panose="02000000000000000000" pitchFamily="2" charset="-78"/>
                <a:cs typeface="Sakkal Majalla" panose="02000000000000000000" pitchFamily="2" charset="-78"/>
              </a:rPr>
              <a:t>شخصيّات</a:t>
            </a:r>
            <a:r>
              <a:rPr lang="ar-SA" sz="3300" dirty="0">
                <a:solidFill>
                  <a:schemeClr val="accent1"/>
                </a:solidFill>
                <a:latin typeface="Sakkal Majalla" panose="02000000000000000000" pitchFamily="2" charset="-78"/>
                <a:cs typeface="Sakkal Majalla" panose="02000000000000000000" pitchFamily="2" charset="-78"/>
              </a:rPr>
              <a:t>:</a:t>
            </a:r>
          </a:p>
          <a:p>
            <a:pPr algn="r" rtl="1"/>
            <a:r>
              <a:rPr lang="ar-SA" sz="3300" dirty="0">
                <a:latin typeface="Sakkal Majalla" panose="02000000000000000000" pitchFamily="2" charset="-78"/>
                <a:cs typeface="Sakkal Majalla" panose="02000000000000000000" pitchFamily="2" charset="-78"/>
              </a:rPr>
              <a:t>رجالُ الشرطةِ</a:t>
            </a:r>
          </a:p>
        </p:txBody>
      </p:sp>
      <p:sp>
        <p:nvSpPr>
          <p:cNvPr id="7" name="Rectangle 6">
            <a:extLst>
              <a:ext uri="{FF2B5EF4-FFF2-40B4-BE49-F238E27FC236}">
                <a16:creationId xmlns:a16="http://schemas.microsoft.com/office/drawing/2014/main" xmlns="" id="{3182772A-D220-4F97-B83E-B2EFA81DD50B}"/>
              </a:ext>
            </a:extLst>
          </p:cNvPr>
          <p:cNvSpPr/>
          <p:nvPr/>
        </p:nvSpPr>
        <p:spPr>
          <a:xfrm>
            <a:off x="884936" y="1140555"/>
            <a:ext cx="2067933" cy="707886"/>
          </a:xfrm>
          <a:prstGeom prst="rect">
            <a:avLst/>
          </a:prstGeom>
          <a:solidFill>
            <a:srgbClr val="FFC000"/>
          </a:solidFill>
        </p:spPr>
        <p:txBody>
          <a:bodyPr wrap="square">
            <a:spAutoFit/>
          </a:bodyPr>
          <a:lstStyle/>
          <a:p>
            <a:pPr algn="ctr" rtl="1"/>
            <a:r>
              <a:rPr lang="ar-SA" sz="4000" b="1" dirty="0">
                <a:solidFill>
                  <a:schemeClr val="accent6">
                    <a:lumMod val="75000"/>
                  </a:schemeClr>
                </a:solidFill>
                <a:latin typeface="Sakkal Majalla" panose="02000000000000000000" pitchFamily="2" charset="-78"/>
                <a:cs typeface="Sakkal Majalla" panose="02000000000000000000" pitchFamily="2" charset="-78"/>
              </a:rPr>
              <a:t>أُقَيِّمُ إجَابتِي</a:t>
            </a:r>
            <a:r>
              <a:rPr lang="ar-BH" sz="4000" b="1" dirty="0">
                <a:solidFill>
                  <a:schemeClr val="accent6">
                    <a:lumMod val="75000"/>
                  </a:schemeClr>
                </a:solidFill>
                <a:latin typeface="Sakkal Majalla" panose="02000000000000000000" pitchFamily="2" charset="-78"/>
                <a:cs typeface="Sakkal Majalla" panose="02000000000000000000" pitchFamily="2" charset="-78"/>
              </a:rPr>
              <a:t> </a:t>
            </a:r>
            <a:endParaRPr lang="ar-BH" sz="3600" b="1" dirty="0">
              <a:solidFill>
                <a:schemeClr val="accent6">
                  <a:lumMod val="75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5892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randombar(horizontal)">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80">
                                          <p:stCondLst>
                                            <p:cond delay="0"/>
                                          </p:stCondLst>
                                        </p:cTn>
                                        <p:tgtEl>
                                          <p:spTgt spid="3">
                                            <p:txEl>
                                              <p:pRg st="0" end="0"/>
                                            </p:txEl>
                                          </p:spTgt>
                                        </p:tgtEl>
                                      </p:cBhvr>
                                    </p:animEffect>
                                    <p:anim calcmode="lin" valueType="num">
                                      <p:cBhvr>
                                        <p:cTn id="2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0" end="0"/>
                                            </p:txEl>
                                          </p:spTgt>
                                        </p:tgtEl>
                                      </p:cBhvr>
                                      <p:to x="100000" y="60000"/>
                                    </p:animScale>
                                    <p:animScale>
                                      <p:cBhvr>
                                        <p:cTn id="30" dur="166" decel="50000">
                                          <p:stCondLst>
                                            <p:cond delay="676"/>
                                          </p:stCondLst>
                                        </p:cTn>
                                        <p:tgtEl>
                                          <p:spTgt spid="3">
                                            <p:txEl>
                                              <p:pRg st="0" end="0"/>
                                            </p:txEl>
                                          </p:spTgt>
                                        </p:tgtEl>
                                      </p:cBhvr>
                                      <p:to x="100000" y="100000"/>
                                    </p:animScale>
                                    <p:animScale>
                                      <p:cBhvr>
                                        <p:cTn id="31" dur="26">
                                          <p:stCondLst>
                                            <p:cond delay="1312"/>
                                          </p:stCondLst>
                                        </p:cTn>
                                        <p:tgtEl>
                                          <p:spTgt spid="3">
                                            <p:txEl>
                                              <p:pRg st="0" end="0"/>
                                            </p:txEl>
                                          </p:spTgt>
                                        </p:tgtEl>
                                      </p:cBhvr>
                                      <p:to x="100000" y="80000"/>
                                    </p:animScale>
                                    <p:animScale>
                                      <p:cBhvr>
                                        <p:cTn id="32" dur="166" decel="50000">
                                          <p:stCondLst>
                                            <p:cond delay="1338"/>
                                          </p:stCondLst>
                                        </p:cTn>
                                        <p:tgtEl>
                                          <p:spTgt spid="3">
                                            <p:txEl>
                                              <p:pRg st="0" end="0"/>
                                            </p:txEl>
                                          </p:spTgt>
                                        </p:tgtEl>
                                      </p:cBhvr>
                                      <p:to x="100000" y="100000"/>
                                    </p:animScale>
                                    <p:animScale>
                                      <p:cBhvr>
                                        <p:cTn id="33" dur="26">
                                          <p:stCondLst>
                                            <p:cond delay="1642"/>
                                          </p:stCondLst>
                                        </p:cTn>
                                        <p:tgtEl>
                                          <p:spTgt spid="3">
                                            <p:txEl>
                                              <p:pRg st="0" end="0"/>
                                            </p:txEl>
                                          </p:spTgt>
                                        </p:tgtEl>
                                      </p:cBhvr>
                                      <p:to x="100000" y="90000"/>
                                    </p:animScale>
                                    <p:animScale>
                                      <p:cBhvr>
                                        <p:cTn id="34" dur="166" decel="50000">
                                          <p:stCondLst>
                                            <p:cond delay="1668"/>
                                          </p:stCondLst>
                                        </p:cTn>
                                        <p:tgtEl>
                                          <p:spTgt spid="3">
                                            <p:txEl>
                                              <p:pRg st="0" end="0"/>
                                            </p:txEl>
                                          </p:spTgt>
                                        </p:tgtEl>
                                      </p:cBhvr>
                                      <p:to x="100000" y="100000"/>
                                    </p:animScale>
                                    <p:animScale>
                                      <p:cBhvr>
                                        <p:cTn id="35" dur="26">
                                          <p:stCondLst>
                                            <p:cond delay="1808"/>
                                          </p:stCondLst>
                                        </p:cTn>
                                        <p:tgtEl>
                                          <p:spTgt spid="3">
                                            <p:txEl>
                                              <p:pRg st="0" end="0"/>
                                            </p:txEl>
                                          </p:spTgt>
                                        </p:tgtEl>
                                      </p:cBhvr>
                                      <p:to x="100000" y="95000"/>
                                    </p:animScale>
                                    <p:animScale>
                                      <p:cBhvr>
                                        <p:cTn id="36" dur="166" decel="50000">
                                          <p:stCondLst>
                                            <p:cond delay="1834"/>
                                          </p:stCondLst>
                                        </p:cTn>
                                        <p:tgtEl>
                                          <p:spTgt spid="3">
                                            <p:txEl>
                                              <p:pRg st="0" end="0"/>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nodeType="click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animEffect transition="in" filter="wipe(down)">
                                      <p:cBhvr>
                                        <p:cTn id="59" dur="580">
                                          <p:stCondLst>
                                            <p:cond delay="0"/>
                                          </p:stCondLst>
                                        </p:cTn>
                                        <p:tgtEl>
                                          <p:spTgt spid="3">
                                            <p:txEl>
                                              <p:pRg st="2" end="2"/>
                                            </p:txEl>
                                          </p:spTgt>
                                        </p:tgtEl>
                                      </p:cBhvr>
                                    </p:animEffect>
                                    <p:anim calcmode="lin" valueType="num">
                                      <p:cBhvr>
                                        <p:cTn id="6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2" end="2"/>
                                            </p:txEl>
                                          </p:spTgt>
                                        </p:tgtEl>
                                      </p:cBhvr>
                                      <p:to x="100000" y="60000"/>
                                    </p:animScale>
                                    <p:animScale>
                                      <p:cBhvr>
                                        <p:cTn id="66" dur="166" decel="50000">
                                          <p:stCondLst>
                                            <p:cond delay="676"/>
                                          </p:stCondLst>
                                        </p:cTn>
                                        <p:tgtEl>
                                          <p:spTgt spid="3">
                                            <p:txEl>
                                              <p:pRg st="2" end="2"/>
                                            </p:txEl>
                                          </p:spTgt>
                                        </p:tgtEl>
                                      </p:cBhvr>
                                      <p:to x="100000" y="100000"/>
                                    </p:animScale>
                                    <p:animScale>
                                      <p:cBhvr>
                                        <p:cTn id="67" dur="26">
                                          <p:stCondLst>
                                            <p:cond delay="1312"/>
                                          </p:stCondLst>
                                        </p:cTn>
                                        <p:tgtEl>
                                          <p:spTgt spid="3">
                                            <p:txEl>
                                              <p:pRg st="2" end="2"/>
                                            </p:txEl>
                                          </p:spTgt>
                                        </p:tgtEl>
                                      </p:cBhvr>
                                      <p:to x="100000" y="80000"/>
                                    </p:animScale>
                                    <p:animScale>
                                      <p:cBhvr>
                                        <p:cTn id="68" dur="166" decel="50000">
                                          <p:stCondLst>
                                            <p:cond delay="1338"/>
                                          </p:stCondLst>
                                        </p:cTn>
                                        <p:tgtEl>
                                          <p:spTgt spid="3">
                                            <p:txEl>
                                              <p:pRg st="2" end="2"/>
                                            </p:txEl>
                                          </p:spTgt>
                                        </p:tgtEl>
                                      </p:cBhvr>
                                      <p:to x="100000" y="100000"/>
                                    </p:animScale>
                                    <p:animScale>
                                      <p:cBhvr>
                                        <p:cTn id="69" dur="26">
                                          <p:stCondLst>
                                            <p:cond delay="1642"/>
                                          </p:stCondLst>
                                        </p:cTn>
                                        <p:tgtEl>
                                          <p:spTgt spid="3">
                                            <p:txEl>
                                              <p:pRg st="2" end="2"/>
                                            </p:txEl>
                                          </p:spTgt>
                                        </p:tgtEl>
                                      </p:cBhvr>
                                      <p:to x="100000" y="90000"/>
                                    </p:animScale>
                                    <p:animScale>
                                      <p:cBhvr>
                                        <p:cTn id="70" dur="166" decel="50000">
                                          <p:stCondLst>
                                            <p:cond delay="1668"/>
                                          </p:stCondLst>
                                        </p:cTn>
                                        <p:tgtEl>
                                          <p:spTgt spid="3">
                                            <p:txEl>
                                              <p:pRg st="2" end="2"/>
                                            </p:txEl>
                                          </p:spTgt>
                                        </p:tgtEl>
                                      </p:cBhvr>
                                      <p:to x="100000" y="100000"/>
                                    </p:animScale>
                                    <p:animScale>
                                      <p:cBhvr>
                                        <p:cTn id="71" dur="26">
                                          <p:stCondLst>
                                            <p:cond delay="1808"/>
                                          </p:stCondLst>
                                        </p:cTn>
                                        <p:tgtEl>
                                          <p:spTgt spid="3">
                                            <p:txEl>
                                              <p:pRg st="2" end="2"/>
                                            </p:txEl>
                                          </p:spTgt>
                                        </p:tgtEl>
                                      </p:cBhvr>
                                      <p:to x="100000" y="95000"/>
                                    </p:animScale>
                                    <p:animScale>
                                      <p:cBhvr>
                                        <p:cTn id="72" dur="166" decel="50000">
                                          <p:stCondLst>
                                            <p:cond delay="1834"/>
                                          </p:stCondLst>
                                        </p:cTn>
                                        <p:tgtEl>
                                          <p:spTgt spid="3">
                                            <p:txEl>
                                              <p:pRg st="2" end="2"/>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12"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28530" y="581259"/>
            <a:ext cx="9000640" cy="615553"/>
          </a:xfrm>
          <a:prstGeom prst="rect">
            <a:avLst/>
          </a:prstGeom>
        </p:spPr>
        <p:txBody>
          <a:bodyPr wrap="square">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    2- أُرتّبُ الأعمال الّتي قام بها "علي بابا" حسب تعاقبها في الزّمن: (5دق)</a:t>
            </a:r>
          </a:p>
        </p:txBody>
      </p:sp>
      <p:sp>
        <p:nvSpPr>
          <p:cNvPr id="3" name="Rectangle 2"/>
          <p:cNvSpPr/>
          <p:nvPr/>
        </p:nvSpPr>
        <p:spPr>
          <a:xfrm>
            <a:off x="4742555" y="1371690"/>
            <a:ext cx="6586615" cy="600164"/>
          </a:xfrm>
          <a:prstGeom prst="rect">
            <a:avLst/>
          </a:prstGeom>
        </p:spPr>
        <p:txBody>
          <a:bodyPr wrap="square">
            <a:spAutoFit/>
          </a:bodyPr>
          <a:lstStyle/>
          <a:p>
            <a:pPr algn="r" rtl="1"/>
            <a:r>
              <a:rPr lang="ar-SA" sz="3300" dirty="0">
                <a:latin typeface="Sakkal Majalla" panose="02000000000000000000" pitchFamily="2" charset="-78"/>
                <a:cs typeface="Sakkal Majalla" panose="02000000000000000000" pitchFamily="2" charset="-78"/>
              </a:rPr>
              <a:t> </a:t>
            </a:r>
            <a:r>
              <a:rPr lang="ar-BH" sz="3300" dirty="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أسرع إلى الأمير وأخبره بما رأى.</a:t>
            </a:r>
            <a:endParaRPr lang="ar-SA" sz="3200" dirty="0">
              <a:latin typeface="Sakkal Majalla" panose="02000000000000000000" pitchFamily="2" charset="-78"/>
              <a:cs typeface="Sakkal Majalla" panose="02000000000000000000" pitchFamily="2" charset="-78"/>
            </a:endParaRPr>
          </a:p>
        </p:txBody>
      </p:sp>
      <p:sp>
        <p:nvSpPr>
          <p:cNvPr id="11" name="Title 1">
            <a:extLst>
              <a:ext uri="{FF2B5EF4-FFF2-40B4-BE49-F238E27FC236}">
                <a16:creationId xmlns:a16="http://schemas.microsoft.com/office/drawing/2014/main" xmlns="" id="{1975AA38-5988-4EE0-9089-BCA26C97F5A4}"/>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7" name="Rectangle 6">
            <a:extLst>
              <a:ext uri="{FF2B5EF4-FFF2-40B4-BE49-F238E27FC236}">
                <a16:creationId xmlns:a16="http://schemas.microsoft.com/office/drawing/2014/main" xmlns="" id="{33BD6B6E-82B9-491D-9B75-8ADEAEB0E1C5}"/>
              </a:ext>
            </a:extLst>
          </p:cNvPr>
          <p:cNvSpPr/>
          <p:nvPr/>
        </p:nvSpPr>
        <p:spPr>
          <a:xfrm>
            <a:off x="4742556" y="1931721"/>
            <a:ext cx="6586615" cy="600164"/>
          </a:xfrm>
          <a:prstGeom prst="rect">
            <a:avLst/>
          </a:prstGeom>
        </p:spPr>
        <p:txBody>
          <a:bodyPr wrap="square">
            <a:spAutoFit/>
          </a:bodyPr>
          <a:lstStyle/>
          <a:p>
            <a:pPr algn="r" rtl="1"/>
            <a:r>
              <a:rPr lang="ar-SA" sz="3300" dirty="0">
                <a:latin typeface="Sakkal Majalla" panose="02000000000000000000" pitchFamily="2" charset="-78"/>
                <a:cs typeface="Sakkal Majalla" panose="02000000000000000000" pitchFamily="2" charset="-78"/>
              </a:rPr>
              <a:t> </a:t>
            </a:r>
            <a:r>
              <a:rPr lang="ar-BH" sz="3300" dirty="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دخل إلى المغارة فوجد </a:t>
            </a:r>
            <a:r>
              <a:rPr lang="ar-SA" sz="3300" dirty="0" smtClean="0">
                <a:latin typeface="Sakkal Majalla" panose="02000000000000000000" pitchFamily="2" charset="-78"/>
                <a:cs typeface="Sakkal Majalla" panose="02000000000000000000" pitchFamily="2" charset="-78"/>
              </a:rPr>
              <a:t>أكياس</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 ذهب</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 وفضّة</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a:t>
            </a:r>
            <a:endParaRPr lang="ar-SA" sz="3200" dirty="0">
              <a:latin typeface="Sakkal Majalla" panose="02000000000000000000" pitchFamily="2" charset="-78"/>
              <a:cs typeface="Sakkal Majalla" panose="02000000000000000000" pitchFamily="2" charset="-78"/>
            </a:endParaRPr>
          </a:p>
        </p:txBody>
      </p:sp>
      <p:sp>
        <p:nvSpPr>
          <p:cNvPr id="8" name="Rectangle 7">
            <a:extLst>
              <a:ext uri="{FF2B5EF4-FFF2-40B4-BE49-F238E27FC236}">
                <a16:creationId xmlns:a16="http://schemas.microsoft.com/office/drawing/2014/main" xmlns="" id="{9B0395AA-2636-4842-8890-636E95245AD4}"/>
              </a:ext>
            </a:extLst>
          </p:cNvPr>
          <p:cNvSpPr/>
          <p:nvPr/>
        </p:nvSpPr>
        <p:spPr>
          <a:xfrm>
            <a:off x="4629541" y="2522953"/>
            <a:ext cx="6586615" cy="600164"/>
          </a:xfrm>
          <a:prstGeom prst="rect">
            <a:avLst/>
          </a:prstGeom>
        </p:spPr>
        <p:txBody>
          <a:bodyPr wrap="square">
            <a:spAutoFit/>
          </a:bodyPr>
          <a:lstStyle/>
          <a:p>
            <a:pPr algn="r" rtl="1"/>
            <a:r>
              <a:rPr lang="ar-BH" sz="3300" dirty="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صار يعيش مع أفراد عائلته مسرور</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ا سعيد</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ا.</a:t>
            </a:r>
            <a:endParaRPr lang="ar-SA" sz="3200" dirty="0">
              <a:latin typeface="Sakkal Majalla" panose="02000000000000000000" pitchFamily="2" charset="-78"/>
              <a:cs typeface="Sakkal Majalla" panose="02000000000000000000" pitchFamily="2" charset="-78"/>
            </a:endParaRPr>
          </a:p>
        </p:txBody>
      </p:sp>
      <p:sp>
        <p:nvSpPr>
          <p:cNvPr id="9" name="Rectangle 8">
            <a:extLst>
              <a:ext uri="{FF2B5EF4-FFF2-40B4-BE49-F238E27FC236}">
                <a16:creationId xmlns:a16="http://schemas.microsoft.com/office/drawing/2014/main" xmlns="" id="{45C7D159-A535-447F-B8E0-6638EB5AD40E}"/>
              </a:ext>
            </a:extLst>
          </p:cNvPr>
          <p:cNvSpPr/>
          <p:nvPr/>
        </p:nvSpPr>
        <p:spPr>
          <a:xfrm>
            <a:off x="4629541" y="3176266"/>
            <a:ext cx="6586615" cy="600164"/>
          </a:xfrm>
          <a:prstGeom prst="rect">
            <a:avLst/>
          </a:prstGeom>
        </p:spPr>
        <p:txBody>
          <a:bodyPr wrap="square">
            <a:spAutoFit/>
          </a:bodyPr>
          <a:lstStyle/>
          <a:p>
            <a:pPr algn="r" rtl="1"/>
            <a:r>
              <a:rPr lang="ar-BH" sz="3300" dirty="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قال </a:t>
            </a:r>
            <a:r>
              <a:rPr lang="ar-SA" sz="3300" dirty="0" smtClean="0">
                <a:latin typeface="Sakkal Majalla" panose="02000000000000000000" pitchFamily="2" charset="-78"/>
                <a:cs typeface="Sakkal Majalla" panose="02000000000000000000" pitchFamily="2" charset="-78"/>
              </a:rPr>
              <a:t>افتح</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يا سمسم فابتعدت</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 الص</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خرة.</a:t>
            </a:r>
            <a:endParaRPr lang="ar-SA" sz="3200" dirty="0">
              <a:latin typeface="Sakkal Majalla" panose="02000000000000000000" pitchFamily="2" charset="-78"/>
              <a:cs typeface="Sakkal Majalla" panose="02000000000000000000" pitchFamily="2" charset="-78"/>
            </a:endParaRPr>
          </a:p>
        </p:txBody>
      </p:sp>
      <p:sp>
        <p:nvSpPr>
          <p:cNvPr id="10" name="Rectangle 9">
            <a:extLst>
              <a:ext uri="{FF2B5EF4-FFF2-40B4-BE49-F238E27FC236}">
                <a16:creationId xmlns:a16="http://schemas.microsoft.com/office/drawing/2014/main" xmlns="" id="{79B0F5A6-794B-470B-9E1E-41AF07377ACD}"/>
              </a:ext>
            </a:extLst>
          </p:cNvPr>
          <p:cNvSpPr/>
          <p:nvPr/>
        </p:nvSpPr>
        <p:spPr>
          <a:xfrm>
            <a:off x="4629540" y="3859868"/>
            <a:ext cx="6586615" cy="600164"/>
          </a:xfrm>
          <a:prstGeom prst="rect">
            <a:avLst/>
          </a:prstGeom>
        </p:spPr>
        <p:txBody>
          <a:bodyPr wrap="square">
            <a:spAutoFit/>
          </a:bodyPr>
          <a:lstStyle/>
          <a:p>
            <a:pPr algn="r" rtl="1"/>
            <a:r>
              <a:rPr lang="ar-BH" sz="3300" dirty="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حصل</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 علي بابا على مكافأة</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 مالي</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ة</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 </a:t>
            </a:r>
            <a:r>
              <a:rPr lang="ar-SA" sz="3300" dirty="0" smtClean="0">
                <a:latin typeface="Sakkal Majalla" panose="02000000000000000000" pitchFamily="2" charset="-78"/>
                <a:cs typeface="Sakkal Majalla" panose="02000000000000000000" pitchFamily="2" charset="-78"/>
              </a:rPr>
              <a:t>وبيت</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 جميل</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من الأمير.</a:t>
            </a:r>
            <a:endParaRPr lang="ar-SA" sz="3200" dirty="0">
              <a:latin typeface="Sakkal Majalla" panose="02000000000000000000" pitchFamily="2" charset="-78"/>
              <a:cs typeface="Sakkal Majalla" panose="02000000000000000000" pitchFamily="2" charset="-78"/>
            </a:endParaRPr>
          </a:p>
        </p:txBody>
      </p:sp>
      <p:sp>
        <p:nvSpPr>
          <p:cNvPr id="14" name="Rectangle 13">
            <a:extLst>
              <a:ext uri="{FF2B5EF4-FFF2-40B4-BE49-F238E27FC236}">
                <a16:creationId xmlns:a16="http://schemas.microsoft.com/office/drawing/2014/main" xmlns="" id="{A8BFB3A2-C9DE-474B-9E48-3975C68B38DA}"/>
              </a:ext>
            </a:extLst>
          </p:cNvPr>
          <p:cNvSpPr/>
          <p:nvPr/>
        </p:nvSpPr>
        <p:spPr>
          <a:xfrm>
            <a:off x="4629539" y="5184894"/>
            <a:ext cx="6586615" cy="600164"/>
          </a:xfrm>
          <a:prstGeom prst="rect">
            <a:avLst/>
          </a:prstGeom>
        </p:spPr>
        <p:txBody>
          <a:bodyPr wrap="square">
            <a:spAutoFit/>
          </a:bodyPr>
          <a:lstStyle/>
          <a:p>
            <a:pPr algn="r" rtl="1"/>
            <a:r>
              <a:rPr lang="ar-BH" sz="3300" dirty="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عرف</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 أنّ </a:t>
            </a:r>
            <a:r>
              <a:rPr lang="ar-SA" sz="3300" dirty="0" smtClean="0">
                <a:latin typeface="Sakkal Majalla" panose="02000000000000000000" pitchFamily="2" charset="-78"/>
                <a:cs typeface="Sakkal Majalla" panose="02000000000000000000" pitchFamily="2" charset="-78"/>
              </a:rPr>
              <a:t>الرّجال</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 لصوص</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قد سرقوا </a:t>
            </a:r>
            <a:r>
              <a:rPr lang="ar-SA" sz="3300" dirty="0" smtClean="0">
                <a:latin typeface="Sakkal Majalla" panose="02000000000000000000" pitchFamily="2" charset="-78"/>
                <a:cs typeface="Sakkal Majalla" panose="02000000000000000000" pitchFamily="2" charset="-78"/>
              </a:rPr>
              <a:t>مال</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الأمير.</a:t>
            </a:r>
            <a:endParaRPr lang="ar-SA" sz="3200" dirty="0">
              <a:latin typeface="Sakkal Majalla" panose="02000000000000000000" pitchFamily="2" charset="-78"/>
              <a:cs typeface="Sakkal Majalla" panose="02000000000000000000" pitchFamily="2" charset="-78"/>
            </a:endParaRPr>
          </a:p>
        </p:txBody>
      </p:sp>
      <p:sp>
        <p:nvSpPr>
          <p:cNvPr id="15" name="Rectangle 14">
            <a:extLst>
              <a:ext uri="{FF2B5EF4-FFF2-40B4-BE49-F238E27FC236}">
                <a16:creationId xmlns:a16="http://schemas.microsoft.com/office/drawing/2014/main" xmlns="" id="{D16A5BD9-FCFC-4850-A417-AFEE8B6A5485}"/>
              </a:ext>
            </a:extLst>
          </p:cNvPr>
          <p:cNvSpPr/>
          <p:nvPr/>
        </p:nvSpPr>
        <p:spPr>
          <a:xfrm>
            <a:off x="4629539" y="4528255"/>
            <a:ext cx="6586615" cy="600164"/>
          </a:xfrm>
          <a:prstGeom prst="rect">
            <a:avLst/>
          </a:prstGeom>
        </p:spPr>
        <p:txBody>
          <a:bodyPr wrap="square">
            <a:spAutoFit/>
          </a:bodyPr>
          <a:lstStyle/>
          <a:p>
            <a:pPr algn="r" rtl="1"/>
            <a:r>
              <a:rPr lang="ar-BH" sz="3300" dirty="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اقترب</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 علي بابا من </a:t>
            </a:r>
            <a:r>
              <a:rPr lang="ar-SA" sz="3300" dirty="0" smtClean="0">
                <a:latin typeface="Sakkal Majalla" panose="02000000000000000000" pitchFamily="2" charset="-78"/>
                <a:cs typeface="Sakkal Majalla" panose="02000000000000000000" pitchFamily="2" charset="-78"/>
              </a:rPr>
              <a:t>باب</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المغارة</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 خائف</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ا.</a:t>
            </a:r>
            <a:endParaRPr lang="ar-SA" sz="3200" dirty="0">
              <a:latin typeface="Sakkal Majalla" panose="02000000000000000000" pitchFamily="2" charset="-78"/>
              <a:cs typeface="Sakkal Majalla" panose="02000000000000000000" pitchFamily="2" charset="-78"/>
            </a:endParaRPr>
          </a:p>
        </p:txBody>
      </p:sp>
      <p:sp>
        <p:nvSpPr>
          <p:cNvPr id="16" name="Rectangle 15">
            <a:extLst>
              <a:ext uri="{FF2B5EF4-FFF2-40B4-BE49-F238E27FC236}">
                <a16:creationId xmlns:a16="http://schemas.microsoft.com/office/drawing/2014/main" xmlns="" id="{1468B703-6B1E-4D89-AE8A-DB3EBB20C28D}"/>
              </a:ext>
            </a:extLst>
          </p:cNvPr>
          <p:cNvSpPr/>
          <p:nvPr/>
        </p:nvSpPr>
        <p:spPr>
          <a:xfrm>
            <a:off x="4629538" y="5880244"/>
            <a:ext cx="6586615" cy="600164"/>
          </a:xfrm>
          <a:prstGeom prst="rect">
            <a:avLst/>
          </a:prstGeom>
        </p:spPr>
        <p:txBody>
          <a:bodyPr wrap="square">
            <a:spAutoFit/>
          </a:bodyPr>
          <a:lstStyle/>
          <a:p>
            <a:pPr algn="r" rtl="1"/>
            <a:r>
              <a:rPr lang="ar-BH" sz="3300" dirty="0">
                <a:latin typeface="Sakkal Majalla" panose="02000000000000000000" pitchFamily="2" charset="-78"/>
                <a:cs typeface="Sakkal Majalla" panose="02000000000000000000" pitchFamily="2" charset="-78"/>
              </a:rPr>
              <a:t>- </a:t>
            </a:r>
            <a:r>
              <a:rPr lang="ar-SA" sz="3300" dirty="0">
                <a:latin typeface="Sakkal Majalla" panose="02000000000000000000" pitchFamily="2" charset="-78"/>
                <a:cs typeface="Sakkal Majalla" panose="02000000000000000000" pitchFamily="2" charset="-78"/>
              </a:rPr>
              <a:t>أرسل</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 معه جنود</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ا إلى المغارة وأعادوا إليه </a:t>
            </a:r>
            <a:r>
              <a:rPr lang="ar-SA" sz="3300" dirty="0" smtClean="0">
                <a:latin typeface="Sakkal Majalla" panose="02000000000000000000" pitchFamily="2" charset="-78"/>
                <a:cs typeface="Sakkal Majalla" panose="02000000000000000000" pitchFamily="2" charset="-78"/>
              </a:rPr>
              <a:t>ثروت</a:t>
            </a:r>
            <a:r>
              <a:rPr lang="ar-BH" sz="3300" dirty="0" smtClean="0">
                <a:latin typeface="Sakkal Majalla" panose="02000000000000000000" pitchFamily="2" charset="-78"/>
                <a:cs typeface="Sakkal Majalla" panose="02000000000000000000" pitchFamily="2" charset="-78"/>
              </a:rPr>
              <a:t>َ</a:t>
            </a:r>
            <a:r>
              <a:rPr lang="ar-SA" sz="3300" dirty="0" smtClean="0">
                <a:latin typeface="Sakkal Majalla" panose="02000000000000000000" pitchFamily="2" charset="-78"/>
                <a:cs typeface="Sakkal Majalla" panose="02000000000000000000" pitchFamily="2" charset="-78"/>
              </a:rPr>
              <a:t>ه</a:t>
            </a:r>
            <a:r>
              <a:rPr lang="ar-SA" sz="3300" dirty="0">
                <a:latin typeface="Sakkal Majalla" panose="02000000000000000000" pitchFamily="2" charset="-78"/>
                <a:cs typeface="Sakkal Majalla" panose="02000000000000000000" pitchFamily="2" charset="-78"/>
              </a:rPr>
              <a:t>.</a:t>
            </a:r>
            <a:endParaRPr lang="ar-SA" sz="3200" dirty="0">
              <a:latin typeface="Sakkal Majalla" panose="02000000000000000000" pitchFamily="2" charset="-78"/>
              <a:cs typeface="Sakkal Majalla" panose="02000000000000000000" pitchFamily="2" charset="-78"/>
            </a:endParaRPr>
          </a:p>
        </p:txBody>
      </p:sp>
      <p:sp>
        <p:nvSpPr>
          <p:cNvPr id="17" name="Rectangle 16">
            <a:extLst>
              <a:ext uri="{FF2B5EF4-FFF2-40B4-BE49-F238E27FC236}">
                <a16:creationId xmlns:a16="http://schemas.microsoft.com/office/drawing/2014/main" xmlns="" id="{12F200B3-5242-4CFE-A546-BF13B30A148D}"/>
              </a:ext>
            </a:extLst>
          </p:cNvPr>
          <p:cNvSpPr/>
          <p:nvPr/>
        </p:nvSpPr>
        <p:spPr>
          <a:xfrm>
            <a:off x="2916732" y="4495126"/>
            <a:ext cx="568076" cy="646331"/>
          </a:xfrm>
          <a:prstGeom prst="rect">
            <a:avLst/>
          </a:prstGeom>
          <a:solidFill>
            <a:schemeClr val="accent4">
              <a:lumMod val="20000"/>
              <a:lumOff val="80000"/>
            </a:schemeClr>
          </a:solidFill>
        </p:spPr>
        <p:txBody>
          <a:bodyPr wrap="square">
            <a:spAutoFit/>
          </a:bodyPr>
          <a:lstStyle/>
          <a:p>
            <a:pPr algn="ctr" rtl="1"/>
            <a:r>
              <a:rPr lang="ar-BH" sz="3600" b="1" dirty="0">
                <a:solidFill>
                  <a:srgbClr val="FF0000"/>
                </a:solidFill>
                <a:latin typeface="Sakkal Majalla" panose="02000000000000000000" pitchFamily="2" charset="-78"/>
                <a:cs typeface="Sakkal Majalla" panose="02000000000000000000" pitchFamily="2" charset="-78"/>
              </a:rPr>
              <a:t>1</a:t>
            </a:r>
            <a:endParaRPr lang="ar-BH" sz="3600" dirty="0">
              <a:solidFill>
                <a:srgbClr val="FF0000"/>
              </a:solidFill>
              <a:latin typeface="Sakkal Majalla" panose="02000000000000000000" pitchFamily="2" charset="-78"/>
              <a:cs typeface="Sakkal Majalla" panose="02000000000000000000" pitchFamily="2" charset="-78"/>
            </a:endParaRPr>
          </a:p>
        </p:txBody>
      </p:sp>
      <p:sp>
        <p:nvSpPr>
          <p:cNvPr id="18" name="Rectangle 17">
            <a:extLst>
              <a:ext uri="{FF2B5EF4-FFF2-40B4-BE49-F238E27FC236}">
                <a16:creationId xmlns:a16="http://schemas.microsoft.com/office/drawing/2014/main" xmlns="" id="{43AED501-03AC-43ED-AA4A-9026FA0AA1E2}"/>
              </a:ext>
            </a:extLst>
          </p:cNvPr>
          <p:cNvSpPr/>
          <p:nvPr/>
        </p:nvSpPr>
        <p:spPr>
          <a:xfrm>
            <a:off x="514446" y="550481"/>
            <a:ext cx="1736385" cy="646331"/>
          </a:xfrm>
          <a:prstGeom prst="rect">
            <a:avLst/>
          </a:prstGeom>
          <a:solidFill>
            <a:srgbClr val="FFC000"/>
          </a:solidFill>
        </p:spPr>
        <p:txBody>
          <a:bodyPr wrap="square">
            <a:spAutoFit/>
          </a:bodyPr>
          <a:lstStyle/>
          <a:p>
            <a:pPr algn="ctr" rtl="1"/>
            <a:r>
              <a:rPr lang="ar-SA" sz="3600" b="1" dirty="0">
                <a:solidFill>
                  <a:schemeClr val="accent6">
                    <a:lumMod val="75000"/>
                  </a:schemeClr>
                </a:solidFill>
                <a:latin typeface="Sakkal Majalla" panose="02000000000000000000" pitchFamily="2" charset="-78"/>
                <a:cs typeface="Sakkal Majalla" panose="02000000000000000000" pitchFamily="2" charset="-78"/>
              </a:rPr>
              <a:t>أُقَيِّمُ إجَابتِي</a:t>
            </a:r>
            <a:r>
              <a:rPr lang="ar-BH" sz="3600" b="1" dirty="0">
                <a:solidFill>
                  <a:schemeClr val="accent6">
                    <a:lumMod val="75000"/>
                  </a:schemeClr>
                </a:solidFill>
                <a:latin typeface="Sakkal Majalla" panose="02000000000000000000" pitchFamily="2" charset="-78"/>
                <a:cs typeface="Sakkal Majalla" panose="02000000000000000000" pitchFamily="2" charset="-78"/>
              </a:rPr>
              <a:t> </a:t>
            </a:r>
            <a:endParaRPr lang="ar-BH" sz="3200" b="1"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19" name="Rectangle 18">
            <a:extLst>
              <a:ext uri="{FF2B5EF4-FFF2-40B4-BE49-F238E27FC236}">
                <a16:creationId xmlns:a16="http://schemas.microsoft.com/office/drawing/2014/main" xmlns="" id="{FEB550EC-1A1B-476F-9318-62711B987E5A}"/>
              </a:ext>
            </a:extLst>
          </p:cNvPr>
          <p:cNvSpPr/>
          <p:nvPr/>
        </p:nvSpPr>
        <p:spPr>
          <a:xfrm>
            <a:off x="2916731" y="3176393"/>
            <a:ext cx="548683" cy="646331"/>
          </a:xfrm>
          <a:prstGeom prst="rect">
            <a:avLst/>
          </a:prstGeom>
          <a:solidFill>
            <a:schemeClr val="accent4">
              <a:lumMod val="20000"/>
              <a:lumOff val="80000"/>
            </a:schemeClr>
          </a:solidFill>
        </p:spPr>
        <p:txBody>
          <a:bodyPr wrap="square">
            <a:spAutoFit/>
          </a:bodyPr>
          <a:lstStyle/>
          <a:p>
            <a:pPr algn="ctr" rtl="1"/>
            <a:r>
              <a:rPr lang="ar-BH" sz="3600" b="1" dirty="0">
                <a:solidFill>
                  <a:srgbClr val="FF0000"/>
                </a:solidFill>
                <a:latin typeface="Sakkal Majalla" panose="02000000000000000000" pitchFamily="2" charset="-78"/>
                <a:cs typeface="Sakkal Majalla" panose="02000000000000000000" pitchFamily="2" charset="-78"/>
              </a:rPr>
              <a:t>2</a:t>
            </a:r>
            <a:endParaRPr lang="ar-BH" sz="3600" dirty="0">
              <a:solidFill>
                <a:srgbClr val="FF0000"/>
              </a:solidFill>
              <a:latin typeface="Sakkal Majalla" panose="02000000000000000000" pitchFamily="2" charset="-78"/>
              <a:cs typeface="Sakkal Majalla" panose="02000000000000000000" pitchFamily="2" charset="-78"/>
            </a:endParaRPr>
          </a:p>
        </p:txBody>
      </p:sp>
      <p:sp>
        <p:nvSpPr>
          <p:cNvPr id="20" name="Rectangle 19">
            <a:extLst>
              <a:ext uri="{FF2B5EF4-FFF2-40B4-BE49-F238E27FC236}">
                <a16:creationId xmlns:a16="http://schemas.microsoft.com/office/drawing/2014/main" xmlns="" id="{183D6FC1-ECFE-42D0-A186-AF0ED940B6ED}"/>
              </a:ext>
            </a:extLst>
          </p:cNvPr>
          <p:cNvSpPr/>
          <p:nvPr/>
        </p:nvSpPr>
        <p:spPr>
          <a:xfrm>
            <a:off x="2916730" y="1822265"/>
            <a:ext cx="568077" cy="646331"/>
          </a:xfrm>
          <a:prstGeom prst="rect">
            <a:avLst/>
          </a:prstGeom>
          <a:solidFill>
            <a:schemeClr val="accent4">
              <a:lumMod val="20000"/>
              <a:lumOff val="80000"/>
            </a:schemeClr>
          </a:solidFill>
        </p:spPr>
        <p:txBody>
          <a:bodyPr wrap="square">
            <a:spAutoFit/>
          </a:bodyPr>
          <a:lstStyle/>
          <a:p>
            <a:pPr algn="ctr" rtl="1"/>
            <a:r>
              <a:rPr lang="ar-BH" sz="3600" b="1" dirty="0">
                <a:solidFill>
                  <a:srgbClr val="FF0000"/>
                </a:solidFill>
                <a:latin typeface="Sakkal Majalla" panose="02000000000000000000" pitchFamily="2" charset="-78"/>
                <a:cs typeface="Sakkal Majalla" panose="02000000000000000000" pitchFamily="2" charset="-78"/>
              </a:rPr>
              <a:t>3</a:t>
            </a:r>
            <a:endParaRPr lang="ar-BH" sz="3600" dirty="0">
              <a:solidFill>
                <a:srgbClr val="FF0000"/>
              </a:solidFill>
              <a:latin typeface="Sakkal Majalla" panose="02000000000000000000" pitchFamily="2" charset="-78"/>
              <a:cs typeface="Sakkal Majalla" panose="02000000000000000000" pitchFamily="2" charset="-78"/>
            </a:endParaRPr>
          </a:p>
        </p:txBody>
      </p:sp>
      <p:sp>
        <p:nvSpPr>
          <p:cNvPr id="21" name="Rectangle 20">
            <a:extLst>
              <a:ext uri="{FF2B5EF4-FFF2-40B4-BE49-F238E27FC236}">
                <a16:creationId xmlns:a16="http://schemas.microsoft.com/office/drawing/2014/main" xmlns="" id="{8102ACC4-2859-4B8F-AB99-7FF43469121A}"/>
              </a:ext>
            </a:extLst>
          </p:cNvPr>
          <p:cNvSpPr/>
          <p:nvPr/>
        </p:nvSpPr>
        <p:spPr>
          <a:xfrm>
            <a:off x="2897340" y="5138727"/>
            <a:ext cx="587467" cy="646331"/>
          </a:xfrm>
          <a:prstGeom prst="rect">
            <a:avLst/>
          </a:prstGeom>
          <a:solidFill>
            <a:schemeClr val="accent4">
              <a:lumMod val="20000"/>
              <a:lumOff val="80000"/>
            </a:schemeClr>
          </a:solidFill>
        </p:spPr>
        <p:txBody>
          <a:bodyPr wrap="square">
            <a:spAutoFit/>
          </a:bodyPr>
          <a:lstStyle/>
          <a:p>
            <a:pPr algn="ctr" rtl="1"/>
            <a:r>
              <a:rPr lang="ar-BH" sz="3600" b="1" dirty="0">
                <a:solidFill>
                  <a:srgbClr val="FF0000"/>
                </a:solidFill>
                <a:latin typeface="Sakkal Majalla" panose="02000000000000000000" pitchFamily="2" charset="-78"/>
                <a:cs typeface="Sakkal Majalla" panose="02000000000000000000" pitchFamily="2" charset="-78"/>
              </a:rPr>
              <a:t>4</a:t>
            </a:r>
            <a:endParaRPr lang="ar-BH" sz="3600" dirty="0">
              <a:solidFill>
                <a:srgbClr val="FF0000"/>
              </a:solidFill>
              <a:latin typeface="Sakkal Majalla" panose="02000000000000000000" pitchFamily="2" charset="-78"/>
              <a:cs typeface="Sakkal Majalla" panose="02000000000000000000" pitchFamily="2" charset="-78"/>
            </a:endParaRPr>
          </a:p>
        </p:txBody>
      </p:sp>
      <p:sp>
        <p:nvSpPr>
          <p:cNvPr id="22" name="Rectangle 21">
            <a:extLst>
              <a:ext uri="{FF2B5EF4-FFF2-40B4-BE49-F238E27FC236}">
                <a16:creationId xmlns:a16="http://schemas.microsoft.com/office/drawing/2014/main" xmlns="" id="{CF43CDFB-AA61-4F89-A27C-8801C12BBF0D}"/>
              </a:ext>
            </a:extLst>
          </p:cNvPr>
          <p:cNvSpPr/>
          <p:nvPr/>
        </p:nvSpPr>
        <p:spPr>
          <a:xfrm>
            <a:off x="2920735" y="1156672"/>
            <a:ext cx="568076" cy="646331"/>
          </a:xfrm>
          <a:prstGeom prst="rect">
            <a:avLst/>
          </a:prstGeom>
          <a:solidFill>
            <a:schemeClr val="accent4">
              <a:lumMod val="20000"/>
              <a:lumOff val="80000"/>
            </a:schemeClr>
          </a:solidFill>
        </p:spPr>
        <p:txBody>
          <a:bodyPr wrap="square">
            <a:spAutoFit/>
          </a:bodyPr>
          <a:lstStyle/>
          <a:p>
            <a:pPr algn="ctr" rtl="1"/>
            <a:r>
              <a:rPr lang="ar-BH" sz="3600" b="1" dirty="0">
                <a:solidFill>
                  <a:srgbClr val="FF0000"/>
                </a:solidFill>
                <a:latin typeface="Sakkal Majalla" panose="02000000000000000000" pitchFamily="2" charset="-78"/>
                <a:cs typeface="Sakkal Majalla" panose="02000000000000000000" pitchFamily="2" charset="-78"/>
              </a:rPr>
              <a:t>5</a:t>
            </a:r>
            <a:endParaRPr lang="ar-BH" sz="3600" dirty="0">
              <a:solidFill>
                <a:srgbClr val="FF0000"/>
              </a:solidFill>
              <a:latin typeface="Sakkal Majalla" panose="02000000000000000000" pitchFamily="2" charset="-78"/>
              <a:cs typeface="Sakkal Majalla" panose="02000000000000000000" pitchFamily="2" charset="-78"/>
            </a:endParaRPr>
          </a:p>
        </p:txBody>
      </p:sp>
      <p:sp>
        <p:nvSpPr>
          <p:cNvPr id="23" name="Rectangle 22">
            <a:extLst>
              <a:ext uri="{FF2B5EF4-FFF2-40B4-BE49-F238E27FC236}">
                <a16:creationId xmlns:a16="http://schemas.microsoft.com/office/drawing/2014/main" xmlns="" id="{CB02A896-187E-4794-8BD6-E9BE6C20529E}"/>
              </a:ext>
            </a:extLst>
          </p:cNvPr>
          <p:cNvSpPr/>
          <p:nvPr/>
        </p:nvSpPr>
        <p:spPr>
          <a:xfrm>
            <a:off x="2897339" y="5799804"/>
            <a:ext cx="568075" cy="646331"/>
          </a:xfrm>
          <a:prstGeom prst="rect">
            <a:avLst/>
          </a:prstGeom>
          <a:solidFill>
            <a:schemeClr val="accent4">
              <a:lumMod val="20000"/>
              <a:lumOff val="80000"/>
            </a:schemeClr>
          </a:solidFill>
        </p:spPr>
        <p:txBody>
          <a:bodyPr wrap="square">
            <a:spAutoFit/>
          </a:bodyPr>
          <a:lstStyle/>
          <a:p>
            <a:pPr algn="ctr" rtl="1"/>
            <a:r>
              <a:rPr lang="ar-BH" sz="3600" b="1" dirty="0">
                <a:solidFill>
                  <a:srgbClr val="FF0000"/>
                </a:solidFill>
                <a:latin typeface="Sakkal Majalla" panose="02000000000000000000" pitchFamily="2" charset="-78"/>
                <a:cs typeface="Sakkal Majalla" panose="02000000000000000000" pitchFamily="2" charset="-78"/>
              </a:rPr>
              <a:t>6</a:t>
            </a:r>
            <a:endParaRPr lang="ar-BH" sz="3600" dirty="0">
              <a:solidFill>
                <a:srgbClr val="FF0000"/>
              </a:solidFill>
              <a:latin typeface="Sakkal Majalla" panose="02000000000000000000" pitchFamily="2" charset="-78"/>
              <a:cs typeface="Sakkal Majalla" panose="02000000000000000000" pitchFamily="2" charset="-78"/>
            </a:endParaRPr>
          </a:p>
        </p:txBody>
      </p:sp>
      <p:sp>
        <p:nvSpPr>
          <p:cNvPr id="24" name="Rectangle 23">
            <a:extLst>
              <a:ext uri="{FF2B5EF4-FFF2-40B4-BE49-F238E27FC236}">
                <a16:creationId xmlns:a16="http://schemas.microsoft.com/office/drawing/2014/main" xmlns="" id="{100484B4-3CE6-4EC5-9378-B83548964459}"/>
              </a:ext>
            </a:extLst>
          </p:cNvPr>
          <p:cNvSpPr/>
          <p:nvPr/>
        </p:nvSpPr>
        <p:spPr>
          <a:xfrm>
            <a:off x="2897339" y="3844515"/>
            <a:ext cx="568076" cy="646331"/>
          </a:xfrm>
          <a:prstGeom prst="rect">
            <a:avLst/>
          </a:prstGeom>
          <a:solidFill>
            <a:schemeClr val="accent4">
              <a:lumMod val="20000"/>
              <a:lumOff val="80000"/>
            </a:schemeClr>
          </a:solidFill>
        </p:spPr>
        <p:txBody>
          <a:bodyPr wrap="square">
            <a:spAutoFit/>
          </a:bodyPr>
          <a:lstStyle/>
          <a:p>
            <a:pPr algn="ctr" rtl="1"/>
            <a:r>
              <a:rPr lang="ar-BH" sz="3600" b="1" dirty="0">
                <a:solidFill>
                  <a:srgbClr val="FF0000"/>
                </a:solidFill>
                <a:latin typeface="Sakkal Majalla" panose="02000000000000000000" pitchFamily="2" charset="-78"/>
                <a:cs typeface="Sakkal Majalla" panose="02000000000000000000" pitchFamily="2" charset="-78"/>
              </a:rPr>
              <a:t>7</a:t>
            </a:r>
            <a:endParaRPr lang="ar-BH" sz="3600" dirty="0">
              <a:solidFill>
                <a:srgbClr val="FF0000"/>
              </a:solidFill>
              <a:latin typeface="Sakkal Majalla" panose="02000000000000000000" pitchFamily="2" charset="-78"/>
              <a:cs typeface="Sakkal Majalla" panose="02000000000000000000" pitchFamily="2" charset="-78"/>
            </a:endParaRPr>
          </a:p>
        </p:txBody>
      </p:sp>
      <p:sp>
        <p:nvSpPr>
          <p:cNvPr id="25" name="Rectangle 24">
            <a:extLst>
              <a:ext uri="{FF2B5EF4-FFF2-40B4-BE49-F238E27FC236}">
                <a16:creationId xmlns:a16="http://schemas.microsoft.com/office/drawing/2014/main" xmlns="" id="{7D924F92-2D5E-4EB1-A752-AB6201F4BEEC}"/>
              </a:ext>
            </a:extLst>
          </p:cNvPr>
          <p:cNvSpPr/>
          <p:nvPr/>
        </p:nvSpPr>
        <p:spPr>
          <a:xfrm>
            <a:off x="2897337" y="2510682"/>
            <a:ext cx="568077" cy="646331"/>
          </a:xfrm>
          <a:prstGeom prst="rect">
            <a:avLst/>
          </a:prstGeom>
          <a:solidFill>
            <a:schemeClr val="accent4">
              <a:lumMod val="20000"/>
              <a:lumOff val="80000"/>
            </a:schemeClr>
          </a:solidFill>
        </p:spPr>
        <p:txBody>
          <a:bodyPr wrap="square">
            <a:spAutoFit/>
          </a:bodyPr>
          <a:lstStyle/>
          <a:p>
            <a:pPr algn="ctr" rtl="1"/>
            <a:r>
              <a:rPr lang="ar-BH" sz="3600" b="1" dirty="0">
                <a:solidFill>
                  <a:srgbClr val="FF0000"/>
                </a:solidFill>
                <a:latin typeface="Sakkal Majalla" panose="02000000000000000000" pitchFamily="2" charset="-78"/>
                <a:cs typeface="Sakkal Majalla" panose="02000000000000000000" pitchFamily="2" charset="-78"/>
              </a:rPr>
              <a:t>8</a:t>
            </a:r>
            <a:endParaRPr lang="ar-BH" sz="3600"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6636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fade">
                                      <p:cBhvr>
                                        <p:cTn id="30" dur="1000"/>
                                        <p:tgtEl>
                                          <p:spTgt spid="7">
                                            <p:txEl>
                                              <p:pRg st="0" end="0"/>
                                            </p:txEl>
                                          </p:spTgt>
                                        </p:tgtEl>
                                      </p:cBhvr>
                                    </p:animEffect>
                                    <p:anim calcmode="lin" valueType="num">
                                      <p:cBhvr>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1000"/>
                                        <p:tgtEl>
                                          <p:spTgt spid="8">
                                            <p:txEl>
                                              <p:pRg st="0" end="0"/>
                                            </p:txEl>
                                          </p:spTgt>
                                        </p:tgtEl>
                                      </p:cBhvr>
                                    </p:animEffect>
                                    <p:anim calcmode="lin" valueType="num">
                                      <p:cBhvr>
                                        <p:cTn id="4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circle(in)">
                                      <p:cBhvr>
                                        <p:cTn id="49" dur="20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9">
                                            <p:txEl>
                                              <p:pRg st="0" end="0"/>
                                            </p:txEl>
                                          </p:spTgt>
                                        </p:tgtEl>
                                        <p:attrNameLst>
                                          <p:attrName>style.visibility</p:attrName>
                                        </p:attrNameLst>
                                      </p:cBhvr>
                                      <p:to>
                                        <p:strVal val="visible"/>
                                      </p:to>
                                    </p:set>
                                    <p:animEffect transition="in" filter="fade">
                                      <p:cBhvr>
                                        <p:cTn id="54" dur="1000"/>
                                        <p:tgtEl>
                                          <p:spTgt spid="9">
                                            <p:txEl>
                                              <p:pRg st="0" end="0"/>
                                            </p:txEl>
                                          </p:spTgt>
                                        </p:tgtEl>
                                      </p:cBhvr>
                                    </p:animEffect>
                                    <p:anim calcmode="lin" valueType="num">
                                      <p:cBhvr>
                                        <p:cTn id="5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circle(in)">
                                      <p:cBhvr>
                                        <p:cTn id="61" dur="20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10">
                                            <p:txEl>
                                              <p:pRg st="0" end="0"/>
                                            </p:txEl>
                                          </p:spTgt>
                                        </p:tgtEl>
                                        <p:attrNameLst>
                                          <p:attrName>style.visibility</p:attrName>
                                        </p:attrNameLst>
                                      </p:cBhvr>
                                      <p:to>
                                        <p:strVal val="visible"/>
                                      </p:to>
                                    </p:set>
                                    <p:animEffect transition="in" filter="fade">
                                      <p:cBhvr>
                                        <p:cTn id="66" dur="1000"/>
                                        <p:tgtEl>
                                          <p:spTgt spid="10">
                                            <p:txEl>
                                              <p:pRg st="0" end="0"/>
                                            </p:txEl>
                                          </p:spTgt>
                                        </p:tgtEl>
                                      </p:cBhvr>
                                    </p:animEffect>
                                    <p:anim calcmode="lin" valueType="num">
                                      <p:cBhvr>
                                        <p:cTn id="67"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68"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circle(in)">
                                      <p:cBhvr>
                                        <p:cTn id="73" dur="20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15">
                                            <p:txEl>
                                              <p:pRg st="0" end="0"/>
                                            </p:txEl>
                                          </p:spTgt>
                                        </p:tgtEl>
                                        <p:attrNameLst>
                                          <p:attrName>style.visibility</p:attrName>
                                        </p:attrNameLst>
                                      </p:cBhvr>
                                      <p:to>
                                        <p:strVal val="visible"/>
                                      </p:to>
                                    </p:set>
                                    <p:animEffect transition="in" filter="fade">
                                      <p:cBhvr>
                                        <p:cTn id="78" dur="1000"/>
                                        <p:tgtEl>
                                          <p:spTgt spid="15">
                                            <p:txEl>
                                              <p:pRg st="0" end="0"/>
                                            </p:txEl>
                                          </p:spTgt>
                                        </p:tgtEl>
                                      </p:cBhvr>
                                    </p:animEffect>
                                    <p:anim calcmode="lin" valueType="num">
                                      <p:cBhvr>
                                        <p:cTn id="7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80"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grpId="0" nodeType="click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circle(in)">
                                      <p:cBhvr>
                                        <p:cTn id="85" dur="2000"/>
                                        <p:tgtEl>
                                          <p:spTgt spid="14"/>
                                        </p:tgtEl>
                                      </p:cBhvr>
                                    </p:animEffect>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0"/>
                                  </p:stCondLst>
                                  <p:childTnLst>
                                    <p:set>
                                      <p:cBhvr>
                                        <p:cTn id="89" dur="1" fill="hold">
                                          <p:stCondLst>
                                            <p:cond delay="0"/>
                                          </p:stCondLst>
                                        </p:cTn>
                                        <p:tgtEl>
                                          <p:spTgt spid="14">
                                            <p:txEl>
                                              <p:pRg st="0" end="0"/>
                                            </p:txEl>
                                          </p:spTgt>
                                        </p:tgtEl>
                                        <p:attrNameLst>
                                          <p:attrName>style.visibility</p:attrName>
                                        </p:attrNameLst>
                                      </p:cBhvr>
                                      <p:to>
                                        <p:strVal val="visible"/>
                                      </p:to>
                                    </p:set>
                                    <p:animEffect transition="in" filter="fade">
                                      <p:cBhvr>
                                        <p:cTn id="90" dur="1000"/>
                                        <p:tgtEl>
                                          <p:spTgt spid="14">
                                            <p:txEl>
                                              <p:pRg st="0" end="0"/>
                                            </p:txEl>
                                          </p:spTgt>
                                        </p:tgtEl>
                                      </p:cBhvr>
                                    </p:animEffect>
                                    <p:anim calcmode="lin" valueType="num">
                                      <p:cBhvr>
                                        <p:cTn id="91"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2"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6" presetClass="entr" presetSubtype="16"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circle(in)">
                                      <p:cBhvr>
                                        <p:cTn id="97" dur="20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nodeType="clickEffect">
                                  <p:stCondLst>
                                    <p:cond delay="0"/>
                                  </p:stCondLst>
                                  <p:childTnLst>
                                    <p:set>
                                      <p:cBhvr>
                                        <p:cTn id="101" dur="1" fill="hold">
                                          <p:stCondLst>
                                            <p:cond delay="0"/>
                                          </p:stCondLst>
                                        </p:cTn>
                                        <p:tgtEl>
                                          <p:spTgt spid="16">
                                            <p:txEl>
                                              <p:pRg st="0" end="0"/>
                                            </p:txEl>
                                          </p:spTgt>
                                        </p:tgtEl>
                                        <p:attrNameLst>
                                          <p:attrName>style.visibility</p:attrName>
                                        </p:attrNameLst>
                                      </p:cBhvr>
                                      <p:to>
                                        <p:strVal val="visible"/>
                                      </p:to>
                                    </p:set>
                                    <p:animEffect transition="in" filter="fade">
                                      <p:cBhvr>
                                        <p:cTn id="102" dur="1000"/>
                                        <p:tgtEl>
                                          <p:spTgt spid="16">
                                            <p:txEl>
                                              <p:pRg st="0" end="0"/>
                                            </p:txEl>
                                          </p:spTgt>
                                        </p:tgtEl>
                                      </p:cBhvr>
                                    </p:animEffect>
                                    <p:anim calcmode="lin" valueType="num">
                                      <p:cBhvr>
                                        <p:cTn id="103"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04"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16" presetClass="entr" presetSubtype="21" fill="hold" grpId="0" nodeType="click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barn(inVertical)">
                                      <p:cBhvr>
                                        <p:cTn id="109" dur="500"/>
                                        <p:tgtEl>
                                          <p:spTgt spid="18"/>
                                        </p:tgtEl>
                                      </p:cBhvr>
                                    </p:animEffect>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17"/>
                                        </p:tgtEl>
                                        <p:attrNameLst>
                                          <p:attrName>style.visibility</p:attrName>
                                        </p:attrNameLst>
                                      </p:cBhvr>
                                      <p:to>
                                        <p:strVal val="visible"/>
                                      </p:to>
                                    </p:set>
                                    <p:anim calcmode="lin" valueType="num">
                                      <p:cBhvr additive="base">
                                        <p:cTn id="114" dur="500" fill="hold"/>
                                        <p:tgtEl>
                                          <p:spTgt spid="17"/>
                                        </p:tgtEl>
                                        <p:attrNameLst>
                                          <p:attrName>ppt_x</p:attrName>
                                        </p:attrNameLst>
                                      </p:cBhvr>
                                      <p:tavLst>
                                        <p:tav tm="0">
                                          <p:val>
                                            <p:strVal val="#ppt_x"/>
                                          </p:val>
                                        </p:tav>
                                        <p:tav tm="100000">
                                          <p:val>
                                            <p:strVal val="#ppt_x"/>
                                          </p:val>
                                        </p:tav>
                                      </p:tavLst>
                                    </p:anim>
                                    <p:anim calcmode="lin" valueType="num">
                                      <p:cBhvr additive="base">
                                        <p:cTn id="1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19"/>
                                        </p:tgtEl>
                                        <p:attrNameLst>
                                          <p:attrName>style.visibility</p:attrName>
                                        </p:attrNameLst>
                                      </p:cBhvr>
                                      <p:to>
                                        <p:strVal val="visible"/>
                                      </p:to>
                                    </p:set>
                                    <p:anim calcmode="lin" valueType="num">
                                      <p:cBhvr additive="base">
                                        <p:cTn id="120" dur="500" fill="hold"/>
                                        <p:tgtEl>
                                          <p:spTgt spid="19"/>
                                        </p:tgtEl>
                                        <p:attrNameLst>
                                          <p:attrName>ppt_x</p:attrName>
                                        </p:attrNameLst>
                                      </p:cBhvr>
                                      <p:tavLst>
                                        <p:tav tm="0">
                                          <p:val>
                                            <p:strVal val="#ppt_x"/>
                                          </p:val>
                                        </p:tav>
                                        <p:tav tm="100000">
                                          <p:val>
                                            <p:strVal val="#ppt_x"/>
                                          </p:val>
                                        </p:tav>
                                      </p:tavLst>
                                    </p:anim>
                                    <p:anim calcmode="lin" valueType="num">
                                      <p:cBhvr additive="base">
                                        <p:cTn id="12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additive="base">
                                        <p:cTn id="126" dur="500" fill="hold"/>
                                        <p:tgtEl>
                                          <p:spTgt spid="20"/>
                                        </p:tgtEl>
                                        <p:attrNameLst>
                                          <p:attrName>ppt_x</p:attrName>
                                        </p:attrNameLst>
                                      </p:cBhvr>
                                      <p:tavLst>
                                        <p:tav tm="0">
                                          <p:val>
                                            <p:strVal val="#ppt_x"/>
                                          </p:val>
                                        </p:tav>
                                        <p:tav tm="100000">
                                          <p:val>
                                            <p:strVal val="#ppt_x"/>
                                          </p:val>
                                        </p:tav>
                                      </p:tavLst>
                                    </p:anim>
                                    <p:anim calcmode="lin" valueType="num">
                                      <p:cBhvr additive="base">
                                        <p:cTn id="12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21"/>
                                        </p:tgtEl>
                                        <p:attrNameLst>
                                          <p:attrName>style.visibility</p:attrName>
                                        </p:attrNameLst>
                                      </p:cBhvr>
                                      <p:to>
                                        <p:strVal val="visible"/>
                                      </p:to>
                                    </p:set>
                                    <p:anim calcmode="lin" valueType="num">
                                      <p:cBhvr additive="base">
                                        <p:cTn id="132" dur="500" fill="hold"/>
                                        <p:tgtEl>
                                          <p:spTgt spid="21"/>
                                        </p:tgtEl>
                                        <p:attrNameLst>
                                          <p:attrName>ppt_x</p:attrName>
                                        </p:attrNameLst>
                                      </p:cBhvr>
                                      <p:tavLst>
                                        <p:tav tm="0">
                                          <p:val>
                                            <p:strVal val="#ppt_x"/>
                                          </p:val>
                                        </p:tav>
                                        <p:tav tm="100000">
                                          <p:val>
                                            <p:strVal val="#ppt_x"/>
                                          </p:val>
                                        </p:tav>
                                      </p:tavLst>
                                    </p:anim>
                                    <p:anim calcmode="lin" valueType="num">
                                      <p:cBhvr additive="base">
                                        <p:cTn id="13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22"/>
                                        </p:tgtEl>
                                        <p:attrNameLst>
                                          <p:attrName>style.visibility</p:attrName>
                                        </p:attrNameLst>
                                      </p:cBhvr>
                                      <p:to>
                                        <p:strVal val="visible"/>
                                      </p:to>
                                    </p:set>
                                    <p:anim calcmode="lin" valueType="num">
                                      <p:cBhvr additive="base">
                                        <p:cTn id="138" dur="500" fill="hold"/>
                                        <p:tgtEl>
                                          <p:spTgt spid="22"/>
                                        </p:tgtEl>
                                        <p:attrNameLst>
                                          <p:attrName>ppt_x</p:attrName>
                                        </p:attrNameLst>
                                      </p:cBhvr>
                                      <p:tavLst>
                                        <p:tav tm="0">
                                          <p:val>
                                            <p:strVal val="#ppt_x"/>
                                          </p:val>
                                        </p:tav>
                                        <p:tav tm="100000">
                                          <p:val>
                                            <p:strVal val="#ppt_x"/>
                                          </p:val>
                                        </p:tav>
                                      </p:tavLst>
                                    </p:anim>
                                    <p:anim calcmode="lin" valueType="num">
                                      <p:cBhvr additive="base">
                                        <p:cTn id="13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23"/>
                                        </p:tgtEl>
                                        <p:attrNameLst>
                                          <p:attrName>style.visibility</p:attrName>
                                        </p:attrNameLst>
                                      </p:cBhvr>
                                      <p:to>
                                        <p:strVal val="visible"/>
                                      </p:to>
                                    </p:set>
                                    <p:anim calcmode="lin" valueType="num">
                                      <p:cBhvr additive="base">
                                        <p:cTn id="144" dur="500" fill="hold"/>
                                        <p:tgtEl>
                                          <p:spTgt spid="23"/>
                                        </p:tgtEl>
                                        <p:attrNameLst>
                                          <p:attrName>ppt_x</p:attrName>
                                        </p:attrNameLst>
                                      </p:cBhvr>
                                      <p:tavLst>
                                        <p:tav tm="0">
                                          <p:val>
                                            <p:strVal val="#ppt_x"/>
                                          </p:val>
                                        </p:tav>
                                        <p:tav tm="100000">
                                          <p:val>
                                            <p:strVal val="#ppt_x"/>
                                          </p:val>
                                        </p:tav>
                                      </p:tavLst>
                                    </p:anim>
                                    <p:anim calcmode="lin" valueType="num">
                                      <p:cBhvr additive="base">
                                        <p:cTn id="14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24"/>
                                        </p:tgtEl>
                                        <p:attrNameLst>
                                          <p:attrName>style.visibility</p:attrName>
                                        </p:attrNameLst>
                                      </p:cBhvr>
                                      <p:to>
                                        <p:strVal val="visible"/>
                                      </p:to>
                                    </p:set>
                                    <p:anim calcmode="lin" valueType="num">
                                      <p:cBhvr additive="base">
                                        <p:cTn id="150" dur="500" fill="hold"/>
                                        <p:tgtEl>
                                          <p:spTgt spid="24"/>
                                        </p:tgtEl>
                                        <p:attrNameLst>
                                          <p:attrName>ppt_x</p:attrName>
                                        </p:attrNameLst>
                                      </p:cBhvr>
                                      <p:tavLst>
                                        <p:tav tm="0">
                                          <p:val>
                                            <p:strVal val="#ppt_x"/>
                                          </p:val>
                                        </p:tav>
                                        <p:tav tm="100000">
                                          <p:val>
                                            <p:strVal val="#ppt_x"/>
                                          </p:val>
                                        </p:tav>
                                      </p:tavLst>
                                    </p:anim>
                                    <p:anim calcmode="lin" valueType="num">
                                      <p:cBhvr additive="base">
                                        <p:cTn id="15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25"/>
                                        </p:tgtEl>
                                        <p:attrNameLst>
                                          <p:attrName>style.visibility</p:attrName>
                                        </p:attrNameLst>
                                      </p:cBhvr>
                                      <p:to>
                                        <p:strVal val="visible"/>
                                      </p:to>
                                    </p:set>
                                    <p:anim calcmode="lin" valueType="num">
                                      <p:cBhvr additive="base">
                                        <p:cTn id="156" dur="500" fill="hold"/>
                                        <p:tgtEl>
                                          <p:spTgt spid="25"/>
                                        </p:tgtEl>
                                        <p:attrNameLst>
                                          <p:attrName>ppt_x</p:attrName>
                                        </p:attrNameLst>
                                      </p:cBhvr>
                                      <p:tavLst>
                                        <p:tav tm="0">
                                          <p:val>
                                            <p:strVal val="#ppt_x"/>
                                          </p:val>
                                        </p:tav>
                                        <p:tav tm="100000">
                                          <p:val>
                                            <p:strVal val="#ppt_x"/>
                                          </p:val>
                                        </p:tav>
                                      </p:tavLst>
                                    </p:anim>
                                    <p:anim calcmode="lin" valueType="num">
                                      <p:cBhvr additive="base">
                                        <p:cTn id="15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p:bldP spid="8" grpId="0"/>
      <p:bldP spid="9" grpId="0"/>
      <p:bldP spid="10" grpId="0"/>
      <p:bldP spid="14" grpId="0"/>
      <p:bldP spid="15" grpId="0"/>
      <p:bldP spid="16" grpId="0"/>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6688" y="2160909"/>
            <a:ext cx="10353822" cy="4401205"/>
          </a:xfrm>
          <a:prstGeom prst="rect">
            <a:avLst/>
          </a:prstGeom>
        </p:spPr>
        <p:txBody>
          <a:bodyPr wrap="square">
            <a:spAutoFit/>
          </a:bodyPr>
          <a:lstStyle/>
          <a:p>
            <a:pPr algn="r" rtl="1"/>
            <a:r>
              <a:rPr lang="ar-SA" sz="2800" dirty="0">
                <a:latin typeface="Sakkal Majalla" panose="02000000000000000000" pitchFamily="2" charset="-78"/>
                <a:ea typeface="Times New Roman" panose="02020603050405020304" pitchFamily="18" charset="0"/>
                <a:cs typeface="Sakkal Majalla" panose="02000000000000000000" pitchFamily="2" charset="-78"/>
              </a:rPr>
              <a:t>.......................................................................................................................................................................................................................................................................................................................................................... ..........................................................................................................................................................................................................................................................................................................................................................</a:t>
            </a:r>
          </a:p>
          <a:p>
            <a:pPr algn="r" rtl="1"/>
            <a:r>
              <a:rPr lang="ar-SA" sz="2800" dirty="0">
                <a:latin typeface="Sakkal Majalla" panose="02000000000000000000" pitchFamily="2" charset="-78"/>
                <a:ea typeface="Times New Roman" panose="02020603050405020304" pitchFamily="18" charset="0"/>
                <a:cs typeface="Sakkal Majalla" panose="02000000000000000000" pitchFamily="2" charset="-78"/>
              </a:rPr>
              <a:t>..........................................................................................................................................................................................................................................................................................................................................................</a:t>
            </a:r>
          </a:p>
          <a:p>
            <a:pPr algn="r" rtl="1"/>
            <a:r>
              <a:rPr lang="ar-SA" sz="2800" dirty="0">
                <a:latin typeface="Sakkal Majalla" panose="02000000000000000000" pitchFamily="2" charset="-78"/>
                <a:ea typeface="Times New Roman" panose="02020603050405020304" pitchFamily="18" charset="0"/>
                <a:cs typeface="Sakkal Majalla" panose="02000000000000000000" pitchFamily="2" charset="-78"/>
              </a:rPr>
              <a:t>.......................................................................................................................................................................................................................................................................................................................................................... ..........................................................................................................................................................................................................................................................................................................................................................</a:t>
            </a:r>
          </a:p>
        </p:txBody>
      </p:sp>
      <p:sp>
        <p:nvSpPr>
          <p:cNvPr id="12" name="Rectangle 11">
            <a:extLst>
              <a:ext uri="{FF2B5EF4-FFF2-40B4-BE49-F238E27FC236}">
                <a16:creationId xmlns:a16="http://schemas.microsoft.com/office/drawing/2014/main" xmlns="" id="{9C936686-4ED8-42B8-95F0-84956DE30DA2}"/>
              </a:ext>
            </a:extLst>
          </p:cNvPr>
          <p:cNvSpPr/>
          <p:nvPr/>
        </p:nvSpPr>
        <p:spPr>
          <a:xfrm>
            <a:off x="1160979" y="468138"/>
            <a:ext cx="10109531" cy="1692771"/>
          </a:xfrm>
          <a:prstGeom prst="rect">
            <a:avLst/>
          </a:prstGeom>
        </p:spPr>
        <p:txBody>
          <a:bodyPr wrap="square">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3- أَستكملُ كتابة قصّة (علي بابا والأربعين حرامي) مستعينًا بالأحـــــــــــــــــــــــــداث السّابقة في شكل </a:t>
            </a:r>
            <a:r>
              <a:rPr lang="ar-BH" sz="3400" b="1" u="sng" dirty="0">
                <a:solidFill>
                  <a:srgbClr val="FF0000"/>
                </a:solidFill>
                <a:latin typeface="Sakkal Majalla" panose="02000000000000000000" pitchFamily="2" charset="-78"/>
                <a:cs typeface="Sakkal Majalla" panose="02000000000000000000" pitchFamily="2" charset="-78"/>
              </a:rPr>
              <a:t>قصّة متسلسلة الأحـــــــــــداث </a:t>
            </a:r>
            <a:r>
              <a:rPr lang="ar-BH" sz="3400" b="1" dirty="0">
                <a:solidFill>
                  <a:srgbClr val="FF0000"/>
                </a:solidFill>
                <a:latin typeface="Sakkal Majalla" panose="02000000000000000000" pitchFamily="2" charset="-78"/>
                <a:cs typeface="Sakkal Majalla" panose="02000000000000000000" pitchFamily="2" charset="-78"/>
              </a:rPr>
              <a:t>مراعيًا </a:t>
            </a:r>
            <a:r>
              <a:rPr lang="ar-BH" sz="3400" b="1" u="sng" dirty="0">
                <a:solidFill>
                  <a:srgbClr val="FF0000"/>
                </a:solidFill>
                <a:latin typeface="Sakkal Majalla" panose="02000000000000000000" pitchFamily="2" charset="-78"/>
                <a:cs typeface="Sakkal Majalla" panose="02000000000000000000" pitchFamily="2" charset="-78"/>
              </a:rPr>
              <a:t>سلامة التّركيب اللُّغوي</a:t>
            </a:r>
            <a:r>
              <a:rPr lang="ar-BH" sz="3400" b="1" dirty="0">
                <a:solidFill>
                  <a:srgbClr val="FF0000"/>
                </a:solidFill>
                <a:latin typeface="Sakkal Majalla" panose="02000000000000000000" pitchFamily="2" charset="-78"/>
                <a:cs typeface="Sakkal Majalla" panose="02000000000000000000" pitchFamily="2" charset="-78"/>
              </a:rPr>
              <a:t>، </a:t>
            </a:r>
            <a:r>
              <a:rPr lang="ar-BH" sz="3400" b="1" u="sng" dirty="0">
                <a:solidFill>
                  <a:srgbClr val="FF0000"/>
                </a:solidFill>
                <a:latin typeface="Sakkal Majalla" panose="02000000000000000000" pitchFamily="2" charset="-78"/>
                <a:cs typeface="Sakkal Majalla" panose="02000000000000000000" pitchFamily="2" charset="-78"/>
              </a:rPr>
              <a:t>وصحّة الإملاء</a:t>
            </a:r>
            <a:r>
              <a:rPr lang="ar-BH" sz="3400" b="1" dirty="0">
                <a:solidFill>
                  <a:srgbClr val="FF0000"/>
                </a:solidFill>
                <a:latin typeface="Sakkal Majalla" panose="02000000000000000000" pitchFamily="2" charset="-78"/>
                <a:cs typeface="Sakkal Majalla" panose="02000000000000000000" pitchFamily="2" charset="-78"/>
              </a:rPr>
              <a:t>، و</a:t>
            </a:r>
            <a:r>
              <a:rPr lang="ar-BH" sz="3400" b="1" u="sng" dirty="0">
                <a:solidFill>
                  <a:srgbClr val="FF0000"/>
                </a:solidFill>
                <a:latin typeface="Sakkal Majalla" panose="02000000000000000000" pitchFamily="2" charset="-78"/>
                <a:cs typeface="Sakkal Majalla" panose="02000000000000000000" pitchFamily="2" charset="-78"/>
              </a:rPr>
              <a:t>توظيف علامات التّرقيم</a:t>
            </a:r>
            <a:r>
              <a:rPr lang="ar-BH" sz="3400" b="1" dirty="0">
                <a:solidFill>
                  <a:srgbClr val="FF0000"/>
                </a:solidFill>
                <a:latin typeface="Sakkal Majalla" panose="02000000000000000000" pitchFamily="2" charset="-78"/>
                <a:cs typeface="Sakkal Majalla" panose="02000000000000000000" pitchFamily="2" charset="-78"/>
              </a:rPr>
              <a:t>: </a:t>
            </a:r>
            <a:r>
              <a:rPr lang="ar-BH" sz="3600" b="1" dirty="0">
                <a:solidFill>
                  <a:schemeClr val="accent6">
                    <a:lumMod val="75000"/>
                  </a:schemeClr>
                </a:solidFill>
                <a:latin typeface="Sakkal Majalla" panose="02000000000000000000" pitchFamily="2" charset="-78"/>
                <a:cs typeface="Sakkal Majalla" panose="02000000000000000000" pitchFamily="2" charset="-78"/>
              </a:rPr>
              <a:t>(8دق)</a:t>
            </a:r>
            <a:endParaRPr lang="ar-BH" sz="3400" b="1"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13" name="Title 1">
            <a:extLst>
              <a:ext uri="{FF2B5EF4-FFF2-40B4-BE49-F238E27FC236}">
                <a16:creationId xmlns:a16="http://schemas.microsoft.com/office/drawing/2014/main" xmlns="" id="{2B294C59-5590-483F-89BF-A37B5367C6A2}"/>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49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48155" y="2204714"/>
            <a:ext cx="9722357" cy="4031873"/>
          </a:xfrm>
          <a:prstGeom prst="rect">
            <a:avLst/>
          </a:prstGeom>
        </p:spPr>
        <p:txBody>
          <a:bodyPr wrap="square">
            <a:spAutoFit/>
          </a:bodyPr>
          <a:lstStyle/>
          <a:p>
            <a:pPr algn="just" rtl="1"/>
            <a:r>
              <a:rPr lang="ar-SA" sz="3200" dirty="0">
                <a:latin typeface="Sakkal Majalla" panose="02000000000000000000" pitchFamily="2" charset="-78"/>
                <a:cs typeface="Sakkal Majalla" panose="02000000000000000000" pitchFamily="2" charset="-78"/>
              </a:rPr>
              <a:t>       وبمجرّد أن توارى </a:t>
            </a:r>
            <a:r>
              <a:rPr lang="ar-SA" sz="3200" dirty="0" smtClean="0">
                <a:latin typeface="Sakkal Majalla" panose="02000000000000000000" pitchFamily="2" charset="-78"/>
                <a:cs typeface="Sakkal Majalla" panose="02000000000000000000" pitchFamily="2" charset="-78"/>
              </a:rPr>
              <a:t>الرجال</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خلفَ </a:t>
            </a:r>
            <a:r>
              <a:rPr lang="ar-SA" sz="3200" dirty="0" smtClean="0">
                <a:latin typeface="Sakkal Majalla" panose="02000000000000000000" pitchFamily="2" charset="-78"/>
                <a:cs typeface="Sakkal Majalla" panose="02000000000000000000" pitchFamily="2" charset="-78"/>
              </a:rPr>
              <a:t>أشجار</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الغابة</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اقترب</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علي بابا من </a:t>
            </a:r>
            <a:r>
              <a:rPr lang="ar-SA" sz="3200" dirty="0" smtClean="0">
                <a:latin typeface="Sakkal Majalla" panose="02000000000000000000" pitchFamily="2" charset="-78"/>
                <a:cs typeface="Sakkal Majalla" panose="02000000000000000000" pitchFamily="2" charset="-78"/>
              </a:rPr>
              <a:t>باب</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المغارة</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خائفا، وقال: "افتح يا سمسم"، فابتعدت </a:t>
            </a:r>
            <a:r>
              <a:rPr lang="ar-SA" sz="3200" dirty="0" smtClean="0">
                <a:latin typeface="Sakkal Majalla" panose="02000000000000000000" pitchFamily="2" charset="-78"/>
                <a:cs typeface="Sakkal Majalla" panose="02000000000000000000" pitchFamily="2" charset="-78"/>
              </a:rPr>
              <a:t>الصخرة</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شيئا فشيئا، ودخل إلى المغارة فوجد </a:t>
            </a:r>
            <a:r>
              <a:rPr lang="ar-SA" sz="3200" dirty="0" smtClean="0">
                <a:latin typeface="Sakkal Majalla" panose="02000000000000000000" pitchFamily="2" charset="-78"/>
                <a:cs typeface="Sakkal Majalla" panose="02000000000000000000" pitchFamily="2" charset="-78"/>
              </a:rPr>
              <a:t>أكياس</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ذهب</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وفضّة</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endParaRPr lang="ar-SA" sz="3200" dirty="0">
              <a:latin typeface="Sakkal Majalla" panose="02000000000000000000" pitchFamily="2" charset="-78"/>
              <a:cs typeface="Sakkal Majalla" panose="02000000000000000000" pitchFamily="2" charset="-78"/>
            </a:endParaRPr>
          </a:p>
          <a:p>
            <a:pPr algn="just" rtl="1"/>
            <a:r>
              <a:rPr lang="ar-SA" sz="3200" dirty="0">
                <a:latin typeface="Sakkal Majalla" panose="02000000000000000000" pitchFamily="2" charset="-78"/>
                <a:cs typeface="Sakkal Majalla" panose="02000000000000000000" pitchFamily="2" charset="-78"/>
              </a:rPr>
              <a:t>وما أَنْ رأى ما رأى حتّى عرفَ أنّ </a:t>
            </a:r>
            <a:r>
              <a:rPr lang="ar-SA" sz="3200" dirty="0" smtClean="0">
                <a:latin typeface="Sakkal Majalla" panose="02000000000000000000" pitchFamily="2" charset="-78"/>
                <a:cs typeface="Sakkal Majalla" panose="02000000000000000000" pitchFamily="2" charset="-78"/>
              </a:rPr>
              <a:t>الرّجال</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لصوص</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قد سرقوا </a:t>
            </a:r>
            <a:r>
              <a:rPr lang="ar-SA" sz="3200" dirty="0" smtClean="0">
                <a:latin typeface="Sakkal Majalla" panose="02000000000000000000" pitchFamily="2" charset="-78"/>
                <a:cs typeface="Sakkal Majalla" panose="02000000000000000000" pitchFamily="2" charset="-78"/>
              </a:rPr>
              <a:t>مال</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الأمير. فأسرع إلى الأمير وأخبره بما رأى. فأرسل معه الأميرُ </a:t>
            </a:r>
            <a:r>
              <a:rPr lang="ar-SA" sz="3200" dirty="0" smtClean="0">
                <a:latin typeface="Sakkal Majalla" panose="02000000000000000000" pitchFamily="2" charset="-78"/>
                <a:cs typeface="Sakkal Majalla" panose="02000000000000000000" pitchFamily="2" charset="-78"/>
              </a:rPr>
              <a:t>جنود</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ا </a:t>
            </a:r>
            <a:r>
              <a:rPr lang="ar-SA" sz="3200" dirty="0">
                <a:latin typeface="Sakkal Majalla" panose="02000000000000000000" pitchFamily="2" charset="-78"/>
                <a:cs typeface="Sakkal Majalla" panose="02000000000000000000" pitchFamily="2" charset="-78"/>
              </a:rPr>
              <a:t>إلى المغارة ليتأكّدوا ممّا قاله علي بابا. وبعد سويعاتٍ عاد الجنود وأعادوا إليه ثروته.</a:t>
            </a:r>
            <a:endParaRPr lang="ar-SA" dirty="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حصل</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علي بابا على </a:t>
            </a:r>
            <a:r>
              <a:rPr lang="ar-SA" sz="3200" dirty="0" smtClean="0">
                <a:latin typeface="Sakkal Majalla" panose="02000000000000000000" pitchFamily="2" charset="-78"/>
                <a:cs typeface="Sakkal Majalla" panose="02000000000000000000" pitchFamily="2" charset="-78"/>
              </a:rPr>
              <a:t>مكافأة</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مالية</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وبيت</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جميل</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من الأمير. وصار </a:t>
            </a:r>
            <a:r>
              <a:rPr lang="ar-SA" sz="3200" dirty="0" smtClean="0">
                <a:latin typeface="Sakkal Majalla" panose="02000000000000000000" pitchFamily="2" charset="-78"/>
                <a:cs typeface="Sakkal Majalla" panose="02000000000000000000" pitchFamily="2" charset="-78"/>
              </a:rPr>
              <a:t>يعيش</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مع </a:t>
            </a:r>
            <a:r>
              <a:rPr lang="ar-SA" sz="3200" dirty="0" smtClean="0">
                <a:latin typeface="Sakkal Majalla" panose="02000000000000000000" pitchFamily="2" charset="-78"/>
                <a:cs typeface="Sakkal Majalla" panose="02000000000000000000" pitchFamily="2" charset="-78"/>
              </a:rPr>
              <a:t>أفراد</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err="1" smtClean="0">
                <a:latin typeface="Sakkal Majalla" panose="02000000000000000000" pitchFamily="2" charset="-78"/>
                <a:cs typeface="Sakkal Majalla" panose="02000000000000000000" pitchFamily="2" charset="-78"/>
              </a:rPr>
              <a:t>عائلت</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ه مسرور</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ا سعيد</a:t>
            </a:r>
            <a:r>
              <a:rPr lang="ar-BH"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ا</a:t>
            </a:r>
            <a:r>
              <a:rPr lang="ar-SA" sz="3200" dirty="0">
                <a:latin typeface="Sakkal Majalla" panose="02000000000000000000" pitchFamily="2" charset="-78"/>
                <a:cs typeface="Sakkal Majalla" panose="02000000000000000000" pitchFamily="2" charset="-78"/>
              </a:rPr>
              <a:t>.</a:t>
            </a:r>
          </a:p>
        </p:txBody>
      </p:sp>
      <p:sp>
        <p:nvSpPr>
          <p:cNvPr id="9" name="Title 1">
            <a:extLst>
              <a:ext uri="{FF2B5EF4-FFF2-40B4-BE49-F238E27FC236}">
                <a16:creationId xmlns:a16="http://schemas.microsoft.com/office/drawing/2014/main" xmlns="" id="{81A369E6-350B-4D09-86B3-350285849656}"/>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3" name="Title 1">
            <a:extLst>
              <a:ext uri="{FF2B5EF4-FFF2-40B4-BE49-F238E27FC236}">
                <a16:creationId xmlns:a16="http://schemas.microsoft.com/office/drawing/2014/main" xmlns="" id="{CC5A9DEC-5BF0-49DF-A0E5-AAE94FC85A3C}"/>
              </a:ext>
            </a:extLst>
          </p:cNvPr>
          <p:cNvSpPr txBox="1">
            <a:spLocks/>
          </p:cNvSpPr>
          <p:nvPr/>
        </p:nvSpPr>
        <p:spPr>
          <a:xfrm>
            <a:off x="435802" y="5608817"/>
            <a:ext cx="3684293" cy="803479"/>
          </a:xfrm>
          <a:prstGeom prst="rect">
            <a:avLst/>
          </a:prstGeom>
          <a:solidFill>
            <a:schemeClr val="accent4">
              <a:lumMod val="20000"/>
              <a:lumOff val="80000"/>
            </a:schemeClr>
          </a:solidFill>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accent1"/>
                </a:solidFill>
                <a:latin typeface="Sakkal Majalla" panose="02000000000000000000" pitchFamily="2" charset="-78"/>
                <a:cs typeface="Sakkal Majalla" panose="02000000000000000000" pitchFamily="2" charset="-78"/>
              </a:rPr>
              <a:t>ملاحظة: هذا مجرّد نموذج ويمكنك أن تكتب نصا آخر مع مراعاة تسلسل نفس الأحداث.</a:t>
            </a:r>
            <a:endParaRPr lang="en-GB" sz="2200" b="1" dirty="0">
              <a:solidFill>
                <a:schemeClr val="accent1"/>
              </a:solidFill>
              <a:latin typeface="Sakkal Majalla" panose="02000000000000000000" pitchFamily="2" charset="-78"/>
              <a:cs typeface="Sakkal Majalla" panose="02000000000000000000" pitchFamily="2" charset="-78"/>
            </a:endParaRPr>
          </a:p>
        </p:txBody>
      </p:sp>
      <p:sp>
        <p:nvSpPr>
          <p:cNvPr id="12" name="Rectangle 17">
            <a:extLst>
              <a:ext uri="{FF2B5EF4-FFF2-40B4-BE49-F238E27FC236}">
                <a16:creationId xmlns:a16="http://schemas.microsoft.com/office/drawing/2014/main" xmlns="" id="{80CAA93E-35C7-46BD-95CC-3AE3FFD93121}"/>
              </a:ext>
            </a:extLst>
          </p:cNvPr>
          <p:cNvSpPr/>
          <p:nvPr/>
        </p:nvSpPr>
        <p:spPr>
          <a:xfrm>
            <a:off x="293078" y="581259"/>
            <a:ext cx="1736385" cy="646331"/>
          </a:xfrm>
          <a:prstGeom prst="rect">
            <a:avLst/>
          </a:prstGeom>
          <a:solidFill>
            <a:srgbClr val="FFC000"/>
          </a:solidFill>
        </p:spPr>
        <p:txBody>
          <a:bodyPr wrap="square">
            <a:spAutoFit/>
          </a:bodyPr>
          <a:lstStyle/>
          <a:p>
            <a:pPr algn="ctr" rtl="1"/>
            <a:r>
              <a:rPr lang="ar-SA" sz="3600" b="1" dirty="0">
                <a:solidFill>
                  <a:schemeClr val="accent6">
                    <a:lumMod val="75000"/>
                  </a:schemeClr>
                </a:solidFill>
                <a:latin typeface="Sakkal Majalla" panose="02000000000000000000" pitchFamily="2" charset="-78"/>
                <a:cs typeface="Sakkal Majalla" panose="02000000000000000000" pitchFamily="2" charset="-78"/>
              </a:rPr>
              <a:t>أُقَيِّمُ إجَابتِي</a:t>
            </a:r>
            <a:r>
              <a:rPr lang="ar-BH" sz="3600" b="1" dirty="0">
                <a:solidFill>
                  <a:schemeClr val="accent6">
                    <a:lumMod val="75000"/>
                  </a:schemeClr>
                </a:solidFill>
                <a:latin typeface="Sakkal Majalla" panose="02000000000000000000" pitchFamily="2" charset="-78"/>
                <a:cs typeface="Sakkal Majalla" panose="02000000000000000000" pitchFamily="2" charset="-78"/>
              </a:rPr>
              <a:t> </a:t>
            </a:r>
            <a:endParaRPr lang="ar-BH" sz="3200" b="1"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14" name="Rectangle 11">
            <a:extLst>
              <a:ext uri="{FF2B5EF4-FFF2-40B4-BE49-F238E27FC236}">
                <a16:creationId xmlns:a16="http://schemas.microsoft.com/office/drawing/2014/main" xmlns="" id="{F950A150-CDCE-4AF8-B8D5-4C659D73AC80}"/>
              </a:ext>
            </a:extLst>
          </p:cNvPr>
          <p:cNvSpPr/>
          <p:nvPr/>
        </p:nvSpPr>
        <p:spPr>
          <a:xfrm>
            <a:off x="2147299" y="581259"/>
            <a:ext cx="9123213" cy="1692771"/>
          </a:xfrm>
          <a:prstGeom prst="rect">
            <a:avLst/>
          </a:prstGeom>
        </p:spPr>
        <p:txBody>
          <a:bodyPr wrap="square">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 3- أَستكملُ كتابة قصّة (علي بابا والأربعين حــــــــــــــــرامي) مستعينا بالأحـــــداث</a:t>
            </a:r>
          </a:p>
          <a:p>
            <a:pPr algn="r" rtl="1"/>
            <a:r>
              <a:rPr lang="ar-BH" sz="3400" b="1" dirty="0">
                <a:solidFill>
                  <a:srgbClr val="FF0000"/>
                </a:solidFill>
                <a:latin typeface="Sakkal Majalla" panose="02000000000000000000" pitchFamily="2" charset="-78"/>
                <a:cs typeface="Sakkal Majalla" panose="02000000000000000000" pitchFamily="2" charset="-78"/>
              </a:rPr>
              <a:t> السّابقة في شكل </a:t>
            </a:r>
            <a:r>
              <a:rPr lang="ar-BH" sz="3400" b="1" u="sng" dirty="0">
                <a:solidFill>
                  <a:srgbClr val="FF0000"/>
                </a:solidFill>
                <a:latin typeface="Sakkal Majalla" panose="02000000000000000000" pitchFamily="2" charset="-78"/>
                <a:cs typeface="Sakkal Majalla" panose="02000000000000000000" pitchFamily="2" charset="-78"/>
              </a:rPr>
              <a:t>قصّة متسلسلة الأحداث </a:t>
            </a:r>
            <a:r>
              <a:rPr lang="ar-BH" sz="3400" b="1" dirty="0">
                <a:solidFill>
                  <a:srgbClr val="FF0000"/>
                </a:solidFill>
                <a:latin typeface="Sakkal Majalla" panose="02000000000000000000" pitchFamily="2" charset="-78"/>
                <a:cs typeface="Sakkal Majalla" panose="02000000000000000000" pitchFamily="2" charset="-78"/>
              </a:rPr>
              <a:t>مراعيًا </a:t>
            </a:r>
            <a:r>
              <a:rPr lang="ar-BH" sz="3400" b="1" u="sng" dirty="0">
                <a:solidFill>
                  <a:srgbClr val="FF0000"/>
                </a:solidFill>
                <a:latin typeface="Sakkal Majalla" panose="02000000000000000000" pitchFamily="2" charset="-78"/>
                <a:cs typeface="Sakkal Majalla" panose="02000000000000000000" pitchFamily="2" charset="-78"/>
              </a:rPr>
              <a:t>سلامة التّركيب اللُّغوي</a:t>
            </a:r>
            <a:r>
              <a:rPr lang="ar-BH" sz="3400" b="1" dirty="0">
                <a:solidFill>
                  <a:srgbClr val="FF0000"/>
                </a:solidFill>
                <a:latin typeface="Sakkal Majalla" panose="02000000000000000000" pitchFamily="2" charset="-78"/>
                <a:cs typeface="Sakkal Majalla" panose="02000000000000000000" pitchFamily="2" charset="-78"/>
              </a:rPr>
              <a:t>، </a:t>
            </a:r>
            <a:r>
              <a:rPr lang="ar-BH" sz="3400" b="1" u="sng" dirty="0">
                <a:solidFill>
                  <a:srgbClr val="FF0000"/>
                </a:solidFill>
                <a:latin typeface="Sakkal Majalla" panose="02000000000000000000" pitchFamily="2" charset="-78"/>
                <a:cs typeface="Sakkal Majalla" panose="02000000000000000000" pitchFamily="2" charset="-78"/>
              </a:rPr>
              <a:t>وصحّة الإملاء</a:t>
            </a:r>
            <a:r>
              <a:rPr lang="ar-BH" sz="3400" b="1" dirty="0">
                <a:solidFill>
                  <a:srgbClr val="FF0000"/>
                </a:solidFill>
                <a:latin typeface="Sakkal Majalla" panose="02000000000000000000" pitchFamily="2" charset="-78"/>
                <a:cs typeface="Sakkal Majalla" panose="02000000000000000000" pitchFamily="2" charset="-78"/>
              </a:rPr>
              <a:t>، و</a:t>
            </a:r>
            <a:r>
              <a:rPr lang="ar-BH" sz="3400" b="1" u="sng" dirty="0">
                <a:solidFill>
                  <a:srgbClr val="FF0000"/>
                </a:solidFill>
                <a:latin typeface="Sakkal Majalla" panose="02000000000000000000" pitchFamily="2" charset="-78"/>
                <a:cs typeface="Sakkal Majalla" panose="02000000000000000000" pitchFamily="2" charset="-78"/>
              </a:rPr>
              <a:t>توظيف علامات التّرقيم</a:t>
            </a:r>
            <a:r>
              <a:rPr lang="ar-BH" sz="3400" b="1" dirty="0">
                <a:solidFill>
                  <a:srgbClr val="FF0000"/>
                </a:solidFill>
                <a:latin typeface="Sakkal Majalla" panose="02000000000000000000" pitchFamily="2" charset="-78"/>
                <a:cs typeface="Sakkal Majalla" panose="02000000000000000000" pitchFamily="2" charset="-78"/>
              </a:rPr>
              <a:t>: </a:t>
            </a:r>
            <a:r>
              <a:rPr lang="ar-BH" sz="3600" b="1" dirty="0">
                <a:solidFill>
                  <a:schemeClr val="accent6">
                    <a:lumMod val="75000"/>
                  </a:schemeClr>
                </a:solidFill>
                <a:latin typeface="Sakkal Majalla" panose="02000000000000000000" pitchFamily="2" charset="-78"/>
                <a:cs typeface="Sakkal Majalla" panose="02000000000000000000" pitchFamily="2" charset="-78"/>
              </a:rPr>
              <a:t>(8دق)</a:t>
            </a:r>
            <a:endParaRPr lang="ar-BH" sz="3400" b="1" dirty="0">
              <a:solidFill>
                <a:schemeClr val="accent6">
                  <a:lumMod val="75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0009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circle(in)">
                                      <p:cBhvr>
                                        <p:cTn id="14" dur="20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circle(in)">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circle(in)">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9F59292-3597-4777-AEAA-0D08D99C6FBB}"/>
              </a:ext>
            </a:extLst>
          </p:cNvPr>
          <p:cNvSpPr>
            <a:spLocks noGrp="1"/>
          </p:cNvSpPr>
          <p:nvPr>
            <p:ph type="title"/>
          </p:nvPr>
        </p:nvSpPr>
        <p:spPr>
          <a:xfrm>
            <a:off x="904875" y="2651125"/>
            <a:ext cx="10515600" cy="1325563"/>
          </a:xfrm>
        </p:spPr>
        <p:txBody>
          <a:bodyPr>
            <a:normAutofit/>
          </a:bodyPr>
          <a:lstStyle/>
          <a:p>
            <a:pPr algn="ctr"/>
            <a:r>
              <a:rPr lang="ar-BH" sz="7200" b="1" dirty="0">
                <a:solidFill>
                  <a:srgbClr val="FF0000"/>
                </a:solidFill>
                <a:latin typeface="Sakkal Majalla" panose="02000000000000000000" pitchFamily="2" charset="-78"/>
                <a:cs typeface="Sakkal Majalla" panose="02000000000000000000" pitchFamily="2" charset="-78"/>
              </a:rPr>
              <a:t>انْتَهى الدّرس</a:t>
            </a:r>
            <a:endParaRPr lang="en-GB" sz="7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3160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xmlns="" id="{0B59D632-FF5F-4F33-971A-D7056E4D965D}"/>
              </a:ext>
            </a:extLst>
          </p:cNvPr>
          <p:cNvSpPr txBox="1"/>
          <p:nvPr/>
        </p:nvSpPr>
        <p:spPr>
          <a:xfrm>
            <a:off x="7532013" y="1482078"/>
            <a:ext cx="3195687" cy="707886"/>
          </a:xfrm>
          <a:prstGeom prst="rect">
            <a:avLst/>
          </a:prstGeom>
          <a:solidFill>
            <a:schemeClr val="accent2">
              <a:lumMod val="40000"/>
              <a:lumOff val="60000"/>
            </a:schemeClr>
          </a:solidFill>
        </p:spPr>
        <p:txBody>
          <a:bodyPr wrap="square" rtlCol="0">
            <a:spAutoFit/>
          </a:bodyPr>
          <a:lstStyle/>
          <a:p>
            <a:pPr algn="ctr" rtl="1"/>
            <a:r>
              <a:rPr lang="ar-BH" sz="4000" b="1" dirty="0">
                <a:latin typeface="Sakkal Majalla" panose="02000000000000000000" pitchFamily="2" charset="-78"/>
                <a:cs typeface="Sakkal Majalla" panose="02000000000000000000" pitchFamily="2" charset="-78"/>
              </a:rPr>
              <a:t>أهدافُ الدَّرس:</a:t>
            </a:r>
            <a:endParaRPr lang="en-GB" sz="4000" b="1" dirty="0">
              <a:latin typeface="Sakkal Majalla" panose="02000000000000000000" pitchFamily="2" charset="-78"/>
              <a:cs typeface="Sakkal Majalla" panose="02000000000000000000" pitchFamily="2" charset="-78"/>
            </a:endParaRPr>
          </a:p>
        </p:txBody>
      </p:sp>
      <p:sp>
        <p:nvSpPr>
          <p:cNvPr id="4" name="مربع نص 3">
            <a:extLst>
              <a:ext uri="{FF2B5EF4-FFF2-40B4-BE49-F238E27FC236}">
                <a16:creationId xmlns:a16="http://schemas.microsoft.com/office/drawing/2014/main" xmlns="" id="{D7116323-7339-47D1-9902-087545B99686}"/>
              </a:ext>
            </a:extLst>
          </p:cNvPr>
          <p:cNvSpPr txBox="1"/>
          <p:nvPr/>
        </p:nvSpPr>
        <p:spPr>
          <a:xfrm>
            <a:off x="1464295" y="2645341"/>
            <a:ext cx="9263405" cy="646331"/>
          </a:xfrm>
          <a:prstGeom prst="rect">
            <a:avLst/>
          </a:prstGeom>
          <a:solidFill>
            <a:schemeClr val="accent6">
              <a:lumMod val="20000"/>
              <a:lumOff val="80000"/>
            </a:schemeClr>
          </a:solidFill>
        </p:spPr>
        <p:txBody>
          <a:bodyPr wrap="square" rtlCol="0">
            <a:spAutoFit/>
          </a:bodyPr>
          <a:lstStyle/>
          <a:p>
            <a:pPr algn="r" rtl="1"/>
            <a:r>
              <a:rPr lang="ar-BH" sz="3600" dirty="0">
                <a:latin typeface="Sakkal Majalla" panose="02000000000000000000" pitchFamily="2" charset="-78"/>
                <a:cs typeface="Sakkal Majalla" panose="02000000000000000000" pitchFamily="2" charset="-78"/>
              </a:rPr>
              <a:t>1- </a:t>
            </a:r>
            <a:r>
              <a:rPr lang="ar-SA" sz="3600" dirty="0">
                <a:latin typeface="Sakkal Majalla" panose="02000000000000000000" pitchFamily="2" charset="-78"/>
                <a:cs typeface="Sakkal Majalla" panose="02000000000000000000" pitchFamily="2" charset="-78"/>
              </a:rPr>
              <a:t>الت</a:t>
            </a:r>
            <a:r>
              <a:rPr lang="ar-BH" sz="3600" dirty="0">
                <a:latin typeface="Sakkal Majalla" panose="02000000000000000000" pitchFamily="2" charset="-78"/>
                <a:cs typeface="Sakkal Majalla" panose="02000000000000000000" pitchFamily="2" charset="-78"/>
              </a:rPr>
              <a:t>ّ</a:t>
            </a:r>
            <a:r>
              <a:rPr lang="ar-SA" sz="3600" dirty="0">
                <a:latin typeface="Sakkal Majalla" panose="02000000000000000000" pitchFamily="2" charset="-78"/>
                <a:cs typeface="Sakkal Majalla" panose="02000000000000000000" pitchFamily="2" charset="-78"/>
              </a:rPr>
              <a:t>عرّف</a:t>
            </a:r>
            <a:r>
              <a:rPr lang="ar-BH" sz="3600" dirty="0">
                <a:latin typeface="Sakkal Majalla" panose="02000000000000000000" pitchFamily="2" charset="-78"/>
                <a:cs typeface="Sakkal Majalla" panose="02000000000000000000" pitchFamily="2" charset="-78"/>
              </a:rPr>
              <a:t>ُ</a:t>
            </a:r>
            <a:r>
              <a:rPr lang="ar-SA" sz="3600" dirty="0">
                <a:latin typeface="Sakkal Majalla" panose="02000000000000000000" pitchFamily="2" charset="-78"/>
                <a:cs typeface="Sakkal Majalla" panose="02000000000000000000" pitchFamily="2" charset="-78"/>
              </a:rPr>
              <a:t> إلى العناصر</a:t>
            </a:r>
            <a:r>
              <a:rPr lang="ar-BH" sz="3600" dirty="0">
                <a:latin typeface="Sakkal Majalla" panose="02000000000000000000" pitchFamily="2" charset="-78"/>
                <a:cs typeface="Sakkal Majalla" panose="02000000000000000000" pitchFamily="2" charset="-78"/>
              </a:rPr>
              <a:t> </a:t>
            </a:r>
            <a:r>
              <a:rPr lang="ar-SA" sz="3600" dirty="0">
                <a:latin typeface="Sakkal Majalla" panose="02000000000000000000" pitchFamily="2" charset="-78"/>
                <a:cs typeface="Sakkal Majalla" panose="02000000000000000000" pitchFamily="2" charset="-78"/>
              </a:rPr>
              <a:t>الأساسيّة للقصّة.</a:t>
            </a:r>
            <a:endParaRPr lang="en-US" sz="3600" dirty="0">
              <a:latin typeface="Sakkal Majalla" panose="02000000000000000000" pitchFamily="2" charset="-78"/>
              <a:cs typeface="Sakkal Majalla" panose="02000000000000000000" pitchFamily="2" charset="-78"/>
            </a:endParaRPr>
          </a:p>
        </p:txBody>
      </p:sp>
      <p:sp>
        <p:nvSpPr>
          <p:cNvPr id="5" name="مربع نص 4">
            <a:extLst>
              <a:ext uri="{FF2B5EF4-FFF2-40B4-BE49-F238E27FC236}">
                <a16:creationId xmlns:a16="http://schemas.microsoft.com/office/drawing/2014/main" xmlns="" id="{90CFD945-FDE1-49C8-A286-237C33EE4210}"/>
              </a:ext>
            </a:extLst>
          </p:cNvPr>
          <p:cNvSpPr txBox="1"/>
          <p:nvPr/>
        </p:nvSpPr>
        <p:spPr>
          <a:xfrm>
            <a:off x="1464296" y="3747049"/>
            <a:ext cx="9263405" cy="646331"/>
          </a:xfrm>
          <a:prstGeom prst="rect">
            <a:avLst/>
          </a:prstGeom>
          <a:solidFill>
            <a:schemeClr val="accent6">
              <a:lumMod val="20000"/>
              <a:lumOff val="80000"/>
            </a:schemeClr>
          </a:solidFill>
        </p:spPr>
        <p:txBody>
          <a:bodyPr wrap="square" rtlCol="0">
            <a:spAutoFit/>
          </a:bodyPr>
          <a:lstStyle/>
          <a:p>
            <a:pPr lvl="0" algn="r" rtl="1"/>
            <a:r>
              <a:rPr lang="ar-SA" sz="3600" dirty="0">
                <a:latin typeface="Sakkal Majalla" panose="02000000000000000000" pitchFamily="2" charset="-78"/>
                <a:cs typeface="Sakkal Majalla" panose="02000000000000000000" pitchFamily="2" charset="-78"/>
              </a:rPr>
              <a:t>2- ترتيب</a:t>
            </a:r>
            <a:r>
              <a:rPr lang="ar-BH" sz="3600" dirty="0">
                <a:latin typeface="Sakkal Majalla" panose="02000000000000000000" pitchFamily="2" charset="-78"/>
                <a:cs typeface="Sakkal Majalla" panose="02000000000000000000" pitchFamily="2" charset="-78"/>
              </a:rPr>
              <a:t>ُ</a:t>
            </a:r>
            <a:r>
              <a:rPr lang="ar-SA" sz="3600" dirty="0">
                <a:latin typeface="Sakkal Majalla" panose="02000000000000000000" pitchFamily="2" charset="-78"/>
                <a:cs typeface="Sakkal Majalla" panose="02000000000000000000" pitchFamily="2" charset="-78"/>
              </a:rPr>
              <a:t> الأحداث ترتيبا خطّيا متسلسلا في الن</a:t>
            </a:r>
            <a:r>
              <a:rPr lang="ar-BH" sz="3600" dirty="0">
                <a:latin typeface="Sakkal Majalla" panose="02000000000000000000" pitchFamily="2" charset="-78"/>
                <a:cs typeface="Sakkal Majalla" panose="02000000000000000000" pitchFamily="2" charset="-78"/>
              </a:rPr>
              <a:t>ّ</a:t>
            </a:r>
            <a:r>
              <a:rPr lang="ar-SA" sz="3600" dirty="0">
                <a:latin typeface="Sakkal Majalla" panose="02000000000000000000" pitchFamily="2" charset="-78"/>
                <a:cs typeface="Sakkal Majalla" panose="02000000000000000000" pitchFamily="2" charset="-78"/>
              </a:rPr>
              <a:t>ص</a:t>
            </a:r>
            <a:r>
              <a:rPr lang="ar-BH" sz="3600" dirty="0">
                <a:latin typeface="Sakkal Majalla" panose="02000000000000000000" pitchFamily="2" charset="-78"/>
                <a:cs typeface="Sakkal Majalla" panose="02000000000000000000" pitchFamily="2" charset="-78"/>
              </a:rPr>
              <a:t>ّ </a:t>
            </a:r>
            <a:r>
              <a:rPr lang="ar-SA" sz="3600" dirty="0">
                <a:latin typeface="Sakkal Majalla" panose="02000000000000000000" pitchFamily="2" charset="-78"/>
                <a:cs typeface="Sakkal Majalla" panose="02000000000000000000" pitchFamily="2" charset="-78"/>
              </a:rPr>
              <a:t>السّرديّ القصصيّ</a:t>
            </a:r>
            <a:r>
              <a:rPr lang="ar-SA" sz="3600" dirty="0"/>
              <a:t>.</a:t>
            </a:r>
            <a:endParaRPr lang="en-US" sz="3600" dirty="0"/>
          </a:p>
        </p:txBody>
      </p:sp>
      <p:sp>
        <p:nvSpPr>
          <p:cNvPr id="6" name="مربع نص 5">
            <a:extLst>
              <a:ext uri="{FF2B5EF4-FFF2-40B4-BE49-F238E27FC236}">
                <a16:creationId xmlns:a16="http://schemas.microsoft.com/office/drawing/2014/main" xmlns="" id="{86F5480A-7390-4057-AEE0-13EA7F76C5A8}"/>
              </a:ext>
            </a:extLst>
          </p:cNvPr>
          <p:cNvSpPr txBox="1"/>
          <p:nvPr/>
        </p:nvSpPr>
        <p:spPr>
          <a:xfrm>
            <a:off x="1464296" y="4848757"/>
            <a:ext cx="9263407" cy="646331"/>
          </a:xfrm>
          <a:prstGeom prst="rect">
            <a:avLst/>
          </a:prstGeom>
          <a:solidFill>
            <a:schemeClr val="accent6">
              <a:lumMod val="20000"/>
              <a:lumOff val="80000"/>
            </a:schemeClr>
          </a:solidFill>
        </p:spPr>
        <p:txBody>
          <a:bodyPr wrap="square" rtlCol="0">
            <a:spAutoFit/>
          </a:bodyPr>
          <a:lstStyle/>
          <a:p>
            <a:pPr lvl="0" algn="r" rtl="1"/>
            <a:r>
              <a:rPr lang="ar-BH" sz="3600" dirty="0">
                <a:latin typeface="Sakkal Majalla" panose="02000000000000000000" pitchFamily="2" charset="-78"/>
                <a:cs typeface="Sakkal Majalla" panose="02000000000000000000" pitchFamily="2" charset="-78"/>
              </a:rPr>
              <a:t>3- </a:t>
            </a:r>
            <a:r>
              <a:rPr lang="ar-SA" sz="3600" dirty="0">
                <a:latin typeface="Sakkal Majalla" panose="02000000000000000000" pitchFamily="2" charset="-78"/>
                <a:cs typeface="Sakkal Majalla" panose="02000000000000000000" pitchFamily="2" charset="-78"/>
              </a:rPr>
              <a:t>إنتاجُ قصّة مُستوفية العناصرِ، أحداثُها متسلسلَةٌ</a:t>
            </a:r>
            <a:r>
              <a:rPr lang="ar-SA" sz="3600" dirty="0"/>
              <a:t>.</a:t>
            </a:r>
            <a:endParaRPr lang="en-US" sz="3600" dirty="0"/>
          </a:p>
        </p:txBody>
      </p:sp>
      <p:sp>
        <p:nvSpPr>
          <p:cNvPr id="7" name="Title 1">
            <a:extLst>
              <a:ext uri="{FF2B5EF4-FFF2-40B4-BE49-F238E27FC236}">
                <a16:creationId xmlns:a16="http://schemas.microsoft.com/office/drawing/2014/main" xmlns="" id="{1E8C0CCB-9F6D-444A-A361-82CD4A92B764}"/>
              </a:ext>
            </a:extLst>
          </p:cNvPr>
          <p:cNvSpPr txBox="1">
            <a:spLocks/>
          </p:cNvSpPr>
          <p:nvPr/>
        </p:nvSpPr>
        <p:spPr>
          <a:xfrm>
            <a:off x="107935" y="132371"/>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xmlns="" id="{F338DBB2-0759-4377-B389-CA1D1190FCC1}"/>
              </a:ext>
            </a:extLst>
          </p:cNvPr>
          <p:cNvPicPr>
            <a:picLocks noChangeAspect="1"/>
          </p:cNvPicPr>
          <p:nvPr/>
        </p:nvPicPr>
        <p:blipFill rotWithShape="1">
          <a:blip r:embed="rId2">
            <a:extLst>
              <a:ext uri="{28A0092B-C50C-407E-A947-70E740481C1C}">
                <a14:useLocalDpi xmlns:a14="http://schemas.microsoft.com/office/drawing/2010/main" val="0"/>
              </a:ext>
            </a:extLst>
          </a:blip>
          <a:srcRect l="8141" r="13122" b="11357"/>
          <a:stretch/>
        </p:blipFill>
        <p:spPr>
          <a:xfrm>
            <a:off x="10649276" y="141510"/>
            <a:ext cx="1296144" cy="1124052"/>
          </a:xfrm>
          <a:prstGeom prst="rect">
            <a:avLst/>
          </a:prstGeom>
        </p:spPr>
      </p:pic>
    </p:spTree>
    <p:extLst>
      <p:ext uri="{BB962C8B-B14F-4D97-AF65-F5344CB8AC3E}">
        <p14:creationId xmlns:p14="http://schemas.microsoft.com/office/powerpoint/2010/main" val="224266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826828" y="643813"/>
            <a:ext cx="10441707" cy="1176649"/>
          </a:xfrm>
          <a:prstGeom prst="wedgeEllipse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200" b="1" dirty="0">
                <a:solidFill>
                  <a:srgbClr val="FF0000"/>
                </a:solidFill>
                <a:latin typeface="Sakkal Majalla" panose="02000000000000000000" pitchFamily="2" charset="-78"/>
                <a:cs typeface="Sakkal Majalla" panose="02000000000000000000" pitchFamily="2" charset="-78"/>
              </a:rPr>
              <a:t>الموضوع الإنشائيّ هو نصٌّ موجزٌ مترابطُ العباراتِ، يتألّفُ مِنْ:</a:t>
            </a:r>
          </a:p>
        </p:txBody>
      </p:sp>
      <p:sp>
        <p:nvSpPr>
          <p:cNvPr id="6" name="Flowchart: Alternate Process 5"/>
          <p:cNvSpPr/>
          <p:nvPr/>
        </p:nvSpPr>
        <p:spPr>
          <a:xfrm>
            <a:off x="8693832" y="2108060"/>
            <a:ext cx="2748938" cy="2084110"/>
          </a:xfrm>
          <a:prstGeom prst="flowChartAlternateProcess">
            <a:avLst/>
          </a:prstGeom>
          <a:solidFill>
            <a:schemeClr val="accent4">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r" rtl="1"/>
            <a:r>
              <a:rPr lang="ar-BH" sz="3200" b="1" dirty="0">
                <a:latin typeface="Sakkal Majalla" panose="02000000000000000000" pitchFamily="2" charset="-78"/>
                <a:cs typeface="Sakkal Majalla" panose="02000000000000000000" pitchFamily="2" charset="-78"/>
              </a:rPr>
              <a:t>المعطى:</a:t>
            </a:r>
            <a:r>
              <a:rPr lang="ar-BH" sz="4400" b="1" dirty="0">
                <a:latin typeface="Sakkal Majalla" panose="02000000000000000000" pitchFamily="2" charset="-78"/>
                <a:cs typeface="Sakkal Majalla" panose="02000000000000000000" pitchFamily="2" charset="-78"/>
              </a:rPr>
              <a:t> </a:t>
            </a:r>
            <a:r>
              <a:rPr lang="ar-BH" sz="2800" b="1" dirty="0">
                <a:latin typeface="Sakkal Majalla" panose="02000000000000000000" pitchFamily="2" charset="-78"/>
                <a:cs typeface="Sakkal Majalla" panose="02000000000000000000" pitchFamily="2" charset="-78"/>
              </a:rPr>
              <a:t>وهو الواقعةُ أو الحادثةُ أو الأفــــــــــــــــــكارُ التي يُطلبُ منَ الطّالبِ أن يكتبَ فيها.</a:t>
            </a:r>
            <a:endParaRPr lang="en-US" sz="2800" b="1" dirty="0">
              <a:latin typeface="Sakkal Majalla" panose="02000000000000000000" pitchFamily="2" charset="-78"/>
              <a:cs typeface="Sakkal Majalla" panose="02000000000000000000" pitchFamily="2" charset="-78"/>
            </a:endParaRPr>
          </a:p>
        </p:txBody>
      </p:sp>
      <p:sp>
        <p:nvSpPr>
          <p:cNvPr id="9" name="Down Arrow 8"/>
          <p:cNvSpPr/>
          <p:nvPr/>
        </p:nvSpPr>
        <p:spPr>
          <a:xfrm rot="17780439">
            <a:off x="5577659" y="2286296"/>
            <a:ext cx="164098" cy="1205795"/>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 name="Flowchart: Alternate Process 10"/>
          <p:cNvSpPr/>
          <p:nvPr/>
        </p:nvSpPr>
        <p:spPr>
          <a:xfrm>
            <a:off x="1083411" y="2178504"/>
            <a:ext cx="3999591" cy="763649"/>
          </a:xfrm>
          <a:prstGeom prst="flowChartAlternateProcess">
            <a:avLst/>
          </a:prstGeom>
          <a:solidFill>
            <a:schemeClr val="accent4">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3200" b="1" dirty="0">
                <a:latin typeface="Sakkal Majalla" panose="02000000000000000000" pitchFamily="2" charset="-78"/>
                <a:cs typeface="Sakkal Majalla" panose="02000000000000000000" pitchFamily="2" charset="-78"/>
              </a:rPr>
              <a:t>المطلوب: </a:t>
            </a:r>
            <a:r>
              <a:rPr lang="ar-BH" sz="2800" b="1" dirty="0">
                <a:latin typeface="Sakkal Majalla" panose="02000000000000000000" pitchFamily="2" charset="-78"/>
                <a:cs typeface="Sakkal Majalla" panose="02000000000000000000" pitchFamily="2" charset="-78"/>
              </a:rPr>
              <a:t>وهو السؤالُ الذي يوضّح : </a:t>
            </a:r>
          </a:p>
        </p:txBody>
      </p:sp>
      <p:sp>
        <p:nvSpPr>
          <p:cNvPr id="12" name="Flowchart: Alternate Process 11"/>
          <p:cNvSpPr/>
          <p:nvPr/>
        </p:nvSpPr>
        <p:spPr>
          <a:xfrm>
            <a:off x="4964448" y="3275910"/>
            <a:ext cx="3477613" cy="1208229"/>
          </a:xfrm>
          <a:prstGeom prst="flowChartAlternateProcess">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r" rtl="1"/>
            <a:r>
              <a:rPr lang="ar-BH" sz="2800" b="1" dirty="0">
                <a:latin typeface="Sakkal Majalla" panose="02000000000000000000" pitchFamily="2" charset="-78"/>
                <a:cs typeface="Sakkal Majalla" panose="02000000000000000000" pitchFamily="2" charset="-78"/>
              </a:rPr>
              <a:t>نمطِ الكتابةِ ( سرد أو وصف أو حجاج، أو تفسير أو توجيه.....)</a:t>
            </a:r>
          </a:p>
        </p:txBody>
      </p:sp>
      <p:sp>
        <p:nvSpPr>
          <p:cNvPr id="13" name="Down Arrow 12"/>
          <p:cNvSpPr/>
          <p:nvPr/>
        </p:nvSpPr>
        <p:spPr>
          <a:xfrm>
            <a:off x="9679407" y="1405734"/>
            <a:ext cx="484632" cy="63181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 name="Flowchart: Alternate Process 13"/>
          <p:cNvSpPr/>
          <p:nvPr/>
        </p:nvSpPr>
        <p:spPr>
          <a:xfrm>
            <a:off x="826828" y="3329067"/>
            <a:ext cx="3885849" cy="1173562"/>
          </a:xfrm>
          <a:prstGeom prst="flowChartAlternateProcess">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r" rtl="1"/>
            <a:r>
              <a:rPr lang="ar-BH" sz="2800" b="1" dirty="0">
                <a:latin typeface="Sakkal Majalla" panose="02000000000000000000" pitchFamily="2" charset="-78"/>
                <a:cs typeface="Sakkal Majalla" panose="02000000000000000000" pitchFamily="2" charset="-78"/>
              </a:rPr>
              <a:t>بعض المعلومات المطلوبة مثل: وصف  المشاعر، أو تحديد الموقف.</a:t>
            </a:r>
            <a:endParaRPr lang="en-US" sz="2800" b="1" dirty="0">
              <a:latin typeface="Sakkal Majalla" panose="02000000000000000000" pitchFamily="2" charset="-78"/>
              <a:cs typeface="Sakkal Majalla" panose="02000000000000000000" pitchFamily="2" charset="-78"/>
            </a:endParaRPr>
          </a:p>
        </p:txBody>
      </p:sp>
      <p:sp>
        <p:nvSpPr>
          <p:cNvPr id="15" name="Down Arrow 14"/>
          <p:cNvSpPr/>
          <p:nvPr/>
        </p:nvSpPr>
        <p:spPr>
          <a:xfrm>
            <a:off x="2044557" y="2960403"/>
            <a:ext cx="206274" cy="315507"/>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2250831" y="1519302"/>
            <a:ext cx="484632" cy="63181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 name="Title 1">
            <a:extLst>
              <a:ext uri="{FF2B5EF4-FFF2-40B4-BE49-F238E27FC236}">
                <a16:creationId xmlns:a16="http://schemas.microsoft.com/office/drawing/2014/main" xmlns="" id="{354BEFBF-0F2A-4E50-AB2B-6799D511E9B1}"/>
              </a:ext>
            </a:extLst>
          </p:cNvPr>
          <p:cNvSpPr txBox="1">
            <a:spLocks/>
          </p:cNvSpPr>
          <p:nvPr/>
        </p:nvSpPr>
        <p:spPr>
          <a:xfrm>
            <a:off x="10504967" y="152546"/>
            <a:ext cx="1507033" cy="698059"/>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t">
            <a:normAutofit lnSpcReduction="10000"/>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000" b="1" dirty="0">
                <a:solidFill>
                  <a:schemeClr val="bg1"/>
                </a:solidFill>
                <a:latin typeface="Sakkal Majalla" panose="02000000000000000000" pitchFamily="2" charset="-78"/>
                <a:cs typeface="Sakkal Majalla" panose="02000000000000000000" pitchFamily="2" charset="-78"/>
              </a:rPr>
              <a:t>أتذكّرُ</a:t>
            </a:r>
          </a:p>
        </p:txBody>
      </p:sp>
      <p:sp>
        <p:nvSpPr>
          <p:cNvPr id="16" name="Flowchart: Alternate Process 15">
            <a:extLst>
              <a:ext uri="{FF2B5EF4-FFF2-40B4-BE49-F238E27FC236}">
                <a16:creationId xmlns:a16="http://schemas.microsoft.com/office/drawing/2014/main" xmlns="" id="{9AE51F6C-A293-4B4D-8288-2A354254A801}"/>
              </a:ext>
            </a:extLst>
          </p:cNvPr>
          <p:cNvSpPr/>
          <p:nvPr/>
        </p:nvSpPr>
        <p:spPr>
          <a:xfrm>
            <a:off x="826828" y="4685682"/>
            <a:ext cx="9678139" cy="1647908"/>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r" rtl="1"/>
            <a:r>
              <a:rPr lang="ar-BH" sz="2800" b="1" dirty="0">
                <a:latin typeface="Sakkal Majalla" panose="02000000000000000000" pitchFamily="2" charset="-78"/>
                <a:cs typeface="Sakkal Majalla" panose="02000000000000000000" pitchFamily="2" charset="-78"/>
              </a:rPr>
              <a:t>   رافقتَ والديْكَ إلى الفضاءِ التّجاريِّ لشــــــــــــــــــــــــــــــراءِ هديّةٍ إلى جدّتِك، فلفتَ انتباهَـــــــــــــــــــــــك عاملُ النّظافةِ بِتَفانيهِ في العملِ وحرصِه على نظافةِ المكانِ، فاقْتَنَيْتُم لَهُ هديّةً أدخلتْ الفرحَ في قلبِه.</a:t>
            </a:r>
          </a:p>
          <a:p>
            <a:pPr algn="r" rtl="1"/>
            <a:r>
              <a:rPr lang="ar-BH" sz="2800" b="1" dirty="0">
                <a:latin typeface="Sakkal Majalla" panose="02000000000000000000" pitchFamily="2" charset="-78"/>
                <a:cs typeface="Sakkal Majalla" panose="02000000000000000000" pitchFamily="2" charset="-78"/>
              </a:rPr>
              <a:t>   </a:t>
            </a:r>
            <a:r>
              <a:rPr lang="ar-BH" sz="2800" b="1" u="sng" dirty="0">
                <a:latin typeface="Sakkal Majalla" panose="02000000000000000000" pitchFamily="2" charset="-78"/>
                <a:cs typeface="Sakkal Majalla" panose="02000000000000000000" pitchFamily="2" charset="-78"/>
              </a:rPr>
              <a:t>اسردْ أحداثَ القصّةِ واصفًا شعورَ عاملِ  النظافةِ. </a:t>
            </a:r>
            <a:endParaRPr lang="en-US" sz="2800" b="1" u="sng" dirty="0">
              <a:latin typeface="Sakkal Majalla" panose="02000000000000000000" pitchFamily="2" charset="-78"/>
              <a:cs typeface="Sakkal Majalla" panose="02000000000000000000" pitchFamily="2" charset="-78"/>
            </a:endParaRPr>
          </a:p>
        </p:txBody>
      </p:sp>
      <p:sp>
        <p:nvSpPr>
          <p:cNvPr id="19" name="Flowchart: Alternate Process 18">
            <a:extLst>
              <a:ext uri="{FF2B5EF4-FFF2-40B4-BE49-F238E27FC236}">
                <a16:creationId xmlns:a16="http://schemas.microsoft.com/office/drawing/2014/main" xmlns="" id="{8E1D95FA-9AF2-4E1F-9F9F-DFF951523635}"/>
              </a:ext>
            </a:extLst>
          </p:cNvPr>
          <p:cNvSpPr/>
          <p:nvPr/>
        </p:nvSpPr>
        <p:spPr>
          <a:xfrm>
            <a:off x="10582381" y="5091996"/>
            <a:ext cx="782789" cy="657508"/>
          </a:xfrm>
          <a:prstGeom prst="flowChartAlternateProcess">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2800" b="1" dirty="0">
                <a:latin typeface="Sakkal Majalla" panose="02000000000000000000" pitchFamily="2" charset="-78"/>
                <a:cs typeface="Sakkal Majalla" panose="02000000000000000000" pitchFamily="2" charset="-78"/>
              </a:rPr>
              <a:t>مثال</a:t>
            </a:r>
          </a:p>
        </p:txBody>
      </p:sp>
      <p:sp>
        <p:nvSpPr>
          <p:cNvPr id="20" name="Title 1">
            <a:extLst>
              <a:ext uri="{FF2B5EF4-FFF2-40B4-BE49-F238E27FC236}">
                <a16:creationId xmlns:a16="http://schemas.microsoft.com/office/drawing/2014/main" xmlns="" id="{092954EF-E28D-4DFE-A246-6A03E3C7DFF9}"/>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2034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heel(1)">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heel(1)">
                                      <p:cBhvr>
                                        <p:cTn id="43" dur="20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heel(1)">
                                      <p:cBhvr>
                                        <p:cTn id="55" dur="20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p:cTn id="60" dur="1000" fill="hold"/>
                                        <p:tgtEl>
                                          <p:spTgt spid="19"/>
                                        </p:tgtEl>
                                        <p:attrNameLst>
                                          <p:attrName>ppt_w</p:attrName>
                                        </p:attrNameLst>
                                      </p:cBhvr>
                                      <p:tavLst>
                                        <p:tav tm="0">
                                          <p:val>
                                            <p:fltVal val="0"/>
                                          </p:val>
                                        </p:tav>
                                        <p:tav tm="100000">
                                          <p:val>
                                            <p:strVal val="#ppt_w"/>
                                          </p:val>
                                        </p:tav>
                                      </p:tavLst>
                                    </p:anim>
                                    <p:anim calcmode="lin" valueType="num">
                                      <p:cBhvr>
                                        <p:cTn id="61" dur="1000" fill="hold"/>
                                        <p:tgtEl>
                                          <p:spTgt spid="19"/>
                                        </p:tgtEl>
                                        <p:attrNameLst>
                                          <p:attrName>ppt_h</p:attrName>
                                        </p:attrNameLst>
                                      </p:cBhvr>
                                      <p:tavLst>
                                        <p:tav tm="0">
                                          <p:val>
                                            <p:fltVal val="0"/>
                                          </p:val>
                                        </p:tav>
                                        <p:tav tm="100000">
                                          <p:val>
                                            <p:strVal val="#ppt_h"/>
                                          </p:val>
                                        </p:tav>
                                      </p:tavLst>
                                    </p:anim>
                                    <p:anim calcmode="lin" valueType="num">
                                      <p:cBhvr>
                                        <p:cTn id="62" dur="1000" fill="hold"/>
                                        <p:tgtEl>
                                          <p:spTgt spid="19"/>
                                        </p:tgtEl>
                                        <p:attrNameLst>
                                          <p:attrName>style.rotation</p:attrName>
                                        </p:attrNameLst>
                                      </p:cBhvr>
                                      <p:tavLst>
                                        <p:tav tm="0">
                                          <p:val>
                                            <p:fltVal val="90"/>
                                          </p:val>
                                        </p:tav>
                                        <p:tav tm="100000">
                                          <p:val>
                                            <p:fltVal val="0"/>
                                          </p:val>
                                        </p:tav>
                                      </p:tavLst>
                                    </p:anim>
                                    <p:animEffect transition="in" filter="fade">
                                      <p:cBhvr>
                                        <p:cTn id="63" dur="1000"/>
                                        <p:tgtEl>
                                          <p:spTgt spid="19"/>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heel(1)">
                                      <p:cBhvr>
                                        <p:cTn id="68"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1" grpId="0" animBg="1"/>
      <p:bldP spid="12" grpId="0" animBg="1"/>
      <p:bldP spid="13" grpId="0" animBg="1"/>
      <p:bldP spid="14" grpId="0" animBg="1"/>
      <p:bldP spid="15" grpId="0" animBg="1"/>
      <p:bldP spid="17" grpId="0" animBg="1"/>
      <p:bldP spid="16"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44940" y="237041"/>
            <a:ext cx="1582057" cy="707886"/>
          </a:xfrm>
          <a:prstGeom prst="rect">
            <a:avLst/>
          </a:prstGeom>
          <a:solidFill>
            <a:srgbClr val="00B050"/>
          </a:solidFill>
        </p:spPr>
        <p:txBody>
          <a:bodyPr wrap="square">
            <a:sp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أَتَعرّفُ</a:t>
            </a:r>
            <a:endParaRPr lang="ar-BH" sz="4000" dirty="0">
              <a:solidFill>
                <a:schemeClr val="bg1"/>
              </a:solidFill>
              <a:latin typeface="Sakkal Majalla" panose="02000000000000000000" pitchFamily="2" charset="-78"/>
              <a:cs typeface="Sakkal Majalla" panose="02000000000000000000" pitchFamily="2" charset="-78"/>
            </a:endParaRPr>
          </a:p>
        </p:txBody>
      </p:sp>
      <p:sp>
        <p:nvSpPr>
          <p:cNvPr id="5" name="Rectangle 4"/>
          <p:cNvSpPr/>
          <p:nvPr/>
        </p:nvSpPr>
        <p:spPr>
          <a:xfrm>
            <a:off x="4058367" y="392732"/>
            <a:ext cx="6110066" cy="646331"/>
          </a:xfrm>
          <a:prstGeom prst="rect">
            <a:avLst/>
          </a:prstGeom>
        </p:spPr>
        <p:txBody>
          <a:bodyPr wrap="square">
            <a:spAutoFit/>
          </a:bodyPr>
          <a:lstStyle/>
          <a:p>
            <a:pPr algn="r" rtl="1"/>
            <a:r>
              <a:rPr lang="ar-BH" sz="3600" b="1" dirty="0">
                <a:solidFill>
                  <a:srgbClr val="FF0000"/>
                </a:solidFill>
                <a:latin typeface="Sakkal Majalla" panose="02000000000000000000" pitchFamily="2" charset="-78"/>
                <a:cs typeface="Sakkal Majalla" panose="02000000000000000000" pitchFamily="2" charset="-78"/>
              </a:rPr>
              <a:t>أقرأُ النّصَّ </a:t>
            </a:r>
            <a:r>
              <a:rPr lang="ar-SA" sz="3600" b="1" dirty="0">
                <a:solidFill>
                  <a:srgbClr val="FF0000"/>
                </a:solidFill>
                <a:latin typeface="Sakkal Majalla" panose="02000000000000000000" pitchFamily="2" charset="-78"/>
                <a:cs typeface="Sakkal Majalla" panose="02000000000000000000" pitchFamily="2" charset="-78"/>
              </a:rPr>
              <a:t>جيّدًا، ثمَّ </a:t>
            </a:r>
            <a:r>
              <a:rPr lang="ar-BH" sz="3600" b="1" dirty="0">
                <a:solidFill>
                  <a:srgbClr val="FF0000"/>
                </a:solidFill>
                <a:latin typeface="Sakkal Majalla" panose="02000000000000000000" pitchFamily="2" charset="-78"/>
                <a:cs typeface="Sakkal Majalla" panose="02000000000000000000" pitchFamily="2" charset="-78"/>
              </a:rPr>
              <a:t>أُجيبُ عن الأسئلةِ الآتية</a:t>
            </a:r>
            <a:r>
              <a:rPr lang="ar-SA" sz="3600" b="1" dirty="0">
                <a:solidFill>
                  <a:srgbClr val="FF0000"/>
                </a:solidFill>
                <a:latin typeface="Sakkal Majalla" panose="02000000000000000000" pitchFamily="2" charset="-78"/>
                <a:cs typeface="Sakkal Majalla" panose="02000000000000000000" pitchFamily="2" charset="-78"/>
              </a:rPr>
              <a:t>ِ.</a:t>
            </a:r>
            <a:endParaRPr lang="ar-BH" sz="3600" b="1" dirty="0">
              <a:solidFill>
                <a:srgbClr val="FF0000"/>
              </a:solidFill>
              <a:latin typeface="Sakkal Majalla" panose="02000000000000000000" pitchFamily="2" charset="-78"/>
              <a:cs typeface="Sakkal Majalla" panose="02000000000000000000" pitchFamily="2" charset="-78"/>
            </a:endParaRPr>
          </a:p>
        </p:txBody>
      </p:sp>
      <p:sp>
        <p:nvSpPr>
          <p:cNvPr id="3" name="Rectangle 2"/>
          <p:cNvSpPr/>
          <p:nvPr/>
        </p:nvSpPr>
        <p:spPr>
          <a:xfrm>
            <a:off x="672905" y="1373104"/>
            <a:ext cx="10846190" cy="5016758"/>
          </a:xfrm>
          <a:prstGeom prst="rect">
            <a:avLst/>
          </a:prstGeom>
        </p:spPr>
        <p:txBody>
          <a:bodyPr wrap="square">
            <a:spAutoFit/>
          </a:bodyPr>
          <a:lstStyle/>
          <a:p>
            <a:pPr algn="just" rtl="1"/>
            <a:r>
              <a:rPr lang="ar-SA" sz="3200" dirty="0">
                <a:latin typeface="Sakkal Majalla" panose="02000000000000000000" pitchFamily="2" charset="-78"/>
                <a:cs typeface="Sakkal Majalla" panose="02000000000000000000" pitchFamily="2" charset="-78"/>
              </a:rPr>
              <a:t>  في يومٍ من الأيّامِ خرجت الحيواناتُ تفتِّشُ عن طعامِها في أنح</a:t>
            </a:r>
            <a:r>
              <a:rPr lang="ar-BH" sz="3200" dirty="0">
                <a:latin typeface="Sakkal Majalla" panose="02000000000000000000" pitchFamily="2" charset="-78"/>
                <a:cs typeface="Sakkal Majalla" panose="02000000000000000000" pitchFamily="2" charset="-78"/>
              </a:rPr>
              <a:t>ـــــــــــــــــــــ</a:t>
            </a:r>
            <a:r>
              <a:rPr lang="ar-SA" sz="3200" dirty="0" err="1">
                <a:latin typeface="Sakkal Majalla" panose="02000000000000000000" pitchFamily="2" charset="-78"/>
                <a:cs typeface="Sakkal Majalla" panose="02000000000000000000" pitchFamily="2" charset="-78"/>
              </a:rPr>
              <a:t>اءِ</a:t>
            </a:r>
            <a:r>
              <a:rPr lang="ar-SA" sz="3200" dirty="0">
                <a:latin typeface="Sakkal Majalla" panose="02000000000000000000" pitchFamily="2" charset="-78"/>
                <a:cs typeface="Sakkal Majalla" panose="02000000000000000000" pitchFamily="2" charset="-78"/>
              </a:rPr>
              <a:t> الغابةِ، وتَجِدُّ في سعيِها في أمانٍ. </a:t>
            </a:r>
            <a:endParaRPr lang="en-US" sz="3200" dirty="0">
              <a:latin typeface="Sakkal Majalla" panose="02000000000000000000" pitchFamily="2" charset="-78"/>
              <a:cs typeface="Sakkal Majalla" panose="02000000000000000000" pitchFamily="2" charset="-78"/>
            </a:endParaRPr>
          </a:p>
          <a:p>
            <a:pPr algn="just" rtl="1"/>
            <a:r>
              <a:rPr lang="ar-SA" sz="3200" dirty="0">
                <a:latin typeface="Sakkal Majalla" panose="02000000000000000000" pitchFamily="2" charset="-78"/>
                <a:cs typeface="Sakkal Majalla" panose="02000000000000000000" pitchFamily="2" charset="-78"/>
              </a:rPr>
              <a:t>وإذا بالأسدِ يُزمجرُ في الغابةِ ويملؤُها رُعبًا، فَخافت الحيواناتُ وفرّتْ هاربةً. وبينَما كانَ الأسدُ يبحثُ عنْ طعامٍ، وجدَ سلحفاةً صغيرةً لم تستطع الاختباءَ لأنّها بطيئةُ الحركةِ، فأوقفَها وقرّرَ أن يُسكتَ بها جوعَه. وحاولت السّلحفاةُ  استعطافَ الأسدِ لكنْ دونَ جدوى. فطلبتْ منه أنْ لا يعذّبَها  قبلَ أكْلِها، وقالتْ لَه: "إنّي أرْضى أنْ تَدوسَني بقدمَيْكَ، أو أن تَضْربَني بجذعِ شجرةٍ ضَخمةٍ...ولكنّي أرجوكَ أنْ لا ترميَني في هذا النهرِ." فضحكَ الأسدُ، وفعلَ عكسَ ما طلبَت ورمى بها في النهرِ. </a:t>
            </a:r>
          </a:p>
          <a:p>
            <a:pPr algn="just" rtl="1"/>
            <a:r>
              <a:rPr lang="ar-SA" sz="3200" dirty="0">
                <a:latin typeface="Sakkal Majalla" panose="02000000000000000000" pitchFamily="2" charset="-78"/>
                <a:cs typeface="Sakkal Majalla" panose="02000000000000000000" pitchFamily="2" charset="-78"/>
              </a:rPr>
              <a:t>فضحكت السّلحفاةُ الذكيّةُ، وقالت للأسدِ: "يا لكَ من حيوانٍ غبيٍّ ألا تعرفُ أنّني أعيشُ في الماءِ ولا أخافُ منه لأنّي أُجيدُ السباحةَ؟" </a:t>
            </a:r>
            <a:endParaRPr lang="en-US" sz="3200" dirty="0">
              <a:latin typeface="Sakkal Majalla" panose="02000000000000000000" pitchFamily="2" charset="-78"/>
              <a:cs typeface="Sakkal Majalla" panose="02000000000000000000" pitchFamily="2" charset="-78"/>
            </a:endParaRPr>
          </a:p>
          <a:p>
            <a:pPr algn="just" rtl="1"/>
            <a:r>
              <a:rPr lang="ar-SA" sz="3200" dirty="0">
                <a:latin typeface="Sakkal Majalla" panose="02000000000000000000" pitchFamily="2" charset="-78"/>
                <a:cs typeface="Sakkal Majalla" panose="02000000000000000000" pitchFamily="2" charset="-78"/>
              </a:rPr>
              <a:t>    وهكذا استطاعت السّلحفاةُ أن تنجوَ من الأسدِ بفضلِ ذكائِها. فليسَ العبرةُ في ضخامةِ الأجسامِ وإنّما العبرةُ في فطنةِ العقولِ.</a:t>
            </a:r>
          </a:p>
        </p:txBody>
      </p:sp>
      <p:sp>
        <p:nvSpPr>
          <p:cNvPr id="8" name="Title 1">
            <a:extLst>
              <a:ext uri="{FF2B5EF4-FFF2-40B4-BE49-F238E27FC236}">
                <a16:creationId xmlns:a16="http://schemas.microsoft.com/office/drawing/2014/main" xmlns="" id="{DF5C7057-FE9F-4936-913A-824BE94D1CC8}"/>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8723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064F111-CE28-4698-A464-4F7BEC84F591}"/>
              </a:ext>
            </a:extLst>
          </p:cNvPr>
          <p:cNvSpPr>
            <a:spLocks noGrp="1"/>
          </p:cNvSpPr>
          <p:nvPr>
            <p:ph idx="1"/>
          </p:nvPr>
        </p:nvSpPr>
        <p:spPr>
          <a:xfrm>
            <a:off x="598614" y="3491596"/>
            <a:ext cx="5537027" cy="2824797"/>
          </a:xfrm>
        </p:spPr>
        <p:txBody>
          <a:bodyPr/>
          <a:lstStyle/>
          <a:p>
            <a:pPr>
              <a:buFont typeface="Wingdings" panose="05000000000000000000" pitchFamily="2" charset="2"/>
              <a:buChar char="§"/>
            </a:pPr>
            <a:r>
              <a:rPr lang="ar-SA" sz="3200" dirty="0">
                <a:latin typeface="Sakkal Majalla" panose="02000000000000000000" pitchFamily="2" charset="-78"/>
                <a:ea typeface="+mj-ea"/>
                <a:cs typeface="Sakkal Majalla" panose="02000000000000000000" pitchFamily="2" charset="-78"/>
              </a:rPr>
              <a:t>خروج الحيوانات للبحث عن الط</a:t>
            </a:r>
            <a:r>
              <a:rPr lang="ar-BH" sz="3200" dirty="0">
                <a:latin typeface="Sakkal Majalla" panose="02000000000000000000" pitchFamily="2" charset="-78"/>
                <a:ea typeface="+mj-ea"/>
                <a:cs typeface="Sakkal Majalla" panose="02000000000000000000" pitchFamily="2" charset="-78"/>
              </a:rPr>
              <a:t>ّ</a:t>
            </a:r>
            <a:r>
              <a:rPr lang="ar-SA" sz="3200" dirty="0">
                <a:latin typeface="Sakkal Majalla" panose="02000000000000000000" pitchFamily="2" charset="-78"/>
                <a:ea typeface="+mj-ea"/>
                <a:cs typeface="Sakkal Majalla" panose="02000000000000000000" pitchFamily="2" charset="-78"/>
              </a:rPr>
              <a:t>عام.</a:t>
            </a:r>
          </a:p>
          <a:p>
            <a:pPr>
              <a:buFont typeface="Wingdings" panose="05000000000000000000" pitchFamily="2" charset="2"/>
              <a:buChar char="§"/>
            </a:pPr>
            <a:r>
              <a:rPr lang="ar-SA" sz="3200" dirty="0">
                <a:latin typeface="Sakkal Majalla" panose="02000000000000000000" pitchFamily="2" charset="-78"/>
                <a:ea typeface="+mj-ea"/>
                <a:cs typeface="Sakkal Majalla" panose="02000000000000000000" pitchFamily="2" charset="-78"/>
              </a:rPr>
              <a:t>ظهور الأسد مزمجر</a:t>
            </a:r>
            <a:r>
              <a:rPr lang="ar-BH" sz="3200" dirty="0">
                <a:latin typeface="Sakkal Majalla" panose="02000000000000000000" pitchFamily="2" charset="-78"/>
                <a:ea typeface="+mj-ea"/>
                <a:cs typeface="Sakkal Majalla" panose="02000000000000000000" pitchFamily="2" charset="-78"/>
              </a:rPr>
              <a:t>ّ</a:t>
            </a:r>
            <a:r>
              <a:rPr lang="ar-SA" sz="3200" dirty="0">
                <a:latin typeface="Sakkal Majalla" panose="02000000000000000000" pitchFamily="2" charset="-78"/>
                <a:ea typeface="+mj-ea"/>
                <a:cs typeface="Sakkal Majalla" panose="02000000000000000000" pitchFamily="2" charset="-78"/>
              </a:rPr>
              <a:t>ا وفرار الحيوانات خوف</a:t>
            </a:r>
            <a:r>
              <a:rPr lang="ar-BH" sz="3200" dirty="0">
                <a:latin typeface="Sakkal Majalla" panose="02000000000000000000" pitchFamily="2" charset="-78"/>
                <a:ea typeface="+mj-ea"/>
                <a:cs typeface="Sakkal Majalla" panose="02000000000000000000" pitchFamily="2" charset="-78"/>
              </a:rPr>
              <a:t>ً</a:t>
            </a:r>
            <a:r>
              <a:rPr lang="ar-SA" sz="3200" dirty="0">
                <a:latin typeface="Sakkal Majalla" panose="02000000000000000000" pitchFamily="2" charset="-78"/>
                <a:ea typeface="+mj-ea"/>
                <a:cs typeface="Sakkal Majalla" panose="02000000000000000000" pitchFamily="2" charset="-78"/>
              </a:rPr>
              <a:t>ا.</a:t>
            </a:r>
          </a:p>
          <a:p>
            <a:pPr>
              <a:buFont typeface="Wingdings" panose="05000000000000000000" pitchFamily="2" charset="2"/>
              <a:buChar char="§"/>
            </a:pPr>
            <a:r>
              <a:rPr lang="ar-SA" sz="3200" dirty="0">
                <a:latin typeface="Sakkal Majalla" panose="02000000000000000000" pitchFamily="2" charset="-78"/>
                <a:ea typeface="+mj-ea"/>
                <a:cs typeface="Sakkal Majalla" panose="02000000000000000000" pitchFamily="2" charset="-78"/>
              </a:rPr>
              <a:t>وقوع الس</a:t>
            </a:r>
            <a:r>
              <a:rPr lang="ar-BH" sz="3200" dirty="0">
                <a:latin typeface="Sakkal Majalla" panose="02000000000000000000" pitchFamily="2" charset="-78"/>
                <a:ea typeface="+mj-ea"/>
                <a:cs typeface="Sakkal Majalla" panose="02000000000000000000" pitchFamily="2" charset="-78"/>
              </a:rPr>
              <a:t>ّ</a:t>
            </a:r>
            <a:r>
              <a:rPr lang="ar-SA" sz="3200" dirty="0">
                <a:latin typeface="Sakkal Majalla" panose="02000000000000000000" pitchFamily="2" charset="-78"/>
                <a:ea typeface="+mj-ea"/>
                <a:cs typeface="Sakkal Majalla" panose="02000000000000000000" pitchFamily="2" charset="-78"/>
              </a:rPr>
              <a:t>لحفاة فريسة في قبضة الأسد.</a:t>
            </a:r>
          </a:p>
          <a:p>
            <a:pPr>
              <a:buFont typeface="Wingdings" panose="05000000000000000000" pitchFamily="2" charset="2"/>
              <a:buChar char="§"/>
            </a:pPr>
            <a:r>
              <a:rPr lang="ar-SA" sz="3200" dirty="0">
                <a:latin typeface="Sakkal Majalla" panose="02000000000000000000" pitchFamily="2" charset="-78"/>
                <a:ea typeface="+mj-ea"/>
                <a:cs typeface="Sakkal Majalla" panose="02000000000000000000" pitchFamily="2" charset="-78"/>
              </a:rPr>
              <a:t>احتيال الس</a:t>
            </a:r>
            <a:r>
              <a:rPr lang="ar-BH" sz="3200" dirty="0">
                <a:latin typeface="Sakkal Majalla" panose="02000000000000000000" pitchFamily="2" charset="-78"/>
                <a:ea typeface="+mj-ea"/>
                <a:cs typeface="Sakkal Majalla" panose="02000000000000000000" pitchFamily="2" charset="-78"/>
              </a:rPr>
              <a:t>ّ</a:t>
            </a:r>
            <a:r>
              <a:rPr lang="ar-SA" sz="3200" dirty="0">
                <a:latin typeface="Sakkal Majalla" panose="02000000000000000000" pitchFamily="2" charset="-78"/>
                <a:ea typeface="+mj-ea"/>
                <a:cs typeface="Sakkal Majalla" panose="02000000000000000000" pitchFamily="2" charset="-78"/>
              </a:rPr>
              <a:t>لحفاة للت</a:t>
            </a:r>
            <a:r>
              <a:rPr lang="ar-BH" sz="3200" dirty="0">
                <a:latin typeface="Sakkal Majalla" panose="02000000000000000000" pitchFamily="2" charset="-78"/>
                <a:ea typeface="+mj-ea"/>
                <a:cs typeface="Sakkal Majalla" panose="02000000000000000000" pitchFamily="2" charset="-78"/>
              </a:rPr>
              <a:t>ّ</a:t>
            </a:r>
            <a:r>
              <a:rPr lang="ar-SA" sz="3200" dirty="0">
                <a:latin typeface="Sakkal Majalla" panose="02000000000000000000" pitchFamily="2" charset="-78"/>
                <a:ea typeface="+mj-ea"/>
                <a:cs typeface="Sakkal Majalla" panose="02000000000000000000" pitchFamily="2" charset="-78"/>
              </a:rPr>
              <a:t>خلص من الأسد.</a:t>
            </a:r>
          </a:p>
          <a:p>
            <a:pPr>
              <a:buFont typeface="Wingdings" panose="05000000000000000000" pitchFamily="2" charset="2"/>
              <a:buChar char="§"/>
            </a:pPr>
            <a:r>
              <a:rPr lang="ar-SA" sz="3200" dirty="0">
                <a:latin typeface="Sakkal Majalla" panose="02000000000000000000" pitchFamily="2" charset="-78"/>
                <a:ea typeface="+mj-ea"/>
                <a:cs typeface="Sakkal Majalla" panose="02000000000000000000" pitchFamily="2" charset="-78"/>
              </a:rPr>
              <a:t>نجاة الس</a:t>
            </a:r>
            <a:r>
              <a:rPr lang="ar-BH" sz="3200" dirty="0">
                <a:latin typeface="Sakkal Majalla" panose="02000000000000000000" pitchFamily="2" charset="-78"/>
                <a:ea typeface="+mj-ea"/>
                <a:cs typeface="Sakkal Majalla" panose="02000000000000000000" pitchFamily="2" charset="-78"/>
              </a:rPr>
              <a:t>ّ</a:t>
            </a:r>
            <a:r>
              <a:rPr lang="ar-SA" sz="3200" dirty="0">
                <a:latin typeface="Sakkal Majalla" panose="02000000000000000000" pitchFamily="2" charset="-78"/>
                <a:ea typeface="+mj-ea"/>
                <a:cs typeface="Sakkal Majalla" panose="02000000000000000000" pitchFamily="2" charset="-78"/>
              </a:rPr>
              <a:t>لحفاة.</a:t>
            </a:r>
            <a:endParaRPr lang="ar-BH" sz="3200" dirty="0">
              <a:latin typeface="Sakkal Majalla" panose="02000000000000000000" pitchFamily="2" charset="-78"/>
              <a:ea typeface="+mj-ea"/>
              <a:cs typeface="Sakkal Majalla" panose="02000000000000000000" pitchFamily="2" charset="-78"/>
            </a:endParaRPr>
          </a:p>
        </p:txBody>
      </p:sp>
      <p:sp>
        <p:nvSpPr>
          <p:cNvPr id="4" name="Title 3">
            <a:extLst>
              <a:ext uri="{FF2B5EF4-FFF2-40B4-BE49-F238E27FC236}">
                <a16:creationId xmlns:a16="http://schemas.microsoft.com/office/drawing/2014/main" xmlns="" id="{7A23B232-71A3-4934-BA5D-4A08744664F9}"/>
              </a:ext>
            </a:extLst>
          </p:cNvPr>
          <p:cNvSpPr>
            <a:spLocks noGrp="1"/>
          </p:cNvSpPr>
          <p:nvPr>
            <p:ph type="title"/>
          </p:nvPr>
        </p:nvSpPr>
        <p:spPr>
          <a:xfrm>
            <a:off x="6830082" y="932160"/>
            <a:ext cx="4404360" cy="547842"/>
          </a:xfrm>
          <a:prstGeom prst="rect">
            <a:avLst/>
          </a:prstGeom>
        </p:spPr>
        <p:txBody>
          <a:bodyPr wrap="square">
            <a:spAutoFit/>
          </a:bodyPr>
          <a:lstStyle/>
          <a:p>
            <a:pPr algn="r" rtl="1"/>
            <a:r>
              <a:rPr lang="ar-SA" sz="3200" b="1" dirty="0">
                <a:solidFill>
                  <a:srgbClr val="FF0000"/>
                </a:solidFill>
                <a:latin typeface="Sakkal Majalla" panose="02000000000000000000" pitchFamily="2" charset="-78"/>
                <a:cs typeface="Sakkal Majalla" panose="02000000000000000000" pitchFamily="2" charset="-78"/>
              </a:rPr>
              <a:t>أحدّد الش</a:t>
            </a:r>
            <a:r>
              <a:rPr lang="ar-BH" sz="3200" b="1" dirty="0">
                <a:solidFill>
                  <a:srgbClr val="FF0000"/>
                </a:solidFill>
                <a:latin typeface="Sakkal Majalla" panose="02000000000000000000" pitchFamily="2" charset="-78"/>
                <a:cs typeface="Sakkal Majalla" panose="02000000000000000000" pitchFamily="2" charset="-78"/>
              </a:rPr>
              <a:t>ّ</a:t>
            </a:r>
            <a:r>
              <a:rPr lang="ar-SA" sz="3200" b="1" dirty="0" err="1">
                <a:solidFill>
                  <a:srgbClr val="FF0000"/>
                </a:solidFill>
                <a:latin typeface="Sakkal Majalla" panose="02000000000000000000" pitchFamily="2" charset="-78"/>
                <a:cs typeface="Sakkal Majalla" panose="02000000000000000000" pitchFamily="2" charset="-78"/>
              </a:rPr>
              <a:t>خصيّات</a:t>
            </a:r>
            <a:r>
              <a:rPr lang="ar-SA" sz="3200" b="1" dirty="0">
                <a:solidFill>
                  <a:srgbClr val="FF0000"/>
                </a:solidFill>
                <a:latin typeface="Sakkal Majalla" panose="02000000000000000000" pitchFamily="2" charset="-78"/>
                <a:cs typeface="Sakkal Majalla" panose="02000000000000000000" pitchFamily="2" charset="-78"/>
              </a:rPr>
              <a:t> في القصّة.</a:t>
            </a:r>
            <a:endParaRPr lang="ar-BH" sz="2800" b="1" dirty="0">
              <a:solidFill>
                <a:srgbClr val="FF0000"/>
              </a:solidFill>
              <a:latin typeface="Sakkal Majalla" panose="02000000000000000000" pitchFamily="2" charset="-78"/>
              <a:cs typeface="Sakkal Majalla" panose="02000000000000000000" pitchFamily="2" charset="-78"/>
            </a:endParaRPr>
          </a:p>
        </p:txBody>
      </p:sp>
      <p:sp>
        <p:nvSpPr>
          <p:cNvPr id="5" name="Rectangle 4">
            <a:extLst>
              <a:ext uri="{FF2B5EF4-FFF2-40B4-BE49-F238E27FC236}">
                <a16:creationId xmlns:a16="http://schemas.microsoft.com/office/drawing/2014/main" xmlns="" id="{2738F9D6-52A4-418D-8B25-DD877590E6DA}"/>
              </a:ext>
            </a:extLst>
          </p:cNvPr>
          <p:cNvSpPr/>
          <p:nvPr/>
        </p:nvSpPr>
        <p:spPr>
          <a:xfrm>
            <a:off x="10443414" y="147248"/>
            <a:ext cx="1582057" cy="707886"/>
          </a:xfrm>
          <a:prstGeom prst="rect">
            <a:avLst/>
          </a:prstGeom>
          <a:solidFill>
            <a:srgbClr val="00B050"/>
          </a:solidFill>
        </p:spPr>
        <p:txBody>
          <a:bodyPr wrap="square">
            <a:sp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أَتَعرّفُ</a:t>
            </a:r>
            <a:endParaRPr lang="ar-BH" sz="4000" dirty="0">
              <a:solidFill>
                <a:schemeClr val="bg1"/>
              </a:solidFill>
              <a:latin typeface="Sakkal Majalla" panose="02000000000000000000" pitchFamily="2" charset="-78"/>
              <a:cs typeface="Sakkal Majalla" panose="02000000000000000000" pitchFamily="2" charset="-78"/>
            </a:endParaRPr>
          </a:p>
        </p:txBody>
      </p:sp>
      <p:sp>
        <p:nvSpPr>
          <p:cNvPr id="6" name="Title 1">
            <a:extLst>
              <a:ext uri="{FF2B5EF4-FFF2-40B4-BE49-F238E27FC236}">
                <a16:creationId xmlns:a16="http://schemas.microsoft.com/office/drawing/2014/main" xmlns="" id="{84C1A85E-28DF-4194-830F-2586D276EFC2}"/>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7" name="Title 3">
            <a:extLst>
              <a:ext uri="{FF2B5EF4-FFF2-40B4-BE49-F238E27FC236}">
                <a16:creationId xmlns:a16="http://schemas.microsoft.com/office/drawing/2014/main" xmlns="" id="{B21FEFF4-E3E2-472E-B51A-600632AD394F}"/>
              </a:ext>
            </a:extLst>
          </p:cNvPr>
          <p:cNvSpPr txBox="1">
            <a:spLocks/>
          </p:cNvSpPr>
          <p:nvPr/>
        </p:nvSpPr>
        <p:spPr>
          <a:xfrm>
            <a:off x="1579098" y="911942"/>
            <a:ext cx="4516902" cy="547842"/>
          </a:xfrm>
          <a:prstGeom prst="rect">
            <a:avLst/>
          </a:prstGeom>
        </p:spPr>
        <p:txBody>
          <a:bodyPr vert="horz" wrap="square" lIns="91440" tIns="45720" rIns="91440" bIns="45720" rtlCol="0" anchor="ctr">
            <a:sp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r">
              <a:buFont typeface="Wingdings" panose="05000000000000000000" pitchFamily="2" charset="2"/>
              <a:buChar char="v"/>
            </a:pPr>
            <a:r>
              <a:rPr lang="ar-SA" sz="3200" dirty="0">
                <a:latin typeface="Sakkal Majalla" panose="02000000000000000000" pitchFamily="2" charset="-78"/>
                <a:cs typeface="Sakkal Majalla" panose="02000000000000000000" pitchFamily="2" charset="-78"/>
              </a:rPr>
              <a:t>حيوانات الغابة، الأسد، الس</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لحفاة</a:t>
            </a:r>
            <a:endParaRPr lang="ar-BH" sz="2800" dirty="0">
              <a:latin typeface="Sakkal Majalla" panose="02000000000000000000" pitchFamily="2" charset="-78"/>
              <a:cs typeface="Sakkal Majalla" panose="02000000000000000000" pitchFamily="2" charset="-78"/>
            </a:endParaRPr>
          </a:p>
        </p:txBody>
      </p:sp>
      <p:sp>
        <p:nvSpPr>
          <p:cNvPr id="8" name="Title 3">
            <a:extLst>
              <a:ext uri="{FF2B5EF4-FFF2-40B4-BE49-F238E27FC236}">
                <a16:creationId xmlns:a16="http://schemas.microsoft.com/office/drawing/2014/main" xmlns="" id="{110D1B2D-435F-4086-9EE1-3EE55631599E}"/>
              </a:ext>
            </a:extLst>
          </p:cNvPr>
          <p:cNvSpPr txBox="1">
            <a:spLocks/>
          </p:cNvSpPr>
          <p:nvPr/>
        </p:nvSpPr>
        <p:spPr>
          <a:xfrm>
            <a:off x="6830082" y="2737310"/>
            <a:ext cx="4404360" cy="547842"/>
          </a:xfrm>
          <a:prstGeom prst="rect">
            <a:avLst/>
          </a:prstGeom>
        </p:spPr>
        <p:txBody>
          <a:bodyPr vert="horz" wrap="square" lIns="91440" tIns="45720" rIns="91440" bIns="45720" rtlCol="0" anchor="ctr">
            <a:sp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SA" sz="3200" b="1" dirty="0">
                <a:solidFill>
                  <a:srgbClr val="FF0000"/>
                </a:solidFill>
                <a:latin typeface="Sakkal Majalla" panose="02000000000000000000" pitchFamily="2" charset="-78"/>
                <a:cs typeface="Sakkal Majalla" panose="02000000000000000000" pitchFamily="2" charset="-78"/>
              </a:rPr>
              <a:t>أين ومتى وقعت الأحداث في القصّة؟</a:t>
            </a:r>
            <a:endParaRPr lang="ar-BH" sz="2800" b="1" dirty="0">
              <a:solidFill>
                <a:srgbClr val="FF0000"/>
              </a:solidFill>
              <a:latin typeface="Sakkal Majalla" panose="02000000000000000000" pitchFamily="2" charset="-78"/>
              <a:cs typeface="Sakkal Majalla" panose="02000000000000000000" pitchFamily="2" charset="-78"/>
            </a:endParaRPr>
          </a:p>
        </p:txBody>
      </p:sp>
      <p:sp>
        <p:nvSpPr>
          <p:cNvPr id="9" name="Title 3">
            <a:extLst>
              <a:ext uri="{FF2B5EF4-FFF2-40B4-BE49-F238E27FC236}">
                <a16:creationId xmlns:a16="http://schemas.microsoft.com/office/drawing/2014/main" xmlns="" id="{C2E643AD-5A36-4C47-928F-65B8FC1A651C}"/>
              </a:ext>
            </a:extLst>
          </p:cNvPr>
          <p:cNvSpPr txBox="1">
            <a:spLocks/>
          </p:cNvSpPr>
          <p:nvPr/>
        </p:nvSpPr>
        <p:spPr>
          <a:xfrm>
            <a:off x="1044526" y="2737310"/>
            <a:ext cx="5051474" cy="547842"/>
          </a:xfrm>
          <a:prstGeom prst="rect">
            <a:avLst/>
          </a:prstGeom>
        </p:spPr>
        <p:txBody>
          <a:bodyPr vert="horz" wrap="square" lIns="91440" tIns="45720" rIns="91440" bIns="45720" rtlCol="0" anchor="ctr">
            <a:sp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r">
              <a:buFont typeface="Wingdings" panose="05000000000000000000" pitchFamily="2" charset="2"/>
              <a:buChar char="v"/>
            </a:pPr>
            <a:r>
              <a:rPr lang="ar-SA" sz="3200" dirty="0">
                <a:latin typeface="Sakkal Majalla" panose="02000000000000000000" pitchFamily="2" charset="-78"/>
                <a:cs typeface="Sakkal Majalla" panose="02000000000000000000" pitchFamily="2" charset="-78"/>
              </a:rPr>
              <a:t>المكان: الغابة، والز</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مان: في يومٍ من الأيّامِ. </a:t>
            </a:r>
            <a:endParaRPr lang="ar-BH" sz="2800" dirty="0">
              <a:latin typeface="Sakkal Majalla" panose="02000000000000000000" pitchFamily="2" charset="-78"/>
              <a:cs typeface="Sakkal Majalla" panose="02000000000000000000" pitchFamily="2" charset="-78"/>
            </a:endParaRPr>
          </a:p>
        </p:txBody>
      </p:sp>
      <p:sp>
        <p:nvSpPr>
          <p:cNvPr id="11" name="Title 3">
            <a:extLst>
              <a:ext uri="{FF2B5EF4-FFF2-40B4-BE49-F238E27FC236}">
                <a16:creationId xmlns:a16="http://schemas.microsoft.com/office/drawing/2014/main" xmlns="" id="{6EC9E535-AA61-4FEE-8291-88322D0B654F}"/>
              </a:ext>
            </a:extLst>
          </p:cNvPr>
          <p:cNvSpPr txBox="1">
            <a:spLocks/>
          </p:cNvSpPr>
          <p:nvPr/>
        </p:nvSpPr>
        <p:spPr>
          <a:xfrm>
            <a:off x="6830081" y="4475424"/>
            <a:ext cx="4404361" cy="547842"/>
          </a:xfrm>
          <a:prstGeom prst="rect">
            <a:avLst/>
          </a:prstGeom>
        </p:spPr>
        <p:txBody>
          <a:bodyPr vert="horz" wrap="square" lIns="91440" tIns="45720" rIns="91440" bIns="45720" rtlCol="0" anchor="ctr">
            <a:sp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SA" sz="3200" b="1" dirty="0">
                <a:solidFill>
                  <a:srgbClr val="FF0000"/>
                </a:solidFill>
                <a:latin typeface="Sakkal Majalla" panose="02000000000000000000" pitchFamily="2" charset="-78"/>
                <a:cs typeface="Sakkal Majalla" panose="02000000000000000000" pitchFamily="2" charset="-78"/>
              </a:rPr>
              <a:t>ما الأحداث الر</a:t>
            </a:r>
            <a:r>
              <a:rPr lang="ar-BH" sz="3200" b="1" dirty="0">
                <a:solidFill>
                  <a:srgbClr val="FF0000"/>
                </a:solidFill>
                <a:latin typeface="Sakkal Majalla" panose="02000000000000000000" pitchFamily="2" charset="-78"/>
                <a:cs typeface="Sakkal Majalla" panose="02000000000000000000" pitchFamily="2" charset="-78"/>
              </a:rPr>
              <a:t>ّ</a:t>
            </a:r>
            <a:r>
              <a:rPr lang="ar-SA" sz="3200" b="1" dirty="0" err="1">
                <a:solidFill>
                  <a:srgbClr val="FF0000"/>
                </a:solidFill>
                <a:latin typeface="Sakkal Majalla" panose="02000000000000000000" pitchFamily="2" charset="-78"/>
                <a:cs typeface="Sakkal Majalla" panose="02000000000000000000" pitchFamily="2" charset="-78"/>
              </a:rPr>
              <a:t>ئيسيّة</a:t>
            </a:r>
            <a:r>
              <a:rPr lang="ar-SA" sz="3200" b="1" dirty="0">
                <a:solidFill>
                  <a:srgbClr val="FF0000"/>
                </a:solidFill>
                <a:latin typeface="Sakkal Majalla" panose="02000000000000000000" pitchFamily="2" charset="-78"/>
                <a:cs typeface="Sakkal Majalla" panose="02000000000000000000" pitchFamily="2" charset="-78"/>
              </a:rPr>
              <a:t> في القصّة؟</a:t>
            </a:r>
            <a:endParaRPr lang="ar-BH" sz="2800" b="1" dirty="0">
              <a:solidFill>
                <a:srgbClr val="FF0000"/>
              </a:solidFill>
              <a:latin typeface="Sakkal Majalla" panose="02000000000000000000" pitchFamily="2" charset="-78"/>
              <a:cs typeface="Sakkal Majalla" panose="02000000000000000000" pitchFamily="2" charset="-78"/>
            </a:endParaRPr>
          </a:p>
        </p:txBody>
      </p:sp>
      <p:sp>
        <p:nvSpPr>
          <p:cNvPr id="15" name="Title 3">
            <a:extLst>
              <a:ext uri="{FF2B5EF4-FFF2-40B4-BE49-F238E27FC236}">
                <a16:creationId xmlns:a16="http://schemas.microsoft.com/office/drawing/2014/main" xmlns="" id="{43F5D18E-DE0A-4024-9A1B-8A669A04E46D}"/>
              </a:ext>
            </a:extLst>
          </p:cNvPr>
          <p:cNvSpPr txBox="1">
            <a:spLocks/>
          </p:cNvSpPr>
          <p:nvPr/>
        </p:nvSpPr>
        <p:spPr>
          <a:xfrm>
            <a:off x="6830082" y="1834735"/>
            <a:ext cx="4404360" cy="547842"/>
          </a:xfrm>
          <a:prstGeom prst="rect">
            <a:avLst/>
          </a:prstGeom>
        </p:spPr>
        <p:txBody>
          <a:bodyPr vert="horz" wrap="square" lIns="91440" tIns="45720" rIns="91440" bIns="45720" rtlCol="0" anchor="ctr">
            <a:sp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SA" sz="3200" b="1" dirty="0">
                <a:solidFill>
                  <a:srgbClr val="FF0000"/>
                </a:solidFill>
                <a:latin typeface="Sakkal Majalla" panose="02000000000000000000" pitchFamily="2" charset="-78"/>
                <a:cs typeface="Sakkal Majalla" panose="02000000000000000000" pitchFamily="2" charset="-78"/>
              </a:rPr>
              <a:t>أصنّف الش</a:t>
            </a:r>
            <a:r>
              <a:rPr lang="ar-BH" sz="3200" b="1" dirty="0">
                <a:solidFill>
                  <a:srgbClr val="FF0000"/>
                </a:solidFill>
                <a:latin typeface="Sakkal Majalla" panose="02000000000000000000" pitchFamily="2" charset="-78"/>
                <a:cs typeface="Sakkal Majalla" panose="02000000000000000000" pitchFamily="2" charset="-78"/>
              </a:rPr>
              <a:t>ّ</a:t>
            </a:r>
            <a:r>
              <a:rPr lang="ar-SA" sz="3200" b="1" dirty="0" err="1">
                <a:solidFill>
                  <a:srgbClr val="FF0000"/>
                </a:solidFill>
                <a:latin typeface="Sakkal Majalla" panose="02000000000000000000" pitchFamily="2" charset="-78"/>
                <a:cs typeface="Sakkal Majalla" panose="02000000000000000000" pitchFamily="2" charset="-78"/>
              </a:rPr>
              <a:t>خصيّات</a:t>
            </a:r>
            <a:r>
              <a:rPr lang="ar-SA" sz="3200" b="1" dirty="0">
                <a:solidFill>
                  <a:srgbClr val="FF0000"/>
                </a:solidFill>
                <a:latin typeface="Sakkal Majalla" panose="02000000000000000000" pitchFamily="2" charset="-78"/>
                <a:cs typeface="Sakkal Majalla" panose="02000000000000000000" pitchFamily="2" charset="-78"/>
              </a:rPr>
              <a:t> بحسب أهمّيّتها.</a:t>
            </a:r>
            <a:endParaRPr lang="ar-BH" sz="2800" b="1" dirty="0">
              <a:solidFill>
                <a:srgbClr val="FF0000"/>
              </a:solidFill>
              <a:latin typeface="Sakkal Majalla" panose="02000000000000000000" pitchFamily="2" charset="-78"/>
              <a:cs typeface="Sakkal Majalla" panose="02000000000000000000" pitchFamily="2" charset="-78"/>
            </a:endParaRPr>
          </a:p>
        </p:txBody>
      </p:sp>
      <p:sp>
        <p:nvSpPr>
          <p:cNvPr id="16" name="Title 3">
            <a:extLst>
              <a:ext uri="{FF2B5EF4-FFF2-40B4-BE49-F238E27FC236}">
                <a16:creationId xmlns:a16="http://schemas.microsoft.com/office/drawing/2014/main" xmlns="" id="{7861F644-E667-4F7B-856E-631592BB89D1}"/>
              </a:ext>
            </a:extLst>
          </p:cNvPr>
          <p:cNvSpPr txBox="1">
            <a:spLocks/>
          </p:cNvSpPr>
          <p:nvPr/>
        </p:nvSpPr>
        <p:spPr>
          <a:xfrm>
            <a:off x="1579098" y="1603026"/>
            <a:ext cx="4516902" cy="991041"/>
          </a:xfrm>
          <a:prstGeom prst="rect">
            <a:avLst/>
          </a:prstGeom>
        </p:spPr>
        <p:txBody>
          <a:bodyPr vert="horz" wrap="square" lIns="91440" tIns="45720" rIns="91440" bIns="45720" rtlCol="0" anchor="ctr">
            <a:sp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r">
              <a:buFont typeface="Wingdings" panose="05000000000000000000" pitchFamily="2" charset="2"/>
              <a:buChar char="v"/>
            </a:pPr>
            <a:r>
              <a:rPr lang="ar-SA" sz="3200" dirty="0">
                <a:latin typeface="Sakkal Majalla" panose="02000000000000000000" pitchFamily="2" charset="-78"/>
                <a:cs typeface="Sakkal Majalla" panose="02000000000000000000" pitchFamily="2" charset="-78"/>
              </a:rPr>
              <a:t>الأسد /الس</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لحفاة: رئيسيّة</a:t>
            </a:r>
          </a:p>
          <a:p>
            <a:pPr marL="457200" indent="-457200" algn="r">
              <a:buFont typeface="Wingdings" panose="05000000000000000000" pitchFamily="2" charset="2"/>
              <a:buChar char="v"/>
            </a:pPr>
            <a:r>
              <a:rPr lang="ar-SA" sz="3200" dirty="0">
                <a:latin typeface="Sakkal Majalla" panose="02000000000000000000" pitchFamily="2" charset="-78"/>
                <a:cs typeface="Sakkal Majalla" panose="02000000000000000000" pitchFamily="2" charset="-78"/>
              </a:rPr>
              <a:t> حيوانات الغابة: ثانويّة</a:t>
            </a:r>
            <a:endParaRPr lang="ar-BH"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4951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arn(inVertic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fade">
                                      <p:cBhvr>
                                        <p:cTn id="42" dur="500"/>
                                        <p:tgtEl>
                                          <p:spTgt spid="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fade">
                                      <p:cBhvr>
                                        <p:cTn id="47" dur="500"/>
                                        <p:tgtEl>
                                          <p:spTgt spid="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Effect transition="in" filter="fade">
                                      <p:cBhvr>
                                        <p:cTn id="52" dur="500"/>
                                        <p:tgtEl>
                                          <p:spTgt spid="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fade">
                                      <p:cBhvr>
                                        <p:cTn id="57" dur="500"/>
                                        <p:tgtEl>
                                          <p:spTgt spid="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fade">
                                      <p:cBhvr>
                                        <p:cTn id="6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P spid="8" grpId="0"/>
      <p:bldP spid="9" grpId="0"/>
      <p:bldP spid="11"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178" y="1509831"/>
            <a:ext cx="10515600" cy="4633010"/>
          </a:xfrm>
        </p:spPr>
        <p:txBody>
          <a:bodyPr>
            <a:normAutofit/>
          </a:bodyPr>
          <a:lstStyle/>
          <a:p>
            <a:pPr marL="457200" lvl="1" indent="0">
              <a:buNone/>
            </a:pPr>
            <a:endParaRPr lang="ar-BH" sz="3200" b="1" dirty="0">
              <a:latin typeface="Sakkal Majalla" panose="02000000000000000000" pitchFamily="2" charset="-78"/>
              <a:cs typeface="Sakkal Majalla" panose="02000000000000000000" pitchFamily="2" charset="-78"/>
            </a:endParaRPr>
          </a:p>
          <a:p>
            <a:pPr marL="457200" lvl="1" indent="0">
              <a:buNone/>
            </a:pPr>
            <a:endParaRPr lang="ar-BH" sz="3200" b="1" dirty="0">
              <a:latin typeface="Sakkal Majalla" panose="02000000000000000000" pitchFamily="2" charset="-78"/>
              <a:cs typeface="Sakkal Majalla" panose="02000000000000000000" pitchFamily="2" charset="-78"/>
            </a:endParaRPr>
          </a:p>
        </p:txBody>
      </p:sp>
      <p:sp>
        <p:nvSpPr>
          <p:cNvPr id="6" name="Rectangle 5">
            <a:extLst>
              <a:ext uri="{FF2B5EF4-FFF2-40B4-BE49-F238E27FC236}">
                <a16:creationId xmlns:a16="http://schemas.microsoft.com/office/drawing/2014/main" xmlns="" id="{93FFFC26-6CC8-465D-A489-F96CA5CA7089}"/>
              </a:ext>
            </a:extLst>
          </p:cNvPr>
          <p:cNvSpPr/>
          <p:nvPr/>
        </p:nvSpPr>
        <p:spPr>
          <a:xfrm>
            <a:off x="1204216" y="1512391"/>
            <a:ext cx="9510612" cy="584775"/>
          </a:xfrm>
          <a:prstGeom prst="rect">
            <a:avLst/>
          </a:prstGeom>
        </p:spPr>
        <p:txBody>
          <a:bodyPr wrap="square">
            <a:spAutoFit/>
          </a:bodyPr>
          <a:lstStyle/>
          <a:p>
            <a:pPr algn="r" rtl="1"/>
            <a:r>
              <a:rPr lang="ar-BH" sz="3200" b="1" dirty="0">
                <a:solidFill>
                  <a:srgbClr val="FF0000"/>
                </a:solidFill>
                <a:latin typeface="Sakkal Majalla" panose="02000000000000000000" pitchFamily="2" charset="-78"/>
                <a:cs typeface="Sakkal Majalla" panose="02000000000000000000" pitchFamily="2" charset="-78"/>
              </a:rPr>
              <a:t>أُوزّع الأحداث السّابقة وفق البنية الثّلاثيّة للنّصّ السّرديّ.</a:t>
            </a:r>
          </a:p>
        </p:txBody>
      </p:sp>
      <p:graphicFrame>
        <p:nvGraphicFramePr>
          <p:cNvPr id="2" name="Table 3">
            <a:extLst>
              <a:ext uri="{FF2B5EF4-FFF2-40B4-BE49-F238E27FC236}">
                <a16:creationId xmlns:a16="http://schemas.microsoft.com/office/drawing/2014/main" xmlns="" id="{B14CB77C-3719-4B7C-84B6-CEF18C8DAAE6}"/>
              </a:ext>
            </a:extLst>
          </p:cNvPr>
          <p:cNvGraphicFramePr>
            <a:graphicFrameLocks noGrp="1"/>
          </p:cNvGraphicFramePr>
          <p:nvPr>
            <p:extLst>
              <p:ext uri="{D42A27DB-BD31-4B8C-83A1-F6EECF244321}">
                <p14:modId xmlns:p14="http://schemas.microsoft.com/office/powerpoint/2010/main" val="1643092020"/>
              </p:ext>
            </p:extLst>
          </p:nvPr>
        </p:nvGraphicFramePr>
        <p:xfrm>
          <a:off x="1477172" y="2130664"/>
          <a:ext cx="9237656" cy="4294232"/>
        </p:xfrm>
        <a:graphic>
          <a:graphicData uri="http://schemas.openxmlformats.org/drawingml/2006/table">
            <a:tbl>
              <a:tblPr rtl="1" firstRow="1" bandRow="1">
                <a:tableStyleId>{5C22544A-7EE6-4342-B048-85BDC9FD1C3A}</a:tableStyleId>
              </a:tblPr>
              <a:tblGrid>
                <a:gridCol w="3632010">
                  <a:extLst>
                    <a:ext uri="{9D8B030D-6E8A-4147-A177-3AD203B41FA5}">
                      <a16:colId xmlns:a16="http://schemas.microsoft.com/office/drawing/2014/main" xmlns="" val="2878008296"/>
                    </a:ext>
                  </a:extLst>
                </a:gridCol>
                <a:gridCol w="5605646">
                  <a:extLst>
                    <a:ext uri="{9D8B030D-6E8A-4147-A177-3AD203B41FA5}">
                      <a16:colId xmlns:a16="http://schemas.microsoft.com/office/drawing/2014/main" xmlns="" val="608803900"/>
                    </a:ext>
                  </a:extLst>
                </a:gridCol>
              </a:tblGrid>
              <a:tr h="557945">
                <a:tc>
                  <a:txBody>
                    <a:bodyPr/>
                    <a:lstStyle/>
                    <a:p>
                      <a:pPr algn="ctr" rtl="1"/>
                      <a:r>
                        <a:rPr lang="ar-BH" sz="3200" dirty="0">
                          <a:latin typeface="Sakkal Majalla" panose="02000000000000000000" pitchFamily="2" charset="-78"/>
                          <a:cs typeface="Sakkal Majalla" panose="02000000000000000000" pitchFamily="2" charset="-78"/>
                        </a:rPr>
                        <a:t>أوضاع النّصّ السّرديّ</a:t>
                      </a:r>
                    </a:p>
                  </a:txBody>
                  <a:tcPr/>
                </a:tc>
                <a:tc>
                  <a:txBody>
                    <a:bodyPr/>
                    <a:lstStyle/>
                    <a:p>
                      <a:pPr algn="ctr" rtl="1"/>
                      <a:r>
                        <a:rPr lang="ar-BH" sz="3200" dirty="0">
                          <a:latin typeface="Sakkal Majalla" panose="02000000000000000000" pitchFamily="2" charset="-78"/>
                          <a:cs typeface="Sakkal Majalla" panose="02000000000000000000" pitchFamily="2" charset="-78"/>
                        </a:rPr>
                        <a:t>الأحداث الرّئيسيّة</a:t>
                      </a:r>
                    </a:p>
                  </a:txBody>
                  <a:tcPr/>
                </a:tc>
                <a:extLst>
                  <a:ext uri="{0D108BD9-81ED-4DB2-BD59-A6C34878D82A}">
                    <a16:rowId xmlns:a16="http://schemas.microsoft.com/office/drawing/2014/main" xmlns="" val="2691641301"/>
                  </a:ext>
                </a:extLst>
              </a:tr>
              <a:tr h="701558">
                <a:tc>
                  <a:txBody>
                    <a:bodyPr/>
                    <a:lstStyle/>
                    <a:p>
                      <a:pPr rtl="1"/>
                      <a:endParaRPr lang="ar-BH" sz="3200" dirty="0">
                        <a:latin typeface="Sakkal Majalla" panose="02000000000000000000" pitchFamily="2" charset="-78"/>
                        <a:cs typeface="Sakkal Majalla" panose="02000000000000000000" pitchFamily="2" charset="-78"/>
                      </a:endParaRPr>
                    </a:p>
                  </a:txBody>
                  <a:tcPr/>
                </a:tc>
                <a:tc>
                  <a:txBody>
                    <a:bodyPr/>
                    <a:lstStyle/>
                    <a:p>
                      <a:pPr rtl="1"/>
                      <a:endParaRPr lang="ar-BH" sz="320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xmlns="" val="516778470"/>
                  </a:ext>
                </a:extLst>
              </a:tr>
              <a:tr h="1987505">
                <a:tc>
                  <a:txBody>
                    <a:bodyPr/>
                    <a:lstStyle/>
                    <a:p>
                      <a:pPr rtl="1"/>
                      <a:endParaRPr lang="ar-BH" sz="3200" dirty="0">
                        <a:latin typeface="Sakkal Majalla" panose="02000000000000000000" pitchFamily="2" charset="-78"/>
                        <a:cs typeface="Sakkal Majalla" panose="02000000000000000000" pitchFamily="2" charset="-78"/>
                      </a:endParaRPr>
                    </a:p>
                  </a:txBody>
                  <a:tcPr/>
                </a:tc>
                <a:tc>
                  <a:txBody>
                    <a:bodyPr/>
                    <a:lstStyle/>
                    <a:p>
                      <a:pPr rtl="1"/>
                      <a:endParaRPr lang="ar-BH" sz="320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xmlns="" val="936052793"/>
                  </a:ext>
                </a:extLst>
              </a:tr>
              <a:tr h="1026049">
                <a:tc>
                  <a:txBody>
                    <a:bodyPr/>
                    <a:lstStyle/>
                    <a:p>
                      <a:pPr rtl="1"/>
                      <a:endParaRPr lang="ar-BH" sz="1800" dirty="0">
                        <a:latin typeface="Sakkal Majalla" panose="02000000000000000000" pitchFamily="2" charset="-78"/>
                        <a:cs typeface="Sakkal Majalla" panose="02000000000000000000" pitchFamily="2" charset="-78"/>
                      </a:endParaRPr>
                    </a:p>
                  </a:txBody>
                  <a:tcPr/>
                </a:tc>
                <a:tc>
                  <a:txBody>
                    <a:bodyPr/>
                    <a:lstStyle/>
                    <a:p>
                      <a:pPr rtl="1"/>
                      <a:endParaRPr lang="ar-BH" sz="320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xmlns="" val="3522266786"/>
                  </a:ext>
                </a:extLst>
              </a:tr>
            </a:tbl>
          </a:graphicData>
        </a:graphic>
      </p:graphicFrame>
      <p:sp>
        <p:nvSpPr>
          <p:cNvPr id="7" name="Rectangle 6">
            <a:extLst>
              <a:ext uri="{FF2B5EF4-FFF2-40B4-BE49-F238E27FC236}">
                <a16:creationId xmlns:a16="http://schemas.microsoft.com/office/drawing/2014/main" xmlns="" id="{1B79B37F-A684-4E04-8CDA-8E8BB6EB8F5E}"/>
              </a:ext>
            </a:extLst>
          </p:cNvPr>
          <p:cNvSpPr/>
          <p:nvPr/>
        </p:nvSpPr>
        <p:spPr>
          <a:xfrm>
            <a:off x="8167911" y="2783874"/>
            <a:ext cx="1669529" cy="584775"/>
          </a:xfrm>
          <a:prstGeom prst="rect">
            <a:avLst/>
          </a:prstGeom>
          <a:solidFill>
            <a:schemeClr val="accent1">
              <a:lumMod val="20000"/>
              <a:lumOff val="80000"/>
            </a:schemeClr>
          </a:solidFill>
        </p:spPr>
        <p:txBody>
          <a:bodyPr wrap="square">
            <a:spAutoFit/>
          </a:bodyPr>
          <a:lstStyle/>
          <a:p>
            <a:pPr algn="r" rtl="1"/>
            <a:r>
              <a:rPr lang="ar-BH" sz="3200" dirty="0">
                <a:latin typeface="Sakkal Majalla" panose="02000000000000000000" pitchFamily="2" charset="-78"/>
                <a:cs typeface="Sakkal Majalla" panose="02000000000000000000" pitchFamily="2" charset="-78"/>
              </a:rPr>
              <a:t>وضعُ البدايةِ</a:t>
            </a:r>
          </a:p>
        </p:txBody>
      </p:sp>
      <p:sp>
        <p:nvSpPr>
          <p:cNvPr id="9" name="Rectangle 8">
            <a:extLst>
              <a:ext uri="{FF2B5EF4-FFF2-40B4-BE49-F238E27FC236}">
                <a16:creationId xmlns:a16="http://schemas.microsoft.com/office/drawing/2014/main" xmlns="" id="{20DC5011-73F3-46ED-97F3-F107D085133B}"/>
              </a:ext>
            </a:extLst>
          </p:cNvPr>
          <p:cNvSpPr/>
          <p:nvPr/>
        </p:nvSpPr>
        <p:spPr>
          <a:xfrm>
            <a:off x="1978925" y="2783874"/>
            <a:ext cx="4913194" cy="584775"/>
          </a:xfrm>
          <a:prstGeom prst="rect">
            <a:avLst/>
          </a:prstGeom>
          <a:solidFill>
            <a:schemeClr val="tx2">
              <a:lumMod val="20000"/>
              <a:lumOff val="80000"/>
            </a:schemeClr>
          </a:solidFill>
        </p:spPr>
        <p:txBody>
          <a:bodyPr wrap="square">
            <a:spAutoFit/>
          </a:bodyPr>
          <a:lstStyle/>
          <a:p>
            <a:pPr marL="457200" indent="-457200" algn="r" rtl="1">
              <a:buFont typeface="Wingdings" panose="05000000000000000000" pitchFamily="2" charset="2"/>
              <a:buChar char="§"/>
            </a:pPr>
            <a:r>
              <a:rPr lang="ar-SA" sz="3200" dirty="0">
                <a:latin typeface="Sakkal Majalla" panose="02000000000000000000" pitchFamily="2" charset="-78"/>
                <a:cs typeface="Sakkal Majalla" panose="02000000000000000000" pitchFamily="2" charset="-78"/>
              </a:rPr>
              <a:t> خروج الحيوانات للبحث عن الط</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عام</a:t>
            </a:r>
            <a:r>
              <a:rPr lang="ar-BH" sz="3200" dirty="0">
                <a:latin typeface="Sakkal Majalla" panose="02000000000000000000" pitchFamily="2" charset="-78"/>
                <a:cs typeface="Sakkal Majalla" panose="02000000000000000000" pitchFamily="2" charset="-78"/>
              </a:rPr>
              <a:t>.</a:t>
            </a:r>
          </a:p>
        </p:txBody>
      </p:sp>
      <p:sp>
        <p:nvSpPr>
          <p:cNvPr id="10" name="Rectangle 9">
            <a:extLst>
              <a:ext uri="{FF2B5EF4-FFF2-40B4-BE49-F238E27FC236}">
                <a16:creationId xmlns:a16="http://schemas.microsoft.com/office/drawing/2014/main" xmlns="" id="{E6C7E6CE-7DBC-412C-81F9-3F34B55DE3E3}"/>
              </a:ext>
            </a:extLst>
          </p:cNvPr>
          <p:cNvSpPr/>
          <p:nvPr/>
        </p:nvSpPr>
        <p:spPr>
          <a:xfrm>
            <a:off x="8167911" y="3970622"/>
            <a:ext cx="2067933" cy="584775"/>
          </a:xfrm>
          <a:prstGeom prst="rect">
            <a:avLst/>
          </a:prstGeom>
          <a:solidFill>
            <a:schemeClr val="accent1">
              <a:lumMod val="20000"/>
              <a:lumOff val="80000"/>
            </a:schemeClr>
          </a:solidFill>
        </p:spPr>
        <p:txBody>
          <a:bodyPr wrap="square">
            <a:spAutoFit/>
          </a:bodyPr>
          <a:lstStyle/>
          <a:p>
            <a:pPr rtl="1"/>
            <a:r>
              <a:rPr lang="ar-BH" sz="3200" dirty="0">
                <a:latin typeface="Sakkal Majalla" panose="02000000000000000000" pitchFamily="2" charset="-78"/>
                <a:cs typeface="Sakkal Majalla" panose="02000000000000000000" pitchFamily="2" charset="-78"/>
              </a:rPr>
              <a:t>سياقُ التّحوّلِ</a:t>
            </a:r>
          </a:p>
        </p:txBody>
      </p:sp>
      <p:sp>
        <p:nvSpPr>
          <p:cNvPr id="11" name="Rectangle 10">
            <a:extLst>
              <a:ext uri="{FF2B5EF4-FFF2-40B4-BE49-F238E27FC236}">
                <a16:creationId xmlns:a16="http://schemas.microsoft.com/office/drawing/2014/main" xmlns="" id="{35BD987A-ED57-4971-B028-D0A7677E6B22}"/>
              </a:ext>
            </a:extLst>
          </p:cNvPr>
          <p:cNvSpPr/>
          <p:nvPr/>
        </p:nvSpPr>
        <p:spPr>
          <a:xfrm>
            <a:off x="1507680" y="3580206"/>
            <a:ext cx="5384439" cy="1569660"/>
          </a:xfrm>
          <a:prstGeom prst="rect">
            <a:avLst/>
          </a:prstGeom>
          <a:solidFill>
            <a:schemeClr val="tx2">
              <a:lumMod val="20000"/>
              <a:lumOff val="80000"/>
            </a:schemeClr>
          </a:solidFill>
        </p:spPr>
        <p:txBody>
          <a:bodyPr wrap="square">
            <a:spAutoFit/>
          </a:bodyPr>
          <a:lstStyle/>
          <a:p>
            <a:pPr algn="r" rtl="1">
              <a:buFont typeface="Wingdings" panose="05000000000000000000" pitchFamily="2" charset="2"/>
              <a:buChar char="§"/>
            </a:pPr>
            <a:r>
              <a:rPr lang="ar-SA" sz="3200" dirty="0">
                <a:latin typeface="Sakkal Majalla" panose="02000000000000000000" pitchFamily="2" charset="-78"/>
                <a:cs typeface="Sakkal Majalla" panose="02000000000000000000" pitchFamily="2" charset="-78"/>
              </a:rPr>
              <a:t>    ظهور الأسد مزمجرا وفرار الحيوانات خوفا.</a:t>
            </a:r>
          </a:p>
          <a:p>
            <a:pPr algn="r" rtl="1">
              <a:buFont typeface="Wingdings" panose="05000000000000000000" pitchFamily="2" charset="2"/>
              <a:buChar char="§"/>
            </a:pPr>
            <a:r>
              <a:rPr lang="ar-SA" sz="3200" dirty="0">
                <a:latin typeface="Sakkal Majalla" panose="02000000000000000000" pitchFamily="2" charset="-78"/>
                <a:cs typeface="Sakkal Majalla" panose="02000000000000000000" pitchFamily="2" charset="-78"/>
              </a:rPr>
              <a:t>    وقوع الس</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لحفاة فريسة في قبضة الأسد.</a:t>
            </a:r>
          </a:p>
          <a:p>
            <a:pPr algn="r" rtl="1">
              <a:buFont typeface="Wingdings" panose="05000000000000000000" pitchFamily="2" charset="2"/>
              <a:buChar char="§"/>
            </a:pPr>
            <a:r>
              <a:rPr lang="ar-SA" sz="3200" dirty="0">
                <a:latin typeface="Sakkal Majalla" panose="02000000000000000000" pitchFamily="2" charset="-78"/>
                <a:cs typeface="Sakkal Majalla" panose="02000000000000000000" pitchFamily="2" charset="-78"/>
              </a:rPr>
              <a:t>    احتيال الس</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لحفاة للت</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خلص من الأسد.</a:t>
            </a:r>
          </a:p>
        </p:txBody>
      </p:sp>
      <p:sp>
        <p:nvSpPr>
          <p:cNvPr id="12" name="Rectangle 11">
            <a:extLst>
              <a:ext uri="{FF2B5EF4-FFF2-40B4-BE49-F238E27FC236}">
                <a16:creationId xmlns:a16="http://schemas.microsoft.com/office/drawing/2014/main" xmlns="" id="{59DAFDB8-E1DB-41C2-8061-369867ED76E7}"/>
              </a:ext>
            </a:extLst>
          </p:cNvPr>
          <p:cNvSpPr/>
          <p:nvPr/>
        </p:nvSpPr>
        <p:spPr>
          <a:xfrm>
            <a:off x="8167912" y="5591564"/>
            <a:ext cx="2067933" cy="584775"/>
          </a:xfrm>
          <a:prstGeom prst="rect">
            <a:avLst/>
          </a:prstGeom>
          <a:solidFill>
            <a:schemeClr val="accent1">
              <a:lumMod val="20000"/>
              <a:lumOff val="80000"/>
            </a:schemeClr>
          </a:solidFill>
        </p:spPr>
        <p:txBody>
          <a:bodyPr wrap="square">
            <a:spAutoFit/>
          </a:bodyPr>
          <a:lstStyle/>
          <a:p>
            <a:pPr algn="ctr" rtl="1"/>
            <a:r>
              <a:rPr lang="ar-BH" sz="3200" dirty="0">
                <a:latin typeface="Sakkal Majalla" panose="02000000000000000000" pitchFamily="2" charset="-78"/>
                <a:cs typeface="Sakkal Majalla" panose="02000000000000000000" pitchFamily="2" charset="-78"/>
              </a:rPr>
              <a:t>وضعُ الختامِ</a:t>
            </a:r>
          </a:p>
        </p:txBody>
      </p:sp>
      <p:sp>
        <p:nvSpPr>
          <p:cNvPr id="13" name="Rectangle 12">
            <a:extLst>
              <a:ext uri="{FF2B5EF4-FFF2-40B4-BE49-F238E27FC236}">
                <a16:creationId xmlns:a16="http://schemas.microsoft.com/office/drawing/2014/main" xmlns="" id="{D1B092A6-6639-4FDC-A0E3-122378D46587}"/>
              </a:ext>
            </a:extLst>
          </p:cNvPr>
          <p:cNvSpPr/>
          <p:nvPr/>
        </p:nvSpPr>
        <p:spPr>
          <a:xfrm>
            <a:off x="1507680" y="5562806"/>
            <a:ext cx="5384439" cy="584775"/>
          </a:xfrm>
          <a:prstGeom prst="rect">
            <a:avLst/>
          </a:prstGeom>
          <a:solidFill>
            <a:schemeClr val="tx2">
              <a:lumMod val="20000"/>
              <a:lumOff val="80000"/>
            </a:schemeClr>
          </a:solidFill>
        </p:spPr>
        <p:txBody>
          <a:bodyPr wrap="square">
            <a:spAutoFit/>
          </a:bodyPr>
          <a:lstStyle/>
          <a:p>
            <a:pPr algn="r" rtl="1">
              <a:buFont typeface="Wingdings" panose="05000000000000000000" pitchFamily="2" charset="2"/>
              <a:buChar char="§"/>
            </a:pPr>
            <a:r>
              <a:rPr lang="ar-SA" sz="3200" dirty="0">
                <a:latin typeface="Sakkal Majalla" panose="02000000000000000000" pitchFamily="2" charset="-78"/>
                <a:cs typeface="Sakkal Majalla" panose="02000000000000000000" pitchFamily="2" charset="-78"/>
              </a:rPr>
              <a:t>نجاة الس</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لحفاة.</a:t>
            </a:r>
            <a:endParaRPr lang="ar-BH" sz="3200" dirty="0">
              <a:latin typeface="Sakkal Majalla" panose="02000000000000000000" pitchFamily="2" charset="-78"/>
              <a:cs typeface="Sakkal Majalla" panose="02000000000000000000" pitchFamily="2" charset="-78"/>
            </a:endParaRPr>
          </a:p>
        </p:txBody>
      </p:sp>
      <p:sp>
        <p:nvSpPr>
          <p:cNvPr id="16" name="Rectangle 15">
            <a:extLst>
              <a:ext uri="{FF2B5EF4-FFF2-40B4-BE49-F238E27FC236}">
                <a16:creationId xmlns:a16="http://schemas.microsoft.com/office/drawing/2014/main" xmlns="" id="{3724DB8E-28D4-4E4F-B541-658B0094444E}"/>
              </a:ext>
            </a:extLst>
          </p:cNvPr>
          <p:cNvSpPr/>
          <p:nvPr/>
        </p:nvSpPr>
        <p:spPr>
          <a:xfrm>
            <a:off x="10443414" y="147248"/>
            <a:ext cx="1582057" cy="707886"/>
          </a:xfrm>
          <a:prstGeom prst="rect">
            <a:avLst/>
          </a:prstGeom>
          <a:solidFill>
            <a:srgbClr val="00B050"/>
          </a:solidFill>
        </p:spPr>
        <p:txBody>
          <a:bodyPr wrap="square">
            <a:sp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أَتَعرّفُ</a:t>
            </a:r>
            <a:endParaRPr lang="ar-BH" sz="4000" dirty="0">
              <a:solidFill>
                <a:schemeClr val="bg1"/>
              </a:solidFill>
              <a:latin typeface="Sakkal Majalla" panose="02000000000000000000" pitchFamily="2" charset="-78"/>
              <a:cs typeface="Sakkal Majalla" panose="02000000000000000000" pitchFamily="2" charset="-78"/>
            </a:endParaRPr>
          </a:p>
        </p:txBody>
      </p:sp>
      <p:sp>
        <p:nvSpPr>
          <p:cNvPr id="17" name="Title 3">
            <a:extLst>
              <a:ext uri="{FF2B5EF4-FFF2-40B4-BE49-F238E27FC236}">
                <a16:creationId xmlns:a16="http://schemas.microsoft.com/office/drawing/2014/main" xmlns="" id="{F6CF067A-5A98-47B9-BCAA-F5F2783F5D79}"/>
              </a:ext>
            </a:extLst>
          </p:cNvPr>
          <p:cNvSpPr txBox="1">
            <a:spLocks/>
          </p:cNvSpPr>
          <p:nvPr/>
        </p:nvSpPr>
        <p:spPr>
          <a:xfrm>
            <a:off x="6333978" y="909265"/>
            <a:ext cx="4404361" cy="547842"/>
          </a:xfrm>
          <a:prstGeom prst="rect">
            <a:avLst/>
          </a:prstGeom>
        </p:spPr>
        <p:txBody>
          <a:bodyPr vert="horz" wrap="square" lIns="91440" tIns="45720" rIns="91440" bIns="45720" rtlCol="0" anchor="ctr">
            <a:sp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SA" sz="3200" b="1" dirty="0">
                <a:solidFill>
                  <a:srgbClr val="FF0000"/>
                </a:solidFill>
                <a:latin typeface="Sakkal Majalla" panose="02000000000000000000" pitchFamily="2" charset="-78"/>
                <a:cs typeface="Sakkal Majalla" panose="02000000000000000000" pitchFamily="2" charset="-78"/>
              </a:rPr>
              <a:t>كيف تطو</a:t>
            </a:r>
            <a:r>
              <a:rPr lang="ar-BH" sz="3200" b="1" dirty="0">
                <a:solidFill>
                  <a:srgbClr val="FF0000"/>
                </a:solidFill>
                <a:latin typeface="Sakkal Majalla" panose="02000000000000000000" pitchFamily="2" charset="-78"/>
                <a:cs typeface="Sakkal Majalla" panose="02000000000000000000" pitchFamily="2" charset="-78"/>
              </a:rPr>
              <a:t>ّ</a:t>
            </a:r>
            <a:r>
              <a:rPr lang="ar-SA" sz="3200" b="1" dirty="0">
                <a:solidFill>
                  <a:srgbClr val="FF0000"/>
                </a:solidFill>
                <a:latin typeface="Sakkal Majalla" panose="02000000000000000000" pitchFamily="2" charset="-78"/>
                <a:cs typeface="Sakkal Majalla" panose="02000000000000000000" pitchFamily="2" charset="-78"/>
              </a:rPr>
              <a:t>رت الأحداث في القصّة؟</a:t>
            </a:r>
            <a:endParaRPr lang="ar-BH" sz="2800" b="1" dirty="0">
              <a:solidFill>
                <a:srgbClr val="FF0000"/>
              </a:solidFill>
              <a:latin typeface="Sakkal Majalla" panose="02000000000000000000" pitchFamily="2" charset="-78"/>
              <a:cs typeface="Sakkal Majalla" panose="02000000000000000000" pitchFamily="2" charset="-78"/>
            </a:endParaRPr>
          </a:p>
        </p:txBody>
      </p:sp>
      <p:sp>
        <p:nvSpPr>
          <p:cNvPr id="18" name="Title 3">
            <a:extLst>
              <a:ext uri="{FF2B5EF4-FFF2-40B4-BE49-F238E27FC236}">
                <a16:creationId xmlns:a16="http://schemas.microsoft.com/office/drawing/2014/main" xmlns="" id="{7DA9B22D-07DB-446A-843C-0E2158BD33FA}"/>
              </a:ext>
            </a:extLst>
          </p:cNvPr>
          <p:cNvSpPr txBox="1">
            <a:spLocks/>
          </p:cNvSpPr>
          <p:nvPr/>
        </p:nvSpPr>
        <p:spPr>
          <a:xfrm>
            <a:off x="1245823" y="924955"/>
            <a:ext cx="5055488" cy="547842"/>
          </a:xfrm>
          <a:prstGeom prst="rect">
            <a:avLst/>
          </a:prstGeom>
        </p:spPr>
        <p:txBody>
          <a:bodyPr vert="horz" wrap="square" lIns="91440" tIns="45720" rIns="91440" bIns="45720" rtlCol="0" anchor="ctr">
            <a:sp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r">
              <a:buFont typeface="Wingdings" panose="05000000000000000000" pitchFamily="2" charset="2"/>
              <a:buChar char="v"/>
            </a:pPr>
            <a:r>
              <a:rPr lang="ar-SA" sz="3200" dirty="0">
                <a:latin typeface="Sakkal Majalla" panose="02000000000000000000" pitchFamily="2" charset="-78"/>
                <a:cs typeface="Sakkal Majalla" panose="02000000000000000000" pitchFamily="2" charset="-78"/>
              </a:rPr>
              <a:t>تطوّرت بشكل متسلسل تسلسلا خطيّ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ا</a:t>
            </a:r>
            <a:r>
              <a:rPr lang="ar-BH" sz="3200" dirty="0">
                <a:latin typeface="Sakkal Majalla" panose="02000000000000000000" pitchFamily="2" charset="-78"/>
                <a:cs typeface="Sakkal Majalla" panose="02000000000000000000" pitchFamily="2" charset="-78"/>
              </a:rPr>
              <a:t>.</a:t>
            </a:r>
            <a:endParaRPr lang="ar-BH" sz="2800" dirty="0">
              <a:latin typeface="Sakkal Majalla" panose="02000000000000000000" pitchFamily="2" charset="-78"/>
              <a:cs typeface="Sakkal Majalla" panose="02000000000000000000" pitchFamily="2" charset="-78"/>
            </a:endParaRPr>
          </a:p>
        </p:txBody>
      </p:sp>
      <p:sp>
        <p:nvSpPr>
          <p:cNvPr id="15" name="Title 1">
            <a:extLst>
              <a:ext uri="{FF2B5EF4-FFF2-40B4-BE49-F238E27FC236}">
                <a16:creationId xmlns:a16="http://schemas.microsoft.com/office/drawing/2014/main" xmlns="" id="{137736AA-B9A1-4CD4-825C-4703060C693F}"/>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4398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animBg="1"/>
      <p:bldP spid="10" grpId="0" animBg="1"/>
      <p:bldP spid="11" grpId="0" animBg="1"/>
      <p:bldP spid="12" grpId="0" animBg="1"/>
      <p:bldP spid="13" grpId="0" animBg="1"/>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341421" y="468138"/>
            <a:ext cx="1939895" cy="707886"/>
          </a:xfrm>
          <a:prstGeom prst="rect">
            <a:avLst/>
          </a:prstGeom>
        </p:spPr>
        <p:txBody>
          <a:bodyPr wrap="square">
            <a:spAutoFit/>
          </a:bodyPr>
          <a:lstStyle/>
          <a:p>
            <a:pPr algn="r" rtl="1"/>
            <a:r>
              <a:rPr lang="ar-BH" sz="4000" b="1" dirty="0">
                <a:solidFill>
                  <a:srgbClr val="FF0000"/>
                </a:solidFill>
                <a:latin typeface="Sakkal Majalla" panose="02000000000000000000" pitchFamily="2" charset="-78"/>
                <a:cs typeface="Sakkal Majalla" panose="02000000000000000000" pitchFamily="2" charset="-78"/>
              </a:rPr>
              <a:t>أَستنتجُ: </a:t>
            </a:r>
            <a:endParaRPr lang="ar-BH" sz="3600" b="1" dirty="0">
              <a:solidFill>
                <a:srgbClr val="FF0000"/>
              </a:solidFill>
              <a:latin typeface="Sakkal Majalla" panose="02000000000000000000" pitchFamily="2" charset="-78"/>
              <a:cs typeface="Sakkal Majalla" panose="02000000000000000000" pitchFamily="2" charset="-78"/>
            </a:endParaRPr>
          </a:p>
        </p:txBody>
      </p:sp>
      <p:sp>
        <p:nvSpPr>
          <p:cNvPr id="3" name="Rectangle 2"/>
          <p:cNvSpPr/>
          <p:nvPr/>
        </p:nvSpPr>
        <p:spPr>
          <a:xfrm>
            <a:off x="855784" y="1342480"/>
            <a:ext cx="10328031" cy="4632037"/>
          </a:xfrm>
          <a:prstGeom prst="rect">
            <a:avLst/>
          </a:prstGeom>
          <a:solidFill>
            <a:schemeClr val="accent2">
              <a:lumMod val="20000"/>
              <a:lumOff val="80000"/>
            </a:schemeClr>
          </a:solidFill>
        </p:spPr>
        <p:txBody>
          <a:bodyPr wrap="square">
            <a:spAutoFit/>
          </a:bodyPr>
          <a:lstStyle/>
          <a:p>
            <a:pPr marL="571500" lvl="0" indent="-571500" algn="r" rtl="1">
              <a:lnSpc>
                <a:spcPct val="150000"/>
              </a:lnSpc>
              <a:buFont typeface="Wingdings" panose="05000000000000000000" pitchFamily="2" charset="2"/>
              <a:buChar char="q"/>
            </a:pPr>
            <a:r>
              <a:rPr lang="ar-BH" sz="4000" dirty="0">
                <a:latin typeface="Sakkal Majalla" panose="02000000000000000000" pitchFamily="2" charset="-78"/>
                <a:cs typeface="Sakkal Majalla" panose="02000000000000000000" pitchFamily="2" charset="-78"/>
              </a:rPr>
              <a:t>الأَحْداث والشّخصيّات والمكان والزّمان هي أبرز عناصر كتابة القصّة.</a:t>
            </a:r>
            <a:endParaRPr lang="en-US" sz="4000" dirty="0">
              <a:latin typeface="Sakkal Majalla" panose="02000000000000000000" pitchFamily="2" charset="-78"/>
              <a:cs typeface="Sakkal Majalla" panose="02000000000000000000" pitchFamily="2" charset="-78"/>
            </a:endParaRPr>
          </a:p>
          <a:p>
            <a:pPr marL="571500" lvl="0" indent="-571500" algn="r" rtl="1">
              <a:lnSpc>
                <a:spcPct val="150000"/>
              </a:lnSpc>
              <a:buFont typeface="Wingdings" panose="05000000000000000000" pitchFamily="2" charset="2"/>
              <a:buChar char="q"/>
            </a:pPr>
            <a:r>
              <a:rPr lang="ar-BH" sz="4000" dirty="0">
                <a:latin typeface="Sakkal Majalla" panose="02000000000000000000" pitchFamily="2" charset="-78"/>
                <a:cs typeface="Sakkal Majalla" panose="02000000000000000000" pitchFamily="2" charset="-78"/>
              </a:rPr>
              <a:t>تتنوّع الشّخصيّات في القصّة فتكـــــــــــــــــــــــــــــون إنسانيّة أو حيوانيّة، واقعيّة أو خياليّة... وتنقسم إلى شخصيّات رئيسيّة وأخرى ثانويّة.</a:t>
            </a:r>
          </a:p>
          <a:p>
            <a:pPr marL="571500" lvl="0" indent="-571500" algn="r" rtl="1">
              <a:lnSpc>
                <a:spcPct val="150000"/>
              </a:lnSpc>
              <a:buFont typeface="Wingdings" panose="05000000000000000000" pitchFamily="2" charset="2"/>
              <a:buChar char="q"/>
            </a:pPr>
            <a:r>
              <a:rPr lang="ar-BH" sz="4000" dirty="0">
                <a:latin typeface="Sakkal Majalla" panose="02000000000000000000" pitchFamily="2" charset="-78"/>
                <a:cs typeface="Sakkal Majalla" panose="02000000000000000000" pitchFamily="2" charset="-78"/>
              </a:rPr>
              <a:t>تكون الأحداث متسلسلة تسلسلا خطيّا إذا كان ترتيبُ وقــــــــــوع الأحداث في القصّة مطابقًا لزمن حدوثها في الواقع. </a:t>
            </a:r>
            <a:endParaRPr lang="en-US" sz="4000" dirty="0">
              <a:latin typeface="Sakkal Majalla" panose="02000000000000000000" pitchFamily="2" charset="-78"/>
              <a:cs typeface="Sakkal Majalla" panose="02000000000000000000" pitchFamily="2" charset="-78"/>
            </a:endParaRPr>
          </a:p>
        </p:txBody>
      </p:sp>
      <p:sp>
        <p:nvSpPr>
          <p:cNvPr id="6" name="Title 1">
            <a:extLst>
              <a:ext uri="{FF2B5EF4-FFF2-40B4-BE49-F238E27FC236}">
                <a16:creationId xmlns:a16="http://schemas.microsoft.com/office/drawing/2014/main" xmlns="" id="{99237B45-D3E5-4FF5-BE2C-FC72D1639F41}"/>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4063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80">
                                          <p:stCondLst>
                                            <p:cond delay="0"/>
                                          </p:stCondLst>
                                        </p:cTn>
                                        <p:tgtEl>
                                          <p:spTgt spid="3">
                                            <p:txEl>
                                              <p:pRg st="0" end="0"/>
                                            </p:txEl>
                                          </p:spTgt>
                                        </p:tgtEl>
                                      </p:cBhvr>
                                    </p:animEffect>
                                    <p:anim calcmode="lin" valueType="num">
                                      <p:cBhvr>
                                        <p:cTn id="20"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0" end="0"/>
                                            </p:txEl>
                                          </p:spTgt>
                                        </p:tgtEl>
                                      </p:cBhvr>
                                      <p:to x="100000" y="60000"/>
                                    </p:animScale>
                                    <p:animScale>
                                      <p:cBhvr>
                                        <p:cTn id="26" dur="166" decel="50000">
                                          <p:stCondLst>
                                            <p:cond delay="676"/>
                                          </p:stCondLst>
                                        </p:cTn>
                                        <p:tgtEl>
                                          <p:spTgt spid="3">
                                            <p:txEl>
                                              <p:pRg st="0" end="0"/>
                                            </p:txEl>
                                          </p:spTgt>
                                        </p:tgtEl>
                                      </p:cBhvr>
                                      <p:to x="100000" y="100000"/>
                                    </p:animScale>
                                    <p:animScale>
                                      <p:cBhvr>
                                        <p:cTn id="27" dur="26">
                                          <p:stCondLst>
                                            <p:cond delay="1312"/>
                                          </p:stCondLst>
                                        </p:cTn>
                                        <p:tgtEl>
                                          <p:spTgt spid="3">
                                            <p:txEl>
                                              <p:pRg st="0" end="0"/>
                                            </p:txEl>
                                          </p:spTgt>
                                        </p:tgtEl>
                                      </p:cBhvr>
                                      <p:to x="100000" y="80000"/>
                                    </p:animScale>
                                    <p:animScale>
                                      <p:cBhvr>
                                        <p:cTn id="28" dur="166" decel="50000">
                                          <p:stCondLst>
                                            <p:cond delay="1338"/>
                                          </p:stCondLst>
                                        </p:cTn>
                                        <p:tgtEl>
                                          <p:spTgt spid="3">
                                            <p:txEl>
                                              <p:pRg st="0" end="0"/>
                                            </p:txEl>
                                          </p:spTgt>
                                        </p:tgtEl>
                                      </p:cBhvr>
                                      <p:to x="100000" y="100000"/>
                                    </p:animScale>
                                    <p:animScale>
                                      <p:cBhvr>
                                        <p:cTn id="29" dur="26">
                                          <p:stCondLst>
                                            <p:cond delay="1642"/>
                                          </p:stCondLst>
                                        </p:cTn>
                                        <p:tgtEl>
                                          <p:spTgt spid="3">
                                            <p:txEl>
                                              <p:pRg st="0" end="0"/>
                                            </p:txEl>
                                          </p:spTgt>
                                        </p:tgtEl>
                                      </p:cBhvr>
                                      <p:to x="100000" y="90000"/>
                                    </p:animScale>
                                    <p:animScale>
                                      <p:cBhvr>
                                        <p:cTn id="30" dur="166" decel="50000">
                                          <p:stCondLst>
                                            <p:cond delay="1668"/>
                                          </p:stCondLst>
                                        </p:cTn>
                                        <p:tgtEl>
                                          <p:spTgt spid="3">
                                            <p:txEl>
                                              <p:pRg st="0" end="0"/>
                                            </p:txEl>
                                          </p:spTgt>
                                        </p:tgtEl>
                                      </p:cBhvr>
                                      <p:to x="100000" y="100000"/>
                                    </p:animScale>
                                    <p:animScale>
                                      <p:cBhvr>
                                        <p:cTn id="31" dur="26">
                                          <p:stCondLst>
                                            <p:cond delay="1808"/>
                                          </p:stCondLst>
                                        </p:cTn>
                                        <p:tgtEl>
                                          <p:spTgt spid="3">
                                            <p:txEl>
                                              <p:pRg st="0" end="0"/>
                                            </p:txEl>
                                          </p:spTgt>
                                        </p:tgtEl>
                                      </p:cBhvr>
                                      <p:to x="100000" y="95000"/>
                                    </p:animScale>
                                    <p:animScale>
                                      <p:cBhvr>
                                        <p:cTn id="32" dur="166" decel="50000">
                                          <p:stCondLst>
                                            <p:cond delay="1834"/>
                                          </p:stCondLst>
                                        </p:cTn>
                                        <p:tgtEl>
                                          <p:spTgt spid="3">
                                            <p:txEl>
                                              <p:pRg st="0" end="0"/>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wipe(down)">
                                      <p:cBhvr>
                                        <p:cTn id="37" dur="580">
                                          <p:stCondLst>
                                            <p:cond delay="0"/>
                                          </p:stCondLst>
                                        </p:cTn>
                                        <p:tgtEl>
                                          <p:spTgt spid="3">
                                            <p:txEl>
                                              <p:pRg st="1" end="1"/>
                                            </p:txEl>
                                          </p:spTgt>
                                        </p:tgtEl>
                                      </p:cBhvr>
                                    </p:animEffect>
                                    <p:anim calcmode="lin" valueType="num">
                                      <p:cBhvr>
                                        <p:cTn id="3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1" end="1"/>
                                            </p:txEl>
                                          </p:spTgt>
                                        </p:tgtEl>
                                      </p:cBhvr>
                                      <p:to x="100000" y="60000"/>
                                    </p:animScale>
                                    <p:animScale>
                                      <p:cBhvr>
                                        <p:cTn id="44" dur="166" decel="50000">
                                          <p:stCondLst>
                                            <p:cond delay="676"/>
                                          </p:stCondLst>
                                        </p:cTn>
                                        <p:tgtEl>
                                          <p:spTgt spid="3">
                                            <p:txEl>
                                              <p:pRg st="1" end="1"/>
                                            </p:txEl>
                                          </p:spTgt>
                                        </p:tgtEl>
                                      </p:cBhvr>
                                      <p:to x="100000" y="100000"/>
                                    </p:animScale>
                                    <p:animScale>
                                      <p:cBhvr>
                                        <p:cTn id="45" dur="26">
                                          <p:stCondLst>
                                            <p:cond delay="1312"/>
                                          </p:stCondLst>
                                        </p:cTn>
                                        <p:tgtEl>
                                          <p:spTgt spid="3">
                                            <p:txEl>
                                              <p:pRg st="1" end="1"/>
                                            </p:txEl>
                                          </p:spTgt>
                                        </p:tgtEl>
                                      </p:cBhvr>
                                      <p:to x="100000" y="80000"/>
                                    </p:animScale>
                                    <p:animScale>
                                      <p:cBhvr>
                                        <p:cTn id="46" dur="166" decel="50000">
                                          <p:stCondLst>
                                            <p:cond delay="1338"/>
                                          </p:stCondLst>
                                        </p:cTn>
                                        <p:tgtEl>
                                          <p:spTgt spid="3">
                                            <p:txEl>
                                              <p:pRg st="1" end="1"/>
                                            </p:txEl>
                                          </p:spTgt>
                                        </p:tgtEl>
                                      </p:cBhvr>
                                      <p:to x="100000" y="100000"/>
                                    </p:animScale>
                                    <p:animScale>
                                      <p:cBhvr>
                                        <p:cTn id="47" dur="26">
                                          <p:stCondLst>
                                            <p:cond delay="1642"/>
                                          </p:stCondLst>
                                        </p:cTn>
                                        <p:tgtEl>
                                          <p:spTgt spid="3">
                                            <p:txEl>
                                              <p:pRg st="1" end="1"/>
                                            </p:txEl>
                                          </p:spTgt>
                                        </p:tgtEl>
                                      </p:cBhvr>
                                      <p:to x="100000" y="90000"/>
                                    </p:animScale>
                                    <p:animScale>
                                      <p:cBhvr>
                                        <p:cTn id="48" dur="166" decel="50000">
                                          <p:stCondLst>
                                            <p:cond delay="1668"/>
                                          </p:stCondLst>
                                        </p:cTn>
                                        <p:tgtEl>
                                          <p:spTgt spid="3">
                                            <p:txEl>
                                              <p:pRg st="1" end="1"/>
                                            </p:txEl>
                                          </p:spTgt>
                                        </p:tgtEl>
                                      </p:cBhvr>
                                      <p:to x="100000" y="100000"/>
                                    </p:animScale>
                                    <p:animScale>
                                      <p:cBhvr>
                                        <p:cTn id="49" dur="26">
                                          <p:stCondLst>
                                            <p:cond delay="1808"/>
                                          </p:stCondLst>
                                        </p:cTn>
                                        <p:tgtEl>
                                          <p:spTgt spid="3">
                                            <p:txEl>
                                              <p:pRg st="1" end="1"/>
                                            </p:txEl>
                                          </p:spTgt>
                                        </p:tgtEl>
                                      </p:cBhvr>
                                      <p:to x="100000" y="95000"/>
                                    </p:animScale>
                                    <p:animScale>
                                      <p:cBhvr>
                                        <p:cTn id="50" dur="166" decel="50000">
                                          <p:stCondLst>
                                            <p:cond delay="1834"/>
                                          </p:stCondLst>
                                        </p:cTn>
                                        <p:tgtEl>
                                          <p:spTgt spid="3">
                                            <p:txEl>
                                              <p:pRg st="1" end="1"/>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Effect transition="in" filter="wipe(down)">
                                      <p:cBhvr>
                                        <p:cTn id="55" dur="580">
                                          <p:stCondLst>
                                            <p:cond delay="0"/>
                                          </p:stCondLst>
                                        </p:cTn>
                                        <p:tgtEl>
                                          <p:spTgt spid="3">
                                            <p:txEl>
                                              <p:pRg st="2" end="2"/>
                                            </p:txEl>
                                          </p:spTgt>
                                        </p:tgtEl>
                                      </p:cBhvr>
                                    </p:animEffect>
                                    <p:anim calcmode="lin" valueType="num">
                                      <p:cBhvr>
                                        <p:cTn id="5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2" end="2"/>
                                            </p:txEl>
                                          </p:spTgt>
                                        </p:tgtEl>
                                      </p:cBhvr>
                                      <p:to x="100000" y="60000"/>
                                    </p:animScale>
                                    <p:animScale>
                                      <p:cBhvr>
                                        <p:cTn id="62" dur="166" decel="50000">
                                          <p:stCondLst>
                                            <p:cond delay="676"/>
                                          </p:stCondLst>
                                        </p:cTn>
                                        <p:tgtEl>
                                          <p:spTgt spid="3">
                                            <p:txEl>
                                              <p:pRg st="2" end="2"/>
                                            </p:txEl>
                                          </p:spTgt>
                                        </p:tgtEl>
                                      </p:cBhvr>
                                      <p:to x="100000" y="100000"/>
                                    </p:animScale>
                                    <p:animScale>
                                      <p:cBhvr>
                                        <p:cTn id="63" dur="26">
                                          <p:stCondLst>
                                            <p:cond delay="1312"/>
                                          </p:stCondLst>
                                        </p:cTn>
                                        <p:tgtEl>
                                          <p:spTgt spid="3">
                                            <p:txEl>
                                              <p:pRg st="2" end="2"/>
                                            </p:txEl>
                                          </p:spTgt>
                                        </p:tgtEl>
                                      </p:cBhvr>
                                      <p:to x="100000" y="80000"/>
                                    </p:animScale>
                                    <p:animScale>
                                      <p:cBhvr>
                                        <p:cTn id="64" dur="166" decel="50000">
                                          <p:stCondLst>
                                            <p:cond delay="1338"/>
                                          </p:stCondLst>
                                        </p:cTn>
                                        <p:tgtEl>
                                          <p:spTgt spid="3">
                                            <p:txEl>
                                              <p:pRg st="2" end="2"/>
                                            </p:txEl>
                                          </p:spTgt>
                                        </p:tgtEl>
                                      </p:cBhvr>
                                      <p:to x="100000" y="100000"/>
                                    </p:animScale>
                                    <p:animScale>
                                      <p:cBhvr>
                                        <p:cTn id="65" dur="26">
                                          <p:stCondLst>
                                            <p:cond delay="1642"/>
                                          </p:stCondLst>
                                        </p:cTn>
                                        <p:tgtEl>
                                          <p:spTgt spid="3">
                                            <p:txEl>
                                              <p:pRg st="2" end="2"/>
                                            </p:txEl>
                                          </p:spTgt>
                                        </p:tgtEl>
                                      </p:cBhvr>
                                      <p:to x="100000" y="90000"/>
                                    </p:animScale>
                                    <p:animScale>
                                      <p:cBhvr>
                                        <p:cTn id="66" dur="166" decel="50000">
                                          <p:stCondLst>
                                            <p:cond delay="1668"/>
                                          </p:stCondLst>
                                        </p:cTn>
                                        <p:tgtEl>
                                          <p:spTgt spid="3">
                                            <p:txEl>
                                              <p:pRg st="2" end="2"/>
                                            </p:txEl>
                                          </p:spTgt>
                                        </p:tgtEl>
                                      </p:cBhvr>
                                      <p:to x="100000" y="100000"/>
                                    </p:animScale>
                                    <p:animScale>
                                      <p:cBhvr>
                                        <p:cTn id="67" dur="26">
                                          <p:stCondLst>
                                            <p:cond delay="1808"/>
                                          </p:stCondLst>
                                        </p:cTn>
                                        <p:tgtEl>
                                          <p:spTgt spid="3">
                                            <p:txEl>
                                              <p:pRg st="2" end="2"/>
                                            </p:txEl>
                                          </p:spTgt>
                                        </p:tgtEl>
                                      </p:cBhvr>
                                      <p:to x="100000" y="95000"/>
                                    </p:animScale>
                                    <p:animScale>
                                      <p:cBhvr>
                                        <p:cTn id="6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04873" y="1836226"/>
            <a:ext cx="7024296" cy="584775"/>
          </a:xfrm>
          <a:prstGeom prst="rect">
            <a:avLst/>
          </a:prstGeom>
        </p:spPr>
        <p:txBody>
          <a:bodyPr wrap="square">
            <a:spAutoFit/>
          </a:bodyPr>
          <a:lstStyle/>
          <a:p>
            <a:pPr marL="457200" indent="-457200" algn="r" rtl="1">
              <a:buFont typeface="Wingdings" panose="05000000000000000000" pitchFamily="2" charset="2"/>
              <a:buChar char="Ø"/>
            </a:pPr>
            <a:r>
              <a:rPr lang="ar-SA" sz="3200" dirty="0">
                <a:latin typeface="Sakkal Majalla" panose="02000000000000000000" pitchFamily="2" charset="-78"/>
                <a:cs typeface="Sakkal Majalla" panose="02000000000000000000" pitchFamily="2" charset="-78"/>
              </a:rPr>
              <a:t>الأصدقاء يدخلون البهجة على رامي ويخفّفون عنه ألمه</a:t>
            </a:r>
            <a:r>
              <a:rPr lang="ar-BH" sz="3200" dirty="0">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p:txBody>
      </p:sp>
      <p:sp>
        <p:nvSpPr>
          <p:cNvPr id="11" name="Title 1">
            <a:extLst>
              <a:ext uri="{FF2B5EF4-FFF2-40B4-BE49-F238E27FC236}">
                <a16:creationId xmlns:a16="http://schemas.microsoft.com/office/drawing/2014/main" xmlns="" id="{1975AA38-5988-4EE0-9089-BCA26C97F5A4}"/>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7" name="Rectangle 6">
            <a:extLst>
              <a:ext uri="{FF2B5EF4-FFF2-40B4-BE49-F238E27FC236}">
                <a16:creationId xmlns:a16="http://schemas.microsoft.com/office/drawing/2014/main" xmlns="" id="{33BD6B6E-82B9-491D-9B75-8ADEAEB0E1C5}"/>
              </a:ext>
            </a:extLst>
          </p:cNvPr>
          <p:cNvSpPr/>
          <p:nvPr/>
        </p:nvSpPr>
        <p:spPr>
          <a:xfrm>
            <a:off x="4742553" y="2606949"/>
            <a:ext cx="6586615" cy="600164"/>
          </a:xfrm>
          <a:prstGeom prst="rect">
            <a:avLst/>
          </a:prstGeom>
        </p:spPr>
        <p:txBody>
          <a:bodyPr wrap="square">
            <a:spAutoFit/>
          </a:bodyPr>
          <a:lstStyle/>
          <a:p>
            <a:pPr marL="457200" indent="-457200" algn="r" rtl="1">
              <a:buFont typeface="Wingdings" panose="05000000000000000000" pitchFamily="2" charset="2"/>
              <a:buChar char="Ø"/>
            </a:pPr>
            <a:r>
              <a:rPr lang="ar-SA" sz="3300" dirty="0">
                <a:latin typeface="Sakkal Majalla" panose="02000000000000000000" pitchFamily="2" charset="-78"/>
                <a:cs typeface="Sakkal Majalla" panose="02000000000000000000" pitchFamily="2" charset="-78"/>
              </a:rPr>
              <a:t>مغادرة الأصدقاء منزل رامي متمنين له الش</a:t>
            </a:r>
            <a:r>
              <a:rPr lang="ar-BH" sz="3300" dirty="0">
                <a:latin typeface="Sakkal Majalla" panose="02000000000000000000" pitchFamily="2" charset="-78"/>
                <a:cs typeface="Sakkal Majalla" panose="02000000000000000000" pitchFamily="2" charset="-78"/>
              </a:rPr>
              <a:t>ّ</a:t>
            </a:r>
            <a:r>
              <a:rPr lang="ar-SA" sz="3300" dirty="0">
                <a:latin typeface="Sakkal Majalla" panose="02000000000000000000" pitchFamily="2" charset="-78"/>
                <a:cs typeface="Sakkal Majalla" panose="02000000000000000000" pitchFamily="2" charset="-78"/>
              </a:rPr>
              <a:t>فاء</a:t>
            </a:r>
            <a:r>
              <a:rPr lang="ar-BH" sz="3300" dirty="0">
                <a:latin typeface="Sakkal Majalla" panose="02000000000000000000" pitchFamily="2" charset="-78"/>
                <a:cs typeface="Sakkal Majalla" panose="02000000000000000000" pitchFamily="2" charset="-78"/>
              </a:rPr>
              <a:t>.</a:t>
            </a:r>
            <a:endParaRPr lang="ar-SA" sz="3200" dirty="0">
              <a:latin typeface="Sakkal Majalla" panose="02000000000000000000" pitchFamily="2" charset="-78"/>
              <a:cs typeface="Sakkal Majalla" panose="02000000000000000000" pitchFamily="2" charset="-78"/>
            </a:endParaRPr>
          </a:p>
        </p:txBody>
      </p:sp>
      <p:sp>
        <p:nvSpPr>
          <p:cNvPr id="8" name="Rectangle 7">
            <a:extLst>
              <a:ext uri="{FF2B5EF4-FFF2-40B4-BE49-F238E27FC236}">
                <a16:creationId xmlns:a16="http://schemas.microsoft.com/office/drawing/2014/main" xmlns="" id="{9B0395AA-2636-4842-8890-636E95245AD4}"/>
              </a:ext>
            </a:extLst>
          </p:cNvPr>
          <p:cNvSpPr/>
          <p:nvPr/>
        </p:nvSpPr>
        <p:spPr>
          <a:xfrm>
            <a:off x="4742554" y="3329763"/>
            <a:ext cx="6586615" cy="600164"/>
          </a:xfrm>
          <a:prstGeom prst="rect">
            <a:avLst/>
          </a:prstGeom>
        </p:spPr>
        <p:txBody>
          <a:bodyPr wrap="square">
            <a:spAutoFit/>
          </a:bodyPr>
          <a:lstStyle/>
          <a:p>
            <a:pPr marL="457200" indent="-457200" algn="r" rtl="1">
              <a:buFont typeface="Wingdings" panose="05000000000000000000" pitchFamily="2" charset="2"/>
              <a:buChar char="Ø"/>
            </a:pPr>
            <a:r>
              <a:rPr lang="ar-SA" sz="3300" dirty="0">
                <a:latin typeface="Sakkal Majalla" panose="02000000000000000000" pitchFamily="2" charset="-78"/>
                <a:cs typeface="Sakkal Majalla" panose="02000000000000000000" pitchFamily="2" charset="-78"/>
              </a:rPr>
              <a:t>ملاحظة الأصدقاء غياب رامي عن المدرسة</a:t>
            </a:r>
            <a:r>
              <a:rPr lang="ar-BH" sz="3300" dirty="0">
                <a:latin typeface="Sakkal Majalla" panose="02000000000000000000" pitchFamily="2" charset="-78"/>
                <a:cs typeface="Sakkal Majalla" panose="02000000000000000000" pitchFamily="2" charset="-78"/>
              </a:rPr>
              <a:t>.</a:t>
            </a:r>
            <a:endParaRPr lang="ar-SA" sz="3300" dirty="0">
              <a:latin typeface="Sakkal Majalla" panose="02000000000000000000" pitchFamily="2" charset="-78"/>
              <a:cs typeface="Sakkal Majalla" panose="02000000000000000000" pitchFamily="2" charset="-78"/>
            </a:endParaRPr>
          </a:p>
        </p:txBody>
      </p:sp>
      <p:sp>
        <p:nvSpPr>
          <p:cNvPr id="9" name="Rectangle 8">
            <a:extLst>
              <a:ext uri="{FF2B5EF4-FFF2-40B4-BE49-F238E27FC236}">
                <a16:creationId xmlns:a16="http://schemas.microsoft.com/office/drawing/2014/main" xmlns="" id="{45C7D159-A535-447F-B8E0-6638EB5AD40E}"/>
              </a:ext>
            </a:extLst>
          </p:cNvPr>
          <p:cNvSpPr/>
          <p:nvPr/>
        </p:nvSpPr>
        <p:spPr>
          <a:xfrm>
            <a:off x="4742553" y="4072148"/>
            <a:ext cx="6586615" cy="600164"/>
          </a:xfrm>
          <a:prstGeom prst="rect">
            <a:avLst/>
          </a:prstGeom>
        </p:spPr>
        <p:txBody>
          <a:bodyPr wrap="square">
            <a:spAutoFit/>
          </a:bodyPr>
          <a:lstStyle/>
          <a:p>
            <a:pPr marL="457200" indent="-457200" algn="r" rtl="1">
              <a:buFont typeface="Wingdings" panose="05000000000000000000" pitchFamily="2" charset="2"/>
              <a:buChar char="Ø"/>
            </a:pPr>
            <a:r>
              <a:rPr lang="ar-SA" sz="3300" dirty="0">
                <a:latin typeface="Sakkal Majalla" panose="02000000000000000000" pitchFamily="2" charset="-78"/>
                <a:cs typeface="Sakkal Majalla" panose="02000000000000000000" pitchFamily="2" charset="-78"/>
              </a:rPr>
              <a:t>الأمّ ترحّب بالأصدقاء، وتشكرهم على زيارتهم لرامي.</a:t>
            </a:r>
            <a:endParaRPr lang="ar-SA" sz="3200" dirty="0">
              <a:latin typeface="Sakkal Majalla" panose="02000000000000000000" pitchFamily="2" charset="-78"/>
              <a:cs typeface="Sakkal Majalla" panose="02000000000000000000" pitchFamily="2" charset="-78"/>
            </a:endParaRPr>
          </a:p>
        </p:txBody>
      </p:sp>
      <p:sp>
        <p:nvSpPr>
          <p:cNvPr id="10" name="Rectangle 9">
            <a:extLst>
              <a:ext uri="{FF2B5EF4-FFF2-40B4-BE49-F238E27FC236}">
                <a16:creationId xmlns:a16="http://schemas.microsoft.com/office/drawing/2014/main" xmlns="" id="{79B0F5A6-794B-470B-9E1E-41AF07377ACD}"/>
              </a:ext>
            </a:extLst>
          </p:cNvPr>
          <p:cNvSpPr/>
          <p:nvPr/>
        </p:nvSpPr>
        <p:spPr>
          <a:xfrm>
            <a:off x="4742552" y="4794962"/>
            <a:ext cx="6586615" cy="600164"/>
          </a:xfrm>
          <a:prstGeom prst="rect">
            <a:avLst/>
          </a:prstGeom>
        </p:spPr>
        <p:txBody>
          <a:bodyPr wrap="square">
            <a:spAutoFit/>
          </a:bodyPr>
          <a:lstStyle/>
          <a:p>
            <a:pPr marL="457200" indent="-457200" algn="r" rtl="1">
              <a:buFont typeface="Wingdings" panose="05000000000000000000" pitchFamily="2" charset="2"/>
              <a:buChar char="Ø"/>
            </a:pPr>
            <a:r>
              <a:rPr lang="ar-SA" sz="3300" dirty="0">
                <a:latin typeface="Sakkal Majalla" panose="02000000000000000000" pitchFamily="2" charset="-78"/>
                <a:cs typeface="Sakkal Majalla" panose="02000000000000000000" pitchFamily="2" charset="-78"/>
              </a:rPr>
              <a:t>مرض رامي وملازمته الفراش</a:t>
            </a:r>
            <a:r>
              <a:rPr lang="ar-BH" sz="3300" dirty="0">
                <a:latin typeface="Sakkal Majalla" panose="02000000000000000000" pitchFamily="2" charset="-78"/>
                <a:cs typeface="Sakkal Majalla" panose="02000000000000000000" pitchFamily="2" charset="-78"/>
              </a:rPr>
              <a:t>.</a:t>
            </a:r>
            <a:endParaRPr lang="ar-SA" sz="3200" dirty="0">
              <a:latin typeface="Sakkal Majalla" panose="02000000000000000000" pitchFamily="2" charset="-78"/>
              <a:cs typeface="Sakkal Majalla" panose="02000000000000000000" pitchFamily="2" charset="-78"/>
            </a:endParaRPr>
          </a:p>
        </p:txBody>
      </p:sp>
      <p:sp>
        <p:nvSpPr>
          <p:cNvPr id="15" name="Rectangle 14">
            <a:extLst>
              <a:ext uri="{FF2B5EF4-FFF2-40B4-BE49-F238E27FC236}">
                <a16:creationId xmlns:a16="http://schemas.microsoft.com/office/drawing/2014/main" xmlns="" id="{D16A5BD9-FCFC-4850-A417-AFEE8B6A5485}"/>
              </a:ext>
            </a:extLst>
          </p:cNvPr>
          <p:cNvSpPr/>
          <p:nvPr/>
        </p:nvSpPr>
        <p:spPr>
          <a:xfrm>
            <a:off x="4742551" y="5581074"/>
            <a:ext cx="6586615" cy="600164"/>
          </a:xfrm>
          <a:prstGeom prst="rect">
            <a:avLst/>
          </a:prstGeom>
        </p:spPr>
        <p:txBody>
          <a:bodyPr wrap="square">
            <a:spAutoFit/>
          </a:bodyPr>
          <a:lstStyle/>
          <a:p>
            <a:pPr marL="457200" indent="-457200" algn="r" rtl="1">
              <a:buFont typeface="Wingdings" panose="05000000000000000000" pitchFamily="2" charset="2"/>
              <a:buChar char="Ø"/>
            </a:pPr>
            <a:r>
              <a:rPr lang="ar-BH" sz="3300" dirty="0">
                <a:latin typeface="Sakkal Majalla" panose="02000000000000000000" pitchFamily="2" charset="-78"/>
                <a:cs typeface="Sakkal Majalla" panose="02000000000000000000" pitchFamily="2" charset="-78"/>
              </a:rPr>
              <a:t>ا</a:t>
            </a:r>
            <a:r>
              <a:rPr lang="ar-SA" sz="3300" dirty="0">
                <a:latin typeface="Sakkal Majalla" panose="02000000000000000000" pitchFamily="2" charset="-78"/>
                <a:cs typeface="Sakkal Majalla" panose="02000000000000000000" pitchFamily="2" charset="-78"/>
              </a:rPr>
              <a:t>تفاق الأصدقاء على شراء هدية وزيارة رامي في بيته</a:t>
            </a:r>
            <a:r>
              <a:rPr lang="ar-BH" sz="3300" dirty="0">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p:txBody>
      </p:sp>
      <p:sp>
        <p:nvSpPr>
          <p:cNvPr id="18" name="Rectangle 17">
            <a:extLst>
              <a:ext uri="{FF2B5EF4-FFF2-40B4-BE49-F238E27FC236}">
                <a16:creationId xmlns:a16="http://schemas.microsoft.com/office/drawing/2014/main" xmlns="" id="{43AED501-03AC-43ED-AA4A-9026FA0AA1E2}"/>
              </a:ext>
            </a:extLst>
          </p:cNvPr>
          <p:cNvSpPr/>
          <p:nvPr/>
        </p:nvSpPr>
        <p:spPr>
          <a:xfrm>
            <a:off x="168814" y="554702"/>
            <a:ext cx="1736385" cy="646331"/>
          </a:xfrm>
          <a:prstGeom prst="rect">
            <a:avLst/>
          </a:prstGeom>
          <a:solidFill>
            <a:srgbClr val="FFC000"/>
          </a:solidFill>
        </p:spPr>
        <p:txBody>
          <a:bodyPr wrap="square">
            <a:spAutoFit/>
          </a:bodyPr>
          <a:lstStyle/>
          <a:p>
            <a:pPr algn="ctr" rtl="1"/>
            <a:r>
              <a:rPr lang="ar-SA" sz="3600" b="1" dirty="0">
                <a:solidFill>
                  <a:schemeClr val="accent6">
                    <a:lumMod val="75000"/>
                  </a:schemeClr>
                </a:solidFill>
                <a:latin typeface="Sakkal Majalla" panose="02000000000000000000" pitchFamily="2" charset="-78"/>
                <a:cs typeface="Sakkal Majalla" panose="02000000000000000000" pitchFamily="2" charset="-78"/>
              </a:rPr>
              <a:t>أُقَيِّمُ إجَابتِي</a:t>
            </a:r>
            <a:r>
              <a:rPr lang="ar-BH" sz="3600" b="1" dirty="0">
                <a:solidFill>
                  <a:schemeClr val="accent6">
                    <a:lumMod val="75000"/>
                  </a:schemeClr>
                </a:solidFill>
                <a:latin typeface="Sakkal Majalla" panose="02000000000000000000" pitchFamily="2" charset="-78"/>
                <a:cs typeface="Sakkal Majalla" panose="02000000000000000000" pitchFamily="2" charset="-78"/>
              </a:rPr>
              <a:t> </a:t>
            </a:r>
            <a:endParaRPr lang="ar-BH" sz="3200" b="1"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26" name="Rectangle 25">
            <a:extLst>
              <a:ext uri="{FF2B5EF4-FFF2-40B4-BE49-F238E27FC236}">
                <a16:creationId xmlns:a16="http://schemas.microsoft.com/office/drawing/2014/main" xmlns="" id="{2E4A637E-6F19-4B9E-AE5A-AB85E2092334}"/>
              </a:ext>
            </a:extLst>
          </p:cNvPr>
          <p:cNvSpPr/>
          <p:nvPr/>
        </p:nvSpPr>
        <p:spPr>
          <a:xfrm>
            <a:off x="1993187" y="1084726"/>
            <a:ext cx="9668929" cy="615553"/>
          </a:xfrm>
          <a:prstGeom prst="rect">
            <a:avLst/>
          </a:prstGeom>
          <a:solidFill>
            <a:schemeClr val="accent3">
              <a:lumMod val="40000"/>
              <a:lumOff val="60000"/>
            </a:schemeClr>
          </a:solidFill>
        </p:spPr>
        <p:txBody>
          <a:bodyPr wrap="square">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  أُرَتّبُ الأحداث الآتية ترتيبا متسلسلا حسب تتابعها المنطقيّ في الزّمان</a:t>
            </a:r>
            <a:r>
              <a:rPr lang="ar-BH" sz="3400" b="1" dirty="0">
                <a:solidFill>
                  <a:srgbClr val="FF0000"/>
                </a:solidFill>
              </a:rPr>
              <a:t>.</a:t>
            </a:r>
            <a:r>
              <a:rPr lang="ar-BH" sz="3400" b="1" dirty="0">
                <a:solidFill>
                  <a:schemeClr val="accent2">
                    <a:lumMod val="75000"/>
                  </a:schemeClr>
                </a:solidFill>
                <a:latin typeface="Sakkal Majalla" panose="02000000000000000000" pitchFamily="2" charset="-78"/>
                <a:cs typeface="Sakkal Majalla" panose="02000000000000000000" pitchFamily="2" charset="-78"/>
              </a:rPr>
              <a:t> </a:t>
            </a:r>
            <a:r>
              <a:rPr lang="ar-BH" sz="3400" b="1" dirty="0">
                <a:solidFill>
                  <a:schemeClr val="accent6">
                    <a:lumMod val="75000"/>
                  </a:schemeClr>
                </a:solidFill>
                <a:latin typeface="Sakkal Majalla" panose="02000000000000000000" pitchFamily="2" charset="-78"/>
                <a:cs typeface="Sakkal Majalla" panose="02000000000000000000" pitchFamily="2" charset="-78"/>
              </a:rPr>
              <a:t>(3دق)</a:t>
            </a:r>
            <a:r>
              <a:rPr lang="ar-BH" sz="3400" dirty="0">
                <a:solidFill>
                  <a:schemeClr val="accent6">
                    <a:lumMod val="75000"/>
                  </a:schemeClr>
                </a:solidFill>
              </a:rPr>
              <a:t> </a:t>
            </a:r>
            <a:endParaRPr lang="ar-BH" sz="3400" b="1"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27" name="Rectangle 26">
            <a:extLst>
              <a:ext uri="{FF2B5EF4-FFF2-40B4-BE49-F238E27FC236}">
                <a16:creationId xmlns:a16="http://schemas.microsoft.com/office/drawing/2014/main" xmlns="" id="{B40A13B2-571F-483D-9073-747BDD31D138}"/>
              </a:ext>
            </a:extLst>
          </p:cNvPr>
          <p:cNvSpPr/>
          <p:nvPr/>
        </p:nvSpPr>
        <p:spPr>
          <a:xfrm>
            <a:off x="10504967" y="239023"/>
            <a:ext cx="1518219" cy="769441"/>
          </a:xfrm>
          <a:prstGeom prst="rect">
            <a:avLst/>
          </a:prstGeom>
          <a:solidFill>
            <a:srgbClr val="00B050"/>
          </a:solidFill>
        </p:spPr>
        <p:txBody>
          <a:bodyPr wrap="square">
            <a:spAutoFit/>
          </a:bodyPr>
          <a:lstStyle/>
          <a:p>
            <a:pPr algn="ctr" rtl="1"/>
            <a:r>
              <a:rPr lang="ar-BH" sz="4400" b="1" dirty="0">
                <a:solidFill>
                  <a:schemeClr val="bg1"/>
                </a:solidFill>
                <a:latin typeface="Sakkal Majalla" panose="02000000000000000000" pitchFamily="2" charset="-78"/>
                <a:cs typeface="Sakkal Majalla" panose="02000000000000000000" pitchFamily="2" charset="-78"/>
              </a:rPr>
              <a:t>أطبّق</a:t>
            </a:r>
            <a:endParaRPr lang="ar-BH" sz="4400" dirty="0">
              <a:solidFill>
                <a:schemeClr val="bg1"/>
              </a:solidFill>
              <a:latin typeface="Sakkal Majalla" panose="02000000000000000000" pitchFamily="2" charset="-78"/>
              <a:cs typeface="Sakkal Majalla" panose="02000000000000000000" pitchFamily="2" charset="-78"/>
            </a:endParaRPr>
          </a:p>
        </p:txBody>
      </p:sp>
      <p:sp>
        <p:nvSpPr>
          <p:cNvPr id="2" name="Oval 1">
            <a:extLst>
              <a:ext uri="{FF2B5EF4-FFF2-40B4-BE49-F238E27FC236}">
                <a16:creationId xmlns:a16="http://schemas.microsoft.com/office/drawing/2014/main" xmlns="" id="{8F4F28D3-1311-4CA5-9AA2-6D09E396B695}"/>
              </a:ext>
            </a:extLst>
          </p:cNvPr>
          <p:cNvSpPr/>
          <p:nvPr/>
        </p:nvSpPr>
        <p:spPr>
          <a:xfrm>
            <a:off x="2846281" y="4758599"/>
            <a:ext cx="717452" cy="5844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800" b="1" dirty="0">
                <a:solidFill>
                  <a:schemeClr val="tx2">
                    <a:lumMod val="50000"/>
                  </a:schemeClr>
                </a:solidFill>
              </a:rPr>
              <a:t>1</a:t>
            </a:r>
          </a:p>
        </p:txBody>
      </p:sp>
      <p:sp>
        <p:nvSpPr>
          <p:cNvPr id="28" name="Oval 27">
            <a:extLst>
              <a:ext uri="{FF2B5EF4-FFF2-40B4-BE49-F238E27FC236}">
                <a16:creationId xmlns:a16="http://schemas.microsoft.com/office/drawing/2014/main" xmlns="" id="{8761F2E5-FC64-44B0-9238-E0CDD0B8678B}"/>
              </a:ext>
            </a:extLst>
          </p:cNvPr>
          <p:cNvSpPr/>
          <p:nvPr/>
        </p:nvSpPr>
        <p:spPr>
          <a:xfrm>
            <a:off x="2846281" y="3307266"/>
            <a:ext cx="717452" cy="5844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800" b="1" dirty="0">
                <a:solidFill>
                  <a:schemeClr val="tx2">
                    <a:lumMod val="50000"/>
                  </a:schemeClr>
                </a:solidFill>
              </a:rPr>
              <a:t>2</a:t>
            </a:r>
          </a:p>
        </p:txBody>
      </p:sp>
      <p:sp>
        <p:nvSpPr>
          <p:cNvPr id="29" name="Oval 28">
            <a:extLst>
              <a:ext uri="{FF2B5EF4-FFF2-40B4-BE49-F238E27FC236}">
                <a16:creationId xmlns:a16="http://schemas.microsoft.com/office/drawing/2014/main" xmlns="" id="{01380261-9134-496F-986E-3D6A91152A8B}"/>
              </a:ext>
            </a:extLst>
          </p:cNvPr>
          <p:cNvSpPr/>
          <p:nvPr/>
        </p:nvSpPr>
        <p:spPr>
          <a:xfrm>
            <a:off x="2846281" y="5456484"/>
            <a:ext cx="717452" cy="5844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800" b="1" dirty="0">
                <a:solidFill>
                  <a:schemeClr val="tx2">
                    <a:lumMod val="50000"/>
                  </a:schemeClr>
                </a:solidFill>
              </a:rPr>
              <a:t>3</a:t>
            </a:r>
          </a:p>
        </p:txBody>
      </p:sp>
      <p:sp>
        <p:nvSpPr>
          <p:cNvPr id="30" name="Oval 29">
            <a:extLst>
              <a:ext uri="{FF2B5EF4-FFF2-40B4-BE49-F238E27FC236}">
                <a16:creationId xmlns:a16="http://schemas.microsoft.com/office/drawing/2014/main" xmlns="" id="{49530790-864B-494E-8947-9A68C810A8A1}"/>
              </a:ext>
            </a:extLst>
          </p:cNvPr>
          <p:cNvSpPr/>
          <p:nvPr/>
        </p:nvSpPr>
        <p:spPr>
          <a:xfrm>
            <a:off x="2846281" y="4048847"/>
            <a:ext cx="717452" cy="60016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800" b="1" dirty="0">
                <a:solidFill>
                  <a:schemeClr val="tx2">
                    <a:lumMod val="50000"/>
                  </a:schemeClr>
                </a:solidFill>
              </a:rPr>
              <a:t>4</a:t>
            </a:r>
          </a:p>
        </p:txBody>
      </p:sp>
      <p:sp>
        <p:nvSpPr>
          <p:cNvPr id="31" name="Oval 30">
            <a:extLst>
              <a:ext uri="{FF2B5EF4-FFF2-40B4-BE49-F238E27FC236}">
                <a16:creationId xmlns:a16="http://schemas.microsoft.com/office/drawing/2014/main" xmlns="" id="{2ECB4100-58B6-4142-BF3B-457A60980BB0}"/>
              </a:ext>
            </a:extLst>
          </p:cNvPr>
          <p:cNvSpPr/>
          <p:nvPr/>
        </p:nvSpPr>
        <p:spPr>
          <a:xfrm>
            <a:off x="2811030" y="1894198"/>
            <a:ext cx="717452" cy="5844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800" b="1" dirty="0">
                <a:solidFill>
                  <a:schemeClr val="tx2">
                    <a:lumMod val="50000"/>
                  </a:schemeClr>
                </a:solidFill>
              </a:rPr>
              <a:t>5</a:t>
            </a:r>
          </a:p>
        </p:txBody>
      </p:sp>
      <p:sp>
        <p:nvSpPr>
          <p:cNvPr id="32" name="Oval 31">
            <a:extLst>
              <a:ext uri="{FF2B5EF4-FFF2-40B4-BE49-F238E27FC236}">
                <a16:creationId xmlns:a16="http://schemas.microsoft.com/office/drawing/2014/main" xmlns="" id="{EC89DA4A-9FE2-4178-A4A4-A14042D482F9}"/>
              </a:ext>
            </a:extLst>
          </p:cNvPr>
          <p:cNvSpPr/>
          <p:nvPr/>
        </p:nvSpPr>
        <p:spPr>
          <a:xfrm>
            <a:off x="2846281" y="2581245"/>
            <a:ext cx="717452" cy="5844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800" b="1" dirty="0">
                <a:solidFill>
                  <a:schemeClr val="tx2">
                    <a:lumMod val="50000"/>
                  </a:schemeClr>
                </a:solidFill>
              </a:rPr>
              <a:t>6</a:t>
            </a:r>
          </a:p>
        </p:txBody>
      </p:sp>
    </p:spTree>
    <p:extLst>
      <p:ext uri="{BB962C8B-B14F-4D97-AF65-F5344CB8AC3E}">
        <p14:creationId xmlns:p14="http://schemas.microsoft.com/office/powerpoint/2010/main" val="242032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fade">
                                      <p:cBhvr>
                                        <p:cTn id="30" dur="1000"/>
                                        <p:tgtEl>
                                          <p:spTgt spid="7">
                                            <p:txEl>
                                              <p:pRg st="0" end="0"/>
                                            </p:txEl>
                                          </p:spTgt>
                                        </p:tgtEl>
                                      </p:cBhvr>
                                    </p:animEffect>
                                    <p:anim calcmode="lin" valueType="num">
                                      <p:cBhvr>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1000"/>
                                        <p:tgtEl>
                                          <p:spTgt spid="8">
                                            <p:txEl>
                                              <p:pRg st="0" end="0"/>
                                            </p:txEl>
                                          </p:spTgt>
                                        </p:tgtEl>
                                      </p:cBhvr>
                                    </p:animEffect>
                                    <p:anim calcmode="lin" valueType="num">
                                      <p:cBhvr>
                                        <p:cTn id="4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circle(in)">
                                      <p:cBhvr>
                                        <p:cTn id="49" dur="20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9">
                                            <p:txEl>
                                              <p:pRg st="0" end="0"/>
                                            </p:txEl>
                                          </p:spTgt>
                                        </p:tgtEl>
                                        <p:attrNameLst>
                                          <p:attrName>style.visibility</p:attrName>
                                        </p:attrNameLst>
                                      </p:cBhvr>
                                      <p:to>
                                        <p:strVal val="visible"/>
                                      </p:to>
                                    </p:set>
                                    <p:animEffect transition="in" filter="fade">
                                      <p:cBhvr>
                                        <p:cTn id="54" dur="1000"/>
                                        <p:tgtEl>
                                          <p:spTgt spid="9">
                                            <p:txEl>
                                              <p:pRg st="0" end="0"/>
                                            </p:txEl>
                                          </p:spTgt>
                                        </p:tgtEl>
                                      </p:cBhvr>
                                    </p:animEffect>
                                    <p:anim calcmode="lin" valueType="num">
                                      <p:cBhvr>
                                        <p:cTn id="5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circle(in)">
                                      <p:cBhvr>
                                        <p:cTn id="61" dur="20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10">
                                            <p:txEl>
                                              <p:pRg st="0" end="0"/>
                                            </p:txEl>
                                          </p:spTgt>
                                        </p:tgtEl>
                                        <p:attrNameLst>
                                          <p:attrName>style.visibility</p:attrName>
                                        </p:attrNameLst>
                                      </p:cBhvr>
                                      <p:to>
                                        <p:strVal val="visible"/>
                                      </p:to>
                                    </p:set>
                                    <p:animEffect transition="in" filter="fade">
                                      <p:cBhvr>
                                        <p:cTn id="66" dur="1000"/>
                                        <p:tgtEl>
                                          <p:spTgt spid="10">
                                            <p:txEl>
                                              <p:pRg st="0" end="0"/>
                                            </p:txEl>
                                          </p:spTgt>
                                        </p:tgtEl>
                                      </p:cBhvr>
                                    </p:animEffect>
                                    <p:anim calcmode="lin" valueType="num">
                                      <p:cBhvr>
                                        <p:cTn id="67"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68"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circle(in)">
                                      <p:cBhvr>
                                        <p:cTn id="73" dur="20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15">
                                            <p:txEl>
                                              <p:pRg st="0" end="0"/>
                                            </p:txEl>
                                          </p:spTgt>
                                        </p:tgtEl>
                                        <p:attrNameLst>
                                          <p:attrName>style.visibility</p:attrName>
                                        </p:attrNameLst>
                                      </p:cBhvr>
                                      <p:to>
                                        <p:strVal val="visible"/>
                                      </p:to>
                                    </p:set>
                                    <p:animEffect transition="in" filter="fade">
                                      <p:cBhvr>
                                        <p:cTn id="78" dur="1000"/>
                                        <p:tgtEl>
                                          <p:spTgt spid="15">
                                            <p:txEl>
                                              <p:pRg st="0" end="0"/>
                                            </p:txEl>
                                          </p:spTgt>
                                        </p:tgtEl>
                                      </p:cBhvr>
                                    </p:animEffect>
                                    <p:anim calcmode="lin" valueType="num">
                                      <p:cBhvr>
                                        <p:cTn id="7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80"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barn(inVertical)">
                                      <p:cBhvr>
                                        <p:cTn id="85" dur="500"/>
                                        <p:tgtEl>
                                          <p:spTgt spid="18"/>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2"/>
                                        </p:tgtEl>
                                        <p:attrNameLst>
                                          <p:attrName>style.visibility</p:attrName>
                                        </p:attrNameLst>
                                      </p:cBhvr>
                                      <p:to>
                                        <p:strVal val="visible"/>
                                      </p:to>
                                    </p:set>
                                    <p:anim calcmode="lin" valueType="num">
                                      <p:cBhvr additive="base">
                                        <p:cTn id="90" dur="500" fill="hold"/>
                                        <p:tgtEl>
                                          <p:spTgt spid="2"/>
                                        </p:tgtEl>
                                        <p:attrNameLst>
                                          <p:attrName>ppt_x</p:attrName>
                                        </p:attrNameLst>
                                      </p:cBhvr>
                                      <p:tavLst>
                                        <p:tav tm="0">
                                          <p:val>
                                            <p:strVal val="#ppt_x"/>
                                          </p:val>
                                        </p:tav>
                                        <p:tav tm="100000">
                                          <p:val>
                                            <p:strVal val="#ppt_x"/>
                                          </p:val>
                                        </p:tav>
                                      </p:tavLst>
                                    </p:anim>
                                    <p:anim calcmode="lin" valueType="num">
                                      <p:cBhvr additive="base">
                                        <p:cTn id="9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28"/>
                                        </p:tgtEl>
                                        <p:attrNameLst>
                                          <p:attrName>style.visibility</p:attrName>
                                        </p:attrNameLst>
                                      </p:cBhvr>
                                      <p:to>
                                        <p:strVal val="visible"/>
                                      </p:to>
                                    </p:set>
                                    <p:anim calcmode="lin" valueType="num">
                                      <p:cBhvr additive="base">
                                        <p:cTn id="96" dur="500" fill="hold"/>
                                        <p:tgtEl>
                                          <p:spTgt spid="28"/>
                                        </p:tgtEl>
                                        <p:attrNameLst>
                                          <p:attrName>ppt_x</p:attrName>
                                        </p:attrNameLst>
                                      </p:cBhvr>
                                      <p:tavLst>
                                        <p:tav tm="0">
                                          <p:val>
                                            <p:strVal val="#ppt_x"/>
                                          </p:val>
                                        </p:tav>
                                        <p:tav tm="100000">
                                          <p:val>
                                            <p:strVal val="#ppt_x"/>
                                          </p:val>
                                        </p:tav>
                                      </p:tavLst>
                                    </p:anim>
                                    <p:anim calcmode="lin" valueType="num">
                                      <p:cBhvr additive="base">
                                        <p:cTn id="9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29"/>
                                        </p:tgtEl>
                                        <p:attrNameLst>
                                          <p:attrName>style.visibility</p:attrName>
                                        </p:attrNameLst>
                                      </p:cBhvr>
                                      <p:to>
                                        <p:strVal val="visible"/>
                                      </p:to>
                                    </p:set>
                                    <p:anim calcmode="lin" valueType="num">
                                      <p:cBhvr additive="base">
                                        <p:cTn id="102" dur="500" fill="hold"/>
                                        <p:tgtEl>
                                          <p:spTgt spid="29"/>
                                        </p:tgtEl>
                                        <p:attrNameLst>
                                          <p:attrName>ppt_x</p:attrName>
                                        </p:attrNameLst>
                                      </p:cBhvr>
                                      <p:tavLst>
                                        <p:tav tm="0">
                                          <p:val>
                                            <p:strVal val="#ppt_x"/>
                                          </p:val>
                                        </p:tav>
                                        <p:tav tm="100000">
                                          <p:val>
                                            <p:strVal val="#ppt_x"/>
                                          </p:val>
                                        </p:tav>
                                      </p:tavLst>
                                    </p:anim>
                                    <p:anim calcmode="lin" valueType="num">
                                      <p:cBhvr additive="base">
                                        <p:cTn id="103"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30"/>
                                        </p:tgtEl>
                                        <p:attrNameLst>
                                          <p:attrName>style.visibility</p:attrName>
                                        </p:attrNameLst>
                                      </p:cBhvr>
                                      <p:to>
                                        <p:strVal val="visible"/>
                                      </p:to>
                                    </p:set>
                                    <p:anim calcmode="lin" valueType="num">
                                      <p:cBhvr additive="base">
                                        <p:cTn id="108" dur="500" fill="hold"/>
                                        <p:tgtEl>
                                          <p:spTgt spid="30"/>
                                        </p:tgtEl>
                                        <p:attrNameLst>
                                          <p:attrName>ppt_x</p:attrName>
                                        </p:attrNameLst>
                                      </p:cBhvr>
                                      <p:tavLst>
                                        <p:tav tm="0">
                                          <p:val>
                                            <p:strVal val="#ppt_x"/>
                                          </p:val>
                                        </p:tav>
                                        <p:tav tm="100000">
                                          <p:val>
                                            <p:strVal val="#ppt_x"/>
                                          </p:val>
                                        </p:tav>
                                      </p:tavLst>
                                    </p:anim>
                                    <p:anim calcmode="lin" valueType="num">
                                      <p:cBhvr additive="base">
                                        <p:cTn id="109"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31"/>
                                        </p:tgtEl>
                                        <p:attrNameLst>
                                          <p:attrName>style.visibility</p:attrName>
                                        </p:attrNameLst>
                                      </p:cBhvr>
                                      <p:to>
                                        <p:strVal val="visible"/>
                                      </p:to>
                                    </p:set>
                                    <p:anim calcmode="lin" valueType="num">
                                      <p:cBhvr additive="base">
                                        <p:cTn id="114" dur="500" fill="hold"/>
                                        <p:tgtEl>
                                          <p:spTgt spid="31"/>
                                        </p:tgtEl>
                                        <p:attrNameLst>
                                          <p:attrName>ppt_x</p:attrName>
                                        </p:attrNameLst>
                                      </p:cBhvr>
                                      <p:tavLst>
                                        <p:tav tm="0">
                                          <p:val>
                                            <p:strVal val="#ppt_x"/>
                                          </p:val>
                                        </p:tav>
                                        <p:tav tm="100000">
                                          <p:val>
                                            <p:strVal val="#ppt_x"/>
                                          </p:val>
                                        </p:tav>
                                      </p:tavLst>
                                    </p:anim>
                                    <p:anim calcmode="lin" valueType="num">
                                      <p:cBhvr additive="base">
                                        <p:cTn id="11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32"/>
                                        </p:tgtEl>
                                        <p:attrNameLst>
                                          <p:attrName>style.visibility</p:attrName>
                                        </p:attrNameLst>
                                      </p:cBhvr>
                                      <p:to>
                                        <p:strVal val="visible"/>
                                      </p:to>
                                    </p:set>
                                    <p:anim calcmode="lin" valueType="num">
                                      <p:cBhvr additive="base">
                                        <p:cTn id="120" dur="500" fill="hold"/>
                                        <p:tgtEl>
                                          <p:spTgt spid="32"/>
                                        </p:tgtEl>
                                        <p:attrNameLst>
                                          <p:attrName>ppt_x</p:attrName>
                                        </p:attrNameLst>
                                      </p:cBhvr>
                                      <p:tavLst>
                                        <p:tav tm="0">
                                          <p:val>
                                            <p:strVal val="#ppt_x"/>
                                          </p:val>
                                        </p:tav>
                                        <p:tav tm="100000">
                                          <p:val>
                                            <p:strVal val="#ppt_x"/>
                                          </p:val>
                                        </p:tav>
                                      </p:tavLst>
                                    </p:anim>
                                    <p:anim calcmode="lin" valueType="num">
                                      <p:cBhvr additive="base">
                                        <p:cTn id="12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0" grpId="0"/>
      <p:bldP spid="15" grpId="0"/>
      <p:bldP spid="18" grpId="0" animBg="1"/>
      <p:bldP spid="26" grpId="0" animBg="1"/>
      <p:bldP spid="2" grpId="0" animBg="1"/>
      <p:bldP spid="28" grpId="0" animBg="1"/>
      <p:bldP spid="29" grpId="0" animBg="1"/>
      <p:bldP spid="30" grpId="0" animBg="1"/>
      <p:bldP spid="31"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3256" y="823798"/>
            <a:ext cx="10635175" cy="646331"/>
          </a:xfrm>
          <a:prstGeom prst="rect">
            <a:avLst/>
          </a:prstGeom>
        </p:spPr>
        <p:txBody>
          <a:bodyPr wrap="square">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    1- أَختارُ العناصر الضّروريّة للقصّة ممّا يأتي، وأُكمِل النّصّ بما يناسب منها: </a:t>
            </a:r>
            <a:r>
              <a:rPr lang="ar-BH" sz="3600" b="1" dirty="0">
                <a:solidFill>
                  <a:schemeClr val="accent6">
                    <a:lumMod val="75000"/>
                  </a:schemeClr>
                </a:solidFill>
                <a:latin typeface="Sakkal Majalla" panose="02000000000000000000" pitchFamily="2" charset="-78"/>
                <a:cs typeface="Sakkal Majalla" panose="02000000000000000000" pitchFamily="2" charset="-78"/>
              </a:rPr>
              <a:t>(5دق)</a:t>
            </a:r>
            <a:r>
              <a:rPr lang="ar-BH" sz="3400" b="1" dirty="0">
                <a:solidFill>
                  <a:schemeClr val="accent6">
                    <a:lumMod val="75000"/>
                  </a:schemeClr>
                </a:solidFill>
                <a:latin typeface="Sakkal Majalla" panose="02000000000000000000" pitchFamily="2" charset="-78"/>
                <a:cs typeface="Sakkal Majalla" panose="02000000000000000000" pitchFamily="2" charset="-78"/>
              </a:rPr>
              <a:t> </a:t>
            </a:r>
          </a:p>
        </p:txBody>
      </p:sp>
      <p:sp>
        <p:nvSpPr>
          <p:cNvPr id="3" name="Rectangle 2"/>
          <p:cNvSpPr/>
          <p:nvPr/>
        </p:nvSpPr>
        <p:spPr>
          <a:xfrm>
            <a:off x="3774558" y="1357121"/>
            <a:ext cx="7637275" cy="5032147"/>
          </a:xfrm>
          <a:prstGeom prst="rect">
            <a:avLst/>
          </a:prstGeom>
        </p:spPr>
        <p:txBody>
          <a:bodyPr wrap="square">
            <a:spAutoFit/>
          </a:bodyPr>
          <a:lstStyle/>
          <a:p>
            <a:pPr algn="just" rtl="1"/>
            <a:r>
              <a:rPr lang="ar-SA" sz="3300" dirty="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ساقَ ................. حمارَه ...........................،  وذهبَ إلى ............. كثيفةِ الأشجارِ، وارفةِ الظ</a:t>
            </a:r>
            <a:r>
              <a:rPr lang="ar-BH" sz="3200" dirty="0">
                <a:latin typeface="Sakkal Majalla" panose="02000000000000000000" pitchFamily="2" charset="-78"/>
                <a:cs typeface="Sakkal Majalla" panose="02000000000000000000" pitchFamily="2" charset="-78"/>
              </a:rPr>
              <a:t>ّ</a:t>
            </a:r>
            <a:r>
              <a:rPr lang="ar-SA" sz="3200" dirty="0" err="1">
                <a:latin typeface="Sakkal Majalla" panose="02000000000000000000" pitchFamily="2" charset="-78"/>
                <a:cs typeface="Sakkal Majalla" panose="02000000000000000000" pitchFamily="2" charset="-78"/>
              </a:rPr>
              <a:t>لالِ</a:t>
            </a:r>
            <a:r>
              <a:rPr lang="ar-SA" sz="3200" dirty="0">
                <a:latin typeface="Sakkal Majalla" panose="02000000000000000000" pitchFamily="2" charset="-78"/>
                <a:cs typeface="Sakkal Majalla" panose="02000000000000000000" pitchFamily="2" charset="-78"/>
              </a:rPr>
              <a:t> ليجمعَ الحطبَ.</a:t>
            </a:r>
          </a:p>
          <a:p>
            <a:pPr algn="just" rtl="1"/>
            <a:r>
              <a:rPr lang="ar-SA" sz="3200" dirty="0">
                <a:latin typeface="Sakkal Majalla" panose="02000000000000000000" pitchFamily="2" charset="-78"/>
                <a:cs typeface="Sakkal Majalla" panose="02000000000000000000" pitchFamily="2" charset="-78"/>
              </a:rPr>
              <a:t>   لكنّ ........................... لم يكنْ كما سبقَه من أيّامٍ؛ فقد لاحظَ شيئًا غريبًا: إنّهم ........................ يقفونَ أمامَ صخرةٍ ضخمةٍ،</a:t>
            </a:r>
            <a:r>
              <a:rPr lang="ar-BH" sz="3200" dirty="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فاختبأَ</a:t>
            </a:r>
            <a:r>
              <a:rPr lang="ar-BH" sz="3200" dirty="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 ليشاهدَ ما يفعلونَ. سمعَ ................. يقولُ: "افتح يا سِمسمْ"، فانزاحت الصّخرةُ عن مغارةٍ واسعةٍ، دخلَ فيها الرّجالُ. .................، خرجوا منها يحملونَ أكياسًا، وصاحَ أحدُهم: "أقفل يا سِمسمْ".</a:t>
            </a:r>
          </a:p>
          <a:p>
            <a:pPr algn="just" rtl="1"/>
            <a:r>
              <a:rPr lang="ar-SA" sz="3200" dirty="0">
                <a:latin typeface="Sakkal Majalla" panose="02000000000000000000" pitchFamily="2" charset="-78"/>
                <a:cs typeface="Sakkal Majalla" panose="02000000000000000000" pitchFamily="2" charset="-78"/>
              </a:rPr>
              <a:t>     عادت الصّخرةُ لتغلقَ بابَ المغارةِ، ومضى .................. في سبيلِهم. فتساءلَ علي بابا: "ما سرُّ هذهِ المغارةِ؟" </a:t>
            </a:r>
          </a:p>
        </p:txBody>
      </p:sp>
      <p:sp>
        <p:nvSpPr>
          <p:cNvPr id="11" name="Title 1">
            <a:extLst>
              <a:ext uri="{FF2B5EF4-FFF2-40B4-BE49-F238E27FC236}">
                <a16:creationId xmlns:a16="http://schemas.microsoft.com/office/drawing/2014/main" xmlns="" id="{1975AA38-5988-4EE0-9089-BCA26C97F5A4}"/>
              </a:ext>
            </a:extLst>
          </p:cNvPr>
          <p:cNvSpPr txBox="1">
            <a:spLocks/>
          </p:cNvSpPr>
          <p:nvPr/>
        </p:nvSpPr>
        <p:spPr>
          <a:xfrm>
            <a:off x="0" y="9908"/>
            <a:ext cx="3563733" cy="45823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كتابة قصة متسلسلة الأحداث</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2" name="Rectangle 11">
            <a:extLst>
              <a:ext uri="{FF2B5EF4-FFF2-40B4-BE49-F238E27FC236}">
                <a16:creationId xmlns:a16="http://schemas.microsoft.com/office/drawing/2014/main" xmlns="" id="{E34BE58D-C022-4040-A7E6-979D33BEC222}"/>
              </a:ext>
            </a:extLst>
          </p:cNvPr>
          <p:cNvSpPr/>
          <p:nvPr/>
        </p:nvSpPr>
        <p:spPr>
          <a:xfrm>
            <a:off x="482945" y="1986940"/>
            <a:ext cx="3080788" cy="4047262"/>
          </a:xfrm>
          <a:prstGeom prst="rect">
            <a:avLst/>
          </a:prstGeom>
          <a:solidFill>
            <a:schemeClr val="accent4">
              <a:lumMod val="20000"/>
              <a:lumOff val="80000"/>
            </a:schemeClr>
          </a:solidFill>
        </p:spPr>
        <p:txBody>
          <a:bodyPr wrap="square">
            <a:spAutoFit/>
          </a:bodyPr>
          <a:lstStyle/>
          <a:p>
            <a:pPr algn="r" rtl="1"/>
            <a:r>
              <a:rPr lang="ar-SA" sz="3300" dirty="0">
                <a:latin typeface="Sakkal Majalla" panose="02000000000000000000" pitchFamily="2" charset="-78"/>
                <a:cs typeface="Sakkal Majalla" panose="02000000000000000000" pitchFamily="2" charset="-78"/>
              </a:rPr>
              <a:t> </a:t>
            </a:r>
            <a:r>
              <a:rPr lang="ar-SA" sz="2800" b="1" dirty="0">
                <a:solidFill>
                  <a:schemeClr val="accent1"/>
                </a:solidFill>
                <a:latin typeface="Sakkal Majalla" panose="02000000000000000000" pitchFamily="2" charset="-78"/>
                <a:cs typeface="Sakkal Majalla" panose="02000000000000000000" pitchFamily="2" charset="-78"/>
              </a:rPr>
              <a:t>زمان</a:t>
            </a:r>
            <a:r>
              <a:rPr lang="ar-SA" sz="2800" dirty="0">
                <a:latin typeface="Sakkal Majalla" panose="02000000000000000000" pitchFamily="2" charset="-78"/>
                <a:cs typeface="Sakkal Majalla" panose="02000000000000000000" pitchFamily="2" charset="-78"/>
              </a:rPr>
              <a:t>: </a:t>
            </a:r>
          </a:p>
          <a:p>
            <a:pPr algn="r" rtl="1"/>
            <a:r>
              <a:rPr lang="ar-SA" sz="2800" dirty="0">
                <a:latin typeface="Sakkal Majalla" panose="02000000000000000000" pitchFamily="2" charset="-78"/>
                <a:cs typeface="Sakkal Majalla" panose="02000000000000000000" pitchFamily="2" charset="-78"/>
              </a:rPr>
              <a:t>وبعد ساعةٍ /هذا اليومَ/ الآنَ</a:t>
            </a:r>
          </a:p>
          <a:p>
            <a:pPr algn="r" rtl="1"/>
            <a:r>
              <a:rPr lang="ar-SA" sz="2800" dirty="0">
                <a:latin typeface="Sakkal Majalla" panose="02000000000000000000" pitchFamily="2" charset="-78"/>
                <a:cs typeface="Sakkal Majalla" panose="02000000000000000000" pitchFamily="2" charset="-78"/>
              </a:rPr>
              <a:t>منذ سنينَ/ قبلَ طلوعِ الفجرِ </a:t>
            </a:r>
          </a:p>
          <a:p>
            <a:pPr algn="r" rtl="1"/>
            <a:r>
              <a:rPr lang="ar-SA" sz="2800" b="1" dirty="0">
                <a:solidFill>
                  <a:schemeClr val="accent1"/>
                </a:solidFill>
                <a:latin typeface="Sakkal Majalla" panose="02000000000000000000" pitchFamily="2" charset="-78"/>
                <a:cs typeface="Sakkal Majalla" panose="02000000000000000000" pitchFamily="2" charset="-78"/>
              </a:rPr>
              <a:t>مكان</a:t>
            </a:r>
            <a:r>
              <a:rPr lang="ar-SA" sz="2800" dirty="0">
                <a:latin typeface="Sakkal Majalla" panose="02000000000000000000" pitchFamily="2" charset="-78"/>
                <a:cs typeface="Sakkal Majalla" panose="02000000000000000000" pitchFamily="2" charset="-78"/>
              </a:rPr>
              <a:t>: </a:t>
            </a:r>
          </a:p>
          <a:p>
            <a:pPr algn="r" rtl="1"/>
            <a:r>
              <a:rPr lang="ar-SA" sz="2800" dirty="0">
                <a:latin typeface="Sakkal Majalla" panose="02000000000000000000" pitchFamily="2" charset="-78"/>
                <a:cs typeface="Sakkal Majalla" panose="02000000000000000000" pitchFamily="2" charset="-78"/>
              </a:rPr>
              <a:t>مدرسةٍ/ وراءَ الأشجارِ / غابةٍ/ مزرعةٍ/ أمامَ المغارةِ</a:t>
            </a:r>
          </a:p>
          <a:p>
            <a:pPr algn="r" rtl="1"/>
            <a:r>
              <a:rPr lang="ar-SA" sz="2800" b="1" dirty="0">
                <a:solidFill>
                  <a:schemeClr val="accent1"/>
                </a:solidFill>
                <a:latin typeface="Sakkal Majalla" panose="02000000000000000000" pitchFamily="2" charset="-78"/>
                <a:cs typeface="Sakkal Majalla" panose="02000000000000000000" pitchFamily="2" charset="-78"/>
              </a:rPr>
              <a:t>شخصيّات</a:t>
            </a:r>
            <a:r>
              <a:rPr lang="ar-SA" sz="2800" dirty="0">
                <a:latin typeface="Sakkal Majalla" panose="02000000000000000000" pitchFamily="2" charset="-78"/>
                <a:cs typeface="Sakkal Majalla" panose="02000000000000000000" pitchFamily="2" charset="-78"/>
              </a:rPr>
              <a:t>:</a:t>
            </a:r>
          </a:p>
          <a:p>
            <a:pPr algn="r" rtl="1"/>
            <a:r>
              <a:rPr lang="ar-SA" sz="2800" dirty="0">
                <a:latin typeface="Sakkal Majalla" panose="02000000000000000000" pitchFamily="2" charset="-78"/>
                <a:cs typeface="Sakkal Majalla" panose="02000000000000000000" pitchFamily="2" charset="-78"/>
              </a:rPr>
              <a:t> أحدُهم/ الرّجالُ/ علي بابا/ أربعونَ رجلا / رجالُ الشرطةِ</a:t>
            </a:r>
          </a:p>
        </p:txBody>
      </p:sp>
      <p:sp>
        <p:nvSpPr>
          <p:cNvPr id="13" name="Rectangle 12">
            <a:extLst>
              <a:ext uri="{FF2B5EF4-FFF2-40B4-BE49-F238E27FC236}">
                <a16:creationId xmlns:a16="http://schemas.microsoft.com/office/drawing/2014/main" xmlns="" id="{F580F528-BA6C-4FCF-9A94-4EB79276D409}"/>
              </a:ext>
            </a:extLst>
          </p:cNvPr>
          <p:cNvSpPr/>
          <p:nvPr/>
        </p:nvSpPr>
        <p:spPr>
          <a:xfrm>
            <a:off x="9282223" y="160440"/>
            <a:ext cx="2666537" cy="707886"/>
          </a:xfrm>
          <a:prstGeom prst="rect">
            <a:avLst/>
          </a:prstGeom>
          <a:solidFill>
            <a:srgbClr val="00B050"/>
          </a:solidFill>
        </p:spPr>
        <p:txBody>
          <a:bodyPr wrap="square">
            <a:spAutoFit/>
          </a:bodyPr>
          <a:lstStyle/>
          <a:p>
            <a:pPr algn="ctr" rtl="1"/>
            <a:r>
              <a:rPr lang="ar-BH" sz="4000" b="1" dirty="0">
                <a:solidFill>
                  <a:schemeClr val="bg1"/>
                </a:solidFill>
                <a:latin typeface="Sakkal Majalla" panose="02000000000000000000" pitchFamily="2" charset="-78"/>
                <a:cs typeface="Sakkal Majalla" panose="02000000000000000000" pitchFamily="2" charset="-78"/>
              </a:rPr>
              <a:t>النّشاط الختاميّ</a:t>
            </a:r>
            <a:endParaRPr lang="ar-BH" sz="4000"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3655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arn(inVertic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arn(inVertic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 calcmode="lin" valueType="num">
                                      <p:cBhvr additive="base">
                                        <p:cTn id="40"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12">
                                            <p:txEl>
                                              <p:pRg st="1" end="1"/>
                                            </p:txEl>
                                          </p:spTgt>
                                        </p:tgtEl>
                                        <p:attrNameLst>
                                          <p:attrName>style.visibility</p:attrName>
                                        </p:attrNameLst>
                                      </p:cBhvr>
                                      <p:to>
                                        <p:strVal val="visible"/>
                                      </p:to>
                                    </p:set>
                                    <p:anim calcmode="lin" valueType="num">
                                      <p:cBhvr additive="base">
                                        <p:cTn id="44"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2">
                                            <p:txEl>
                                              <p:pRg st="1" end="1"/>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12">
                                            <p:txEl>
                                              <p:pRg st="2" end="2"/>
                                            </p:txEl>
                                          </p:spTgt>
                                        </p:tgtEl>
                                        <p:attrNameLst>
                                          <p:attrName>style.visibility</p:attrName>
                                        </p:attrNameLst>
                                      </p:cBhvr>
                                      <p:to>
                                        <p:strVal val="visible"/>
                                      </p:to>
                                    </p:set>
                                    <p:anim calcmode="lin" valueType="num">
                                      <p:cBhvr additive="base">
                                        <p:cTn id="48"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2">
                                            <p:txEl>
                                              <p:pRg st="3" end="3"/>
                                            </p:txEl>
                                          </p:spTgt>
                                        </p:tgtEl>
                                        <p:attrNameLst>
                                          <p:attrName>style.visibility</p:attrName>
                                        </p:attrNameLst>
                                      </p:cBhvr>
                                      <p:to>
                                        <p:strVal val="visible"/>
                                      </p:to>
                                    </p:set>
                                    <p:anim calcmode="lin" valueType="num">
                                      <p:cBhvr additive="base">
                                        <p:cTn id="54"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12">
                                            <p:txEl>
                                              <p:pRg st="4" end="4"/>
                                            </p:txEl>
                                          </p:spTgt>
                                        </p:tgtEl>
                                        <p:attrNameLst>
                                          <p:attrName>style.visibility</p:attrName>
                                        </p:attrNameLst>
                                      </p:cBhvr>
                                      <p:to>
                                        <p:strVal val="visible"/>
                                      </p:to>
                                    </p:set>
                                    <p:anim calcmode="lin" valueType="num">
                                      <p:cBhvr additive="base">
                                        <p:cTn id="58"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12">
                                            <p:txEl>
                                              <p:pRg st="5" end="5"/>
                                            </p:txEl>
                                          </p:spTgt>
                                        </p:tgtEl>
                                        <p:attrNameLst>
                                          <p:attrName>style.visibility</p:attrName>
                                        </p:attrNameLst>
                                      </p:cBhvr>
                                      <p:to>
                                        <p:strVal val="visible"/>
                                      </p:to>
                                    </p:set>
                                    <p:animEffect transition="in" filter="fade">
                                      <p:cBhvr>
                                        <p:cTn id="64" dur="1000"/>
                                        <p:tgtEl>
                                          <p:spTgt spid="12">
                                            <p:txEl>
                                              <p:pRg st="5" end="5"/>
                                            </p:txEl>
                                          </p:spTgt>
                                        </p:tgtEl>
                                      </p:cBhvr>
                                    </p:animEffect>
                                    <p:anim calcmode="lin" valueType="num">
                                      <p:cBhvr>
                                        <p:cTn id="65"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66" dur="1000" fill="hold"/>
                                        <p:tgtEl>
                                          <p:spTgt spid="12">
                                            <p:txEl>
                                              <p:pRg st="5" end="5"/>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12">
                                            <p:txEl>
                                              <p:pRg st="6" end="6"/>
                                            </p:txEl>
                                          </p:spTgt>
                                        </p:tgtEl>
                                        <p:attrNameLst>
                                          <p:attrName>style.visibility</p:attrName>
                                        </p:attrNameLst>
                                      </p:cBhvr>
                                      <p:to>
                                        <p:strVal val="visible"/>
                                      </p:to>
                                    </p:set>
                                    <p:animEffect transition="in" filter="fade">
                                      <p:cBhvr>
                                        <p:cTn id="69" dur="1000"/>
                                        <p:tgtEl>
                                          <p:spTgt spid="12">
                                            <p:txEl>
                                              <p:pRg st="6" end="6"/>
                                            </p:txEl>
                                          </p:spTgt>
                                        </p:tgtEl>
                                      </p:cBhvr>
                                    </p:animEffect>
                                    <p:anim calcmode="lin" valueType="num">
                                      <p:cBhvr>
                                        <p:cTn id="70"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12" grpId="0" animBg="1"/>
    </p:bldLst>
  </p:timing>
</p:sld>
</file>

<file path=ppt/theme/theme1.xml><?xml version="1.0" encoding="utf-8"?>
<a:theme xmlns:a="http://schemas.openxmlformats.org/drawingml/2006/main" name="قالب الدرو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قالب الدروس</Template>
  <TotalTime>11</TotalTime>
  <Words>1400</Words>
  <Application>Microsoft Office PowerPoint</Application>
  <PresentationFormat>Widescreen</PresentationFormat>
  <Paragraphs>136</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Sakkal Majalla</vt:lpstr>
      <vt:lpstr>Sultan normal</vt:lpstr>
      <vt:lpstr>Times New Roman</vt:lpstr>
      <vt:lpstr>Wingdings</vt:lpstr>
      <vt:lpstr>قالب الدروس</vt:lpstr>
      <vt:lpstr>PowerPoint Presentation</vt:lpstr>
      <vt:lpstr>PowerPoint Presentation</vt:lpstr>
      <vt:lpstr>PowerPoint Presentation</vt:lpstr>
      <vt:lpstr>PowerPoint Presentation</vt:lpstr>
      <vt:lpstr>أحدّد الشّخصيّات في القصّة.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انْتَهى الدّرس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Othman Ben Alsadiq Chriha</dc:creator>
  <cp:lastModifiedBy>Mohamed Salameh Mfadi Alsalimeh</cp:lastModifiedBy>
  <cp:revision>216</cp:revision>
  <dcterms:created xsi:type="dcterms:W3CDTF">2020-03-04T09:57:32Z</dcterms:created>
  <dcterms:modified xsi:type="dcterms:W3CDTF">2020-07-29T05:49:10Z</dcterms:modified>
</cp:coreProperties>
</file>