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500" r:id="rId2"/>
    <p:sldId id="502" r:id="rId3"/>
    <p:sldId id="470" r:id="rId4"/>
    <p:sldId id="503" r:id="rId5"/>
    <p:sldId id="422" r:id="rId6"/>
    <p:sldId id="403" r:id="rId7"/>
    <p:sldId id="425" r:id="rId8"/>
    <p:sldId id="507" r:id="rId9"/>
    <p:sldId id="508" r:id="rId10"/>
    <p:sldId id="492" r:id="rId11"/>
    <p:sldId id="51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AE0"/>
    <a:srgbClr val="FFCCCC"/>
    <a:srgbClr val="FF9999"/>
    <a:srgbClr val="E2E1FF"/>
    <a:srgbClr val="DEE9EC"/>
    <a:srgbClr val="CCFFFF"/>
    <a:srgbClr val="CCCCFF"/>
    <a:srgbClr val="FFFFCC"/>
    <a:srgbClr val="FFC1F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44" autoAdjust="0"/>
    <p:restoredTop sz="86328"/>
  </p:normalViewPr>
  <p:slideViewPr>
    <p:cSldViewPr snapToGrid="0">
      <p:cViewPr varScale="1">
        <p:scale>
          <a:sx n="71" d="100"/>
          <a:sy n="71" d="100"/>
        </p:scale>
        <p:origin x="960" y="66"/>
      </p:cViewPr>
      <p:guideLst/>
    </p:cSldViewPr>
  </p:slideViewPr>
  <p:outlineViewPr>
    <p:cViewPr>
      <p:scale>
        <a:sx n="45" d="100"/>
        <a:sy n="45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7A947-0CDA-AE49-9348-43DBC78373D5}" type="datetimeFigureOut">
              <a:rPr lang="x-none" smtClean="0"/>
              <a:t>5/18/2021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2A9D7-1B94-784B-B0AF-ADB234213F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377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3936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3487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05836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72791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5847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4772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2030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4526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51066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4022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582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5.wdp"/><Relationship Id="rId1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3.svg"/><Relationship Id="rId12" Type="http://schemas.openxmlformats.org/officeDocument/2006/relationships/image" Target="../media/image14.png"/><Relationship Id="rId17" Type="http://schemas.openxmlformats.org/officeDocument/2006/relationships/image" Target="../media/image17.w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jpeg"/><Relationship Id="rId20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microsoft.com/office/2007/relationships/hdphoto" Target="../media/hdphoto6.wdp"/><Relationship Id="rId10" Type="http://schemas.openxmlformats.org/officeDocument/2006/relationships/image" Target="../media/image13.png"/><Relationship Id="rId19" Type="http://schemas.microsoft.com/office/2007/relationships/hdphoto" Target="../media/hdphoto7.wdp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9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8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01445958-5DAC-421B-832D-674FDFC98E4A}"/>
              </a:ext>
            </a:extLst>
          </p:cNvPr>
          <p:cNvGraphicFramePr>
            <a:graphicFrameLocks noGrp="1"/>
          </p:cNvGraphicFramePr>
          <p:nvPr/>
        </p:nvGraphicFramePr>
        <p:xfrm>
          <a:off x="2979506" y="2219804"/>
          <a:ext cx="6393887" cy="1554163"/>
        </p:xfrm>
        <a:graphic>
          <a:graphicData uri="http://schemas.openxmlformats.org/drawingml/2006/table">
            <a:tbl>
              <a:tblPr/>
              <a:tblGrid>
                <a:gridCol w="63938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554163">
                <a:tc>
                  <a:txBody>
                    <a:bodyPr/>
                    <a:lstStyle/>
                    <a:p>
                      <a:pPr algn="ctr"/>
                      <a:endParaRPr lang="ar-BH" sz="1600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1" marR="91441" marT="45621" marB="456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CFE755F-B4A2-4CF8-BE66-12BEFA5D5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11" b="92611" l="9701" r="93054">
                        <a14:foregroundMark x1="89940" y1="45813" x2="93413" y2="66995"/>
                        <a14:foregroundMark x1="93413" y1="66995" x2="82036" y2="86207"/>
                        <a14:foregroundMark x1="82036" y1="86207" x2="59880" y2="92857"/>
                        <a14:foregroundMark x1="93772" y1="57882" x2="93054" y2="80296"/>
                        <a14:foregroundMark x1="93054" y1="80296" x2="91856" y2="81773"/>
                        <a14:foregroundMark x1="42036" y1="54680" x2="28862" y2="66256"/>
                        <a14:foregroundMark x1="28862" y1="66256" x2="18802" y2="46798"/>
                        <a14:foregroundMark x1="18802" y1="46798" x2="21557" y2="24631"/>
                        <a14:foregroundMark x1="21557" y1="24631" x2="29222" y2="5911"/>
                        <a14:foregroundMark x1="29222" y1="5911" x2="31018" y2="5911"/>
                        <a14:foregroundMark x1="49581" y1="52217" x2="36527" y2="65025"/>
                        <a14:foregroundMark x1="36527" y1="65025" x2="20958" y2="68966"/>
                        <a14:foregroundMark x1="20958" y1="68966" x2="14012" y2="47044"/>
                        <a14:foregroundMark x1="14012" y1="47044" x2="18563" y2="24384"/>
                        <a14:foregroundMark x1="18563" y1="24384" x2="27665" y2="93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690717">
            <a:off x="1244384" y="1857259"/>
            <a:ext cx="2301508" cy="1887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1197435-9BD7-48EA-95DD-E27BF5A767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96" b="90404" l="8564" r="98619">
                        <a14:foregroundMark x1="87569" y1="22222" x2="94475" y2="42424"/>
                        <a14:foregroundMark x1="94475" y1="42424" x2="93094" y2="64646"/>
                        <a14:foregroundMark x1="93094" y1="64646" x2="87569" y2="83333"/>
                        <a14:foregroundMark x1="79834" y1="19192" x2="91989" y2="21717"/>
                        <a14:foregroundMark x1="91989" y1="21717" x2="96685" y2="44949"/>
                        <a14:foregroundMark x1="96685" y1="44949" x2="93923" y2="67677"/>
                        <a14:foregroundMark x1="93923" y1="67677" x2="79834" y2="82323"/>
                        <a14:foregroundMark x1="79834" y1="82323" x2="75414" y2="91414"/>
                        <a14:foregroundMark x1="95856" y1="44949" x2="94475" y2="74242"/>
                        <a14:foregroundMark x1="96409" y1="59091" x2="98619" y2="54040"/>
                        <a14:foregroundMark x1="80110" y1="13636" x2="66851" y2="17172"/>
                        <a14:foregroundMark x1="66851" y1="17172" x2="55525" y2="55556"/>
                        <a14:foregroundMark x1="59622" y1="69656" x2="60221" y2="71717"/>
                        <a14:foregroundMark x1="55525" y1="55556" x2="57270" y2="61563"/>
                        <a14:foregroundMark x1="25967" y1="17677" x2="32597" y2="43434"/>
                        <a14:foregroundMark x1="32597" y1="43434" x2="42752" y2="56138"/>
                        <a14:foregroundMark x1="42597" y1="56988" x2="19890" y2="76263"/>
                        <a14:foregroundMark x1="19890" y1="76263" x2="10221" y2="59091"/>
                        <a14:foregroundMark x1="10221" y1="59091" x2="13260" y2="36364"/>
                        <a14:foregroundMark x1="13260" y1="36364" x2="20166" y2="29798"/>
                        <a14:foregroundMark x1="25138" y1="29798" x2="30387" y2="60606"/>
                        <a14:foregroundMark x1="30387" y1="60606" x2="23204" y2="78788"/>
                        <a14:foregroundMark x1="23204" y1="78788" x2="11050" y2="72727"/>
                        <a14:foregroundMark x1="11050" y1="72727" x2="8564" y2="51010"/>
                        <a14:foregroundMark x1="8564" y1="51010" x2="13536" y2="30808"/>
                        <a14:foregroundMark x1="13536" y1="30808" x2="24309" y2="14646"/>
                        <a14:foregroundMark x1="24309" y1="14646" x2="40884" y2="53030"/>
                        <a14:foregroundMark x1="40884" y1="53030" x2="33702" y2="66667"/>
                        <a14:foregroundMark x1="12155" y1="76768" x2="24862" y2="75758"/>
                        <a14:foregroundMark x1="24862" y1="75758" x2="37569" y2="66162"/>
                        <a14:foregroundMark x1="37569" y1="66162" x2="37569" y2="66162"/>
                        <a14:foregroundMark x1="22652" y1="67172" x2="24033" y2="54545"/>
                        <a14:foregroundMark x1="12431" y1="80808" x2="27072" y2="79798"/>
                        <a14:foregroundMark x1="27072" y1="79798" x2="33149" y2="71212"/>
                        <a14:foregroundMark x1="33149" y1="71212" x2="33149" y2="71212"/>
                        <a14:foregroundMark x1="31492" y1="31313" x2="27348" y2="15152"/>
                        <a14:foregroundMark x1="27072" y1="11111" x2="27072" y2="19697"/>
                        <a14:foregroundMark x1="41436" y1="55556" x2="30939" y2="73232"/>
                        <a14:foregroundMark x1="13260" y1="74242" x2="25414" y2="79798"/>
                        <a14:foregroundMark x1="25414" y1="79798" x2="32044" y2="76768"/>
                        <a14:foregroundMark x1="16575" y1="75758" x2="12707" y2="90404"/>
                        <a14:foregroundMark x1="10497" y1="83838" x2="10221" y2="75758"/>
                        <a14:foregroundMark x1="16022" y1="85859" x2="24033" y2="81313"/>
                        <a14:foregroundMark x1="22099" y1="79798" x2="14917" y2="89899"/>
                        <a14:foregroundMark x1="15470" y1="87374" x2="38122" y2="73737"/>
                        <a14:foregroundMark x1="40884" y1="51010" x2="42265" y2="68687"/>
                        <a14:foregroundMark x1="43001" y1="59879" x2="41989" y2="71717"/>
                        <a14:foregroundMark x1="43370" y1="65152" x2="47796" y2="62700"/>
                        <a14:foregroundMark x1="43923" y1="69697" x2="32320" y2="79798"/>
                        <a14:foregroundMark x1="32320" y1="79798" x2="19890" y2="83838"/>
                        <a14:foregroundMark x1="19890" y1="83838" x2="18232" y2="85354"/>
                        <a14:foregroundMark x1="43370" y1="59091" x2="32320" y2="38384"/>
                        <a14:foregroundMark x1="32320" y1="38384" x2="27072" y2="17677"/>
                        <a14:foregroundMark x1="27072" y1="17677" x2="27072" y2="17677"/>
                        <a14:backgroundMark x1="53039" y1="64141" x2="51934" y2="58081"/>
                        <a14:backgroundMark x1="52210" y1="58586" x2="51105" y2="646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5947" y="3590663"/>
            <a:ext cx="2184414" cy="1724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Table 10">
            <a:extLst>
              <a:ext uri="{FF2B5EF4-FFF2-40B4-BE49-F238E27FC236}">
                <a16:creationId xmlns="" xmlns:a16="http://schemas.microsoft.com/office/drawing/2014/main" id="{4D672A01-60A0-4127-9C40-4E29D6DF43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861483"/>
              </p:ext>
            </p:extLst>
          </p:nvPr>
        </p:nvGraphicFramePr>
        <p:xfrm>
          <a:off x="3491861" y="2257850"/>
          <a:ext cx="7388531" cy="36884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25428">
                  <a:extLst>
                    <a:ext uri="{9D8B030D-6E8A-4147-A177-3AD203B41FA5}">
                      <a16:colId xmlns="" xmlns:a16="http://schemas.microsoft.com/office/drawing/2014/main" val="1016024147"/>
                    </a:ext>
                  </a:extLst>
                </a:gridCol>
                <a:gridCol w="2663103">
                  <a:extLst>
                    <a:ext uri="{9D8B030D-6E8A-4147-A177-3AD203B41FA5}">
                      <a16:colId xmlns="" xmlns:a16="http://schemas.microsoft.com/office/drawing/2014/main" val="879990646"/>
                    </a:ext>
                  </a:extLst>
                </a:gridCol>
              </a:tblGrid>
              <a:tr h="67092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العلوم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الماد</a:t>
                      </a:r>
                      <a:r>
                        <a:rPr lang="ar-SA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</a:t>
                      </a: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ة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2888969"/>
                  </a:ext>
                </a:extLst>
              </a:tr>
              <a:tr h="563577"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الأول الإعدادي- الجزء الأول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الصف</a:t>
                      </a:r>
                      <a:r>
                        <a:rPr lang="ar-SA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0410534"/>
                  </a:ext>
                </a:extLst>
              </a:tr>
              <a:tr h="563577"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الرابع</a:t>
                      </a:r>
                    </a:p>
                    <a:p>
                      <a:pPr algn="ctr" rtl="1"/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(الصخور والمعادن)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الفصل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3270941"/>
                  </a:ext>
                </a:extLst>
              </a:tr>
              <a:tr h="66634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kern="120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المعادن – جواهر الأرض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kern="120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الجزء الأول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الدرس الأول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1933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85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9DAE5BE-577E-441A-815C-20C3E2D7C7EA}"/>
              </a:ext>
            </a:extLst>
          </p:cNvPr>
          <p:cNvSpPr txBox="1"/>
          <p:nvPr/>
        </p:nvSpPr>
        <p:spPr>
          <a:xfrm>
            <a:off x="3846376" y="940589"/>
            <a:ext cx="7667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الطالب: مستعينًا بالمعلومات السابقة، أجب عن السؤال التالي: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49EA185-825A-4B11-977B-D843E016AD36}"/>
              </a:ext>
            </a:extLst>
          </p:cNvPr>
          <p:cNvSpPr txBox="1"/>
          <p:nvPr/>
        </p:nvSpPr>
        <p:spPr>
          <a:xfrm>
            <a:off x="2028211" y="1404478"/>
            <a:ext cx="94076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8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لديك مجموعة من الأسباب والنتائج المتعلقة بتشكل المعادن،أكمل المنظم التخطيطي الآتي: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5F09F379-5C42-4D57-8B30-97AE80D0C68F}"/>
              </a:ext>
            </a:extLst>
          </p:cNvPr>
          <p:cNvSpPr/>
          <p:nvPr/>
        </p:nvSpPr>
        <p:spPr>
          <a:xfrm>
            <a:off x="9341260" y="2293831"/>
            <a:ext cx="2341329" cy="173101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السبب</a:t>
            </a:r>
          </a:p>
          <a:p>
            <a:pPr algn="ctr"/>
            <a:endParaRPr lang="ar-BH" dirty="0">
              <a:solidFill>
                <a:schemeClr val="bg1"/>
              </a:solidFill>
            </a:endParaRPr>
          </a:p>
          <a:p>
            <a:pPr algn="ctr"/>
            <a:endParaRPr lang="ar-BH" dirty="0">
              <a:solidFill>
                <a:schemeClr val="bg1"/>
              </a:solidFill>
            </a:endParaRPr>
          </a:p>
          <a:p>
            <a:pPr algn="ctr"/>
            <a:endParaRPr lang="ar-BH" dirty="0">
              <a:solidFill>
                <a:schemeClr val="bg1"/>
              </a:solidFill>
            </a:endParaRPr>
          </a:p>
          <a:p>
            <a:pPr algn="ctr"/>
            <a:endParaRPr lang="ar-BH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E2F0E6-1881-4043-BBAF-B14C4A50FDDF}"/>
              </a:ext>
            </a:extLst>
          </p:cNvPr>
          <p:cNvSpPr txBox="1"/>
          <p:nvPr/>
        </p:nvSpPr>
        <p:spPr>
          <a:xfrm>
            <a:off x="6574764" y="2276619"/>
            <a:ext cx="2500985" cy="16773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النتيجة</a:t>
            </a:r>
          </a:p>
          <a:p>
            <a:pPr algn="ctr"/>
            <a:r>
              <a:rPr lang="ar-BH" sz="25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تكوّن أنواع خاصة من المعادن نتيجة اتحاد ذرات الماجما في باطن الأرض.</a:t>
            </a: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39826EA6-1F7A-459A-A2E9-85741889B749}"/>
              </a:ext>
            </a:extLst>
          </p:cNvPr>
          <p:cNvSpPr/>
          <p:nvPr/>
        </p:nvSpPr>
        <p:spPr>
          <a:xfrm>
            <a:off x="3617038" y="2278198"/>
            <a:ext cx="2341329" cy="173101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السبب</a:t>
            </a:r>
          </a:p>
          <a:p>
            <a:pPr algn="r"/>
            <a:r>
              <a:rPr lang="ar-BH" sz="25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تبخر ماء البحر وتجمع المواد الذائبة في الماء .</a:t>
            </a:r>
          </a:p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AFFF5D2-5221-4CA6-96D3-BD0F041B2FE1}"/>
              </a:ext>
            </a:extLst>
          </p:cNvPr>
          <p:cNvSpPr txBox="1"/>
          <p:nvPr/>
        </p:nvSpPr>
        <p:spPr>
          <a:xfrm>
            <a:off x="850542" y="2370977"/>
            <a:ext cx="2500985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النتيجة</a:t>
            </a:r>
          </a:p>
          <a:p>
            <a:pPr algn="ctr"/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581992E3-6033-4B67-9CD1-6E3A63A5D95F}"/>
              </a:ext>
            </a:extLst>
          </p:cNvPr>
          <p:cNvSpPr/>
          <p:nvPr/>
        </p:nvSpPr>
        <p:spPr>
          <a:xfrm>
            <a:off x="9145705" y="4058911"/>
            <a:ext cx="2992423" cy="22583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السبب</a:t>
            </a:r>
          </a:p>
          <a:p>
            <a:pPr algn="ctr"/>
            <a:endParaRPr lang="ar-BH" sz="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2600" b="1" u="sng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ترسب المواد الذائبة على شكل مواد صلبة في قيعان المحيطات</a:t>
            </a:r>
            <a:r>
              <a:rPr lang="ar-BH" sz="2800" b="1" u="sng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ctr"/>
            <a:endParaRPr lang="ar-BH" b="1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D02FB43-126C-405A-815F-B3398AAB4ABF}"/>
              </a:ext>
            </a:extLst>
          </p:cNvPr>
          <p:cNvSpPr txBox="1"/>
          <p:nvPr/>
        </p:nvSpPr>
        <p:spPr>
          <a:xfrm>
            <a:off x="6574764" y="4407561"/>
            <a:ext cx="2500985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النتيجة</a:t>
            </a:r>
          </a:p>
          <a:p>
            <a:pPr algn="ctr"/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D0A4516E-31D8-4FC4-98A6-BEAF62D26C0A}"/>
              </a:ext>
            </a:extLst>
          </p:cNvPr>
          <p:cNvSpPr/>
          <p:nvPr/>
        </p:nvSpPr>
        <p:spPr>
          <a:xfrm>
            <a:off x="3669456" y="4199252"/>
            <a:ext cx="2341329" cy="19485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السبب</a:t>
            </a:r>
          </a:p>
          <a:p>
            <a:pPr algn="ctr"/>
            <a:endParaRPr lang="ar-BH" u="sng" dirty="0">
              <a:solidFill>
                <a:schemeClr val="tx1"/>
              </a:solidFill>
            </a:endParaRPr>
          </a:p>
          <a:p>
            <a:pPr algn="ctr"/>
            <a:endParaRPr lang="ar-BH" u="sng" dirty="0">
              <a:solidFill>
                <a:schemeClr val="tx1"/>
              </a:solidFill>
            </a:endParaRPr>
          </a:p>
          <a:p>
            <a:pPr algn="ctr"/>
            <a:endParaRPr lang="ar-BH" u="sng" dirty="0">
              <a:solidFill>
                <a:schemeClr val="tx1"/>
              </a:solidFill>
            </a:endParaRPr>
          </a:p>
          <a:p>
            <a:pPr algn="ctr"/>
            <a:endParaRPr lang="ar-BH" u="sng" dirty="0">
              <a:solidFill>
                <a:schemeClr val="tx1"/>
              </a:solidFill>
            </a:endParaRPr>
          </a:p>
          <a:p>
            <a:pPr algn="ctr"/>
            <a:endParaRPr lang="ar-BH" u="sng" dirty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D660852-4FF2-4618-B6BA-C91D4773B5BE}"/>
              </a:ext>
            </a:extLst>
          </p:cNvPr>
          <p:cNvSpPr txBox="1"/>
          <p:nvPr/>
        </p:nvSpPr>
        <p:spPr>
          <a:xfrm>
            <a:off x="804689" y="4613236"/>
            <a:ext cx="2500985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النتيجة</a:t>
            </a:r>
          </a:p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تكوّن معادن من تصلب اللابة.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49F60C5-065D-480E-8389-04342F91B616}"/>
              </a:ext>
            </a:extLst>
          </p:cNvPr>
          <p:cNvSpPr/>
          <p:nvPr/>
        </p:nvSpPr>
        <p:spPr>
          <a:xfrm>
            <a:off x="2994918" y="2556"/>
            <a:ext cx="7027524" cy="89200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defRPr/>
            </a:pP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كيفية تشكّل المعادن – النشاط التقييمي</a:t>
            </a:r>
            <a:endParaRPr kumimoji="0" lang="ar-BH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A5560AC-AB9B-47C8-8573-7ACEBC7ABE3C}"/>
              </a:ext>
            </a:extLst>
          </p:cNvPr>
          <p:cNvSpPr txBox="1"/>
          <p:nvPr/>
        </p:nvSpPr>
        <p:spPr>
          <a:xfrm>
            <a:off x="9090619" y="2766248"/>
            <a:ext cx="2842609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600" b="1" u="sng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التبريد البطيء للصهير الصخري الماجما في باطن الأرض.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31E7B36-D611-449D-AD03-1FB77F3132AB}"/>
              </a:ext>
            </a:extLst>
          </p:cNvPr>
          <p:cNvSpPr txBox="1"/>
          <p:nvPr/>
        </p:nvSpPr>
        <p:spPr>
          <a:xfrm>
            <a:off x="3622558" y="4768828"/>
            <a:ext cx="243512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000" b="1" u="sng" dirty="0">
                <a:solidFill>
                  <a:schemeClr val="bg1"/>
                </a:solidFill>
              </a:rPr>
              <a:t>التبريد السريع للصهير الصخري الماجما على سطح الأرض(اللابة)</a:t>
            </a:r>
            <a:endParaRPr lang="ar-BH" sz="2000" u="sng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73EB45C-DD07-472E-B5B0-80E337E3C52A}"/>
              </a:ext>
            </a:extLst>
          </p:cNvPr>
          <p:cNvSpPr txBox="1"/>
          <p:nvPr/>
        </p:nvSpPr>
        <p:spPr>
          <a:xfrm>
            <a:off x="6534224" y="4861160"/>
            <a:ext cx="25709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BH" sz="2800" b="1" u="sng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تكوّن عُقيدات </a:t>
            </a:r>
          </a:p>
          <a:p>
            <a:pPr algn="ctr"/>
            <a:r>
              <a:rPr lang="ar-BH" sz="2800" b="1" u="sng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المنجنيز.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EB15F8D-A61F-40CA-B1D0-58A9BA446219}"/>
              </a:ext>
            </a:extLst>
          </p:cNvPr>
          <p:cNvSpPr txBox="1"/>
          <p:nvPr/>
        </p:nvSpPr>
        <p:spPr>
          <a:xfrm>
            <a:off x="850542" y="3017741"/>
            <a:ext cx="243512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u="sng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تكوّن بلورات الملح أو بلورات الجبس.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CAC9C45-2A40-4187-8357-4019A3CCADA9}"/>
              </a:ext>
            </a:extLst>
          </p:cNvPr>
          <p:cNvSpPr/>
          <p:nvPr/>
        </p:nvSpPr>
        <p:spPr>
          <a:xfrm>
            <a:off x="0" y="0"/>
            <a:ext cx="2693808" cy="6619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المعادن-جواهر الأرض-الجزء1</a:t>
            </a:r>
            <a:endParaRPr kumimoji="0" lang="ar-BH" altLang="en-US" sz="22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العلوم -الأول الإعدادي 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484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5" grpId="0" animBg="1"/>
      <p:bldP spid="6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17" grpId="0"/>
      <p:bldP spid="18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5037ED5F-FCF5-4437-A48C-DC5E56F268DC}"/>
              </a:ext>
            </a:extLst>
          </p:cNvPr>
          <p:cNvSpPr/>
          <p:nvPr/>
        </p:nvSpPr>
        <p:spPr>
          <a:xfrm>
            <a:off x="3297507" y="2021961"/>
            <a:ext cx="5680345" cy="318454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98661ED-C18B-4B5A-8949-184ABDFFB812}"/>
              </a:ext>
            </a:extLst>
          </p:cNvPr>
          <p:cNvSpPr/>
          <p:nvPr/>
        </p:nvSpPr>
        <p:spPr>
          <a:xfrm>
            <a:off x="0" y="0"/>
            <a:ext cx="2693808" cy="6619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المعادن-جواهر الأرض-الجزء1</a:t>
            </a:r>
            <a:endParaRPr kumimoji="0" lang="ar-BH" altLang="en-US" sz="22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العلوم -الأول الإعدادي 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41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52EE641-1358-40FA-8FF4-E4FCF1CE5884}"/>
              </a:ext>
            </a:extLst>
          </p:cNvPr>
          <p:cNvSpPr/>
          <p:nvPr/>
        </p:nvSpPr>
        <p:spPr>
          <a:xfrm>
            <a:off x="2834511" y="6724"/>
            <a:ext cx="6966190" cy="89200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أهداف الدرس</a:t>
            </a:r>
            <a:endParaRPr kumimoji="0" lang="ar-BH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286B964-7ED9-46DE-A1B2-B61221261453}"/>
              </a:ext>
            </a:extLst>
          </p:cNvPr>
          <p:cNvSpPr/>
          <p:nvPr/>
        </p:nvSpPr>
        <p:spPr>
          <a:xfrm>
            <a:off x="0" y="0"/>
            <a:ext cx="2693808" cy="6619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المعادن-جواهر الأرض-الجزء1</a:t>
            </a:r>
            <a:endParaRPr kumimoji="0" lang="ar-BH" altLang="en-US" sz="22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العلوم -الأول الإعدادي 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8" name="Picture 6" descr="http://t3.gstatic.com/images?q=tbn:ANd9GcQ6Oaxw7uZSMQCOekqMph2E9LVJrWekgULlNq38lSvVrtlR9A0U">
            <a:extLst>
              <a:ext uri="{FF2B5EF4-FFF2-40B4-BE49-F238E27FC236}">
                <a16:creationId xmlns="" xmlns:a16="http://schemas.microsoft.com/office/drawing/2014/main" id="{70A5BFFC-87CD-4C33-BB1E-5251DBF37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16152">
            <a:off x="1152954" y="2832871"/>
            <a:ext cx="1684770" cy="2316277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CE4F4DC-6368-4C6E-8502-4A55BF118245}"/>
              </a:ext>
            </a:extLst>
          </p:cNvPr>
          <p:cNvSpPr txBox="1"/>
          <p:nvPr/>
        </p:nvSpPr>
        <p:spPr>
          <a:xfrm>
            <a:off x="3056560" y="1543954"/>
            <a:ext cx="704076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476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justLow" rtl="1"/>
            <a:endParaRPr lang="ar-BH" sz="200" b="1" dirty="0">
              <a:latin typeface="Sakkal Majalla" panose="02000000000000000000" pitchFamily="2" charset="-78"/>
              <a:ea typeface="Segoe UI Symbol" panose="020B0502040204020203" pitchFamily="34" charset="0"/>
              <a:cs typeface="Sakkal Majalla" panose="02000000000000000000" pitchFamily="2" charset="-78"/>
            </a:endParaRPr>
          </a:p>
          <a:p>
            <a:pPr lvl="0" algn="justLow" rtl="1"/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Segoe UI Symbol" panose="020B0502040204020203" pitchFamily="34" charset="0"/>
                <a:cs typeface="Sakkal Majalla" panose="02000000000000000000" pitchFamily="2" charset="-78"/>
              </a:rPr>
              <a:t>1- المقارنة بين المعدن والصخر.</a:t>
            </a:r>
          </a:p>
          <a:p>
            <a:pPr algn="justLow" rtl="1"/>
            <a:endParaRPr lang="en-US" sz="100" b="1" dirty="0">
              <a:latin typeface="Sakkal Majalla" panose="02000000000000000000" pitchFamily="2" charset="-78"/>
              <a:ea typeface="Segoe UI Symbol" panose="020B0502040204020203" pitchFamily="34" charset="0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237470B-AFCC-4E2B-AA28-63461EF52049}"/>
              </a:ext>
            </a:extLst>
          </p:cNvPr>
          <p:cNvSpPr txBox="1"/>
          <p:nvPr/>
        </p:nvSpPr>
        <p:spPr>
          <a:xfrm>
            <a:off x="3056560" y="2285337"/>
            <a:ext cx="704076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476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justLow" rtl="1"/>
            <a:endParaRPr lang="ar-BH" sz="200" b="1" dirty="0">
              <a:latin typeface="Sakkal Majalla" panose="02000000000000000000" pitchFamily="2" charset="-78"/>
              <a:ea typeface="Segoe UI Symbol" panose="020B0502040204020203" pitchFamily="34" charset="0"/>
              <a:cs typeface="Sakkal Majalla" panose="02000000000000000000" pitchFamily="2" charset="-78"/>
            </a:endParaRPr>
          </a:p>
          <a:p>
            <a:pPr lvl="0" algn="justLow" rtl="1"/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Segoe UI Symbol" panose="020B0502040204020203" pitchFamily="34" charset="0"/>
                <a:cs typeface="Sakkal Majalla" panose="02000000000000000000" pitchFamily="2" charset="-78"/>
              </a:rPr>
              <a:t>2- توضيح كيفية تشكُّل المعادن في الطبيعة.</a:t>
            </a:r>
            <a:endParaRPr lang="en-US" sz="2800" b="1" dirty="0">
              <a:solidFill>
                <a:srgbClr val="000000"/>
              </a:solidFill>
              <a:latin typeface="Sakkal Majalla" panose="02000000000000000000" pitchFamily="2" charset="-78"/>
              <a:ea typeface="Segoe UI Symbol" panose="020B0502040204020203" pitchFamily="34" charset="0"/>
              <a:cs typeface="Sakkal Majalla" panose="02000000000000000000" pitchFamily="2" charset="-78"/>
            </a:endParaRPr>
          </a:p>
          <a:p>
            <a:pPr algn="justLow" rtl="1"/>
            <a:endParaRPr lang="en-US" sz="100" b="1" dirty="0">
              <a:latin typeface="Sakkal Majalla" panose="02000000000000000000" pitchFamily="2" charset="-78"/>
              <a:ea typeface="Segoe UI Symbol" panose="020B0502040204020203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901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C525E84-E363-4BB0-88F0-ED097EBFC1BF}"/>
              </a:ext>
            </a:extLst>
          </p:cNvPr>
          <p:cNvSpPr txBox="1"/>
          <p:nvPr/>
        </p:nvSpPr>
        <p:spPr>
          <a:xfrm>
            <a:off x="1530851" y="2485658"/>
            <a:ext cx="84915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الطالب: حتى تتمكن من معرفة الجواب، فلنقم بالنشاط العملي التالي: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364E78F-03AC-4704-9334-03818D83692A}"/>
              </a:ext>
            </a:extLst>
          </p:cNvPr>
          <p:cNvGrpSpPr/>
          <p:nvPr/>
        </p:nvGrpSpPr>
        <p:grpSpPr>
          <a:xfrm>
            <a:off x="2005172" y="849137"/>
            <a:ext cx="8181656" cy="1634259"/>
            <a:chOff x="2005172" y="849137"/>
            <a:chExt cx="8181656" cy="1634259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C0784BAF-1B9E-457E-B570-C94A0A63E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7847" y="1158436"/>
              <a:ext cx="8018981" cy="10156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BH" altLang="ar-BH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أستكشفُ!! </a:t>
              </a:r>
            </a:p>
            <a:p>
              <a:pPr algn="ctr" rtl="1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BH" altLang="ar-BH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ما الذي يجعل الصخور مختلفة بعضها عن بعض؟</a:t>
              </a:r>
              <a:endParaRPr lang="en-US" alt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7" name="Picture 16" descr="A picture containing text, book&#10;&#10;Description automatically generated">
              <a:extLst>
                <a:ext uri="{FF2B5EF4-FFF2-40B4-BE49-F238E27FC236}">
                  <a16:creationId xmlns="" xmlns:a16="http://schemas.microsoft.com/office/drawing/2014/main" id="{68B8B5DB-B0E7-48DB-9CB9-E40523EAA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03" t="60043" r="5212" b="2477"/>
            <a:stretch>
              <a:fillRect/>
            </a:stretch>
          </p:blipFill>
          <p:spPr bwMode="auto">
            <a:xfrm>
              <a:off x="2005172" y="849137"/>
              <a:ext cx="1405292" cy="1634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B1FCDE6-99FD-4190-8CA6-A1A0161AD9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84" t="17553" r="66152" b="59841"/>
          <a:stretch/>
        </p:blipFill>
        <p:spPr>
          <a:xfrm>
            <a:off x="1060446" y="3154017"/>
            <a:ext cx="3939141" cy="2545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1C14F86-7C8B-4905-A941-555093D40BEA}"/>
              </a:ext>
            </a:extLst>
          </p:cNvPr>
          <p:cNvSpPr/>
          <p:nvPr/>
        </p:nvSpPr>
        <p:spPr>
          <a:xfrm>
            <a:off x="2994918" y="2556"/>
            <a:ext cx="7027524" cy="89200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defRPr/>
            </a:pP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defRPr/>
            </a:pPr>
            <a:r>
              <a:rPr lang="ar-BH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تجربة استهلالية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الذي يجعل الصخور مختلفة؟</a:t>
            </a:r>
            <a:endParaRPr lang="en-US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815AA02-6D54-486D-BE42-629059843D72}"/>
              </a:ext>
            </a:extLst>
          </p:cNvPr>
          <p:cNvSpPr txBox="1"/>
          <p:nvPr/>
        </p:nvSpPr>
        <p:spPr>
          <a:xfrm>
            <a:off x="5152490" y="4151523"/>
            <a:ext cx="567133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الهدف: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يستكشف خصائص صخورٍ  مختلفةٍ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المواد والأدوات: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صخور مختلفةٍ – عدسة مكبرة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4B48178-868D-4ACB-AF99-80CA7F41C841}"/>
              </a:ext>
            </a:extLst>
          </p:cNvPr>
          <p:cNvSpPr/>
          <p:nvPr/>
        </p:nvSpPr>
        <p:spPr>
          <a:xfrm>
            <a:off x="0" y="0"/>
            <a:ext cx="2693808" cy="6619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المعادن-جواهر الأرض-الجزء1</a:t>
            </a:r>
            <a:endParaRPr kumimoji="0" lang="ar-BH" altLang="en-US" sz="22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العلوم -الأول الإعدادي 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708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95C6B77-1224-4141-A9CC-B68A5CFD0E19}"/>
              </a:ext>
            </a:extLst>
          </p:cNvPr>
          <p:cNvSpPr txBox="1"/>
          <p:nvPr/>
        </p:nvSpPr>
        <p:spPr>
          <a:xfrm>
            <a:off x="474043" y="4771031"/>
            <a:ext cx="11243913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التحليل: </a:t>
            </a:r>
          </a:p>
          <a:p>
            <a:pPr algn="ct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الصخور مواد صُلبة تختلف عن بعضها في الشكل واللون والملمس. و الصخر يتكون من مادتين أو أكثر  وكل مادة لها خواص مميزة.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1EC3C3B-9016-4C8A-B515-AC178EDC225E}"/>
              </a:ext>
            </a:extLst>
          </p:cNvPr>
          <p:cNvSpPr txBox="1"/>
          <p:nvPr/>
        </p:nvSpPr>
        <p:spPr>
          <a:xfrm>
            <a:off x="4726112" y="1099950"/>
            <a:ext cx="6534920" cy="3539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r"/>
            <a:endParaRPr lang="ar-SA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التجربة: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أنظر إلى كل صخرٍ، ما لونه؟ وما شكله؟ وما ملمسه؟</a:t>
            </a:r>
          </a:p>
          <a:p>
            <a:pPr algn="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2- أعمل جدولًا لتسجيل مُلاحظاتي.</a:t>
            </a:r>
          </a:p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3- أختار صخرًا متعدد الألوان، وأقارنُ بين الأجزاء          ذات اللون الواحد باستعمال العدسة المكبرة.</a:t>
            </a:r>
          </a:p>
          <a:p>
            <a:pPr algn="ctr"/>
            <a:r>
              <a:rPr lang="ar-BH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هذه الأجزاء لامعة أم معتمة؟ خشنةٌ أم ناعمةٌ؟</a:t>
            </a:r>
          </a:p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4- أختار لونًا آخر في الصخر نفسه. كيف يمكن مُقارنة الأجزاء الملونة الأخرى مع هذا اللون؟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1C2C17A-DFE6-4C55-8D4B-B5124BC287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76" r="8408"/>
          <a:stretch/>
        </p:blipFill>
        <p:spPr>
          <a:xfrm>
            <a:off x="680120" y="1296787"/>
            <a:ext cx="3718253" cy="312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1C14F86-7C8B-4905-A941-555093D40BEA}"/>
              </a:ext>
            </a:extLst>
          </p:cNvPr>
          <p:cNvSpPr/>
          <p:nvPr/>
        </p:nvSpPr>
        <p:spPr>
          <a:xfrm>
            <a:off x="2994918" y="2556"/>
            <a:ext cx="7027524" cy="89200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defRPr/>
            </a:pP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defRPr/>
            </a:pPr>
            <a:r>
              <a:rPr lang="ar-BH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تجربة استهلالية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الذي يجعل الصخور مختلفة؟</a:t>
            </a:r>
            <a:endParaRPr lang="en-US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2B90D12-277F-4417-A321-D37590BC1BC9}"/>
              </a:ext>
            </a:extLst>
          </p:cNvPr>
          <p:cNvSpPr/>
          <p:nvPr/>
        </p:nvSpPr>
        <p:spPr>
          <a:xfrm>
            <a:off x="0" y="0"/>
            <a:ext cx="2693808" cy="6619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المعادن-جواهر الأرض-الجزء1</a:t>
            </a:r>
            <a:endParaRPr kumimoji="0" lang="ar-BH" altLang="en-US" sz="22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العلوم -الأول الإعدادي 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282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11838021-8DB0-4BFF-81F2-61F82D7FA7EC}"/>
              </a:ext>
            </a:extLst>
          </p:cNvPr>
          <p:cNvGrpSpPr/>
          <p:nvPr/>
        </p:nvGrpSpPr>
        <p:grpSpPr>
          <a:xfrm>
            <a:off x="2623092" y="2060236"/>
            <a:ext cx="6977660" cy="1216187"/>
            <a:chOff x="576040" y="2951299"/>
            <a:chExt cx="6977660" cy="1396855"/>
          </a:xfrm>
        </p:grpSpPr>
        <p:pic>
          <p:nvPicPr>
            <p:cNvPr id="10" name="Graphic 9" descr="Wine">
              <a:extLst>
                <a:ext uri="{FF2B5EF4-FFF2-40B4-BE49-F238E27FC236}">
                  <a16:creationId xmlns="" xmlns:a16="http://schemas.microsoft.com/office/drawing/2014/main" id="{7F47CC59-08BB-4988-8D98-412EF1C80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6040" y="2951299"/>
              <a:ext cx="1361364" cy="1361364"/>
            </a:xfrm>
            <a:prstGeom prst="rect">
              <a:avLst/>
            </a:prstGeom>
          </p:spPr>
        </p:pic>
        <p:pic>
          <p:nvPicPr>
            <p:cNvPr id="15" name="Graphic 14" descr="Pencil">
              <a:extLst>
                <a:ext uri="{FF2B5EF4-FFF2-40B4-BE49-F238E27FC236}">
                  <a16:creationId xmlns="" xmlns:a16="http://schemas.microsoft.com/office/drawing/2014/main" id="{4F6BA15C-0D14-4768-A729-BC99A2488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86414" y="3063893"/>
              <a:ext cx="1248770" cy="1248770"/>
            </a:xfrm>
            <a:prstGeom prst="rect">
              <a:avLst/>
            </a:prstGeom>
          </p:spPr>
        </p:pic>
        <p:pic>
          <p:nvPicPr>
            <p:cNvPr id="17" name="Graphic 16" descr="Salon">
              <a:extLst>
                <a:ext uri="{FF2B5EF4-FFF2-40B4-BE49-F238E27FC236}">
                  <a16:creationId xmlns="" xmlns:a16="http://schemas.microsoft.com/office/drawing/2014/main" id="{57EA8EFD-4053-401D-A50D-36EAA3AD0A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 l="34198"/>
            <a:stretch/>
          </p:blipFill>
          <p:spPr>
            <a:xfrm rot="5400000">
              <a:off x="3249973" y="2902388"/>
              <a:ext cx="1124803" cy="1709382"/>
            </a:xfrm>
            <a:prstGeom prst="rect">
              <a:avLst/>
            </a:prstGeom>
          </p:spPr>
        </p:pic>
        <p:pic>
          <p:nvPicPr>
            <p:cNvPr id="19" name="Graphic 18" descr="Bowl">
              <a:extLst>
                <a:ext uri="{FF2B5EF4-FFF2-40B4-BE49-F238E27FC236}">
                  <a16:creationId xmlns="" xmlns:a16="http://schemas.microsoft.com/office/drawing/2014/main" id="{0FF5ACF3-C1D7-4A4B-BDD3-61E90B1B1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702222" y="3063893"/>
              <a:ext cx="1284261" cy="1284261"/>
            </a:xfrm>
            <a:prstGeom prst="rect">
              <a:avLst/>
            </a:prstGeom>
          </p:spPr>
        </p:pic>
        <p:pic>
          <p:nvPicPr>
            <p:cNvPr id="20" name="Picture 19" descr="A picture containing kitchenware, indoor, sitting, pot&#10;&#10;Description automatically generated">
              <a:extLst>
                <a:ext uri="{FF2B5EF4-FFF2-40B4-BE49-F238E27FC236}">
                  <a16:creationId xmlns="" xmlns:a16="http://schemas.microsoft.com/office/drawing/2014/main" id="{68C7B957-4AEC-4879-B7DF-BC4D37D61D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1672" b="83282" l="10800" r="87000">
                          <a14:foregroundMark x1="78900" y1="47307" x2="72950" y2="64644"/>
                          <a14:foregroundMark x1="72950" y1="64644" x2="67800" y2="67430"/>
                          <a14:foregroundMark x1="33650" y1="68483" x2="20400" y2="57709"/>
                          <a14:foregroundMark x1="20400" y1="57709" x2="18700" y2="49721"/>
                          <a14:foregroundMark x1="12750" y1="41238" x2="18500" y2="58700"/>
                          <a14:foregroundMark x1="18500" y1="58700" x2="18500" y2="65015"/>
                          <a14:foregroundMark x1="70800" y1="80372" x2="34300" y2="83282"/>
                          <a14:foregroundMark x1="78900" y1="38328" x2="65450" y2="35418"/>
                          <a14:foregroundMark x1="87000" y1="39938" x2="73550" y2="35975"/>
                          <a14:foregroundMark x1="78650" y1="38080" x2="63400" y2="32879"/>
                          <a14:foregroundMark x1="63400" y1="32879" x2="17150" y2="33684"/>
                          <a14:foregroundMark x1="17150" y1="33684" x2="10800" y2="40186"/>
                          <a14:foregroundMark x1="66100" y1="34365" x2="77800" y2="36223"/>
                          <a14:foregroundMark x1="81250" y1="38576" x2="50200" y2="32012"/>
                          <a14:foregroundMark x1="50200" y1="32012" x2="51150" y2="24087"/>
                          <a14:foregroundMark x1="50100" y1="25635" x2="45400" y2="216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8519" r="11298" b="15156"/>
            <a:stretch/>
          </p:blipFill>
          <p:spPr>
            <a:xfrm>
              <a:off x="6096000" y="3109589"/>
              <a:ext cx="1457700" cy="995867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DCFE222-0182-4690-BB53-D73F521AD464}"/>
              </a:ext>
            </a:extLst>
          </p:cNvPr>
          <p:cNvGrpSpPr/>
          <p:nvPr/>
        </p:nvGrpSpPr>
        <p:grpSpPr>
          <a:xfrm>
            <a:off x="10216625" y="994858"/>
            <a:ext cx="1059292" cy="1976473"/>
            <a:chOff x="8053987" y="3513128"/>
            <a:chExt cx="1059292" cy="1976473"/>
          </a:xfrm>
        </p:grpSpPr>
        <p:pic>
          <p:nvPicPr>
            <p:cNvPr id="1026" name="Picture 2" descr="العين ، عيون مرسومة باليد, اللوحة المائية, رسمت png | PNGEgg">
              <a:extLst>
                <a:ext uri="{FF2B5EF4-FFF2-40B4-BE49-F238E27FC236}">
                  <a16:creationId xmlns="" xmlns:a16="http://schemas.microsoft.com/office/drawing/2014/main" id="{96C7C793-FF02-4BA2-976B-AE1692BB98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250" b="32750" l="27889" r="67778">
                          <a14:foregroundMark x1="36222" y1="4250" x2="33111" y2="8625"/>
                          <a14:foregroundMark x1="62000" y1="2250" x2="65333" y2="8500"/>
                          <a14:foregroundMark x1="65333" y1="8500" x2="67778" y2="9750"/>
                          <a14:foregroundMark x1="61778" y1="1875" x2="61667" y2="1250"/>
                          <a14:foregroundMark x1="31556" y1="9000" x2="27889" y2="9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67" r="28891" b="63582"/>
            <a:stretch/>
          </p:blipFill>
          <p:spPr bwMode="auto">
            <a:xfrm>
              <a:off x="8291839" y="3548418"/>
              <a:ext cx="518124" cy="3740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Graphic 22" descr="Wine">
              <a:extLst>
                <a:ext uri="{FF2B5EF4-FFF2-40B4-BE49-F238E27FC236}">
                  <a16:creationId xmlns="" xmlns:a16="http://schemas.microsoft.com/office/drawing/2014/main" id="{64AA269E-83BA-4ADA-8355-9CEF7BB0CA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26866" t="10692" r="25269"/>
            <a:stretch/>
          </p:blipFill>
          <p:spPr>
            <a:xfrm>
              <a:off x="8053987" y="3513128"/>
              <a:ext cx="1059292" cy="1976473"/>
            </a:xfrm>
            <a:prstGeom prst="rect">
              <a:avLst/>
            </a:prstGeom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8" name="Picture 4" descr="Mouth-cartoon Images, Stock Photos &amp; Vectors | Shutterstock">
              <a:extLst>
                <a:ext uri="{FF2B5EF4-FFF2-40B4-BE49-F238E27FC236}">
                  <a16:creationId xmlns="" xmlns:a16="http://schemas.microsoft.com/office/drawing/2014/main" id="{778F433A-E55E-4F4C-810F-1A1E566309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126" r="49082" b="14185"/>
            <a:stretch/>
          </p:blipFill>
          <p:spPr bwMode="auto">
            <a:xfrm>
              <a:off x="8053987" y="3922448"/>
              <a:ext cx="996693" cy="457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20D8EDC-129A-4510-A136-594C0796A469}"/>
              </a:ext>
            </a:extLst>
          </p:cNvPr>
          <p:cNvGrpSpPr/>
          <p:nvPr/>
        </p:nvGrpSpPr>
        <p:grpSpPr>
          <a:xfrm>
            <a:off x="2873618" y="1034990"/>
            <a:ext cx="6244176" cy="984885"/>
            <a:chOff x="2994918" y="1061692"/>
            <a:chExt cx="6244176" cy="984885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="" xmlns:a16="http://schemas.microsoft.com/office/drawing/2014/main" id="{85BE5183-4088-43D9-8F4C-46078607BCEC}"/>
                </a:ext>
              </a:extLst>
            </p:cNvPr>
            <p:cNvSpPr/>
            <p:nvPr/>
          </p:nvSpPr>
          <p:spPr>
            <a:xfrm rot="10800000">
              <a:off x="2996525" y="1152760"/>
              <a:ext cx="6198950" cy="874012"/>
            </a:xfrm>
            <a:prstGeom prst="wedgeRoundRectCallout">
              <a:avLst>
                <a:gd name="adj1" fmla="val -71599"/>
                <a:gd name="adj2" fmla="val 771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6E23474-40E1-429D-8AEC-AF3E9D408745}"/>
                </a:ext>
              </a:extLst>
            </p:cNvPr>
            <p:cNvSpPr txBox="1"/>
            <p:nvPr/>
          </p:nvSpPr>
          <p:spPr>
            <a:xfrm>
              <a:off x="2994918" y="1061692"/>
              <a:ext cx="6244176" cy="98488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28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جميع هذه الأشياء تستخدمها في منزلك.</a:t>
              </a:r>
            </a:p>
            <a:p>
              <a:pPr algn="ctr"/>
              <a:r>
                <a:rPr lang="ar-BH" sz="28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برأيك؛ مم تصنع هذه الأشياء؟</a:t>
              </a:r>
            </a:p>
            <a:p>
              <a:pPr algn="ctr"/>
              <a:endParaRPr lang="ar-BH" sz="1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5FBB90AC-2A88-43C1-B3A9-C60A15C037C5}"/>
              </a:ext>
            </a:extLst>
          </p:cNvPr>
          <p:cNvGrpSpPr/>
          <p:nvPr/>
        </p:nvGrpSpPr>
        <p:grpSpPr>
          <a:xfrm>
            <a:off x="6998985" y="4346451"/>
            <a:ext cx="3458843" cy="2189587"/>
            <a:chOff x="6498475" y="4313387"/>
            <a:chExt cx="3458843" cy="2189587"/>
          </a:xfrm>
        </p:grpSpPr>
        <p:pic>
          <p:nvPicPr>
            <p:cNvPr id="32" name="Picture 10">
              <a:extLst>
                <a:ext uri="{FF2B5EF4-FFF2-40B4-BE49-F238E27FC236}">
                  <a16:creationId xmlns="" xmlns:a16="http://schemas.microsoft.com/office/drawing/2014/main" id="{9C44561E-6F75-4EAB-8568-E06F331EA0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621"/>
            <a:stretch>
              <a:fillRect/>
            </a:stretch>
          </p:blipFill>
          <p:spPr bwMode="auto">
            <a:xfrm>
              <a:off x="7332885" y="4313387"/>
              <a:ext cx="2275137" cy="17279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 Box 15">
              <a:extLst>
                <a:ext uri="{FF2B5EF4-FFF2-40B4-BE49-F238E27FC236}">
                  <a16:creationId xmlns="" xmlns:a16="http://schemas.microsoft.com/office/drawing/2014/main" id="{9B1E32B4-F4B5-489D-A73C-BF1BFE9C1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8475" y="6041309"/>
              <a:ext cx="345884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BH" alt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يصنع الزجاج من معدن الكوارتز </a:t>
              </a:r>
              <a:endParaRPr lang="en-US" alt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5D8DF7C-AFC0-4351-A047-85ECA70100E0}"/>
              </a:ext>
            </a:extLst>
          </p:cNvPr>
          <p:cNvGrpSpPr/>
          <p:nvPr/>
        </p:nvGrpSpPr>
        <p:grpSpPr>
          <a:xfrm>
            <a:off x="424070" y="3326245"/>
            <a:ext cx="9317634" cy="1699053"/>
            <a:chOff x="1545406" y="3326245"/>
            <a:chExt cx="8196298" cy="1699053"/>
          </a:xfrm>
        </p:grpSpPr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729F4BC0-8BBE-4F99-B443-DA98D15EF495}"/>
                </a:ext>
              </a:extLst>
            </p:cNvPr>
            <p:cNvGrpSpPr/>
            <p:nvPr/>
          </p:nvGrpSpPr>
          <p:grpSpPr>
            <a:xfrm>
              <a:off x="1545406" y="3421086"/>
              <a:ext cx="1285145" cy="1604212"/>
              <a:chOff x="8053987" y="3513128"/>
              <a:chExt cx="1059292" cy="1976473"/>
            </a:xfrm>
          </p:grpSpPr>
          <p:pic>
            <p:nvPicPr>
              <p:cNvPr id="38" name="Picture 2" descr="العين ، عيون مرسومة باليد, اللوحة المائية, رسمت png | PNGEgg">
                <a:extLst>
                  <a:ext uri="{FF2B5EF4-FFF2-40B4-BE49-F238E27FC236}">
                    <a16:creationId xmlns="" xmlns:a16="http://schemas.microsoft.com/office/drawing/2014/main" id="{94F3351F-E872-4AE9-9BAC-1A083AA7CA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 cstate="print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1250" b="32750" l="27889" r="67778">
                            <a14:foregroundMark x1="36222" y1="4250" x2="33111" y2="8625"/>
                            <a14:foregroundMark x1="62000" y1="2250" x2="65333" y2="8500"/>
                            <a14:foregroundMark x1="65333" y1="8500" x2="67778" y2="9750"/>
                            <a14:foregroundMark x1="61778" y1="1875" x2="61667" y2="1250"/>
                            <a14:foregroundMark x1="31556" y1="9000" x2="27889" y2="9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267" r="28891" b="63582"/>
              <a:stretch/>
            </p:blipFill>
            <p:spPr bwMode="auto">
              <a:xfrm>
                <a:off x="8291839" y="3548418"/>
                <a:ext cx="518124" cy="37403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Graphic 38" descr="Wine">
                <a:extLst>
                  <a:ext uri="{FF2B5EF4-FFF2-40B4-BE49-F238E27FC236}">
                    <a16:creationId xmlns="" xmlns:a16="http://schemas.microsoft.com/office/drawing/2014/main" id="{B4D07F08-60B7-42EB-A52E-B39263AD54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 l="26866" t="10692" r="25269"/>
              <a:stretch/>
            </p:blipFill>
            <p:spPr>
              <a:xfrm>
                <a:off x="8053987" y="3513128"/>
                <a:ext cx="1059292" cy="1976473"/>
              </a:xfrm>
              <a:prstGeom prst="rect">
                <a:avLst/>
              </a:prstGeom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0" name="Picture 4" descr="Mouth-cartoon Images, Stock Photos &amp; Vectors | Shutterstock">
                <a:extLst>
                  <a:ext uri="{FF2B5EF4-FFF2-40B4-BE49-F238E27FC236}">
                    <a16:creationId xmlns="" xmlns:a16="http://schemas.microsoft.com/office/drawing/2014/main" id="{5BFE32B4-EAC3-406D-ACD7-A91FB2EBAF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126" r="49082" b="14185"/>
              <a:stretch/>
            </p:blipFill>
            <p:spPr bwMode="auto">
              <a:xfrm>
                <a:off x="8053987" y="3922448"/>
                <a:ext cx="996693" cy="4572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2BBEE711-A4E8-4B0A-B7C9-01E579709805}"/>
                </a:ext>
              </a:extLst>
            </p:cNvPr>
            <p:cNvGrpSpPr/>
            <p:nvPr/>
          </p:nvGrpSpPr>
          <p:grpSpPr>
            <a:xfrm>
              <a:off x="3575781" y="3326245"/>
              <a:ext cx="6165923" cy="979071"/>
              <a:chOff x="4462833" y="3275557"/>
              <a:chExt cx="5082318" cy="979071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42" name="Speech Bubble: Rectangle with Corners Rounded 41">
                <a:extLst>
                  <a:ext uri="{FF2B5EF4-FFF2-40B4-BE49-F238E27FC236}">
                    <a16:creationId xmlns="" xmlns:a16="http://schemas.microsoft.com/office/drawing/2014/main" id="{11D3F44C-A425-4063-9708-E4751C328C2B}"/>
                  </a:ext>
                </a:extLst>
              </p:cNvPr>
              <p:cNvSpPr/>
              <p:nvPr/>
            </p:nvSpPr>
            <p:spPr>
              <a:xfrm rot="10800000">
                <a:off x="4462833" y="3275557"/>
                <a:ext cx="4897921" cy="922858"/>
              </a:xfrm>
              <a:prstGeom prst="wedgeRoundRectCallout">
                <a:avLst>
                  <a:gd name="adj1" fmla="val 62289"/>
                  <a:gd name="adj2" fmla="val 13814"/>
                  <a:gd name="adj3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C16F088F-FBE1-4202-A418-B227DABF23DA}"/>
                  </a:ext>
                </a:extLst>
              </p:cNvPr>
              <p:cNvSpPr txBox="1"/>
              <p:nvPr/>
            </p:nvSpPr>
            <p:spPr>
              <a:xfrm>
                <a:off x="4612075" y="3300521"/>
                <a:ext cx="4933076" cy="95410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BH" sz="2800" b="1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بالطبع، مصنوعة من المعادن. </a:t>
                </a:r>
              </a:p>
              <a:p>
                <a:pPr algn="ctr"/>
                <a:r>
                  <a:rPr lang="ar-BH" sz="2800" b="1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لكن ما هي المعادن التي تدخل في صناعة هذه الأشياء؟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7B01A8A7-8D71-421D-B086-1A27A2B5A25D}"/>
              </a:ext>
            </a:extLst>
          </p:cNvPr>
          <p:cNvGrpSpPr/>
          <p:nvPr/>
        </p:nvGrpSpPr>
        <p:grpSpPr>
          <a:xfrm>
            <a:off x="2556553" y="4375700"/>
            <a:ext cx="4008445" cy="2182509"/>
            <a:chOff x="3180975" y="4369926"/>
            <a:chExt cx="4008445" cy="2182509"/>
          </a:xfrm>
        </p:grpSpPr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7A91B11C-5493-49FE-A0C4-D49A11C098A9}"/>
                </a:ext>
              </a:extLst>
            </p:cNvPr>
            <p:cNvGrpSpPr/>
            <p:nvPr/>
          </p:nvGrpSpPr>
          <p:grpSpPr>
            <a:xfrm>
              <a:off x="3498040" y="4369926"/>
              <a:ext cx="3691380" cy="2182509"/>
              <a:chOff x="3244805" y="4320465"/>
              <a:chExt cx="3691380" cy="2182509"/>
            </a:xfrm>
          </p:grpSpPr>
          <p:pic>
            <p:nvPicPr>
              <p:cNvPr id="35" name="Picture 12">
                <a:extLst>
                  <a:ext uri="{FF2B5EF4-FFF2-40B4-BE49-F238E27FC236}">
                    <a16:creationId xmlns="" xmlns:a16="http://schemas.microsoft.com/office/drawing/2014/main" id="{D4B1DFFE-FD1A-4210-B133-2E7B6C8F98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76" t="4164" r="3081" b="33591"/>
              <a:stretch>
                <a:fillRect/>
              </a:stretch>
            </p:blipFill>
            <p:spPr bwMode="auto">
              <a:xfrm>
                <a:off x="4321879" y="4320465"/>
                <a:ext cx="2275137" cy="169400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Text Box 16">
                <a:extLst>
                  <a:ext uri="{FF2B5EF4-FFF2-40B4-BE49-F238E27FC236}">
                    <a16:creationId xmlns="" xmlns:a16="http://schemas.microsoft.com/office/drawing/2014/main" id="{D263A7ED-573A-434D-AA20-9D0C62E1DA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4805" y="6072087"/>
                <a:ext cx="3691380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BH" altLang="ar-BH" sz="22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يصنع قلم الرصاص من معدن الجرافيت</a:t>
                </a:r>
                <a:endParaRPr lang="en-US" alt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="" xmlns:a16="http://schemas.microsoft.com/office/drawing/2014/main" id="{063749E8-6AC2-4E19-98AA-6E8D13B1CC50}"/>
                </a:ext>
              </a:extLst>
            </p:cNvPr>
            <p:cNvCxnSpPr/>
            <p:nvPr/>
          </p:nvCxnSpPr>
          <p:spPr>
            <a:xfrm flipH="1">
              <a:off x="4137980" y="5582295"/>
              <a:ext cx="1060106" cy="19789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176B838B-7B25-4967-ACD1-C3B4C5CAC563}"/>
                </a:ext>
              </a:extLst>
            </p:cNvPr>
            <p:cNvSpPr txBox="1"/>
            <p:nvPr/>
          </p:nvSpPr>
          <p:spPr>
            <a:xfrm>
              <a:off x="3180975" y="5540612"/>
              <a:ext cx="106010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جرافيت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E0206555-DE1C-4E77-BCCA-86D72A924652}"/>
              </a:ext>
            </a:extLst>
          </p:cNvPr>
          <p:cNvSpPr/>
          <p:nvPr/>
        </p:nvSpPr>
        <p:spPr>
          <a:xfrm>
            <a:off x="2994918" y="2556"/>
            <a:ext cx="7027524" cy="89200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defRPr/>
            </a:pP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الربط مع المعرفة السابقة</a:t>
            </a:r>
            <a:endParaRPr kumimoji="0" lang="ar-BH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644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DB6E0F6C-93E9-4F93-82CD-8B9F59638478}"/>
              </a:ext>
            </a:extLst>
          </p:cNvPr>
          <p:cNvSpPr/>
          <p:nvPr/>
        </p:nvSpPr>
        <p:spPr>
          <a:xfrm>
            <a:off x="6755642" y="1540064"/>
            <a:ext cx="503371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endParaRPr lang="ar-BH" altLang="ar-BH" sz="1000" b="1" dirty="0"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>
              <a:spcBef>
                <a:spcPct val="50000"/>
              </a:spcBef>
            </a:pPr>
            <a:r>
              <a:rPr lang="ar-BH" altLang="ar-BH" sz="2800" b="1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المعدن</a:t>
            </a:r>
            <a:r>
              <a:rPr lang="ar-BH" alt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مواد</a:t>
            </a:r>
            <a:r>
              <a:rPr lang="ar-BH" altLang="en-US" sz="3200" b="1" dirty="0"/>
              <a:t> </a:t>
            </a:r>
            <a:r>
              <a:rPr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صلبة غير عضوية موجودة طبيعيا ( لم تنشأ من حيوان أو نبات ) ذراتها مرتبة بانتظام وتكون أشكالًا هندسية مميزة</a:t>
            </a:r>
            <a:r>
              <a:rPr lang="ar-BH" alt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alt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666024C-4BFD-4C10-9E96-30C79DBAC508}"/>
              </a:ext>
            </a:extLst>
          </p:cNvPr>
          <p:cNvSpPr/>
          <p:nvPr/>
        </p:nvSpPr>
        <p:spPr>
          <a:xfrm>
            <a:off x="743842" y="1540064"/>
            <a:ext cx="558640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endParaRPr lang="ar-BH" altLang="ar-BH" sz="1000" b="1" dirty="0"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>
              <a:spcBef>
                <a:spcPct val="50000"/>
              </a:spcBef>
            </a:pPr>
            <a:r>
              <a:rPr lang="ar-BH" altLang="ar-BH" sz="2800" b="1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الصخور  </a:t>
            </a:r>
            <a:r>
              <a:rPr lang="ar-BH" alt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مكونة من معدنين أو أكثر. </a:t>
            </a:r>
            <a:r>
              <a:rPr lang="ar-BH" alt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والمعادن المكوّنة للصخور، تشمل: الكوارتز، الفلسبار، الكالسيت، الجبس، الهاليت.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1997DCD-FFC7-4778-A52B-6AB22CB98375}"/>
              </a:ext>
            </a:extLst>
          </p:cNvPr>
          <p:cNvSpPr/>
          <p:nvPr/>
        </p:nvSpPr>
        <p:spPr>
          <a:xfrm>
            <a:off x="2994918" y="2556"/>
            <a:ext cx="7027524" cy="89200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defRPr/>
            </a:pP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المقارنة بين المعدن والصخر</a:t>
            </a:r>
            <a:endParaRPr kumimoji="0" lang="ar-BH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58BC076-70F3-4657-8AF6-951BAEFEDD77}"/>
              </a:ext>
            </a:extLst>
          </p:cNvPr>
          <p:cNvGrpSpPr/>
          <p:nvPr/>
        </p:nvGrpSpPr>
        <p:grpSpPr>
          <a:xfrm>
            <a:off x="7965440" y="3505235"/>
            <a:ext cx="2674960" cy="2525426"/>
            <a:chOff x="7704162" y="3645498"/>
            <a:chExt cx="2674960" cy="252542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CE07609-7F07-4949-9BA4-41B1F49BC4C7}"/>
                </a:ext>
              </a:extLst>
            </p:cNvPr>
            <p:cNvSpPr txBox="1"/>
            <p:nvPr/>
          </p:nvSpPr>
          <p:spPr>
            <a:xfrm>
              <a:off x="8059003" y="5647704"/>
              <a:ext cx="2320119" cy="52322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معدن البيْريت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9AE5E508-22ED-4A33-A8CB-83CB22EF3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72" b="95139" l="4070" r="93605">
                          <a14:foregroundMark x1="93605" y1="61111" x2="70930" y2="18056"/>
                          <a14:foregroundMark x1="70930" y1="18056" x2="35465" y2="9722"/>
                          <a14:foregroundMark x1="81395" y1="86806" x2="31977" y2="86806"/>
                          <a14:foregroundMark x1="16279" y1="46528" x2="13372" y2="27083"/>
                          <a14:foregroundMark x1="91279" y1="15972" x2="97093" y2="64583"/>
                          <a14:foregroundMark x1="97093" y1="64583" x2="64535" y2="94444"/>
                          <a14:foregroundMark x1="64535" y1="94444" x2="23837" y2="86111"/>
                          <a14:foregroundMark x1="23837" y1="86111" x2="4651" y2="29861"/>
                          <a14:foregroundMark x1="68605" y1="91667" x2="55814" y2="95139"/>
                          <a14:foregroundMark x1="9884" y1="78472" x2="5814" y2="29861"/>
                          <a14:foregroundMark x1="5814" y1="29861" x2="5233" y2="29167"/>
                          <a14:foregroundMark x1="54651" y1="9722" x2="79070" y2="15972"/>
                          <a14:foregroundMark x1="88953" y1="13194" x2="93023" y2="53472"/>
                          <a14:foregroundMark x1="86628" y1="13889" x2="42442" y2="34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4162" y="3645498"/>
              <a:ext cx="2564801" cy="1780739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58CF76C-E2C3-45F8-A805-279B364AFDD9}"/>
              </a:ext>
            </a:extLst>
          </p:cNvPr>
          <p:cNvGrpSpPr/>
          <p:nvPr/>
        </p:nvGrpSpPr>
        <p:grpSpPr>
          <a:xfrm>
            <a:off x="688676" y="3563611"/>
            <a:ext cx="5198019" cy="2467050"/>
            <a:chOff x="4711093" y="4040946"/>
            <a:chExt cx="2572065" cy="154260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94E759B4-F1B0-40F3-BE2E-7FBEAEB82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9769" y1="33333" x2="24855" y2="62745"/>
                          <a14:foregroundMark x1="24855" y1="62745" x2="24566" y2="68627"/>
                          <a14:foregroundMark x1="17919" y1="34804" x2="22832" y2="26471"/>
                          <a14:foregroundMark x1="76012" y1="30882" x2="52601" y2="65686"/>
                          <a14:foregroundMark x1="52601" y1="65686" x2="51445" y2="64216"/>
                        </a14:backgroundRemoval>
                      </a14:imgEffect>
                    </a14:imgLayer>
                  </a14:imgProps>
                </a:ext>
              </a:extLst>
            </a:blip>
            <a:srcRect l="15316" t="13316" r="14894" b="20282"/>
            <a:stretch/>
          </p:blipFill>
          <p:spPr>
            <a:xfrm>
              <a:off x="4983133" y="4040946"/>
              <a:ext cx="2300025" cy="1290258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3E6FE2A9-D81C-45FC-8F66-F5BA73EB3822}"/>
                </a:ext>
              </a:extLst>
            </p:cNvPr>
            <p:cNvSpPr txBox="1"/>
            <p:nvPr/>
          </p:nvSpPr>
          <p:spPr>
            <a:xfrm>
              <a:off x="6065097" y="5222031"/>
              <a:ext cx="1164694" cy="32716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2800" b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ملح الهاليت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58B61BD2-F5FA-475B-BAB6-A67D20FB5D0A}"/>
                </a:ext>
              </a:extLst>
            </p:cNvPr>
            <p:cNvSpPr txBox="1"/>
            <p:nvPr/>
          </p:nvSpPr>
          <p:spPr>
            <a:xfrm>
              <a:off x="4711093" y="5256391"/>
              <a:ext cx="1164694" cy="32716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2800" b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الجبس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A7FB1A0-E566-461E-B68C-C3B6F9082ECF}"/>
              </a:ext>
            </a:extLst>
          </p:cNvPr>
          <p:cNvSpPr/>
          <p:nvPr/>
        </p:nvSpPr>
        <p:spPr>
          <a:xfrm>
            <a:off x="0" y="0"/>
            <a:ext cx="2693808" cy="6619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المعادن-جواهر الأرض-الجزء1</a:t>
            </a:r>
            <a:endParaRPr kumimoji="0" lang="ar-BH" altLang="en-US" sz="22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العلوم -الأول الإعدادي 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695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DA54B41-7CA1-49EC-85C5-BA84387EFDD1}"/>
              </a:ext>
            </a:extLst>
          </p:cNvPr>
          <p:cNvSpPr txBox="1"/>
          <p:nvPr/>
        </p:nvSpPr>
        <p:spPr>
          <a:xfrm>
            <a:off x="517319" y="1515796"/>
            <a:ext cx="101468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8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صنّف المواد التالية إلى معدن أو غير معدن مع ذكر سبب عدم اعتبارها من المعادن: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0FE9D4BA-D6A2-4C19-BAD7-1F9C9561B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64938"/>
              </p:ext>
            </p:extLst>
          </p:nvPr>
        </p:nvGraphicFramePr>
        <p:xfrm>
          <a:off x="1700996" y="2213976"/>
          <a:ext cx="8986058" cy="4419600"/>
        </p:xfrm>
        <a:graphic>
          <a:graphicData uri="http://schemas.openxmlformats.org/drawingml/2006/table">
            <a:tbl>
              <a:tblPr rtl="1" firstRow="1" bandRow="1">
                <a:tableStyleId>{5DA37D80-6434-44D0-A028-1B22A696006F}</a:tableStyleId>
              </a:tblPr>
              <a:tblGrid>
                <a:gridCol w="1808413">
                  <a:extLst>
                    <a:ext uri="{9D8B030D-6E8A-4147-A177-3AD203B41FA5}">
                      <a16:colId xmlns="" xmlns:a16="http://schemas.microsoft.com/office/drawing/2014/main" val="3673310903"/>
                    </a:ext>
                  </a:extLst>
                </a:gridCol>
                <a:gridCol w="1668191">
                  <a:extLst>
                    <a:ext uri="{9D8B030D-6E8A-4147-A177-3AD203B41FA5}">
                      <a16:colId xmlns="" xmlns:a16="http://schemas.microsoft.com/office/drawing/2014/main" val="3992708734"/>
                    </a:ext>
                  </a:extLst>
                </a:gridCol>
                <a:gridCol w="1842479">
                  <a:extLst>
                    <a:ext uri="{9D8B030D-6E8A-4147-A177-3AD203B41FA5}">
                      <a16:colId xmlns="" xmlns:a16="http://schemas.microsoft.com/office/drawing/2014/main" val="1109013418"/>
                    </a:ext>
                  </a:extLst>
                </a:gridCol>
                <a:gridCol w="3666975">
                  <a:extLst>
                    <a:ext uri="{9D8B030D-6E8A-4147-A177-3AD203B41FA5}">
                      <a16:colId xmlns="" xmlns:a16="http://schemas.microsoft.com/office/drawing/2014/main" val="1745206522"/>
                    </a:ext>
                  </a:extLst>
                </a:gridCol>
              </a:tblGrid>
              <a:tr h="433108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المادة</a:t>
                      </a:r>
                      <a:endParaRPr lang="ar-BH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معدن</a:t>
                      </a:r>
                      <a:endParaRPr lang="ar-BH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غير معدن</a:t>
                      </a:r>
                      <a:endParaRPr lang="ar-BH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السبب</a:t>
                      </a:r>
                      <a:endParaRPr lang="ar-BH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6919460"/>
                  </a:ext>
                </a:extLst>
              </a:tr>
              <a:tr h="433108">
                <a:tc>
                  <a:txBody>
                    <a:bodyPr/>
                    <a:lstStyle/>
                    <a:p>
                      <a:pPr algn="ctr" rtl="1"/>
                      <a:r>
                        <a:rPr lang="ar-BH" sz="3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الإسمنت</a:t>
                      </a:r>
                      <a:endParaRPr lang="ar-BH" sz="30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9956644"/>
                  </a:ext>
                </a:extLst>
              </a:tr>
              <a:tr h="433108">
                <a:tc>
                  <a:txBody>
                    <a:bodyPr/>
                    <a:lstStyle/>
                    <a:p>
                      <a:pPr algn="ctr" rtl="1"/>
                      <a:r>
                        <a:rPr lang="ar-BH" sz="3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الكوارتز</a:t>
                      </a:r>
                      <a:endParaRPr lang="ar-BH" sz="30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9283353"/>
                  </a:ext>
                </a:extLst>
              </a:tr>
              <a:tr h="433108">
                <a:tc>
                  <a:txBody>
                    <a:bodyPr/>
                    <a:lstStyle/>
                    <a:p>
                      <a:pPr algn="ctr" rtl="1"/>
                      <a:r>
                        <a:rPr lang="ar-BH" sz="3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الأباتيت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0675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BH" sz="3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ماء البحر</a:t>
                      </a:r>
                      <a:endParaRPr lang="ar-BH" sz="30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42935536"/>
                  </a:ext>
                </a:extLst>
              </a:tr>
              <a:tr h="287024">
                <a:tc>
                  <a:txBody>
                    <a:bodyPr/>
                    <a:lstStyle/>
                    <a:p>
                      <a:pPr algn="ctr" rtl="1"/>
                      <a:r>
                        <a:rPr lang="ar-BH" sz="3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الزجاج</a:t>
                      </a:r>
                      <a:endParaRPr lang="ar-BH" sz="30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97308940"/>
                  </a:ext>
                </a:extLst>
              </a:tr>
              <a:tr h="294644">
                <a:tc>
                  <a:txBody>
                    <a:bodyPr/>
                    <a:lstStyle/>
                    <a:p>
                      <a:pPr algn="ctr" rtl="1"/>
                      <a:r>
                        <a:rPr lang="ar-BH" sz="3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النفط</a:t>
                      </a:r>
                      <a:endParaRPr lang="ar-BH" sz="30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38430538"/>
                  </a:ext>
                </a:extLst>
              </a:tr>
              <a:tr h="279404">
                <a:tc>
                  <a:txBody>
                    <a:bodyPr/>
                    <a:lstStyle/>
                    <a:p>
                      <a:pPr algn="ctr" rtl="1"/>
                      <a:r>
                        <a:rPr lang="ar-BH" sz="3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الفحم</a:t>
                      </a:r>
                      <a:endParaRPr lang="ar-BH" sz="30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96801570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5EE09D7-50A5-4900-A024-297B25E9E31E}"/>
              </a:ext>
            </a:extLst>
          </p:cNvPr>
          <p:cNvSpPr txBox="1"/>
          <p:nvPr/>
        </p:nvSpPr>
        <p:spPr>
          <a:xfrm>
            <a:off x="1527806" y="946413"/>
            <a:ext cx="94165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الطالب: مستعينًا بالمعلومات السابقة، أجب عن السؤال التالي: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9499F35-593C-48F8-B72D-92C67A73D86B}"/>
              </a:ext>
            </a:extLst>
          </p:cNvPr>
          <p:cNvSpPr/>
          <p:nvPr/>
        </p:nvSpPr>
        <p:spPr>
          <a:xfrm>
            <a:off x="2994918" y="2556"/>
            <a:ext cx="7027524" cy="89200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defRPr/>
            </a:pP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المعدن – النشاط التقييمي</a:t>
            </a:r>
            <a:endParaRPr kumimoji="0" lang="ar-BH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0F0B103-9A08-433B-B1AD-2033861A6165}"/>
              </a:ext>
            </a:extLst>
          </p:cNvPr>
          <p:cNvSpPr txBox="1"/>
          <p:nvPr/>
        </p:nvSpPr>
        <p:spPr>
          <a:xfrm>
            <a:off x="2248251" y="2724193"/>
            <a:ext cx="28727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u="sng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لأنه مادة غير طبيعية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BAEE1D2-8730-4A36-A05E-2031A6645E90}"/>
              </a:ext>
            </a:extLst>
          </p:cNvPr>
          <p:cNvSpPr txBox="1"/>
          <p:nvPr/>
        </p:nvSpPr>
        <p:spPr>
          <a:xfrm>
            <a:off x="2556904" y="4305279"/>
            <a:ext cx="19277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u="sng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لأنه سائل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448AA97-0ABD-4068-8A3E-AB87448D3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 t="54190" r="51278" b="39566"/>
          <a:stretch/>
        </p:blipFill>
        <p:spPr bwMode="auto">
          <a:xfrm>
            <a:off x="5630687" y="2718967"/>
            <a:ext cx="930626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87E5D5E-5696-488A-9D26-17F4D1CC1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 t="54190" r="51278" b="39566"/>
          <a:stretch/>
        </p:blipFill>
        <p:spPr bwMode="auto">
          <a:xfrm>
            <a:off x="5668295" y="4241326"/>
            <a:ext cx="930626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601BBC8-4925-4D4E-AB3E-113615255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 t="54190" r="51278" b="39566"/>
          <a:stretch/>
        </p:blipFill>
        <p:spPr bwMode="auto">
          <a:xfrm>
            <a:off x="7504823" y="3662206"/>
            <a:ext cx="930626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D101814-CEDD-4937-A04C-D9FBB37EEC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 t="54190" r="51278" b="39566"/>
          <a:stretch/>
        </p:blipFill>
        <p:spPr bwMode="auto">
          <a:xfrm>
            <a:off x="7510852" y="3180386"/>
            <a:ext cx="930626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1F8EA06-DF0B-4352-A996-25BDDDD54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 t="54190" r="51278" b="39566"/>
          <a:stretch/>
        </p:blipFill>
        <p:spPr bwMode="auto">
          <a:xfrm>
            <a:off x="5668295" y="4762767"/>
            <a:ext cx="930626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3BFAD68-B786-49EF-9E4F-17A824A6CE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 t="54190" r="51278" b="39566"/>
          <a:stretch/>
        </p:blipFill>
        <p:spPr bwMode="auto">
          <a:xfrm>
            <a:off x="5660675" y="5304069"/>
            <a:ext cx="930626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35FB096-2B45-44C8-B73E-E0EE33D23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 t="54190" r="51278" b="39566"/>
          <a:stretch/>
        </p:blipFill>
        <p:spPr bwMode="auto">
          <a:xfrm>
            <a:off x="5653547" y="5785338"/>
            <a:ext cx="930626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726C76A-58A9-4366-87F5-91FC905DEF49}"/>
              </a:ext>
            </a:extLst>
          </p:cNvPr>
          <p:cNvSpPr txBox="1"/>
          <p:nvPr/>
        </p:nvSpPr>
        <p:spPr>
          <a:xfrm>
            <a:off x="2556904" y="4847422"/>
            <a:ext cx="19277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u="sng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لأنه غير طبيعي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0186914-ED74-48C5-844E-FA4DC0E42D8F}"/>
              </a:ext>
            </a:extLst>
          </p:cNvPr>
          <p:cNvSpPr txBox="1"/>
          <p:nvPr/>
        </p:nvSpPr>
        <p:spPr>
          <a:xfrm>
            <a:off x="2511183" y="5349345"/>
            <a:ext cx="22861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u="sng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لأنه سائل وعضوي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D8B09A2-F6C9-46B5-AF6F-7FA9B266FEBE}"/>
              </a:ext>
            </a:extLst>
          </p:cNvPr>
          <p:cNvSpPr txBox="1"/>
          <p:nvPr/>
        </p:nvSpPr>
        <p:spPr>
          <a:xfrm>
            <a:off x="2609839" y="5851268"/>
            <a:ext cx="19277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u="sng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لأنه عضوي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37A31B0-78E3-4C0E-A2C3-B41736718EAF}"/>
              </a:ext>
            </a:extLst>
          </p:cNvPr>
          <p:cNvSpPr/>
          <p:nvPr/>
        </p:nvSpPr>
        <p:spPr>
          <a:xfrm>
            <a:off x="0" y="0"/>
            <a:ext cx="2693808" cy="6619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المعادن-جواهر الأرض-الجزء1</a:t>
            </a:r>
            <a:endParaRPr kumimoji="0" lang="ar-BH" altLang="en-US" sz="22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العلوم -الأول الإعدادي 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217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1" grpId="0"/>
      <p:bldP spid="12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E188D86E-9230-477A-8959-D065B69611AD}"/>
              </a:ext>
            </a:extLst>
          </p:cNvPr>
          <p:cNvSpPr/>
          <p:nvPr/>
        </p:nvSpPr>
        <p:spPr>
          <a:xfrm>
            <a:off x="3126339" y="8149"/>
            <a:ext cx="6966190" cy="89200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كيفية تشكّل المعادن في الطبيعة</a:t>
            </a:r>
            <a:endParaRPr kumimoji="0" lang="ar-BH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49D1A904-6D3B-4E1B-97F4-7CAD84729486}"/>
              </a:ext>
            </a:extLst>
          </p:cNvPr>
          <p:cNvGrpSpPr/>
          <p:nvPr/>
        </p:nvGrpSpPr>
        <p:grpSpPr>
          <a:xfrm>
            <a:off x="11013051" y="3791138"/>
            <a:ext cx="577651" cy="537210"/>
            <a:chOff x="2230114" y="2148840"/>
            <a:chExt cx="577651" cy="537210"/>
          </a:xfrm>
          <a:solidFill>
            <a:schemeClr val="accent2">
              <a:lumMod val="5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7976C0AE-F6A2-47CB-8C86-3D107AA73B64}"/>
                </a:ext>
              </a:extLst>
            </p:cNvPr>
            <p:cNvSpPr/>
            <p:nvPr/>
          </p:nvSpPr>
          <p:spPr>
            <a:xfrm>
              <a:off x="2230114" y="2148840"/>
              <a:ext cx="577651" cy="537210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1265E727-3387-442E-9F6D-39AB75F0AE58}"/>
                </a:ext>
              </a:extLst>
            </p:cNvPr>
            <p:cNvSpPr txBox="1"/>
            <p:nvPr/>
          </p:nvSpPr>
          <p:spPr>
            <a:xfrm>
              <a:off x="2321140" y="2232779"/>
              <a:ext cx="396863" cy="369332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BH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8" name="Text Box 27">
            <a:extLst>
              <a:ext uri="{FF2B5EF4-FFF2-40B4-BE49-F238E27FC236}">
                <a16:creationId xmlns="" xmlns:a16="http://schemas.microsoft.com/office/drawing/2014/main" id="{7EB6A56C-4ABA-4037-BE16-856503D29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808" y="3821761"/>
            <a:ext cx="801526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BH" altLang="ar-BH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 التبريد السريع </a:t>
            </a:r>
            <a:r>
              <a:rPr lang="ar-SA" altLang="ar-BH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للماجما عند وصوله الى السطح(اللافا)</a:t>
            </a:r>
            <a:r>
              <a:rPr lang="ar-BH" altLang="ar-BH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altLang="ar-BH" b="1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E498790-EAEC-44CD-B2B0-EC8070BC1692}"/>
              </a:ext>
            </a:extLst>
          </p:cNvPr>
          <p:cNvSpPr/>
          <p:nvPr/>
        </p:nvSpPr>
        <p:spPr>
          <a:xfrm>
            <a:off x="0" y="0"/>
            <a:ext cx="2693808" cy="6619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المعادن-جواهر الأرض-الجزء1</a:t>
            </a:r>
            <a:endParaRPr kumimoji="0" lang="ar-BH" altLang="en-US" sz="22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العلوم -الأول الإعدادي 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2" name="Text Box 27">
            <a:extLst>
              <a:ext uri="{FF2B5EF4-FFF2-40B4-BE49-F238E27FC236}">
                <a16:creationId xmlns="" xmlns:a16="http://schemas.microsoft.com/office/drawing/2014/main" id="{45F6130E-9AFB-42E7-AFAE-8B7F576D4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808" y="1959022"/>
            <a:ext cx="8015264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altLang="ar-BH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 التبريد البطيء</a:t>
            </a:r>
            <a:r>
              <a:rPr lang="ar-SA" altLang="ar-BH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للماجما عند وصوله الى السطح(اللافا)</a:t>
            </a:r>
            <a:r>
              <a:rPr lang="ar-BH" altLang="ar-BH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kumimoji="0" lang="ar-BH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تتكوّن أنواع خاصة من المعادن نتيجة اتحاد ذرات الماجما في باطن الأرض.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35C5F70-59D7-4460-ABF1-EE6FC8F9A894}"/>
              </a:ext>
            </a:extLst>
          </p:cNvPr>
          <p:cNvGrpSpPr/>
          <p:nvPr/>
        </p:nvGrpSpPr>
        <p:grpSpPr>
          <a:xfrm>
            <a:off x="10956620" y="2298278"/>
            <a:ext cx="577651" cy="537210"/>
            <a:chOff x="2230114" y="2148840"/>
            <a:chExt cx="577651" cy="537210"/>
          </a:xfrm>
          <a:solidFill>
            <a:schemeClr val="accent2">
              <a:lumMod val="5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FAD150E9-2F2D-412F-B92D-2040515A5C4B}"/>
                </a:ext>
              </a:extLst>
            </p:cNvPr>
            <p:cNvSpPr/>
            <p:nvPr/>
          </p:nvSpPr>
          <p:spPr>
            <a:xfrm>
              <a:off x="2230114" y="2148840"/>
              <a:ext cx="577651" cy="537210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10D46FA3-7CC9-4315-A146-954DA34C0C31}"/>
                </a:ext>
              </a:extLst>
            </p:cNvPr>
            <p:cNvSpPr txBox="1"/>
            <p:nvPr/>
          </p:nvSpPr>
          <p:spPr>
            <a:xfrm>
              <a:off x="2321140" y="2232779"/>
              <a:ext cx="396863" cy="369332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BH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846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6">
            <a:extLst>
              <a:ext uri="{FF2B5EF4-FFF2-40B4-BE49-F238E27FC236}">
                <a16:creationId xmlns="" xmlns:a16="http://schemas.microsoft.com/office/drawing/2014/main" id="{CA31A4FE-63EB-428E-9F6E-06A521982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7335" y="2132457"/>
            <a:ext cx="3933508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BH" altLang="ar-BH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تبخر</a:t>
            </a:r>
            <a:r>
              <a:rPr lang="ar-BH" altLang="ar-BH" sz="28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ماء البحر  مثل بلورات الملح وبلورات الجبس.</a:t>
            </a:r>
            <a:endParaRPr lang="en-US" altLang="ar-BH" sz="2800" b="1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C02D6397-4337-4D12-ADA9-097D85943DA2}"/>
              </a:ext>
            </a:extLst>
          </p:cNvPr>
          <p:cNvGrpSpPr/>
          <p:nvPr/>
        </p:nvGrpSpPr>
        <p:grpSpPr>
          <a:xfrm>
            <a:off x="10962241" y="2371683"/>
            <a:ext cx="577651" cy="537210"/>
            <a:chOff x="2230114" y="2148840"/>
            <a:chExt cx="577651" cy="537210"/>
          </a:xfrm>
          <a:solidFill>
            <a:schemeClr val="accent2">
              <a:lumMod val="5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8C59422C-275A-467E-9297-4460169494AF}"/>
                </a:ext>
              </a:extLst>
            </p:cNvPr>
            <p:cNvSpPr/>
            <p:nvPr/>
          </p:nvSpPr>
          <p:spPr>
            <a:xfrm>
              <a:off x="2230114" y="2148840"/>
              <a:ext cx="577651" cy="537210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237EF2E7-7257-4DE7-A001-41543A925B6B}"/>
                </a:ext>
              </a:extLst>
            </p:cNvPr>
            <p:cNvSpPr txBox="1"/>
            <p:nvPr/>
          </p:nvSpPr>
          <p:spPr>
            <a:xfrm>
              <a:off x="2321140" y="2232779"/>
              <a:ext cx="396863" cy="369332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BH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17EAA17E-608A-40E3-A3C7-9A5BAA155C33}"/>
              </a:ext>
            </a:extLst>
          </p:cNvPr>
          <p:cNvGrpSpPr/>
          <p:nvPr/>
        </p:nvGrpSpPr>
        <p:grpSpPr>
          <a:xfrm>
            <a:off x="5367158" y="2371683"/>
            <a:ext cx="503055" cy="537210"/>
            <a:chOff x="2230114" y="2148840"/>
            <a:chExt cx="577651" cy="537210"/>
          </a:xfrm>
          <a:solidFill>
            <a:schemeClr val="accent2">
              <a:lumMod val="5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FEBFC8AD-4DE9-4C76-B897-A25CCBAFB146}"/>
                </a:ext>
              </a:extLst>
            </p:cNvPr>
            <p:cNvSpPr/>
            <p:nvPr/>
          </p:nvSpPr>
          <p:spPr>
            <a:xfrm>
              <a:off x="2230114" y="2148840"/>
              <a:ext cx="577651" cy="537210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B9167345-4484-4672-BFAB-48352556A01A}"/>
                </a:ext>
              </a:extLst>
            </p:cNvPr>
            <p:cNvSpPr txBox="1"/>
            <p:nvPr/>
          </p:nvSpPr>
          <p:spPr>
            <a:xfrm>
              <a:off x="2321140" y="2232779"/>
              <a:ext cx="396863" cy="369332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BH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7" name="Text Box 27">
            <a:extLst>
              <a:ext uri="{FF2B5EF4-FFF2-40B4-BE49-F238E27FC236}">
                <a16:creationId xmlns="" xmlns:a16="http://schemas.microsoft.com/office/drawing/2014/main" id="{E0CDA8A3-8EE6-4D4D-ADB0-2A5599198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585" y="2090172"/>
            <a:ext cx="3933508" cy="2677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7313" indent="7938" algn="just">
              <a:spcBef>
                <a:spcPct val="15000"/>
              </a:spcBef>
              <a:buSzPct val="150000"/>
              <a:buFont typeface="Wingdings" pitchFamily="2" charset="2"/>
              <a:buNone/>
            </a:pPr>
            <a:r>
              <a:rPr lang="ar-BH" altLang="en-US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الترسيب</a:t>
            </a:r>
            <a:r>
              <a:rPr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الماء يمكنه حمل كمية محددة من المواد الذائبة واي حمولة زائدة تنفصل وتترسب على شكل مادة صلبة تغطي مساحات واسعة من قيعان المحيطات مثل عقيدات المنجنيز.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44A53D0-1080-45E4-BDFC-F6F0A8D54D13}"/>
              </a:ext>
            </a:extLst>
          </p:cNvPr>
          <p:cNvGrpSpPr/>
          <p:nvPr/>
        </p:nvGrpSpPr>
        <p:grpSpPr>
          <a:xfrm>
            <a:off x="5659321" y="3601209"/>
            <a:ext cx="5909536" cy="1682590"/>
            <a:chOff x="5591820" y="5277937"/>
            <a:chExt cx="5909536" cy="1682590"/>
          </a:xfrm>
        </p:grpSpPr>
        <p:pic>
          <p:nvPicPr>
            <p:cNvPr id="18" name="Picture 5">
              <a:extLst>
                <a:ext uri="{FF2B5EF4-FFF2-40B4-BE49-F238E27FC236}">
                  <a16:creationId xmlns="" xmlns:a16="http://schemas.microsoft.com/office/drawing/2014/main" id="{6AF12587-EBBD-4298-A3FC-1894126E43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1" t="4463" b="32577"/>
            <a:stretch/>
          </p:blipFill>
          <p:spPr bwMode="auto">
            <a:xfrm>
              <a:off x="9123307" y="5277937"/>
              <a:ext cx="2378049" cy="1682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99F94C47-4F16-4FD4-8AFC-98644FF6410D}"/>
                </a:ext>
              </a:extLst>
            </p:cNvPr>
            <p:cNvSpPr txBox="1"/>
            <p:nvPr/>
          </p:nvSpPr>
          <p:spPr>
            <a:xfrm>
              <a:off x="5591820" y="5452785"/>
              <a:ext cx="3531488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</a:t>
              </a:r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معدن الفلوريت يتكون من محلول مشبع بمعادن ذائبة فيه.</a:t>
              </a:r>
              <a:endPara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51358D7-CA22-401E-A2BE-14471FDF01BE}"/>
              </a:ext>
            </a:extLst>
          </p:cNvPr>
          <p:cNvSpPr/>
          <p:nvPr/>
        </p:nvSpPr>
        <p:spPr>
          <a:xfrm>
            <a:off x="3126339" y="8149"/>
            <a:ext cx="6966190" cy="89200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كيفية تشكّل المعادن في الطبيعة</a:t>
            </a:r>
            <a:endParaRPr kumimoji="0" lang="ar-BH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2A5F009-4769-42EC-826A-B35CB95CA250}"/>
              </a:ext>
            </a:extLst>
          </p:cNvPr>
          <p:cNvSpPr/>
          <p:nvPr/>
        </p:nvSpPr>
        <p:spPr>
          <a:xfrm>
            <a:off x="0" y="0"/>
            <a:ext cx="2693808" cy="6619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المعادن-جواهر الأرض-الجزء1</a:t>
            </a:r>
            <a:endParaRPr kumimoji="0" lang="ar-BH" altLang="en-US" sz="22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العلوم -الأول الإعدادي 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485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64</TotalTime>
  <Words>639</Words>
  <Application>Microsoft Office PowerPoint</Application>
  <PresentationFormat>Widescreen</PresentationFormat>
  <Paragraphs>136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Sakkal Majalla</vt:lpstr>
      <vt:lpstr>Segoe UI 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Hashim Ebrahim Sliman Alwana</cp:lastModifiedBy>
  <cp:revision>1030</cp:revision>
  <dcterms:created xsi:type="dcterms:W3CDTF">2020-03-04T10:47:58Z</dcterms:created>
  <dcterms:modified xsi:type="dcterms:W3CDTF">2021-05-18T09:39:22Z</dcterms:modified>
</cp:coreProperties>
</file>