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77" r:id="rId2"/>
    <p:sldId id="259" r:id="rId3"/>
    <p:sldId id="457" r:id="rId4"/>
    <p:sldId id="468" r:id="rId5"/>
    <p:sldId id="466" r:id="rId6"/>
    <p:sldId id="467" r:id="rId7"/>
    <p:sldId id="459" r:id="rId8"/>
    <p:sldId id="469" r:id="rId9"/>
    <p:sldId id="461" r:id="rId10"/>
    <p:sldId id="330" r:id="rId11"/>
    <p:sldId id="4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FB3"/>
    <a:srgbClr val="BB1018"/>
    <a:srgbClr val="FFFFCC"/>
    <a:srgbClr val="000000"/>
    <a:srgbClr val="FAEBE4"/>
    <a:srgbClr val="7F00FF"/>
    <a:srgbClr val="0071BB"/>
    <a:srgbClr val="BDD7EE"/>
    <a:srgbClr val="DE866C"/>
    <a:srgbClr val="C91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185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war  kadhem abdulla" userId="060428b1-7d34-4619-b177-b5411eeb22b8" providerId="ADAL" clId="{B24DD0CE-0EDE-4428-96CF-84FA107064E9}"/>
    <pc:docChg chg="modSld">
      <pc:chgData name="anwar  kadhem abdulla" userId="060428b1-7d34-4619-b177-b5411eeb22b8" providerId="ADAL" clId="{B24DD0CE-0EDE-4428-96CF-84FA107064E9}" dt="2021-08-10T07:07:52.900" v="0" actId="20577"/>
      <pc:docMkLst>
        <pc:docMk/>
      </pc:docMkLst>
      <pc:sldChg chg="modSp mod">
        <pc:chgData name="anwar  kadhem abdulla" userId="060428b1-7d34-4619-b177-b5411eeb22b8" providerId="ADAL" clId="{B24DD0CE-0EDE-4428-96CF-84FA107064E9}" dt="2021-08-10T07:07:52.900" v="0" actId="20577"/>
        <pc:sldMkLst>
          <pc:docMk/>
          <pc:sldMk cId="3267701668" sldId="277"/>
        </pc:sldMkLst>
        <pc:spChg chg="mod">
          <ac:chgData name="anwar  kadhem abdulla" userId="060428b1-7d34-4619-b177-b5411eeb22b8" providerId="ADAL" clId="{B24DD0CE-0EDE-4428-96CF-84FA107064E9}" dt="2021-08-10T07:07:52.900" v="0" actId="20577"/>
          <ac:spMkLst>
            <pc:docMk/>
            <pc:sldMk cId="3267701668" sldId="277"/>
            <ac:spMk id="7" creationId="{F3790178-84E1-4C30-947C-219519E5322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29B0E-ED73-4735-9378-9DE86ED44484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r-BH"/>
              <a:t>التحويل بين الوحدات المترية - الصف الأول الإعدادي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B7491-F37C-4A69-85A9-0D0AF911A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66471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F75A3-62BC-41FD-8466-D6794174B2FA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r-BH"/>
              <a:t>التحويل بين الوحدات المترية - الصف الأول الإعدادي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8A5B7-62A9-4596-9F98-D4E0CED45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099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A5B7-62A9-4596-9F98-D4E0CED4569C}" type="slidenum">
              <a:rPr lang="en-GB" smtClean="0"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التحويل بين الوحدات المترية - الصف الأول الإعدادي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388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A5B7-62A9-4596-9F98-D4E0CED4569C}" type="slidenum">
              <a:rPr lang="en-GB" smtClean="0"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التحويل بين الوحدات المترية - الصف الأول الإعدادي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1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311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469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3416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5078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2630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67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9374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3785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0191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7292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435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637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m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49D80-2F88-4D36-A180-75F74953DB20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xmlns="" id="{90DFB5D0-019B-427E-9853-695E800244D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2"/>
            <a:ext cx="12200212" cy="685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9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3790178-84E1-4C30-947C-219519E53224}"/>
              </a:ext>
            </a:extLst>
          </p:cNvPr>
          <p:cNvSpPr/>
          <p:nvPr/>
        </p:nvSpPr>
        <p:spPr>
          <a:xfrm>
            <a:off x="1105469" y="2482702"/>
            <a:ext cx="9697051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5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الأول الإعدادي – الجزء الأول</a:t>
            </a:r>
          </a:p>
          <a:p>
            <a:pPr algn="ctr" rtl="1"/>
            <a:endParaRPr lang="ar-BH" sz="28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54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54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54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sz="54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54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6 -2</a:t>
            </a:r>
            <a:r>
              <a:rPr lang="ar-SA" sz="54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BH" sz="54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القياس: المحيط والمساحة</a:t>
            </a:r>
          </a:p>
          <a:p>
            <a:pPr algn="ctr" rtl="1"/>
            <a:r>
              <a:rPr lang="ar-BH" sz="4800" cap="none" spc="0" dirty="0">
                <a:ln w="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en-US" sz="4800" cap="none" spc="0">
                <a:ln w="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800" cap="none" spc="0">
                <a:ln w="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صفحة </a:t>
            </a:r>
            <a:r>
              <a:rPr lang="ar-BH" sz="4800" cap="none" spc="0" dirty="0">
                <a:ln w="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102)</a:t>
            </a:r>
            <a:endParaRPr lang="en-US" sz="13800" cap="none" spc="0" dirty="0">
              <a:ln w="0"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05469" y="6074791"/>
            <a:ext cx="10317707" cy="757451"/>
          </a:xfrm>
          <a:prstGeom prst="rect">
            <a:avLst/>
          </a:prstGeom>
          <a:gradFill flip="none" rotWithShape="1">
            <a:gsLst>
              <a:gs pos="15000">
                <a:srgbClr val="F7F7F7"/>
              </a:gs>
              <a:gs pos="81000">
                <a:srgbClr val="F8F8F8"/>
              </a:gs>
              <a:gs pos="100000">
                <a:srgbClr val="EFEFEF"/>
              </a:gs>
              <a:gs pos="0">
                <a:srgbClr val="DBDBD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0166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DAF08B9-7D6A-4179-9911-663529EBCDC1}"/>
              </a:ext>
            </a:extLst>
          </p:cNvPr>
          <p:cNvSpPr/>
          <p:nvPr/>
        </p:nvSpPr>
        <p:spPr>
          <a:xfrm>
            <a:off x="694006" y="2231417"/>
            <a:ext cx="10803988" cy="28623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التمارين يُمكنك الرجوع إلى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كتاب الرياضيات للصف الأول الإعدادي – الجزء الأول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صفحة:   104 - 106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09A205F-2194-47C7-A7D1-3D06CE3C42D8}"/>
              </a:ext>
            </a:extLst>
          </p:cNvPr>
          <p:cNvGrpSpPr/>
          <p:nvPr/>
        </p:nvGrpSpPr>
        <p:grpSpPr>
          <a:xfrm>
            <a:off x="1026943" y="468349"/>
            <a:ext cx="10803988" cy="769441"/>
            <a:chOff x="1181686" y="2061031"/>
            <a:chExt cx="10803988" cy="7694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2308C8CB-2EB2-4F25-8A6B-37C105FA6F71}"/>
                </a:ext>
              </a:extLst>
            </p:cNvPr>
            <p:cNvSpPr/>
            <p:nvPr/>
          </p:nvSpPr>
          <p:spPr>
            <a:xfrm>
              <a:off x="1181686" y="2160974"/>
              <a:ext cx="10803988" cy="537513"/>
            </a:xfrm>
            <a:custGeom>
              <a:avLst/>
              <a:gdLst>
                <a:gd name="connsiteX0" fmla="*/ 0 w 6569612"/>
                <a:gd name="connsiteY0" fmla="*/ 93787 h 562708"/>
                <a:gd name="connsiteX1" fmla="*/ 93787 w 6569612"/>
                <a:gd name="connsiteY1" fmla="*/ 0 h 562708"/>
                <a:gd name="connsiteX2" fmla="*/ 6475825 w 6569612"/>
                <a:gd name="connsiteY2" fmla="*/ 0 h 562708"/>
                <a:gd name="connsiteX3" fmla="*/ 6569612 w 6569612"/>
                <a:gd name="connsiteY3" fmla="*/ 93787 h 562708"/>
                <a:gd name="connsiteX4" fmla="*/ 6569612 w 6569612"/>
                <a:gd name="connsiteY4" fmla="*/ 468921 h 562708"/>
                <a:gd name="connsiteX5" fmla="*/ 6475825 w 6569612"/>
                <a:gd name="connsiteY5" fmla="*/ 562708 h 562708"/>
                <a:gd name="connsiteX6" fmla="*/ 93787 w 6569612"/>
                <a:gd name="connsiteY6" fmla="*/ 562708 h 562708"/>
                <a:gd name="connsiteX7" fmla="*/ 0 w 6569612"/>
                <a:gd name="connsiteY7" fmla="*/ 468921 h 562708"/>
                <a:gd name="connsiteX8" fmla="*/ 0 w 6569612"/>
                <a:gd name="connsiteY8" fmla="*/ 93787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485206 w 13054818"/>
                <a:gd name="connsiteY7" fmla="*/ 468921 h 562708"/>
                <a:gd name="connsiteX8" fmla="*/ 0 w 13054818"/>
                <a:gd name="connsiteY8" fmla="*/ 65652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133514 w 13054818"/>
                <a:gd name="connsiteY7" fmla="*/ 257905 h 562708"/>
                <a:gd name="connsiteX8" fmla="*/ 0 w 13054818"/>
                <a:gd name="connsiteY8" fmla="*/ 65652 h 562708"/>
                <a:gd name="connsiteX0" fmla="*/ 619755 w 13674573"/>
                <a:gd name="connsiteY0" fmla="*/ 65652 h 562708"/>
                <a:gd name="connsiteX1" fmla="*/ 7198748 w 13674573"/>
                <a:gd name="connsiteY1" fmla="*/ 0 h 562708"/>
                <a:gd name="connsiteX2" fmla="*/ 13580786 w 13674573"/>
                <a:gd name="connsiteY2" fmla="*/ 0 h 562708"/>
                <a:gd name="connsiteX3" fmla="*/ 13674573 w 13674573"/>
                <a:gd name="connsiteY3" fmla="*/ 93787 h 562708"/>
                <a:gd name="connsiteX4" fmla="*/ 13674573 w 13674573"/>
                <a:gd name="connsiteY4" fmla="*/ 468921 h 562708"/>
                <a:gd name="connsiteX5" fmla="*/ 13580786 w 13674573"/>
                <a:gd name="connsiteY5" fmla="*/ 562708 h 562708"/>
                <a:gd name="connsiteX6" fmla="*/ 7198748 w 13674573"/>
                <a:gd name="connsiteY6" fmla="*/ 562708 h 562708"/>
                <a:gd name="connsiteX7" fmla="*/ 6753269 w 13674573"/>
                <a:gd name="connsiteY7" fmla="*/ 257905 h 562708"/>
                <a:gd name="connsiteX8" fmla="*/ 971446 w 13674573"/>
                <a:gd name="connsiteY8" fmla="*/ 112542 h 562708"/>
                <a:gd name="connsiteX9" fmla="*/ 619755 w 13674573"/>
                <a:gd name="connsiteY9" fmla="*/ 65652 h 562708"/>
                <a:gd name="connsiteX0" fmla="*/ 772563 w 13827381"/>
                <a:gd name="connsiteY0" fmla="*/ 65652 h 562708"/>
                <a:gd name="connsiteX1" fmla="*/ 7351556 w 13827381"/>
                <a:gd name="connsiteY1" fmla="*/ 0 h 562708"/>
                <a:gd name="connsiteX2" fmla="*/ 13733594 w 13827381"/>
                <a:gd name="connsiteY2" fmla="*/ 0 h 562708"/>
                <a:gd name="connsiteX3" fmla="*/ 13827381 w 13827381"/>
                <a:gd name="connsiteY3" fmla="*/ 93787 h 562708"/>
                <a:gd name="connsiteX4" fmla="*/ 13827381 w 13827381"/>
                <a:gd name="connsiteY4" fmla="*/ 468921 h 562708"/>
                <a:gd name="connsiteX5" fmla="*/ 13733594 w 13827381"/>
                <a:gd name="connsiteY5" fmla="*/ 562708 h 562708"/>
                <a:gd name="connsiteX6" fmla="*/ 7351556 w 13827381"/>
                <a:gd name="connsiteY6" fmla="*/ 562708 h 562708"/>
                <a:gd name="connsiteX7" fmla="*/ 6906077 w 13827381"/>
                <a:gd name="connsiteY7" fmla="*/ 257905 h 562708"/>
                <a:gd name="connsiteX8" fmla="*/ 772561 w 13827381"/>
                <a:gd name="connsiteY8" fmla="*/ 239151 h 562708"/>
                <a:gd name="connsiteX9" fmla="*/ 772563 w 13827381"/>
                <a:gd name="connsiteY9" fmla="*/ 65652 h 562708"/>
                <a:gd name="connsiteX0" fmla="*/ 447469 w 13502287"/>
                <a:gd name="connsiteY0" fmla="*/ 65652 h 562708"/>
                <a:gd name="connsiteX1" fmla="*/ 7026462 w 13502287"/>
                <a:gd name="connsiteY1" fmla="*/ 0 h 562708"/>
                <a:gd name="connsiteX2" fmla="*/ 13408500 w 13502287"/>
                <a:gd name="connsiteY2" fmla="*/ 0 h 562708"/>
                <a:gd name="connsiteX3" fmla="*/ 13502287 w 13502287"/>
                <a:gd name="connsiteY3" fmla="*/ 93787 h 562708"/>
                <a:gd name="connsiteX4" fmla="*/ 13502287 w 13502287"/>
                <a:gd name="connsiteY4" fmla="*/ 468921 h 562708"/>
                <a:gd name="connsiteX5" fmla="*/ 13408500 w 13502287"/>
                <a:gd name="connsiteY5" fmla="*/ 562708 h 562708"/>
                <a:gd name="connsiteX6" fmla="*/ 7026462 w 13502287"/>
                <a:gd name="connsiteY6" fmla="*/ 562708 h 562708"/>
                <a:gd name="connsiteX7" fmla="*/ 6580983 w 13502287"/>
                <a:gd name="connsiteY7" fmla="*/ 257905 h 562708"/>
                <a:gd name="connsiteX8" fmla="*/ 447467 w 13502287"/>
                <a:gd name="connsiteY8" fmla="*/ 239151 h 562708"/>
                <a:gd name="connsiteX9" fmla="*/ 447469 w 13502287"/>
                <a:gd name="connsiteY9" fmla="*/ 65652 h 562708"/>
                <a:gd name="connsiteX0" fmla="*/ 11532 w 13066350"/>
                <a:gd name="connsiteY0" fmla="*/ 65652 h 562708"/>
                <a:gd name="connsiteX1" fmla="*/ 6590525 w 13066350"/>
                <a:gd name="connsiteY1" fmla="*/ 0 h 562708"/>
                <a:gd name="connsiteX2" fmla="*/ 12972563 w 13066350"/>
                <a:gd name="connsiteY2" fmla="*/ 0 h 562708"/>
                <a:gd name="connsiteX3" fmla="*/ 13066350 w 13066350"/>
                <a:gd name="connsiteY3" fmla="*/ 93787 h 562708"/>
                <a:gd name="connsiteX4" fmla="*/ 13066350 w 13066350"/>
                <a:gd name="connsiteY4" fmla="*/ 468921 h 562708"/>
                <a:gd name="connsiteX5" fmla="*/ 12972563 w 13066350"/>
                <a:gd name="connsiteY5" fmla="*/ 562708 h 562708"/>
                <a:gd name="connsiteX6" fmla="*/ 6590525 w 13066350"/>
                <a:gd name="connsiteY6" fmla="*/ 562708 h 562708"/>
                <a:gd name="connsiteX7" fmla="*/ 6145046 w 13066350"/>
                <a:gd name="connsiteY7" fmla="*/ 257905 h 562708"/>
                <a:gd name="connsiteX8" fmla="*/ 11530 w 13066350"/>
                <a:gd name="connsiteY8" fmla="*/ 239151 h 562708"/>
                <a:gd name="connsiteX9" fmla="*/ 11532 w 13066350"/>
                <a:gd name="connsiteY9" fmla="*/ 65652 h 562708"/>
                <a:gd name="connsiteX0" fmla="*/ 11532 w 13066350"/>
                <a:gd name="connsiteY0" fmla="*/ 65652 h 569520"/>
                <a:gd name="connsiteX1" fmla="*/ 6590525 w 13066350"/>
                <a:gd name="connsiteY1" fmla="*/ 0 h 569520"/>
                <a:gd name="connsiteX2" fmla="*/ 12972563 w 13066350"/>
                <a:gd name="connsiteY2" fmla="*/ 0 h 569520"/>
                <a:gd name="connsiteX3" fmla="*/ 13066350 w 13066350"/>
                <a:gd name="connsiteY3" fmla="*/ 93787 h 569520"/>
                <a:gd name="connsiteX4" fmla="*/ 13066350 w 13066350"/>
                <a:gd name="connsiteY4" fmla="*/ 468921 h 569520"/>
                <a:gd name="connsiteX5" fmla="*/ 12972563 w 13066350"/>
                <a:gd name="connsiteY5" fmla="*/ 562708 h 569520"/>
                <a:gd name="connsiteX6" fmla="*/ 6590525 w 13066350"/>
                <a:gd name="connsiteY6" fmla="*/ 562708 h 569520"/>
                <a:gd name="connsiteX7" fmla="*/ 6145046 w 13066350"/>
                <a:gd name="connsiteY7" fmla="*/ 257905 h 569520"/>
                <a:gd name="connsiteX8" fmla="*/ 11530 w 13066350"/>
                <a:gd name="connsiteY8" fmla="*/ 239151 h 569520"/>
                <a:gd name="connsiteX9" fmla="*/ 11532 w 13066350"/>
                <a:gd name="connsiteY9" fmla="*/ 65652 h 569520"/>
                <a:gd name="connsiteX0" fmla="*/ 11532 w 13066350"/>
                <a:gd name="connsiteY0" fmla="*/ 65652 h 575143"/>
                <a:gd name="connsiteX1" fmla="*/ 6590525 w 13066350"/>
                <a:gd name="connsiteY1" fmla="*/ 0 h 575143"/>
                <a:gd name="connsiteX2" fmla="*/ 12972563 w 13066350"/>
                <a:gd name="connsiteY2" fmla="*/ 0 h 575143"/>
                <a:gd name="connsiteX3" fmla="*/ 13066350 w 13066350"/>
                <a:gd name="connsiteY3" fmla="*/ 93787 h 575143"/>
                <a:gd name="connsiteX4" fmla="*/ 13066350 w 13066350"/>
                <a:gd name="connsiteY4" fmla="*/ 468921 h 575143"/>
                <a:gd name="connsiteX5" fmla="*/ 12972563 w 13066350"/>
                <a:gd name="connsiteY5" fmla="*/ 562708 h 575143"/>
                <a:gd name="connsiteX6" fmla="*/ 6590525 w 13066350"/>
                <a:gd name="connsiteY6" fmla="*/ 562708 h 575143"/>
                <a:gd name="connsiteX7" fmla="*/ 6145046 w 13066350"/>
                <a:gd name="connsiteY7" fmla="*/ 257905 h 575143"/>
                <a:gd name="connsiteX8" fmla="*/ 11530 w 13066350"/>
                <a:gd name="connsiteY8" fmla="*/ 239151 h 575143"/>
                <a:gd name="connsiteX9" fmla="*/ 11532 w 13066350"/>
                <a:gd name="connsiteY9" fmla="*/ 65652 h 575143"/>
                <a:gd name="connsiteX0" fmla="*/ 11532 w 13066350"/>
                <a:gd name="connsiteY0" fmla="*/ 31190 h 582884"/>
                <a:gd name="connsiteX1" fmla="*/ 6590525 w 13066350"/>
                <a:gd name="connsiteY1" fmla="*/ 7741 h 582884"/>
                <a:gd name="connsiteX2" fmla="*/ 12972563 w 13066350"/>
                <a:gd name="connsiteY2" fmla="*/ 7741 h 582884"/>
                <a:gd name="connsiteX3" fmla="*/ 13066350 w 13066350"/>
                <a:gd name="connsiteY3" fmla="*/ 101528 h 582884"/>
                <a:gd name="connsiteX4" fmla="*/ 13066350 w 13066350"/>
                <a:gd name="connsiteY4" fmla="*/ 476662 h 582884"/>
                <a:gd name="connsiteX5" fmla="*/ 12972563 w 13066350"/>
                <a:gd name="connsiteY5" fmla="*/ 570449 h 582884"/>
                <a:gd name="connsiteX6" fmla="*/ 6590525 w 13066350"/>
                <a:gd name="connsiteY6" fmla="*/ 570449 h 582884"/>
                <a:gd name="connsiteX7" fmla="*/ 6145046 w 13066350"/>
                <a:gd name="connsiteY7" fmla="*/ 265646 h 582884"/>
                <a:gd name="connsiteX8" fmla="*/ 11530 w 13066350"/>
                <a:gd name="connsiteY8" fmla="*/ 246892 h 582884"/>
                <a:gd name="connsiteX9" fmla="*/ 11532 w 13066350"/>
                <a:gd name="connsiteY9" fmla="*/ 31190 h 58288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5734 h 591495"/>
                <a:gd name="connsiteX1" fmla="*/ 6590525 w 13066350"/>
                <a:gd name="connsiteY1" fmla="*/ 16352 h 591495"/>
                <a:gd name="connsiteX2" fmla="*/ 12972563 w 13066350"/>
                <a:gd name="connsiteY2" fmla="*/ 16352 h 591495"/>
                <a:gd name="connsiteX3" fmla="*/ 13066350 w 13066350"/>
                <a:gd name="connsiteY3" fmla="*/ 110139 h 591495"/>
                <a:gd name="connsiteX4" fmla="*/ 13066350 w 13066350"/>
                <a:gd name="connsiteY4" fmla="*/ 485273 h 591495"/>
                <a:gd name="connsiteX5" fmla="*/ 12972563 w 13066350"/>
                <a:gd name="connsiteY5" fmla="*/ 579060 h 591495"/>
                <a:gd name="connsiteX6" fmla="*/ 6590525 w 13066350"/>
                <a:gd name="connsiteY6" fmla="*/ 579060 h 591495"/>
                <a:gd name="connsiteX7" fmla="*/ 6145046 w 13066350"/>
                <a:gd name="connsiteY7" fmla="*/ 274257 h 591495"/>
                <a:gd name="connsiteX8" fmla="*/ 11530 w 13066350"/>
                <a:gd name="connsiteY8" fmla="*/ 255503 h 591495"/>
                <a:gd name="connsiteX9" fmla="*/ 11532 w 13066350"/>
                <a:gd name="connsiteY9" fmla="*/ 25734 h 591495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0 w 13054818"/>
                <a:gd name="connsiteY0" fmla="*/ 21865 h 601694"/>
                <a:gd name="connsiteX1" fmla="*/ 6578993 w 13054818"/>
                <a:gd name="connsiteY1" fmla="*/ 26551 h 601694"/>
                <a:gd name="connsiteX2" fmla="*/ 12961031 w 13054818"/>
                <a:gd name="connsiteY2" fmla="*/ 26551 h 601694"/>
                <a:gd name="connsiteX3" fmla="*/ 13054818 w 13054818"/>
                <a:gd name="connsiteY3" fmla="*/ 120338 h 601694"/>
                <a:gd name="connsiteX4" fmla="*/ 13054818 w 13054818"/>
                <a:gd name="connsiteY4" fmla="*/ 495472 h 601694"/>
                <a:gd name="connsiteX5" fmla="*/ 12961031 w 13054818"/>
                <a:gd name="connsiteY5" fmla="*/ 589259 h 601694"/>
                <a:gd name="connsiteX6" fmla="*/ 6578993 w 13054818"/>
                <a:gd name="connsiteY6" fmla="*/ 589259 h 601694"/>
                <a:gd name="connsiteX7" fmla="*/ 6133514 w 13054818"/>
                <a:gd name="connsiteY7" fmla="*/ 284456 h 601694"/>
                <a:gd name="connsiteX8" fmla="*/ 28134 w 13054818"/>
                <a:gd name="connsiteY8" fmla="*/ 279769 h 601694"/>
                <a:gd name="connsiteX9" fmla="*/ 0 w 13054818"/>
                <a:gd name="connsiteY9" fmla="*/ 21865 h 601694"/>
                <a:gd name="connsiteX0" fmla="*/ 11531 w 13038214"/>
                <a:gd name="connsiteY0" fmla="*/ 21865 h 601694"/>
                <a:gd name="connsiteX1" fmla="*/ 6562389 w 13038214"/>
                <a:gd name="connsiteY1" fmla="*/ 26551 h 601694"/>
                <a:gd name="connsiteX2" fmla="*/ 12944427 w 13038214"/>
                <a:gd name="connsiteY2" fmla="*/ 26551 h 601694"/>
                <a:gd name="connsiteX3" fmla="*/ 13038214 w 13038214"/>
                <a:gd name="connsiteY3" fmla="*/ 120338 h 601694"/>
                <a:gd name="connsiteX4" fmla="*/ 13038214 w 13038214"/>
                <a:gd name="connsiteY4" fmla="*/ 495472 h 601694"/>
                <a:gd name="connsiteX5" fmla="*/ 12944427 w 13038214"/>
                <a:gd name="connsiteY5" fmla="*/ 589259 h 601694"/>
                <a:gd name="connsiteX6" fmla="*/ 6562389 w 13038214"/>
                <a:gd name="connsiteY6" fmla="*/ 589259 h 601694"/>
                <a:gd name="connsiteX7" fmla="*/ 6116910 w 13038214"/>
                <a:gd name="connsiteY7" fmla="*/ 284456 h 601694"/>
                <a:gd name="connsiteX8" fmla="*/ 11530 w 13038214"/>
                <a:gd name="connsiteY8" fmla="*/ 279769 h 601694"/>
                <a:gd name="connsiteX9" fmla="*/ 11531 w 13038214"/>
                <a:gd name="connsiteY9" fmla="*/ 21865 h 601694"/>
                <a:gd name="connsiteX0" fmla="*/ 0 w 13082954"/>
                <a:gd name="connsiteY0" fmla="*/ 21865 h 601694"/>
                <a:gd name="connsiteX1" fmla="*/ 6607129 w 13082954"/>
                <a:gd name="connsiteY1" fmla="*/ 26551 h 601694"/>
                <a:gd name="connsiteX2" fmla="*/ 12989167 w 13082954"/>
                <a:gd name="connsiteY2" fmla="*/ 26551 h 601694"/>
                <a:gd name="connsiteX3" fmla="*/ 13082954 w 13082954"/>
                <a:gd name="connsiteY3" fmla="*/ 120338 h 601694"/>
                <a:gd name="connsiteX4" fmla="*/ 13082954 w 13082954"/>
                <a:gd name="connsiteY4" fmla="*/ 495472 h 601694"/>
                <a:gd name="connsiteX5" fmla="*/ 12989167 w 13082954"/>
                <a:gd name="connsiteY5" fmla="*/ 589259 h 601694"/>
                <a:gd name="connsiteX6" fmla="*/ 6607129 w 13082954"/>
                <a:gd name="connsiteY6" fmla="*/ 589259 h 601694"/>
                <a:gd name="connsiteX7" fmla="*/ 6161650 w 13082954"/>
                <a:gd name="connsiteY7" fmla="*/ 284456 h 601694"/>
                <a:gd name="connsiteX8" fmla="*/ 56270 w 13082954"/>
                <a:gd name="connsiteY8" fmla="*/ 279769 h 601694"/>
                <a:gd name="connsiteX9" fmla="*/ 0 w 13082954"/>
                <a:gd name="connsiteY9" fmla="*/ 21865 h 601694"/>
                <a:gd name="connsiteX0" fmla="*/ 0 w 13068887"/>
                <a:gd name="connsiteY0" fmla="*/ 21865 h 601694"/>
                <a:gd name="connsiteX1" fmla="*/ 6593062 w 13068887"/>
                <a:gd name="connsiteY1" fmla="*/ 26551 h 601694"/>
                <a:gd name="connsiteX2" fmla="*/ 12975100 w 13068887"/>
                <a:gd name="connsiteY2" fmla="*/ 26551 h 601694"/>
                <a:gd name="connsiteX3" fmla="*/ 13068887 w 13068887"/>
                <a:gd name="connsiteY3" fmla="*/ 120338 h 601694"/>
                <a:gd name="connsiteX4" fmla="*/ 13068887 w 13068887"/>
                <a:gd name="connsiteY4" fmla="*/ 495472 h 601694"/>
                <a:gd name="connsiteX5" fmla="*/ 12975100 w 13068887"/>
                <a:gd name="connsiteY5" fmla="*/ 589259 h 601694"/>
                <a:gd name="connsiteX6" fmla="*/ 6593062 w 13068887"/>
                <a:gd name="connsiteY6" fmla="*/ 589259 h 601694"/>
                <a:gd name="connsiteX7" fmla="*/ 6147583 w 13068887"/>
                <a:gd name="connsiteY7" fmla="*/ 284456 h 601694"/>
                <a:gd name="connsiteX8" fmla="*/ 42203 w 13068887"/>
                <a:gd name="connsiteY8" fmla="*/ 279769 h 601694"/>
                <a:gd name="connsiteX9" fmla="*/ 0 w 13068887"/>
                <a:gd name="connsiteY9" fmla="*/ 21865 h 601694"/>
                <a:gd name="connsiteX0" fmla="*/ 0 w 13068887"/>
                <a:gd name="connsiteY0" fmla="*/ 21865 h 589973"/>
                <a:gd name="connsiteX1" fmla="*/ 6593062 w 13068887"/>
                <a:gd name="connsiteY1" fmla="*/ 26551 h 589973"/>
                <a:gd name="connsiteX2" fmla="*/ 12975100 w 13068887"/>
                <a:gd name="connsiteY2" fmla="*/ 26551 h 589973"/>
                <a:gd name="connsiteX3" fmla="*/ 13068887 w 13068887"/>
                <a:gd name="connsiteY3" fmla="*/ 120338 h 589973"/>
                <a:gd name="connsiteX4" fmla="*/ 13068887 w 13068887"/>
                <a:gd name="connsiteY4" fmla="*/ 495472 h 589973"/>
                <a:gd name="connsiteX5" fmla="*/ 12975100 w 13068887"/>
                <a:gd name="connsiteY5" fmla="*/ 589259 h 589973"/>
                <a:gd name="connsiteX6" fmla="*/ 6593062 w 13068887"/>
                <a:gd name="connsiteY6" fmla="*/ 589259 h 589973"/>
                <a:gd name="connsiteX7" fmla="*/ 6147583 w 13068887"/>
                <a:gd name="connsiteY7" fmla="*/ 284456 h 589973"/>
                <a:gd name="connsiteX8" fmla="*/ 42203 w 13068887"/>
                <a:gd name="connsiteY8" fmla="*/ 279769 h 589973"/>
                <a:gd name="connsiteX9" fmla="*/ 0 w 13068887"/>
                <a:gd name="connsiteY9" fmla="*/ 21865 h 589973"/>
                <a:gd name="connsiteX0" fmla="*/ 0 w 13068887"/>
                <a:gd name="connsiteY0" fmla="*/ 21865 h 589713"/>
                <a:gd name="connsiteX1" fmla="*/ 6593062 w 13068887"/>
                <a:gd name="connsiteY1" fmla="*/ 26551 h 589713"/>
                <a:gd name="connsiteX2" fmla="*/ 12975100 w 13068887"/>
                <a:gd name="connsiteY2" fmla="*/ 26551 h 589713"/>
                <a:gd name="connsiteX3" fmla="*/ 13068887 w 13068887"/>
                <a:gd name="connsiteY3" fmla="*/ 120338 h 589713"/>
                <a:gd name="connsiteX4" fmla="*/ 13068887 w 13068887"/>
                <a:gd name="connsiteY4" fmla="*/ 495472 h 589713"/>
                <a:gd name="connsiteX5" fmla="*/ 12975100 w 13068887"/>
                <a:gd name="connsiteY5" fmla="*/ 589259 h 589713"/>
                <a:gd name="connsiteX6" fmla="*/ 6593062 w 13068887"/>
                <a:gd name="connsiteY6" fmla="*/ 589259 h 589713"/>
                <a:gd name="connsiteX7" fmla="*/ 6147583 w 13068887"/>
                <a:gd name="connsiteY7" fmla="*/ 284456 h 589713"/>
                <a:gd name="connsiteX8" fmla="*/ 42203 w 13068887"/>
                <a:gd name="connsiteY8" fmla="*/ 279769 h 589713"/>
                <a:gd name="connsiteX9" fmla="*/ 0 w 13068887"/>
                <a:gd name="connsiteY9" fmla="*/ 21865 h 589713"/>
                <a:gd name="connsiteX0" fmla="*/ 0 w 13068887"/>
                <a:gd name="connsiteY0" fmla="*/ 21865 h 589551"/>
                <a:gd name="connsiteX1" fmla="*/ 6593062 w 13068887"/>
                <a:gd name="connsiteY1" fmla="*/ 26551 h 589551"/>
                <a:gd name="connsiteX2" fmla="*/ 12975100 w 13068887"/>
                <a:gd name="connsiteY2" fmla="*/ 26551 h 589551"/>
                <a:gd name="connsiteX3" fmla="*/ 13068887 w 13068887"/>
                <a:gd name="connsiteY3" fmla="*/ 120338 h 589551"/>
                <a:gd name="connsiteX4" fmla="*/ 13068887 w 13068887"/>
                <a:gd name="connsiteY4" fmla="*/ 495472 h 589551"/>
                <a:gd name="connsiteX5" fmla="*/ 12975100 w 13068887"/>
                <a:gd name="connsiteY5" fmla="*/ 589259 h 589551"/>
                <a:gd name="connsiteX6" fmla="*/ 6593062 w 13068887"/>
                <a:gd name="connsiteY6" fmla="*/ 589259 h 589551"/>
                <a:gd name="connsiteX7" fmla="*/ 6147583 w 13068887"/>
                <a:gd name="connsiteY7" fmla="*/ 284456 h 589551"/>
                <a:gd name="connsiteX8" fmla="*/ 42203 w 13068887"/>
                <a:gd name="connsiteY8" fmla="*/ 279769 h 589551"/>
                <a:gd name="connsiteX9" fmla="*/ 0 w 13068887"/>
                <a:gd name="connsiteY9" fmla="*/ 21865 h 58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68887" h="589551">
                  <a:moveTo>
                    <a:pt x="0" y="21865"/>
                  </a:moveTo>
                  <a:cubicBezTo>
                    <a:pt x="0" y="-29932"/>
                    <a:pt x="6541265" y="26551"/>
                    <a:pt x="6593062" y="26551"/>
                  </a:cubicBezTo>
                  <a:lnTo>
                    <a:pt x="12975100" y="26551"/>
                  </a:lnTo>
                  <a:cubicBezTo>
                    <a:pt x="13026897" y="26551"/>
                    <a:pt x="13068887" y="68541"/>
                    <a:pt x="13068887" y="120338"/>
                  </a:cubicBezTo>
                  <a:lnTo>
                    <a:pt x="13068887" y="495472"/>
                  </a:lnTo>
                  <a:cubicBezTo>
                    <a:pt x="13068887" y="547269"/>
                    <a:pt x="13026897" y="589259"/>
                    <a:pt x="12975100" y="589259"/>
                  </a:cubicBezTo>
                  <a:lnTo>
                    <a:pt x="6593062" y="589259"/>
                  </a:lnTo>
                  <a:cubicBezTo>
                    <a:pt x="6470927" y="599240"/>
                    <a:pt x="6480226" y="350769"/>
                    <a:pt x="6147583" y="284456"/>
                  </a:cubicBezTo>
                  <a:cubicBezTo>
                    <a:pt x="5109700" y="209428"/>
                    <a:pt x="1064455" y="311811"/>
                    <a:pt x="42203" y="279769"/>
                  </a:cubicBezTo>
                  <a:cubicBezTo>
                    <a:pt x="4690" y="247727"/>
                    <a:pt x="31261" y="-29716"/>
                    <a:pt x="0" y="2186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EBE4"/>
                </a:gs>
                <a:gs pos="16000">
                  <a:srgbClr val="DE866C"/>
                </a:gs>
                <a:gs pos="100000">
                  <a:srgbClr val="C91C2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FE94499-B7AE-44E7-AE37-ED81EF049505}"/>
                </a:ext>
              </a:extLst>
            </p:cNvPr>
            <p:cNvSpPr/>
            <p:nvPr/>
          </p:nvSpPr>
          <p:spPr>
            <a:xfrm>
              <a:off x="7938639" y="2061031"/>
              <a:ext cx="307167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BH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تدرب وحل المسائل</a:t>
              </a:r>
              <a:endParaRPr lang="en-US" sz="4400" dirty="0">
                <a:solidFill>
                  <a:schemeClr val="bg1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0525877-7643-4D20-88A6-9FF121952D73}"/>
              </a:ext>
            </a:extLst>
          </p:cNvPr>
          <p:cNvGrpSpPr/>
          <p:nvPr/>
        </p:nvGrpSpPr>
        <p:grpSpPr>
          <a:xfrm>
            <a:off x="1074387" y="6403948"/>
            <a:ext cx="9989694" cy="446087"/>
            <a:chOff x="1074387" y="6418696"/>
            <a:chExt cx="9989694" cy="44608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81F16B2-F462-4E59-8CFF-48EDE44BC1EE}"/>
                </a:ext>
              </a:extLst>
            </p:cNvPr>
            <p:cNvSpPr txBox="1"/>
            <p:nvPr/>
          </p:nvSpPr>
          <p:spPr>
            <a:xfrm>
              <a:off x="1074387" y="6464673"/>
              <a:ext cx="5229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>
                  <a:solidFill>
                    <a:srgbClr val="BB101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المحيط والمساحة 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–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الأول الإعدادي</a:t>
              </a:r>
              <a:endParaRPr lang="en-GB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xmlns="" id="{FA6A810A-BC73-432A-A8F8-C36BAEA3C0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918" y="6418696"/>
              <a:ext cx="9936163" cy="400050"/>
              <a:chOff x="1108361" y="6522840"/>
              <a:chExt cx="9936000" cy="466865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C464721A-6666-4476-B582-6B2B674EB435}"/>
                  </a:ext>
                </a:extLst>
              </p:cNvPr>
              <p:cNvCxnSpPr/>
              <p:nvPr/>
            </p:nvCxnSpPr>
            <p:spPr>
              <a:xfrm>
                <a:off x="1108361" y="6522840"/>
                <a:ext cx="993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6">
                <a:extLst>
                  <a:ext uri="{FF2B5EF4-FFF2-40B4-BE49-F238E27FC236}">
                    <a16:creationId xmlns:a16="http://schemas.microsoft.com/office/drawing/2014/main" xmlns="" id="{AF07D945-95A7-4E82-B46E-B3E94366E8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7820" y="6522840"/>
                <a:ext cx="5195888" cy="466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rtl="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ar-BH" altLang="ar-JO" sz="2000" b="1" dirty="0">
                    <a:latin typeface="Sakkal Majalla" panose="02000000000000000000" pitchFamily="2" charset="-78"/>
                    <a:ea typeface="Yu Gothic UI Semilight" panose="020B0400000000000000" pitchFamily="34" charset="-128"/>
                    <a:cs typeface="Sakkal Majalla" panose="02000000000000000000" pitchFamily="2" charset="-78"/>
                  </a:rPr>
                  <a:t>وزارة التربية والتعليم – 2021م</a:t>
                </a:r>
                <a:endPara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901740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2B73CA3-CC55-4015-9E0B-68CBCF792440}"/>
              </a:ext>
            </a:extLst>
          </p:cNvPr>
          <p:cNvSpPr/>
          <p:nvPr/>
        </p:nvSpPr>
        <p:spPr>
          <a:xfrm>
            <a:off x="3981699" y="2152397"/>
            <a:ext cx="4530289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8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endParaRPr lang="en-US" sz="8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1355" y="728383"/>
            <a:ext cx="7110299" cy="532279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65B6A4B-6912-4F15-A430-C089E249D47F}"/>
              </a:ext>
            </a:extLst>
          </p:cNvPr>
          <p:cNvGrpSpPr/>
          <p:nvPr/>
        </p:nvGrpSpPr>
        <p:grpSpPr>
          <a:xfrm>
            <a:off x="1074387" y="6403948"/>
            <a:ext cx="9989694" cy="446087"/>
            <a:chOff x="1074387" y="6418696"/>
            <a:chExt cx="9989694" cy="44608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C492770-555E-4354-9E00-661755ABD5E0}"/>
                </a:ext>
              </a:extLst>
            </p:cNvPr>
            <p:cNvSpPr txBox="1"/>
            <p:nvPr/>
          </p:nvSpPr>
          <p:spPr>
            <a:xfrm>
              <a:off x="1074387" y="6464673"/>
              <a:ext cx="5229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>
                  <a:solidFill>
                    <a:srgbClr val="BB101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المحيط والمساحة 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–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الأول الإعدادي</a:t>
              </a:r>
              <a:endParaRPr lang="en-GB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xmlns="" id="{9786A525-03C0-417D-8977-EC23C28776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918" y="6418696"/>
              <a:ext cx="9936163" cy="400050"/>
              <a:chOff x="1108361" y="6522840"/>
              <a:chExt cx="9936000" cy="466865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21636A19-35D9-4185-9856-BB6D889E46A6}"/>
                  </a:ext>
                </a:extLst>
              </p:cNvPr>
              <p:cNvCxnSpPr/>
              <p:nvPr/>
            </p:nvCxnSpPr>
            <p:spPr>
              <a:xfrm>
                <a:off x="1108361" y="6522840"/>
                <a:ext cx="993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6">
                <a:extLst>
                  <a:ext uri="{FF2B5EF4-FFF2-40B4-BE49-F238E27FC236}">
                    <a16:creationId xmlns:a16="http://schemas.microsoft.com/office/drawing/2014/main" xmlns="" id="{377A6FB0-2BF7-4347-A7C3-38CEC7AA8E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7820" y="6522840"/>
                <a:ext cx="5195888" cy="466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rtl="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ar-BH" altLang="ar-JO" sz="2000" b="1" dirty="0">
                    <a:latin typeface="Sakkal Majalla" panose="02000000000000000000" pitchFamily="2" charset="-78"/>
                    <a:ea typeface="Yu Gothic UI Semilight" panose="020B0400000000000000" pitchFamily="34" charset="-128"/>
                    <a:cs typeface="Sakkal Majalla" panose="02000000000000000000" pitchFamily="2" charset="-78"/>
                  </a:rPr>
                  <a:t>وزارة التربية والتعليم – 2021م</a:t>
                </a:r>
                <a:endPara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602984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5469" y="6074792"/>
            <a:ext cx="10317707" cy="783208"/>
          </a:xfrm>
          <a:prstGeom prst="rect">
            <a:avLst/>
          </a:prstGeom>
          <a:gradFill flip="none" rotWithShape="1">
            <a:gsLst>
              <a:gs pos="15000">
                <a:srgbClr val="F7F7F7"/>
              </a:gs>
              <a:gs pos="81000">
                <a:srgbClr val="F8F8F8"/>
              </a:gs>
              <a:gs pos="100000">
                <a:srgbClr val="EFEFEF"/>
              </a:gs>
              <a:gs pos="0">
                <a:srgbClr val="DBDBD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CE9C65F-F095-4314-A070-4C92FF2C4025}"/>
              </a:ext>
            </a:extLst>
          </p:cNvPr>
          <p:cNvSpPr/>
          <p:nvPr/>
        </p:nvSpPr>
        <p:spPr>
          <a:xfrm>
            <a:off x="689702" y="2965643"/>
            <a:ext cx="11149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مساحة المنطقة المستطيلة.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3122CD4-7361-4CE1-92B2-D2918CA5CB83}"/>
              </a:ext>
            </a:extLst>
          </p:cNvPr>
          <p:cNvSpPr/>
          <p:nvPr/>
        </p:nvSpPr>
        <p:spPr>
          <a:xfrm>
            <a:off x="0" y="1533838"/>
            <a:ext cx="12192000" cy="813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B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74B87AB-9FC1-4F31-8BAD-3ECD8C2960AB}"/>
              </a:ext>
            </a:extLst>
          </p:cNvPr>
          <p:cNvSpPr/>
          <p:nvPr/>
        </p:nvSpPr>
        <p:spPr>
          <a:xfrm>
            <a:off x="4943201" y="1555643"/>
            <a:ext cx="2255746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هدف الدرس</a:t>
            </a:r>
            <a:endParaRPr lang="en-US" sz="44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7E5CCA0-396C-4638-9BA5-14817D2213A2}"/>
              </a:ext>
            </a:extLst>
          </p:cNvPr>
          <p:cNvGrpSpPr/>
          <p:nvPr/>
        </p:nvGrpSpPr>
        <p:grpSpPr>
          <a:xfrm>
            <a:off x="1074387" y="6403948"/>
            <a:ext cx="9989694" cy="446087"/>
            <a:chOff x="1074387" y="6418696"/>
            <a:chExt cx="9989694" cy="44608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EE92662-9202-40A8-B8E7-F8F25B6CB5D5}"/>
                </a:ext>
              </a:extLst>
            </p:cNvPr>
            <p:cNvSpPr txBox="1"/>
            <p:nvPr/>
          </p:nvSpPr>
          <p:spPr>
            <a:xfrm>
              <a:off x="1074387" y="6464673"/>
              <a:ext cx="5229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>
                  <a:solidFill>
                    <a:srgbClr val="BB101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المحيط والمساحة  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–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الأول الإعدادي</a:t>
              </a:r>
              <a:endParaRPr lang="en-GB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08C3F8D3-A3C1-4992-B1D9-11324B7FD4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918" y="6418696"/>
              <a:ext cx="9936163" cy="400050"/>
              <a:chOff x="1108361" y="6522840"/>
              <a:chExt cx="9936000" cy="466865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A9CECC49-18BC-48C5-AE84-86D7B30B5E4C}"/>
                  </a:ext>
                </a:extLst>
              </p:cNvPr>
              <p:cNvCxnSpPr/>
              <p:nvPr/>
            </p:nvCxnSpPr>
            <p:spPr>
              <a:xfrm>
                <a:off x="1108361" y="6522840"/>
                <a:ext cx="993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TextBox 6">
                <a:extLst>
                  <a:ext uri="{FF2B5EF4-FFF2-40B4-BE49-F238E27FC236}">
                    <a16:creationId xmlns:a16="http://schemas.microsoft.com/office/drawing/2014/main" xmlns="" id="{6D9236D7-B499-4C83-9D43-5EC6CD196D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7820" y="6522840"/>
                <a:ext cx="5195888" cy="466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rtl="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ar-BH" altLang="ar-JO" sz="2000" b="1" dirty="0">
                    <a:latin typeface="Sakkal Majalla" panose="02000000000000000000" pitchFamily="2" charset="-78"/>
                    <a:ea typeface="Yu Gothic UI Semilight" panose="020B0400000000000000" pitchFamily="34" charset="-128"/>
                    <a:cs typeface="Sakkal Majalla" panose="02000000000000000000" pitchFamily="2" charset="-78"/>
                  </a:rPr>
                  <a:t>وزارة التربية والتعليم – 2021م</a:t>
                </a:r>
                <a:endPara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653481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1C33062-2522-4E8C-9DD5-86EF390D5B79}"/>
              </a:ext>
            </a:extLst>
          </p:cNvPr>
          <p:cNvSpPr/>
          <p:nvPr/>
        </p:nvSpPr>
        <p:spPr>
          <a:xfrm>
            <a:off x="2496559" y="904790"/>
            <a:ext cx="719887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المقصود </a:t>
            </a:r>
            <a:r>
              <a:rPr lang="ar-BH" sz="3600" b="1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بمساحة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شكل هندسي؟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A0C668E-09E9-4A75-92B3-68B2D1349C85}"/>
              </a:ext>
            </a:extLst>
          </p:cNvPr>
          <p:cNvSpPr/>
          <p:nvPr/>
        </p:nvSpPr>
        <p:spPr>
          <a:xfrm>
            <a:off x="1336033" y="1730765"/>
            <a:ext cx="9936163" cy="22467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endParaRPr lang="ar-BH" sz="36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مساحة شكل هندسي: هي قياس المنطقة المحصورة داخله </a:t>
            </a:r>
          </a:p>
          <a:p>
            <a:pPr algn="ctr" rtl="1"/>
            <a:r>
              <a:rPr lang="ar-BH" sz="3600" b="1" dirty="0">
                <a:solidFill>
                  <a:srgbClr val="BB101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أي عدد الوحدات المربعة اللازمة لتغطية الشكل</a:t>
            </a:r>
            <a:r>
              <a:rPr lang="ar-BH" sz="3600" b="1" dirty="0" smtClean="0">
                <a:solidFill>
                  <a:srgbClr val="BB101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sz="3600" b="1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6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en-US" sz="3200" b="1" dirty="0">
              <a:solidFill>
                <a:schemeClr val="accent5">
                  <a:lumMod val="50000"/>
                </a:schemeClr>
              </a:solidFill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7E4384B-7F94-4D54-AD28-1D8D8BEC7BF3}"/>
              </a:ext>
            </a:extLst>
          </p:cNvPr>
          <p:cNvGrpSpPr/>
          <p:nvPr/>
        </p:nvGrpSpPr>
        <p:grpSpPr>
          <a:xfrm>
            <a:off x="1074387" y="6403948"/>
            <a:ext cx="9989694" cy="446087"/>
            <a:chOff x="1074387" y="6418696"/>
            <a:chExt cx="9989694" cy="4460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D2FAD69-B805-4717-929D-1ECA5B920145}"/>
                </a:ext>
              </a:extLst>
            </p:cNvPr>
            <p:cNvSpPr txBox="1"/>
            <p:nvPr/>
          </p:nvSpPr>
          <p:spPr>
            <a:xfrm>
              <a:off x="1074387" y="6464673"/>
              <a:ext cx="5229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>
                  <a:solidFill>
                    <a:srgbClr val="BB101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المحيط والمساحة 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–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الأول الإعدادي</a:t>
              </a:r>
              <a:endParaRPr lang="en-GB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11" name="Group 4">
              <a:extLst>
                <a:ext uri="{FF2B5EF4-FFF2-40B4-BE49-F238E27FC236}">
                  <a16:creationId xmlns:a16="http://schemas.microsoft.com/office/drawing/2014/main" xmlns="" id="{1BA53B0A-5827-4AC8-AD05-B1BF11AF4C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918" y="6418696"/>
              <a:ext cx="9936163" cy="400050"/>
              <a:chOff x="1108361" y="6522840"/>
              <a:chExt cx="9936000" cy="466865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B7ABAC8D-8E6F-4414-BE61-A75CF74228E7}"/>
                  </a:ext>
                </a:extLst>
              </p:cNvPr>
              <p:cNvCxnSpPr/>
              <p:nvPr/>
            </p:nvCxnSpPr>
            <p:spPr>
              <a:xfrm>
                <a:off x="1108361" y="6522840"/>
                <a:ext cx="993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TextBox 6">
                <a:extLst>
                  <a:ext uri="{FF2B5EF4-FFF2-40B4-BE49-F238E27FC236}">
                    <a16:creationId xmlns:a16="http://schemas.microsoft.com/office/drawing/2014/main" xmlns="" id="{BB3A31B6-6EBC-48CD-A68A-9AAA053693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7820" y="6522840"/>
                <a:ext cx="5195888" cy="466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rtl="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ar-BH" altLang="ar-JO" sz="2000" b="1" dirty="0">
                    <a:latin typeface="Sakkal Majalla" panose="02000000000000000000" pitchFamily="2" charset="-78"/>
                    <a:ea typeface="Yu Gothic UI Semilight" panose="020B0400000000000000" pitchFamily="34" charset="-128"/>
                    <a:cs typeface="Sakkal Majalla" panose="02000000000000000000" pitchFamily="2" charset="-78"/>
                  </a:rPr>
                  <a:t>وزارة التربية والتعليم – 2021م</a:t>
                </a:r>
                <a:endPara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9755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A0C668E-09E9-4A75-92B3-68B2D1349C85}"/>
              </a:ext>
            </a:extLst>
          </p:cNvPr>
          <p:cNvSpPr/>
          <p:nvPr/>
        </p:nvSpPr>
        <p:spPr>
          <a:xfrm>
            <a:off x="4860960" y="286449"/>
            <a:ext cx="6734772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اِستعد</a:t>
            </a:r>
          </a:p>
          <a:p>
            <a:pPr algn="r" rtl="1"/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رسم سعيد لوحة مستطيلة الشكل على الجدار عرضها 4م، وطولها 8م. فما المساحة التي تغطيها اللوحة؟</a:t>
            </a:r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32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7E4384B-7F94-4D54-AD28-1D8D8BEC7BF3}"/>
              </a:ext>
            </a:extLst>
          </p:cNvPr>
          <p:cNvGrpSpPr/>
          <p:nvPr/>
        </p:nvGrpSpPr>
        <p:grpSpPr>
          <a:xfrm>
            <a:off x="1074387" y="6403948"/>
            <a:ext cx="9989694" cy="446087"/>
            <a:chOff x="1074387" y="6418696"/>
            <a:chExt cx="9989694" cy="4460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D2FAD69-B805-4717-929D-1ECA5B920145}"/>
                </a:ext>
              </a:extLst>
            </p:cNvPr>
            <p:cNvSpPr txBox="1"/>
            <p:nvPr/>
          </p:nvSpPr>
          <p:spPr>
            <a:xfrm>
              <a:off x="1074387" y="6464673"/>
              <a:ext cx="5229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>
                  <a:solidFill>
                    <a:srgbClr val="BB101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المحيط والمساحة 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–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الأول الإعدادي</a:t>
              </a:r>
              <a:endParaRPr lang="en-GB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11" name="Group 4">
              <a:extLst>
                <a:ext uri="{FF2B5EF4-FFF2-40B4-BE49-F238E27FC236}">
                  <a16:creationId xmlns:a16="http://schemas.microsoft.com/office/drawing/2014/main" xmlns="" id="{1BA53B0A-5827-4AC8-AD05-B1BF11AF4C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918" y="6418696"/>
              <a:ext cx="9936163" cy="400050"/>
              <a:chOff x="1108361" y="6522840"/>
              <a:chExt cx="9936000" cy="466865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B7ABAC8D-8E6F-4414-BE61-A75CF74228E7}"/>
                  </a:ext>
                </a:extLst>
              </p:cNvPr>
              <p:cNvCxnSpPr/>
              <p:nvPr/>
            </p:nvCxnSpPr>
            <p:spPr>
              <a:xfrm>
                <a:off x="1108361" y="6522840"/>
                <a:ext cx="993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TextBox 6">
                <a:extLst>
                  <a:ext uri="{FF2B5EF4-FFF2-40B4-BE49-F238E27FC236}">
                    <a16:creationId xmlns:a16="http://schemas.microsoft.com/office/drawing/2014/main" xmlns="" id="{BB3A31B6-6EBC-48CD-A68A-9AAA053693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7820" y="6522840"/>
                <a:ext cx="5195888" cy="466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rtl="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ar-BH" altLang="ar-JO" sz="2000" b="1" dirty="0">
                    <a:latin typeface="Sakkal Majalla" panose="02000000000000000000" pitchFamily="2" charset="-78"/>
                    <a:ea typeface="Yu Gothic UI Semilight" panose="020B0400000000000000" pitchFamily="34" charset="-128"/>
                    <a:cs typeface="Sakkal Majalla" panose="02000000000000000000" pitchFamily="2" charset="-78"/>
                  </a:rPr>
                  <a:t>وزارة التربية والتعليم – 2021م</a:t>
                </a:r>
                <a:endPara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31F06929-ED92-477A-A48C-F918497FD5A5}"/>
              </a:ext>
            </a:extLst>
          </p:cNvPr>
          <p:cNvSpPr/>
          <p:nvPr/>
        </p:nvSpPr>
        <p:spPr>
          <a:xfrm rot="16200000">
            <a:off x="11170619" y="437181"/>
            <a:ext cx="324000" cy="28800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A57575C-D457-4362-9E84-9FF6C2DB89FF}"/>
              </a:ext>
            </a:extLst>
          </p:cNvPr>
          <p:cNvGrpSpPr/>
          <p:nvPr/>
        </p:nvGrpSpPr>
        <p:grpSpPr>
          <a:xfrm>
            <a:off x="5436128" y="2064910"/>
            <a:ext cx="5368476" cy="814929"/>
            <a:chOff x="4309942" y="2641461"/>
            <a:chExt cx="6483713" cy="191543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5" name="Rounded Rectangle 20">
              <a:extLst>
                <a:ext uri="{FF2B5EF4-FFF2-40B4-BE49-F238E27FC236}">
                  <a16:creationId xmlns:a16="http://schemas.microsoft.com/office/drawing/2014/main" xmlns="" id="{EECE84B2-41F4-443D-8CFA-2D2A534815F4}"/>
                </a:ext>
              </a:extLst>
            </p:cNvPr>
            <p:cNvSpPr/>
            <p:nvPr/>
          </p:nvSpPr>
          <p:spPr>
            <a:xfrm>
              <a:off x="4309942" y="2641461"/>
              <a:ext cx="6148376" cy="189161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2F9F17F-85E5-4AA8-B72D-19CE7E83C49F}"/>
                </a:ext>
              </a:extLst>
            </p:cNvPr>
            <p:cNvSpPr txBox="1"/>
            <p:nvPr/>
          </p:nvSpPr>
          <p:spPr>
            <a:xfrm>
              <a:off x="4342946" y="2947314"/>
              <a:ext cx="6450709" cy="16095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28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كم وحدة مربعة تغطيها اللوحة؟ </a:t>
              </a:r>
            </a:p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 sz="105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24C4384-BC0E-4CB1-9B34-8AA78CCFCC80}"/>
              </a:ext>
            </a:extLst>
          </p:cNvPr>
          <p:cNvGrpSpPr/>
          <p:nvPr/>
        </p:nvGrpSpPr>
        <p:grpSpPr>
          <a:xfrm>
            <a:off x="5450954" y="3237256"/>
            <a:ext cx="5090819" cy="1056016"/>
            <a:chOff x="3678636" y="2336899"/>
            <a:chExt cx="6868763" cy="130790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" name="Rounded Rectangle 24">
              <a:extLst>
                <a:ext uri="{FF2B5EF4-FFF2-40B4-BE49-F238E27FC236}">
                  <a16:creationId xmlns:a16="http://schemas.microsoft.com/office/drawing/2014/main" xmlns="" id="{2375AE7E-EB38-4CF7-A3AC-45A5B132BD41}"/>
                </a:ext>
              </a:extLst>
            </p:cNvPr>
            <p:cNvSpPr/>
            <p:nvPr/>
          </p:nvSpPr>
          <p:spPr>
            <a:xfrm>
              <a:off x="3678636" y="2336899"/>
              <a:ext cx="6868763" cy="130790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4782973-11B9-45E8-87E2-F3A542F1A50A}"/>
                </a:ext>
              </a:extLst>
            </p:cNvPr>
            <p:cNvSpPr txBox="1"/>
            <p:nvPr/>
          </p:nvSpPr>
          <p:spPr>
            <a:xfrm>
              <a:off x="3959959" y="2421965"/>
              <a:ext cx="6095297" cy="11816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ar-BH" sz="2800" b="1" kern="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دعنا نقسم اللوحة إلى مربعات، ثم نعد عدد هذه المربعات لنحصل على المساحة.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8E9C585-94EC-4342-9261-18A819546B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6" t="59427" r="4650" b="2864"/>
          <a:stretch/>
        </p:blipFill>
        <p:spPr>
          <a:xfrm>
            <a:off x="10357658" y="2102724"/>
            <a:ext cx="893892" cy="8602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2D3D617-0A92-4705-8364-8C6144DA50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6486" r="62581" b="60801"/>
          <a:stretch/>
        </p:blipFill>
        <p:spPr>
          <a:xfrm>
            <a:off x="10385522" y="3167246"/>
            <a:ext cx="929415" cy="860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28BF94-20A7-4E63-8102-3F2A69E72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960" y="3664893"/>
            <a:ext cx="475529" cy="48772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B6589F8-729B-4138-8B44-9AB120940C6C}"/>
              </a:ext>
            </a:extLst>
          </p:cNvPr>
          <p:cNvGrpSpPr/>
          <p:nvPr/>
        </p:nvGrpSpPr>
        <p:grpSpPr>
          <a:xfrm>
            <a:off x="504145" y="3197458"/>
            <a:ext cx="4280532" cy="1164095"/>
            <a:chOff x="3572333" y="2336899"/>
            <a:chExt cx="6975066" cy="110802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" name="Rounded Rectangle 24">
              <a:extLst>
                <a:ext uri="{FF2B5EF4-FFF2-40B4-BE49-F238E27FC236}">
                  <a16:creationId xmlns:a16="http://schemas.microsoft.com/office/drawing/2014/main" xmlns="" id="{1DD767D8-D3ED-4FEE-AE56-D737CD47ECF0}"/>
                </a:ext>
              </a:extLst>
            </p:cNvPr>
            <p:cNvSpPr/>
            <p:nvPr/>
          </p:nvSpPr>
          <p:spPr>
            <a:xfrm>
              <a:off x="3678636" y="2336899"/>
              <a:ext cx="6868763" cy="110802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47FDCF1-3169-4293-81D1-93696EC99285}"/>
                </a:ext>
              </a:extLst>
            </p:cNvPr>
            <p:cNvSpPr txBox="1"/>
            <p:nvPr/>
          </p:nvSpPr>
          <p:spPr>
            <a:xfrm>
              <a:off x="3572333" y="2536773"/>
              <a:ext cx="6868763" cy="9081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>
                <a:defRPr/>
              </a:pPr>
              <a:r>
                <a:rPr lang="ar-BH" sz="2800" b="1" kern="0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اذًا </a:t>
              </a:r>
              <a:r>
                <a:rPr lang="ar-BH" sz="2800" b="1" kern="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المساحة التي تغطيها اللوحة </a:t>
              </a:r>
            </a:p>
            <a:p>
              <a:pPr algn="ctr" rtl="1">
                <a:defRPr/>
              </a:pPr>
              <a:r>
                <a:rPr lang="ar-BH" sz="2800" b="1" kern="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8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32 متر مربع</a:t>
              </a:r>
              <a:endParaRPr lang="ar-BH" sz="2800" b="1" kern="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041BE2B-4679-490D-A0B4-7C85E3490CAF}"/>
              </a:ext>
            </a:extLst>
          </p:cNvPr>
          <p:cNvGrpSpPr/>
          <p:nvPr/>
        </p:nvGrpSpPr>
        <p:grpSpPr>
          <a:xfrm>
            <a:off x="5657341" y="4711052"/>
            <a:ext cx="4884432" cy="859807"/>
            <a:chOff x="3766596" y="2641461"/>
            <a:chExt cx="6691722" cy="202092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" name="Rounded Rectangle 20">
              <a:extLst>
                <a:ext uri="{FF2B5EF4-FFF2-40B4-BE49-F238E27FC236}">
                  <a16:creationId xmlns:a16="http://schemas.microsoft.com/office/drawing/2014/main" xmlns="" id="{0ED24F4D-D0F1-4A26-A8E9-A82DE0979AC1}"/>
                </a:ext>
              </a:extLst>
            </p:cNvPr>
            <p:cNvSpPr/>
            <p:nvPr/>
          </p:nvSpPr>
          <p:spPr>
            <a:xfrm>
              <a:off x="3862650" y="2641461"/>
              <a:ext cx="6595668" cy="189161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03ED6D67-4FE3-45BA-9052-1B4CD21D2F7F}"/>
                </a:ext>
              </a:extLst>
            </p:cNvPr>
            <p:cNvSpPr txBox="1"/>
            <p:nvPr/>
          </p:nvSpPr>
          <p:spPr>
            <a:xfrm>
              <a:off x="3766596" y="3052797"/>
              <a:ext cx="6595669" cy="16095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28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هل يمكن حساب المساحة بطريقة اخرى؟</a:t>
              </a:r>
            </a:p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 sz="105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4634EEB-7250-40F3-911E-234678E049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6" t="59427" r="4650" b="2864"/>
          <a:stretch/>
        </p:blipFill>
        <p:spPr>
          <a:xfrm>
            <a:off x="10357658" y="4748866"/>
            <a:ext cx="893892" cy="8602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04C79EE-1945-4202-9FE5-515B840C6CD8}"/>
              </a:ext>
            </a:extLst>
          </p:cNvPr>
          <p:cNvGrpSpPr/>
          <p:nvPr/>
        </p:nvGrpSpPr>
        <p:grpSpPr>
          <a:xfrm>
            <a:off x="569382" y="4737343"/>
            <a:ext cx="4166000" cy="804796"/>
            <a:chOff x="4444735" y="2500259"/>
            <a:chExt cx="6006050" cy="76603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3" name="Rounded Rectangle 24">
              <a:extLst>
                <a:ext uri="{FF2B5EF4-FFF2-40B4-BE49-F238E27FC236}">
                  <a16:creationId xmlns:a16="http://schemas.microsoft.com/office/drawing/2014/main" xmlns="" id="{3A1513F4-3A27-45CD-9FC1-3A0B5E0026C4}"/>
                </a:ext>
              </a:extLst>
            </p:cNvPr>
            <p:cNvSpPr/>
            <p:nvPr/>
          </p:nvSpPr>
          <p:spPr>
            <a:xfrm>
              <a:off x="4444735" y="2500259"/>
              <a:ext cx="6006050" cy="76603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A3720A2-BB53-4F89-8BF5-D0DEEC0841BA}"/>
                </a:ext>
              </a:extLst>
            </p:cNvPr>
            <p:cNvSpPr txBox="1"/>
            <p:nvPr/>
          </p:nvSpPr>
          <p:spPr>
            <a:xfrm>
              <a:off x="4512808" y="2558747"/>
              <a:ext cx="5937977" cy="4980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>
                <a:defRPr/>
              </a:pPr>
              <a:r>
                <a:rPr lang="ar-BH" sz="2800" b="1" kern="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نعم:  8  × 4  =  32 متر مربع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8392C9D2-39D9-4C25-8C99-2EE4462F7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6486" r="62581" b="60801"/>
          <a:stretch/>
        </p:blipFill>
        <p:spPr>
          <a:xfrm>
            <a:off x="4661361" y="4669063"/>
            <a:ext cx="929415" cy="860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40F384-5C44-4707-87C9-7503E8DFF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81" y="339751"/>
            <a:ext cx="3247019" cy="1620000"/>
          </a:xfrm>
          <a:prstGeom prst="rect">
            <a:avLst/>
          </a:prstGeom>
        </p:spPr>
      </p:pic>
      <p:graphicFrame>
        <p:nvGraphicFramePr>
          <p:cNvPr id="8" name="Table 35">
            <a:extLst>
              <a:ext uri="{FF2B5EF4-FFF2-40B4-BE49-F238E27FC236}">
                <a16:creationId xmlns:a16="http://schemas.microsoft.com/office/drawing/2014/main" xmlns="" id="{DF53C18E-D890-4D2D-AEA6-6983D3FDB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167425"/>
              </p:ext>
            </p:extLst>
          </p:nvPr>
        </p:nvGraphicFramePr>
        <p:xfrm>
          <a:off x="639181" y="359759"/>
          <a:ext cx="3247024" cy="1599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878">
                  <a:extLst>
                    <a:ext uri="{9D8B030D-6E8A-4147-A177-3AD203B41FA5}">
                      <a16:colId xmlns:a16="http://schemas.microsoft.com/office/drawing/2014/main" xmlns="" val="2417089799"/>
                    </a:ext>
                  </a:extLst>
                </a:gridCol>
                <a:gridCol w="405878">
                  <a:extLst>
                    <a:ext uri="{9D8B030D-6E8A-4147-A177-3AD203B41FA5}">
                      <a16:colId xmlns:a16="http://schemas.microsoft.com/office/drawing/2014/main" xmlns="" val="1342108298"/>
                    </a:ext>
                  </a:extLst>
                </a:gridCol>
                <a:gridCol w="405878">
                  <a:extLst>
                    <a:ext uri="{9D8B030D-6E8A-4147-A177-3AD203B41FA5}">
                      <a16:colId xmlns:a16="http://schemas.microsoft.com/office/drawing/2014/main" xmlns="" val="3127235678"/>
                    </a:ext>
                  </a:extLst>
                </a:gridCol>
                <a:gridCol w="405878">
                  <a:extLst>
                    <a:ext uri="{9D8B030D-6E8A-4147-A177-3AD203B41FA5}">
                      <a16:colId xmlns:a16="http://schemas.microsoft.com/office/drawing/2014/main" xmlns="" val="1063145206"/>
                    </a:ext>
                  </a:extLst>
                </a:gridCol>
                <a:gridCol w="405878">
                  <a:extLst>
                    <a:ext uri="{9D8B030D-6E8A-4147-A177-3AD203B41FA5}">
                      <a16:colId xmlns:a16="http://schemas.microsoft.com/office/drawing/2014/main" xmlns="" val="1155523618"/>
                    </a:ext>
                  </a:extLst>
                </a:gridCol>
                <a:gridCol w="405878">
                  <a:extLst>
                    <a:ext uri="{9D8B030D-6E8A-4147-A177-3AD203B41FA5}">
                      <a16:colId xmlns:a16="http://schemas.microsoft.com/office/drawing/2014/main" xmlns="" val="3028557038"/>
                    </a:ext>
                  </a:extLst>
                </a:gridCol>
                <a:gridCol w="405878">
                  <a:extLst>
                    <a:ext uri="{9D8B030D-6E8A-4147-A177-3AD203B41FA5}">
                      <a16:colId xmlns:a16="http://schemas.microsoft.com/office/drawing/2014/main" xmlns="" val="3627504354"/>
                    </a:ext>
                  </a:extLst>
                </a:gridCol>
                <a:gridCol w="405878">
                  <a:extLst>
                    <a:ext uri="{9D8B030D-6E8A-4147-A177-3AD203B41FA5}">
                      <a16:colId xmlns:a16="http://schemas.microsoft.com/office/drawing/2014/main" xmlns="" val="2524038966"/>
                    </a:ext>
                  </a:extLst>
                </a:gridCol>
              </a:tblGrid>
              <a:tr h="3999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2887254"/>
                  </a:ext>
                </a:extLst>
              </a:tr>
              <a:tr h="3999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7167336"/>
                  </a:ext>
                </a:extLst>
              </a:tr>
              <a:tr h="3999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879418"/>
                  </a:ext>
                </a:extLst>
              </a:tr>
              <a:tr h="3999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1199254"/>
                  </a:ext>
                </a:extLst>
              </a:tr>
            </a:tbl>
          </a:graphicData>
        </a:graphic>
      </p:graphicFrame>
      <p:sp>
        <p:nvSpPr>
          <p:cNvPr id="36" name="Text Box 61">
            <a:extLst>
              <a:ext uri="{FF2B5EF4-FFF2-40B4-BE49-F238E27FC236}">
                <a16:creationId xmlns:a16="http://schemas.microsoft.com/office/drawing/2014/main" xmlns="" id="{A0BAA974-F4A2-4068-855F-AE38BF6E3F22}"/>
              </a:ext>
            </a:extLst>
          </p:cNvPr>
          <p:cNvSpPr txBox="1"/>
          <p:nvPr/>
        </p:nvSpPr>
        <p:spPr>
          <a:xfrm>
            <a:off x="1451381" y="1959751"/>
            <a:ext cx="1523982" cy="7429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8م</a:t>
            </a:r>
          </a:p>
        </p:txBody>
      </p:sp>
      <p:sp>
        <p:nvSpPr>
          <p:cNvPr id="37" name="Text Box 61">
            <a:extLst>
              <a:ext uri="{FF2B5EF4-FFF2-40B4-BE49-F238E27FC236}">
                <a16:creationId xmlns:a16="http://schemas.microsoft.com/office/drawing/2014/main" xmlns="" id="{36422719-D7F0-4EE1-A39B-C4773693BC11}"/>
              </a:ext>
            </a:extLst>
          </p:cNvPr>
          <p:cNvSpPr txBox="1"/>
          <p:nvPr/>
        </p:nvSpPr>
        <p:spPr>
          <a:xfrm>
            <a:off x="3533194" y="862877"/>
            <a:ext cx="1235067" cy="76172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BH" sz="28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4م</a:t>
            </a:r>
          </a:p>
        </p:txBody>
      </p:sp>
    </p:spTree>
    <p:extLst>
      <p:ext uri="{BB962C8B-B14F-4D97-AF65-F5344CB8AC3E}">
        <p14:creationId xmlns:p14="http://schemas.microsoft.com/office/powerpoint/2010/main" val="2424898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61">
            <a:extLst>
              <a:ext uri="{FF2B5EF4-FFF2-40B4-BE49-F238E27FC236}">
                <a16:creationId xmlns:a16="http://schemas.microsoft.com/office/drawing/2014/main" xmlns="" id="{5BB463F0-FAD3-443A-A67C-166F942D1369}"/>
              </a:ext>
            </a:extLst>
          </p:cNvPr>
          <p:cNvSpPr txBox="1"/>
          <p:nvPr/>
        </p:nvSpPr>
        <p:spPr>
          <a:xfrm>
            <a:off x="760562" y="227034"/>
            <a:ext cx="10855343" cy="167931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قياس المنطقة المحصورة داخل شكل هندسي تسمى </a:t>
            </a:r>
            <a:r>
              <a:rPr lang="ar-BH" sz="2800" b="1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المساحة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لإيجاد مساحة المنطقة المستطيلة  يمكن استعمال الصيغة الآتية: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7AD4C16-8383-4830-A2AB-C086531F842A}"/>
              </a:ext>
            </a:extLst>
          </p:cNvPr>
          <p:cNvGrpSpPr/>
          <p:nvPr/>
        </p:nvGrpSpPr>
        <p:grpSpPr>
          <a:xfrm>
            <a:off x="576095" y="1224114"/>
            <a:ext cx="11190576" cy="4490886"/>
            <a:chOff x="576095" y="1222037"/>
            <a:chExt cx="11190576" cy="4980343"/>
          </a:xfrm>
        </p:grpSpPr>
        <p:sp>
          <p:nvSpPr>
            <p:cNvPr id="25" name="Text Box 3925">
              <a:extLst>
                <a:ext uri="{FF2B5EF4-FFF2-40B4-BE49-F238E27FC236}">
                  <a16:creationId xmlns:a16="http://schemas.microsoft.com/office/drawing/2014/main" xmlns="" id="{1789ABFD-8AB7-4CB6-971B-747148288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095" y="1380203"/>
              <a:ext cx="11190576" cy="4822177"/>
            </a:xfrm>
            <a:prstGeom prst="roundRect">
              <a:avLst>
                <a:gd name="adj" fmla="val 13946"/>
              </a:avLst>
            </a:prstGeom>
            <a:solidFill>
              <a:srgbClr val="FFFFCC"/>
            </a:solidFill>
            <a:ln w="19050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11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7C929907-6473-4A5A-B334-BAD7C2A01672}"/>
                </a:ext>
              </a:extLst>
            </p:cNvPr>
            <p:cNvSpPr/>
            <p:nvPr/>
          </p:nvSpPr>
          <p:spPr>
            <a:xfrm>
              <a:off x="961724" y="1222037"/>
              <a:ext cx="10804947" cy="546467"/>
            </a:xfrm>
            <a:custGeom>
              <a:avLst/>
              <a:gdLst>
                <a:gd name="connsiteX0" fmla="*/ 190280 w 1242104"/>
                <a:gd name="connsiteY0" fmla="*/ 264278 h 264278"/>
                <a:gd name="connsiteX1" fmla="*/ 1242104 w 1242104"/>
                <a:gd name="connsiteY1" fmla="*/ 264278 h 264278"/>
                <a:gd name="connsiteX2" fmla="*/ 1083537 w 1242104"/>
                <a:gd name="connsiteY2" fmla="*/ 0 h 264278"/>
                <a:gd name="connsiteX3" fmla="*/ 63427 w 1242104"/>
                <a:gd name="connsiteY3" fmla="*/ 0 h 264278"/>
                <a:gd name="connsiteX4" fmla="*/ 0 w 1242104"/>
                <a:gd name="connsiteY4" fmla="*/ 63427 h 264278"/>
                <a:gd name="connsiteX5" fmla="*/ 190280 w 1242104"/>
                <a:gd name="connsiteY5" fmla="*/ 264278 h 264278"/>
                <a:gd name="connsiteX0" fmla="*/ 190280 w 1242104"/>
                <a:gd name="connsiteY0" fmla="*/ 264278 h 264278"/>
                <a:gd name="connsiteX1" fmla="*/ 1242104 w 1242104"/>
                <a:gd name="connsiteY1" fmla="*/ 264278 h 264278"/>
                <a:gd name="connsiteX2" fmla="*/ 1083537 w 1242104"/>
                <a:gd name="connsiteY2" fmla="*/ 0 h 264278"/>
                <a:gd name="connsiteX3" fmla="*/ 63427 w 1242104"/>
                <a:gd name="connsiteY3" fmla="*/ 0 h 264278"/>
                <a:gd name="connsiteX4" fmla="*/ 0 w 1242104"/>
                <a:gd name="connsiteY4" fmla="*/ 63427 h 264278"/>
                <a:gd name="connsiteX5" fmla="*/ 190280 w 1242104"/>
                <a:gd name="connsiteY5" fmla="*/ 264278 h 264278"/>
                <a:gd name="connsiteX0" fmla="*/ 190280 w 1242104"/>
                <a:gd name="connsiteY0" fmla="*/ 264278 h 264278"/>
                <a:gd name="connsiteX1" fmla="*/ 1242104 w 1242104"/>
                <a:gd name="connsiteY1" fmla="*/ 264278 h 264278"/>
                <a:gd name="connsiteX2" fmla="*/ 1083537 w 1242104"/>
                <a:gd name="connsiteY2" fmla="*/ 0 h 264278"/>
                <a:gd name="connsiteX3" fmla="*/ 63427 w 1242104"/>
                <a:gd name="connsiteY3" fmla="*/ 0 h 264278"/>
                <a:gd name="connsiteX4" fmla="*/ 0 w 1242104"/>
                <a:gd name="connsiteY4" fmla="*/ 63427 h 264278"/>
                <a:gd name="connsiteX5" fmla="*/ 190280 w 1242104"/>
                <a:gd name="connsiteY5" fmla="*/ 264278 h 264278"/>
                <a:gd name="connsiteX0" fmla="*/ 190280 w 1242104"/>
                <a:gd name="connsiteY0" fmla="*/ 264278 h 264278"/>
                <a:gd name="connsiteX1" fmla="*/ 1242104 w 1242104"/>
                <a:gd name="connsiteY1" fmla="*/ 264278 h 264278"/>
                <a:gd name="connsiteX2" fmla="*/ 1083537 w 1242104"/>
                <a:gd name="connsiteY2" fmla="*/ 0 h 264278"/>
                <a:gd name="connsiteX3" fmla="*/ 63427 w 1242104"/>
                <a:gd name="connsiteY3" fmla="*/ 0 h 264278"/>
                <a:gd name="connsiteX4" fmla="*/ 0 w 1242104"/>
                <a:gd name="connsiteY4" fmla="*/ 63427 h 264278"/>
                <a:gd name="connsiteX5" fmla="*/ 190280 w 1242104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79068"/>
                <a:gd name="connsiteY0" fmla="*/ 264278 h 264278"/>
                <a:gd name="connsiteX1" fmla="*/ 1279068 w 1279068"/>
                <a:gd name="connsiteY1" fmla="*/ 264278 h 264278"/>
                <a:gd name="connsiteX2" fmla="*/ 1126318 w 1279068"/>
                <a:gd name="connsiteY2" fmla="*/ 0 h 264278"/>
                <a:gd name="connsiteX3" fmla="*/ 106208 w 1279068"/>
                <a:gd name="connsiteY3" fmla="*/ 0 h 264278"/>
                <a:gd name="connsiteX4" fmla="*/ 0 w 1279068"/>
                <a:gd name="connsiteY4" fmla="*/ 55403 h 264278"/>
                <a:gd name="connsiteX5" fmla="*/ 233061 w 1279068"/>
                <a:gd name="connsiteY5" fmla="*/ 264278 h 264278"/>
                <a:gd name="connsiteX0" fmla="*/ 233061 w 1279383"/>
                <a:gd name="connsiteY0" fmla="*/ 264278 h 264278"/>
                <a:gd name="connsiteX1" fmla="*/ 1279068 w 1279383"/>
                <a:gd name="connsiteY1" fmla="*/ 264278 h 264278"/>
                <a:gd name="connsiteX2" fmla="*/ 1126318 w 1279383"/>
                <a:gd name="connsiteY2" fmla="*/ 0 h 264278"/>
                <a:gd name="connsiteX3" fmla="*/ 106208 w 1279383"/>
                <a:gd name="connsiteY3" fmla="*/ 0 h 264278"/>
                <a:gd name="connsiteX4" fmla="*/ 0 w 1279383"/>
                <a:gd name="connsiteY4" fmla="*/ 55403 h 264278"/>
                <a:gd name="connsiteX5" fmla="*/ 233061 w 1279383"/>
                <a:gd name="connsiteY5" fmla="*/ 264278 h 264278"/>
                <a:gd name="connsiteX0" fmla="*/ 233061 w 1279314"/>
                <a:gd name="connsiteY0" fmla="*/ 264278 h 264278"/>
                <a:gd name="connsiteX1" fmla="*/ 1279068 w 1279314"/>
                <a:gd name="connsiteY1" fmla="*/ 264278 h 264278"/>
                <a:gd name="connsiteX2" fmla="*/ 1126318 w 1279314"/>
                <a:gd name="connsiteY2" fmla="*/ 0 h 264278"/>
                <a:gd name="connsiteX3" fmla="*/ 106208 w 1279314"/>
                <a:gd name="connsiteY3" fmla="*/ 0 h 264278"/>
                <a:gd name="connsiteX4" fmla="*/ 0 w 1279314"/>
                <a:gd name="connsiteY4" fmla="*/ 55403 h 264278"/>
                <a:gd name="connsiteX5" fmla="*/ 233061 w 1279314"/>
                <a:gd name="connsiteY5" fmla="*/ 264278 h 264278"/>
                <a:gd name="connsiteX0" fmla="*/ 233061 w 1282467"/>
                <a:gd name="connsiteY0" fmla="*/ 264278 h 264278"/>
                <a:gd name="connsiteX1" fmla="*/ 1279068 w 1282467"/>
                <a:gd name="connsiteY1" fmla="*/ 264278 h 264278"/>
                <a:gd name="connsiteX2" fmla="*/ 1126318 w 1282467"/>
                <a:gd name="connsiteY2" fmla="*/ 0 h 264278"/>
                <a:gd name="connsiteX3" fmla="*/ 106208 w 1282467"/>
                <a:gd name="connsiteY3" fmla="*/ 0 h 264278"/>
                <a:gd name="connsiteX4" fmla="*/ 0 w 1282467"/>
                <a:gd name="connsiteY4" fmla="*/ 55403 h 264278"/>
                <a:gd name="connsiteX5" fmla="*/ 233061 w 1282467"/>
                <a:gd name="connsiteY5" fmla="*/ 264278 h 264278"/>
                <a:gd name="connsiteX0" fmla="*/ 243828 w 1293234"/>
                <a:gd name="connsiteY0" fmla="*/ 264278 h 264278"/>
                <a:gd name="connsiteX1" fmla="*/ 1289835 w 1293234"/>
                <a:gd name="connsiteY1" fmla="*/ 264278 h 264278"/>
                <a:gd name="connsiteX2" fmla="*/ 1137085 w 1293234"/>
                <a:gd name="connsiteY2" fmla="*/ 0 h 264278"/>
                <a:gd name="connsiteX3" fmla="*/ 116975 w 1293234"/>
                <a:gd name="connsiteY3" fmla="*/ 0 h 264278"/>
                <a:gd name="connsiteX4" fmla="*/ 46754 w 1293234"/>
                <a:gd name="connsiteY4" fmla="*/ 25823 h 264278"/>
                <a:gd name="connsiteX5" fmla="*/ 10767 w 1293234"/>
                <a:gd name="connsiteY5" fmla="*/ 55403 h 264278"/>
                <a:gd name="connsiteX6" fmla="*/ 243828 w 1293234"/>
                <a:gd name="connsiteY6" fmla="*/ 264278 h 264278"/>
                <a:gd name="connsiteX0" fmla="*/ 694445 w 1743851"/>
                <a:gd name="connsiteY0" fmla="*/ 264278 h 264278"/>
                <a:gd name="connsiteX1" fmla="*/ 1740452 w 1743851"/>
                <a:gd name="connsiteY1" fmla="*/ 264278 h 264278"/>
                <a:gd name="connsiteX2" fmla="*/ 1587702 w 1743851"/>
                <a:gd name="connsiteY2" fmla="*/ 0 h 264278"/>
                <a:gd name="connsiteX3" fmla="*/ 567592 w 1743851"/>
                <a:gd name="connsiteY3" fmla="*/ 0 h 264278"/>
                <a:gd name="connsiteX4" fmla="*/ 513 w 1743851"/>
                <a:gd name="connsiteY4" fmla="*/ 22135 h 264278"/>
                <a:gd name="connsiteX5" fmla="*/ 461384 w 1743851"/>
                <a:gd name="connsiteY5" fmla="*/ 55403 h 264278"/>
                <a:gd name="connsiteX6" fmla="*/ 694445 w 1743851"/>
                <a:gd name="connsiteY6" fmla="*/ 264278 h 264278"/>
                <a:gd name="connsiteX0" fmla="*/ 694445 w 1743851"/>
                <a:gd name="connsiteY0" fmla="*/ 264278 h 264278"/>
                <a:gd name="connsiteX1" fmla="*/ 1740452 w 1743851"/>
                <a:gd name="connsiteY1" fmla="*/ 264278 h 264278"/>
                <a:gd name="connsiteX2" fmla="*/ 1587702 w 1743851"/>
                <a:gd name="connsiteY2" fmla="*/ 0 h 264278"/>
                <a:gd name="connsiteX3" fmla="*/ 567592 w 1743851"/>
                <a:gd name="connsiteY3" fmla="*/ 0 h 264278"/>
                <a:gd name="connsiteX4" fmla="*/ 513 w 1743851"/>
                <a:gd name="connsiteY4" fmla="*/ 8303 h 264278"/>
                <a:gd name="connsiteX5" fmla="*/ 461384 w 1743851"/>
                <a:gd name="connsiteY5" fmla="*/ 55403 h 264278"/>
                <a:gd name="connsiteX6" fmla="*/ 694445 w 1743851"/>
                <a:gd name="connsiteY6" fmla="*/ 264278 h 264278"/>
                <a:gd name="connsiteX0" fmla="*/ 797867 w 1847273"/>
                <a:gd name="connsiteY0" fmla="*/ 264278 h 264278"/>
                <a:gd name="connsiteX1" fmla="*/ 1843874 w 1847273"/>
                <a:gd name="connsiteY1" fmla="*/ 264278 h 264278"/>
                <a:gd name="connsiteX2" fmla="*/ 1691124 w 1847273"/>
                <a:gd name="connsiteY2" fmla="*/ 0 h 264278"/>
                <a:gd name="connsiteX3" fmla="*/ 671014 w 1847273"/>
                <a:gd name="connsiteY3" fmla="*/ 0 h 264278"/>
                <a:gd name="connsiteX4" fmla="*/ 103935 w 1847273"/>
                <a:gd name="connsiteY4" fmla="*/ 8303 h 264278"/>
                <a:gd name="connsiteX5" fmla="*/ 5946 w 1847273"/>
                <a:gd name="connsiteY5" fmla="*/ 79651 h 264278"/>
                <a:gd name="connsiteX6" fmla="*/ 797867 w 1847273"/>
                <a:gd name="connsiteY6" fmla="*/ 264278 h 264278"/>
                <a:gd name="connsiteX0" fmla="*/ 805558 w 1854964"/>
                <a:gd name="connsiteY0" fmla="*/ 264278 h 264278"/>
                <a:gd name="connsiteX1" fmla="*/ 1851565 w 1854964"/>
                <a:gd name="connsiteY1" fmla="*/ 264278 h 264278"/>
                <a:gd name="connsiteX2" fmla="*/ 1698815 w 1854964"/>
                <a:gd name="connsiteY2" fmla="*/ 0 h 264278"/>
                <a:gd name="connsiteX3" fmla="*/ 678705 w 1854964"/>
                <a:gd name="connsiteY3" fmla="*/ 0 h 264278"/>
                <a:gd name="connsiteX4" fmla="*/ 111626 w 1854964"/>
                <a:gd name="connsiteY4" fmla="*/ 8303 h 264278"/>
                <a:gd name="connsiteX5" fmla="*/ 13637 w 1854964"/>
                <a:gd name="connsiteY5" fmla="*/ 79651 h 264278"/>
                <a:gd name="connsiteX6" fmla="*/ 451400 w 1854964"/>
                <a:gd name="connsiteY6" fmla="*/ 160886 h 264278"/>
                <a:gd name="connsiteX7" fmla="*/ 805558 w 1854964"/>
                <a:gd name="connsiteY7" fmla="*/ 264278 h 264278"/>
                <a:gd name="connsiteX0" fmla="*/ 805558 w 1854964"/>
                <a:gd name="connsiteY0" fmla="*/ 264278 h 264278"/>
                <a:gd name="connsiteX1" fmla="*/ 1851565 w 1854964"/>
                <a:gd name="connsiteY1" fmla="*/ 264278 h 264278"/>
                <a:gd name="connsiteX2" fmla="*/ 1698815 w 1854964"/>
                <a:gd name="connsiteY2" fmla="*/ 0 h 264278"/>
                <a:gd name="connsiteX3" fmla="*/ 678705 w 1854964"/>
                <a:gd name="connsiteY3" fmla="*/ 0 h 264278"/>
                <a:gd name="connsiteX4" fmla="*/ 111626 w 1854964"/>
                <a:gd name="connsiteY4" fmla="*/ 8303 h 264278"/>
                <a:gd name="connsiteX5" fmla="*/ 13637 w 1854964"/>
                <a:gd name="connsiteY5" fmla="*/ 79651 h 264278"/>
                <a:gd name="connsiteX6" fmla="*/ 450053 w 1854964"/>
                <a:gd name="connsiteY6" fmla="*/ 93531 h 264278"/>
                <a:gd name="connsiteX7" fmla="*/ 805558 w 1854964"/>
                <a:gd name="connsiteY7" fmla="*/ 264278 h 264278"/>
                <a:gd name="connsiteX0" fmla="*/ 794024 w 1843430"/>
                <a:gd name="connsiteY0" fmla="*/ 264278 h 264278"/>
                <a:gd name="connsiteX1" fmla="*/ 1840031 w 1843430"/>
                <a:gd name="connsiteY1" fmla="*/ 264278 h 264278"/>
                <a:gd name="connsiteX2" fmla="*/ 1687281 w 1843430"/>
                <a:gd name="connsiteY2" fmla="*/ 0 h 264278"/>
                <a:gd name="connsiteX3" fmla="*/ 667171 w 1843430"/>
                <a:gd name="connsiteY3" fmla="*/ 0 h 264278"/>
                <a:gd name="connsiteX4" fmla="*/ 100092 w 1843430"/>
                <a:gd name="connsiteY4" fmla="*/ 8303 h 264278"/>
                <a:gd name="connsiteX5" fmla="*/ 2103 w 1843430"/>
                <a:gd name="connsiteY5" fmla="*/ 79651 h 264278"/>
                <a:gd name="connsiteX6" fmla="*/ 438519 w 1843430"/>
                <a:gd name="connsiteY6" fmla="*/ 93531 h 264278"/>
                <a:gd name="connsiteX7" fmla="*/ 794024 w 1843430"/>
                <a:gd name="connsiteY7" fmla="*/ 264278 h 264278"/>
                <a:gd name="connsiteX0" fmla="*/ 791921 w 1841327"/>
                <a:gd name="connsiteY0" fmla="*/ 264278 h 264278"/>
                <a:gd name="connsiteX1" fmla="*/ 1837928 w 1841327"/>
                <a:gd name="connsiteY1" fmla="*/ 264278 h 264278"/>
                <a:gd name="connsiteX2" fmla="*/ 1685178 w 1841327"/>
                <a:gd name="connsiteY2" fmla="*/ 0 h 264278"/>
                <a:gd name="connsiteX3" fmla="*/ 665068 w 1841327"/>
                <a:gd name="connsiteY3" fmla="*/ 0 h 264278"/>
                <a:gd name="connsiteX4" fmla="*/ 97989 w 1841327"/>
                <a:gd name="connsiteY4" fmla="*/ 8303 h 264278"/>
                <a:gd name="connsiteX5" fmla="*/ 0 w 1841327"/>
                <a:gd name="connsiteY5" fmla="*/ 79651 h 264278"/>
                <a:gd name="connsiteX6" fmla="*/ 436416 w 1841327"/>
                <a:gd name="connsiteY6" fmla="*/ 93531 h 264278"/>
                <a:gd name="connsiteX7" fmla="*/ 791921 w 1841327"/>
                <a:gd name="connsiteY7" fmla="*/ 264278 h 264278"/>
                <a:gd name="connsiteX0" fmla="*/ 791921 w 1841327"/>
                <a:gd name="connsiteY0" fmla="*/ 264278 h 264278"/>
                <a:gd name="connsiteX1" fmla="*/ 1837928 w 1841327"/>
                <a:gd name="connsiteY1" fmla="*/ 264278 h 264278"/>
                <a:gd name="connsiteX2" fmla="*/ 1685178 w 1841327"/>
                <a:gd name="connsiteY2" fmla="*/ 0 h 264278"/>
                <a:gd name="connsiteX3" fmla="*/ 665068 w 1841327"/>
                <a:gd name="connsiteY3" fmla="*/ 0 h 264278"/>
                <a:gd name="connsiteX4" fmla="*/ 97989 w 1841327"/>
                <a:gd name="connsiteY4" fmla="*/ 8303 h 264278"/>
                <a:gd name="connsiteX5" fmla="*/ 0 w 1841327"/>
                <a:gd name="connsiteY5" fmla="*/ 79651 h 264278"/>
                <a:gd name="connsiteX6" fmla="*/ 436416 w 1841327"/>
                <a:gd name="connsiteY6" fmla="*/ 93531 h 264278"/>
                <a:gd name="connsiteX7" fmla="*/ 791921 w 1841327"/>
                <a:gd name="connsiteY7" fmla="*/ 264278 h 264278"/>
                <a:gd name="connsiteX0" fmla="*/ 798654 w 1848060"/>
                <a:gd name="connsiteY0" fmla="*/ 264278 h 264278"/>
                <a:gd name="connsiteX1" fmla="*/ 1844661 w 1848060"/>
                <a:gd name="connsiteY1" fmla="*/ 264278 h 264278"/>
                <a:gd name="connsiteX2" fmla="*/ 1691911 w 1848060"/>
                <a:gd name="connsiteY2" fmla="*/ 0 h 264278"/>
                <a:gd name="connsiteX3" fmla="*/ 671801 w 1848060"/>
                <a:gd name="connsiteY3" fmla="*/ 0 h 264278"/>
                <a:gd name="connsiteX4" fmla="*/ 104722 w 1848060"/>
                <a:gd name="connsiteY4" fmla="*/ 8303 h 264278"/>
                <a:gd name="connsiteX5" fmla="*/ 0 w 1848060"/>
                <a:gd name="connsiteY5" fmla="*/ 79651 h 264278"/>
                <a:gd name="connsiteX6" fmla="*/ 443149 w 1848060"/>
                <a:gd name="connsiteY6" fmla="*/ 93531 h 264278"/>
                <a:gd name="connsiteX7" fmla="*/ 798654 w 1848060"/>
                <a:gd name="connsiteY7" fmla="*/ 264278 h 264278"/>
                <a:gd name="connsiteX0" fmla="*/ 798654 w 1848060"/>
                <a:gd name="connsiteY0" fmla="*/ 264278 h 264278"/>
                <a:gd name="connsiteX1" fmla="*/ 1844661 w 1848060"/>
                <a:gd name="connsiteY1" fmla="*/ 264278 h 264278"/>
                <a:gd name="connsiteX2" fmla="*/ 1691911 w 1848060"/>
                <a:gd name="connsiteY2" fmla="*/ 0 h 264278"/>
                <a:gd name="connsiteX3" fmla="*/ 671801 w 1848060"/>
                <a:gd name="connsiteY3" fmla="*/ 0 h 264278"/>
                <a:gd name="connsiteX4" fmla="*/ 104722 w 1848060"/>
                <a:gd name="connsiteY4" fmla="*/ 8303 h 264278"/>
                <a:gd name="connsiteX5" fmla="*/ 0 w 1848060"/>
                <a:gd name="connsiteY5" fmla="*/ 79651 h 264278"/>
                <a:gd name="connsiteX6" fmla="*/ 443149 w 1848060"/>
                <a:gd name="connsiteY6" fmla="*/ 93531 h 264278"/>
                <a:gd name="connsiteX7" fmla="*/ 798654 w 1848060"/>
                <a:gd name="connsiteY7" fmla="*/ 264278 h 264278"/>
                <a:gd name="connsiteX0" fmla="*/ 798654 w 1848060"/>
                <a:gd name="connsiteY0" fmla="*/ 264278 h 264278"/>
                <a:gd name="connsiteX1" fmla="*/ 1844661 w 1848060"/>
                <a:gd name="connsiteY1" fmla="*/ 264278 h 264278"/>
                <a:gd name="connsiteX2" fmla="*/ 1691911 w 1848060"/>
                <a:gd name="connsiteY2" fmla="*/ 0 h 264278"/>
                <a:gd name="connsiteX3" fmla="*/ 671801 w 1848060"/>
                <a:gd name="connsiteY3" fmla="*/ 0 h 264278"/>
                <a:gd name="connsiteX4" fmla="*/ 104722 w 1848060"/>
                <a:gd name="connsiteY4" fmla="*/ 8303 h 264278"/>
                <a:gd name="connsiteX5" fmla="*/ 0 w 1848060"/>
                <a:gd name="connsiteY5" fmla="*/ 79651 h 264278"/>
                <a:gd name="connsiteX6" fmla="*/ 443149 w 1848060"/>
                <a:gd name="connsiteY6" fmla="*/ 93531 h 264278"/>
                <a:gd name="connsiteX7" fmla="*/ 798654 w 1848060"/>
                <a:gd name="connsiteY7" fmla="*/ 264278 h 264278"/>
                <a:gd name="connsiteX0" fmla="*/ 798654 w 1848060"/>
                <a:gd name="connsiteY0" fmla="*/ 264278 h 264278"/>
                <a:gd name="connsiteX1" fmla="*/ 1844661 w 1848060"/>
                <a:gd name="connsiteY1" fmla="*/ 264278 h 264278"/>
                <a:gd name="connsiteX2" fmla="*/ 1691911 w 1848060"/>
                <a:gd name="connsiteY2" fmla="*/ 0 h 264278"/>
                <a:gd name="connsiteX3" fmla="*/ 671801 w 1848060"/>
                <a:gd name="connsiteY3" fmla="*/ 0 h 264278"/>
                <a:gd name="connsiteX4" fmla="*/ 123575 w 1848060"/>
                <a:gd name="connsiteY4" fmla="*/ 6956 h 264278"/>
                <a:gd name="connsiteX5" fmla="*/ 0 w 1848060"/>
                <a:gd name="connsiteY5" fmla="*/ 79651 h 264278"/>
                <a:gd name="connsiteX6" fmla="*/ 443149 w 1848060"/>
                <a:gd name="connsiteY6" fmla="*/ 93531 h 264278"/>
                <a:gd name="connsiteX7" fmla="*/ 798654 w 1848060"/>
                <a:gd name="connsiteY7" fmla="*/ 264278 h 264278"/>
                <a:gd name="connsiteX0" fmla="*/ 798654 w 1848060"/>
                <a:gd name="connsiteY0" fmla="*/ 265268 h 265268"/>
                <a:gd name="connsiteX1" fmla="*/ 1844661 w 1848060"/>
                <a:gd name="connsiteY1" fmla="*/ 265268 h 265268"/>
                <a:gd name="connsiteX2" fmla="*/ 1691911 w 1848060"/>
                <a:gd name="connsiteY2" fmla="*/ 990 h 265268"/>
                <a:gd name="connsiteX3" fmla="*/ 671801 w 1848060"/>
                <a:gd name="connsiteY3" fmla="*/ 990 h 265268"/>
                <a:gd name="connsiteX4" fmla="*/ 139735 w 1848060"/>
                <a:gd name="connsiteY4" fmla="*/ 3905 h 265268"/>
                <a:gd name="connsiteX5" fmla="*/ 0 w 1848060"/>
                <a:gd name="connsiteY5" fmla="*/ 80641 h 265268"/>
                <a:gd name="connsiteX6" fmla="*/ 443149 w 1848060"/>
                <a:gd name="connsiteY6" fmla="*/ 94521 h 265268"/>
                <a:gd name="connsiteX7" fmla="*/ 798654 w 1848060"/>
                <a:gd name="connsiteY7" fmla="*/ 265268 h 265268"/>
                <a:gd name="connsiteX0" fmla="*/ 798654 w 1848060"/>
                <a:gd name="connsiteY0" fmla="*/ 265268 h 265268"/>
                <a:gd name="connsiteX1" fmla="*/ 1844661 w 1848060"/>
                <a:gd name="connsiteY1" fmla="*/ 265268 h 265268"/>
                <a:gd name="connsiteX2" fmla="*/ 1691911 w 1848060"/>
                <a:gd name="connsiteY2" fmla="*/ 990 h 265268"/>
                <a:gd name="connsiteX3" fmla="*/ 671801 w 1848060"/>
                <a:gd name="connsiteY3" fmla="*/ 990 h 265268"/>
                <a:gd name="connsiteX4" fmla="*/ 139735 w 1848060"/>
                <a:gd name="connsiteY4" fmla="*/ 3905 h 265268"/>
                <a:gd name="connsiteX5" fmla="*/ 0 w 1848060"/>
                <a:gd name="connsiteY5" fmla="*/ 80641 h 265268"/>
                <a:gd name="connsiteX6" fmla="*/ 443149 w 1848060"/>
                <a:gd name="connsiteY6" fmla="*/ 94521 h 265268"/>
                <a:gd name="connsiteX7" fmla="*/ 798654 w 1848060"/>
                <a:gd name="connsiteY7" fmla="*/ 265268 h 265268"/>
                <a:gd name="connsiteX0" fmla="*/ 798654 w 1848060"/>
                <a:gd name="connsiteY0" fmla="*/ 264278 h 264278"/>
                <a:gd name="connsiteX1" fmla="*/ 1844661 w 1848060"/>
                <a:gd name="connsiteY1" fmla="*/ 264278 h 264278"/>
                <a:gd name="connsiteX2" fmla="*/ 1691911 w 1848060"/>
                <a:gd name="connsiteY2" fmla="*/ 0 h 264278"/>
                <a:gd name="connsiteX3" fmla="*/ 671801 w 1848060"/>
                <a:gd name="connsiteY3" fmla="*/ 0 h 264278"/>
                <a:gd name="connsiteX4" fmla="*/ 139735 w 1848060"/>
                <a:gd name="connsiteY4" fmla="*/ 2915 h 264278"/>
                <a:gd name="connsiteX5" fmla="*/ 0 w 1848060"/>
                <a:gd name="connsiteY5" fmla="*/ 79651 h 264278"/>
                <a:gd name="connsiteX6" fmla="*/ 443149 w 1848060"/>
                <a:gd name="connsiteY6" fmla="*/ 93531 h 264278"/>
                <a:gd name="connsiteX7" fmla="*/ 798654 w 1848060"/>
                <a:gd name="connsiteY7" fmla="*/ 264278 h 26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8060" h="264278">
                  <a:moveTo>
                    <a:pt x="798654" y="264278"/>
                  </a:moveTo>
                  <a:lnTo>
                    <a:pt x="1844661" y="264278"/>
                  </a:lnTo>
                  <a:cubicBezTo>
                    <a:pt x="1861759" y="91411"/>
                    <a:pt x="1814889" y="28399"/>
                    <a:pt x="1691911" y="0"/>
                  </a:cubicBezTo>
                  <a:lnTo>
                    <a:pt x="671801" y="0"/>
                  </a:lnTo>
                  <a:cubicBezTo>
                    <a:pt x="490079" y="4304"/>
                    <a:pt x="164169" y="-2278"/>
                    <a:pt x="139735" y="2915"/>
                  </a:cubicBezTo>
                  <a:cubicBezTo>
                    <a:pt x="99142" y="10802"/>
                    <a:pt x="26864" y="38055"/>
                    <a:pt x="0" y="79651"/>
                  </a:cubicBezTo>
                  <a:cubicBezTo>
                    <a:pt x="59323" y="80834"/>
                    <a:pt x="311162" y="62760"/>
                    <a:pt x="443149" y="93531"/>
                  </a:cubicBezTo>
                  <a:cubicBezTo>
                    <a:pt x="575136" y="124302"/>
                    <a:pt x="565293" y="247046"/>
                    <a:pt x="798654" y="2642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Text Box 3929">
              <a:extLst>
                <a:ext uri="{FF2B5EF4-FFF2-40B4-BE49-F238E27FC236}">
                  <a16:creationId xmlns:a16="http://schemas.microsoft.com/office/drawing/2014/main" xmlns="" id="{4229B293-034A-4756-8F1C-EFDCA59C1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6700" y="1304010"/>
              <a:ext cx="3448050" cy="62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r" rtl="1"/>
              <a:r>
                <a:rPr lang="ar-BH" sz="32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محيط المستطيل</a:t>
              </a:r>
              <a:endParaRPr lang="en-US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4EF94D5-94A6-43B4-B27B-6154A92FCBA8}"/>
              </a:ext>
            </a:extLst>
          </p:cNvPr>
          <p:cNvGrpSpPr/>
          <p:nvPr/>
        </p:nvGrpSpPr>
        <p:grpSpPr>
          <a:xfrm>
            <a:off x="1074387" y="6403948"/>
            <a:ext cx="9989694" cy="446087"/>
            <a:chOff x="1074387" y="6418696"/>
            <a:chExt cx="9989694" cy="44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1E906DE-DAED-41D7-B3E4-A647335810CD}"/>
                </a:ext>
              </a:extLst>
            </p:cNvPr>
            <p:cNvSpPr txBox="1"/>
            <p:nvPr/>
          </p:nvSpPr>
          <p:spPr>
            <a:xfrm>
              <a:off x="1074387" y="6464673"/>
              <a:ext cx="5229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>
                  <a:solidFill>
                    <a:srgbClr val="BB101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المحيط والمساحة 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–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الأول الإعدادي</a:t>
              </a:r>
              <a:endParaRPr lang="en-GB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20" name="Group 4">
              <a:extLst>
                <a:ext uri="{FF2B5EF4-FFF2-40B4-BE49-F238E27FC236}">
                  <a16:creationId xmlns:a16="http://schemas.microsoft.com/office/drawing/2014/main" xmlns="" id="{C74657A8-7965-413C-A168-72F216AF1D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918" y="6418696"/>
              <a:ext cx="9936163" cy="400050"/>
              <a:chOff x="1108361" y="6522840"/>
              <a:chExt cx="9936000" cy="466865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80FB06D1-3548-455A-A13B-FAD9DD29699B}"/>
                  </a:ext>
                </a:extLst>
              </p:cNvPr>
              <p:cNvCxnSpPr/>
              <p:nvPr/>
            </p:nvCxnSpPr>
            <p:spPr>
              <a:xfrm>
                <a:off x="1108361" y="6522840"/>
                <a:ext cx="993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TextBox 6">
                <a:extLst>
                  <a:ext uri="{FF2B5EF4-FFF2-40B4-BE49-F238E27FC236}">
                    <a16:creationId xmlns:a16="http://schemas.microsoft.com/office/drawing/2014/main" xmlns="" id="{D8FCF71D-3C30-4C62-8E02-B5F55B5FE1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7820" y="6522840"/>
                <a:ext cx="5195888" cy="466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rtl="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ar-BH" altLang="ar-JO" sz="2000" b="1" dirty="0">
                    <a:latin typeface="Sakkal Majalla" panose="02000000000000000000" pitchFamily="2" charset="-78"/>
                    <a:ea typeface="Yu Gothic UI Semilight" panose="020B0400000000000000" pitchFamily="34" charset="-128"/>
                    <a:cs typeface="Sakkal Majalla" panose="02000000000000000000" pitchFamily="2" charset="-78"/>
                  </a:rPr>
                  <a:t>وزارة التربية والتعليم – 2021م</a:t>
                </a:r>
                <a:endPara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27" name="Text Box 61">
            <a:extLst>
              <a:ext uri="{FF2B5EF4-FFF2-40B4-BE49-F238E27FC236}">
                <a16:creationId xmlns:a16="http://schemas.microsoft.com/office/drawing/2014/main" xmlns="" id="{4CE3E5F4-DE53-44F0-81A9-BAC5EB3E35B1}"/>
              </a:ext>
            </a:extLst>
          </p:cNvPr>
          <p:cNvSpPr txBox="1"/>
          <p:nvPr/>
        </p:nvSpPr>
        <p:spPr>
          <a:xfrm>
            <a:off x="3638549" y="2463773"/>
            <a:ext cx="7724457" cy="24878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التعبير اللفظي:  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مساحة المنطقة المستطيلة (م) هي حاصل ضرب </a:t>
            </a:r>
          </a:p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		  طولها (ل)  في عرضها (ض).</a:t>
            </a:r>
          </a:p>
          <a:p>
            <a:pPr algn="r" rtl="1"/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بالرموز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م  = 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× </a:t>
            </a:r>
            <a:r>
              <a:rPr lang="ar-BH" sz="32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B0814CF-F20B-408F-AED0-25EC705A9B49}"/>
              </a:ext>
            </a:extLst>
          </p:cNvPr>
          <p:cNvGrpSpPr/>
          <p:nvPr/>
        </p:nvGrpSpPr>
        <p:grpSpPr>
          <a:xfrm>
            <a:off x="1250073" y="2174528"/>
            <a:ext cx="1745130" cy="2759151"/>
            <a:chOff x="1250073" y="2174528"/>
            <a:chExt cx="1745130" cy="275915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6045ED8B-76F8-4827-8E21-2049DA1B7958}"/>
                </a:ext>
              </a:extLst>
            </p:cNvPr>
            <p:cNvSpPr/>
            <p:nvPr/>
          </p:nvSpPr>
          <p:spPr>
            <a:xfrm>
              <a:off x="1250073" y="2174528"/>
              <a:ext cx="1082735" cy="199742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 Box 61">
              <a:extLst>
                <a:ext uri="{FF2B5EF4-FFF2-40B4-BE49-F238E27FC236}">
                  <a16:creationId xmlns:a16="http://schemas.microsoft.com/office/drawing/2014/main" xmlns="" id="{A6546FB3-DF4E-4851-A523-D5500BF3E430}"/>
                </a:ext>
              </a:extLst>
            </p:cNvPr>
            <p:cNvSpPr txBox="1"/>
            <p:nvPr/>
          </p:nvSpPr>
          <p:spPr>
            <a:xfrm>
              <a:off x="2182283" y="2906584"/>
              <a:ext cx="812920" cy="742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r>
                <a:rPr lang="ar-BH" sz="28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ل</a:t>
              </a:r>
            </a:p>
          </p:txBody>
        </p:sp>
        <p:sp>
          <p:nvSpPr>
            <p:cNvPr id="29" name="Text Box 61">
              <a:extLst>
                <a:ext uri="{FF2B5EF4-FFF2-40B4-BE49-F238E27FC236}">
                  <a16:creationId xmlns:a16="http://schemas.microsoft.com/office/drawing/2014/main" xmlns="" id="{929FE112-ADCA-4728-9376-4797FECE13F4}"/>
                </a:ext>
              </a:extLst>
            </p:cNvPr>
            <p:cNvSpPr txBox="1"/>
            <p:nvPr/>
          </p:nvSpPr>
          <p:spPr>
            <a:xfrm>
              <a:off x="1489754" y="4171950"/>
              <a:ext cx="603371" cy="76172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r>
                <a:rPr lang="ar-BH" sz="2800" b="1" dirty="0">
                  <a:solidFill>
                    <a:srgbClr val="066FB3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057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CBDB486-F774-400E-8076-4E1FF3E9F43D}"/>
              </a:ext>
            </a:extLst>
          </p:cNvPr>
          <p:cNvGrpSpPr/>
          <p:nvPr/>
        </p:nvGrpSpPr>
        <p:grpSpPr>
          <a:xfrm>
            <a:off x="979207" y="132424"/>
            <a:ext cx="11120072" cy="5759891"/>
            <a:chOff x="0" y="-2442"/>
            <a:chExt cx="5524191" cy="314758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xmlns="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xmlns="" id="{63860AFC-9F61-4C50-A57C-70BAF2792CE9}"/>
                </a:ext>
              </a:extLst>
            </p:cNvPr>
            <p:cNvSpPr txBox="1"/>
            <p:nvPr/>
          </p:nvSpPr>
          <p:spPr>
            <a:xfrm>
              <a:off x="4539079" y="-2442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 1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4D42097-4D7E-4B16-B8C0-8C403F887B74}"/>
              </a:ext>
            </a:extLst>
          </p:cNvPr>
          <p:cNvSpPr/>
          <p:nvPr/>
        </p:nvSpPr>
        <p:spPr>
          <a:xfrm>
            <a:off x="3818599" y="319499"/>
            <a:ext cx="612742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أوجد مساحة المنطقة المستطيلة المجاورة.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3ED7DE3-0168-49D7-A796-BB1A0F0FBF5B}"/>
              </a:ext>
            </a:extLst>
          </p:cNvPr>
          <p:cNvGrpSpPr/>
          <p:nvPr/>
        </p:nvGrpSpPr>
        <p:grpSpPr>
          <a:xfrm>
            <a:off x="1074387" y="6403948"/>
            <a:ext cx="9989694" cy="446087"/>
            <a:chOff x="1074387" y="6418696"/>
            <a:chExt cx="9989694" cy="44608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46C4E47-A181-44CA-BBDE-829510ED17D0}"/>
                </a:ext>
              </a:extLst>
            </p:cNvPr>
            <p:cNvSpPr txBox="1"/>
            <p:nvPr/>
          </p:nvSpPr>
          <p:spPr>
            <a:xfrm>
              <a:off x="1074387" y="6464673"/>
              <a:ext cx="5229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>
                  <a:solidFill>
                    <a:srgbClr val="BB101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المحيط والمساحة 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–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الأول الإعدادي</a:t>
              </a:r>
              <a:endParaRPr lang="en-GB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xmlns="" id="{F2EC9540-4A40-46BE-90C5-2F27D66C82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918" y="6418696"/>
              <a:ext cx="9936163" cy="400050"/>
              <a:chOff x="1108361" y="6522840"/>
              <a:chExt cx="9936000" cy="466865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354874ED-ED45-4AF3-962D-00890832FE6C}"/>
                  </a:ext>
                </a:extLst>
              </p:cNvPr>
              <p:cNvCxnSpPr/>
              <p:nvPr/>
            </p:nvCxnSpPr>
            <p:spPr>
              <a:xfrm>
                <a:off x="1108361" y="6522840"/>
                <a:ext cx="993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TextBox 6">
                <a:extLst>
                  <a:ext uri="{FF2B5EF4-FFF2-40B4-BE49-F238E27FC236}">
                    <a16:creationId xmlns:a16="http://schemas.microsoft.com/office/drawing/2014/main" xmlns="" id="{9707F651-BE20-4052-B0B5-0B7AFA4C5B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7820" y="6522840"/>
                <a:ext cx="5195888" cy="466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rtl="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ar-BH" altLang="ar-JO" sz="2000" b="1" dirty="0">
                    <a:latin typeface="Sakkal Majalla" panose="02000000000000000000" pitchFamily="2" charset="-78"/>
                    <a:ea typeface="Yu Gothic UI Semilight" panose="020B0400000000000000" pitchFamily="34" charset="-128"/>
                    <a:cs typeface="Sakkal Majalla" panose="02000000000000000000" pitchFamily="2" charset="-78"/>
                  </a:rPr>
                  <a:t>وزارة التربية والتعليم – 2021م</a:t>
                </a:r>
                <a:endPara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01B231B-1641-4629-B963-00975002BF7E}"/>
              </a:ext>
            </a:extLst>
          </p:cNvPr>
          <p:cNvGrpSpPr/>
          <p:nvPr/>
        </p:nvGrpSpPr>
        <p:grpSpPr>
          <a:xfrm rot="16200000">
            <a:off x="1524013" y="230551"/>
            <a:ext cx="1693056" cy="2724691"/>
            <a:chOff x="1313325" y="2818055"/>
            <a:chExt cx="1693056" cy="272469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69F0AAE0-6E93-4F5C-AED9-CBADB21DF321}"/>
                </a:ext>
              </a:extLst>
            </p:cNvPr>
            <p:cNvSpPr/>
            <p:nvPr/>
          </p:nvSpPr>
          <p:spPr>
            <a:xfrm>
              <a:off x="2106381" y="2818055"/>
              <a:ext cx="900000" cy="18000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 Box 61">
              <a:extLst>
                <a:ext uri="{FF2B5EF4-FFF2-40B4-BE49-F238E27FC236}">
                  <a16:creationId xmlns:a16="http://schemas.microsoft.com/office/drawing/2014/main" xmlns="" id="{7419552A-5B0D-47B9-9E8D-BACBEEEFC189}"/>
                </a:ext>
              </a:extLst>
            </p:cNvPr>
            <p:cNvSpPr txBox="1"/>
            <p:nvPr/>
          </p:nvSpPr>
          <p:spPr>
            <a:xfrm rot="5400000">
              <a:off x="922809" y="3346580"/>
              <a:ext cx="1523982" cy="742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r>
                <a:rPr lang="ar-BH" sz="28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 سم </a:t>
              </a:r>
            </a:p>
          </p:txBody>
        </p:sp>
        <p:sp>
          <p:nvSpPr>
            <p:cNvPr id="33" name="Text Box 61">
              <a:extLst>
                <a:ext uri="{FF2B5EF4-FFF2-40B4-BE49-F238E27FC236}">
                  <a16:creationId xmlns:a16="http://schemas.microsoft.com/office/drawing/2014/main" xmlns="" id="{EBCA285F-8A0D-4E3C-BE0A-A817AD030F04}"/>
                </a:ext>
              </a:extLst>
            </p:cNvPr>
            <p:cNvSpPr txBox="1"/>
            <p:nvPr/>
          </p:nvSpPr>
          <p:spPr>
            <a:xfrm rot="5400000">
              <a:off x="1945452" y="4643075"/>
              <a:ext cx="1037612" cy="76172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r>
                <a:rPr lang="ar-BH" sz="2800" b="1" dirty="0">
                  <a:solidFill>
                    <a:srgbClr val="066FB3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 سم</a:t>
              </a:r>
            </a:p>
          </p:txBody>
        </p:sp>
      </p:grpSp>
      <p:sp>
        <p:nvSpPr>
          <p:cNvPr id="38" name="Text Box 61">
            <a:extLst>
              <a:ext uri="{FF2B5EF4-FFF2-40B4-BE49-F238E27FC236}">
                <a16:creationId xmlns:a16="http://schemas.microsoft.com/office/drawing/2014/main" xmlns="" id="{C448E11B-7788-4CF4-926E-AA3A06BE3FDF}"/>
              </a:ext>
            </a:extLst>
          </p:cNvPr>
          <p:cNvSpPr txBox="1"/>
          <p:nvPr/>
        </p:nvSpPr>
        <p:spPr>
          <a:xfrm>
            <a:off x="7344223" y="2084042"/>
            <a:ext cx="4177919" cy="5712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  =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32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× 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ض  </a:t>
            </a:r>
          </a:p>
        </p:txBody>
      </p:sp>
      <p:sp>
        <p:nvSpPr>
          <p:cNvPr id="39" name="Text Box 61">
            <a:extLst>
              <a:ext uri="{FF2B5EF4-FFF2-40B4-BE49-F238E27FC236}">
                <a16:creationId xmlns:a16="http://schemas.microsoft.com/office/drawing/2014/main" xmlns="" id="{69378DBE-2CCC-4EB5-A1A0-3BF19C62B001}"/>
              </a:ext>
            </a:extLst>
          </p:cNvPr>
          <p:cNvSpPr txBox="1"/>
          <p:nvPr/>
        </p:nvSpPr>
        <p:spPr>
          <a:xfrm>
            <a:off x="7325316" y="2826992"/>
            <a:ext cx="4177920" cy="5955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  = 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BB101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  5 </a:t>
            </a:r>
          </a:p>
        </p:txBody>
      </p:sp>
      <p:sp>
        <p:nvSpPr>
          <p:cNvPr id="40" name="Text Box 61">
            <a:extLst>
              <a:ext uri="{FF2B5EF4-FFF2-40B4-BE49-F238E27FC236}">
                <a16:creationId xmlns:a16="http://schemas.microsoft.com/office/drawing/2014/main" xmlns="" id="{7AD2B538-95C2-40F2-B411-038376F7A056}"/>
              </a:ext>
            </a:extLst>
          </p:cNvPr>
          <p:cNvSpPr txBox="1"/>
          <p:nvPr/>
        </p:nvSpPr>
        <p:spPr>
          <a:xfrm>
            <a:off x="3232985" y="2084042"/>
            <a:ext cx="3620519" cy="5712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مساحة المنطقة المستطيلة</a:t>
            </a:r>
          </a:p>
        </p:txBody>
      </p:sp>
      <p:sp>
        <p:nvSpPr>
          <p:cNvPr id="41" name="Text Box 61">
            <a:extLst>
              <a:ext uri="{FF2B5EF4-FFF2-40B4-BE49-F238E27FC236}">
                <a16:creationId xmlns:a16="http://schemas.microsoft.com/office/drawing/2014/main" xmlns="" id="{079C00EC-EBCF-4AE1-9BEC-76456FAB61A8}"/>
              </a:ext>
            </a:extLst>
          </p:cNvPr>
          <p:cNvSpPr txBox="1"/>
          <p:nvPr/>
        </p:nvSpPr>
        <p:spPr>
          <a:xfrm>
            <a:off x="2228709" y="2826992"/>
            <a:ext cx="4624792" cy="5712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عوض عن ل= 10، وعن ض = 5</a:t>
            </a:r>
          </a:p>
        </p:txBody>
      </p:sp>
      <p:sp>
        <p:nvSpPr>
          <p:cNvPr id="43" name="Text Box 61">
            <a:extLst>
              <a:ext uri="{FF2B5EF4-FFF2-40B4-BE49-F238E27FC236}">
                <a16:creationId xmlns:a16="http://schemas.microsoft.com/office/drawing/2014/main" xmlns="" id="{9C32A54F-4770-4733-936C-D1A7A29A38DD}"/>
              </a:ext>
            </a:extLst>
          </p:cNvPr>
          <p:cNvSpPr txBox="1"/>
          <p:nvPr/>
        </p:nvSpPr>
        <p:spPr>
          <a:xfrm>
            <a:off x="2209803" y="3704531"/>
            <a:ext cx="4624792" cy="5712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اضرب</a:t>
            </a:r>
          </a:p>
        </p:txBody>
      </p:sp>
      <p:sp>
        <p:nvSpPr>
          <p:cNvPr id="44" name="Text Box 61">
            <a:extLst>
              <a:ext uri="{FF2B5EF4-FFF2-40B4-BE49-F238E27FC236}">
                <a16:creationId xmlns:a16="http://schemas.microsoft.com/office/drawing/2014/main" xmlns="" id="{C0931124-4EFF-45E7-9368-28B95F8C0EF7}"/>
              </a:ext>
            </a:extLst>
          </p:cNvPr>
          <p:cNvSpPr txBox="1"/>
          <p:nvPr/>
        </p:nvSpPr>
        <p:spPr>
          <a:xfrm>
            <a:off x="7306122" y="3706184"/>
            <a:ext cx="4177920" cy="5955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  =    50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C006696-3FDD-4129-8B43-9CEB88AF896A}"/>
              </a:ext>
            </a:extLst>
          </p:cNvPr>
          <p:cNvGrpSpPr/>
          <p:nvPr/>
        </p:nvGrpSpPr>
        <p:grpSpPr>
          <a:xfrm>
            <a:off x="5314951" y="4663397"/>
            <a:ext cx="6188285" cy="620349"/>
            <a:chOff x="5333857" y="5387352"/>
            <a:chExt cx="6188285" cy="620349"/>
          </a:xfrm>
        </p:grpSpPr>
        <p:sp>
          <p:nvSpPr>
            <p:cNvPr id="46" name="Text Box 61">
              <a:extLst>
                <a:ext uri="{FF2B5EF4-FFF2-40B4-BE49-F238E27FC236}">
                  <a16:creationId xmlns:a16="http://schemas.microsoft.com/office/drawing/2014/main" xmlns="" id="{72A0DC85-8392-4613-8D45-9AA5D4B37867}"/>
                </a:ext>
              </a:extLst>
            </p:cNvPr>
            <p:cNvSpPr txBox="1"/>
            <p:nvPr/>
          </p:nvSpPr>
          <p:spPr>
            <a:xfrm>
              <a:off x="5333857" y="5436402"/>
              <a:ext cx="6188285" cy="57129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r>
                <a:rPr lang="ar-BH" sz="3600" dirty="0">
                  <a:solidFill>
                    <a:schemeClr val="accent5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إذن، مساحة المنطقة المستطيلة   50  سم.</a:t>
              </a:r>
            </a:p>
          </p:txBody>
        </p:sp>
        <p:sp>
          <p:nvSpPr>
            <p:cNvPr id="47" name="Text Box 61">
              <a:extLst>
                <a:ext uri="{FF2B5EF4-FFF2-40B4-BE49-F238E27FC236}">
                  <a16:creationId xmlns:a16="http://schemas.microsoft.com/office/drawing/2014/main" xmlns="" id="{DD8B54A5-AC85-472E-836A-D849D3FE4582}"/>
                </a:ext>
              </a:extLst>
            </p:cNvPr>
            <p:cNvSpPr txBox="1"/>
            <p:nvPr/>
          </p:nvSpPr>
          <p:spPr>
            <a:xfrm>
              <a:off x="6021748" y="5387352"/>
              <a:ext cx="330295" cy="57129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r>
                <a:rPr lang="ar-BH" sz="2400" dirty="0">
                  <a:solidFill>
                    <a:schemeClr val="accent5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4723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29B1569-6CDF-4E6F-AC5B-9189B4BFE324}"/>
              </a:ext>
            </a:extLst>
          </p:cNvPr>
          <p:cNvGrpSpPr/>
          <p:nvPr/>
        </p:nvGrpSpPr>
        <p:grpSpPr>
          <a:xfrm>
            <a:off x="1057255" y="69100"/>
            <a:ext cx="11013767" cy="5737317"/>
            <a:chOff x="914565" y="248907"/>
            <a:chExt cx="11013767" cy="573731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A0E11DFB-FB5F-4533-8BCA-38CB0BF72F64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25940820-581E-45EE-945C-C8F1FC2A374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E37F404B-E846-4469-9797-A435987D74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reeform: Shape 110">
                <a:extLst>
                  <a:ext uri="{FF2B5EF4-FFF2-40B4-BE49-F238E27FC236}">
                    <a16:creationId xmlns:a16="http://schemas.microsoft.com/office/drawing/2014/main" xmlns="" id="{F39CD5D4-5799-44CC-B55B-779FB2CA5D7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7A128260-60E9-4193-A593-1A8C1273AA08}"/>
                </a:ext>
              </a:extLst>
            </p:cNvPr>
            <p:cNvGrpSpPr/>
            <p:nvPr/>
          </p:nvGrpSpPr>
          <p:grpSpPr>
            <a:xfrm>
              <a:off x="9305343" y="248907"/>
              <a:ext cx="2505391" cy="777558"/>
              <a:chOff x="-254012" y="62059"/>
              <a:chExt cx="1377475" cy="427838"/>
            </a:xfrm>
          </p:grpSpPr>
          <p:sp>
            <p:nvSpPr>
              <p:cNvPr id="18" name="Rectangle: Rounded Corners 84">
                <a:extLst>
                  <a:ext uri="{FF2B5EF4-FFF2-40B4-BE49-F238E27FC236}">
                    <a16:creationId xmlns:a16="http://schemas.microsoft.com/office/drawing/2014/main" xmlns="" id="{F2D09CAE-299D-4A77-A343-A1374FFCE576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" name="Text Box 42">
                <a:extLst>
                  <a:ext uri="{FF2B5EF4-FFF2-40B4-BE49-F238E27FC236}">
                    <a16:creationId xmlns:a16="http://schemas.microsoft.com/office/drawing/2014/main" xmlns="" id="{A6FA69C1-3FD4-458C-BC73-256B007C5E38}"/>
                  </a:ext>
                </a:extLst>
              </p:cNvPr>
              <p:cNvSpPr txBox="1"/>
              <p:nvPr/>
            </p:nvSpPr>
            <p:spPr>
              <a:xfrm>
                <a:off x="-254012" y="62059"/>
                <a:ext cx="1377475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26" name="Oval 33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End</a:t>
            </a:r>
          </a:p>
        </p:txBody>
      </p:sp>
      <p:sp>
        <p:nvSpPr>
          <p:cNvPr id="27" name="Oval 32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</a:t>
            </a:r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</a:t>
            </a: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3</a:t>
            </a:r>
          </a:p>
        </p:txBody>
      </p:sp>
      <p:sp>
        <p:nvSpPr>
          <p:cNvPr id="33" name="Oval 29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4</a:t>
            </a:r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5</a:t>
            </a:r>
          </a:p>
        </p:txBody>
      </p:sp>
      <p:sp>
        <p:nvSpPr>
          <p:cNvPr id="35" name="Oval 27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6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7</a:t>
            </a:r>
          </a:p>
        </p:txBody>
      </p:sp>
      <p:sp>
        <p:nvSpPr>
          <p:cNvPr id="37" name="Oval 25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8</a:t>
            </a:r>
          </a:p>
        </p:txBody>
      </p:sp>
      <p:sp>
        <p:nvSpPr>
          <p:cNvPr id="38" name="Oval 24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9</a:t>
            </a:r>
          </a:p>
        </p:txBody>
      </p:sp>
      <p:sp>
        <p:nvSpPr>
          <p:cNvPr id="39" name="Oval 23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10</a:t>
            </a:r>
          </a:p>
        </p:txBody>
      </p:sp>
      <p:sp>
        <p:nvSpPr>
          <p:cNvPr id="40" name="Oval 22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11</a:t>
            </a:r>
          </a:p>
        </p:txBody>
      </p:sp>
      <p:sp>
        <p:nvSpPr>
          <p:cNvPr id="41" name="Oval 21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12</a:t>
            </a:r>
          </a:p>
        </p:txBody>
      </p:sp>
      <p:sp>
        <p:nvSpPr>
          <p:cNvPr id="42" name="Oval 20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13</a:t>
            </a: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14</a:t>
            </a:r>
          </a:p>
        </p:txBody>
      </p:sp>
      <p:sp>
        <p:nvSpPr>
          <p:cNvPr id="44" name="Oval 18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15</a:t>
            </a:r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16</a:t>
            </a:r>
          </a:p>
        </p:txBody>
      </p:sp>
      <p:sp>
        <p:nvSpPr>
          <p:cNvPr id="46" name="Oval 16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17</a:t>
            </a:r>
          </a:p>
        </p:txBody>
      </p:sp>
      <p:sp>
        <p:nvSpPr>
          <p:cNvPr id="47" name="Oval 15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18</a:t>
            </a: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19</a:t>
            </a:r>
          </a:p>
        </p:txBody>
      </p:sp>
      <p:sp>
        <p:nvSpPr>
          <p:cNvPr id="49" name="Oval 13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20</a:t>
            </a:r>
          </a:p>
        </p:txBody>
      </p:sp>
      <p:sp>
        <p:nvSpPr>
          <p:cNvPr id="50" name="Oval 12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21</a:t>
            </a:r>
          </a:p>
        </p:txBody>
      </p:sp>
      <p:sp>
        <p:nvSpPr>
          <p:cNvPr id="51" name="Oval 11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22</a:t>
            </a:r>
          </a:p>
        </p:txBody>
      </p:sp>
      <p:sp>
        <p:nvSpPr>
          <p:cNvPr id="52" name="Oval 10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23</a:t>
            </a:r>
          </a:p>
        </p:txBody>
      </p:sp>
      <p:sp>
        <p:nvSpPr>
          <p:cNvPr id="53" name="Oval 9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24</a:t>
            </a:r>
          </a:p>
        </p:txBody>
      </p:sp>
      <p:sp>
        <p:nvSpPr>
          <p:cNvPr id="54" name="Oval 8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25</a:t>
            </a:r>
          </a:p>
        </p:txBody>
      </p:sp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26</a:t>
            </a:r>
          </a:p>
        </p:txBody>
      </p:sp>
      <p:sp>
        <p:nvSpPr>
          <p:cNvPr id="56" name="Oval 6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27</a:t>
            </a:r>
          </a:p>
        </p:txBody>
      </p:sp>
      <p:sp>
        <p:nvSpPr>
          <p:cNvPr id="57" name="Oval 5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28</a:t>
            </a:r>
          </a:p>
        </p:txBody>
      </p:sp>
      <p:sp>
        <p:nvSpPr>
          <p:cNvPr id="58" name="Oval 4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29</a:t>
            </a:r>
          </a:p>
        </p:txBody>
      </p:sp>
      <p:sp>
        <p:nvSpPr>
          <p:cNvPr id="59" name="Oval 3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30</a:t>
            </a:r>
          </a:p>
        </p:txBody>
      </p:sp>
      <p:sp>
        <p:nvSpPr>
          <p:cNvPr id="60" name="Oval 32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31</a:t>
            </a:r>
          </a:p>
        </p:txBody>
      </p:sp>
      <p:sp>
        <p:nvSpPr>
          <p:cNvPr id="61" name="Oval 31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32</a:t>
            </a:r>
          </a:p>
        </p:txBody>
      </p:sp>
      <p:sp>
        <p:nvSpPr>
          <p:cNvPr id="62" name="Oval 30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33</a:t>
            </a:r>
          </a:p>
        </p:txBody>
      </p:sp>
      <p:sp>
        <p:nvSpPr>
          <p:cNvPr id="63" name="Oval 29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34</a:t>
            </a:r>
          </a:p>
        </p:txBody>
      </p:sp>
      <p:sp>
        <p:nvSpPr>
          <p:cNvPr id="64" name="Oval 28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35</a:t>
            </a:r>
          </a:p>
        </p:txBody>
      </p:sp>
      <p:sp>
        <p:nvSpPr>
          <p:cNvPr id="65" name="Oval 27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36</a:t>
            </a:r>
          </a:p>
        </p:txBody>
      </p:sp>
      <p:sp>
        <p:nvSpPr>
          <p:cNvPr id="66" name="Oval 26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37</a:t>
            </a:r>
          </a:p>
        </p:txBody>
      </p:sp>
      <p:sp>
        <p:nvSpPr>
          <p:cNvPr id="67" name="Oval 25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38</a:t>
            </a:r>
          </a:p>
        </p:txBody>
      </p:sp>
      <p:sp>
        <p:nvSpPr>
          <p:cNvPr id="68" name="Oval 24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39</a:t>
            </a:r>
          </a:p>
        </p:txBody>
      </p:sp>
      <p:sp>
        <p:nvSpPr>
          <p:cNvPr id="69" name="Oval 23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40</a:t>
            </a:r>
          </a:p>
        </p:txBody>
      </p:sp>
      <p:sp>
        <p:nvSpPr>
          <p:cNvPr id="70" name="Oval 22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41</a:t>
            </a:r>
          </a:p>
        </p:txBody>
      </p:sp>
      <p:sp>
        <p:nvSpPr>
          <p:cNvPr id="71" name="Oval 21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42</a:t>
            </a:r>
          </a:p>
        </p:txBody>
      </p:sp>
      <p:sp>
        <p:nvSpPr>
          <p:cNvPr id="72" name="Oval 20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43</a:t>
            </a:r>
          </a:p>
        </p:txBody>
      </p:sp>
      <p:sp>
        <p:nvSpPr>
          <p:cNvPr id="73" name="Oval 19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44</a:t>
            </a:r>
          </a:p>
        </p:txBody>
      </p:sp>
      <p:sp>
        <p:nvSpPr>
          <p:cNvPr id="74" name="Oval 18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45</a:t>
            </a:r>
          </a:p>
        </p:txBody>
      </p:sp>
      <p:sp>
        <p:nvSpPr>
          <p:cNvPr id="75" name="Oval 17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46</a:t>
            </a:r>
          </a:p>
        </p:txBody>
      </p:sp>
      <p:sp>
        <p:nvSpPr>
          <p:cNvPr id="76" name="Oval 16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47</a:t>
            </a:r>
          </a:p>
        </p:txBody>
      </p:sp>
      <p:sp>
        <p:nvSpPr>
          <p:cNvPr id="77" name="Oval 15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48</a:t>
            </a:r>
          </a:p>
        </p:txBody>
      </p:sp>
      <p:sp>
        <p:nvSpPr>
          <p:cNvPr id="78" name="Oval 14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49</a:t>
            </a:r>
          </a:p>
        </p:txBody>
      </p:sp>
      <p:sp>
        <p:nvSpPr>
          <p:cNvPr id="79" name="Oval 13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50</a:t>
            </a:r>
          </a:p>
        </p:txBody>
      </p:sp>
      <p:sp>
        <p:nvSpPr>
          <p:cNvPr id="80" name="Oval 12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51</a:t>
            </a:r>
          </a:p>
        </p:txBody>
      </p:sp>
      <p:sp>
        <p:nvSpPr>
          <p:cNvPr id="81" name="Oval 11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52</a:t>
            </a:r>
          </a:p>
        </p:txBody>
      </p:sp>
      <p:sp>
        <p:nvSpPr>
          <p:cNvPr id="82" name="Oval 10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53</a:t>
            </a:r>
          </a:p>
        </p:txBody>
      </p:sp>
      <p:sp>
        <p:nvSpPr>
          <p:cNvPr id="83" name="Oval 9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54</a:t>
            </a:r>
          </a:p>
        </p:txBody>
      </p:sp>
      <p:sp>
        <p:nvSpPr>
          <p:cNvPr id="84" name="Oval 8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55</a:t>
            </a:r>
          </a:p>
        </p:txBody>
      </p:sp>
      <p:sp>
        <p:nvSpPr>
          <p:cNvPr id="85" name="Oval 7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56</a:t>
            </a:r>
          </a:p>
        </p:txBody>
      </p:sp>
      <p:sp>
        <p:nvSpPr>
          <p:cNvPr id="86" name="Oval 6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57</a:t>
            </a:r>
          </a:p>
        </p:txBody>
      </p:sp>
      <p:sp>
        <p:nvSpPr>
          <p:cNvPr id="87" name="Oval 5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58</a:t>
            </a:r>
          </a:p>
        </p:txBody>
      </p:sp>
      <p:sp>
        <p:nvSpPr>
          <p:cNvPr id="88" name="Oval 4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59</a:t>
            </a:r>
          </a:p>
        </p:txBody>
      </p:sp>
      <p:sp>
        <p:nvSpPr>
          <p:cNvPr id="89" name="Oval 3"/>
          <p:cNvSpPr>
            <a:spLocks noChangeArrowheads="1"/>
          </p:cNvSpPr>
          <p:nvPr/>
        </p:nvSpPr>
        <p:spPr bwMode="auto">
          <a:xfrm>
            <a:off x="362570" y="128578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60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AA395ECA-3E92-4872-B414-E2FEF30B8F64}"/>
              </a:ext>
            </a:extLst>
          </p:cNvPr>
          <p:cNvSpPr/>
          <p:nvPr/>
        </p:nvSpPr>
        <p:spPr>
          <a:xfrm flipH="1">
            <a:off x="196691" y="343635"/>
            <a:ext cx="1860978" cy="8925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وقت التدريب </a:t>
            </a:r>
          </a:p>
          <a:p>
            <a:pPr algn="ctr" rtl="1"/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(اضغط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 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لبدء الوقت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68478EB6-DD48-438A-BA31-CAE69D4FFA3F}"/>
              </a:ext>
            </a:extLst>
          </p:cNvPr>
          <p:cNvGrpSpPr/>
          <p:nvPr/>
        </p:nvGrpSpPr>
        <p:grpSpPr>
          <a:xfrm>
            <a:off x="1074387" y="6403948"/>
            <a:ext cx="9989694" cy="446087"/>
            <a:chOff x="1074387" y="6418696"/>
            <a:chExt cx="9989694" cy="446087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6D7F365D-6140-464B-AAE9-B1BA4AFD05AA}"/>
                </a:ext>
              </a:extLst>
            </p:cNvPr>
            <p:cNvSpPr txBox="1"/>
            <p:nvPr/>
          </p:nvSpPr>
          <p:spPr>
            <a:xfrm>
              <a:off x="1074387" y="6464673"/>
              <a:ext cx="5229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>
                  <a:solidFill>
                    <a:srgbClr val="BB101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المحيط والمساحة 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–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الأول الإعدادي</a:t>
              </a:r>
              <a:endParaRPr lang="en-GB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112" name="Group 4">
              <a:extLst>
                <a:ext uri="{FF2B5EF4-FFF2-40B4-BE49-F238E27FC236}">
                  <a16:creationId xmlns:a16="http://schemas.microsoft.com/office/drawing/2014/main" xmlns="" id="{1D9A53AD-7EBD-42A5-A1F3-96DC0F0CCA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918" y="6418696"/>
              <a:ext cx="9936163" cy="400050"/>
              <a:chOff x="1108361" y="6522840"/>
              <a:chExt cx="9936000" cy="466865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xmlns="" id="{B287B5BA-B68B-4E3E-B9C8-A1F1E74E339D}"/>
                  </a:ext>
                </a:extLst>
              </p:cNvPr>
              <p:cNvCxnSpPr/>
              <p:nvPr/>
            </p:nvCxnSpPr>
            <p:spPr>
              <a:xfrm>
                <a:off x="1108361" y="6522840"/>
                <a:ext cx="993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4" name="TextBox 6">
                <a:extLst>
                  <a:ext uri="{FF2B5EF4-FFF2-40B4-BE49-F238E27FC236}">
                    <a16:creationId xmlns:a16="http://schemas.microsoft.com/office/drawing/2014/main" xmlns="" id="{DB4AD5A8-5D55-47D5-9851-9D60ABA2B3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7820" y="6522840"/>
                <a:ext cx="5195888" cy="466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rtl="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ar-BH" altLang="ar-JO" sz="2000" b="1" dirty="0">
                    <a:latin typeface="Sakkal Majalla" panose="02000000000000000000" pitchFamily="2" charset="-78"/>
                    <a:ea typeface="Yu Gothic UI Semilight" panose="020B0400000000000000" pitchFamily="34" charset="-128"/>
                    <a:cs typeface="Sakkal Majalla" panose="02000000000000000000" pitchFamily="2" charset="-78"/>
                  </a:rPr>
                  <a:t>وزارة التربية والتعليم – 2021م</a:t>
                </a:r>
                <a:endPara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EC5EADD9-6109-42E1-9DA1-2D25B6EAC6AF}"/>
              </a:ext>
            </a:extLst>
          </p:cNvPr>
          <p:cNvSpPr/>
          <p:nvPr/>
        </p:nvSpPr>
        <p:spPr>
          <a:xfrm>
            <a:off x="2260825" y="186050"/>
            <a:ext cx="7456602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قطعة رخام مستطيلة الشكل طولها 19 سم، وعرضها 10سم. أوجد مساحة سطحها. </a:t>
            </a:r>
          </a:p>
        </p:txBody>
      </p:sp>
      <p:sp>
        <p:nvSpPr>
          <p:cNvPr id="116" name="Text Box 61">
            <a:extLst>
              <a:ext uri="{FF2B5EF4-FFF2-40B4-BE49-F238E27FC236}">
                <a16:creationId xmlns:a16="http://schemas.microsoft.com/office/drawing/2014/main" xmlns="" id="{F323F6D2-9E98-438B-B692-6AD4A783E45B}"/>
              </a:ext>
            </a:extLst>
          </p:cNvPr>
          <p:cNvSpPr txBox="1"/>
          <p:nvPr/>
        </p:nvSpPr>
        <p:spPr>
          <a:xfrm>
            <a:off x="7172773" y="2007842"/>
            <a:ext cx="4177919" cy="5712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  =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32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× 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ض  </a:t>
            </a:r>
          </a:p>
        </p:txBody>
      </p:sp>
      <p:sp>
        <p:nvSpPr>
          <p:cNvPr id="117" name="Text Box 61">
            <a:extLst>
              <a:ext uri="{FF2B5EF4-FFF2-40B4-BE49-F238E27FC236}">
                <a16:creationId xmlns:a16="http://schemas.microsoft.com/office/drawing/2014/main" xmlns="" id="{46250D4F-53DD-4C98-932E-1B2B69135CB1}"/>
              </a:ext>
            </a:extLst>
          </p:cNvPr>
          <p:cNvSpPr txBox="1"/>
          <p:nvPr/>
        </p:nvSpPr>
        <p:spPr>
          <a:xfrm>
            <a:off x="7153866" y="2750792"/>
            <a:ext cx="4177920" cy="5955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  = 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BB101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19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  10 </a:t>
            </a:r>
          </a:p>
        </p:txBody>
      </p:sp>
      <p:sp>
        <p:nvSpPr>
          <p:cNvPr id="118" name="Text Box 61">
            <a:extLst>
              <a:ext uri="{FF2B5EF4-FFF2-40B4-BE49-F238E27FC236}">
                <a16:creationId xmlns:a16="http://schemas.microsoft.com/office/drawing/2014/main" xmlns="" id="{CAD9E27A-6F81-4F1C-9897-FE5E095900E2}"/>
              </a:ext>
            </a:extLst>
          </p:cNvPr>
          <p:cNvSpPr txBox="1"/>
          <p:nvPr/>
        </p:nvSpPr>
        <p:spPr>
          <a:xfrm>
            <a:off x="3061535" y="2007842"/>
            <a:ext cx="3620519" cy="5712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مساحة سطح قطعة الرخام</a:t>
            </a:r>
          </a:p>
        </p:txBody>
      </p:sp>
      <p:sp>
        <p:nvSpPr>
          <p:cNvPr id="119" name="Text Box 61">
            <a:extLst>
              <a:ext uri="{FF2B5EF4-FFF2-40B4-BE49-F238E27FC236}">
                <a16:creationId xmlns:a16="http://schemas.microsoft.com/office/drawing/2014/main" xmlns="" id="{15FF4AD7-6504-4AA6-B674-4CB564EAFD78}"/>
              </a:ext>
            </a:extLst>
          </p:cNvPr>
          <p:cNvSpPr txBox="1"/>
          <p:nvPr/>
        </p:nvSpPr>
        <p:spPr>
          <a:xfrm>
            <a:off x="2057259" y="2750792"/>
            <a:ext cx="4624792" cy="5712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عوض عن ل= 19، وعن ض = 10</a:t>
            </a:r>
          </a:p>
        </p:txBody>
      </p:sp>
      <p:sp>
        <p:nvSpPr>
          <p:cNvPr id="120" name="Text Box 61">
            <a:extLst>
              <a:ext uri="{FF2B5EF4-FFF2-40B4-BE49-F238E27FC236}">
                <a16:creationId xmlns:a16="http://schemas.microsoft.com/office/drawing/2014/main" xmlns="" id="{53AFA051-6CCB-41A2-AA5C-A5B8EE3D76B9}"/>
              </a:ext>
            </a:extLst>
          </p:cNvPr>
          <p:cNvSpPr txBox="1"/>
          <p:nvPr/>
        </p:nvSpPr>
        <p:spPr>
          <a:xfrm>
            <a:off x="2038353" y="3628331"/>
            <a:ext cx="4624792" cy="5712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اضرب</a:t>
            </a:r>
          </a:p>
        </p:txBody>
      </p:sp>
      <p:sp>
        <p:nvSpPr>
          <p:cNvPr id="121" name="Text Box 61">
            <a:extLst>
              <a:ext uri="{FF2B5EF4-FFF2-40B4-BE49-F238E27FC236}">
                <a16:creationId xmlns:a16="http://schemas.microsoft.com/office/drawing/2014/main" xmlns="" id="{59F9987D-31E9-4B42-8B3B-E352128A1001}"/>
              </a:ext>
            </a:extLst>
          </p:cNvPr>
          <p:cNvSpPr txBox="1"/>
          <p:nvPr/>
        </p:nvSpPr>
        <p:spPr>
          <a:xfrm>
            <a:off x="7134672" y="3629984"/>
            <a:ext cx="4177920" cy="5955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  =    190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3F438345-DAED-4614-8248-92F25DD12D74}"/>
              </a:ext>
            </a:extLst>
          </p:cNvPr>
          <p:cNvGrpSpPr/>
          <p:nvPr/>
        </p:nvGrpSpPr>
        <p:grpSpPr>
          <a:xfrm>
            <a:off x="3409950" y="4598247"/>
            <a:ext cx="7921836" cy="609299"/>
            <a:chOff x="6143524" y="5398402"/>
            <a:chExt cx="5378618" cy="609299"/>
          </a:xfrm>
        </p:grpSpPr>
        <p:sp>
          <p:nvSpPr>
            <p:cNvPr id="123" name="Text Box 61">
              <a:extLst>
                <a:ext uri="{FF2B5EF4-FFF2-40B4-BE49-F238E27FC236}">
                  <a16:creationId xmlns:a16="http://schemas.microsoft.com/office/drawing/2014/main" xmlns="" id="{7A34118E-417E-4225-AD3F-9A9A6292C558}"/>
                </a:ext>
              </a:extLst>
            </p:cNvPr>
            <p:cNvSpPr txBox="1"/>
            <p:nvPr/>
          </p:nvSpPr>
          <p:spPr>
            <a:xfrm>
              <a:off x="6143524" y="5436402"/>
              <a:ext cx="5378618" cy="57129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r>
                <a:rPr lang="ar-BH" sz="3600" dirty="0">
                  <a:solidFill>
                    <a:schemeClr val="accent5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إذن، مساحة سطح قطعة الرخام  190  سم.</a:t>
              </a:r>
            </a:p>
          </p:txBody>
        </p:sp>
        <p:sp>
          <p:nvSpPr>
            <p:cNvPr id="124" name="Text Box 61">
              <a:extLst>
                <a:ext uri="{FF2B5EF4-FFF2-40B4-BE49-F238E27FC236}">
                  <a16:creationId xmlns:a16="http://schemas.microsoft.com/office/drawing/2014/main" xmlns="" id="{44DBEE5C-D3C1-431C-940E-292CBB85435D}"/>
                </a:ext>
              </a:extLst>
            </p:cNvPr>
            <p:cNvSpPr txBox="1"/>
            <p:nvPr/>
          </p:nvSpPr>
          <p:spPr>
            <a:xfrm>
              <a:off x="7511850" y="5398402"/>
              <a:ext cx="330295" cy="57129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r>
                <a:rPr lang="ar-BH" sz="2400" dirty="0">
                  <a:solidFill>
                    <a:schemeClr val="accent5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8312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000"/>
                            </p:stCondLst>
                            <p:childTnLst>
                              <p:par>
                                <p:cTn id="8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9000"/>
                            </p:stCondLst>
                            <p:childTnLst>
                              <p:par>
                                <p:cTn id="9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0"/>
                            </p:stCondLst>
                            <p:childTnLst>
                              <p:par>
                                <p:cTn id="9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9000"/>
                            </p:stCondLst>
                            <p:childTnLst>
                              <p:par>
                                <p:cTn id="15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3000"/>
                            </p:stCondLst>
                            <p:childTnLst>
                              <p:par>
                                <p:cTn id="16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6000"/>
                            </p:stCondLst>
                            <p:childTnLst>
                              <p:par>
                                <p:cTn id="17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8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9000"/>
                            </p:stCondLst>
                            <p:childTnLst>
                              <p:par>
                                <p:cTn id="18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9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2000"/>
                            </p:stCondLst>
                            <p:childTnLst>
                              <p:par>
                                <p:cTn id="19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3000"/>
                            </p:stCondLst>
                            <p:childTnLst>
                              <p:par>
                                <p:cTn id="19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0"/>
                            </p:stCondLst>
                            <p:childTnLst>
                              <p:par>
                                <p:cTn id="20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6000"/>
                            </p:stCondLst>
                            <p:childTnLst>
                              <p:par>
                                <p:cTn id="20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7000"/>
                            </p:stCondLst>
                            <p:childTnLst>
                              <p:par>
                                <p:cTn id="20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8000"/>
                            </p:stCondLst>
                            <p:childTnLst>
                              <p:par>
                                <p:cTn id="2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CBDB486-F774-400E-8076-4E1FF3E9F43D}"/>
              </a:ext>
            </a:extLst>
          </p:cNvPr>
          <p:cNvGrpSpPr/>
          <p:nvPr/>
        </p:nvGrpSpPr>
        <p:grpSpPr>
          <a:xfrm>
            <a:off x="979207" y="132424"/>
            <a:ext cx="11120072" cy="5759891"/>
            <a:chOff x="0" y="-2442"/>
            <a:chExt cx="5524191" cy="314758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xmlns="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xmlns="" id="{63860AFC-9F61-4C50-A57C-70BAF2792CE9}"/>
                </a:ext>
              </a:extLst>
            </p:cNvPr>
            <p:cNvSpPr txBox="1"/>
            <p:nvPr/>
          </p:nvSpPr>
          <p:spPr>
            <a:xfrm>
              <a:off x="4539079" y="-2442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 2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4D42097-4D7E-4B16-B8C0-8C403F887B74}"/>
              </a:ext>
            </a:extLst>
          </p:cNvPr>
          <p:cNvSpPr/>
          <p:nvPr/>
        </p:nvSpPr>
        <p:spPr>
          <a:xfrm>
            <a:off x="1074387" y="416529"/>
            <a:ext cx="8486989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قطعة سجاد مستطيلة الشكل مساحتها 5400 سم. إذا كان عرضها 60 سم، فما طولها؟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3ED7DE3-0168-49D7-A796-BB1A0F0FBF5B}"/>
              </a:ext>
            </a:extLst>
          </p:cNvPr>
          <p:cNvGrpSpPr/>
          <p:nvPr/>
        </p:nvGrpSpPr>
        <p:grpSpPr>
          <a:xfrm>
            <a:off x="1074387" y="6403948"/>
            <a:ext cx="9989694" cy="446087"/>
            <a:chOff x="1074387" y="6418696"/>
            <a:chExt cx="9989694" cy="44608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46C4E47-A181-44CA-BBDE-829510ED17D0}"/>
                </a:ext>
              </a:extLst>
            </p:cNvPr>
            <p:cNvSpPr txBox="1"/>
            <p:nvPr/>
          </p:nvSpPr>
          <p:spPr>
            <a:xfrm>
              <a:off x="1074387" y="6464673"/>
              <a:ext cx="5229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>
                  <a:solidFill>
                    <a:srgbClr val="BB101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المحيط والمساحة 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–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الأول الإعدادي</a:t>
              </a:r>
              <a:endParaRPr lang="en-GB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xmlns="" id="{F2EC9540-4A40-46BE-90C5-2F27D66C82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918" y="6418696"/>
              <a:ext cx="9936163" cy="400050"/>
              <a:chOff x="1108361" y="6522840"/>
              <a:chExt cx="9936000" cy="466865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354874ED-ED45-4AF3-962D-00890832FE6C}"/>
                  </a:ext>
                </a:extLst>
              </p:cNvPr>
              <p:cNvCxnSpPr/>
              <p:nvPr/>
            </p:nvCxnSpPr>
            <p:spPr>
              <a:xfrm>
                <a:off x="1108361" y="6522840"/>
                <a:ext cx="993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TextBox 6">
                <a:extLst>
                  <a:ext uri="{FF2B5EF4-FFF2-40B4-BE49-F238E27FC236}">
                    <a16:creationId xmlns:a16="http://schemas.microsoft.com/office/drawing/2014/main" xmlns="" id="{9707F651-BE20-4052-B0B5-0B7AFA4C5B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7820" y="6522840"/>
                <a:ext cx="5195888" cy="466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rtl="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ar-BH" altLang="ar-JO" sz="2000" b="1" dirty="0">
                    <a:latin typeface="Sakkal Majalla" panose="02000000000000000000" pitchFamily="2" charset="-78"/>
                    <a:ea typeface="Yu Gothic UI Semilight" panose="020B0400000000000000" pitchFamily="34" charset="-128"/>
                    <a:cs typeface="Sakkal Majalla" panose="02000000000000000000" pitchFamily="2" charset="-78"/>
                  </a:rPr>
                  <a:t>وزارة التربية والتعليم – 2021م</a:t>
                </a:r>
                <a:endPara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36" name="Text Box 61">
            <a:extLst>
              <a:ext uri="{FF2B5EF4-FFF2-40B4-BE49-F238E27FC236}">
                <a16:creationId xmlns:a16="http://schemas.microsoft.com/office/drawing/2014/main" xmlns="" id="{93DE15DE-5AE3-45CB-8D79-BA68516EF5A0}"/>
              </a:ext>
            </a:extLst>
          </p:cNvPr>
          <p:cNvSpPr txBox="1"/>
          <p:nvPr/>
        </p:nvSpPr>
        <p:spPr>
          <a:xfrm>
            <a:off x="2228712" y="4738460"/>
            <a:ext cx="4624792" cy="5712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بسط</a:t>
            </a:r>
          </a:p>
        </p:txBody>
      </p:sp>
      <p:sp>
        <p:nvSpPr>
          <p:cNvPr id="37" name="Text Box 61">
            <a:extLst>
              <a:ext uri="{FF2B5EF4-FFF2-40B4-BE49-F238E27FC236}">
                <a16:creationId xmlns:a16="http://schemas.microsoft.com/office/drawing/2014/main" xmlns="" id="{E8F90D95-4567-4E0E-80E0-5D84C8E66661}"/>
              </a:ext>
            </a:extLst>
          </p:cNvPr>
          <p:cNvSpPr txBox="1"/>
          <p:nvPr/>
        </p:nvSpPr>
        <p:spPr>
          <a:xfrm>
            <a:off x="7344223" y="2084042"/>
            <a:ext cx="4177919" cy="5712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  =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32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× 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ض  </a:t>
            </a:r>
          </a:p>
        </p:txBody>
      </p:sp>
      <p:sp>
        <p:nvSpPr>
          <p:cNvPr id="47" name="Text Box 61">
            <a:extLst>
              <a:ext uri="{FF2B5EF4-FFF2-40B4-BE49-F238E27FC236}">
                <a16:creationId xmlns:a16="http://schemas.microsoft.com/office/drawing/2014/main" xmlns="" id="{31936AFC-5798-4B88-9ECA-E4A72395E584}"/>
              </a:ext>
            </a:extLst>
          </p:cNvPr>
          <p:cNvSpPr txBox="1"/>
          <p:nvPr/>
        </p:nvSpPr>
        <p:spPr>
          <a:xfrm>
            <a:off x="7325316" y="2826992"/>
            <a:ext cx="4177920" cy="5955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5400  = 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BB101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  60 </a:t>
            </a:r>
          </a:p>
        </p:txBody>
      </p:sp>
      <p:sp>
        <p:nvSpPr>
          <p:cNvPr id="48" name="Text Box 61">
            <a:extLst>
              <a:ext uri="{FF2B5EF4-FFF2-40B4-BE49-F238E27FC236}">
                <a16:creationId xmlns:a16="http://schemas.microsoft.com/office/drawing/2014/main" xmlns="" id="{4A49C5C8-85A3-4E6B-9DD8-9066B361B6FF}"/>
              </a:ext>
            </a:extLst>
          </p:cNvPr>
          <p:cNvSpPr txBox="1"/>
          <p:nvPr/>
        </p:nvSpPr>
        <p:spPr>
          <a:xfrm>
            <a:off x="3232985" y="2084042"/>
            <a:ext cx="3620519" cy="5712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مساحة قطعة السجاد</a:t>
            </a:r>
          </a:p>
        </p:txBody>
      </p:sp>
      <p:sp>
        <p:nvSpPr>
          <p:cNvPr id="49" name="Text Box 61">
            <a:extLst>
              <a:ext uri="{FF2B5EF4-FFF2-40B4-BE49-F238E27FC236}">
                <a16:creationId xmlns:a16="http://schemas.microsoft.com/office/drawing/2014/main" xmlns="" id="{A4CC4AED-D41C-450C-85A9-539BF2FF3F8B}"/>
              </a:ext>
            </a:extLst>
          </p:cNvPr>
          <p:cNvSpPr txBox="1"/>
          <p:nvPr/>
        </p:nvSpPr>
        <p:spPr>
          <a:xfrm>
            <a:off x="2228712" y="2826992"/>
            <a:ext cx="4624792" cy="5712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عوض عن م= 5400، وعن ض = 60</a:t>
            </a:r>
          </a:p>
        </p:txBody>
      </p:sp>
      <p:sp>
        <p:nvSpPr>
          <p:cNvPr id="50" name="Text Box 61">
            <a:extLst>
              <a:ext uri="{FF2B5EF4-FFF2-40B4-BE49-F238E27FC236}">
                <a16:creationId xmlns:a16="http://schemas.microsoft.com/office/drawing/2014/main" xmlns="" id="{C63B8274-8FF2-4670-909D-BBE07B9B5FC1}"/>
              </a:ext>
            </a:extLst>
          </p:cNvPr>
          <p:cNvSpPr txBox="1"/>
          <p:nvPr/>
        </p:nvSpPr>
        <p:spPr>
          <a:xfrm>
            <a:off x="2228712" y="3704531"/>
            <a:ext cx="4624792" cy="5712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اقسم كلا الطرفين على  60 </a:t>
            </a:r>
          </a:p>
        </p:txBody>
      </p:sp>
      <p:sp>
        <p:nvSpPr>
          <p:cNvPr id="51" name="Text Box 61">
            <a:extLst>
              <a:ext uri="{FF2B5EF4-FFF2-40B4-BE49-F238E27FC236}">
                <a16:creationId xmlns:a16="http://schemas.microsoft.com/office/drawing/2014/main" xmlns="" id="{6F356B27-36CB-4C81-A27E-512FFFA3840C}"/>
              </a:ext>
            </a:extLst>
          </p:cNvPr>
          <p:cNvSpPr txBox="1"/>
          <p:nvPr/>
        </p:nvSpPr>
        <p:spPr>
          <a:xfrm>
            <a:off x="7306122" y="3706184"/>
            <a:ext cx="4177920" cy="5955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5400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=  </a:t>
            </a:r>
            <a:r>
              <a:rPr lang="ar-BH" sz="3200" b="1" dirty="0">
                <a:solidFill>
                  <a:srgbClr val="BB101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  </a:t>
            </a:r>
            <a:r>
              <a:rPr lang="ar-BH" sz="3200" b="1" u="sng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60</a:t>
            </a:r>
            <a:r>
              <a:rPr lang="ar-BH" sz="32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Text Box 61">
            <a:extLst>
              <a:ext uri="{FF2B5EF4-FFF2-40B4-BE49-F238E27FC236}">
                <a16:creationId xmlns:a16="http://schemas.microsoft.com/office/drawing/2014/main" xmlns="" id="{D11C7FAE-F329-4298-8393-0C82FE891B24}"/>
              </a:ext>
            </a:extLst>
          </p:cNvPr>
          <p:cNvSpPr txBox="1"/>
          <p:nvPr/>
        </p:nvSpPr>
        <p:spPr>
          <a:xfrm>
            <a:off x="6095999" y="5593094"/>
            <a:ext cx="5378618" cy="5712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6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إذن، طول السجادة  90 سم.</a:t>
            </a:r>
          </a:p>
        </p:txBody>
      </p:sp>
      <p:sp>
        <p:nvSpPr>
          <p:cNvPr id="55" name="Text Box 61">
            <a:extLst>
              <a:ext uri="{FF2B5EF4-FFF2-40B4-BE49-F238E27FC236}">
                <a16:creationId xmlns:a16="http://schemas.microsoft.com/office/drawing/2014/main" xmlns="" id="{08ED1B60-2C51-4FD0-8C23-74CA2B2C8AD4}"/>
              </a:ext>
            </a:extLst>
          </p:cNvPr>
          <p:cNvSpPr txBox="1"/>
          <p:nvPr/>
        </p:nvSpPr>
        <p:spPr>
          <a:xfrm>
            <a:off x="7026402" y="4187165"/>
            <a:ext cx="4177920" cy="5955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60   =          </a:t>
            </a:r>
            <a:r>
              <a:rPr lang="ar-BH" sz="32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60 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Text Box 61">
            <a:extLst>
              <a:ext uri="{FF2B5EF4-FFF2-40B4-BE49-F238E27FC236}">
                <a16:creationId xmlns:a16="http://schemas.microsoft.com/office/drawing/2014/main" xmlns="" id="{32E404FF-D44F-4873-8840-C417559CF4C4}"/>
              </a:ext>
            </a:extLst>
          </p:cNvPr>
          <p:cNvSpPr txBox="1"/>
          <p:nvPr/>
        </p:nvSpPr>
        <p:spPr>
          <a:xfrm>
            <a:off x="6983004" y="4813570"/>
            <a:ext cx="4177920" cy="5955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90  =  </a:t>
            </a:r>
            <a:r>
              <a:rPr lang="ar-BH" sz="3200" b="1" dirty="0">
                <a:solidFill>
                  <a:srgbClr val="BB101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Text Box 61">
            <a:extLst>
              <a:ext uri="{FF2B5EF4-FFF2-40B4-BE49-F238E27FC236}">
                <a16:creationId xmlns:a16="http://schemas.microsoft.com/office/drawing/2014/main" xmlns="" id="{915B477A-ED97-4FB2-B856-3F6B07EB34F5}"/>
              </a:ext>
            </a:extLst>
          </p:cNvPr>
          <p:cNvSpPr txBox="1"/>
          <p:nvPr/>
        </p:nvSpPr>
        <p:spPr>
          <a:xfrm>
            <a:off x="2630624" y="370553"/>
            <a:ext cx="486471" cy="5712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24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23737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7" grpId="0"/>
      <p:bldP spid="48" grpId="0"/>
      <p:bldP spid="49" grpId="0"/>
      <p:bldP spid="50" grpId="0"/>
      <p:bldP spid="51" grpId="0"/>
      <p:bldP spid="53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29B1569-6CDF-4E6F-AC5B-9189B4BFE324}"/>
              </a:ext>
            </a:extLst>
          </p:cNvPr>
          <p:cNvGrpSpPr/>
          <p:nvPr/>
        </p:nvGrpSpPr>
        <p:grpSpPr>
          <a:xfrm>
            <a:off x="946760" y="243911"/>
            <a:ext cx="11013767" cy="5737317"/>
            <a:chOff x="914565" y="248907"/>
            <a:chExt cx="11013767" cy="573731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A0E11DFB-FB5F-4533-8BCA-38CB0BF72F64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25940820-581E-45EE-945C-C8F1FC2A374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E37F404B-E846-4469-9797-A435987D74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reeform: Shape 110">
                <a:extLst>
                  <a:ext uri="{FF2B5EF4-FFF2-40B4-BE49-F238E27FC236}">
                    <a16:creationId xmlns:a16="http://schemas.microsoft.com/office/drawing/2014/main" xmlns="" id="{F39CD5D4-5799-44CC-B55B-779FB2CA5D7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7A128260-60E9-4193-A593-1A8C1273AA08}"/>
                </a:ext>
              </a:extLst>
            </p:cNvPr>
            <p:cNvGrpSpPr/>
            <p:nvPr/>
          </p:nvGrpSpPr>
          <p:grpSpPr>
            <a:xfrm>
              <a:off x="9305343" y="248907"/>
              <a:ext cx="2505391" cy="777558"/>
              <a:chOff x="-254012" y="62059"/>
              <a:chExt cx="1377475" cy="427838"/>
            </a:xfrm>
          </p:grpSpPr>
          <p:sp>
            <p:nvSpPr>
              <p:cNvPr id="18" name="Rectangle: Rounded Corners 84">
                <a:extLst>
                  <a:ext uri="{FF2B5EF4-FFF2-40B4-BE49-F238E27FC236}">
                    <a16:creationId xmlns:a16="http://schemas.microsoft.com/office/drawing/2014/main" xmlns="" id="{F2D09CAE-299D-4A77-A343-A1374FFCE576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" name="Text Box 42">
                <a:extLst>
                  <a:ext uri="{FF2B5EF4-FFF2-40B4-BE49-F238E27FC236}">
                    <a16:creationId xmlns:a16="http://schemas.microsoft.com/office/drawing/2014/main" xmlns="" id="{A6FA69C1-3FD4-458C-BC73-256B007C5E38}"/>
                  </a:ext>
                </a:extLst>
              </p:cNvPr>
              <p:cNvSpPr txBox="1"/>
              <p:nvPr/>
            </p:nvSpPr>
            <p:spPr>
              <a:xfrm>
                <a:off x="-254012" y="62059"/>
                <a:ext cx="1377475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28" name="Oval 33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End</a:t>
            </a:r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</a:t>
            </a:r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</a:t>
            </a:r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3</a:t>
            </a:r>
          </a:p>
        </p:txBody>
      </p:sp>
      <p:sp>
        <p:nvSpPr>
          <p:cNvPr id="35" name="Oval 29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4</a:t>
            </a:r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5</a:t>
            </a:r>
          </a:p>
        </p:txBody>
      </p:sp>
      <p:sp>
        <p:nvSpPr>
          <p:cNvPr id="37" name="Oval 27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6</a:t>
            </a: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7</a:t>
            </a: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8</a:t>
            </a:r>
          </a:p>
        </p:txBody>
      </p:sp>
      <p:sp>
        <p:nvSpPr>
          <p:cNvPr id="40" name="Oval 24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9</a:t>
            </a:r>
          </a:p>
        </p:txBody>
      </p:sp>
      <p:sp>
        <p:nvSpPr>
          <p:cNvPr id="41" name="Oval 23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10</a:t>
            </a:r>
          </a:p>
        </p:txBody>
      </p:sp>
      <p:sp>
        <p:nvSpPr>
          <p:cNvPr id="42" name="Oval 22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11</a:t>
            </a:r>
          </a:p>
        </p:txBody>
      </p:sp>
      <p:sp>
        <p:nvSpPr>
          <p:cNvPr id="43" name="Oval 21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12</a:t>
            </a:r>
          </a:p>
        </p:txBody>
      </p:sp>
      <p:sp>
        <p:nvSpPr>
          <p:cNvPr id="44" name="Oval 20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13</a:t>
            </a: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14</a:t>
            </a:r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15</a:t>
            </a:r>
          </a:p>
        </p:txBody>
      </p:sp>
      <p:sp>
        <p:nvSpPr>
          <p:cNvPr id="47" name="Oval 17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16</a:t>
            </a:r>
          </a:p>
        </p:txBody>
      </p:sp>
      <p:sp>
        <p:nvSpPr>
          <p:cNvPr id="48" name="Oval 16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17</a:t>
            </a:r>
          </a:p>
        </p:txBody>
      </p:sp>
      <p:sp>
        <p:nvSpPr>
          <p:cNvPr id="49" name="Oval 15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18</a:t>
            </a:r>
          </a:p>
        </p:txBody>
      </p:sp>
      <p:sp>
        <p:nvSpPr>
          <p:cNvPr id="50" name="Oval 14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19</a:t>
            </a:r>
          </a:p>
        </p:txBody>
      </p:sp>
      <p:sp>
        <p:nvSpPr>
          <p:cNvPr id="51" name="Oval 13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20</a:t>
            </a:r>
          </a:p>
        </p:txBody>
      </p:sp>
      <p:sp>
        <p:nvSpPr>
          <p:cNvPr id="52" name="Oval 12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21</a:t>
            </a: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22</a:t>
            </a:r>
          </a:p>
        </p:txBody>
      </p: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23</a:t>
            </a:r>
          </a:p>
        </p:txBody>
      </p:sp>
      <p:sp>
        <p:nvSpPr>
          <p:cNvPr id="55" name="Oval 9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24</a:t>
            </a:r>
          </a:p>
        </p:txBody>
      </p:sp>
      <p:sp>
        <p:nvSpPr>
          <p:cNvPr id="56" name="Oval 8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25</a:t>
            </a: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26</a:t>
            </a:r>
          </a:p>
        </p:txBody>
      </p:sp>
      <p:sp>
        <p:nvSpPr>
          <p:cNvPr id="58" name="Oval 6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27</a:t>
            </a:r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28</a:t>
            </a:r>
          </a:p>
        </p:txBody>
      </p:sp>
      <p:sp>
        <p:nvSpPr>
          <p:cNvPr id="60" name="Oval 4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29</a:t>
            </a:r>
          </a:p>
        </p:txBody>
      </p:sp>
      <p:sp>
        <p:nvSpPr>
          <p:cNvPr id="61" name="Oval 3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30</a:t>
            </a:r>
          </a:p>
        </p:txBody>
      </p:sp>
      <p:sp>
        <p:nvSpPr>
          <p:cNvPr id="62" name="Oval 32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31</a:t>
            </a:r>
          </a:p>
        </p:txBody>
      </p:sp>
      <p:sp>
        <p:nvSpPr>
          <p:cNvPr id="63" name="Oval 31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32</a:t>
            </a:r>
          </a:p>
        </p:txBody>
      </p:sp>
      <p:sp>
        <p:nvSpPr>
          <p:cNvPr id="64" name="Oval 30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33</a:t>
            </a:r>
          </a:p>
        </p:txBody>
      </p:sp>
      <p:sp>
        <p:nvSpPr>
          <p:cNvPr id="65" name="Oval 29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34</a:t>
            </a:r>
          </a:p>
        </p:txBody>
      </p:sp>
      <p:sp>
        <p:nvSpPr>
          <p:cNvPr id="66" name="Oval 28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35</a:t>
            </a:r>
          </a:p>
        </p:txBody>
      </p:sp>
      <p:sp>
        <p:nvSpPr>
          <p:cNvPr id="67" name="Oval 27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36</a:t>
            </a:r>
          </a:p>
        </p:txBody>
      </p:sp>
      <p:sp>
        <p:nvSpPr>
          <p:cNvPr id="68" name="Oval 26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37</a:t>
            </a:r>
          </a:p>
        </p:txBody>
      </p: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38</a:t>
            </a:r>
          </a:p>
        </p:txBody>
      </p:sp>
      <p:sp>
        <p:nvSpPr>
          <p:cNvPr id="70" name="Oval 24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39</a:t>
            </a:r>
          </a:p>
        </p:txBody>
      </p:sp>
      <p:sp>
        <p:nvSpPr>
          <p:cNvPr id="71" name="Oval 23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40</a:t>
            </a:r>
          </a:p>
        </p:txBody>
      </p:sp>
      <p:sp>
        <p:nvSpPr>
          <p:cNvPr id="72" name="Oval 22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41</a:t>
            </a:r>
          </a:p>
        </p:txBody>
      </p:sp>
      <p:sp>
        <p:nvSpPr>
          <p:cNvPr id="73" name="Oval 21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42</a:t>
            </a:r>
          </a:p>
        </p:txBody>
      </p:sp>
      <p:sp>
        <p:nvSpPr>
          <p:cNvPr id="74" name="Oval 20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43</a:t>
            </a:r>
          </a:p>
        </p:txBody>
      </p:sp>
      <p:sp>
        <p:nvSpPr>
          <p:cNvPr id="75" name="Oval 19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44</a:t>
            </a:r>
          </a:p>
        </p:txBody>
      </p:sp>
      <p:sp>
        <p:nvSpPr>
          <p:cNvPr id="76" name="Oval 18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45</a:t>
            </a:r>
          </a:p>
        </p:txBody>
      </p:sp>
      <p:sp>
        <p:nvSpPr>
          <p:cNvPr id="77" name="Oval 17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46</a:t>
            </a:r>
          </a:p>
        </p:txBody>
      </p:sp>
      <p:sp>
        <p:nvSpPr>
          <p:cNvPr id="78" name="Oval 16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47</a:t>
            </a:r>
          </a:p>
        </p:txBody>
      </p:sp>
      <p:sp>
        <p:nvSpPr>
          <p:cNvPr id="79" name="Oval 15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48</a:t>
            </a:r>
          </a:p>
        </p:txBody>
      </p:sp>
      <p:sp>
        <p:nvSpPr>
          <p:cNvPr id="80" name="Oval 14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49</a:t>
            </a:r>
          </a:p>
        </p:txBody>
      </p:sp>
      <p:sp>
        <p:nvSpPr>
          <p:cNvPr id="81" name="Oval 13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50</a:t>
            </a:r>
          </a:p>
        </p:txBody>
      </p:sp>
      <p:sp>
        <p:nvSpPr>
          <p:cNvPr id="82" name="Oval 12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51</a:t>
            </a:r>
          </a:p>
        </p:txBody>
      </p:sp>
      <p:sp>
        <p:nvSpPr>
          <p:cNvPr id="83" name="Oval 11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52</a:t>
            </a:r>
          </a:p>
        </p:txBody>
      </p:sp>
      <p:sp>
        <p:nvSpPr>
          <p:cNvPr id="84" name="Oval 10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53</a:t>
            </a:r>
          </a:p>
        </p:txBody>
      </p:sp>
      <p:sp>
        <p:nvSpPr>
          <p:cNvPr id="85" name="Oval 9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54</a:t>
            </a:r>
          </a:p>
        </p:txBody>
      </p:sp>
      <p:sp>
        <p:nvSpPr>
          <p:cNvPr id="86" name="Oval 8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55</a:t>
            </a:r>
          </a:p>
        </p:txBody>
      </p:sp>
      <p:sp>
        <p:nvSpPr>
          <p:cNvPr id="87" name="Oval 7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56</a:t>
            </a:r>
          </a:p>
        </p:txBody>
      </p:sp>
      <p:sp>
        <p:nvSpPr>
          <p:cNvPr id="88" name="Oval 6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57</a:t>
            </a:r>
          </a:p>
        </p:txBody>
      </p:sp>
      <p:sp>
        <p:nvSpPr>
          <p:cNvPr id="89" name="Oval 5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58</a:t>
            </a:r>
          </a:p>
        </p:txBody>
      </p:sp>
      <p:sp>
        <p:nvSpPr>
          <p:cNvPr id="90" name="Oval 4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59</a:t>
            </a:r>
          </a:p>
        </p:txBody>
      </p:sp>
      <p:sp>
        <p:nvSpPr>
          <p:cNvPr id="91" name="Oval 3"/>
          <p:cNvSpPr>
            <a:spLocks noChangeArrowheads="1"/>
          </p:cNvSpPr>
          <p:nvPr/>
        </p:nvSpPr>
        <p:spPr bwMode="auto">
          <a:xfrm>
            <a:off x="329222" y="13290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60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751D5E58-C2BC-4ED3-9BF5-42CDE33446FC}"/>
              </a:ext>
            </a:extLst>
          </p:cNvPr>
          <p:cNvSpPr/>
          <p:nvPr/>
        </p:nvSpPr>
        <p:spPr>
          <a:xfrm flipH="1">
            <a:off x="189918" y="368425"/>
            <a:ext cx="1860978" cy="8925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وقت التدريب </a:t>
            </a:r>
          </a:p>
          <a:p>
            <a:pPr algn="ctr" rtl="1"/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(اضغط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 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لبدء الوقت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C1B03602-D671-4719-BBE5-8EC056726819}"/>
              </a:ext>
            </a:extLst>
          </p:cNvPr>
          <p:cNvGrpSpPr/>
          <p:nvPr/>
        </p:nvGrpSpPr>
        <p:grpSpPr>
          <a:xfrm>
            <a:off x="1074387" y="6403948"/>
            <a:ext cx="9989694" cy="446087"/>
            <a:chOff x="1074387" y="6418696"/>
            <a:chExt cx="9989694" cy="446087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5D1D20B9-F58D-4A51-A020-578D3F81C667}"/>
                </a:ext>
              </a:extLst>
            </p:cNvPr>
            <p:cNvSpPr txBox="1"/>
            <p:nvPr/>
          </p:nvSpPr>
          <p:spPr>
            <a:xfrm>
              <a:off x="1074387" y="6464673"/>
              <a:ext cx="5229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>
                  <a:solidFill>
                    <a:srgbClr val="BB101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المحيط والمساحة 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–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الأول الإعدادي</a:t>
              </a:r>
              <a:endParaRPr lang="en-GB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109" name="Group 4">
              <a:extLst>
                <a:ext uri="{FF2B5EF4-FFF2-40B4-BE49-F238E27FC236}">
                  <a16:creationId xmlns:a16="http://schemas.microsoft.com/office/drawing/2014/main" xmlns="" id="{0C3D6749-9096-4212-97F5-B3C91E8580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918" y="6418696"/>
              <a:ext cx="9936163" cy="400050"/>
              <a:chOff x="1108361" y="6522840"/>
              <a:chExt cx="9936000" cy="466865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xmlns="" id="{F21366A2-0A97-4E42-82B9-8041DE11CD45}"/>
                  </a:ext>
                </a:extLst>
              </p:cNvPr>
              <p:cNvCxnSpPr/>
              <p:nvPr/>
            </p:nvCxnSpPr>
            <p:spPr>
              <a:xfrm>
                <a:off x="1108361" y="6522840"/>
                <a:ext cx="993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1" name="TextBox 6">
                <a:extLst>
                  <a:ext uri="{FF2B5EF4-FFF2-40B4-BE49-F238E27FC236}">
                    <a16:creationId xmlns:a16="http://schemas.microsoft.com/office/drawing/2014/main" xmlns="" id="{E2773702-FEFA-4724-A0C5-05422A39C8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7820" y="6522840"/>
                <a:ext cx="5195888" cy="466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rtl="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ar-BH" altLang="ar-JO" sz="2000" b="1" dirty="0">
                    <a:latin typeface="Sakkal Majalla" panose="02000000000000000000" pitchFamily="2" charset="-78"/>
                    <a:ea typeface="Yu Gothic UI Semilight" panose="020B0400000000000000" pitchFamily="34" charset="-128"/>
                    <a:cs typeface="Sakkal Majalla" panose="02000000000000000000" pitchFamily="2" charset="-78"/>
                  </a:rPr>
                  <a:t>وزارة التربية والتعليم – 2021م</a:t>
                </a:r>
                <a:endParaRPr lang="en-US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xmlns="" id="{0D39CDD6-753A-4181-ABC4-225AC229885E}"/>
              </a:ext>
            </a:extLst>
          </p:cNvPr>
          <p:cNvSpPr/>
          <p:nvPr/>
        </p:nvSpPr>
        <p:spPr>
          <a:xfrm>
            <a:off x="1885950" y="320255"/>
            <a:ext cx="764358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منطقة مستطيلة مساحتها 56م ، وطولها 8م. احسب عرضها؟</a:t>
            </a:r>
          </a:p>
        </p:txBody>
      </p:sp>
      <p:sp>
        <p:nvSpPr>
          <p:cNvPr id="126" name="Text Box 61">
            <a:extLst>
              <a:ext uri="{FF2B5EF4-FFF2-40B4-BE49-F238E27FC236}">
                <a16:creationId xmlns:a16="http://schemas.microsoft.com/office/drawing/2014/main" xmlns="" id="{8B9B1136-ED75-4D24-99EA-B7B313DE82BE}"/>
              </a:ext>
            </a:extLst>
          </p:cNvPr>
          <p:cNvSpPr txBox="1"/>
          <p:nvPr/>
        </p:nvSpPr>
        <p:spPr>
          <a:xfrm>
            <a:off x="5489081" y="267257"/>
            <a:ext cx="486471" cy="5712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24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127" name="Text Box 61">
            <a:extLst>
              <a:ext uri="{FF2B5EF4-FFF2-40B4-BE49-F238E27FC236}">
                <a16:creationId xmlns:a16="http://schemas.microsoft.com/office/drawing/2014/main" xmlns="" id="{6E37C77C-8D1C-4B06-9456-1A90EABE037F}"/>
              </a:ext>
            </a:extLst>
          </p:cNvPr>
          <p:cNvSpPr txBox="1"/>
          <p:nvPr/>
        </p:nvSpPr>
        <p:spPr>
          <a:xfrm>
            <a:off x="2228712" y="4547960"/>
            <a:ext cx="4624792" cy="5712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بسط</a:t>
            </a:r>
          </a:p>
        </p:txBody>
      </p:sp>
      <p:sp>
        <p:nvSpPr>
          <p:cNvPr id="128" name="Text Box 61">
            <a:extLst>
              <a:ext uri="{FF2B5EF4-FFF2-40B4-BE49-F238E27FC236}">
                <a16:creationId xmlns:a16="http://schemas.microsoft.com/office/drawing/2014/main" xmlns="" id="{DDA6BD7B-C90E-4CF6-B030-8E45F498247A}"/>
              </a:ext>
            </a:extLst>
          </p:cNvPr>
          <p:cNvSpPr txBox="1"/>
          <p:nvPr/>
        </p:nvSpPr>
        <p:spPr>
          <a:xfrm>
            <a:off x="7248578" y="1895643"/>
            <a:ext cx="4177919" cy="5712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   = 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32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× 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ض  </a:t>
            </a:r>
          </a:p>
        </p:txBody>
      </p:sp>
      <p:sp>
        <p:nvSpPr>
          <p:cNvPr id="129" name="Text Box 61">
            <a:extLst>
              <a:ext uri="{FF2B5EF4-FFF2-40B4-BE49-F238E27FC236}">
                <a16:creationId xmlns:a16="http://schemas.microsoft.com/office/drawing/2014/main" xmlns="" id="{9D413886-152A-4D01-8BDA-B36EC337B19E}"/>
              </a:ext>
            </a:extLst>
          </p:cNvPr>
          <p:cNvSpPr txBox="1"/>
          <p:nvPr/>
        </p:nvSpPr>
        <p:spPr>
          <a:xfrm>
            <a:off x="7325316" y="2598392"/>
            <a:ext cx="4177920" cy="5955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56  = 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BB101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32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  ض </a:t>
            </a:r>
          </a:p>
        </p:txBody>
      </p:sp>
      <p:sp>
        <p:nvSpPr>
          <p:cNvPr id="130" name="Text Box 61">
            <a:extLst>
              <a:ext uri="{FF2B5EF4-FFF2-40B4-BE49-F238E27FC236}">
                <a16:creationId xmlns:a16="http://schemas.microsoft.com/office/drawing/2014/main" xmlns="" id="{FA1E72B6-A9C9-4975-9C49-996C9F75FEF2}"/>
              </a:ext>
            </a:extLst>
          </p:cNvPr>
          <p:cNvSpPr txBox="1"/>
          <p:nvPr/>
        </p:nvSpPr>
        <p:spPr>
          <a:xfrm>
            <a:off x="3232985" y="1855442"/>
            <a:ext cx="3620519" cy="5712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مساحة المنطقة المستطيلة</a:t>
            </a:r>
          </a:p>
        </p:txBody>
      </p:sp>
      <p:sp>
        <p:nvSpPr>
          <p:cNvPr id="131" name="Text Box 61">
            <a:extLst>
              <a:ext uri="{FF2B5EF4-FFF2-40B4-BE49-F238E27FC236}">
                <a16:creationId xmlns:a16="http://schemas.microsoft.com/office/drawing/2014/main" xmlns="" id="{4274089E-E529-4B9F-83E5-C7DAD80A9059}"/>
              </a:ext>
            </a:extLst>
          </p:cNvPr>
          <p:cNvSpPr txBox="1"/>
          <p:nvPr/>
        </p:nvSpPr>
        <p:spPr>
          <a:xfrm>
            <a:off x="2228712" y="2598392"/>
            <a:ext cx="4624792" cy="5712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عوض عن م= 56 ، وعن ل = 8</a:t>
            </a:r>
          </a:p>
        </p:txBody>
      </p:sp>
      <p:sp>
        <p:nvSpPr>
          <p:cNvPr id="132" name="Text Box 61">
            <a:extLst>
              <a:ext uri="{FF2B5EF4-FFF2-40B4-BE49-F238E27FC236}">
                <a16:creationId xmlns:a16="http://schemas.microsoft.com/office/drawing/2014/main" xmlns="" id="{7F832253-5E37-4A18-805B-DFB8BB6C5911}"/>
              </a:ext>
            </a:extLst>
          </p:cNvPr>
          <p:cNvSpPr txBox="1"/>
          <p:nvPr/>
        </p:nvSpPr>
        <p:spPr>
          <a:xfrm>
            <a:off x="2228712" y="3475931"/>
            <a:ext cx="4624792" cy="5712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اقسم كلا الطرفين على  8 </a:t>
            </a:r>
          </a:p>
        </p:txBody>
      </p:sp>
      <p:sp>
        <p:nvSpPr>
          <p:cNvPr id="133" name="Text Box 61">
            <a:extLst>
              <a:ext uri="{FF2B5EF4-FFF2-40B4-BE49-F238E27FC236}">
                <a16:creationId xmlns:a16="http://schemas.microsoft.com/office/drawing/2014/main" xmlns="" id="{EF3915C5-536D-4021-9233-1EF75E8F6536}"/>
              </a:ext>
            </a:extLst>
          </p:cNvPr>
          <p:cNvSpPr txBox="1"/>
          <p:nvPr/>
        </p:nvSpPr>
        <p:spPr>
          <a:xfrm>
            <a:off x="7365345" y="3457555"/>
            <a:ext cx="4177920" cy="5955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56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 </a:t>
            </a:r>
            <a:r>
              <a:rPr lang="ar-BH" sz="3200" b="1" u="sng" dirty="0">
                <a:solidFill>
                  <a:srgbClr val="BB101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8 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32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  ض 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4" name="Text Box 61">
            <a:extLst>
              <a:ext uri="{FF2B5EF4-FFF2-40B4-BE49-F238E27FC236}">
                <a16:creationId xmlns:a16="http://schemas.microsoft.com/office/drawing/2014/main" xmlns="" id="{4AFCDFF1-EF95-4B1A-ADC7-5B8902A144CF}"/>
              </a:ext>
            </a:extLst>
          </p:cNvPr>
          <p:cNvSpPr txBox="1"/>
          <p:nvPr/>
        </p:nvSpPr>
        <p:spPr>
          <a:xfrm>
            <a:off x="6124618" y="5373382"/>
            <a:ext cx="5378618" cy="5712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6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إذن، عرض المستطيل 7 </a:t>
            </a:r>
            <a:r>
              <a:rPr lang="ar-BH" sz="3600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BH" sz="36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35" name="Text Box 61">
            <a:extLst>
              <a:ext uri="{FF2B5EF4-FFF2-40B4-BE49-F238E27FC236}">
                <a16:creationId xmlns:a16="http://schemas.microsoft.com/office/drawing/2014/main" xmlns="" id="{1A7AEF04-442A-478A-9CEE-69CC80241E84}"/>
              </a:ext>
            </a:extLst>
          </p:cNvPr>
          <p:cNvSpPr txBox="1"/>
          <p:nvPr/>
        </p:nvSpPr>
        <p:spPr>
          <a:xfrm>
            <a:off x="7274052" y="3958565"/>
            <a:ext cx="4177920" cy="5955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   =   8</a:t>
            </a:r>
          </a:p>
        </p:txBody>
      </p:sp>
      <p:sp>
        <p:nvSpPr>
          <p:cNvPr id="136" name="Text Box 61">
            <a:extLst>
              <a:ext uri="{FF2B5EF4-FFF2-40B4-BE49-F238E27FC236}">
                <a16:creationId xmlns:a16="http://schemas.microsoft.com/office/drawing/2014/main" xmlns="" id="{895F9F75-3396-42A4-94F9-8426EE5D8C85}"/>
              </a:ext>
            </a:extLst>
          </p:cNvPr>
          <p:cNvSpPr txBox="1"/>
          <p:nvPr/>
        </p:nvSpPr>
        <p:spPr>
          <a:xfrm>
            <a:off x="7248578" y="4563466"/>
            <a:ext cx="4177920" cy="5955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  =  </a:t>
            </a:r>
            <a:r>
              <a:rPr lang="ar-BH" sz="32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1163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5000"/>
                            </p:stCondLst>
                            <p:childTnLst>
                              <p:par>
                                <p:cTn id="1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7000"/>
                            </p:stCondLst>
                            <p:childTnLst>
                              <p:par>
                                <p:cTn id="18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9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9000"/>
                            </p:stCondLst>
                            <p:childTnLst>
                              <p:par>
                                <p:cTn id="19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00"/>
                            </p:stCondLst>
                            <p:childTnLst>
                              <p:par>
                                <p:cTn id="19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1000"/>
                            </p:stCondLst>
                            <p:childTnLst>
                              <p:par>
                                <p:cTn id="20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2000"/>
                            </p:stCondLst>
                            <p:childTnLst>
                              <p:par>
                                <p:cTn id="20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3000"/>
                            </p:stCondLst>
                            <p:childTnLst>
                              <p:par>
                                <p:cTn id="20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4000"/>
                            </p:stCondLst>
                            <p:childTnLst>
                              <p:par>
                                <p:cTn id="20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5000"/>
                            </p:stCondLst>
                            <p:childTnLst>
                              <p:par>
                                <p:cTn id="21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6000"/>
                            </p:stCondLst>
                            <p:childTnLst>
                              <p:par>
                                <p:cTn id="21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7000"/>
                            </p:stCondLst>
                            <p:childTnLst>
                              <p:par>
                                <p:cTn id="21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8000"/>
                            </p:stCondLst>
                            <p:childTnLst>
                              <p:par>
                                <p:cTn id="22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</p:bldLst>
  </p:timing>
</p:sld>
</file>

<file path=ppt/theme/theme1.xml><?xml version="1.0" encoding="utf-8"?>
<a:theme xmlns:a="http://schemas.openxmlformats.org/drawingml/2006/main" name="m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e" id="{B49A4B1C-C6CA-4A72-B707-09C6BB86E042}" vid="{566247EF-EA97-4A29-8780-7631BB1820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moe</Template>
  <TotalTime>10131</TotalTime>
  <Words>677</Words>
  <Application>Microsoft Office PowerPoint</Application>
  <PresentationFormat>Widescreen</PresentationFormat>
  <Paragraphs>233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Sakkal Majalla</vt:lpstr>
      <vt:lpstr>Times New Roman</vt:lpstr>
      <vt:lpstr>Wingdings</vt:lpstr>
      <vt:lpstr>Wingdings 2</vt:lpstr>
      <vt:lpstr>Yu Gothic UI Semilight</vt:lpstr>
      <vt:lpstr>moe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(7 – 5) حل المعادلات التربيعية باستعمال تحليل الفرق بين مربعين</dc:title>
  <dc:creator>MUEEN ABDULLA   NAJI ALZAKRI</dc:creator>
  <cp:lastModifiedBy>Faeqah  Abdulrahman</cp:lastModifiedBy>
  <cp:revision>752</cp:revision>
  <dcterms:created xsi:type="dcterms:W3CDTF">2020-03-03T05:43:55Z</dcterms:created>
  <dcterms:modified xsi:type="dcterms:W3CDTF">2021-08-11T10:47:03Z</dcterms:modified>
</cp:coreProperties>
</file>