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77" r:id="rId2"/>
    <p:sldId id="259" r:id="rId3"/>
    <p:sldId id="466" r:id="rId4"/>
    <p:sldId id="457" r:id="rId5"/>
    <p:sldId id="467" r:id="rId6"/>
    <p:sldId id="460" r:id="rId7"/>
    <p:sldId id="459" r:id="rId8"/>
    <p:sldId id="458" r:id="rId9"/>
    <p:sldId id="461" r:id="rId10"/>
    <p:sldId id="462" r:id="rId11"/>
    <p:sldId id="463" r:id="rId12"/>
    <p:sldId id="330" r:id="rId13"/>
    <p:sldId id="4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B1018"/>
    <a:srgbClr val="000000"/>
    <a:srgbClr val="FAEBE4"/>
    <a:srgbClr val="066FB3"/>
    <a:srgbClr val="7F00FF"/>
    <a:srgbClr val="0071BB"/>
    <a:srgbClr val="BDD7EE"/>
    <a:srgbClr val="DE866C"/>
    <a:srgbClr val="C91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DF4B0-B99F-481C-83C6-6C06138CF3BD}" v="5" dt="2021-07-26T10:35:39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5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war  kadhem abdulla" userId="060428b1-7d34-4619-b177-b5411eeb22b8" providerId="ADAL" clId="{7A5DF4B0-B99F-481C-83C6-6C06138CF3BD}"/>
    <pc:docChg chg="modSld">
      <pc:chgData name="anwar  kadhem abdulla" userId="060428b1-7d34-4619-b177-b5411eeb22b8" providerId="ADAL" clId="{7A5DF4B0-B99F-481C-83C6-6C06138CF3BD}" dt="2021-07-26T10:35:45.302" v="6" actId="1076"/>
      <pc:docMkLst>
        <pc:docMk/>
      </pc:docMkLst>
      <pc:sldChg chg="modSp mod">
        <pc:chgData name="anwar  kadhem abdulla" userId="060428b1-7d34-4619-b177-b5411eeb22b8" providerId="ADAL" clId="{7A5DF4B0-B99F-481C-83C6-6C06138CF3BD}" dt="2021-07-26T10:35:00.639" v="0" actId="14100"/>
        <pc:sldMkLst>
          <pc:docMk/>
          <pc:sldMk cId="3267701668" sldId="277"/>
        </pc:sldMkLst>
        <pc:spChg chg="mod">
          <ac:chgData name="anwar  kadhem abdulla" userId="060428b1-7d34-4619-b177-b5411eeb22b8" providerId="ADAL" clId="{7A5DF4B0-B99F-481C-83C6-6C06138CF3BD}" dt="2021-07-26T10:35:00.639" v="0" actId="14100"/>
          <ac:spMkLst>
            <pc:docMk/>
            <pc:sldMk cId="3267701668" sldId="277"/>
            <ac:spMk id="7" creationId="{F3790178-84E1-4C30-947C-219519E53224}"/>
          </ac:spMkLst>
        </pc:spChg>
      </pc:sldChg>
      <pc:sldChg chg="modSp mod">
        <pc:chgData name="anwar  kadhem abdulla" userId="060428b1-7d34-4619-b177-b5411eeb22b8" providerId="ADAL" clId="{7A5DF4B0-B99F-481C-83C6-6C06138CF3BD}" dt="2021-07-26T10:35:45.302" v="6" actId="1076"/>
        <pc:sldMkLst>
          <pc:docMk/>
          <pc:sldMk cId="3089662134" sldId="460"/>
        </pc:sldMkLst>
        <pc:spChg chg="mod">
          <ac:chgData name="anwar  kadhem abdulla" userId="060428b1-7d34-4619-b177-b5411eeb22b8" providerId="ADAL" clId="{7A5DF4B0-B99F-481C-83C6-6C06138CF3BD}" dt="2021-07-26T10:35:45.302" v="6" actId="1076"/>
          <ac:spMkLst>
            <pc:docMk/>
            <pc:sldMk cId="3089662134" sldId="460"/>
            <ac:spMk id="21" creationId="{E1C33062-2522-4E8C-9DD5-86EF390D5B79}"/>
          </ac:spMkLst>
        </pc:spChg>
        <pc:spChg chg="mod">
          <ac:chgData name="anwar  kadhem abdulla" userId="060428b1-7d34-4619-b177-b5411eeb22b8" providerId="ADAL" clId="{7A5DF4B0-B99F-481C-83C6-6C06138CF3BD}" dt="2021-07-26T10:35:36.642" v="4" actId="113"/>
          <ac:spMkLst>
            <pc:docMk/>
            <pc:sldMk cId="3089662134" sldId="460"/>
            <ac:spMk id="31" creationId="{E1C33062-2522-4E8C-9DD5-86EF390D5B7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29B0E-ED73-4735-9378-9DE86ED44484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BH"/>
              <a:t>التحويل بين الوحدات المترية - الصف الأول الإعدادي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B7491-F37C-4A69-85A9-0D0AF911A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647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F75A3-62BC-41FD-8466-D6794174B2FA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BH"/>
              <a:t>التحويل بين الوحدات المترية - الصف الأول الإعدادي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A5B7-62A9-4596-9F98-D4E0CED45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A5B7-62A9-4596-9F98-D4E0CED4569C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التحويل بين الوحدات المترية - الصف الأول الإعدادي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8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A5B7-62A9-4596-9F98-D4E0CED4569C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التحويل بين الوحدات المترية - الصف الأول الإعدادي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6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6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6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1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3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9D80-2F88-4D36-A180-75F74953DB2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="" xmlns:a16="http://schemas.microsoft.com/office/drawing/2014/main" id="{90DFB5D0-019B-427E-9853-695E800244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"/>
            <a:ext cx="12200212" cy="685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1666568" y="2482702"/>
            <a:ext cx="9135952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الإعدادي – الجزء الأول</a:t>
            </a:r>
          </a:p>
          <a:p>
            <a:pPr algn="ctr" rtl="1"/>
            <a:endParaRPr lang="ar-BH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SA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القياس: التحويل بين الوحدات الإنجليزية</a:t>
            </a:r>
          </a:p>
          <a:p>
            <a:pPr algn="ctr" rtl="1"/>
            <a:r>
              <a:rPr lang="ar-BH" sz="4800" cap="none" spc="0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(صفحة 130)</a:t>
            </a:r>
            <a:endParaRPr lang="en-US" sz="13800" cap="none" spc="0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470441" y="548235"/>
            <a:ext cx="949106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تحتاج هيفاء     4 أقدام من القماش لخياطة قميصها. كم ياردة من القماش تحتاج إليها؟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3687068" y="1816804"/>
            <a:ext cx="786932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لإجراء التحويل،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نستعمل العلاقة:   1  ياردة   =    3  أقدام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935071" y="2880128"/>
            <a:ext cx="661579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4  أقدام 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4 أقدام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     </a:t>
            </a:r>
            <a:endParaRPr lang="ar-BH" sz="4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1771650" y="2880128"/>
            <a:ext cx="272769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  في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979207" y="132424"/>
            <a:ext cx="11120072" cy="5759891"/>
            <a:chOff x="0" y="-2442"/>
            <a:chExt cx="5524191" cy="3147583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: Shape 6">
                <a:extLst>
                  <a:ext uri="{FF2B5EF4-FFF2-40B4-BE49-F238E27FC236}">
                    <a16:creationId xmlns=""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7" name="Text Box 39">
              <a:extLst>
                <a:ext uri="{FF2B5EF4-FFF2-40B4-BE49-F238E27FC236}">
                  <a16:creationId xmlns=""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539079" y="-2442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98BFAA2-6B65-4990-AAA3-E304D900E2AA}"/>
              </a:ext>
            </a:extLst>
          </p:cNvPr>
          <p:cNvSpPr/>
          <p:nvPr/>
        </p:nvSpPr>
        <p:spPr>
          <a:xfrm>
            <a:off x="7574944" y="397554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715259C-0AE4-46CB-9F48-66B2C3531984}"/>
              </a:ext>
            </a:extLst>
          </p:cNvPr>
          <p:cNvSpPr/>
          <p:nvPr/>
        </p:nvSpPr>
        <p:spPr>
          <a:xfrm>
            <a:off x="1003451" y="1810081"/>
            <a:ext cx="296287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أي: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9BB5323-71AF-448A-8EBD-0657D2017496}"/>
              </a:ext>
            </a:extLst>
          </p:cNvPr>
          <p:cNvSpPr/>
          <p:nvPr/>
        </p:nvSpPr>
        <p:spPr>
          <a:xfrm>
            <a:off x="1985662" y="1697099"/>
            <a:ext cx="137035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ياردة </a:t>
            </a:r>
          </a:p>
          <a:p>
            <a:pPr algn="ct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أقدام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2A2A9E-FFCD-4A7D-80EA-E60E1437DE76}"/>
              </a:ext>
            </a:extLst>
          </p:cNvPr>
          <p:cNvSpPr/>
          <p:nvPr/>
        </p:nvSpPr>
        <p:spPr>
          <a:xfrm>
            <a:off x="10615823" y="2838924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C6D79D6-A280-4F42-BE30-5DF8EF0A9A87}"/>
              </a:ext>
            </a:extLst>
          </p:cNvPr>
          <p:cNvSpPr/>
          <p:nvPr/>
        </p:nvSpPr>
        <p:spPr>
          <a:xfrm>
            <a:off x="8386973" y="2811751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8F3EDBE-441C-42B9-BDEB-06A21B522473}"/>
              </a:ext>
            </a:extLst>
          </p:cNvPr>
          <p:cNvSpPr/>
          <p:nvPr/>
        </p:nvSpPr>
        <p:spPr>
          <a:xfrm>
            <a:off x="1605637" y="2766668"/>
            <a:ext cx="137035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ياردة </a:t>
            </a:r>
          </a:p>
          <a:p>
            <a:pPr algn="ct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أقدام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BB6D45F-84F0-45C6-AEB4-0F82B18E1411}"/>
              </a:ext>
            </a:extLst>
          </p:cNvPr>
          <p:cNvSpPr/>
          <p:nvPr/>
        </p:nvSpPr>
        <p:spPr>
          <a:xfrm>
            <a:off x="4935071" y="4015408"/>
            <a:ext cx="661579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4  أقدام 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   </a:t>
            </a:r>
            <a:endParaRPr lang="ar-BH" sz="4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5EF9716-8367-40FC-8A6B-B808EAA4C321}"/>
              </a:ext>
            </a:extLst>
          </p:cNvPr>
          <p:cNvSpPr/>
          <p:nvPr/>
        </p:nvSpPr>
        <p:spPr>
          <a:xfrm>
            <a:off x="10615823" y="3974204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0E7A8E2-D08C-4F49-B473-DE7A6660E553}"/>
              </a:ext>
            </a:extLst>
          </p:cNvPr>
          <p:cNvSpPr/>
          <p:nvPr/>
        </p:nvSpPr>
        <p:spPr>
          <a:xfrm>
            <a:off x="8386973" y="3947031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8458EBC-E8D3-4945-BF6A-C45994726555}"/>
              </a:ext>
            </a:extLst>
          </p:cNvPr>
          <p:cNvSpPr/>
          <p:nvPr/>
        </p:nvSpPr>
        <p:spPr>
          <a:xfrm>
            <a:off x="6029119" y="2774317"/>
            <a:ext cx="137035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ياردة </a:t>
            </a:r>
          </a:p>
          <a:p>
            <a:pPr algn="ct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أقدام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AED38C3-0B73-4013-8A5C-32292A3C9474}"/>
              </a:ext>
            </a:extLst>
          </p:cNvPr>
          <p:cNvSpPr/>
          <p:nvPr/>
        </p:nvSpPr>
        <p:spPr>
          <a:xfrm>
            <a:off x="6819499" y="3888969"/>
            <a:ext cx="137035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ياردة </a:t>
            </a:r>
          </a:p>
          <a:p>
            <a:pPr algn="ct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71FE8F8C-654F-4FD8-BF7F-D95AA4570F2E}"/>
              </a:ext>
            </a:extLst>
          </p:cNvPr>
          <p:cNvCxnSpPr/>
          <p:nvPr/>
        </p:nvCxnSpPr>
        <p:spPr>
          <a:xfrm flipH="1">
            <a:off x="7669136" y="3033504"/>
            <a:ext cx="647210" cy="5294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A617C8B-4351-47FA-9BC6-D6EDC852D5B2}"/>
              </a:ext>
            </a:extLst>
          </p:cNvPr>
          <p:cNvCxnSpPr/>
          <p:nvPr/>
        </p:nvCxnSpPr>
        <p:spPr>
          <a:xfrm flipH="1">
            <a:off x="6143936" y="3316640"/>
            <a:ext cx="647210" cy="5294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4CEC4C60-CB5F-4E17-B17A-0B5F4B7EC924}"/>
              </a:ext>
            </a:extLst>
          </p:cNvPr>
          <p:cNvCxnSpPr>
            <a:cxnSpLocks/>
          </p:cNvCxnSpPr>
          <p:nvPr/>
        </p:nvCxnSpPr>
        <p:spPr>
          <a:xfrm flipH="1">
            <a:off x="8627422" y="3947031"/>
            <a:ext cx="508513" cy="42232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D0FBC92B-EDD5-4F43-8A33-5758C75DBF2A}"/>
              </a:ext>
            </a:extLst>
          </p:cNvPr>
          <p:cNvCxnSpPr>
            <a:cxnSpLocks/>
          </p:cNvCxnSpPr>
          <p:nvPr/>
        </p:nvCxnSpPr>
        <p:spPr>
          <a:xfrm flipH="1">
            <a:off x="7297438" y="4477286"/>
            <a:ext cx="455137" cy="35447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1D4D8DB-2C87-45C0-99AC-E283F6F1F7D4}"/>
              </a:ext>
            </a:extLst>
          </p:cNvPr>
          <p:cNvSpPr/>
          <p:nvPr/>
        </p:nvSpPr>
        <p:spPr>
          <a:xfrm>
            <a:off x="7264933" y="4678253"/>
            <a:ext cx="63290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CE59227-D65D-4AFC-A9AA-1DA2B901D64F}"/>
              </a:ext>
            </a:extLst>
          </p:cNvPr>
          <p:cNvSpPr/>
          <p:nvPr/>
        </p:nvSpPr>
        <p:spPr>
          <a:xfrm>
            <a:off x="8352173" y="3839478"/>
            <a:ext cx="63290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6DED02B-CE92-4C83-A4BC-5C2EC362B727}"/>
              </a:ext>
            </a:extLst>
          </p:cNvPr>
          <p:cNvSpPr/>
          <p:nvPr/>
        </p:nvSpPr>
        <p:spPr>
          <a:xfrm>
            <a:off x="5002468" y="5010450"/>
            <a:ext cx="478809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      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ياردة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=       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ياردة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endParaRPr lang="ar-BH" sz="4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54247B7-C42A-41F4-9FCA-28F5997472ED}"/>
              </a:ext>
            </a:extLst>
          </p:cNvPr>
          <p:cNvSpPr/>
          <p:nvPr/>
        </p:nvSpPr>
        <p:spPr>
          <a:xfrm>
            <a:off x="8189857" y="4935748"/>
            <a:ext cx="137035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 </a:t>
            </a:r>
          </a:p>
          <a:p>
            <a:pPr algn="ct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0E30AA2-3549-4F1B-A9F4-AD658AB61828}"/>
              </a:ext>
            </a:extLst>
          </p:cNvPr>
          <p:cNvSpPr/>
          <p:nvPr/>
        </p:nvSpPr>
        <p:spPr>
          <a:xfrm>
            <a:off x="6474578" y="4955586"/>
            <a:ext cx="137035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 </a:t>
            </a:r>
          </a:p>
          <a:p>
            <a:pPr algn="ct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622ACDD-C966-4006-B447-5C3C96FECDAF}"/>
              </a:ext>
            </a:extLst>
          </p:cNvPr>
          <p:cNvSpPr/>
          <p:nvPr/>
        </p:nvSpPr>
        <p:spPr>
          <a:xfrm>
            <a:off x="542719" y="5683572"/>
            <a:ext cx="5486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+mj-cs"/>
              </a:rPr>
              <a:t> إذن، تحتاج هيفاء إلى 1.5 ياردة من القماش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24E40762-C1DE-474A-8378-832CEC98997E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EE4ADBB-48EC-45D9-8808-A42B9AFC113B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49" name="Group 4">
              <a:extLst>
                <a:ext uri="{FF2B5EF4-FFF2-40B4-BE49-F238E27FC236}">
                  <a16:creationId xmlns="" xmlns:a16="http://schemas.microsoft.com/office/drawing/2014/main" id="{82BD1624-B405-4D47-AEC6-AD447CFD7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4D2F4116-0BDB-4AA6-8080-5212B3EB75CA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6">
                <a:extLst>
                  <a:ext uri="{FF2B5EF4-FFF2-40B4-BE49-F238E27FC236}">
                    <a16:creationId xmlns="" xmlns:a16="http://schemas.microsoft.com/office/drawing/2014/main" id="{667B0A17-181A-4DAD-A385-9DFC5681D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0058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21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3429831" y="314166"/>
            <a:ext cx="609904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حول 5000 رطل  إلى طن.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3429831" y="1844537"/>
            <a:ext cx="84036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لإجراء التحويل،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نستعمل العلاقة:   1  طن    =   2000 رطل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E1C33062-2522-4E8C-9DD5-86EF390D5B79}"/>
                  </a:ext>
                </a:extLst>
              </p:cNvPr>
              <p:cNvSpPr/>
              <p:nvPr/>
            </p:nvSpPr>
            <p:spPr>
              <a:xfrm>
                <a:off x="5057202" y="2616196"/>
                <a:ext cx="6615794" cy="123630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4000" b="1" dirty="0">
                    <a:solidFill>
                      <a:srgbClr val="066FB3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             =   5000 رطل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4000" b="1" i="1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a:rPr lang="ar-BH" sz="4000" b="1" i="1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  <m:r>
                          <a:rPr lang="ar-BH" sz="4000" b="1" i="1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طن</m:t>
                        </m:r>
                        <m:r>
                          <m:rPr>
                            <m:nor/>
                          </m:rPr>
                          <a:rPr lang="ar-BH" sz="4000" b="1" i="0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1</m:t>
                        </m:r>
                        <m:r>
                          <a:rPr lang="ar-BH" sz="4000" b="1" i="1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ar-BH" sz="4000" b="1" i="0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0002  رطل</m:t>
                        </m:r>
                        <m:r>
                          <a:rPr lang="ar-BH" sz="4000" b="1" i="1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</m:den>
                    </m:f>
                  </m:oMath>
                </a14:m>
                <a:endParaRPr lang="ar-BH" sz="4400" b="1" dirty="0">
                  <a:solidFill>
                    <a:srgbClr val="066FB3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C33062-2522-4E8C-9DD5-86EF390D5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202" y="2616196"/>
                <a:ext cx="6615794" cy="1236300"/>
              </a:xfrm>
              <a:prstGeom prst="rect">
                <a:avLst/>
              </a:prstGeom>
              <a:blipFill>
                <a:blip r:embed="rId2"/>
                <a:stretch>
                  <a:fillRect r="-3226" b="-4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057202" y="5569149"/>
            <a:ext cx="57784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إذن ، 5000  رطل  تساوي  2</a:t>
            </a:r>
            <a:r>
              <a:rPr lang="ar-BH" sz="3600" b="1" dirty="0">
                <a:latin typeface="Sakkal Majalla" panose="02000000000000000000" pitchFamily="2" charset="-78"/>
                <a:cs typeface="+mj-cs"/>
              </a:rPr>
              <a:t>,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 طن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922068" y="4273734"/>
            <a:ext cx="270958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2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+mj-cs"/>
              </a:rPr>
              <a:t>,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  طن</a:t>
            </a:r>
            <a:endParaRPr lang="en-US" sz="36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E1C33062-2522-4E8C-9DD5-86EF390D5B79}"/>
                  </a:ext>
                </a:extLst>
              </p:cNvPr>
              <p:cNvSpPr/>
              <p:nvPr/>
            </p:nvSpPr>
            <p:spPr>
              <a:xfrm>
                <a:off x="7945410" y="4009527"/>
                <a:ext cx="3827001" cy="10715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4000" b="1" dirty="0">
                    <a:solidFill>
                      <a:srgbClr val="066FB3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     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4000" b="1" i="1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a:rPr lang="ar-BH" sz="4000" b="1" i="1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  <m:r>
                          <a:rPr lang="ar-BH" sz="4000" b="1" i="1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طن</m:t>
                        </m:r>
                        <m:r>
                          <m:rPr>
                            <m:nor/>
                          </m:rPr>
                          <a:rPr lang="ar-BH" sz="4000" b="1" i="0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5000 </m:t>
                        </m:r>
                        <m:r>
                          <a:rPr lang="ar-BH" sz="4000" b="1" i="1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ar-BH" sz="4000" b="1" i="0" smtClean="0">
                            <a:solidFill>
                              <a:srgbClr val="066FB3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 2000</m:t>
                        </m:r>
                      </m:den>
                    </m:f>
                  </m:oMath>
                </a14:m>
                <a:endParaRPr lang="ar-BH" sz="4400" b="1" dirty="0">
                  <a:solidFill>
                    <a:srgbClr val="066FB3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C33062-2522-4E8C-9DD5-86EF390D5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410" y="4009527"/>
                <a:ext cx="3827001" cy="1071575"/>
              </a:xfrm>
              <a:prstGeom prst="rect">
                <a:avLst/>
              </a:prstGeom>
              <a:blipFill rotWithShape="0">
                <a:blip r:embed="rId3"/>
                <a:stretch>
                  <a:fillRect r="-5732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7999971" y="3013229"/>
            <a:ext cx="647210" cy="5294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32142" y="3328680"/>
            <a:ext cx="647210" cy="5294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29B1569-6CDF-4E6F-AC5B-9189B4BFE324}"/>
              </a:ext>
            </a:extLst>
          </p:cNvPr>
          <p:cNvGrpSpPr/>
          <p:nvPr/>
        </p:nvGrpSpPr>
        <p:grpSpPr>
          <a:xfrm>
            <a:off x="946760" y="243911"/>
            <a:ext cx="11013767" cy="5737317"/>
            <a:chOff x="914565" y="248907"/>
            <a:chExt cx="11013767" cy="5737317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: Shape 110">
                <a:extLst>
                  <a:ext uri="{FF2B5EF4-FFF2-40B4-BE49-F238E27FC236}">
                    <a16:creationId xmlns="" xmlns:a16="http://schemas.microsoft.com/office/drawing/2014/main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34" name="Rectangle: Rounded Corners 84">
                <a:extLst>
                  <a:ext uri="{FF2B5EF4-FFF2-40B4-BE49-F238E27FC236}">
                    <a16:creationId xmlns="" xmlns:a16="http://schemas.microsoft.com/office/drawing/2014/main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="" xmlns:a16="http://schemas.microsoft.com/office/drawing/2014/main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0167801" y="2952848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5000 رطل</a:t>
            </a:r>
            <a:endParaRPr lang="en-GB" sz="3600" dirty="0"/>
          </a:p>
        </p:txBody>
      </p:sp>
      <p:sp>
        <p:nvSpPr>
          <p:cNvPr id="27" name="Oval 33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6" name="Oval 32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67" name="Oval 31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69" name="Oval 29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71" name="Oval 27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72" name="Oval 26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73" name="Oval 25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74" name="Oval 24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75" name="Oval 23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76" name="Oval 22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77" name="Oval 21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79" name="Oval 19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80" name="Oval 18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82" name="Oval 16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83" name="Oval 15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84" name="Oval 14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85" name="Oval 13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87" name="Oval 11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88" name="Oval 10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90" name="Oval 8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92" name="Oval 6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93" name="Oval 5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94" name="Oval 4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95" name="Oval 3"/>
          <p:cNvSpPr>
            <a:spLocks noChangeArrowheads="1"/>
          </p:cNvSpPr>
          <p:nvPr/>
        </p:nvSpPr>
        <p:spPr bwMode="auto">
          <a:xfrm>
            <a:off x="485674" y="135199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3B39599D-8FD9-4167-82C4-516B096BABF1}"/>
              </a:ext>
            </a:extLst>
          </p:cNvPr>
          <p:cNvSpPr/>
          <p:nvPr/>
        </p:nvSpPr>
        <p:spPr>
          <a:xfrm flipH="1">
            <a:off x="185287" y="398342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F207BE8E-08AC-4991-BA20-9210AB3316EA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5BA78B8D-5ABC-4C2C-8239-B949B914B8AE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99" name="Group 4">
              <a:extLst>
                <a:ext uri="{FF2B5EF4-FFF2-40B4-BE49-F238E27FC236}">
                  <a16:creationId xmlns="" xmlns:a16="http://schemas.microsoft.com/office/drawing/2014/main" id="{04454F48-51E8-459B-9DA9-322C5CFF7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6FE5478B-CB5C-4672-A39A-3DEBA84B640A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6">
                <a:extLst>
                  <a:ext uri="{FF2B5EF4-FFF2-40B4-BE49-F238E27FC236}">
                    <a16:creationId xmlns="" xmlns:a16="http://schemas.microsoft.com/office/drawing/2014/main" id="{73E8EF52-BF57-47DE-AD6C-14B7D873E8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6841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  <p:bldP spid="29" grpId="0"/>
      <p:bldP spid="15" grpId="0"/>
      <p:bldP spid="2" grpId="0"/>
      <p:bldP spid="28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الأول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132، 133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7CC5364-5B9A-4504-B01F-BF3599C56375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76B1465-A4A2-42CB-B61B-5C19F26A0BB2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="" xmlns:a16="http://schemas.microsoft.com/office/drawing/2014/main" id="{8BBA2FC8-9220-4B82-B4B0-54A673922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43A5C114-28B4-42DC-9EDB-1100233B8611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6">
                <a:extLst>
                  <a:ext uri="{FF2B5EF4-FFF2-40B4-BE49-F238E27FC236}">
                    <a16:creationId xmlns="" xmlns:a16="http://schemas.microsoft.com/office/drawing/2014/main" id="{DFC46365-CAC6-4810-9281-AC3626A10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3981699" y="2152397"/>
            <a:ext cx="4530289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1355" y="728383"/>
            <a:ext cx="7110299" cy="53227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00F6A79-21B8-4552-BF07-160643A8B692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BC19F8E-9FD7-4BCB-874E-AEAEABA5663F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7" name="Group 4">
              <a:extLst>
                <a:ext uri="{FF2B5EF4-FFF2-40B4-BE49-F238E27FC236}">
                  <a16:creationId xmlns="" xmlns:a16="http://schemas.microsoft.com/office/drawing/2014/main" id="{FD5438C9-8DD6-4372-AB26-0153F6735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FE071745-A868-4197-91CC-AFF2CA842BFC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6">
                <a:extLst>
                  <a:ext uri="{FF2B5EF4-FFF2-40B4-BE49-F238E27FC236}">
                    <a16:creationId xmlns="" xmlns:a16="http://schemas.microsoft.com/office/drawing/2014/main" id="{42D9145A-C693-4AA0-A0BE-AE4F98317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6029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5469" y="6074792"/>
            <a:ext cx="10317707" cy="783208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416859" y="2887400"/>
            <a:ext cx="1114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التحويل بين وحدات النظام الإنجليزية للطول والكتلة والسعة.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943201" y="1555643"/>
            <a:ext cx="2255746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هدف الدرس</a:t>
            </a:r>
            <a:endParaRPr lang="en-US" sz="4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7E5CCA0-396C-4638-9BA5-14817D2213A2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EE92662-9202-40A8-B8E7-F8F25B6CB5D5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08C3F8D3-A3C1-4992-B1D9-11324B7FD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A9CECC49-18BC-48C5-AE84-86D7B30B5E4C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6">
                <a:extLst>
                  <a:ext uri="{FF2B5EF4-FFF2-40B4-BE49-F238E27FC236}">
                    <a16:creationId xmlns="" xmlns:a16="http://schemas.microsoft.com/office/drawing/2014/main" id="{6D9236D7-B499-4C83-9D43-5EC6CD196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1">
            <a:extLst>
              <a:ext uri="{FF2B5EF4-FFF2-40B4-BE49-F238E27FC236}">
                <a16:creationId xmlns=""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668327" y="259794"/>
            <a:ext cx="10855343" cy="16793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يُعدُّ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النظام الإنجليزي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الأنظمة  المستعملة في بعض الدول في قياس الطول والكتلة والسعة. ويبين الجدول الآتي العلاقات بين وحدات الطول، ووحدات الكتلة والسعة في ذلك النظام:</a:t>
            </a:r>
          </a:p>
          <a:p>
            <a:pPr algn="r" rtl="1"/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7AD4C16-8383-4830-A2AB-C086531F842A}"/>
              </a:ext>
            </a:extLst>
          </p:cNvPr>
          <p:cNvGrpSpPr/>
          <p:nvPr/>
        </p:nvGrpSpPr>
        <p:grpSpPr>
          <a:xfrm>
            <a:off x="576095" y="1243163"/>
            <a:ext cx="11190576" cy="4804853"/>
            <a:chOff x="576095" y="1243163"/>
            <a:chExt cx="11190576" cy="4959217"/>
          </a:xfrm>
        </p:grpSpPr>
        <p:sp>
          <p:nvSpPr>
            <p:cNvPr id="25" name="Text Box 3925">
              <a:extLst>
                <a:ext uri="{FF2B5EF4-FFF2-40B4-BE49-F238E27FC236}">
                  <a16:creationId xmlns="" xmlns:a16="http://schemas.microsoft.com/office/drawing/2014/main" id="{1789ABFD-8AB7-4CB6-971B-747148288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095" y="1380203"/>
              <a:ext cx="11190576" cy="4822177"/>
            </a:xfrm>
            <a:prstGeom prst="roundRect">
              <a:avLst>
                <a:gd name="adj" fmla="val 13946"/>
              </a:avLst>
            </a:prstGeom>
            <a:noFill/>
            <a:ln w="1905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C929907-6473-4A5A-B334-BAD7C2A01672}"/>
                </a:ext>
              </a:extLst>
            </p:cNvPr>
            <p:cNvSpPr/>
            <p:nvPr/>
          </p:nvSpPr>
          <p:spPr>
            <a:xfrm>
              <a:off x="961724" y="1243163"/>
              <a:ext cx="10804947" cy="546466"/>
            </a:xfrm>
            <a:custGeom>
              <a:avLst/>
              <a:gdLst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79068"/>
                <a:gd name="connsiteY0" fmla="*/ 264278 h 264278"/>
                <a:gd name="connsiteX1" fmla="*/ 1279068 w 1279068"/>
                <a:gd name="connsiteY1" fmla="*/ 264278 h 264278"/>
                <a:gd name="connsiteX2" fmla="*/ 1126318 w 1279068"/>
                <a:gd name="connsiteY2" fmla="*/ 0 h 264278"/>
                <a:gd name="connsiteX3" fmla="*/ 106208 w 1279068"/>
                <a:gd name="connsiteY3" fmla="*/ 0 h 264278"/>
                <a:gd name="connsiteX4" fmla="*/ 0 w 1279068"/>
                <a:gd name="connsiteY4" fmla="*/ 55403 h 264278"/>
                <a:gd name="connsiteX5" fmla="*/ 233061 w 1279068"/>
                <a:gd name="connsiteY5" fmla="*/ 264278 h 264278"/>
                <a:gd name="connsiteX0" fmla="*/ 233061 w 1279383"/>
                <a:gd name="connsiteY0" fmla="*/ 264278 h 264278"/>
                <a:gd name="connsiteX1" fmla="*/ 1279068 w 1279383"/>
                <a:gd name="connsiteY1" fmla="*/ 264278 h 264278"/>
                <a:gd name="connsiteX2" fmla="*/ 1126318 w 1279383"/>
                <a:gd name="connsiteY2" fmla="*/ 0 h 264278"/>
                <a:gd name="connsiteX3" fmla="*/ 106208 w 1279383"/>
                <a:gd name="connsiteY3" fmla="*/ 0 h 264278"/>
                <a:gd name="connsiteX4" fmla="*/ 0 w 1279383"/>
                <a:gd name="connsiteY4" fmla="*/ 55403 h 264278"/>
                <a:gd name="connsiteX5" fmla="*/ 233061 w 1279383"/>
                <a:gd name="connsiteY5" fmla="*/ 264278 h 264278"/>
                <a:gd name="connsiteX0" fmla="*/ 233061 w 1279314"/>
                <a:gd name="connsiteY0" fmla="*/ 264278 h 264278"/>
                <a:gd name="connsiteX1" fmla="*/ 1279068 w 1279314"/>
                <a:gd name="connsiteY1" fmla="*/ 264278 h 264278"/>
                <a:gd name="connsiteX2" fmla="*/ 1126318 w 1279314"/>
                <a:gd name="connsiteY2" fmla="*/ 0 h 264278"/>
                <a:gd name="connsiteX3" fmla="*/ 106208 w 1279314"/>
                <a:gd name="connsiteY3" fmla="*/ 0 h 264278"/>
                <a:gd name="connsiteX4" fmla="*/ 0 w 1279314"/>
                <a:gd name="connsiteY4" fmla="*/ 55403 h 264278"/>
                <a:gd name="connsiteX5" fmla="*/ 233061 w 1279314"/>
                <a:gd name="connsiteY5" fmla="*/ 264278 h 264278"/>
                <a:gd name="connsiteX0" fmla="*/ 233061 w 1282467"/>
                <a:gd name="connsiteY0" fmla="*/ 264278 h 264278"/>
                <a:gd name="connsiteX1" fmla="*/ 1279068 w 1282467"/>
                <a:gd name="connsiteY1" fmla="*/ 264278 h 264278"/>
                <a:gd name="connsiteX2" fmla="*/ 1126318 w 1282467"/>
                <a:gd name="connsiteY2" fmla="*/ 0 h 264278"/>
                <a:gd name="connsiteX3" fmla="*/ 106208 w 1282467"/>
                <a:gd name="connsiteY3" fmla="*/ 0 h 264278"/>
                <a:gd name="connsiteX4" fmla="*/ 0 w 1282467"/>
                <a:gd name="connsiteY4" fmla="*/ 55403 h 264278"/>
                <a:gd name="connsiteX5" fmla="*/ 233061 w 1282467"/>
                <a:gd name="connsiteY5" fmla="*/ 264278 h 264278"/>
                <a:gd name="connsiteX0" fmla="*/ 243828 w 1293234"/>
                <a:gd name="connsiteY0" fmla="*/ 264278 h 264278"/>
                <a:gd name="connsiteX1" fmla="*/ 1289835 w 1293234"/>
                <a:gd name="connsiteY1" fmla="*/ 264278 h 264278"/>
                <a:gd name="connsiteX2" fmla="*/ 1137085 w 1293234"/>
                <a:gd name="connsiteY2" fmla="*/ 0 h 264278"/>
                <a:gd name="connsiteX3" fmla="*/ 116975 w 1293234"/>
                <a:gd name="connsiteY3" fmla="*/ 0 h 264278"/>
                <a:gd name="connsiteX4" fmla="*/ 46754 w 1293234"/>
                <a:gd name="connsiteY4" fmla="*/ 25823 h 264278"/>
                <a:gd name="connsiteX5" fmla="*/ 10767 w 1293234"/>
                <a:gd name="connsiteY5" fmla="*/ 55403 h 264278"/>
                <a:gd name="connsiteX6" fmla="*/ 243828 w 1293234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22135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8303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797867 w 1847273"/>
                <a:gd name="connsiteY0" fmla="*/ 264278 h 264278"/>
                <a:gd name="connsiteX1" fmla="*/ 1843874 w 1847273"/>
                <a:gd name="connsiteY1" fmla="*/ 264278 h 264278"/>
                <a:gd name="connsiteX2" fmla="*/ 1691124 w 1847273"/>
                <a:gd name="connsiteY2" fmla="*/ 0 h 264278"/>
                <a:gd name="connsiteX3" fmla="*/ 671014 w 1847273"/>
                <a:gd name="connsiteY3" fmla="*/ 0 h 264278"/>
                <a:gd name="connsiteX4" fmla="*/ 103935 w 1847273"/>
                <a:gd name="connsiteY4" fmla="*/ 8303 h 264278"/>
                <a:gd name="connsiteX5" fmla="*/ 5946 w 1847273"/>
                <a:gd name="connsiteY5" fmla="*/ 79651 h 264278"/>
                <a:gd name="connsiteX6" fmla="*/ 797867 w 1847273"/>
                <a:gd name="connsiteY6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1400 w 1854964"/>
                <a:gd name="connsiteY6" fmla="*/ 160886 h 264278"/>
                <a:gd name="connsiteX7" fmla="*/ 805558 w 1854964"/>
                <a:gd name="connsiteY7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0053 w 1854964"/>
                <a:gd name="connsiteY6" fmla="*/ 93531 h 264278"/>
                <a:gd name="connsiteX7" fmla="*/ 805558 w 1854964"/>
                <a:gd name="connsiteY7" fmla="*/ 264278 h 264278"/>
                <a:gd name="connsiteX0" fmla="*/ 794024 w 1843430"/>
                <a:gd name="connsiteY0" fmla="*/ 264278 h 264278"/>
                <a:gd name="connsiteX1" fmla="*/ 1840031 w 1843430"/>
                <a:gd name="connsiteY1" fmla="*/ 264278 h 264278"/>
                <a:gd name="connsiteX2" fmla="*/ 1687281 w 1843430"/>
                <a:gd name="connsiteY2" fmla="*/ 0 h 264278"/>
                <a:gd name="connsiteX3" fmla="*/ 667171 w 1843430"/>
                <a:gd name="connsiteY3" fmla="*/ 0 h 264278"/>
                <a:gd name="connsiteX4" fmla="*/ 100092 w 1843430"/>
                <a:gd name="connsiteY4" fmla="*/ 8303 h 264278"/>
                <a:gd name="connsiteX5" fmla="*/ 2103 w 1843430"/>
                <a:gd name="connsiteY5" fmla="*/ 79651 h 264278"/>
                <a:gd name="connsiteX6" fmla="*/ 438519 w 1843430"/>
                <a:gd name="connsiteY6" fmla="*/ 93531 h 264278"/>
                <a:gd name="connsiteX7" fmla="*/ 794024 w 1843430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23575 w 1848060"/>
                <a:gd name="connsiteY4" fmla="*/ 6956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39735 w 1848060"/>
                <a:gd name="connsiteY4" fmla="*/ 2915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8060" h="264278">
                  <a:moveTo>
                    <a:pt x="798654" y="264278"/>
                  </a:moveTo>
                  <a:lnTo>
                    <a:pt x="1844661" y="264278"/>
                  </a:lnTo>
                  <a:cubicBezTo>
                    <a:pt x="1861759" y="91411"/>
                    <a:pt x="1814889" y="28399"/>
                    <a:pt x="1691911" y="0"/>
                  </a:cubicBezTo>
                  <a:lnTo>
                    <a:pt x="671801" y="0"/>
                  </a:lnTo>
                  <a:cubicBezTo>
                    <a:pt x="490079" y="4304"/>
                    <a:pt x="164169" y="-2278"/>
                    <a:pt x="139735" y="2915"/>
                  </a:cubicBezTo>
                  <a:cubicBezTo>
                    <a:pt x="99142" y="10802"/>
                    <a:pt x="26864" y="38055"/>
                    <a:pt x="0" y="79651"/>
                  </a:cubicBezTo>
                  <a:cubicBezTo>
                    <a:pt x="59323" y="80834"/>
                    <a:pt x="311162" y="62760"/>
                    <a:pt x="443149" y="93531"/>
                  </a:cubicBezTo>
                  <a:cubicBezTo>
                    <a:pt x="575136" y="124302"/>
                    <a:pt x="565293" y="247046"/>
                    <a:pt x="798654" y="2642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Text Box 3929">
              <a:extLst>
                <a:ext uri="{FF2B5EF4-FFF2-40B4-BE49-F238E27FC236}">
                  <a16:creationId xmlns="" xmlns:a16="http://schemas.microsoft.com/office/drawing/2014/main" id="{4229B293-034A-4756-8F1C-EFDCA59C1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6700" y="1304010"/>
              <a:ext cx="3448050" cy="62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r" rtl="1"/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الوحدات الإنجليزي </a:t>
              </a:r>
              <a:endParaRPr lang="en-US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B0FD990-50DB-441C-BF51-8FA24C29D15D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6" name="TextBox 5"/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C7D3F6E8-9A7E-4195-A54B-D2CABEBB2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2AE20E2B-4E81-4248-9F67-6FBFA0B4C781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6">
                <a:extLst>
                  <a:ext uri="{FF2B5EF4-FFF2-40B4-BE49-F238E27FC236}">
                    <a16:creationId xmlns="" xmlns:a16="http://schemas.microsoft.com/office/drawing/2014/main" id="{F98ECC4C-67F4-41E2-A319-A573A9C0F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8BF2119E-18C1-47A3-823D-0831C1630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1851"/>
              </p:ext>
            </p:extLst>
          </p:nvPr>
        </p:nvGraphicFramePr>
        <p:xfrm>
          <a:off x="1429916" y="1830347"/>
          <a:ext cx="9444833" cy="41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094">
                  <a:extLst>
                    <a:ext uri="{9D8B030D-6E8A-4147-A177-3AD203B41FA5}">
                      <a16:colId xmlns="" xmlns:a16="http://schemas.microsoft.com/office/drawing/2014/main" val="1995435694"/>
                    </a:ext>
                  </a:extLst>
                </a:gridCol>
                <a:gridCol w="894323">
                  <a:extLst>
                    <a:ext uri="{9D8B030D-6E8A-4147-A177-3AD203B41FA5}">
                      <a16:colId xmlns="" xmlns:a16="http://schemas.microsoft.com/office/drawing/2014/main" val="2549496815"/>
                    </a:ext>
                  </a:extLst>
                </a:gridCol>
                <a:gridCol w="2361208">
                  <a:extLst>
                    <a:ext uri="{9D8B030D-6E8A-4147-A177-3AD203B41FA5}">
                      <a16:colId xmlns="" xmlns:a16="http://schemas.microsoft.com/office/drawing/2014/main" val="2749659885"/>
                    </a:ext>
                  </a:extLst>
                </a:gridCol>
                <a:gridCol w="2361208">
                  <a:extLst>
                    <a:ext uri="{9D8B030D-6E8A-4147-A177-3AD203B41FA5}">
                      <a16:colId xmlns="" xmlns:a16="http://schemas.microsoft.com/office/drawing/2014/main" val="1517779230"/>
                    </a:ext>
                  </a:extLst>
                </a:gridCol>
              </a:tblGrid>
              <a:tr h="543854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الوحدة الأصغر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الوحدة الأكبر 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الوحدة الأكبر 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نوع القياس 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711768"/>
                  </a:ext>
                </a:extLst>
              </a:tr>
              <a:tr h="543854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 بوصة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قدم 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rgbClr val="FF0000"/>
                          </a:solidFill>
                        </a:rPr>
                        <a:t>الطول 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9321194"/>
                  </a:ext>
                </a:extLst>
              </a:tr>
              <a:tr h="543854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أقدام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ياردة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2305459"/>
                  </a:ext>
                </a:extLst>
              </a:tr>
              <a:tr h="543854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5280 </a:t>
                      </a:r>
                      <a:r>
                        <a:rPr lang="ar-BH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قدمًا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ا ميل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0070983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848859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178953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1478261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9593452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="" xmlns:a16="http://schemas.microsoft.com/office/drawing/2014/main" id="{063C80E8-FA32-4191-9D8C-CCDAA2AE2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00962"/>
              </p:ext>
            </p:extLst>
          </p:nvPr>
        </p:nvGraphicFramePr>
        <p:xfrm>
          <a:off x="1429916" y="4008929"/>
          <a:ext cx="9444833" cy="9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094">
                  <a:extLst>
                    <a:ext uri="{9D8B030D-6E8A-4147-A177-3AD203B41FA5}">
                      <a16:colId xmlns="" xmlns:a16="http://schemas.microsoft.com/office/drawing/2014/main" val="1995435694"/>
                    </a:ext>
                  </a:extLst>
                </a:gridCol>
                <a:gridCol w="894323">
                  <a:extLst>
                    <a:ext uri="{9D8B030D-6E8A-4147-A177-3AD203B41FA5}">
                      <a16:colId xmlns="" xmlns:a16="http://schemas.microsoft.com/office/drawing/2014/main" val="2549496815"/>
                    </a:ext>
                  </a:extLst>
                </a:gridCol>
                <a:gridCol w="2361208">
                  <a:extLst>
                    <a:ext uri="{9D8B030D-6E8A-4147-A177-3AD203B41FA5}">
                      <a16:colId xmlns="" xmlns:a16="http://schemas.microsoft.com/office/drawing/2014/main" val="2749659885"/>
                    </a:ext>
                  </a:extLst>
                </a:gridCol>
                <a:gridCol w="2361208">
                  <a:extLst>
                    <a:ext uri="{9D8B030D-6E8A-4147-A177-3AD203B41FA5}">
                      <a16:colId xmlns="" xmlns:a16="http://schemas.microsoft.com/office/drawing/2014/main" val="1517779230"/>
                    </a:ext>
                  </a:extLst>
                </a:gridCol>
              </a:tblGrid>
              <a:tr h="486606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 أونصة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رطل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rgbClr val="FF0000"/>
                          </a:solidFill>
                        </a:rPr>
                        <a:t>الكتلة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848859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2000 </a:t>
                      </a:r>
                      <a:r>
                        <a:rPr lang="ar-BH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رطلٍ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طن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178953"/>
                  </a:ext>
                </a:extLst>
              </a:tr>
            </a:tbl>
          </a:graphicData>
        </a:graphic>
      </p:graphicFrame>
      <p:graphicFrame>
        <p:nvGraphicFramePr>
          <p:cNvPr id="16" name="Table 7">
            <a:extLst>
              <a:ext uri="{FF2B5EF4-FFF2-40B4-BE49-F238E27FC236}">
                <a16:creationId xmlns="" xmlns:a16="http://schemas.microsoft.com/office/drawing/2014/main" id="{3F69BB24-91F4-427B-81FB-E922C2B2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18301"/>
              </p:ext>
            </p:extLst>
          </p:nvPr>
        </p:nvGraphicFramePr>
        <p:xfrm>
          <a:off x="1429916" y="4971057"/>
          <a:ext cx="9444833" cy="9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094">
                  <a:extLst>
                    <a:ext uri="{9D8B030D-6E8A-4147-A177-3AD203B41FA5}">
                      <a16:colId xmlns="" xmlns:a16="http://schemas.microsoft.com/office/drawing/2014/main" val="1995435694"/>
                    </a:ext>
                  </a:extLst>
                </a:gridCol>
                <a:gridCol w="894323">
                  <a:extLst>
                    <a:ext uri="{9D8B030D-6E8A-4147-A177-3AD203B41FA5}">
                      <a16:colId xmlns="" xmlns:a16="http://schemas.microsoft.com/office/drawing/2014/main" val="2549496815"/>
                    </a:ext>
                  </a:extLst>
                </a:gridCol>
                <a:gridCol w="2361208">
                  <a:extLst>
                    <a:ext uri="{9D8B030D-6E8A-4147-A177-3AD203B41FA5}">
                      <a16:colId xmlns="" xmlns:a16="http://schemas.microsoft.com/office/drawing/2014/main" val="2749659885"/>
                    </a:ext>
                  </a:extLst>
                </a:gridCol>
                <a:gridCol w="2361208">
                  <a:extLst>
                    <a:ext uri="{9D8B030D-6E8A-4147-A177-3AD203B41FA5}">
                      <a16:colId xmlns="" xmlns:a16="http://schemas.microsoft.com/office/drawing/2014/main" val="1517779230"/>
                    </a:ext>
                  </a:extLst>
                </a:gridCol>
              </a:tblGrid>
              <a:tr h="486606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236.59 ملل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كوب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rgbClr val="FF0000"/>
                          </a:solidFill>
                        </a:rPr>
                        <a:t>السعة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1478261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3.79 ل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جالون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9593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057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2704675" y="958687"/>
            <a:ext cx="719887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نحتاج إلى التحويل بين الوحدات القياس؟</a:t>
            </a:r>
            <a:endParaRPr lang="en-US" sz="360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8427E7F-D3D3-488F-B389-77B66807C38E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5B2BF88-D8FC-4C07-B91E-B99A05678182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8" name="Group 4">
              <a:extLst>
                <a:ext uri="{FF2B5EF4-FFF2-40B4-BE49-F238E27FC236}">
                  <a16:creationId xmlns="" xmlns:a16="http://schemas.microsoft.com/office/drawing/2014/main" id="{09F7CAE3-C809-49FC-9CAC-2E2DCE456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A2736121-D82C-4E9B-ACA6-34E63EFDF081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6">
                <a:extLst>
                  <a:ext uri="{FF2B5EF4-FFF2-40B4-BE49-F238E27FC236}">
                    <a16:creationId xmlns="" xmlns:a16="http://schemas.microsoft.com/office/drawing/2014/main" id="{A7ACBBBE-88D0-4C7F-8C3E-3475D28F05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A0C668E-09E9-4A75-92B3-68B2D1349C85}"/>
              </a:ext>
            </a:extLst>
          </p:cNvPr>
          <p:cNvSpPr/>
          <p:nvPr/>
        </p:nvSpPr>
        <p:spPr>
          <a:xfrm>
            <a:off x="1336033" y="1628005"/>
            <a:ext cx="9936163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endParaRPr lang="ar-BH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الأشياء التي نقيسها ليست بنفس القياس ( بعضها قياسه صغير وبعضها قياسه كبير)، لذا نحتاج إلى وحدات قياس مختلفة حتى نقيسها.</a:t>
            </a:r>
          </a:p>
          <a:p>
            <a:pPr algn="r" rtl="1"/>
            <a:endParaRPr lang="en-US" sz="3200" b="1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9755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979207" y="132424"/>
            <a:ext cx="11120072" cy="5759891"/>
            <a:chOff x="0" y="-2442"/>
            <a:chExt cx="5524191" cy="314758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=""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=""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539079" y="-2442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4746201" y="319499"/>
            <a:ext cx="519982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حول 20 </a:t>
            </a:r>
            <a:r>
              <a:rPr lang="ar-BH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قدمًا  </a:t>
            </a:r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بوصات.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3346159" y="2300984"/>
            <a:ext cx="84036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لإجراء التحويل،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نستعمل العلاقة:    </a:t>
            </a:r>
            <a:r>
              <a:rPr lang="ar-BH" sz="36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1  قدم  =  12 بوصة</a:t>
            </a:r>
            <a:endParaRPr lang="en-US" sz="320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6095999" y="3403058"/>
            <a:ext cx="551379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1 قدم   = 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12 بوصة</a:t>
            </a:r>
            <a:endParaRPr lang="ar-BH" sz="4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1244180" y="3422532"/>
            <a:ext cx="355979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الطرفين في   20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6686289" y="4274036"/>
            <a:ext cx="421103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 قدم   =   240 بوصة</a:t>
            </a:r>
            <a:endParaRPr lang="en-US" sz="36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8427E7F-D3D3-488F-B389-77B66807C38E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5B2BF88-D8FC-4C07-B91E-B99A05678182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8" name="Group 4">
              <a:extLst>
                <a:ext uri="{FF2B5EF4-FFF2-40B4-BE49-F238E27FC236}">
                  <a16:creationId xmlns="" xmlns:a16="http://schemas.microsoft.com/office/drawing/2014/main" id="{09F7CAE3-C809-49FC-9CAC-2E2DCE456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A2736121-D82C-4E9B-ACA6-34E63EFDF081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6">
                <a:extLst>
                  <a:ext uri="{FF2B5EF4-FFF2-40B4-BE49-F238E27FC236}">
                    <a16:creationId xmlns="" xmlns:a16="http://schemas.microsoft.com/office/drawing/2014/main" id="{A7ACBBBE-88D0-4C7F-8C3E-3475D28F05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4723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21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4772147" y="204822"/>
            <a:ext cx="519982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حول 1.5 طن إلى  </a:t>
            </a:r>
            <a:r>
              <a:rPr lang="ar-BH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أرطال. </a:t>
            </a:r>
            <a:endParaRPr lang="ar-BH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690157" y="3389103"/>
            <a:ext cx="586071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1.5  × 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طن    = 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1.5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2000 رطل</a:t>
            </a:r>
            <a:endParaRPr lang="ar-BH" sz="4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269886" y="4625456"/>
            <a:ext cx="6183758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لضرب 1.5 في 2000، نضرب 15 في 2000 ثم نضع الفاصلة العشرية بعد منزلة واحدة </a:t>
            </a:r>
          </a:p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1687273" y="3510781"/>
            <a:ext cx="355979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الطرفين في   1.5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6487350" y="4625456"/>
            <a:ext cx="440997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1.5 طن   =  3000 رطل  </a:t>
            </a:r>
            <a:endParaRPr lang="en-US" sz="36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979207" y="132424"/>
            <a:ext cx="11120072" cy="5759891"/>
            <a:chOff x="0" y="-2442"/>
            <a:chExt cx="5524191" cy="3147583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: Shape 6">
                <a:extLst>
                  <a:ext uri="{FF2B5EF4-FFF2-40B4-BE49-F238E27FC236}">
                    <a16:creationId xmlns=""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7" name="Text Box 39">
              <a:extLst>
                <a:ext uri="{FF2B5EF4-FFF2-40B4-BE49-F238E27FC236}">
                  <a16:creationId xmlns=""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539079" y="-2442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655CACA-DFC1-4287-96D1-AC2EE221C9CF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5C9866E-4371-4DF5-8BBF-2E9C42EEB283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7" name="Group 4">
              <a:extLst>
                <a:ext uri="{FF2B5EF4-FFF2-40B4-BE49-F238E27FC236}">
                  <a16:creationId xmlns="" xmlns:a16="http://schemas.microsoft.com/office/drawing/2014/main" id="{9B8B70A7-7FFC-43AB-82DE-9D3640063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BEA48843-9F8E-4367-AFDE-B715A9DA4BB4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6">
                <a:extLst>
                  <a:ext uri="{FF2B5EF4-FFF2-40B4-BE49-F238E27FC236}">
                    <a16:creationId xmlns="" xmlns:a16="http://schemas.microsoft.com/office/drawing/2014/main" id="{1D967677-5DDA-43FC-A6E1-1E2DC9B24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3FF3D9C-D581-4273-A064-1F059364549E}"/>
              </a:ext>
            </a:extLst>
          </p:cNvPr>
          <p:cNvSpPr/>
          <p:nvPr/>
        </p:nvSpPr>
        <p:spPr>
          <a:xfrm>
            <a:off x="3346159" y="2300984"/>
            <a:ext cx="84036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لإجراء التحويل،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نستعمل العلاقة:    </a:t>
            </a:r>
            <a:r>
              <a:rPr lang="ar-BH" sz="36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1  طن  =  2000  رطل </a:t>
            </a:r>
            <a:endParaRPr lang="en-US" sz="320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966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1" grpId="0"/>
      <p:bldP spid="2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4479176" y="223053"/>
            <a:ext cx="519982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حول 3 ياردة  إلى أقدام.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3346159" y="1874529"/>
            <a:ext cx="84036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لإجراء التحويل،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نستعمل العلاقة:    1  ياردة   =  3  أقدام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599556" y="3211591"/>
            <a:ext cx="676305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 ياردة   = 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3  أقدام</a:t>
            </a:r>
            <a:endParaRPr lang="ar-BH" sz="4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1039762" y="3235270"/>
            <a:ext cx="355979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الطرفين في   3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970494" y="4524383"/>
            <a:ext cx="529491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ياردة  =   9 أقدام</a:t>
            </a:r>
            <a:endParaRPr lang="en-US" sz="36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29B1569-6CDF-4E6F-AC5B-9189B4BFE324}"/>
              </a:ext>
            </a:extLst>
          </p:cNvPr>
          <p:cNvGrpSpPr/>
          <p:nvPr/>
        </p:nvGrpSpPr>
        <p:grpSpPr>
          <a:xfrm>
            <a:off x="1057255" y="69100"/>
            <a:ext cx="11013767" cy="5737317"/>
            <a:chOff x="914565" y="248907"/>
            <a:chExt cx="11013767" cy="5737317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: Shape 110">
                <a:extLst>
                  <a:ext uri="{FF2B5EF4-FFF2-40B4-BE49-F238E27FC236}">
                    <a16:creationId xmlns="" xmlns:a16="http://schemas.microsoft.com/office/drawing/2014/main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18" name="Rectangle: Rounded Corners 84">
                <a:extLst>
                  <a:ext uri="{FF2B5EF4-FFF2-40B4-BE49-F238E27FC236}">
                    <a16:creationId xmlns="" xmlns:a16="http://schemas.microsoft.com/office/drawing/2014/main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Text Box 42">
                <a:extLst>
                  <a:ext uri="{FF2B5EF4-FFF2-40B4-BE49-F238E27FC236}">
                    <a16:creationId xmlns="" xmlns:a16="http://schemas.microsoft.com/office/drawing/2014/main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38" name="Oval 2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59" name="Oval 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61" name="Oval 3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62" name="Oval 3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63" name="Oval 2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65" name="Oval 2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66" name="Oval 2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68" name="Oval 2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69" name="Oval 2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71" name="Oval 2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76" name="Oval 1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77" name="Oval 1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78" name="Oval 1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79" name="Oval 1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82" name="Oval 1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83" name="Oval 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84" name="Oval 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86" name="Oval 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87" name="Oval 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88" name="Oval 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89" name="Oval 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AA395ECA-3E92-4872-B414-E2FEF30B8F64}"/>
              </a:ext>
            </a:extLst>
          </p:cNvPr>
          <p:cNvSpPr/>
          <p:nvPr/>
        </p:nvSpPr>
        <p:spPr>
          <a:xfrm flipH="1">
            <a:off x="196691" y="343635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028E53A9-FE0B-4305-ABA2-06D0D47C085A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0567256F-D5D1-4CB2-B191-5335B60CDD48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93" name="Group 4">
              <a:extLst>
                <a:ext uri="{FF2B5EF4-FFF2-40B4-BE49-F238E27FC236}">
                  <a16:creationId xmlns="" xmlns:a16="http://schemas.microsoft.com/office/drawing/2014/main" id="{4FACD718-F019-48A0-942F-4BAC08967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0801E8C8-A51E-42F2-9018-80158C95574D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TextBox 6">
                <a:extLst>
                  <a:ext uri="{FF2B5EF4-FFF2-40B4-BE49-F238E27FC236}">
                    <a16:creationId xmlns="" xmlns:a16="http://schemas.microsoft.com/office/drawing/2014/main" id="{8A965F44-A485-4C23-8B80-AF23745F3A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8312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21" grpId="0"/>
      <p:bldP spid="29" grpId="0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4519933" y="213177"/>
            <a:ext cx="519982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حول 0.5 رطل  إلى  أونصة.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3346159" y="2300984"/>
            <a:ext cx="84036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لإجراء التحويل،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نستعمل العلاقة:    1  رطل   =  16 أونصة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746073" y="3390967"/>
            <a:ext cx="586071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0.5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 رطل    = 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0.5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16 أونصة </a:t>
            </a:r>
            <a:endParaRPr lang="ar-BH" sz="4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177470" y="4607924"/>
            <a:ext cx="618375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لضرب 16  في 0.5 ، نضرب 16 في 5  ثم نضع  الفاصلة العشرية  بعد منزلة واحدة.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1244180" y="3422532"/>
            <a:ext cx="355979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الطرفين في   0.5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6471439" y="4625456"/>
            <a:ext cx="440997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0.5 رطل   =   8   أونصة  </a:t>
            </a:r>
            <a:endParaRPr lang="en-US" sz="36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29B1569-6CDF-4E6F-AC5B-9189B4BFE324}"/>
              </a:ext>
            </a:extLst>
          </p:cNvPr>
          <p:cNvGrpSpPr/>
          <p:nvPr/>
        </p:nvGrpSpPr>
        <p:grpSpPr>
          <a:xfrm>
            <a:off x="1092022" y="42059"/>
            <a:ext cx="11013767" cy="5737317"/>
            <a:chOff x="914565" y="248907"/>
            <a:chExt cx="11013767" cy="5737317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: Shape 110">
                <a:extLst>
                  <a:ext uri="{FF2B5EF4-FFF2-40B4-BE49-F238E27FC236}">
                    <a16:creationId xmlns="" xmlns:a16="http://schemas.microsoft.com/office/drawing/2014/main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18" name="Rectangle: Rounded Corners 84">
                <a:extLst>
                  <a:ext uri="{FF2B5EF4-FFF2-40B4-BE49-F238E27FC236}">
                    <a16:creationId xmlns="" xmlns:a16="http://schemas.microsoft.com/office/drawing/2014/main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Text Box 42">
                <a:extLst>
                  <a:ext uri="{FF2B5EF4-FFF2-40B4-BE49-F238E27FC236}">
                    <a16:creationId xmlns="" xmlns:a16="http://schemas.microsoft.com/office/drawing/2014/main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37" name="Oval 27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41" name="Oval 23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48" name="Oval 16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61" name="Oval 3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2" name="Oval 32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65" name="Oval 29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67" name="Oval 27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70" name="Oval 24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71" name="Oval 23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73" name="Oval 21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76" name="Oval 18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77" name="Oval 17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79" name="Oval 15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80" name="Oval 14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83" name="Oval 11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84" name="Oval 10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85" name="Oval 9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86" name="Oval 8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87" name="Oval 7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88" name="Oval 6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400361" y="1167036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91" name="Oval 3"/>
          <p:cNvSpPr>
            <a:spLocks noChangeArrowheads="1"/>
          </p:cNvSpPr>
          <p:nvPr/>
        </p:nvSpPr>
        <p:spPr bwMode="auto">
          <a:xfrm>
            <a:off x="400361" y="11556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C66B0F0F-69B1-4612-84BB-5C08C0C31D7A}"/>
              </a:ext>
            </a:extLst>
          </p:cNvPr>
          <p:cNvSpPr/>
          <p:nvPr/>
        </p:nvSpPr>
        <p:spPr>
          <a:xfrm flipH="1">
            <a:off x="174097" y="213176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5852D73B-3E05-41A8-A253-81943B1468DE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789597BC-E13E-416C-9027-04C8157FA29B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95" name="Group 4">
              <a:extLst>
                <a:ext uri="{FF2B5EF4-FFF2-40B4-BE49-F238E27FC236}">
                  <a16:creationId xmlns="" xmlns:a16="http://schemas.microsoft.com/office/drawing/2014/main" id="{6F5441F4-B1B7-44D8-9708-F9138D9B3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="" xmlns:a16="http://schemas.microsoft.com/office/drawing/2014/main" id="{0A91DE03-B614-4600-9E5A-2DF33B5B7925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TextBox 6">
                <a:extLst>
                  <a:ext uri="{FF2B5EF4-FFF2-40B4-BE49-F238E27FC236}">
                    <a16:creationId xmlns="" xmlns:a16="http://schemas.microsoft.com/office/drawing/2014/main" id="{39DA05D1-26BD-4F60-A008-40309F88DF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34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  <p:bldP spid="21" grpId="0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2487039" y="322741"/>
            <a:ext cx="696051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يصل وزن أحد أنواع الأسماك إلى      طن. كم يبلغ وزنه بالأرطال؟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663674" y="3012693"/>
            <a:ext cx="586071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  طن  = 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2000 رطل</a:t>
            </a:r>
            <a:endParaRPr lang="ar-BH" sz="4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1244180" y="3012693"/>
            <a:ext cx="355979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الطرفين في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6474104" y="4269177"/>
            <a:ext cx="440997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طن    =    500   رطل  </a:t>
            </a:r>
            <a:endParaRPr lang="en-US" sz="36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29B1569-6CDF-4E6F-AC5B-9189B4BFE324}"/>
              </a:ext>
            </a:extLst>
          </p:cNvPr>
          <p:cNvGrpSpPr/>
          <p:nvPr/>
        </p:nvGrpSpPr>
        <p:grpSpPr>
          <a:xfrm>
            <a:off x="946760" y="243911"/>
            <a:ext cx="11013767" cy="5737317"/>
            <a:chOff x="914565" y="248907"/>
            <a:chExt cx="11013767" cy="5737317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: Shape 110">
                <a:extLst>
                  <a:ext uri="{FF2B5EF4-FFF2-40B4-BE49-F238E27FC236}">
                    <a16:creationId xmlns="" xmlns:a16="http://schemas.microsoft.com/office/drawing/2014/main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18" name="Rectangle: Rounded Corners 84">
                <a:extLst>
                  <a:ext uri="{FF2B5EF4-FFF2-40B4-BE49-F238E27FC236}">
                    <a16:creationId xmlns="" xmlns:a16="http://schemas.microsoft.com/office/drawing/2014/main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Text Box 42">
                <a:extLst>
                  <a:ext uri="{FF2B5EF4-FFF2-40B4-BE49-F238E27FC236}">
                    <a16:creationId xmlns="" xmlns:a16="http://schemas.microsoft.com/office/drawing/2014/main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3147221" y="1868910"/>
            <a:ext cx="84036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لإجراء التحويل،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نستعمل العلاقة:    1  طن  = 2000 رطل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37" name="Oval 2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41" name="Oval 2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48" name="Oval 1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61" name="Oval 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2" name="Oval 3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65" name="Oval 2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67" name="Oval 2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70" name="Oval 2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71" name="Oval 2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73" name="Oval 2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76" name="Oval 1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77" name="Oval 1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79" name="Oval 1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80" name="Oval 1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83" name="Oval 1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84" name="Oval 1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85" name="Oval 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86" name="Oval 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87" name="Oval 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88" name="Oval 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91" name="Oval 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51D5E58-C2BC-4ED3-9BF5-42CDE33446FC}"/>
              </a:ext>
            </a:extLst>
          </p:cNvPr>
          <p:cNvSpPr/>
          <p:nvPr/>
        </p:nvSpPr>
        <p:spPr>
          <a:xfrm flipH="1">
            <a:off x="189918" y="368425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131A6A16-51BA-400C-A959-D168C58BEFC5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59203E39-EFA0-4951-9ACD-26D7B6E9405A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 بين الوحدات الإنجليزية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95" name="Group 4">
              <a:extLst>
                <a:ext uri="{FF2B5EF4-FFF2-40B4-BE49-F238E27FC236}">
                  <a16:creationId xmlns="" xmlns:a16="http://schemas.microsoft.com/office/drawing/2014/main" id="{02538B8B-1815-4190-B93A-6713C6464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="" xmlns:a16="http://schemas.microsoft.com/office/drawing/2014/main" id="{AE4094B2-9061-4ED8-95A1-172EA11F4D69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TextBox 6">
                <a:extLst>
                  <a:ext uri="{FF2B5EF4-FFF2-40B4-BE49-F238E27FC236}">
                    <a16:creationId xmlns="" xmlns:a16="http://schemas.microsoft.com/office/drawing/2014/main" id="{34A45732-C7F0-4222-B873-CDC17399E8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4F39A9B2-8224-45BC-9221-2BA5D774FB65}"/>
              </a:ext>
            </a:extLst>
          </p:cNvPr>
          <p:cNvSpPr/>
          <p:nvPr/>
        </p:nvSpPr>
        <p:spPr>
          <a:xfrm>
            <a:off x="4386618" y="164056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A3CB4122-2F76-4613-AE3B-165DCCB6888C}"/>
              </a:ext>
            </a:extLst>
          </p:cNvPr>
          <p:cNvSpPr/>
          <p:nvPr/>
        </p:nvSpPr>
        <p:spPr>
          <a:xfrm>
            <a:off x="1593446" y="2939407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E4A3CCA3-B26B-4627-B82B-231BDF41350E}"/>
              </a:ext>
            </a:extLst>
          </p:cNvPr>
          <p:cNvSpPr/>
          <p:nvPr/>
        </p:nvSpPr>
        <p:spPr>
          <a:xfrm>
            <a:off x="8077107" y="2862572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D23D6B4B-7E93-4E90-A46A-F36B80C51B9C}"/>
              </a:ext>
            </a:extLst>
          </p:cNvPr>
          <p:cNvSpPr/>
          <p:nvPr/>
        </p:nvSpPr>
        <p:spPr>
          <a:xfrm>
            <a:off x="10317498" y="2884136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72DAFB-A75B-4F70-9AD9-775968A91869}"/>
              </a:ext>
            </a:extLst>
          </p:cNvPr>
          <p:cNvCxnSpPr/>
          <p:nvPr/>
        </p:nvCxnSpPr>
        <p:spPr>
          <a:xfrm flipH="1">
            <a:off x="8245453" y="3384645"/>
            <a:ext cx="647210" cy="5294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A9291928-5EEA-4E57-A02E-4148F49E03FA}"/>
              </a:ext>
            </a:extLst>
          </p:cNvPr>
          <p:cNvCxnSpPr/>
          <p:nvPr/>
        </p:nvCxnSpPr>
        <p:spPr>
          <a:xfrm flipH="1">
            <a:off x="7000047" y="3158017"/>
            <a:ext cx="647210" cy="5294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139E23AE-06CD-4151-86B9-0C37BF164F89}"/>
              </a:ext>
            </a:extLst>
          </p:cNvPr>
          <p:cNvSpPr/>
          <p:nvPr/>
        </p:nvSpPr>
        <p:spPr>
          <a:xfrm>
            <a:off x="8433930" y="3537797"/>
            <a:ext cx="63290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F5DE940D-B715-42F8-8FD9-C52BDCAB2345}"/>
              </a:ext>
            </a:extLst>
          </p:cNvPr>
          <p:cNvSpPr/>
          <p:nvPr/>
        </p:nvSpPr>
        <p:spPr>
          <a:xfrm>
            <a:off x="6996923" y="2648872"/>
            <a:ext cx="9361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500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B1DA09D0-03B2-4AC9-9066-0363C9565AB6}"/>
              </a:ext>
            </a:extLst>
          </p:cNvPr>
          <p:cNvSpPr/>
          <p:nvPr/>
        </p:nvSpPr>
        <p:spPr>
          <a:xfrm>
            <a:off x="9939522" y="4122500"/>
            <a:ext cx="98390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b="1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01163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29" grpId="0"/>
      <p:bldP spid="25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9" grpId="0"/>
      <p:bldP spid="100" grpId="0"/>
      <p:bldP spid="101" grpId="0"/>
      <p:bldP spid="104" grpId="0"/>
      <p:bldP spid="105" grpId="0"/>
      <p:bldP spid="106" grpId="0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B49A4B1C-C6CA-4A72-B707-09C6BB86E042}" vid="{566247EF-EA97-4A29-8780-7631BB182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9924</TotalTime>
  <Words>981</Words>
  <Application>Microsoft Office PowerPoint</Application>
  <PresentationFormat>Widescreen</PresentationFormat>
  <Paragraphs>410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Sakkal Majalla</vt:lpstr>
      <vt:lpstr>Times New Roman</vt:lpstr>
      <vt:lpstr>Wingdings</vt:lpstr>
      <vt:lpstr>Wingdings 2</vt:lpstr>
      <vt:lpstr>Yu Gothic UI Semilight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Faeqah  Abdulrahman</cp:lastModifiedBy>
  <cp:revision>743</cp:revision>
  <dcterms:created xsi:type="dcterms:W3CDTF">2020-03-03T05:43:55Z</dcterms:created>
  <dcterms:modified xsi:type="dcterms:W3CDTF">2021-07-28T07:00:16Z</dcterms:modified>
</cp:coreProperties>
</file>