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7" r:id="rId2"/>
    <p:sldId id="259" r:id="rId3"/>
    <p:sldId id="376" r:id="rId4"/>
    <p:sldId id="281" r:id="rId5"/>
    <p:sldId id="366" r:id="rId6"/>
    <p:sldId id="448" r:id="rId7"/>
    <p:sldId id="453" r:id="rId8"/>
    <p:sldId id="449" r:id="rId9"/>
    <p:sldId id="450" r:id="rId10"/>
    <p:sldId id="454" r:id="rId11"/>
    <p:sldId id="451" r:id="rId12"/>
    <p:sldId id="452" r:id="rId13"/>
    <p:sldId id="455" r:id="rId14"/>
    <p:sldId id="330" r:id="rId15"/>
    <p:sldId id="4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EFEFE"/>
    <a:srgbClr val="FAFAFA"/>
    <a:srgbClr val="44546A"/>
    <a:srgbClr val="000000"/>
    <a:srgbClr val="FAEBE4"/>
    <a:srgbClr val="066FB3"/>
    <a:srgbClr val="BB1018"/>
    <a:srgbClr val="7F00FF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F75A3-62BC-41FD-8466-D6794174B2FA}" type="datetimeFigureOut">
              <a:rPr lang="en-GB" smtClean="0"/>
              <a:t>11/07/2020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8A5B7-62A9-4596-9F98-D4E0CED45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A5B7-62A9-4596-9F98-D4E0CED456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0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A5B7-62A9-4596-9F98-D4E0CED456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61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1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69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416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507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26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937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85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191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7292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3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6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9D80-2F88-4D36-A180-75F74953DB20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04C90-42FA-496E-B227-8E84EA0F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790178-84E1-4C30-947C-219519E53224}"/>
              </a:ext>
            </a:extLst>
          </p:cNvPr>
          <p:cNvSpPr/>
          <p:nvPr/>
        </p:nvSpPr>
        <p:spPr>
          <a:xfrm>
            <a:off x="1403793" y="2482702"/>
            <a:ext cx="9232014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الإعدادي – الجزء الأول</a:t>
            </a:r>
          </a:p>
          <a:p>
            <a:pPr algn="ctr" rtl="1"/>
            <a:endParaRPr lang="ar-BH" sz="2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معدَّل التغيُّر و الميل</a:t>
            </a:r>
          </a:p>
          <a:p>
            <a:pPr algn="ctr" rtl="1"/>
            <a:r>
              <a:rPr lang="ar-BH" sz="4800" cap="none" spc="0" dirty="0">
                <a:ln w="0">
                  <a:noFill/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(صفحة 126)</a:t>
            </a:r>
            <a:endParaRPr lang="en-US" sz="13800" cap="none" spc="0" dirty="0">
              <a:ln w="0">
                <a:noFill/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16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3785616" y="219784"/>
            <a:ext cx="565148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التمثيل أدناه لإيجاد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التغيُّر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652682" y="1405359"/>
            <a:ext cx="71335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نوجد معدل التغيُّر ، بأخذ أي نقطتين على الخط المستقيم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148719" y="2947896"/>
            <a:ext cx="1893952" cy="1134028"/>
            <a:chOff x="3414368" y="3887018"/>
            <a:chExt cx="2031777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التكلفة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عدد القمصان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  <a:blipFill>
                  <a:blip r:embed="rId2"/>
                  <a:stretch>
                    <a:fillRect r="-79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690135" y="2068029"/>
            <a:ext cx="71335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النقطتين هما</a:t>
            </a:r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( 6 ، 72  )    ،  (  12 ،  144  )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380017" y="5779385"/>
            <a:ext cx="512413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معدل  التغيُّر   هو  12  دينار   / قميص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951868" y="79237"/>
            <a:ext cx="11013767" cy="5737317"/>
            <a:chOff x="914565" y="248907"/>
            <a:chExt cx="11013767" cy="57373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: Shape 110">
                <a:extLst>
                  <a:ext uri="{FF2B5EF4-FFF2-40B4-BE49-F238E27FC236}">
                    <a16:creationId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35" name="Rectangle: Rounded Corners 84">
                <a:extLst>
                  <a:ext uri="{FF2B5EF4-FFF2-40B4-BE49-F238E27FC236}">
                    <a16:creationId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59" y="2250867"/>
            <a:ext cx="3366150" cy="375927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7087830" y="3867792"/>
            <a:ext cx="2213504" cy="1418322"/>
            <a:chOff x="3329909" y="4196620"/>
            <a:chExt cx="2116236" cy="14725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9909" y="4563620"/>
                  <a:ext cx="1500312" cy="11055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÷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÷ 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ar-SA" altLang="en-US" sz="3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29909" y="4563620"/>
                  <a:ext cx="1500312" cy="11055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sp>
        <p:nvSpPr>
          <p:cNvPr id="50" name="Oval 3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51" name="Oval 3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57" name="Oval 2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59" name="Oval 2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60" name="Oval 2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63" name="Oval 2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65" name="Oval 1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67" name="Oval 1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69" name="Oval 1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70" name="Oval 1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73" name="Oval 1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74" name="Oval 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75" name="Oval 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77" name="Oval 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79" name="Oval 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80" name="Oval 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81" name="Oval 3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82" name="Oval 3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83" name="Oval 3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84" name="Oval 2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85" name="Oval 2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86" name="Oval 2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87" name="Oval 2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88" name="Oval 2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89" name="Oval 2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90" name="Oval 2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91" name="Oval 2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92" name="Oval 2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93" name="Oval 2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94" name="Oval 1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95" name="Oval 1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96" name="Oval 1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98" name="Oval 1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99" name="Oval 1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100" name="Oval 1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101" name="Oval 1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102" name="Oval 1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103" name="Oval 1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104" name="Oval 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105" name="Oval 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106" name="Oval 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107" name="Oval 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108" name="Oval 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109" name="Oval 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110" name="Oval 3"/>
          <p:cNvSpPr>
            <a:spLocks noChangeArrowheads="1"/>
          </p:cNvSpPr>
          <p:nvPr/>
        </p:nvSpPr>
        <p:spPr bwMode="auto">
          <a:xfrm>
            <a:off x="487049" y="11498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F7D4735-C8E9-4F0E-9E17-872EE428C904}"/>
              </a:ext>
            </a:extLst>
          </p:cNvPr>
          <p:cNvSpPr/>
          <p:nvPr/>
        </p:nvSpPr>
        <p:spPr>
          <a:xfrm flipH="1">
            <a:off x="174097" y="213176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86D26C0-04B6-4E39-A86A-CBA83C05D4C8}"/>
              </a:ext>
            </a:extLst>
          </p:cNvPr>
          <p:cNvGrpSpPr/>
          <p:nvPr/>
        </p:nvGrpSpPr>
        <p:grpSpPr>
          <a:xfrm>
            <a:off x="7327915" y="2976813"/>
            <a:ext cx="1940198" cy="1065609"/>
            <a:chOff x="7978239" y="2565495"/>
            <a:chExt cx="1940198" cy="1065609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07A5B84-2E1B-490D-BB81-07E03F1F3F60}"/>
                </a:ext>
              </a:extLst>
            </p:cNvPr>
            <p:cNvSpPr txBox="1"/>
            <p:nvPr/>
          </p:nvSpPr>
          <p:spPr>
            <a:xfrm>
              <a:off x="9375512" y="290946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F0A9E5E-C842-43F4-A14C-262B75812778}"/>
                </a:ext>
              </a:extLst>
            </p:cNvPr>
            <p:cNvGrpSpPr/>
            <p:nvPr/>
          </p:nvGrpSpPr>
          <p:grpSpPr>
            <a:xfrm>
              <a:off x="7978239" y="2565495"/>
              <a:ext cx="1534629" cy="1065609"/>
              <a:chOff x="7849909" y="2610080"/>
              <a:chExt cx="1534629" cy="1065609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3E271E0B-8306-413C-934B-0C6C42972104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144 – 72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A8E9A1D-951B-48FE-9633-194C501F8F2C}"/>
                  </a:ext>
                </a:extLst>
              </p:cNvPr>
              <p:cNvSpPr txBox="1"/>
              <p:nvPr/>
            </p:nvSpPr>
            <p:spPr>
              <a:xfrm>
                <a:off x="7946136" y="3090914"/>
                <a:ext cx="1239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12 – 6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A6D0F45-E860-4B97-ACC3-EB23579E0CA0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B41C12D-1BB0-4758-90B1-61FED501815C}"/>
              </a:ext>
            </a:extLst>
          </p:cNvPr>
          <p:cNvGrpSpPr/>
          <p:nvPr/>
        </p:nvGrpSpPr>
        <p:grpSpPr>
          <a:xfrm>
            <a:off x="5496503" y="2964376"/>
            <a:ext cx="1963538" cy="1067664"/>
            <a:chOff x="7954899" y="2565495"/>
            <a:chExt cx="1963538" cy="106766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6D2D11D-2DF7-419F-8AC4-B442B6C24EC7}"/>
                </a:ext>
              </a:extLst>
            </p:cNvPr>
            <p:cNvSpPr txBox="1"/>
            <p:nvPr/>
          </p:nvSpPr>
          <p:spPr>
            <a:xfrm>
              <a:off x="9375512" y="2899077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256CA1B-844D-4AC8-BBDF-CF361AD76BC6}"/>
                </a:ext>
              </a:extLst>
            </p:cNvPr>
            <p:cNvGrpSpPr/>
            <p:nvPr/>
          </p:nvGrpSpPr>
          <p:grpSpPr>
            <a:xfrm>
              <a:off x="7954899" y="2565495"/>
              <a:ext cx="1557969" cy="1067664"/>
              <a:chOff x="7826569" y="2610080"/>
              <a:chExt cx="1557969" cy="1067664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CEDDE0E-3604-4544-B4B2-C4061A53A6C8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72 </a:t>
                </a:r>
                <a:r>
                  <a:rPr lang="ar-BH" sz="3200" b="1" dirty="0"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دينار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4B7DEC3-4C83-4DC8-8AE5-80E3370BAFAB}"/>
                  </a:ext>
                </a:extLst>
              </p:cNvPr>
              <p:cNvSpPr txBox="1"/>
              <p:nvPr/>
            </p:nvSpPr>
            <p:spPr>
              <a:xfrm>
                <a:off x="7826569" y="3092969"/>
                <a:ext cx="1505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6 </a:t>
                </a:r>
                <a:r>
                  <a:rPr lang="ar-BH" sz="3200" b="1" dirty="0"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قمصان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3B3F714-A107-48BB-9506-44C2B34D56A7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44F2F3C-129B-46DB-B204-9F3E39BB9FEE}"/>
              </a:ext>
            </a:extLst>
          </p:cNvPr>
          <p:cNvGrpSpPr/>
          <p:nvPr/>
        </p:nvGrpSpPr>
        <p:grpSpPr>
          <a:xfrm>
            <a:off x="5396873" y="4213895"/>
            <a:ext cx="1818064" cy="1067664"/>
            <a:chOff x="7954899" y="2565495"/>
            <a:chExt cx="1818064" cy="1067664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6825456-1A84-448F-9CC9-9E352D6D44D9}"/>
                </a:ext>
              </a:extLst>
            </p:cNvPr>
            <p:cNvSpPr txBox="1"/>
            <p:nvPr/>
          </p:nvSpPr>
          <p:spPr>
            <a:xfrm>
              <a:off x="9230038" y="2899077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C60EADB-5331-4A0D-9DBD-B029FB0340E5}"/>
                </a:ext>
              </a:extLst>
            </p:cNvPr>
            <p:cNvGrpSpPr/>
            <p:nvPr/>
          </p:nvGrpSpPr>
          <p:grpSpPr>
            <a:xfrm>
              <a:off x="7954899" y="2565495"/>
              <a:ext cx="1557969" cy="1067664"/>
              <a:chOff x="7826569" y="2610080"/>
              <a:chExt cx="1557969" cy="1067664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2220FA9-0148-4F29-9E46-26597D079BC9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12 </a:t>
                </a:r>
                <a:r>
                  <a:rPr lang="ar-BH" sz="3200" b="1" dirty="0"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دينار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96C2F1DD-0647-4497-83D8-CD025F5DC9CD}"/>
                  </a:ext>
                </a:extLst>
              </p:cNvPr>
              <p:cNvSpPr txBox="1"/>
              <p:nvPr/>
            </p:nvSpPr>
            <p:spPr>
              <a:xfrm>
                <a:off x="7826569" y="3092969"/>
                <a:ext cx="1505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 </a:t>
                </a:r>
                <a:r>
                  <a:rPr lang="ar-BH" sz="3200" b="1" dirty="0"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قميص</a:t>
                </a:r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81CDEC8-E88D-468D-A760-45611E8B0A72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1671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95" y="289677"/>
            <a:ext cx="11190576" cy="582066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 Box 61">
                <a:extLst>
                  <a:ext uri="{FF2B5EF4-FFF2-40B4-BE49-F238E27FC236}">
                    <a16:creationId xmlns:a16="http://schemas.microsoft.com/office/drawing/2014/main" id="{5BB463F0-FAD3-443A-A67C-166F942D1369}"/>
                  </a:ext>
                </a:extLst>
              </p:cNvPr>
              <p:cNvSpPr txBox="1"/>
              <p:nvPr/>
            </p:nvSpPr>
            <p:spPr>
              <a:xfrm>
                <a:off x="641649" y="2258499"/>
                <a:ext cx="10855343" cy="341615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/>
                <a:r>
                  <a:rPr lang="ar-BH" sz="36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ميل المستقيم</a:t>
                </a:r>
                <a:r>
                  <a:rPr lang="ar-BH" sz="36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:  هو المعدَّل الثابت للتغيُّر في ( ص) بالنسبة للتغيُّر في ( س ).</a:t>
                </a:r>
              </a:p>
              <a:p>
                <a:pPr algn="r" rtl="1"/>
                <a:r>
                  <a:rPr lang="ar-BH" sz="36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                 ( معدل التغيُّر بين أي نقطتين على المستقيم ) </a:t>
                </a:r>
              </a:p>
              <a:p>
                <a:pPr algn="r" rtl="1"/>
                <a:endPara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 rtl="1"/>
                <a:r>
                  <a:rPr lang="ar-BH" sz="36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الميل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3200" b="1" i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a:rPr lang="ar-BH" sz="3200" b="1" i="1" smtClean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التغيُّر</m:t>
                        </m:r>
                        <m:r>
                          <m:rPr>
                            <m:nor/>
                          </m:rP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في ص</m:t>
                        </m:r>
                      </m:num>
                      <m:den>
                        <m: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  <m: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س</m:t>
                        </m:r>
                        <m: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  <m: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في</m:t>
                        </m:r>
                        <m: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  <m:r>
                          <a:rPr lang="ar-BH" sz="3200" b="1" i="1" smtClean="0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التغيُّر</m:t>
                        </m:r>
                        <m:r>
                          <a:rPr lang="ar-BH" sz="3200" b="1"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  <m:t> </m:t>
                        </m:r>
                      </m:den>
                    </m:f>
                  </m:oMath>
                </a14:m>
                <a:endParaRPr lang="ar-BH" sz="36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26" name="Text Box 61">
                <a:extLst>
                  <a:ext uri="{FF2B5EF4-FFF2-40B4-BE49-F238E27FC236}">
                    <a16:creationId xmlns:a16="http://schemas.microsoft.com/office/drawing/2014/main" id="{5BB463F0-FAD3-443A-A67C-166F942D1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9" y="2258499"/>
                <a:ext cx="10855343" cy="3416159"/>
              </a:xfrm>
              <a:prstGeom prst="rect">
                <a:avLst/>
              </a:prstGeom>
              <a:blipFill>
                <a:blip r:embed="rId3"/>
                <a:stretch>
                  <a:fillRect t="-2674" r="-1741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859536" y="254027"/>
            <a:ext cx="10925423" cy="779956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060" h="264278">
                <a:moveTo>
                  <a:pt x="798654" y="264278"/>
                </a:moveTo>
                <a:lnTo>
                  <a:pt x="1844661" y="264278"/>
                </a:lnTo>
                <a:cubicBezTo>
                  <a:pt x="1861759" y="91411"/>
                  <a:pt x="1814889" y="28399"/>
                  <a:pt x="1691911" y="0"/>
                </a:cubicBezTo>
                <a:lnTo>
                  <a:pt x="671801" y="0"/>
                </a:lnTo>
                <a:cubicBezTo>
                  <a:pt x="490079" y="4304"/>
                  <a:pt x="164710" y="3396"/>
                  <a:pt x="139735" y="2915"/>
                </a:cubicBezTo>
                <a:cubicBezTo>
                  <a:pt x="66661" y="1507"/>
                  <a:pt x="26864" y="38055"/>
                  <a:pt x="0" y="79651"/>
                </a:cubicBezTo>
                <a:cubicBezTo>
                  <a:pt x="59323" y="80834"/>
                  <a:pt x="311162" y="62760"/>
                  <a:pt x="443149" y="93531"/>
                </a:cubicBezTo>
                <a:cubicBezTo>
                  <a:pt x="575136" y="124302"/>
                  <a:pt x="565293" y="247046"/>
                  <a:pt x="798654" y="26427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917" y="332181"/>
            <a:ext cx="7511462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 rtl="1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معدَّل التغيُّر 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785847" y="4039074"/>
            <a:ext cx="968188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96000" y="3936387"/>
            <a:ext cx="160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الرأسي</a:t>
            </a:r>
            <a:endParaRPr lang="en-GB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1604" y="4528817"/>
            <a:ext cx="141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الأفقي</a:t>
            </a:r>
            <a:endParaRPr lang="en-GB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812741" y="4528817"/>
            <a:ext cx="968188" cy="309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03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551" y="2605700"/>
            <a:ext cx="4578023" cy="3983872"/>
            <a:chOff x="10551" y="2605700"/>
            <a:chExt cx="4578023" cy="398387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70" t="251" r="370" b="251"/>
            <a:stretch/>
          </p:blipFill>
          <p:spPr>
            <a:xfrm>
              <a:off x="558369" y="3178370"/>
              <a:ext cx="3151375" cy="318238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0551" y="2605700"/>
              <a:ext cx="4578023" cy="3983872"/>
              <a:chOff x="10551" y="2605700"/>
              <a:chExt cx="4578023" cy="3983872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852804" y="6037845"/>
                <a:ext cx="280662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860179" y="3223152"/>
                <a:ext cx="195" cy="281133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983511" y="5987693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</a:t>
                </a:r>
                <a:endParaRPr lang="en-GB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52155" y="5987693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2</a:t>
                </a:r>
                <a:endParaRPr lang="en-GB" sz="2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59605" y="5987693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3</a:t>
                </a:r>
                <a:endParaRPr lang="en-GB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44828" y="5987693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4</a:t>
                </a:r>
                <a:endParaRPr lang="en-GB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122078" y="5987693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5</a:t>
                </a:r>
                <a:endParaRPr lang="en-GB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35010" y="6066352"/>
                <a:ext cx="18535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المسافة ( ميل )</a:t>
                </a:r>
                <a:endParaRPr lang="en-GB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0551" y="3114865"/>
                <a:ext cx="9267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الثواني</a:t>
                </a:r>
                <a:endParaRPr lang="en-GB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1523" y="5469944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5</a:t>
                </a:r>
                <a:endParaRPr lang="en-GB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6924" y="5150509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10</a:t>
                </a:r>
                <a:endParaRPr lang="en-GB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6121" y="4848561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15</a:t>
                </a:r>
                <a:endParaRPr lang="en-GB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9101" y="4487827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20</a:t>
                </a:r>
                <a:endParaRPr lang="en-GB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09101" y="4143756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25</a:t>
                </a:r>
                <a:endParaRPr lang="en-GB" sz="2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09252" y="5789187"/>
                <a:ext cx="4077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0</a:t>
                </a:r>
                <a:endParaRPr lang="en-GB" sz="24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52052" y="2605700"/>
                <a:ext cx="25724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بُعد حدوث مكان البرق</a:t>
                </a:r>
                <a:endParaRPr lang="en-GB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958631" y="0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386121" y="207613"/>
            <a:ext cx="9568828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الجدول الآتي العلاقة بين عدد الثواني ص اللازمة لسماعك صوت الرعد بعد لمعان البرق، و المسافة س بالأميال التي تفصلك عن مكان حدوث البرق.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 البيانات الواردة في الجدول بيانيًا، ثم </a:t>
            </a:r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ميل المستقيم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ووضح ماذا يُمثّل.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8378748" y="2529402"/>
            <a:ext cx="35586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أولًا: نُمثّل الجدول بيانيًا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566545" y="3462025"/>
            <a:ext cx="2135585" cy="1134028"/>
            <a:chOff x="1013664" y="3933431"/>
            <a:chExt cx="4432481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3664" y="3933431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ص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س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3664" y="3933431"/>
                  <a:ext cx="1500312" cy="1134028"/>
                </a:xfrm>
                <a:prstGeom prst="rect">
                  <a:avLst/>
                </a:prstGeom>
                <a:blipFill>
                  <a:blip r:embed="rId4"/>
                  <a:stretch>
                    <a:fillRect r="-865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870453" y="5536550"/>
            <a:ext cx="596342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5 ثوان  بين وميض البرق و سماع صوت الرعد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هناك مسافة ميل واحد بينك وبين مكان حدوث البرق. 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89711"/>
              </p:ext>
            </p:extLst>
          </p:nvPr>
        </p:nvGraphicFramePr>
        <p:xfrm>
          <a:off x="3213502" y="1678773"/>
          <a:ext cx="722707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المسافة ( س ) ميل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25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الثواني ( ص)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0822137" y="3787383"/>
            <a:ext cx="10743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الميل = 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9679" y="595830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108785" y="566930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388379" y="53603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1674008" y="503953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1960507" y="472602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2240165" y="440867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839005" y="4223282"/>
            <a:ext cx="1664481" cy="1820641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470300" y="4702504"/>
            <a:ext cx="10743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نبسط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501691" y="3014881"/>
            <a:ext cx="5462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نختار أي نفطتين (2، 10 )  ، ( 5 ، 25 )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AD33DD-C4F9-4364-AA98-8C862D6BF723}"/>
              </a:ext>
            </a:extLst>
          </p:cNvPr>
          <p:cNvGrpSpPr/>
          <p:nvPr/>
        </p:nvGrpSpPr>
        <p:grpSpPr>
          <a:xfrm>
            <a:off x="9577143" y="4500633"/>
            <a:ext cx="1675022" cy="1065609"/>
            <a:chOff x="7978239" y="2565495"/>
            <a:chExt cx="1675022" cy="106560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079F58-C2D8-40CF-A48C-60538FCBC159}"/>
                </a:ext>
              </a:extLst>
            </p:cNvPr>
            <p:cNvSpPr txBox="1"/>
            <p:nvPr/>
          </p:nvSpPr>
          <p:spPr>
            <a:xfrm>
              <a:off x="9110336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D32B5B-29FC-439A-B91E-7393BC7DBB4F}"/>
                </a:ext>
              </a:extLst>
            </p:cNvPr>
            <p:cNvGrpSpPr/>
            <p:nvPr/>
          </p:nvGrpSpPr>
          <p:grpSpPr>
            <a:xfrm>
              <a:off x="7978239" y="2565495"/>
              <a:ext cx="1534629" cy="1065609"/>
              <a:chOff x="7849909" y="2610080"/>
              <a:chExt cx="1534629" cy="106560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2E6E178-47B4-46E4-9C2F-7DDCC0BA9E8E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25 – 10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E0C1653-973E-4029-AD7B-E7F163712733}"/>
                  </a:ext>
                </a:extLst>
              </p:cNvPr>
              <p:cNvSpPr txBox="1"/>
              <p:nvPr/>
            </p:nvSpPr>
            <p:spPr>
              <a:xfrm>
                <a:off x="7946136" y="3090914"/>
                <a:ext cx="1239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5 – 2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771475C-F973-478F-AB04-03CB7C58EB89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4588995-2B72-445F-911F-67565F3479A1}"/>
              </a:ext>
            </a:extLst>
          </p:cNvPr>
          <p:cNvGrpSpPr/>
          <p:nvPr/>
        </p:nvGrpSpPr>
        <p:grpSpPr>
          <a:xfrm>
            <a:off x="8722488" y="4487508"/>
            <a:ext cx="902172" cy="1065609"/>
            <a:chOff x="8805953" y="2538853"/>
            <a:chExt cx="902172" cy="106560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EE2C314-4A7B-49F4-BF4E-F3CD34AEF76C}"/>
                </a:ext>
              </a:extLst>
            </p:cNvPr>
            <p:cNvSpPr txBox="1"/>
            <p:nvPr/>
          </p:nvSpPr>
          <p:spPr>
            <a:xfrm>
              <a:off x="9165200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0576FF8-5997-4EDB-BA32-09B4401C7713}"/>
                </a:ext>
              </a:extLst>
            </p:cNvPr>
            <p:cNvGrpSpPr/>
            <p:nvPr/>
          </p:nvGrpSpPr>
          <p:grpSpPr>
            <a:xfrm>
              <a:off x="8805953" y="2538853"/>
              <a:ext cx="581009" cy="1065609"/>
              <a:chOff x="8677623" y="2583438"/>
              <a:chExt cx="581009" cy="1065609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AA00524-20C3-40E8-81AF-16750C7A5F35}"/>
                  </a:ext>
                </a:extLst>
              </p:cNvPr>
              <p:cNvSpPr txBox="1"/>
              <p:nvPr/>
            </p:nvSpPr>
            <p:spPr>
              <a:xfrm>
                <a:off x="8677623" y="2583438"/>
                <a:ext cx="5810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15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46F7CB2-0478-44D6-B645-63FEABB1CC4E}"/>
                  </a:ext>
                </a:extLst>
              </p:cNvPr>
              <p:cNvSpPr txBox="1"/>
              <p:nvPr/>
            </p:nvSpPr>
            <p:spPr>
              <a:xfrm>
                <a:off x="8677624" y="3064272"/>
                <a:ext cx="581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3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C8298A0-6849-4160-91C6-510735C6ACA2}"/>
                  </a:ext>
                </a:extLst>
              </p:cNvPr>
              <p:cNvCxnSpPr/>
              <p:nvPr/>
            </p:nvCxnSpPr>
            <p:spPr>
              <a:xfrm flipH="1">
                <a:off x="8729041" y="3110020"/>
                <a:ext cx="47787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536866E-BD06-48EF-85D9-0FD3FB3DD9A0}"/>
              </a:ext>
            </a:extLst>
          </p:cNvPr>
          <p:cNvGrpSpPr/>
          <p:nvPr/>
        </p:nvGrpSpPr>
        <p:grpSpPr>
          <a:xfrm>
            <a:off x="7183640" y="4474923"/>
            <a:ext cx="1466366" cy="1065609"/>
            <a:chOff x="8241759" y="2538853"/>
            <a:chExt cx="1466366" cy="1065609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EBD187D-5AAF-4ACD-BED4-F1279EE35D9E}"/>
                </a:ext>
              </a:extLst>
            </p:cNvPr>
            <p:cNvSpPr txBox="1"/>
            <p:nvPr/>
          </p:nvSpPr>
          <p:spPr>
            <a:xfrm>
              <a:off x="9165200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1A17315-1B96-4209-8295-519A73E29108}"/>
                </a:ext>
              </a:extLst>
            </p:cNvPr>
            <p:cNvGrpSpPr/>
            <p:nvPr/>
          </p:nvGrpSpPr>
          <p:grpSpPr>
            <a:xfrm>
              <a:off x="8241759" y="2538853"/>
              <a:ext cx="1145203" cy="1065609"/>
              <a:chOff x="8113429" y="2583438"/>
              <a:chExt cx="1145203" cy="106560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BE971B5-292F-4D48-A270-EFAFF8B84C16}"/>
                  </a:ext>
                </a:extLst>
              </p:cNvPr>
              <p:cNvSpPr txBox="1"/>
              <p:nvPr/>
            </p:nvSpPr>
            <p:spPr>
              <a:xfrm>
                <a:off x="8113429" y="2583438"/>
                <a:ext cx="11452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15 </a:t>
                </a:r>
                <a:r>
                  <a:rPr lang="ar-BH" sz="3200" b="1" dirty="0">
                    <a:solidFill>
                      <a:srgbClr val="44546A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÷ 3</a:t>
                </a:r>
                <a:endParaRPr lang="en-GB" sz="3200" b="1" dirty="0">
                  <a:solidFill>
                    <a:srgbClr val="44546A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7D610B2-8BAF-462B-8D02-0A6737473FB9}"/>
                  </a:ext>
                </a:extLst>
              </p:cNvPr>
              <p:cNvSpPr txBox="1"/>
              <p:nvPr/>
            </p:nvSpPr>
            <p:spPr>
              <a:xfrm>
                <a:off x="8160700" y="3064272"/>
                <a:ext cx="10979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3 </a:t>
                </a:r>
                <a:r>
                  <a:rPr lang="ar-BH" sz="3200" b="1" dirty="0">
                    <a:solidFill>
                      <a:srgbClr val="44546A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÷</a:t>
                </a:r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b="1" dirty="0">
                    <a:solidFill>
                      <a:srgbClr val="44546A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3</a:t>
                </a:r>
                <a:endParaRPr lang="en-GB" sz="3200" b="1" dirty="0">
                  <a:solidFill>
                    <a:srgbClr val="44546A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408A20F-4AF5-4EBE-BDE7-6A1D600ED4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7852" y="3110020"/>
                <a:ext cx="97906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4700389-E8BE-4094-BD24-CEB3B42CCB43}"/>
              </a:ext>
            </a:extLst>
          </p:cNvPr>
          <p:cNvGrpSpPr/>
          <p:nvPr/>
        </p:nvGrpSpPr>
        <p:grpSpPr>
          <a:xfrm>
            <a:off x="6316257" y="4422669"/>
            <a:ext cx="902172" cy="1065609"/>
            <a:chOff x="8805953" y="2538853"/>
            <a:chExt cx="902172" cy="106560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7C3894-E495-417E-BF4B-391021C315D3}"/>
                </a:ext>
              </a:extLst>
            </p:cNvPr>
            <p:cNvSpPr txBox="1"/>
            <p:nvPr/>
          </p:nvSpPr>
          <p:spPr>
            <a:xfrm>
              <a:off x="9165200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024A2A3-EFCD-474F-BCD2-DE18E707E393}"/>
                </a:ext>
              </a:extLst>
            </p:cNvPr>
            <p:cNvGrpSpPr/>
            <p:nvPr/>
          </p:nvGrpSpPr>
          <p:grpSpPr>
            <a:xfrm>
              <a:off x="8805953" y="2538853"/>
              <a:ext cx="581009" cy="1065609"/>
              <a:chOff x="8677623" y="2583438"/>
              <a:chExt cx="581009" cy="1065609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8917B6-7487-4286-9499-8638709F08C2}"/>
                  </a:ext>
                </a:extLst>
              </p:cNvPr>
              <p:cNvSpPr txBox="1"/>
              <p:nvPr/>
            </p:nvSpPr>
            <p:spPr>
              <a:xfrm>
                <a:off x="8677623" y="2583438"/>
                <a:ext cx="5810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5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D7DA2CC-5988-4D2D-A56E-3473AA1D39A6}"/>
                  </a:ext>
                </a:extLst>
              </p:cNvPr>
              <p:cNvSpPr txBox="1"/>
              <p:nvPr/>
            </p:nvSpPr>
            <p:spPr>
              <a:xfrm>
                <a:off x="8677624" y="3064272"/>
                <a:ext cx="581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CDDB2FC-CE0E-43D6-976C-1E6C8A1FCFCD}"/>
                  </a:ext>
                </a:extLst>
              </p:cNvPr>
              <p:cNvCxnSpPr/>
              <p:nvPr/>
            </p:nvCxnSpPr>
            <p:spPr>
              <a:xfrm flipH="1">
                <a:off x="8729041" y="3110020"/>
                <a:ext cx="47787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2758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1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1927486" y="178501"/>
            <a:ext cx="772985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الجدول الآتي مفتاح خريطة.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مثّل البيانات بيانيًا، </a:t>
            </a:r>
          </a:p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أوجد ميل المستقيم.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8230619" y="2146240"/>
            <a:ext cx="355865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أولًا: نُمثّل الجدول بيانيًا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555368" y="3242502"/>
            <a:ext cx="2135585" cy="1134028"/>
            <a:chOff x="1013664" y="3933431"/>
            <a:chExt cx="4432481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3664" y="3933431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ص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س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13664" y="3933431"/>
                  <a:ext cx="1500312" cy="1134028"/>
                </a:xfrm>
                <a:prstGeom prst="rect">
                  <a:avLst/>
                </a:prstGeom>
                <a:blipFill>
                  <a:blip r:embed="rId3"/>
                  <a:stretch>
                    <a:fillRect r="-865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124213" y="5536550"/>
            <a:ext cx="570966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20 كيلومتر  في المسافة الحقيقية هناك مسافة سم واحد على الخريطة. 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95199"/>
              </p:ext>
            </p:extLst>
          </p:nvPr>
        </p:nvGraphicFramePr>
        <p:xfrm>
          <a:off x="2855149" y="1159602"/>
          <a:ext cx="6969496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المسافة  على الخريطة ( سم )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160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40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المسافة  الحقيقية ( كم )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10114487" y="3533120"/>
            <a:ext cx="107431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الميل = 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959" y="2344048"/>
            <a:ext cx="5076923" cy="4175188"/>
            <a:chOff x="32959" y="2344048"/>
            <a:chExt cx="5076923" cy="4175188"/>
          </a:xfrm>
        </p:grpSpPr>
        <p:grpSp>
          <p:nvGrpSpPr>
            <p:cNvPr id="2" name="Group 1"/>
            <p:cNvGrpSpPr/>
            <p:nvPr/>
          </p:nvGrpSpPr>
          <p:grpSpPr>
            <a:xfrm>
              <a:off x="32959" y="2344048"/>
              <a:ext cx="5076923" cy="4175188"/>
              <a:chOff x="32959" y="2344048"/>
              <a:chExt cx="5076923" cy="417518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70" t="251" r="370" b="251"/>
              <a:stretch/>
            </p:blipFill>
            <p:spPr>
              <a:xfrm>
                <a:off x="558369" y="3178370"/>
                <a:ext cx="3151375" cy="3182386"/>
              </a:xfrm>
              <a:prstGeom prst="rect">
                <a:avLst/>
              </a:prstGeom>
            </p:spPr>
          </p:pic>
          <p:cxnSp>
            <p:nvCxnSpPr>
              <p:cNvPr id="11" name="Straight Arrow Connector 10"/>
              <p:cNvCxnSpPr/>
              <p:nvPr/>
            </p:nvCxnSpPr>
            <p:spPr>
              <a:xfrm>
                <a:off x="855697" y="6037845"/>
                <a:ext cx="2806624" cy="1493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958631" y="5982721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2</a:t>
                </a:r>
                <a:endParaRPr lang="en-GB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304307" y="5982721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4</a:t>
                </a:r>
                <a:endParaRPr lang="en-GB" sz="24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45947" y="5982721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6</a:t>
                </a:r>
                <a:endParaRPr lang="en-GB" sz="24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44828" y="5982721"/>
                <a:ext cx="361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8</a:t>
                </a:r>
                <a:endParaRPr lang="en-GB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35010" y="5996016"/>
                <a:ext cx="23748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المسافة على الخريطة</a:t>
                </a:r>
                <a:endParaRPr lang="en-GB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2959" y="2710373"/>
                <a:ext cx="20021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المسافة الحقيقية</a:t>
                </a:r>
                <a:endParaRPr lang="en-GB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27264" y="5469496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20</a:t>
                </a:r>
                <a:endParaRPr lang="en-GB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6924" y="5150509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40</a:t>
                </a:r>
                <a:endParaRPr lang="en-GB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6121" y="4848561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60</a:t>
                </a:r>
                <a:endParaRPr lang="en-GB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9101" y="4487827"/>
                <a:ext cx="798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80</a:t>
                </a:r>
                <a:endParaRPr lang="en-GB" sz="24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3574" y="4183205"/>
                <a:ext cx="863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100</a:t>
                </a:r>
                <a:endParaRPr lang="en-GB" sz="24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82820" y="5788483"/>
                <a:ext cx="310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0</a:t>
                </a:r>
                <a:endParaRPr lang="en-GB" sz="24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426187" y="2344048"/>
                <a:ext cx="186576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BH" sz="2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مفتاح خريطة</a:t>
                </a:r>
                <a:endParaRPr lang="en-GB" sz="2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45527" y="3918935"/>
                <a:ext cx="863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120</a:t>
                </a:r>
                <a:endParaRPr lang="en-GB" sz="2400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52984" y="3555884"/>
                <a:ext cx="863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140</a:t>
                </a:r>
                <a:endParaRPr lang="en-GB" sz="2400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14804" y="3219669"/>
                <a:ext cx="863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2400" dirty="0"/>
                  <a:t>160</a:t>
                </a:r>
                <a:endParaRPr lang="en-GB" sz="2400" dirty="0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869323" y="3223152"/>
              <a:ext cx="195" cy="28113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1109558" y="535983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1390810" y="472723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674555" y="409788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1962342" y="34604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132423" y="3285154"/>
            <a:ext cx="975265" cy="216612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1098549" y="32524"/>
            <a:ext cx="11013767" cy="5737317"/>
            <a:chOff x="914565" y="248907"/>
            <a:chExt cx="11013767" cy="573731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Freeform: Shape 110">
                <a:extLst>
                  <a:ext uri="{FF2B5EF4-FFF2-40B4-BE49-F238E27FC236}">
                    <a16:creationId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73" name="Rectangle: Rounded Corners 84">
                <a:extLst>
                  <a:ext uri="{FF2B5EF4-FFF2-40B4-BE49-F238E27FC236}">
                    <a16:creationId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Text Box 42">
                <a:extLst>
                  <a:ext uri="{FF2B5EF4-FFF2-40B4-BE49-F238E27FC236}">
                    <a16:creationId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6339897" y="2823102"/>
            <a:ext cx="5462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نختار أي نفطتين (2، 40 )  ، ( 4 ، 80 )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Oval 3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65" name="Oval 3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82" name="Oval 2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83" name="Oval 2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84" name="Oval 2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86" name="Oval 2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87" name="Oval 2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88" name="Oval 2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90" name="Oval 2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93" name="Oval 1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94" name="Oval 1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95" name="Oval 1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96" name="Oval 1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97" name="Oval 1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98" name="Oval 1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99" name="Oval 1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100" name="Oval 1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102" name="Oval 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103" name="Oval 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104" name="Oval 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105" name="Oval 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106" name="Oval 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107" name="Oval 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108" name="Oval 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109" name="Oval 3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110" name="Oval 3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111" name="Oval 3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112" name="Oval 2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113" name="Oval 2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114" name="Oval 2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115" name="Oval 2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116" name="Oval 2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117" name="Oval 2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118" name="Oval 2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119" name="Oval 2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120" name="Oval 2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121" name="Oval 2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122" name="Oval 1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123" name="Oval 1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124" name="Oval 1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125" name="Oval 1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126" name="Oval 1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127" name="Oval 1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128" name="Oval 1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129" name="Oval 1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130" name="Oval 1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131" name="Oval 1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132" name="Oval 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133" name="Oval 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134" name="Oval 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135" name="Oval 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136" name="Oval 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137" name="Oval 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138" name="Oval 3"/>
          <p:cNvSpPr>
            <a:spLocks noChangeArrowheads="1"/>
          </p:cNvSpPr>
          <p:nvPr/>
        </p:nvSpPr>
        <p:spPr bwMode="auto">
          <a:xfrm>
            <a:off x="487049" y="11498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D49DD99-43A6-49B9-850D-EA2ACE326846}"/>
              </a:ext>
            </a:extLst>
          </p:cNvPr>
          <p:cNvSpPr/>
          <p:nvPr/>
        </p:nvSpPr>
        <p:spPr>
          <a:xfrm flipH="1">
            <a:off x="174097" y="213176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DC7CB4-0551-4138-86B2-5A5F1700E6B8}"/>
              </a:ext>
            </a:extLst>
          </p:cNvPr>
          <p:cNvSpPr/>
          <p:nvPr/>
        </p:nvSpPr>
        <p:spPr>
          <a:xfrm>
            <a:off x="4470300" y="4702504"/>
            <a:ext cx="107431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نبسط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CB59199-CC6C-4FFA-8259-B06A46CE5135}"/>
              </a:ext>
            </a:extLst>
          </p:cNvPr>
          <p:cNvGrpSpPr/>
          <p:nvPr/>
        </p:nvGrpSpPr>
        <p:grpSpPr>
          <a:xfrm>
            <a:off x="9577143" y="4500633"/>
            <a:ext cx="1675022" cy="1065609"/>
            <a:chOff x="7978239" y="2565495"/>
            <a:chExt cx="1675022" cy="1065609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A328486-A0F3-47EA-9B2A-380849863F68}"/>
                </a:ext>
              </a:extLst>
            </p:cNvPr>
            <p:cNvSpPr txBox="1"/>
            <p:nvPr/>
          </p:nvSpPr>
          <p:spPr>
            <a:xfrm>
              <a:off x="9110336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73E2D6F-3E0D-4D2B-9D70-5520CDBDE422}"/>
                </a:ext>
              </a:extLst>
            </p:cNvPr>
            <p:cNvGrpSpPr/>
            <p:nvPr/>
          </p:nvGrpSpPr>
          <p:grpSpPr>
            <a:xfrm>
              <a:off x="7978239" y="2565495"/>
              <a:ext cx="1534629" cy="1065609"/>
              <a:chOff x="7849909" y="2610080"/>
              <a:chExt cx="1534629" cy="1065609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DEDB04FD-ABD4-4B5C-8CAA-648B6CE5D7A8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80 – 40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348A5D00-444B-4350-A7B0-5AE7B6EFB12E}"/>
                  </a:ext>
                </a:extLst>
              </p:cNvPr>
              <p:cNvSpPr txBox="1"/>
              <p:nvPr/>
            </p:nvSpPr>
            <p:spPr>
              <a:xfrm>
                <a:off x="7946136" y="3090914"/>
                <a:ext cx="1239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4 – 2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1D63000-3746-4227-8DE2-7FE89349CE65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868037E-09A8-49D9-A682-D14A8DDD7A8B}"/>
              </a:ext>
            </a:extLst>
          </p:cNvPr>
          <p:cNvGrpSpPr/>
          <p:nvPr/>
        </p:nvGrpSpPr>
        <p:grpSpPr>
          <a:xfrm>
            <a:off x="8722488" y="4487508"/>
            <a:ext cx="902172" cy="1065609"/>
            <a:chOff x="8805953" y="2538853"/>
            <a:chExt cx="902172" cy="1065609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1D774E27-4C44-4F9A-A925-51F9AA0428EA}"/>
                </a:ext>
              </a:extLst>
            </p:cNvPr>
            <p:cNvSpPr txBox="1"/>
            <p:nvPr/>
          </p:nvSpPr>
          <p:spPr>
            <a:xfrm>
              <a:off x="9165200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374BD8B0-C6B0-4D44-A7EE-DEA77CB45421}"/>
                </a:ext>
              </a:extLst>
            </p:cNvPr>
            <p:cNvGrpSpPr/>
            <p:nvPr/>
          </p:nvGrpSpPr>
          <p:grpSpPr>
            <a:xfrm>
              <a:off x="8805953" y="2538853"/>
              <a:ext cx="581009" cy="1065609"/>
              <a:chOff x="8677623" y="2583438"/>
              <a:chExt cx="581009" cy="1065609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23183708-BB13-45C0-A5A4-856969FBA4DF}"/>
                  </a:ext>
                </a:extLst>
              </p:cNvPr>
              <p:cNvSpPr txBox="1"/>
              <p:nvPr/>
            </p:nvSpPr>
            <p:spPr>
              <a:xfrm>
                <a:off x="8677623" y="2583438"/>
                <a:ext cx="5810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40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FC767729-FE33-40F0-BC59-E95C401CDE56}"/>
                  </a:ext>
                </a:extLst>
              </p:cNvPr>
              <p:cNvSpPr txBox="1"/>
              <p:nvPr/>
            </p:nvSpPr>
            <p:spPr>
              <a:xfrm>
                <a:off x="8677624" y="3064272"/>
                <a:ext cx="581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C5C3C52-8B83-489A-82F0-42702779C92D}"/>
                  </a:ext>
                </a:extLst>
              </p:cNvPr>
              <p:cNvCxnSpPr/>
              <p:nvPr/>
            </p:nvCxnSpPr>
            <p:spPr>
              <a:xfrm flipH="1">
                <a:off x="8729041" y="3110020"/>
                <a:ext cx="47787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A416725-F04B-4CDB-AC29-05C8658BC26A}"/>
              </a:ext>
            </a:extLst>
          </p:cNvPr>
          <p:cNvGrpSpPr/>
          <p:nvPr/>
        </p:nvGrpSpPr>
        <p:grpSpPr>
          <a:xfrm>
            <a:off x="7183640" y="4474923"/>
            <a:ext cx="1466366" cy="1065609"/>
            <a:chOff x="8241759" y="2538853"/>
            <a:chExt cx="1466366" cy="1065609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F828981-31B5-4FF1-AFB1-637FB44795EE}"/>
                </a:ext>
              </a:extLst>
            </p:cNvPr>
            <p:cNvSpPr txBox="1"/>
            <p:nvPr/>
          </p:nvSpPr>
          <p:spPr>
            <a:xfrm>
              <a:off x="9165200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46FC86C-760C-4E84-9576-0D7303E643A8}"/>
                </a:ext>
              </a:extLst>
            </p:cNvPr>
            <p:cNvGrpSpPr/>
            <p:nvPr/>
          </p:nvGrpSpPr>
          <p:grpSpPr>
            <a:xfrm>
              <a:off x="8241759" y="2538853"/>
              <a:ext cx="1145203" cy="1065609"/>
              <a:chOff x="8113429" y="2583438"/>
              <a:chExt cx="1145203" cy="1065609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A0F5408-4F82-4392-887F-BAE07BF0DB4E}"/>
                  </a:ext>
                </a:extLst>
              </p:cNvPr>
              <p:cNvSpPr txBox="1"/>
              <p:nvPr/>
            </p:nvSpPr>
            <p:spPr>
              <a:xfrm>
                <a:off x="8113429" y="2583438"/>
                <a:ext cx="11452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40 </a:t>
                </a:r>
                <a:r>
                  <a:rPr lang="ar-BH" sz="3200" b="1" dirty="0">
                    <a:solidFill>
                      <a:srgbClr val="44546A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÷ 2</a:t>
                </a:r>
                <a:endParaRPr lang="en-GB" sz="3200" b="1" dirty="0">
                  <a:solidFill>
                    <a:srgbClr val="44546A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13A0468-3D53-4D63-A7FF-9BAB446E8CD5}"/>
                  </a:ext>
                </a:extLst>
              </p:cNvPr>
              <p:cNvSpPr txBox="1"/>
              <p:nvPr/>
            </p:nvSpPr>
            <p:spPr>
              <a:xfrm>
                <a:off x="8160700" y="3064272"/>
                <a:ext cx="10979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 </a:t>
                </a:r>
                <a:r>
                  <a:rPr lang="ar-BH" sz="3200" b="1" dirty="0">
                    <a:solidFill>
                      <a:srgbClr val="44546A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÷</a:t>
                </a:r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 </a:t>
                </a:r>
                <a:r>
                  <a:rPr lang="ar-BH" sz="3200" b="1" dirty="0">
                    <a:solidFill>
                      <a:srgbClr val="44546A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</a:t>
                </a:r>
                <a:endParaRPr lang="en-GB" sz="3200" b="1" dirty="0">
                  <a:solidFill>
                    <a:srgbClr val="44546A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A8B4B11-EDCF-4DDB-A005-97CD4256E4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7852" y="3110020"/>
                <a:ext cx="97906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7FD4079-0805-4588-A2F1-7DF021C031C7}"/>
              </a:ext>
            </a:extLst>
          </p:cNvPr>
          <p:cNvGrpSpPr/>
          <p:nvPr/>
        </p:nvGrpSpPr>
        <p:grpSpPr>
          <a:xfrm>
            <a:off x="6316257" y="4422669"/>
            <a:ext cx="902172" cy="1065609"/>
            <a:chOff x="8805953" y="2538853"/>
            <a:chExt cx="902172" cy="106560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6FD2551-2A8C-42CC-B0D1-57E661631A61}"/>
                </a:ext>
              </a:extLst>
            </p:cNvPr>
            <p:cNvSpPr txBox="1"/>
            <p:nvPr/>
          </p:nvSpPr>
          <p:spPr>
            <a:xfrm>
              <a:off x="9165200" y="286374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E8FFB8F8-249B-4760-A6F5-8DD192F76415}"/>
                </a:ext>
              </a:extLst>
            </p:cNvPr>
            <p:cNvGrpSpPr/>
            <p:nvPr/>
          </p:nvGrpSpPr>
          <p:grpSpPr>
            <a:xfrm>
              <a:off x="8805953" y="2538853"/>
              <a:ext cx="581009" cy="1065609"/>
              <a:chOff x="8677623" y="2583438"/>
              <a:chExt cx="581009" cy="1065609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4225768-69FF-41DB-A611-27B13D3332E6}"/>
                  </a:ext>
                </a:extLst>
              </p:cNvPr>
              <p:cNvSpPr txBox="1"/>
              <p:nvPr/>
            </p:nvSpPr>
            <p:spPr>
              <a:xfrm>
                <a:off x="8677623" y="2583438"/>
                <a:ext cx="5810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20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69C77A2-EA51-4E07-964F-4C4960488FFA}"/>
                  </a:ext>
                </a:extLst>
              </p:cNvPr>
              <p:cNvSpPr txBox="1"/>
              <p:nvPr/>
            </p:nvSpPr>
            <p:spPr>
              <a:xfrm>
                <a:off x="8677624" y="3064272"/>
                <a:ext cx="581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E74FA8C-8016-45B1-9F55-E91A3833FEA8}"/>
                  </a:ext>
                </a:extLst>
              </p:cNvPr>
              <p:cNvCxnSpPr/>
              <p:nvPr/>
            </p:nvCxnSpPr>
            <p:spPr>
              <a:xfrm flipH="1">
                <a:off x="8729041" y="3110020"/>
                <a:ext cx="47787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5633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2000"/>
                            </p:stCondLst>
                            <p:childTnLst>
                              <p:par>
                                <p:cTn id="2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4000"/>
                            </p:stCondLst>
                            <p:childTnLst>
                              <p:par>
                                <p:cTn id="2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6000"/>
                            </p:stCondLst>
                            <p:childTnLst>
                              <p:par>
                                <p:cTn id="2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9000"/>
                            </p:stCondLst>
                            <p:childTnLst>
                              <p:par>
                                <p:cTn id="2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00"/>
                            </p:stCondLst>
                            <p:childTnLst>
                              <p:par>
                                <p:cTn id="2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4000"/>
                            </p:stCondLst>
                            <p:childTnLst>
                              <p:par>
                                <p:cTn id="2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2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7000"/>
                            </p:stCondLst>
                            <p:childTnLst>
                              <p:par>
                                <p:cTn id="2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17" grpId="0" animBg="1"/>
      <p:bldP spid="59" grpId="0" animBg="1"/>
      <p:bldP spid="60" grpId="0" animBg="1"/>
      <p:bldP spid="61" grpId="0" animBg="1"/>
      <p:bldP spid="81" grpId="0"/>
      <p:bldP spid="65" grpId="0" animBg="1"/>
      <p:bldP spid="66" grpId="0" animBg="1"/>
      <p:bldP spid="67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الأول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128، 129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61355" y="728383"/>
            <a:ext cx="7110299" cy="5322794"/>
            <a:chOff x="2961355" y="728383"/>
            <a:chExt cx="7110299" cy="5322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3981699" y="2226137"/>
              <a:ext cx="4530289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61355" y="728383"/>
              <a:ext cx="7110299" cy="5322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21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5469" y="6074791"/>
            <a:ext cx="10317707" cy="757451"/>
          </a:xfrm>
          <a:prstGeom prst="rect">
            <a:avLst/>
          </a:prstGeom>
          <a:gradFill flip="none" rotWithShape="1">
            <a:gsLst>
              <a:gs pos="15000">
                <a:srgbClr val="F7F7F7"/>
              </a:gs>
              <a:gs pos="81000">
                <a:srgbClr val="F8F8F8"/>
              </a:gs>
              <a:gs pos="100000">
                <a:srgbClr val="EFEFEF"/>
              </a:gs>
              <a:gs pos="0">
                <a:srgbClr val="DBDBD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3441759" y="2887400"/>
            <a:ext cx="812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معدَّل التغيُّر باستعمال الجداول.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122CD4-7361-4CE1-92B2-D2918CA5CB83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  <a:endParaRPr lang="en-US" sz="44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3840906" y="3595286"/>
            <a:ext cx="772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معدَّل التغيُّر باستعمال الرسوم البيانية.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7420411" y="4288085"/>
            <a:ext cx="4145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8700" lvl="1" indent="-5715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ميل المستقيم.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65348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61D45-F093-4DEC-B70B-31A4B5BA1AE8}"/>
              </a:ext>
            </a:extLst>
          </p:cNvPr>
          <p:cNvGrpSpPr/>
          <p:nvPr/>
        </p:nvGrpSpPr>
        <p:grpSpPr>
          <a:xfrm>
            <a:off x="932261" y="0"/>
            <a:ext cx="11034359" cy="5781217"/>
            <a:chOff x="0" y="-14096"/>
            <a:chExt cx="5481611" cy="31592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C32835-157D-471D-8D27-479F855AD340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5B4B46E-AA55-4240-8191-2BCF44604ABC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E9A1B9-B3AA-44C1-921D-D15245D1D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9069A0D-3C94-47EE-BE9D-1769DECBFFAD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Text Box 39">
              <a:extLst>
                <a:ext uri="{FF2B5EF4-FFF2-40B4-BE49-F238E27FC236}">
                  <a16:creationId xmlns:a16="http://schemas.microsoft.com/office/drawing/2014/main" id="{17F5496E-90D5-4C01-8CCB-4783C88A26A4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9" y="375999"/>
            <a:ext cx="942626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b="1" dirty="0"/>
              <a:t>يُبيّن الجدول المجاور طول لؤي عندما كان عمره 9 سنوات و 12 سنة</a:t>
            </a:r>
            <a:r>
              <a:rPr lang="ar-BH" altLang="en-US" sz="3600" b="1" dirty="0"/>
              <a:t>.</a:t>
            </a:r>
            <a:endParaRPr lang="ar-SA" altLang="en-US" sz="3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2B22B7-EDD4-4E77-90F4-1F33A0C757BA}"/>
              </a:ext>
            </a:extLst>
          </p:cNvPr>
          <p:cNvSpPr/>
          <p:nvPr/>
        </p:nvSpPr>
        <p:spPr>
          <a:xfrm>
            <a:off x="299871" y="3624240"/>
            <a:ext cx="4184285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الوحدة: نقسم البسط والمقام على نفس المقام</a:t>
            </a:r>
          </a:p>
        </p:txBody>
      </p:sp>
      <p:sp>
        <p:nvSpPr>
          <p:cNvPr id="41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604" y="2655304"/>
            <a:ext cx="749409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b="1" dirty="0">
                <a:solidFill>
                  <a:srgbClr val="066FB3"/>
                </a:solidFill>
              </a:rPr>
              <a:t>ما مقدار التغيُّر في طول لؤي من 9 سنوات إلى 12 سنة.</a:t>
            </a:r>
            <a:endParaRPr lang="ar-SA" altLang="en-US" sz="3600" b="1" dirty="0">
              <a:solidFill>
                <a:srgbClr val="066FB3"/>
              </a:solidFill>
            </a:endParaRP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177" y="3635506"/>
            <a:ext cx="373852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b="1" dirty="0">
                <a:solidFill>
                  <a:srgbClr val="066FB3"/>
                </a:solidFill>
              </a:rPr>
              <a:t>بعد كم سنة حصل التغيُّر .</a:t>
            </a:r>
            <a:endParaRPr lang="ar-SA" altLang="en-US" sz="3600" b="1" dirty="0">
              <a:solidFill>
                <a:srgbClr val="066FB3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61" y="2742294"/>
            <a:ext cx="373079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b="1" dirty="0">
                <a:solidFill>
                  <a:srgbClr val="FF0000"/>
                </a:solidFill>
              </a:rPr>
              <a:t>145 -   130 = 15 سم</a:t>
            </a:r>
            <a:endParaRPr lang="ar-SA" alt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70147"/>
              </p:ext>
            </p:extLst>
          </p:nvPr>
        </p:nvGraphicFramePr>
        <p:xfrm>
          <a:off x="373392" y="1223682"/>
          <a:ext cx="439738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49"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 (</a:t>
                      </a:r>
                      <a:r>
                        <a:rPr lang="ar-BH" sz="32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سنة )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928"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145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الطول ( سم )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368" y="3887018"/>
            <a:ext cx="150031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endParaRPr lang="ar-SA" alt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680" y="3744808"/>
            <a:ext cx="3014720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altLang="en-US" sz="3600" b="1" dirty="0">
                <a:solidFill>
                  <a:srgbClr val="FF0000"/>
                </a:solidFill>
              </a:rPr>
              <a:t>12 -   9  =  3 سنوات </a:t>
            </a:r>
            <a:endParaRPr lang="ar-SA" alt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543EC0C-BC58-4F0E-B548-065078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39" y="4615707"/>
            <a:ext cx="1128360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b="1" dirty="0">
                <a:solidFill>
                  <a:srgbClr val="066FB3"/>
                </a:solidFill>
              </a:rPr>
              <a:t>اكتب عبارة تقارن فيها بين التغيُّر في طول لؤي والتغيُّر في عمره .عبّر عن إجابتك </a:t>
            </a:r>
            <a:r>
              <a:rPr lang="ar-BH" b="1" dirty="0">
                <a:solidFill>
                  <a:srgbClr val="FF0000"/>
                </a:solidFill>
              </a:rPr>
              <a:t>بمعدل الوحدة.</a:t>
            </a:r>
            <a:endParaRPr lang="ar-SA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87">
                <a:extLst>
                  <a:ext uri="{FF2B5EF4-FFF2-40B4-BE49-F238E27FC236}">
                    <a16:creationId xmlns:a16="http://schemas.microsoft.com/office/drawing/2014/main" id="{6543EC0C-BC58-4F0E-B548-065078DFC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3612" y="5334007"/>
                <a:ext cx="1431935" cy="1059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2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alt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ar-BH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ar-BH" alt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ar-SA" alt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 Box 8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43EC0C-BC58-4F0E-B548-065078DFC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83612" y="5334007"/>
                <a:ext cx="1431935" cy="10591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818605" y="5334007"/>
            <a:ext cx="2031777" cy="1064843"/>
            <a:chOff x="8094290" y="5334007"/>
            <a:chExt cx="2031777" cy="1064843"/>
          </a:xfrm>
        </p:grpSpPr>
        <p:grpSp>
          <p:nvGrpSpPr>
            <p:cNvPr id="25" name="Group 24"/>
            <p:cNvGrpSpPr/>
            <p:nvPr/>
          </p:nvGrpSpPr>
          <p:grpSpPr>
            <a:xfrm>
              <a:off x="8094290" y="5334007"/>
              <a:ext cx="2031777" cy="1064843"/>
              <a:chOff x="3414368" y="3887018"/>
              <a:chExt cx="2031777" cy="10648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 Box 87">
                    <a:extLst>
                      <a:ext uri="{FF2B5EF4-FFF2-40B4-BE49-F238E27FC236}">
                        <a16:creationId xmlns:a16="http://schemas.microsoft.com/office/drawing/2014/main" id="{6543EC0C-BC58-4F0E-B548-065078DFC4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4368" y="3887018"/>
                    <a:ext cx="1500312" cy="1064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r" rtl="1">
                      <a:defRPr sz="3200">
                        <a:latin typeface="Sakkal Majalla" panose="02000000000000000000" pitchFamily="2" charset="-78"/>
                        <a:cs typeface="Sakkal Majalla" panose="02000000000000000000" pitchFamily="2" charset="-78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ar-SA" alt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066FB3"/>
                                  </a:solidFill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066FB3"/>
                                  </a:solidFill>
                                  <a:latin typeface="Cambria Math" panose="02040503050406030204" pitchFamily="18" charset="0"/>
                                </a:rPr>
                                <m:t>÷  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ar-SA" alt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 Box 8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543EC0C-BC58-4F0E-B548-065078DFC4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14368" y="3887018"/>
                    <a:ext cx="1500312" cy="106484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27"/>
              <p:cNvSpPr txBox="1"/>
              <p:nvPr/>
            </p:nvSpPr>
            <p:spPr>
              <a:xfrm>
                <a:off x="4903220" y="4196620"/>
                <a:ext cx="54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9281069" y="5654607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/>
                <a:t>=</a:t>
              </a:r>
              <a:endParaRPr lang="en-GB" sz="24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6787" y="5425050"/>
            <a:ext cx="1532778" cy="1015406"/>
            <a:chOff x="6396622" y="5377737"/>
            <a:chExt cx="1532778" cy="1015406"/>
          </a:xfrm>
        </p:grpSpPr>
        <p:sp>
          <p:nvSpPr>
            <p:cNvPr id="30" name="TextBox 29"/>
            <p:cNvSpPr txBox="1"/>
            <p:nvPr/>
          </p:nvSpPr>
          <p:spPr>
            <a:xfrm>
              <a:off x="7386475" y="5632742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/>
                <a:t>=</a:t>
              </a:r>
              <a:endParaRPr lang="en-GB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96622" y="5377737"/>
                  <a:ext cx="1431935" cy="10154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ar-SA" altLang="en-US" sz="3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 Box 8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96622" y="5377737"/>
                  <a:ext cx="1431935" cy="101540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623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1" grpId="0"/>
      <p:bldP spid="17" grpId="0"/>
      <p:bldP spid="20" grpId="0"/>
      <p:bldP spid="21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925">
            <a:extLst>
              <a:ext uri="{FF2B5EF4-FFF2-40B4-BE49-F238E27FC236}">
                <a16:creationId xmlns:a16="http://schemas.microsoft.com/office/drawing/2014/main" id="{1789ABFD-8AB7-4CB6-971B-74714828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95" y="280533"/>
            <a:ext cx="11190576" cy="5820667"/>
          </a:xfrm>
          <a:prstGeom prst="roundRect">
            <a:avLst>
              <a:gd name="adj" fmla="val 13946"/>
            </a:avLst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ctr" rtl="1">
              <a:spcBef>
                <a:spcPts val="0"/>
              </a:spcBef>
              <a:spcAft>
                <a:spcPts val="0"/>
              </a:spcAft>
            </a:pPr>
            <a:r>
              <a:rPr lang="ar-BH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61">
            <a:extLst>
              <a:ext uri="{FF2B5EF4-FFF2-40B4-BE49-F238E27FC236}">
                <a16:creationId xmlns:a16="http://schemas.microsoft.com/office/drawing/2014/main" id="{5BB463F0-FAD3-443A-A67C-166F942D1369}"/>
              </a:ext>
            </a:extLst>
          </p:cNvPr>
          <p:cNvSpPr txBox="1"/>
          <p:nvPr/>
        </p:nvSpPr>
        <p:spPr>
          <a:xfrm>
            <a:off x="641649" y="2258500"/>
            <a:ext cx="10855343" cy="21916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معدَّل التغيُّر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:  هو معدَّل يصف كيف تتغير  كمية ما في علاقتها بكمية أخرى، </a:t>
            </a:r>
          </a:p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وعادة يُعبّر عنها بمعدل الوحدة 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929907-6473-4A5A-B334-BAD7C2A01672}"/>
              </a:ext>
            </a:extLst>
          </p:cNvPr>
          <p:cNvSpPr/>
          <p:nvPr/>
        </p:nvSpPr>
        <p:spPr>
          <a:xfrm>
            <a:off x="823065" y="253749"/>
            <a:ext cx="10943607" cy="780233"/>
          </a:xfrm>
          <a:custGeom>
            <a:avLst/>
            <a:gdLst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190280 w 1242104"/>
              <a:gd name="connsiteY0" fmla="*/ 264278 h 264278"/>
              <a:gd name="connsiteX1" fmla="*/ 1242104 w 1242104"/>
              <a:gd name="connsiteY1" fmla="*/ 264278 h 264278"/>
              <a:gd name="connsiteX2" fmla="*/ 1083537 w 1242104"/>
              <a:gd name="connsiteY2" fmla="*/ 0 h 264278"/>
              <a:gd name="connsiteX3" fmla="*/ 63427 w 1242104"/>
              <a:gd name="connsiteY3" fmla="*/ 0 h 264278"/>
              <a:gd name="connsiteX4" fmla="*/ 0 w 1242104"/>
              <a:gd name="connsiteY4" fmla="*/ 63427 h 264278"/>
              <a:gd name="connsiteX5" fmla="*/ 190280 w 1242104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84885"/>
              <a:gd name="connsiteY0" fmla="*/ 264278 h 264278"/>
              <a:gd name="connsiteX1" fmla="*/ 1284885 w 1284885"/>
              <a:gd name="connsiteY1" fmla="*/ 264278 h 264278"/>
              <a:gd name="connsiteX2" fmla="*/ 1126318 w 1284885"/>
              <a:gd name="connsiteY2" fmla="*/ 0 h 264278"/>
              <a:gd name="connsiteX3" fmla="*/ 106208 w 1284885"/>
              <a:gd name="connsiteY3" fmla="*/ 0 h 264278"/>
              <a:gd name="connsiteX4" fmla="*/ 0 w 1284885"/>
              <a:gd name="connsiteY4" fmla="*/ 55403 h 264278"/>
              <a:gd name="connsiteX5" fmla="*/ 233061 w 1284885"/>
              <a:gd name="connsiteY5" fmla="*/ 264278 h 264278"/>
              <a:gd name="connsiteX0" fmla="*/ 233061 w 1279068"/>
              <a:gd name="connsiteY0" fmla="*/ 264278 h 264278"/>
              <a:gd name="connsiteX1" fmla="*/ 1279068 w 1279068"/>
              <a:gd name="connsiteY1" fmla="*/ 264278 h 264278"/>
              <a:gd name="connsiteX2" fmla="*/ 1126318 w 1279068"/>
              <a:gd name="connsiteY2" fmla="*/ 0 h 264278"/>
              <a:gd name="connsiteX3" fmla="*/ 106208 w 1279068"/>
              <a:gd name="connsiteY3" fmla="*/ 0 h 264278"/>
              <a:gd name="connsiteX4" fmla="*/ 0 w 1279068"/>
              <a:gd name="connsiteY4" fmla="*/ 55403 h 264278"/>
              <a:gd name="connsiteX5" fmla="*/ 233061 w 1279068"/>
              <a:gd name="connsiteY5" fmla="*/ 264278 h 264278"/>
              <a:gd name="connsiteX0" fmla="*/ 233061 w 1279383"/>
              <a:gd name="connsiteY0" fmla="*/ 264278 h 264278"/>
              <a:gd name="connsiteX1" fmla="*/ 1279068 w 1279383"/>
              <a:gd name="connsiteY1" fmla="*/ 264278 h 264278"/>
              <a:gd name="connsiteX2" fmla="*/ 1126318 w 1279383"/>
              <a:gd name="connsiteY2" fmla="*/ 0 h 264278"/>
              <a:gd name="connsiteX3" fmla="*/ 106208 w 1279383"/>
              <a:gd name="connsiteY3" fmla="*/ 0 h 264278"/>
              <a:gd name="connsiteX4" fmla="*/ 0 w 1279383"/>
              <a:gd name="connsiteY4" fmla="*/ 55403 h 264278"/>
              <a:gd name="connsiteX5" fmla="*/ 233061 w 1279383"/>
              <a:gd name="connsiteY5" fmla="*/ 264278 h 264278"/>
              <a:gd name="connsiteX0" fmla="*/ 233061 w 1279314"/>
              <a:gd name="connsiteY0" fmla="*/ 264278 h 264278"/>
              <a:gd name="connsiteX1" fmla="*/ 1279068 w 1279314"/>
              <a:gd name="connsiteY1" fmla="*/ 264278 h 264278"/>
              <a:gd name="connsiteX2" fmla="*/ 1126318 w 1279314"/>
              <a:gd name="connsiteY2" fmla="*/ 0 h 264278"/>
              <a:gd name="connsiteX3" fmla="*/ 106208 w 1279314"/>
              <a:gd name="connsiteY3" fmla="*/ 0 h 264278"/>
              <a:gd name="connsiteX4" fmla="*/ 0 w 1279314"/>
              <a:gd name="connsiteY4" fmla="*/ 55403 h 264278"/>
              <a:gd name="connsiteX5" fmla="*/ 233061 w 1279314"/>
              <a:gd name="connsiteY5" fmla="*/ 264278 h 264278"/>
              <a:gd name="connsiteX0" fmla="*/ 233061 w 1282467"/>
              <a:gd name="connsiteY0" fmla="*/ 264278 h 264278"/>
              <a:gd name="connsiteX1" fmla="*/ 1279068 w 1282467"/>
              <a:gd name="connsiteY1" fmla="*/ 264278 h 264278"/>
              <a:gd name="connsiteX2" fmla="*/ 1126318 w 1282467"/>
              <a:gd name="connsiteY2" fmla="*/ 0 h 264278"/>
              <a:gd name="connsiteX3" fmla="*/ 106208 w 1282467"/>
              <a:gd name="connsiteY3" fmla="*/ 0 h 264278"/>
              <a:gd name="connsiteX4" fmla="*/ 0 w 1282467"/>
              <a:gd name="connsiteY4" fmla="*/ 55403 h 264278"/>
              <a:gd name="connsiteX5" fmla="*/ 233061 w 1282467"/>
              <a:gd name="connsiteY5" fmla="*/ 264278 h 264278"/>
              <a:gd name="connsiteX0" fmla="*/ 243828 w 1293234"/>
              <a:gd name="connsiteY0" fmla="*/ 264278 h 264278"/>
              <a:gd name="connsiteX1" fmla="*/ 1289835 w 1293234"/>
              <a:gd name="connsiteY1" fmla="*/ 264278 h 264278"/>
              <a:gd name="connsiteX2" fmla="*/ 1137085 w 1293234"/>
              <a:gd name="connsiteY2" fmla="*/ 0 h 264278"/>
              <a:gd name="connsiteX3" fmla="*/ 116975 w 1293234"/>
              <a:gd name="connsiteY3" fmla="*/ 0 h 264278"/>
              <a:gd name="connsiteX4" fmla="*/ 46754 w 1293234"/>
              <a:gd name="connsiteY4" fmla="*/ 25823 h 264278"/>
              <a:gd name="connsiteX5" fmla="*/ 10767 w 1293234"/>
              <a:gd name="connsiteY5" fmla="*/ 55403 h 264278"/>
              <a:gd name="connsiteX6" fmla="*/ 243828 w 1293234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22135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694445 w 1743851"/>
              <a:gd name="connsiteY0" fmla="*/ 264278 h 264278"/>
              <a:gd name="connsiteX1" fmla="*/ 1740452 w 1743851"/>
              <a:gd name="connsiteY1" fmla="*/ 264278 h 264278"/>
              <a:gd name="connsiteX2" fmla="*/ 1587702 w 1743851"/>
              <a:gd name="connsiteY2" fmla="*/ 0 h 264278"/>
              <a:gd name="connsiteX3" fmla="*/ 567592 w 1743851"/>
              <a:gd name="connsiteY3" fmla="*/ 0 h 264278"/>
              <a:gd name="connsiteX4" fmla="*/ 513 w 1743851"/>
              <a:gd name="connsiteY4" fmla="*/ 8303 h 264278"/>
              <a:gd name="connsiteX5" fmla="*/ 461384 w 1743851"/>
              <a:gd name="connsiteY5" fmla="*/ 55403 h 264278"/>
              <a:gd name="connsiteX6" fmla="*/ 694445 w 1743851"/>
              <a:gd name="connsiteY6" fmla="*/ 264278 h 264278"/>
              <a:gd name="connsiteX0" fmla="*/ 797867 w 1847273"/>
              <a:gd name="connsiteY0" fmla="*/ 264278 h 264278"/>
              <a:gd name="connsiteX1" fmla="*/ 1843874 w 1847273"/>
              <a:gd name="connsiteY1" fmla="*/ 264278 h 264278"/>
              <a:gd name="connsiteX2" fmla="*/ 1691124 w 1847273"/>
              <a:gd name="connsiteY2" fmla="*/ 0 h 264278"/>
              <a:gd name="connsiteX3" fmla="*/ 671014 w 1847273"/>
              <a:gd name="connsiteY3" fmla="*/ 0 h 264278"/>
              <a:gd name="connsiteX4" fmla="*/ 103935 w 1847273"/>
              <a:gd name="connsiteY4" fmla="*/ 8303 h 264278"/>
              <a:gd name="connsiteX5" fmla="*/ 5946 w 1847273"/>
              <a:gd name="connsiteY5" fmla="*/ 79651 h 264278"/>
              <a:gd name="connsiteX6" fmla="*/ 797867 w 1847273"/>
              <a:gd name="connsiteY6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1400 w 1854964"/>
              <a:gd name="connsiteY6" fmla="*/ 160886 h 264278"/>
              <a:gd name="connsiteX7" fmla="*/ 805558 w 1854964"/>
              <a:gd name="connsiteY7" fmla="*/ 264278 h 264278"/>
              <a:gd name="connsiteX0" fmla="*/ 805558 w 1854964"/>
              <a:gd name="connsiteY0" fmla="*/ 264278 h 264278"/>
              <a:gd name="connsiteX1" fmla="*/ 1851565 w 1854964"/>
              <a:gd name="connsiteY1" fmla="*/ 264278 h 264278"/>
              <a:gd name="connsiteX2" fmla="*/ 1698815 w 1854964"/>
              <a:gd name="connsiteY2" fmla="*/ 0 h 264278"/>
              <a:gd name="connsiteX3" fmla="*/ 678705 w 1854964"/>
              <a:gd name="connsiteY3" fmla="*/ 0 h 264278"/>
              <a:gd name="connsiteX4" fmla="*/ 111626 w 1854964"/>
              <a:gd name="connsiteY4" fmla="*/ 8303 h 264278"/>
              <a:gd name="connsiteX5" fmla="*/ 13637 w 1854964"/>
              <a:gd name="connsiteY5" fmla="*/ 79651 h 264278"/>
              <a:gd name="connsiteX6" fmla="*/ 450053 w 1854964"/>
              <a:gd name="connsiteY6" fmla="*/ 93531 h 264278"/>
              <a:gd name="connsiteX7" fmla="*/ 805558 w 1854964"/>
              <a:gd name="connsiteY7" fmla="*/ 264278 h 264278"/>
              <a:gd name="connsiteX0" fmla="*/ 794024 w 1843430"/>
              <a:gd name="connsiteY0" fmla="*/ 264278 h 264278"/>
              <a:gd name="connsiteX1" fmla="*/ 1840031 w 1843430"/>
              <a:gd name="connsiteY1" fmla="*/ 264278 h 264278"/>
              <a:gd name="connsiteX2" fmla="*/ 1687281 w 1843430"/>
              <a:gd name="connsiteY2" fmla="*/ 0 h 264278"/>
              <a:gd name="connsiteX3" fmla="*/ 667171 w 1843430"/>
              <a:gd name="connsiteY3" fmla="*/ 0 h 264278"/>
              <a:gd name="connsiteX4" fmla="*/ 100092 w 1843430"/>
              <a:gd name="connsiteY4" fmla="*/ 8303 h 264278"/>
              <a:gd name="connsiteX5" fmla="*/ 2103 w 1843430"/>
              <a:gd name="connsiteY5" fmla="*/ 79651 h 264278"/>
              <a:gd name="connsiteX6" fmla="*/ 438519 w 1843430"/>
              <a:gd name="connsiteY6" fmla="*/ 93531 h 264278"/>
              <a:gd name="connsiteX7" fmla="*/ 794024 w 1843430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1921 w 1841327"/>
              <a:gd name="connsiteY0" fmla="*/ 264278 h 264278"/>
              <a:gd name="connsiteX1" fmla="*/ 1837928 w 1841327"/>
              <a:gd name="connsiteY1" fmla="*/ 264278 h 264278"/>
              <a:gd name="connsiteX2" fmla="*/ 1685178 w 1841327"/>
              <a:gd name="connsiteY2" fmla="*/ 0 h 264278"/>
              <a:gd name="connsiteX3" fmla="*/ 665068 w 1841327"/>
              <a:gd name="connsiteY3" fmla="*/ 0 h 264278"/>
              <a:gd name="connsiteX4" fmla="*/ 97989 w 1841327"/>
              <a:gd name="connsiteY4" fmla="*/ 8303 h 264278"/>
              <a:gd name="connsiteX5" fmla="*/ 0 w 1841327"/>
              <a:gd name="connsiteY5" fmla="*/ 79651 h 264278"/>
              <a:gd name="connsiteX6" fmla="*/ 436416 w 1841327"/>
              <a:gd name="connsiteY6" fmla="*/ 93531 h 264278"/>
              <a:gd name="connsiteX7" fmla="*/ 791921 w 1841327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04722 w 1848060"/>
              <a:gd name="connsiteY4" fmla="*/ 8303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23575 w 1848060"/>
              <a:gd name="connsiteY4" fmla="*/ 6956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5268 h 265268"/>
              <a:gd name="connsiteX1" fmla="*/ 1844661 w 1848060"/>
              <a:gd name="connsiteY1" fmla="*/ 265268 h 265268"/>
              <a:gd name="connsiteX2" fmla="*/ 1691911 w 1848060"/>
              <a:gd name="connsiteY2" fmla="*/ 990 h 265268"/>
              <a:gd name="connsiteX3" fmla="*/ 671801 w 1848060"/>
              <a:gd name="connsiteY3" fmla="*/ 990 h 265268"/>
              <a:gd name="connsiteX4" fmla="*/ 139735 w 1848060"/>
              <a:gd name="connsiteY4" fmla="*/ 3905 h 265268"/>
              <a:gd name="connsiteX5" fmla="*/ 0 w 1848060"/>
              <a:gd name="connsiteY5" fmla="*/ 80641 h 265268"/>
              <a:gd name="connsiteX6" fmla="*/ 443149 w 1848060"/>
              <a:gd name="connsiteY6" fmla="*/ 94521 h 265268"/>
              <a:gd name="connsiteX7" fmla="*/ 798654 w 1848060"/>
              <a:gd name="connsiteY7" fmla="*/ 265268 h 265268"/>
              <a:gd name="connsiteX0" fmla="*/ 798654 w 1848060"/>
              <a:gd name="connsiteY0" fmla="*/ 264278 h 264278"/>
              <a:gd name="connsiteX1" fmla="*/ 1844661 w 1848060"/>
              <a:gd name="connsiteY1" fmla="*/ 264278 h 264278"/>
              <a:gd name="connsiteX2" fmla="*/ 1691911 w 1848060"/>
              <a:gd name="connsiteY2" fmla="*/ 0 h 264278"/>
              <a:gd name="connsiteX3" fmla="*/ 671801 w 1848060"/>
              <a:gd name="connsiteY3" fmla="*/ 0 h 264278"/>
              <a:gd name="connsiteX4" fmla="*/ 139735 w 1848060"/>
              <a:gd name="connsiteY4" fmla="*/ 2915 h 264278"/>
              <a:gd name="connsiteX5" fmla="*/ 0 w 1848060"/>
              <a:gd name="connsiteY5" fmla="*/ 79651 h 264278"/>
              <a:gd name="connsiteX6" fmla="*/ 443149 w 1848060"/>
              <a:gd name="connsiteY6" fmla="*/ 93531 h 264278"/>
              <a:gd name="connsiteX7" fmla="*/ 798654 w 1848060"/>
              <a:gd name="connsiteY7" fmla="*/ 264278 h 264278"/>
              <a:gd name="connsiteX0" fmla="*/ 789458 w 1838864"/>
              <a:gd name="connsiteY0" fmla="*/ 267063 h 267063"/>
              <a:gd name="connsiteX1" fmla="*/ 1835465 w 1838864"/>
              <a:gd name="connsiteY1" fmla="*/ 267063 h 267063"/>
              <a:gd name="connsiteX2" fmla="*/ 1682715 w 1838864"/>
              <a:gd name="connsiteY2" fmla="*/ 2785 h 267063"/>
              <a:gd name="connsiteX3" fmla="*/ 662605 w 1838864"/>
              <a:gd name="connsiteY3" fmla="*/ 2785 h 267063"/>
              <a:gd name="connsiteX4" fmla="*/ 130539 w 1838864"/>
              <a:gd name="connsiteY4" fmla="*/ 5700 h 267063"/>
              <a:gd name="connsiteX5" fmla="*/ 0 w 1838864"/>
              <a:gd name="connsiteY5" fmla="*/ 82436 h 267063"/>
              <a:gd name="connsiteX6" fmla="*/ 433953 w 1838864"/>
              <a:gd name="connsiteY6" fmla="*/ 96316 h 267063"/>
              <a:gd name="connsiteX7" fmla="*/ 789458 w 1838864"/>
              <a:gd name="connsiteY7" fmla="*/ 267063 h 267063"/>
              <a:gd name="connsiteX0" fmla="*/ 784860 w 1834266"/>
              <a:gd name="connsiteY0" fmla="*/ 267063 h 267063"/>
              <a:gd name="connsiteX1" fmla="*/ 1830867 w 1834266"/>
              <a:gd name="connsiteY1" fmla="*/ 267063 h 267063"/>
              <a:gd name="connsiteX2" fmla="*/ 1678117 w 1834266"/>
              <a:gd name="connsiteY2" fmla="*/ 2785 h 267063"/>
              <a:gd name="connsiteX3" fmla="*/ 658007 w 1834266"/>
              <a:gd name="connsiteY3" fmla="*/ 2785 h 267063"/>
              <a:gd name="connsiteX4" fmla="*/ 125941 w 1834266"/>
              <a:gd name="connsiteY4" fmla="*/ 5700 h 267063"/>
              <a:gd name="connsiteX5" fmla="*/ 0 w 1834266"/>
              <a:gd name="connsiteY5" fmla="*/ 82436 h 267063"/>
              <a:gd name="connsiteX6" fmla="*/ 429355 w 1834266"/>
              <a:gd name="connsiteY6" fmla="*/ 96316 h 267063"/>
              <a:gd name="connsiteX7" fmla="*/ 784860 w 1834266"/>
              <a:gd name="connsiteY7" fmla="*/ 267063 h 267063"/>
              <a:gd name="connsiteX0" fmla="*/ 784860 w 1834266"/>
              <a:gd name="connsiteY0" fmla="*/ 267063 h 267063"/>
              <a:gd name="connsiteX1" fmla="*/ 1830867 w 1834266"/>
              <a:gd name="connsiteY1" fmla="*/ 267063 h 267063"/>
              <a:gd name="connsiteX2" fmla="*/ 1678117 w 1834266"/>
              <a:gd name="connsiteY2" fmla="*/ 2785 h 267063"/>
              <a:gd name="connsiteX3" fmla="*/ 658007 w 1834266"/>
              <a:gd name="connsiteY3" fmla="*/ 2785 h 267063"/>
              <a:gd name="connsiteX4" fmla="*/ 125941 w 1834266"/>
              <a:gd name="connsiteY4" fmla="*/ 5700 h 267063"/>
              <a:gd name="connsiteX5" fmla="*/ 0 w 1834266"/>
              <a:gd name="connsiteY5" fmla="*/ 82436 h 267063"/>
              <a:gd name="connsiteX6" fmla="*/ 429355 w 1834266"/>
              <a:gd name="connsiteY6" fmla="*/ 96316 h 267063"/>
              <a:gd name="connsiteX7" fmla="*/ 784860 w 1834266"/>
              <a:gd name="connsiteY7" fmla="*/ 267063 h 267063"/>
              <a:gd name="connsiteX0" fmla="*/ 784860 w 1834266"/>
              <a:gd name="connsiteY0" fmla="*/ 267063 h 267063"/>
              <a:gd name="connsiteX1" fmla="*/ 1830867 w 1834266"/>
              <a:gd name="connsiteY1" fmla="*/ 267063 h 267063"/>
              <a:gd name="connsiteX2" fmla="*/ 1678117 w 1834266"/>
              <a:gd name="connsiteY2" fmla="*/ 2785 h 267063"/>
              <a:gd name="connsiteX3" fmla="*/ 658007 w 1834266"/>
              <a:gd name="connsiteY3" fmla="*/ 2785 h 267063"/>
              <a:gd name="connsiteX4" fmla="*/ 125941 w 1834266"/>
              <a:gd name="connsiteY4" fmla="*/ 5700 h 267063"/>
              <a:gd name="connsiteX5" fmla="*/ 0 w 1834266"/>
              <a:gd name="connsiteY5" fmla="*/ 82436 h 267063"/>
              <a:gd name="connsiteX6" fmla="*/ 429355 w 1834266"/>
              <a:gd name="connsiteY6" fmla="*/ 96316 h 267063"/>
              <a:gd name="connsiteX7" fmla="*/ 784860 w 1834266"/>
              <a:gd name="connsiteY7" fmla="*/ 267063 h 267063"/>
              <a:gd name="connsiteX0" fmla="*/ 784860 w 1834266"/>
              <a:gd name="connsiteY0" fmla="*/ 264372 h 264372"/>
              <a:gd name="connsiteX1" fmla="*/ 1830867 w 1834266"/>
              <a:gd name="connsiteY1" fmla="*/ 264372 h 264372"/>
              <a:gd name="connsiteX2" fmla="*/ 1678117 w 1834266"/>
              <a:gd name="connsiteY2" fmla="*/ 94 h 264372"/>
              <a:gd name="connsiteX3" fmla="*/ 658007 w 1834266"/>
              <a:gd name="connsiteY3" fmla="*/ 94 h 264372"/>
              <a:gd name="connsiteX4" fmla="*/ 125941 w 1834266"/>
              <a:gd name="connsiteY4" fmla="*/ 3009 h 264372"/>
              <a:gd name="connsiteX5" fmla="*/ 0 w 1834266"/>
              <a:gd name="connsiteY5" fmla="*/ 79745 h 264372"/>
              <a:gd name="connsiteX6" fmla="*/ 429355 w 1834266"/>
              <a:gd name="connsiteY6" fmla="*/ 93625 h 264372"/>
              <a:gd name="connsiteX7" fmla="*/ 784860 w 1834266"/>
              <a:gd name="connsiteY7" fmla="*/ 264372 h 26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4266" h="264372">
                <a:moveTo>
                  <a:pt x="784860" y="264372"/>
                </a:moveTo>
                <a:lnTo>
                  <a:pt x="1830867" y="264372"/>
                </a:lnTo>
                <a:cubicBezTo>
                  <a:pt x="1847965" y="91505"/>
                  <a:pt x="1801095" y="28493"/>
                  <a:pt x="1678117" y="94"/>
                </a:cubicBezTo>
                <a:lnTo>
                  <a:pt x="658007" y="94"/>
                </a:lnTo>
                <a:cubicBezTo>
                  <a:pt x="476285" y="4398"/>
                  <a:pt x="236174" y="-4206"/>
                  <a:pt x="125941" y="3009"/>
                </a:cubicBezTo>
                <a:cubicBezTo>
                  <a:pt x="17806" y="10087"/>
                  <a:pt x="40658" y="16461"/>
                  <a:pt x="0" y="79745"/>
                </a:cubicBezTo>
                <a:cubicBezTo>
                  <a:pt x="59323" y="80928"/>
                  <a:pt x="298545" y="62854"/>
                  <a:pt x="429355" y="93625"/>
                </a:cubicBezTo>
                <a:cubicBezTo>
                  <a:pt x="560165" y="124396"/>
                  <a:pt x="551499" y="247140"/>
                  <a:pt x="784860" y="264372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Text Box 3929">
            <a:extLst>
              <a:ext uri="{FF2B5EF4-FFF2-40B4-BE49-F238E27FC236}">
                <a16:creationId xmlns:a16="http://schemas.microsoft.com/office/drawing/2014/main" id="{4229B293-034A-4756-8F1C-EFDCA59C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917" y="332181"/>
            <a:ext cx="7511462" cy="6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 rtl="1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معدَّل التغيُّر </a:t>
            </a:r>
            <a:endParaRPr lang="en-US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958631" y="0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214314" y="158606"/>
            <a:ext cx="9568828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الجدول المجاور  أسعار غسل سيارات صغيرة عددًا من المرّات. </a:t>
            </a:r>
          </a:p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التغيُّر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بالدينار لكل عملية غسل.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8852531" y="1570904"/>
            <a:ext cx="28967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نوجد معدل التغيُّر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B22B7-EDD4-4E77-90F4-1F33A0C757BA}"/>
              </a:ext>
            </a:extLst>
          </p:cNvPr>
          <p:cNvSpPr/>
          <p:nvPr/>
        </p:nvSpPr>
        <p:spPr>
          <a:xfrm>
            <a:off x="1220133" y="5159726"/>
            <a:ext cx="330412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تذكر أن: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 لعملية غسل واحدة لذلك لابد أن نُوجد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الوحدة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21762" y="3849402"/>
            <a:ext cx="2379724" cy="1393393"/>
            <a:chOff x="3066421" y="4196620"/>
            <a:chExt cx="2379724" cy="13933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66421" y="4525170"/>
                  <a:ext cx="1500312" cy="10648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5 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÷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÷  </m:t>
                            </m:r>
                            <m:r>
                              <m:rPr>
                                <m:nor/>
                              </m:rPr>
                              <a:rPr lang="ar-BH" alt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ar-SA" altLang="en-US" sz="3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 Box 8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66421" y="4525170"/>
                  <a:ext cx="1500312" cy="10648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28152" y="4071227"/>
            <a:ext cx="2554007" cy="1282915"/>
            <a:chOff x="3414368" y="3887018"/>
            <a:chExt cx="2554007" cy="1282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2829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دينار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8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1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عملية غسل</m:t>
                            </m:r>
                          </m:den>
                        </m:f>
                      </m:oMath>
                    </m:oMathPara>
                  </a14:m>
                  <a:endParaRPr lang="ar-SA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282915"/>
                </a:xfrm>
                <a:prstGeom prst="rect">
                  <a:avLst/>
                </a:prstGeom>
                <a:blipFill>
                  <a:blip r:embed="rId3"/>
                  <a:stretch>
                    <a:fillRect r="-227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5425450" y="4333886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303522" y="5759891"/>
            <a:ext cx="617412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الدنانير يزداد بمقدار 0</a:t>
            </a:r>
            <a:r>
              <a:rPr lang="ar-BH" sz="2800" b="1" dirty="0">
                <a:latin typeface="Sakkal Majalla" panose="02000000000000000000" pitchFamily="2" charset="-78"/>
                <a:cs typeface="+mj-cs"/>
              </a:rPr>
              <a:t>,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دينار لكل عملية غسل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14908"/>
              </p:ext>
            </p:extLst>
          </p:nvPr>
        </p:nvGraphicFramePr>
        <p:xfrm>
          <a:off x="1484443" y="1331793"/>
          <a:ext cx="3737916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221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24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أسعار غسل السيارات</a:t>
                      </a:r>
                      <a:endParaRPr lang="en-GB" sz="24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r>
                        <a:rPr lang="ar-BH" sz="2400" b="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السعر ( دينار )</a:t>
                      </a:r>
                      <a:endParaRPr lang="en-GB" sz="2400" b="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AE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العدد</a:t>
                      </a:r>
                      <a:r>
                        <a:rPr lang="ar-BH" sz="24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(مرات)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AEB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221"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16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</a:t>
                      </a:r>
                      <a:endParaRPr lang="en-GB" sz="24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urved Down Arrow 10"/>
          <p:cNvSpPr/>
          <p:nvPr/>
        </p:nvSpPr>
        <p:spPr>
          <a:xfrm rot="5400000">
            <a:off x="5144830" y="3367680"/>
            <a:ext cx="678952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2021" y="3563209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 – 15 = 5</a:t>
            </a:r>
            <a:endParaRPr lang="en-GB" sz="2400" b="1" dirty="0"/>
          </a:p>
        </p:txBody>
      </p:sp>
      <p:sp>
        <p:nvSpPr>
          <p:cNvPr id="31" name="Curved Down Arrow 30"/>
          <p:cNvSpPr/>
          <p:nvPr/>
        </p:nvSpPr>
        <p:spPr>
          <a:xfrm rot="5400000">
            <a:off x="5107319" y="2820137"/>
            <a:ext cx="678952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3239" y="2931373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15 – 10 = 5</a:t>
            </a:r>
            <a:endParaRPr lang="en-GB" sz="2400" b="1" dirty="0"/>
          </a:p>
        </p:txBody>
      </p:sp>
      <p:sp>
        <p:nvSpPr>
          <p:cNvPr id="36" name="Rectangle 35"/>
          <p:cNvSpPr/>
          <p:nvPr/>
        </p:nvSpPr>
        <p:spPr>
          <a:xfrm>
            <a:off x="5771920" y="2353110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 –5 = 5</a:t>
            </a:r>
            <a:endParaRPr lang="en-GB" sz="2400" b="1" dirty="0"/>
          </a:p>
        </p:txBody>
      </p:sp>
      <p:sp>
        <p:nvSpPr>
          <p:cNvPr id="37" name="Curved Down Arrow 36"/>
          <p:cNvSpPr/>
          <p:nvPr/>
        </p:nvSpPr>
        <p:spPr>
          <a:xfrm rot="5400000">
            <a:off x="5120908" y="2438582"/>
            <a:ext cx="678952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824015" y="2418319"/>
            <a:ext cx="2031777" cy="1134028"/>
            <a:chOff x="3414368" y="3887018"/>
            <a:chExt cx="2031777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السعر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عدد  مرات الغسل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  <a:blipFill>
                  <a:blip r:embed="rId4"/>
                  <a:stretch>
                    <a:fillRect r="-95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50172" y="2289990"/>
            <a:ext cx="1968735" cy="1431674"/>
            <a:chOff x="7050172" y="2289990"/>
            <a:chExt cx="1968735" cy="1431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1C33062-2522-4E8C-9DD5-86EF390D5B79}"/>
                    </a:ext>
                  </a:extLst>
                </p:cNvPr>
                <p:cNvSpPr/>
                <p:nvPr/>
              </p:nvSpPr>
              <p:spPr>
                <a:xfrm>
                  <a:off x="7050172" y="2289990"/>
                  <a:ext cx="1534629" cy="143167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BH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6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   4 دنانير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6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  5 مرات </m:t>
                            </m:r>
                          </m:den>
                        </m:f>
                      </m:oMath>
                    </m:oMathPara>
                  </a14:m>
                  <a:endParaRPr lang="ar-BH" sz="36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1C33062-2522-4E8C-9DD5-86EF390D5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0172" y="2289990"/>
                  <a:ext cx="1534629" cy="143167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8475982" y="2813355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/>
                <a:t>=</a:t>
              </a:r>
              <a:endParaRPr lang="en-GB" sz="2400" b="1" dirty="0"/>
            </a:p>
          </p:txBody>
        </p:sp>
      </p:grpSp>
      <p:sp>
        <p:nvSpPr>
          <p:cNvPr id="15" name="Curved Right Arrow 14"/>
          <p:cNvSpPr/>
          <p:nvPr/>
        </p:nvSpPr>
        <p:spPr>
          <a:xfrm>
            <a:off x="958631" y="2353110"/>
            <a:ext cx="385260" cy="63222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>
            <a:off x="999464" y="2873474"/>
            <a:ext cx="385260" cy="63222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>
            <a:off x="1005503" y="3345208"/>
            <a:ext cx="385260" cy="63222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308" y="3563209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16-12=4</a:t>
            </a:r>
            <a:endParaRPr lang="en-GB" sz="2400" b="1" dirty="0"/>
          </a:p>
        </p:txBody>
      </p:sp>
      <p:sp>
        <p:nvSpPr>
          <p:cNvPr id="45" name="Rectangle 44"/>
          <p:cNvSpPr/>
          <p:nvPr/>
        </p:nvSpPr>
        <p:spPr>
          <a:xfrm>
            <a:off x="38718" y="2903467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12-8 =4</a:t>
            </a:r>
            <a:endParaRPr lang="en-GB" sz="2400" b="1" dirty="0"/>
          </a:p>
        </p:txBody>
      </p:sp>
      <p:sp>
        <p:nvSpPr>
          <p:cNvPr id="46" name="Rectangle 45"/>
          <p:cNvSpPr/>
          <p:nvPr/>
        </p:nvSpPr>
        <p:spPr>
          <a:xfrm>
            <a:off x="167638" y="2343023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8-4=4</a:t>
            </a:r>
            <a:endParaRPr lang="en-GB" sz="2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2B22B7-EDD4-4E77-90F4-1F33A0C757BA}"/>
              </a:ext>
            </a:extLst>
          </p:cNvPr>
          <p:cNvSpPr/>
          <p:nvPr/>
        </p:nvSpPr>
        <p:spPr>
          <a:xfrm>
            <a:off x="1203348" y="4230983"/>
            <a:ext cx="330412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في العدد هو + 5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في السعر هو + 4</a:t>
            </a:r>
          </a:p>
        </p:txBody>
      </p:sp>
    </p:spTree>
    <p:extLst>
      <p:ext uri="{BB962C8B-B14F-4D97-AF65-F5344CB8AC3E}">
        <p14:creationId xmlns:p14="http://schemas.microsoft.com/office/powerpoint/2010/main" val="193048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 animBg="1"/>
      <p:bldP spid="14" grpId="1" animBg="1"/>
      <p:bldP spid="33" grpId="0"/>
      <p:bldP spid="11" grpId="0" animBg="1"/>
      <p:bldP spid="12" grpId="0"/>
      <p:bldP spid="31" grpId="0" animBg="1"/>
      <p:bldP spid="34" grpId="0"/>
      <p:bldP spid="36" grpId="0"/>
      <p:bldP spid="37" grpId="0" animBg="1"/>
      <p:bldP spid="15" grpId="0" animBg="1"/>
      <p:bldP spid="42" grpId="0" animBg="1"/>
      <p:bldP spid="43" grpId="0" animBg="1"/>
      <p:bldP spid="44" grpId="0"/>
      <p:bldP spid="45" grpId="0"/>
      <p:bldP spid="46" grpId="0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14762"/>
              </p:ext>
            </p:extLst>
          </p:nvPr>
        </p:nvGraphicFramePr>
        <p:xfrm>
          <a:off x="2093157" y="2032919"/>
          <a:ext cx="8128001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120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الزمن ( دقائق ) 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1840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1380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920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460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المسافة ( كم )</a:t>
                      </a:r>
                      <a:endParaRPr lang="en-GB" sz="3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1574476" y="182619"/>
            <a:ext cx="8128001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الجدول الآتي عدد الكيلومترات التي تقطعها طائرة . 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التغيُّر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التقريبي للتغير في عدد الكيلومترات لكل دقيقة.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8862770" y="1328802"/>
            <a:ext cx="28967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نوجد معدل التغيُّر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B22B7-EDD4-4E77-90F4-1F33A0C757BA}"/>
              </a:ext>
            </a:extLst>
          </p:cNvPr>
          <p:cNvSpPr/>
          <p:nvPr/>
        </p:nvSpPr>
        <p:spPr>
          <a:xfrm>
            <a:off x="370720" y="5159726"/>
            <a:ext cx="3304125" cy="12003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تذكر أن: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 لكل دقيقة واحدة لذلك لابد أن نُوجد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الوحدة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363479" y="4554974"/>
            <a:ext cx="1934207" cy="1282915"/>
            <a:chOff x="4034168" y="3903651"/>
            <a:chExt cx="1934207" cy="12001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4168" y="3903651"/>
                  <a:ext cx="1500312" cy="12001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51 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كم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1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دقيقة</m:t>
                            </m:r>
                          </m:den>
                        </m:f>
                      </m:oMath>
                    </m:oMathPara>
                  </a14:m>
                  <a:endParaRPr lang="ar-SA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34168" y="3903651"/>
                  <a:ext cx="1500312" cy="120012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5425450" y="4333886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199980" y="5901558"/>
            <a:ext cx="68749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الكيلومترات يزداد تقريبًا بمقدار 15 كم لكل دقيقة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2594517" y="1520386"/>
            <a:ext cx="1622544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4320" y="986160"/>
            <a:ext cx="15824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120-90 = 30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4217061" y="1520386"/>
            <a:ext cx="1734360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37211" y="1077600"/>
            <a:ext cx="16369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 – 60 = 30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91604" y="1112819"/>
            <a:ext cx="1630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 – 30 = 30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>
            <a:off x="5935409" y="1528729"/>
            <a:ext cx="1517878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085824" y="4578699"/>
            <a:ext cx="1893952" cy="1134028"/>
            <a:chOff x="3414368" y="3887018"/>
            <a:chExt cx="2031777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المسافة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الزمن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  <a:blipFill>
                  <a:blip r:embed="rId3"/>
                  <a:stretch>
                    <a:fillRect r="-256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sp>
        <p:nvSpPr>
          <p:cNvPr id="15" name="Curved Right Arrow 14"/>
          <p:cNvSpPr/>
          <p:nvPr/>
        </p:nvSpPr>
        <p:spPr>
          <a:xfrm rot="16200000">
            <a:off x="6567727" y="2588936"/>
            <a:ext cx="385260" cy="159788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 rot="16200000">
            <a:off x="4893795" y="2487505"/>
            <a:ext cx="385260" cy="180074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 rot="16200000">
            <a:off x="3183961" y="2551411"/>
            <a:ext cx="385260" cy="167293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25554" y="3529909"/>
            <a:ext cx="23984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1840 – 1380 = 460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70699" y="3529909"/>
            <a:ext cx="22461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1380 – 920 = 460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46466" y="3529909"/>
            <a:ext cx="2100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920 – 460 = 460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2B22B7-EDD4-4E77-90F4-1F33A0C757BA}"/>
              </a:ext>
            </a:extLst>
          </p:cNvPr>
          <p:cNvSpPr/>
          <p:nvPr/>
        </p:nvSpPr>
        <p:spPr>
          <a:xfrm>
            <a:off x="359004" y="4284090"/>
            <a:ext cx="330412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في الزمن هو + 30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في المسافة  هو + 460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1083607" y="60255"/>
            <a:ext cx="11013767" cy="5737317"/>
            <a:chOff x="914565" y="248907"/>
            <a:chExt cx="11013767" cy="573731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: Shape 110">
                <a:extLst>
                  <a:ext uri="{FF2B5EF4-FFF2-40B4-BE49-F238E27FC236}">
                    <a16:creationId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51" name="Rectangle: Rounded Corners 84">
                <a:extLst>
                  <a:ext uri="{FF2B5EF4-FFF2-40B4-BE49-F238E27FC236}">
                    <a16:creationId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Text Box 42">
                <a:extLst>
                  <a:ext uri="{FF2B5EF4-FFF2-40B4-BE49-F238E27FC236}">
                    <a16:creationId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19" name="Oval 33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120" name="Oval 32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123" name="Oval 29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124" name="Oval 28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125" name="Oval 27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126" name="Oval 26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128" name="Oval 24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129" name="Oval 23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131" name="Oval 21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132" name="Oval 20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134" name="Oval 18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135" name="Oval 17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136" name="Oval 16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137" name="Oval 15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138" name="Oval 14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139" name="Oval 13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140" name="Oval 12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141" name="Oval 11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142" name="Oval 10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143" name="Oval 9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144" name="Oval 8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145" name="Oval 7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146" name="Oval 6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147" name="Oval 5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148" name="Oval 4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149" name="Oval 3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150" name="Oval 32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151" name="Oval 31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152" name="Oval 30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153" name="Oval 29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154" name="Oval 28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155" name="Oval 27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156" name="Oval 26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157" name="Oval 25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158" name="Oval 24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159" name="Oval 23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160" name="Oval 22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161" name="Oval 21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162" name="Oval 20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163" name="Oval 19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164" name="Oval 18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165" name="Oval 17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166" name="Oval 16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167" name="Oval 15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168" name="Oval 14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169" name="Oval 13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170" name="Oval 12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171" name="Oval 11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172" name="Oval 10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173" name="Oval 9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174" name="Oval 8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175" name="Oval 7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176" name="Oval 6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177" name="Oval 5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178" name="Oval 4"/>
          <p:cNvSpPr>
            <a:spLocks noChangeArrowheads="1"/>
          </p:cNvSpPr>
          <p:nvPr/>
        </p:nvSpPr>
        <p:spPr bwMode="auto">
          <a:xfrm>
            <a:off x="359004" y="115014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179" name="Oval 3"/>
          <p:cNvSpPr>
            <a:spLocks noChangeArrowheads="1"/>
          </p:cNvSpPr>
          <p:nvPr/>
        </p:nvSpPr>
        <p:spPr bwMode="auto">
          <a:xfrm>
            <a:off x="359004" y="1142207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394831-E05F-4458-BCF6-4A932BA4E896}"/>
              </a:ext>
            </a:extLst>
          </p:cNvPr>
          <p:cNvGrpSpPr/>
          <p:nvPr/>
        </p:nvGrpSpPr>
        <p:grpSpPr>
          <a:xfrm>
            <a:off x="8188656" y="4267565"/>
            <a:ext cx="2379724" cy="1489516"/>
            <a:chOff x="8188656" y="4267565"/>
            <a:chExt cx="2379724" cy="1489516"/>
          </a:xfrm>
        </p:grpSpPr>
        <p:grpSp>
          <p:nvGrpSpPr>
            <p:cNvPr id="22" name="Group 21"/>
            <p:cNvGrpSpPr/>
            <p:nvPr/>
          </p:nvGrpSpPr>
          <p:grpSpPr>
            <a:xfrm>
              <a:off x="8188656" y="4267565"/>
              <a:ext cx="2379724" cy="1489516"/>
              <a:chOff x="3066421" y="4196620"/>
              <a:chExt cx="2379724" cy="13933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 Box 87">
                    <a:extLst>
                      <a:ext uri="{FF2B5EF4-FFF2-40B4-BE49-F238E27FC236}">
                        <a16:creationId xmlns:a16="http://schemas.microsoft.com/office/drawing/2014/main" id="{6543EC0C-BC58-4F0E-B548-065078DFC4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6421" y="4525170"/>
                    <a:ext cx="1500312" cy="106484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>
                    <a:defPPr>
                      <a:defRPr lang="en-US"/>
                    </a:defPPr>
                    <a:lvl1pPr algn="r" rtl="1">
                      <a:defRPr sz="3200">
                        <a:latin typeface="Sakkal Majalla" panose="02000000000000000000" pitchFamily="2" charset="-78"/>
                        <a:cs typeface="Sakkal Majalla" panose="02000000000000000000" pitchFamily="2" charset="-78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ar-SA" alt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066FB3"/>
                                  </a:solidFill>
                                  <a:latin typeface="Cambria Math" panose="02040503050406030204" pitchFamily="18" charset="0"/>
                                </a:rPr>
                                <m:t>30 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066FB3"/>
                                  </a:solidFill>
                                  <a:latin typeface="Cambria Math" panose="02040503050406030204" pitchFamily="18" charset="0"/>
                                </a:rPr>
                                <m:t>÷ 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460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066FB3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rgbClr val="066FB3"/>
                                  </a:solidFill>
                                  <a:latin typeface="Cambria Math" panose="02040503050406030204" pitchFamily="18" charset="0"/>
                                </a:rPr>
                                <m:t>÷  </m:t>
                              </m:r>
                              <m:r>
                                <m:rPr>
                                  <m:nor/>
                                </m:rPr>
                                <a:rPr lang="ar-BH" altLang="en-US" sz="36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oMath>
                      </m:oMathPara>
                    </a14:m>
                    <a:endParaRPr lang="ar-SA" altLang="en-US" sz="3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 Box 8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543EC0C-BC58-4F0E-B548-065078DFC4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066421" y="4525170"/>
                    <a:ext cx="1500312" cy="1064843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TextBox 25"/>
              <p:cNvSpPr txBox="1"/>
              <p:nvPr/>
            </p:nvSpPr>
            <p:spPr>
              <a:xfrm>
                <a:off x="4903220" y="4196620"/>
                <a:ext cx="54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b="1" dirty="0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10C036B-C49D-4A63-8754-693853F6FCF8}"/>
                </a:ext>
              </a:extLst>
            </p:cNvPr>
            <p:cNvSpPr txBox="1"/>
            <p:nvPr/>
          </p:nvSpPr>
          <p:spPr>
            <a:xfrm>
              <a:off x="9689157" y="4984194"/>
              <a:ext cx="542925" cy="427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4C81BA3-3AA1-4F64-B394-4CB4FD6107E4}"/>
              </a:ext>
            </a:extLst>
          </p:cNvPr>
          <p:cNvSpPr/>
          <p:nvPr/>
        </p:nvSpPr>
        <p:spPr>
          <a:xfrm flipH="1">
            <a:off x="174097" y="213176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BA5C9B-6B3B-4500-920E-A68A15314D5C}"/>
              </a:ext>
            </a:extLst>
          </p:cNvPr>
          <p:cNvSpPr/>
          <p:nvPr/>
        </p:nvSpPr>
        <p:spPr>
          <a:xfrm>
            <a:off x="8222179" y="4618780"/>
            <a:ext cx="730902" cy="652246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CC63CF8-F038-4B12-822C-56A5A88026C7}"/>
              </a:ext>
            </a:extLst>
          </p:cNvPr>
          <p:cNvSpPr/>
          <p:nvPr/>
        </p:nvSpPr>
        <p:spPr>
          <a:xfrm>
            <a:off x="8286299" y="5372436"/>
            <a:ext cx="730902" cy="42771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00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6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7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8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4000"/>
                            </p:stCondLst>
                            <p:childTnLst>
                              <p:par>
                                <p:cTn id="3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6000"/>
                            </p:stCondLst>
                            <p:childTnLst>
                              <p:par>
                                <p:cTn id="3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8000"/>
                            </p:stCondLst>
                            <p:childTnLst>
                              <p:par>
                                <p:cTn id="3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  <p:bldLst>
      <p:bldP spid="30" grpId="0"/>
      <p:bldP spid="14" grpId="0" animBg="1"/>
      <p:bldP spid="14" grpId="1" animBg="1"/>
      <p:bldP spid="33" grpId="0"/>
      <p:bldP spid="11" grpId="0" animBg="1"/>
      <p:bldP spid="12" grpId="0"/>
      <p:bldP spid="31" grpId="0" animBg="1"/>
      <p:bldP spid="34" grpId="0"/>
      <p:bldP spid="36" grpId="0"/>
      <p:bldP spid="37" grpId="0" animBg="1"/>
      <p:bldP spid="15" grpId="0" animBg="1"/>
      <p:bldP spid="42" grpId="0" animBg="1"/>
      <p:bldP spid="43" grpId="0" animBg="1"/>
      <p:bldP spid="44" grpId="0"/>
      <p:bldP spid="45" grpId="0"/>
      <p:bldP spid="46" grpId="0"/>
      <p:bldP spid="47" grpId="0" animBg="1"/>
      <p:bldP spid="47" grpId="1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3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5160517" y="169754"/>
            <a:ext cx="440112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معدل التغيُّر  في الجدول الآتي: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8858599" y="1104585"/>
            <a:ext cx="2896716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نوجد معدل التغيُّر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203116" y="5498280"/>
            <a:ext cx="633660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 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النقود  يزداد بمقدار 9 دنانير  لكل ساعة.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urved Down Arrow 10"/>
          <p:cNvSpPr/>
          <p:nvPr/>
        </p:nvSpPr>
        <p:spPr>
          <a:xfrm>
            <a:off x="3457070" y="1514466"/>
            <a:ext cx="1622544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8170" y="981458"/>
            <a:ext cx="118013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– 2 = 1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5160518" y="1528321"/>
            <a:ext cx="1734360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84424" y="1009033"/>
            <a:ext cx="118654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– 1 = 1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4920" y="1056437"/>
            <a:ext cx="118654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– 0 = 1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>
            <a:off x="6894878" y="1524593"/>
            <a:ext cx="1790417" cy="4936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947851" y="3773566"/>
            <a:ext cx="1893952" cy="1134028"/>
            <a:chOff x="3414368" y="3887018"/>
            <a:chExt cx="2031777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النقود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الزمن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  <a:blipFill>
                  <a:blip r:embed="rId2"/>
                  <a:stretch>
                    <a:fillRect r="-179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33139" y="3578328"/>
            <a:ext cx="2328674" cy="1431674"/>
            <a:chOff x="7050172" y="2289990"/>
            <a:chExt cx="2328674" cy="14316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1C33062-2522-4E8C-9DD5-86EF390D5B79}"/>
                    </a:ext>
                  </a:extLst>
                </p:cNvPr>
                <p:cNvSpPr/>
                <p:nvPr/>
              </p:nvSpPr>
              <p:spPr>
                <a:xfrm>
                  <a:off x="7050172" y="2289990"/>
                  <a:ext cx="1534629" cy="143167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BH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36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        9  دينار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36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  1 ساعة</m:t>
                            </m:r>
                          </m:den>
                        </m:f>
                      </m:oMath>
                    </m:oMathPara>
                  </a14:m>
                  <a:endParaRPr lang="ar-BH" sz="36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1C33062-2522-4E8C-9DD5-86EF390D5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0172" y="2289990"/>
                  <a:ext cx="1534629" cy="143167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75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8835921" y="2821409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/>
                <a:t>=</a:t>
              </a:r>
              <a:endParaRPr lang="en-GB" sz="2400" b="1" dirty="0"/>
            </a:p>
          </p:txBody>
        </p:sp>
      </p:grpSp>
      <p:sp>
        <p:nvSpPr>
          <p:cNvPr id="15" name="Curved Right Arrow 14"/>
          <p:cNvSpPr/>
          <p:nvPr/>
        </p:nvSpPr>
        <p:spPr>
          <a:xfrm rot="16200000">
            <a:off x="7576386" y="2318244"/>
            <a:ext cx="385260" cy="180726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 rot="16200000">
            <a:off x="5778487" y="2310673"/>
            <a:ext cx="385260" cy="1800743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 rot="16200000">
            <a:off x="4057262" y="2343271"/>
            <a:ext cx="385260" cy="167293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293753" y="3256850"/>
            <a:ext cx="149111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– 18 = 9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38362" y="3347016"/>
            <a:ext cx="124104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18 - 9 = 9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77234" y="3332897"/>
            <a:ext cx="118654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– 0 = 9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2B22B7-EDD4-4E77-90F4-1F33A0C757BA}"/>
              </a:ext>
            </a:extLst>
          </p:cNvPr>
          <p:cNvSpPr/>
          <p:nvPr/>
        </p:nvSpPr>
        <p:spPr>
          <a:xfrm>
            <a:off x="1624823" y="3837015"/>
            <a:ext cx="330412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في الزمن هو + 1</a:t>
            </a: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التغيُّر في النقود   هو + 9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10527"/>
              </p:ext>
            </p:extLst>
          </p:nvPr>
        </p:nvGraphicFramePr>
        <p:xfrm>
          <a:off x="2617253" y="1971663"/>
          <a:ext cx="874368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6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979"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الزمن ( ساعة )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79"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27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18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النقود ( دينار)</a:t>
                      </a:r>
                      <a:endParaRPr lang="en-GB" sz="28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1083607" y="60255"/>
            <a:ext cx="11013767" cy="5737317"/>
            <a:chOff x="914565" y="248907"/>
            <a:chExt cx="11013767" cy="573731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: Shape 110">
                <a:extLst>
                  <a:ext uri="{FF2B5EF4-FFF2-40B4-BE49-F238E27FC236}">
                    <a16:creationId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51" name="Rectangle: Rounded Corners 84">
                <a:extLst>
                  <a:ext uri="{FF2B5EF4-FFF2-40B4-BE49-F238E27FC236}">
                    <a16:creationId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Text Box 42">
                <a:extLst>
                  <a:ext uri="{FF2B5EF4-FFF2-40B4-BE49-F238E27FC236}">
                    <a16:creationId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56" name="Oval 33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57" name="Oval 32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61" name="Oval 2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64" name="Oval 25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65" name="Oval 24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68" name="Oval 21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69" name="Oval 20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71" name="Oval 1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72" name="Oval 1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74" name="Oval 15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76" name="Oval 13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77" name="Oval 12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78" name="Oval 11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79" name="Oval 10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80" name="Oval 9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81" name="Oval 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82" name="Oval 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83" name="Oval 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85" name="Oval 4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86" name="Oval 3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87" name="Oval 32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88" name="Oval 31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89" name="Oval 30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90" name="Oval 29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91" name="Oval 2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92" name="Oval 2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93" name="Oval 2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95" name="Oval 24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97" name="Oval 22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99" name="Oval 20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100" name="Oval 19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101" name="Oval 1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102" name="Oval 1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103" name="Oval 1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104" name="Oval 15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105" name="Oval 14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106" name="Oval 13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107" name="Oval 12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108" name="Oval 11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109" name="Oval 10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110" name="Oval 9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111" name="Oval 8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112" name="Oval 7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113" name="Oval 6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114" name="Oval 5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115" name="Oval 4"/>
          <p:cNvSpPr>
            <a:spLocks noChangeArrowheads="1"/>
          </p:cNvSpPr>
          <p:nvPr/>
        </p:nvSpPr>
        <p:spPr bwMode="auto">
          <a:xfrm>
            <a:off x="319010" y="1240265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116" name="Oval 3"/>
          <p:cNvSpPr>
            <a:spLocks noChangeArrowheads="1"/>
          </p:cNvSpPr>
          <p:nvPr/>
        </p:nvSpPr>
        <p:spPr bwMode="auto">
          <a:xfrm>
            <a:off x="319010" y="1232327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E9D82EA-54DF-435D-B4EB-3D1A89EF6FD2}"/>
              </a:ext>
            </a:extLst>
          </p:cNvPr>
          <p:cNvSpPr/>
          <p:nvPr/>
        </p:nvSpPr>
        <p:spPr>
          <a:xfrm flipH="1">
            <a:off x="174097" y="213176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427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7000"/>
                            </p:stCondLst>
                            <p:childTnLst>
                              <p:par>
                                <p:cTn id="2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2000"/>
                            </p:stCondLst>
                            <p:childTnLst>
                              <p:par>
                                <p:cTn id="2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5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6000"/>
                            </p:stCondLst>
                            <p:childTnLst>
                              <p:par>
                                <p:cTn id="2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7000"/>
                            </p:stCondLst>
                            <p:childTnLst>
                              <p:par>
                                <p:cTn id="2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2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2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6000"/>
                            </p:stCondLst>
                            <p:childTnLst>
                              <p:par>
                                <p:cTn id="2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7000"/>
                            </p:stCondLst>
                            <p:childTnLst>
                              <p:par>
                                <p:cTn id="2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8000"/>
                            </p:stCondLst>
                            <p:childTnLst>
                              <p:par>
                                <p:cTn id="2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11" grpId="0" animBg="1"/>
      <p:bldP spid="12" grpId="0"/>
      <p:bldP spid="31" grpId="0" animBg="1"/>
      <p:bldP spid="34" grpId="0"/>
      <p:bldP spid="36" grpId="0"/>
      <p:bldP spid="37" grpId="0" animBg="1"/>
      <p:bldP spid="15" grpId="0" animBg="1"/>
      <p:bldP spid="42" grpId="0" animBg="1"/>
      <p:bldP spid="43" grpId="0" animBg="1"/>
      <p:bldP spid="44" grpId="0"/>
      <p:bldP spid="45" grpId="0"/>
      <p:bldP spid="46" grpId="0"/>
      <p:bldP spid="47" grpId="0" animBg="1"/>
      <p:bldP spid="47" grpId="1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BDB486-F774-400E-8076-4E1FF3E9F43D}"/>
              </a:ext>
            </a:extLst>
          </p:cNvPr>
          <p:cNvGrpSpPr/>
          <p:nvPr/>
        </p:nvGrpSpPr>
        <p:grpSpPr>
          <a:xfrm>
            <a:off x="958631" y="0"/>
            <a:ext cx="11120072" cy="5759891"/>
            <a:chOff x="0" y="-2442"/>
            <a:chExt cx="5524191" cy="31475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1939BF-9715-4608-92BD-F6402F35B1B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899E1E3-79FE-40A4-ACAC-19A82A7DC79B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93C2FA5-1DA4-4470-9118-09203E474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34F1D33-C2E5-4A9C-8317-C097B3097155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39">
              <a:extLst>
                <a:ext uri="{FF2B5EF4-FFF2-40B4-BE49-F238E27FC236}">
                  <a16:creationId xmlns:a16="http://schemas.microsoft.com/office/drawing/2014/main" id="{63860AFC-9F61-4C50-A57C-70BAF2792CE9}"/>
                </a:ext>
              </a:extLst>
            </p:cNvPr>
            <p:cNvSpPr txBox="1"/>
            <p:nvPr/>
          </p:nvSpPr>
          <p:spPr>
            <a:xfrm>
              <a:off x="4539079" y="-2442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296293" y="86806"/>
            <a:ext cx="9568828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يُبيّن التمثيل البياني المسافة المقطوعة خلال فترة زمنية على طريق سريع. 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التمثيل لإيجاد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التغيُّر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عدد الكيلومترات لكل ساعة.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652682" y="1405359"/>
            <a:ext cx="71335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نوجد معدل التغيُّر، بأخذ أي نقطتين على الخط المستقيم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85057" y="2799009"/>
            <a:ext cx="1908613" cy="1282915"/>
            <a:chOff x="-65877" y="2046826"/>
            <a:chExt cx="1908613" cy="1282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5877" y="2046826"/>
                  <a:ext cx="1500312" cy="12829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09  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كم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1 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ساعة</m:t>
                            </m:r>
                          </m:den>
                        </m:f>
                      </m:oMath>
                    </m:oMathPara>
                  </a14:m>
                  <a:endParaRPr lang="ar-SA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65877" y="2046826"/>
                  <a:ext cx="1500312" cy="12829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1299811" y="248822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748615" y="4575977"/>
            <a:ext cx="68749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الكيلومترات يزداد بمقدار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 لكل ساعة  واحدة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148719" y="2947896"/>
            <a:ext cx="1893952" cy="1134028"/>
            <a:chOff x="3414368" y="3887018"/>
            <a:chExt cx="2031777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عدد الكيلومترات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الساعات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  <a:blipFill>
                  <a:blip r:embed="rId3"/>
                  <a:stretch>
                    <a:fillRect r="-92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00" y="1821127"/>
            <a:ext cx="3416760" cy="385728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690135" y="2068029"/>
            <a:ext cx="71335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النقطتين هما  </a:t>
            </a:r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( 1 ، 90  )    ،  (  2 ،  180  )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781989" y="5331640"/>
            <a:ext cx="687492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 السير على هذا الطريق هو 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كم  / ساعة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C764DB-1A01-4548-AC84-DBB0951CFE31}"/>
              </a:ext>
            </a:extLst>
          </p:cNvPr>
          <p:cNvGrpSpPr/>
          <p:nvPr/>
        </p:nvGrpSpPr>
        <p:grpSpPr>
          <a:xfrm>
            <a:off x="7327915" y="2976813"/>
            <a:ext cx="1940198" cy="1065609"/>
            <a:chOff x="7978239" y="2565495"/>
            <a:chExt cx="1940198" cy="10656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4CBBBF-DCDE-41E6-B470-36656BB822B8}"/>
                </a:ext>
              </a:extLst>
            </p:cNvPr>
            <p:cNvSpPr txBox="1"/>
            <p:nvPr/>
          </p:nvSpPr>
          <p:spPr>
            <a:xfrm>
              <a:off x="9375512" y="2930250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CE87788-5E2D-4600-9DE4-FE40D4136C3E}"/>
                </a:ext>
              </a:extLst>
            </p:cNvPr>
            <p:cNvGrpSpPr/>
            <p:nvPr/>
          </p:nvGrpSpPr>
          <p:grpSpPr>
            <a:xfrm>
              <a:off x="7978239" y="2565495"/>
              <a:ext cx="1534629" cy="1065609"/>
              <a:chOff x="7849909" y="2610080"/>
              <a:chExt cx="1534629" cy="106560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2E02B0D-6691-44F6-87E9-B764223CD136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180 – 90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95C57E0-B385-4A76-A049-39B50A8F661C}"/>
                  </a:ext>
                </a:extLst>
              </p:cNvPr>
              <p:cNvSpPr txBox="1"/>
              <p:nvPr/>
            </p:nvSpPr>
            <p:spPr>
              <a:xfrm>
                <a:off x="7946136" y="3090914"/>
                <a:ext cx="1239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 – 1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FC8C7A-5C90-4693-9ACD-B23ECD94E4AA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072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D42097-4D7E-4B16-B8C0-8C403F887B74}"/>
              </a:ext>
            </a:extLst>
          </p:cNvPr>
          <p:cNvSpPr/>
          <p:nvPr/>
        </p:nvSpPr>
        <p:spPr>
          <a:xfrm>
            <a:off x="2138516" y="219784"/>
            <a:ext cx="729858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التمثيل أدناه لإيجاد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معدل التغيُّر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عدد الكيلومترات في الساعة الواحدة.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652682" y="1405359"/>
            <a:ext cx="71335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نوجد معدل التغيُّر ، بأخذ أي نقطتين على الخط المستقيم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81235" y="2799009"/>
            <a:ext cx="1937009" cy="1282915"/>
            <a:chOff x="-94273" y="1980917"/>
            <a:chExt cx="1937009" cy="1282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94273" y="1980917"/>
                  <a:ext cx="1500312" cy="12829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54  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كم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1 </m:t>
                            </m:r>
                            <m:r>
                              <m:rPr>
                                <m:nor/>
                              </m:rPr>
                              <a:rPr lang="ar-BH" alt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ساعة</m:t>
                            </m:r>
                          </m:den>
                        </m:f>
                      </m:oMath>
                    </m:oMathPara>
                  </a14:m>
                  <a:endParaRPr lang="ar-SA" altLang="en-US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 Box 8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94273" y="1980917"/>
                  <a:ext cx="1500312" cy="128291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1299811" y="2488228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724151" y="4575977"/>
            <a:ext cx="589939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الكيلومترات يزداد بمقدار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45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كم لكل ساعة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148719" y="2947896"/>
            <a:ext cx="1893952" cy="1134028"/>
            <a:chOff x="3414368" y="3887018"/>
            <a:chExt cx="2031777" cy="11340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algn="r" rtl="1">
                    <a:defRPr sz="3200">
                      <a:latin typeface="Sakkal Majalla" panose="02000000000000000000" pitchFamily="2" charset="-78"/>
                      <a:cs typeface="Sakkal Majalla" panose="02000000000000000000" pitchFamily="2" charset="-78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alt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عدد الكيلومترات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BH" altLang="en-US" sz="2800" b="1" i="1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التغيُّر</m:t>
                            </m:r>
                            <m:r>
                              <m:rPr>
                                <m:nor/>
                              </m:rPr>
                              <a:rPr lang="ar-BH" altLang="en-US" sz="2800" b="1" i="0" smtClean="0">
                                <a:solidFill>
                                  <a:srgbClr val="066FB3"/>
                                </a:solidFill>
                                <a:latin typeface="Cambria Math" panose="02040503050406030204" pitchFamily="18" charset="0"/>
                              </a:rPr>
                              <m:t> في الساعات</m:t>
                            </m:r>
                          </m:den>
                        </m:f>
                      </m:oMath>
                    </m:oMathPara>
                  </a14:m>
                  <a:endParaRPr lang="ar-SA" altLang="en-US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 Box 87">
                  <a:extLst>
                    <a:ext uri="{FF2B5EF4-FFF2-40B4-BE49-F238E27FC236}">
                      <a16:creationId xmlns:a16="http://schemas.microsoft.com/office/drawing/2014/main" id="{6543EC0C-BC58-4F0E-B548-065078DFC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14368" y="3887018"/>
                  <a:ext cx="1500312" cy="1134028"/>
                </a:xfrm>
                <a:prstGeom prst="rect">
                  <a:avLst/>
                </a:prstGeom>
                <a:blipFill>
                  <a:blip r:embed="rId3"/>
                  <a:stretch>
                    <a:fillRect r="-92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4903220" y="419662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b="1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4690135" y="2068029"/>
            <a:ext cx="71335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النقطتين هما  </a:t>
            </a:r>
            <a:r>
              <a:rPr lang="ar-BH" sz="32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 ( 1 ، 45  )    ،  (  2 ،  90  )</a:t>
            </a:r>
            <a:endParaRPr lang="en-US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C33062-2522-4E8C-9DD5-86EF390D5B79}"/>
              </a:ext>
            </a:extLst>
          </p:cNvPr>
          <p:cNvSpPr/>
          <p:nvPr/>
        </p:nvSpPr>
        <p:spPr>
          <a:xfrm>
            <a:off x="5371861" y="5331640"/>
            <a:ext cx="628505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066FB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معدل  السير على هذا الطريق هو 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45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كم  / ساعة</a:t>
            </a:r>
            <a:endParaRPr lang="en-US" sz="2400" b="1" dirty="0">
              <a:solidFill>
                <a:srgbClr val="066FB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7" y="2410896"/>
            <a:ext cx="3521403" cy="336323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B1569-6CDF-4E6F-AC5B-9189B4BFE324}"/>
              </a:ext>
            </a:extLst>
          </p:cNvPr>
          <p:cNvGrpSpPr/>
          <p:nvPr/>
        </p:nvGrpSpPr>
        <p:grpSpPr>
          <a:xfrm>
            <a:off x="951868" y="79237"/>
            <a:ext cx="11013767" cy="5737317"/>
            <a:chOff x="914565" y="248907"/>
            <a:chExt cx="11013767" cy="573731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E11DFB-FB5F-4533-8BCA-38CB0BF72F64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5940820-581E-45EE-945C-C8F1FC2A374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37F404B-E846-4469-9797-A435987D7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reeform: Shape 110">
                <a:extLst>
                  <a:ext uri="{FF2B5EF4-FFF2-40B4-BE49-F238E27FC236}">
                    <a16:creationId xmlns:a16="http://schemas.microsoft.com/office/drawing/2014/main" id="{F39CD5D4-5799-44CC-B55B-779FB2CA5D73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128260-60E9-4193-A593-1A8C1273AA08}"/>
                </a:ext>
              </a:extLst>
            </p:cNvPr>
            <p:cNvGrpSpPr/>
            <p:nvPr/>
          </p:nvGrpSpPr>
          <p:grpSpPr>
            <a:xfrm>
              <a:off x="9305343" y="248907"/>
              <a:ext cx="2505391" cy="777558"/>
              <a:chOff x="-254012" y="62059"/>
              <a:chExt cx="1377475" cy="427838"/>
            </a:xfrm>
          </p:grpSpPr>
          <p:sp>
            <p:nvSpPr>
              <p:cNvPr id="35" name="Rectangle: Rounded Corners 84">
                <a:extLst>
                  <a:ext uri="{FF2B5EF4-FFF2-40B4-BE49-F238E27FC236}">
                    <a16:creationId xmlns:a16="http://schemas.microsoft.com/office/drawing/2014/main" id="{F2D09CAE-299D-4A77-A343-A1374FFCE576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Text Box 42">
                <a:extLst>
                  <a:ext uri="{FF2B5EF4-FFF2-40B4-BE49-F238E27FC236}">
                    <a16:creationId xmlns:a16="http://schemas.microsoft.com/office/drawing/2014/main" id="{A6FA69C1-3FD4-458C-BC73-256B007C5E38}"/>
                  </a:ext>
                </a:extLst>
              </p:cNvPr>
              <p:cNvSpPr txBox="1"/>
              <p:nvPr/>
            </p:nvSpPr>
            <p:spPr>
              <a:xfrm>
                <a:off x="-254012" y="62059"/>
                <a:ext cx="1377475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End</a:t>
            </a:r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</a:t>
            </a:r>
          </a:p>
        </p:txBody>
      </p:sp>
      <p:sp>
        <p:nvSpPr>
          <p:cNvPr id="49" name="Oval 2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4</a:t>
            </a:r>
          </a:p>
        </p:txBody>
      </p:sp>
      <p:sp>
        <p:nvSpPr>
          <p:cNvPr id="50" name="Oval 2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5</a:t>
            </a:r>
          </a:p>
        </p:txBody>
      </p:sp>
      <p:sp>
        <p:nvSpPr>
          <p:cNvPr id="51" name="Oval 2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6</a:t>
            </a:r>
          </a:p>
        </p:txBody>
      </p:sp>
      <p:sp>
        <p:nvSpPr>
          <p:cNvPr id="52" name="Oval 2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7</a:t>
            </a:r>
          </a:p>
        </p:txBody>
      </p:sp>
      <p:sp>
        <p:nvSpPr>
          <p:cNvPr id="53" name="Oval 2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8</a:t>
            </a:r>
          </a:p>
        </p:txBody>
      </p:sp>
      <p:sp>
        <p:nvSpPr>
          <p:cNvPr id="54" name="Oval 2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9</a:t>
            </a:r>
          </a:p>
        </p:txBody>
      </p:sp>
      <p:sp>
        <p:nvSpPr>
          <p:cNvPr id="55" name="Oval 2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10</a:t>
            </a: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11</a:t>
            </a:r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12</a:t>
            </a:r>
          </a:p>
        </p:txBody>
      </p:sp>
      <p:sp>
        <p:nvSpPr>
          <p:cNvPr id="58" name="Oval 2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13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14</a:t>
            </a:r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15</a:t>
            </a:r>
          </a:p>
        </p:txBody>
      </p:sp>
      <p:sp>
        <p:nvSpPr>
          <p:cNvPr id="61" name="Oval 1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16</a:t>
            </a: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17</a:t>
            </a: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18</a:t>
            </a:r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19</a:t>
            </a: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20</a:t>
            </a:r>
          </a:p>
        </p:txBody>
      </p:sp>
      <p:sp>
        <p:nvSpPr>
          <p:cNvPr id="66" name="Oval 1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21</a:t>
            </a:r>
          </a:p>
        </p:txBody>
      </p:sp>
      <p:sp>
        <p:nvSpPr>
          <p:cNvPr id="67" name="Oval 1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22</a:t>
            </a:r>
          </a:p>
        </p:txBody>
      </p:sp>
      <p:sp>
        <p:nvSpPr>
          <p:cNvPr id="68" name="Oval 1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23</a:t>
            </a:r>
          </a:p>
        </p:txBody>
      </p:sp>
      <p:sp>
        <p:nvSpPr>
          <p:cNvPr id="69" name="Oval 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24</a:t>
            </a:r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25</a:t>
            </a:r>
          </a:p>
        </p:txBody>
      </p:sp>
      <p:sp>
        <p:nvSpPr>
          <p:cNvPr id="71" name="Oval 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26</a:t>
            </a:r>
          </a:p>
        </p:txBody>
      </p:sp>
      <p:sp>
        <p:nvSpPr>
          <p:cNvPr id="72" name="Oval 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27</a:t>
            </a:r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28</a:t>
            </a:r>
          </a:p>
        </p:txBody>
      </p:sp>
      <p:sp>
        <p:nvSpPr>
          <p:cNvPr id="74" name="Oval 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29</a:t>
            </a:r>
          </a:p>
        </p:txBody>
      </p: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/>
              <a:t>30</a:t>
            </a:r>
          </a:p>
        </p:txBody>
      </p:sp>
      <p:sp>
        <p:nvSpPr>
          <p:cNvPr id="76" name="Oval 3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31</a:t>
            </a:r>
          </a:p>
        </p:txBody>
      </p:sp>
      <p:sp>
        <p:nvSpPr>
          <p:cNvPr id="77" name="Oval 3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32</a:t>
            </a:r>
          </a:p>
        </p:txBody>
      </p:sp>
      <p:sp>
        <p:nvSpPr>
          <p:cNvPr id="78" name="Oval 3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33</a:t>
            </a:r>
          </a:p>
        </p:txBody>
      </p:sp>
      <p:sp>
        <p:nvSpPr>
          <p:cNvPr id="79" name="Oval 2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34</a:t>
            </a:r>
          </a:p>
        </p:txBody>
      </p:sp>
      <p:sp>
        <p:nvSpPr>
          <p:cNvPr id="80" name="Oval 2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35</a:t>
            </a:r>
          </a:p>
        </p:txBody>
      </p:sp>
      <p:sp>
        <p:nvSpPr>
          <p:cNvPr id="81" name="Oval 2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36</a:t>
            </a:r>
          </a:p>
        </p:txBody>
      </p:sp>
      <p:sp>
        <p:nvSpPr>
          <p:cNvPr id="82" name="Oval 2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37</a:t>
            </a:r>
          </a:p>
        </p:txBody>
      </p:sp>
      <p:sp>
        <p:nvSpPr>
          <p:cNvPr id="83" name="Oval 2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38</a:t>
            </a:r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39</a:t>
            </a:r>
          </a:p>
        </p:txBody>
      </p:sp>
      <p:sp>
        <p:nvSpPr>
          <p:cNvPr id="85" name="Oval 2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40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41</a:t>
            </a:r>
          </a:p>
        </p:txBody>
      </p:sp>
      <p:sp>
        <p:nvSpPr>
          <p:cNvPr id="87" name="Oval 2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42</a:t>
            </a:r>
          </a:p>
        </p:txBody>
      </p:sp>
      <p:sp>
        <p:nvSpPr>
          <p:cNvPr id="88" name="Oval 2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43</a:t>
            </a:r>
          </a:p>
        </p:txBody>
      </p:sp>
      <p:sp>
        <p:nvSpPr>
          <p:cNvPr id="89" name="Oval 1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44</a:t>
            </a:r>
          </a:p>
        </p:txBody>
      </p:sp>
      <p:sp>
        <p:nvSpPr>
          <p:cNvPr id="90" name="Oval 1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45</a:t>
            </a:r>
          </a:p>
        </p:txBody>
      </p:sp>
      <p:sp>
        <p:nvSpPr>
          <p:cNvPr id="91" name="Oval 1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46</a:t>
            </a:r>
          </a:p>
        </p:txBody>
      </p:sp>
      <p:sp>
        <p:nvSpPr>
          <p:cNvPr id="92" name="Oval 1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47</a:t>
            </a:r>
          </a:p>
        </p:txBody>
      </p:sp>
      <p:sp>
        <p:nvSpPr>
          <p:cNvPr id="93" name="Oval 1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48</a:t>
            </a:r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49</a:t>
            </a:r>
          </a:p>
        </p:txBody>
      </p:sp>
      <p:sp>
        <p:nvSpPr>
          <p:cNvPr id="95" name="Oval 13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50</a:t>
            </a:r>
          </a:p>
        </p:txBody>
      </p:sp>
      <p:sp>
        <p:nvSpPr>
          <p:cNvPr id="96" name="Oval 12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51</a:t>
            </a:r>
          </a:p>
        </p:txBody>
      </p:sp>
      <p:sp>
        <p:nvSpPr>
          <p:cNvPr id="97" name="Oval 11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52</a:t>
            </a:r>
          </a:p>
        </p:txBody>
      </p:sp>
      <p:sp>
        <p:nvSpPr>
          <p:cNvPr id="98" name="Oval 10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53</a:t>
            </a: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54</a:t>
            </a:r>
          </a:p>
        </p:txBody>
      </p:sp>
      <p:sp>
        <p:nvSpPr>
          <p:cNvPr id="100" name="Oval 8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55</a:t>
            </a:r>
          </a:p>
        </p:txBody>
      </p:sp>
      <p:sp>
        <p:nvSpPr>
          <p:cNvPr id="101" name="Oval 7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56</a:t>
            </a:r>
          </a:p>
        </p:txBody>
      </p:sp>
      <p:sp>
        <p:nvSpPr>
          <p:cNvPr id="102" name="Oval 6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57</a:t>
            </a:r>
          </a:p>
        </p:txBody>
      </p:sp>
      <p:sp>
        <p:nvSpPr>
          <p:cNvPr id="103" name="Oval 5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58</a:t>
            </a:r>
          </a:p>
        </p:txBody>
      </p:sp>
      <p:sp>
        <p:nvSpPr>
          <p:cNvPr id="104" name="Oval 4"/>
          <p:cNvSpPr>
            <a:spLocks noChangeArrowheads="1"/>
          </p:cNvSpPr>
          <p:nvPr/>
        </p:nvSpPr>
        <p:spPr bwMode="auto">
          <a:xfrm>
            <a:off x="487049" y="1157818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59</a:t>
            </a:r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487049" y="1149880"/>
            <a:ext cx="1235075" cy="1235075"/>
          </a:xfrm>
          <a:prstGeom prst="ellipse">
            <a:avLst/>
          </a:prstGeom>
          <a:solidFill>
            <a:srgbClr val="6699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4400" dirty="0"/>
              <a:t>60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E2D153B-8261-4C95-9F2A-299B3F588B79}"/>
              </a:ext>
            </a:extLst>
          </p:cNvPr>
          <p:cNvSpPr/>
          <p:nvPr/>
        </p:nvSpPr>
        <p:spPr>
          <a:xfrm flipH="1">
            <a:off x="174097" y="213176"/>
            <a:ext cx="1860978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وقت التدريب </a:t>
            </a:r>
          </a:p>
          <a:p>
            <a:pPr algn="ctr" rtl="1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(اضغط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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لبدء الوقت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4871ADB-8D7A-4A33-BA14-DD897D57BC16}"/>
              </a:ext>
            </a:extLst>
          </p:cNvPr>
          <p:cNvGrpSpPr/>
          <p:nvPr/>
        </p:nvGrpSpPr>
        <p:grpSpPr>
          <a:xfrm>
            <a:off x="7327915" y="2976813"/>
            <a:ext cx="1940198" cy="1065609"/>
            <a:chOff x="7978239" y="2565495"/>
            <a:chExt cx="1940198" cy="106560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4E1E1D0-FF8B-4D47-821E-B1F37F397DDC}"/>
                </a:ext>
              </a:extLst>
            </p:cNvPr>
            <p:cNvSpPr txBox="1"/>
            <p:nvPr/>
          </p:nvSpPr>
          <p:spPr>
            <a:xfrm>
              <a:off x="9375512" y="2930250"/>
              <a:ext cx="542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/>
                <a:t>=</a:t>
              </a:r>
              <a:endParaRPr lang="en-GB" sz="2000" b="1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609733C-3958-4660-AB00-0BA4E11F8DE7}"/>
                </a:ext>
              </a:extLst>
            </p:cNvPr>
            <p:cNvGrpSpPr/>
            <p:nvPr/>
          </p:nvGrpSpPr>
          <p:grpSpPr>
            <a:xfrm>
              <a:off x="7978239" y="2565495"/>
              <a:ext cx="1534629" cy="1065609"/>
              <a:chOff x="7849909" y="2610080"/>
              <a:chExt cx="1534629" cy="1065609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6E7851-2635-4756-BDE7-F6F57C28CC3E}"/>
                  </a:ext>
                </a:extLst>
              </p:cNvPr>
              <p:cNvSpPr txBox="1"/>
              <p:nvPr/>
            </p:nvSpPr>
            <p:spPr>
              <a:xfrm>
                <a:off x="7849909" y="2610080"/>
                <a:ext cx="1534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90 – 45</a:t>
                </a:r>
                <a:endParaRPr lang="en-GB" sz="3200" b="1" dirty="0">
                  <a:solidFill>
                    <a:srgbClr val="FF0000"/>
                  </a:solidFill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1280680-B70D-42A8-A1E0-4EEABD189F5F}"/>
                  </a:ext>
                </a:extLst>
              </p:cNvPr>
              <p:cNvSpPr txBox="1"/>
              <p:nvPr/>
            </p:nvSpPr>
            <p:spPr>
              <a:xfrm>
                <a:off x="7946136" y="3090914"/>
                <a:ext cx="1239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200" b="1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Sakkal Majalla" panose="02000000000000000000" pitchFamily="2" charset="-78"/>
                  </a:rPr>
                  <a:t>2 – 1 </a:t>
                </a:r>
                <a:endParaRPr lang="en-GB" sz="3200" b="1" dirty="0">
                  <a:latin typeface="Cambria Math" panose="02040503050406030204" pitchFamily="18" charset="0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88F8A4B-251E-48D2-A7B6-690C50E158E4}"/>
                  </a:ext>
                </a:extLst>
              </p:cNvPr>
              <p:cNvCxnSpPr/>
              <p:nvPr/>
            </p:nvCxnSpPr>
            <p:spPr>
              <a:xfrm flipH="1">
                <a:off x="7946137" y="3118104"/>
                <a:ext cx="123948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0348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6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7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1" grpId="0"/>
      <p:bldP spid="32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B49A4B1C-C6CA-4A72-B707-09C6BB86E042}" vid="{566247EF-EA97-4A29-8780-7631BB182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9512</TotalTime>
  <Words>1343</Words>
  <Application>Microsoft Office PowerPoint</Application>
  <PresentationFormat>Widescreen</PresentationFormat>
  <Paragraphs>585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Sakkal Majalla</vt:lpstr>
      <vt:lpstr>Times New Roman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MY LIFE</cp:lastModifiedBy>
  <cp:revision>682</cp:revision>
  <dcterms:created xsi:type="dcterms:W3CDTF">2020-03-03T05:43:55Z</dcterms:created>
  <dcterms:modified xsi:type="dcterms:W3CDTF">2020-07-11T17:39:43Z</dcterms:modified>
</cp:coreProperties>
</file>